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charts/chart4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5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6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7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8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9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0" r:id="rId1"/>
  </p:sldMasterIdLst>
  <p:notesMasterIdLst>
    <p:notesMasterId r:id="rId396"/>
  </p:notesMasterIdLst>
  <p:handoutMasterIdLst>
    <p:handoutMasterId r:id="rId397"/>
  </p:handoutMasterIdLst>
  <p:sldIdLst>
    <p:sldId id="1705" r:id="rId2"/>
    <p:sldId id="2180" r:id="rId3"/>
    <p:sldId id="2017" r:id="rId4"/>
    <p:sldId id="2181" r:id="rId5"/>
    <p:sldId id="2009" r:id="rId6"/>
    <p:sldId id="1991" r:id="rId7"/>
    <p:sldId id="2011" r:id="rId8"/>
    <p:sldId id="2053" r:id="rId9"/>
    <p:sldId id="1993" r:id="rId10"/>
    <p:sldId id="1994" r:id="rId11"/>
    <p:sldId id="2001" r:id="rId12"/>
    <p:sldId id="2003" r:id="rId13"/>
    <p:sldId id="2016" r:id="rId14"/>
    <p:sldId id="2013" r:id="rId15"/>
    <p:sldId id="2015" r:id="rId16"/>
    <p:sldId id="2125" r:id="rId17"/>
    <p:sldId id="1995" r:id="rId18"/>
    <p:sldId id="2018" r:id="rId19"/>
    <p:sldId id="2019" r:id="rId20"/>
    <p:sldId id="2020" r:id="rId21"/>
    <p:sldId id="2021" r:id="rId22"/>
    <p:sldId id="2022" r:id="rId23"/>
    <p:sldId id="2023" r:id="rId24"/>
    <p:sldId id="2024" r:id="rId25"/>
    <p:sldId id="2025" r:id="rId26"/>
    <p:sldId id="2026" r:id="rId27"/>
    <p:sldId id="2027" r:id="rId28"/>
    <p:sldId id="2028" r:id="rId29"/>
    <p:sldId id="2029" r:id="rId30"/>
    <p:sldId id="2030" r:id="rId31"/>
    <p:sldId id="2031" r:id="rId32"/>
    <p:sldId id="2032" r:id="rId33"/>
    <p:sldId id="2033" r:id="rId34"/>
    <p:sldId id="2034" r:id="rId35"/>
    <p:sldId id="2004" r:id="rId36"/>
    <p:sldId id="2182" r:id="rId37"/>
    <p:sldId id="2037" r:id="rId38"/>
    <p:sldId id="2038" r:id="rId39"/>
    <p:sldId id="2039" r:id="rId40"/>
    <p:sldId id="2040" r:id="rId41"/>
    <p:sldId id="2041" r:id="rId42"/>
    <p:sldId id="2042" r:id="rId43"/>
    <p:sldId id="2043" r:id="rId44"/>
    <p:sldId id="2044" r:id="rId45"/>
    <p:sldId id="2045" r:id="rId46"/>
    <p:sldId id="2046" r:id="rId47"/>
    <p:sldId id="2035" r:id="rId48"/>
    <p:sldId id="2005" r:id="rId49"/>
    <p:sldId id="2047" r:id="rId50"/>
    <p:sldId id="2126" r:id="rId51"/>
    <p:sldId id="2292" r:id="rId52"/>
    <p:sldId id="2048" r:id="rId53"/>
    <p:sldId id="2275" r:id="rId54"/>
    <p:sldId id="2276" r:id="rId55"/>
    <p:sldId id="2277" r:id="rId56"/>
    <p:sldId id="2050" r:id="rId57"/>
    <p:sldId id="1998" r:id="rId58"/>
    <p:sldId id="2051" r:id="rId59"/>
    <p:sldId id="2052" r:id="rId60"/>
    <p:sldId id="2054" r:id="rId61"/>
    <p:sldId id="2185" r:id="rId62"/>
    <p:sldId id="2184" r:id="rId63"/>
    <p:sldId id="2183" r:id="rId64"/>
    <p:sldId id="2278" r:id="rId65"/>
    <p:sldId id="1844" r:id="rId66"/>
    <p:sldId id="2186" r:id="rId67"/>
    <p:sldId id="1847" r:id="rId68"/>
    <p:sldId id="2194" r:id="rId69"/>
    <p:sldId id="2056" r:id="rId70"/>
    <p:sldId id="2389" r:id="rId71"/>
    <p:sldId id="1871" r:id="rId72"/>
    <p:sldId id="2187" r:id="rId73"/>
    <p:sldId id="2392" r:id="rId74"/>
    <p:sldId id="2390" r:id="rId75"/>
    <p:sldId id="2188" r:id="rId76"/>
    <p:sldId id="2391" r:id="rId77"/>
    <p:sldId id="2195" r:id="rId78"/>
    <p:sldId id="2189" r:id="rId79"/>
    <p:sldId id="2190" r:id="rId80"/>
    <p:sldId id="2191" r:id="rId81"/>
    <p:sldId id="2192" r:id="rId82"/>
    <p:sldId id="2196" r:id="rId83"/>
    <p:sldId id="2193" r:id="rId84"/>
    <p:sldId id="2205" r:id="rId85"/>
    <p:sldId id="2206" r:id="rId86"/>
    <p:sldId id="2207" r:id="rId87"/>
    <p:sldId id="2197" r:id="rId88"/>
    <p:sldId id="2245" r:id="rId89"/>
    <p:sldId id="2212" r:id="rId90"/>
    <p:sldId id="2394" r:id="rId91"/>
    <p:sldId id="2393" r:id="rId92"/>
    <p:sldId id="2199" r:id="rId93"/>
    <p:sldId id="2244" r:id="rId94"/>
    <p:sldId id="2395" r:id="rId95"/>
    <p:sldId id="2200" r:id="rId96"/>
    <p:sldId id="2396" r:id="rId97"/>
    <p:sldId id="2398" r:id="rId98"/>
    <p:sldId id="2202" r:id="rId99"/>
    <p:sldId id="2397" r:id="rId100"/>
    <p:sldId id="2204" r:id="rId101"/>
    <p:sldId id="2246" r:id="rId102"/>
    <p:sldId id="2208" r:id="rId103"/>
    <p:sldId id="2241" r:id="rId104"/>
    <p:sldId id="2247" r:id="rId105"/>
    <p:sldId id="2240" r:id="rId106"/>
    <p:sldId id="2238" r:id="rId107"/>
    <p:sldId id="2239" r:id="rId108"/>
    <p:sldId id="2216" r:id="rId109"/>
    <p:sldId id="2213" r:id="rId110"/>
    <p:sldId id="2214" r:id="rId111"/>
    <p:sldId id="2215" r:id="rId112"/>
    <p:sldId id="2290" r:id="rId113"/>
    <p:sldId id="2291" r:id="rId114"/>
    <p:sldId id="2399" r:id="rId115"/>
    <p:sldId id="2400" r:id="rId116"/>
    <p:sldId id="2219" r:id="rId117"/>
    <p:sldId id="2220" r:id="rId118"/>
    <p:sldId id="2401" r:id="rId119"/>
    <p:sldId id="2225" r:id="rId120"/>
    <p:sldId id="2228" r:id="rId121"/>
    <p:sldId id="2086" r:id="rId122"/>
    <p:sldId id="2335" r:id="rId123"/>
    <p:sldId id="2087" r:id="rId124"/>
    <p:sldId id="2332" r:id="rId125"/>
    <p:sldId id="2333" r:id="rId126"/>
    <p:sldId id="2229" r:id="rId127"/>
    <p:sldId id="2230" r:id="rId128"/>
    <p:sldId id="2231" r:id="rId129"/>
    <p:sldId id="2232" r:id="rId130"/>
    <p:sldId id="2233" r:id="rId131"/>
    <p:sldId id="2402" r:id="rId132"/>
    <p:sldId id="2234" r:id="rId133"/>
    <p:sldId id="2235" r:id="rId134"/>
    <p:sldId id="2403" r:id="rId135"/>
    <p:sldId id="2236" r:id="rId136"/>
    <p:sldId id="2248" r:id="rId137"/>
    <p:sldId id="2249" r:id="rId138"/>
    <p:sldId id="2250" r:id="rId139"/>
    <p:sldId id="2251" r:id="rId140"/>
    <p:sldId id="2334" r:id="rId141"/>
    <p:sldId id="2279" r:id="rId142"/>
    <p:sldId id="2280" r:id="rId143"/>
    <p:sldId id="2281" r:id="rId144"/>
    <p:sldId id="2286" r:id="rId145"/>
    <p:sldId id="2284" r:id="rId146"/>
    <p:sldId id="2306" r:id="rId147"/>
    <p:sldId id="2305" r:id="rId148"/>
    <p:sldId id="2282" r:id="rId149"/>
    <p:sldId id="2089" r:id="rId150"/>
    <p:sldId id="2285" r:id="rId151"/>
    <p:sldId id="1895" r:id="rId152"/>
    <p:sldId id="2307" r:id="rId153"/>
    <p:sldId id="2091" r:id="rId154"/>
    <p:sldId id="2265" r:id="rId155"/>
    <p:sldId id="2317" r:id="rId156"/>
    <p:sldId id="1914" r:id="rId157"/>
    <p:sldId id="2404" r:id="rId158"/>
    <p:sldId id="1896" r:id="rId159"/>
    <p:sldId id="2092" r:id="rId160"/>
    <p:sldId id="2405" r:id="rId161"/>
    <p:sldId id="2093" r:id="rId162"/>
    <p:sldId id="2095" r:id="rId163"/>
    <p:sldId id="2094" r:id="rId164"/>
    <p:sldId id="2406" r:id="rId165"/>
    <p:sldId id="2407" r:id="rId166"/>
    <p:sldId id="2096" r:id="rId167"/>
    <p:sldId id="2097" r:id="rId168"/>
    <p:sldId id="2319" r:id="rId169"/>
    <p:sldId id="2408" r:id="rId170"/>
    <p:sldId id="2100" r:id="rId171"/>
    <p:sldId id="2099" r:id="rId172"/>
    <p:sldId id="2102" r:id="rId173"/>
    <p:sldId id="2409" r:id="rId174"/>
    <p:sldId id="2101" r:id="rId175"/>
    <p:sldId id="2103" r:id="rId176"/>
    <p:sldId id="2256" r:id="rId177"/>
    <p:sldId id="2410" r:id="rId178"/>
    <p:sldId id="2411" r:id="rId179"/>
    <p:sldId id="2104" r:id="rId180"/>
    <p:sldId id="2105" r:id="rId181"/>
    <p:sldId id="2320" r:id="rId182"/>
    <p:sldId id="2412" r:id="rId183"/>
    <p:sldId id="2314" r:id="rId184"/>
    <p:sldId id="2266" r:id="rId185"/>
    <p:sldId id="2321" r:id="rId186"/>
    <p:sldId id="2113" r:id="rId187"/>
    <p:sldId id="2257" r:id="rId188"/>
    <p:sldId id="2114" r:id="rId189"/>
    <p:sldId id="2119" r:id="rId190"/>
    <p:sldId id="2115" r:id="rId191"/>
    <p:sldId id="2121" r:id="rId192"/>
    <p:sldId id="2259" r:id="rId193"/>
    <p:sldId id="2116" r:id="rId194"/>
    <p:sldId id="2117" r:id="rId195"/>
    <p:sldId id="2118" r:id="rId196"/>
    <p:sldId id="2258" r:id="rId197"/>
    <p:sldId id="2315" r:id="rId198"/>
    <p:sldId id="2106" r:id="rId199"/>
    <p:sldId id="2287" r:id="rId200"/>
    <p:sldId id="2112" r:id="rId201"/>
    <p:sldId id="1881" r:id="rId202"/>
    <p:sldId id="2267" r:id="rId203"/>
    <p:sldId id="2322" r:id="rId204"/>
    <p:sldId id="2174" r:id="rId205"/>
    <p:sldId id="2175" r:id="rId206"/>
    <p:sldId id="2413" r:id="rId207"/>
    <p:sldId id="2414" r:id="rId208"/>
    <p:sldId id="2310" r:id="rId209"/>
    <p:sldId id="2311" r:id="rId210"/>
    <p:sldId id="2312" r:id="rId211"/>
    <p:sldId id="2313" r:id="rId212"/>
    <p:sldId id="2309" r:id="rId213"/>
    <p:sldId id="2323" r:id="rId214"/>
    <p:sldId id="1882" r:id="rId215"/>
    <p:sldId id="2123" r:id="rId216"/>
    <p:sldId id="2260" r:id="rId217"/>
    <p:sldId id="2261" r:id="rId218"/>
    <p:sldId id="1885" r:id="rId219"/>
    <p:sldId id="2293" r:id="rId220"/>
    <p:sldId id="1940" r:id="rId221"/>
    <p:sldId id="2138" r:id="rId222"/>
    <p:sldId id="2268" r:id="rId223"/>
    <p:sldId id="2324" r:id="rId224"/>
    <p:sldId id="2140" r:id="rId225"/>
    <p:sldId id="2303" r:id="rId226"/>
    <p:sldId id="2415" r:id="rId227"/>
    <p:sldId id="2416" r:id="rId228"/>
    <p:sldId id="2263" r:id="rId229"/>
    <p:sldId id="2145" r:id="rId230"/>
    <p:sldId id="2146" r:id="rId231"/>
    <p:sldId id="2148" r:id="rId232"/>
    <p:sldId id="2417" r:id="rId233"/>
    <p:sldId id="2149" r:id="rId234"/>
    <p:sldId id="2264" r:id="rId235"/>
    <p:sldId id="2269" r:id="rId236"/>
    <p:sldId id="2325" r:id="rId237"/>
    <p:sldId id="2151" r:id="rId238"/>
    <p:sldId id="2262" r:id="rId239"/>
    <p:sldId id="2153" r:id="rId240"/>
    <p:sldId id="2156" r:id="rId241"/>
    <p:sldId id="2157" r:id="rId242"/>
    <p:sldId id="2270" r:id="rId243"/>
    <p:sldId id="2170" r:id="rId244"/>
    <p:sldId id="2171" r:id="rId245"/>
    <p:sldId id="2420" r:id="rId246"/>
    <p:sldId id="2421" r:id="rId247"/>
    <p:sldId id="2158" r:id="rId248"/>
    <p:sldId id="2159" r:id="rId249"/>
    <p:sldId id="2172" r:id="rId250"/>
    <p:sldId id="2173" r:id="rId251"/>
    <p:sldId id="2422" r:id="rId252"/>
    <p:sldId id="2160" r:id="rId253"/>
    <p:sldId id="2272" r:id="rId254"/>
    <p:sldId id="2271" r:id="rId255"/>
    <p:sldId id="2167" r:id="rId256"/>
    <p:sldId id="2168" r:id="rId257"/>
    <p:sldId id="2169" r:id="rId258"/>
    <p:sldId id="2273" r:id="rId259"/>
    <p:sldId id="2330" r:id="rId260"/>
    <p:sldId id="2331" r:id="rId261"/>
    <p:sldId id="2329" r:id="rId262"/>
    <p:sldId id="2274" r:id="rId263"/>
    <p:sldId id="2289" r:id="rId264"/>
    <p:sldId id="2326" r:id="rId265"/>
    <p:sldId id="1968" r:id="rId266"/>
    <p:sldId id="2254" r:id="rId267"/>
    <p:sldId id="2423" r:id="rId268"/>
    <p:sldId id="2253" r:id="rId269"/>
    <p:sldId id="1971" r:id="rId270"/>
    <p:sldId id="2424" r:id="rId271"/>
    <p:sldId id="2255" r:id="rId272"/>
    <p:sldId id="2328" r:id="rId273"/>
    <p:sldId id="2327" r:id="rId274"/>
    <p:sldId id="2336" r:id="rId275"/>
    <p:sldId id="2337" r:id="rId276"/>
    <p:sldId id="2338" r:id="rId277"/>
    <p:sldId id="2339" r:id="rId278"/>
    <p:sldId id="2340" r:id="rId279"/>
    <p:sldId id="2341" r:id="rId280"/>
    <p:sldId id="2343" r:id="rId281"/>
    <p:sldId id="2344" r:id="rId282"/>
    <p:sldId id="2342" r:id="rId283"/>
    <p:sldId id="2345" r:id="rId284"/>
    <p:sldId id="2346" r:id="rId285"/>
    <p:sldId id="2347" r:id="rId286"/>
    <p:sldId id="2348" r:id="rId287"/>
    <p:sldId id="2349" r:id="rId288"/>
    <p:sldId id="2350" r:id="rId289"/>
    <p:sldId id="2351" r:id="rId290"/>
    <p:sldId id="2352" r:id="rId291"/>
    <p:sldId id="2353" r:id="rId292"/>
    <p:sldId id="2425" r:id="rId293"/>
    <p:sldId id="2426" r:id="rId294"/>
    <p:sldId id="2427" r:id="rId295"/>
    <p:sldId id="2428" r:id="rId296"/>
    <p:sldId id="2429" r:id="rId297"/>
    <p:sldId id="2430" r:id="rId298"/>
    <p:sldId id="2431" r:id="rId299"/>
    <p:sldId id="2432" r:id="rId300"/>
    <p:sldId id="2433" r:id="rId301"/>
    <p:sldId id="2461" r:id="rId302"/>
    <p:sldId id="2462" r:id="rId303"/>
    <p:sldId id="2468" r:id="rId304"/>
    <p:sldId id="2469" r:id="rId305"/>
    <p:sldId id="2463" r:id="rId306"/>
    <p:sldId id="2467" r:id="rId307"/>
    <p:sldId id="2472" r:id="rId308"/>
    <p:sldId id="2473" r:id="rId309"/>
    <p:sldId id="2434" r:id="rId310"/>
    <p:sldId id="2435" r:id="rId311"/>
    <p:sldId id="2436" r:id="rId312"/>
    <p:sldId id="2437" r:id="rId313"/>
    <p:sldId id="2438" r:id="rId314"/>
    <p:sldId id="2439" r:id="rId315"/>
    <p:sldId id="2440" r:id="rId316"/>
    <p:sldId id="2441" r:id="rId317"/>
    <p:sldId id="2442" r:id="rId318"/>
    <p:sldId id="2443" r:id="rId319"/>
    <p:sldId id="2444" r:id="rId320"/>
    <p:sldId id="2445" r:id="rId321"/>
    <p:sldId id="2446" r:id="rId322"/>
    <p:sldId id="2447" r:id="rId323"/>
    <p:sldId id="2448" r:id="rId324"/>
    <p:sldId id="2449" r:id="rId325"/>
    <p:sldId id="2450" r:id="rId326"/>
    <p:sldId id="2451" r:id="rId327"/>
    <p:sldId id="2452" r:id="rId328"/>
    <p:sldId id="2453" r:id="rId329"/>
    <p:sldId id="2459" r:id="rId330"/>
    <p:sldId id="2460" r:id="rId331"/>
    <p:sldId id="2454" r:id="rId332"/>
    <p:sldId id="2455" r:id="rId333"/>
    <p:sldId id="2456" r:id="rId334"/>
    <p:sldId id="2457" r:id="rId335"/>
    <p:sldId id="2458" r:id="rId336"/>
    <p:sldId id="2474" r:id="rId337"/>
    <p:sldId id="2475" r:id="rId338"/>
    <p:sldId id="2476" r:id="rId339"/>
    <p:sldId id="2477" r:id="rId340"/>
    <p:sldId id="2478" r:id="rId341"/>
    <p:sldId id="2479" r:id="rId342"/>
    <p:sldId id="2480" r:id="rId343"/>
    <p:sldId id="2481" r:id="rId344"/>
    <p:sldId id="2482" r:id="rId345"/>
    <p:sldId id="2483" r:id="rId346"/>
    <p:sldId id="2484" r:id="rId347"/>
    <p:sldId id="2485" r:id="rId348"/>
    <p:sldId id="2486" r:id="rId349"/>
    <p:sldId id="2487" r:id="rId350"/>
    <p:sldId id="2488" r:id="rId351"/>
    <p:sldId id="2489" r:id="rId352"/>
    <p:sldId id="2490" r:id="rId353"/>
    <p:sldId id="2491" r:id="rId354"/>
    <p:sldId id="2492" r:id="rId355"/>
    <p:sldId id="2493" r:id="rId356"/>
    <p:sldId id="2494" r:id="rId357"/>
    <p:sldId id="2495" r:id="rId358"/>
    <p:sldId id="2496" r:id="rId359"/>
    <p:sldId id="2497" r:id="rId360"/>
    <p:sldId id="2498" r:id="rId361"/>
    <p:sldId id="2499" r:id="rId362"/>
    <p:sldId id="2500" r:id="rId363"/>
    <p:sldId id="2501" r:id="rId364"/>
    <p:sldId id="2502" r:id="rId365"/>
    <p:sldId id="2503" r:id="rId366"/>
    <p:sldId id="2504" r:id="rId367"/>
    <p:sldId id="2505" r:id="rId368"/>
    <p:sldId id="2506" r:id="rId369"/>
    <p:sldId id="2517" r:id="rId370"/>
    <p:sldId id="2507" r:id="rId371"/>
    <p:sldId id="2510" r:id="rId372"/>
    <p:sldId id="2509" r:id="rId373"/>
    <p:sldId id="2511" r:id="rId374"/>
    <p:sldId id="2512" r:id="rId375"/>
    <p:sldId id="2513" r:id="rId376"/>
    <p:sldId id="2514" r:id="rId377"/>
    <p:sldId id="2516" r:id="rId378"/>
    <p:sldId id="2515" r:id="rId379"/>
    <p:sldId id="2521" r:id="rId380"/>
    <p:sldId id="2522" r:id="rId381"/>
    <p:sldId id="2523" r:id="rId382"/>
    <p:sldId id="2524" r:id="rId383"/>
    <p:sldId id="2525" r:id="rId384"/>
    <p:sldId id="2526" r:id="rId385"/>
    <p:sldId id="2527" r:id="rId386"/>
    <p:sldId id="2528" r:id="rId387"/>
    <p:sldId id="2529" r:id="rId388"/>
    <p:sldId id="2530" r:id="rId389"/>
    <p:sldId id="2531" r:id="rId390"/>
    <p:sldId id="2532" r:id="rId391"/>
    <p:sldId id="2534" r:id="rId392"/>
    <p:sldId id="2533" r:id="rId393"/>
    <p:sldId id="2535" r:id="rId394"/>
    <p:sldId id="2536" r:id="rId395"/>
  </p:sldIdLst>
  <p:sldSz cx="9144000" cy="6858000" type="screen4x3"/>
  <p:notesSz cx="6797675" cy="987425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BECDE"/>
    <a:srgbClr val="E7F6EF"/>
    <a:srgbClr val="FFFF99"/>
    <a:srgbClr val="77933B"/>
    <a:srgbClr val="C34D63"/>
    <a:srgbClr val="78943D"/>
    <a:srgbClr val="FFFFD1"/>
    <a:srgbClr val="71D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5758FB7-9AC5-4552-8A53-C91805E547FA}" styleName="테마 스타일 1 - 강조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69CF1AB2-1976-4502-BF36-3FF5EA218861}" styleName="보통 스타일 4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B301B821-A1FF-4177-AEE7-76D212191A09}" styleName="보통 스타일 1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964" autoAdjust="0"/>
    <p:restoredTop sz="73635" autoAdjust="0"/>
  </p:normalViewPr>
  <p:slideViewPr>
    <p:cSldViewPr>
      <p:cViewPr varScale="1">
        <p:scale>
          <a:sx n="85" d="100"/>
          <a:sy n="85" d="100"/>
        </p:scale>
        <p:origin x="2574" y="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65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324" Type="http://schemas.openxmlformats.org/officeDocument/2006/relationships/slide" Target="slides/slide323.xml"/><Relationship Id="rId366" Type="http://schemas.openxmlformats.org/officeDocument/2006/relationships/slide" Target="slides/slide365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268" Type="http://schemas.openxmlformats.org/officeDocument/2006/relationships/slide" Target="slides/slide267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335" Type="http://schemas.openxmlformats.org/officeDocument/2006/relationships/slide" Target="slides/slide334.xml"/><Relationship Id="rId377" Type="http://schemas.openxmlformats.org/officeDocument/2006/relationships/slide" Target="slides/slide376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279" Type="http://schemas.openxmlformats.org/officeDocument/2006/relationships/slide" Target="slides/slide278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346" Type="http://schemas.openxmlformats.org/officeDocument/2006/relationships/slide" Target="slides/slide345.xml"/><Relationship Id="rId388" Type="http://schemas.openxmlformats.org/officeDocument/2006/relationships/slide" Target="slides/slide387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48" Type="http://schemas.openxmlformats.org/officeDocument/2006/relationships/slide" Target="slides/slide247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315" Type="http://schemas.openxmlformats.org/officeDocument/2006/relationships/slide" Target="slides/slide314.xml"/><Relationship Id="rId357" Type="http://schemas.openxmlformats.org/officeDocument/2006/relationships/slide" Target="slides/slide356.xml"/><Relationship Id="rId54" Type="http://schemas.openxmlformats.org/officeDocument/2006/relationships/slide" Target="slides/slide53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217" Type="http://schemas.openxmlformats.org/officeDocument/2006/relationships/slide" Target="slides/slide216.xml"/><Relationship Id="rId399" Type="http://schemas.openxmlformats.org/officeDocument/2006/relationships/viewProps" Target="viewProps.xml"/><Relationship Id="rId259" Type="http://schemas.openxmlformats.org/officeDocument/2006/relationships/slide" Target="slides/slide258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326" Type="http://schemas.openxmlformats.org/officeDocument/2006/relationships/slide" Target="slides/slide325.xml"/><Relationship Id="rId65" Type="http://schemas.openxmlformats.org/officeDocument/2006/relationships/slide" Target="slides/slide64.xml"/><Relationship Id="rId130" Type="http://schemas.openxmlformats.org/officeDocument/2006/relationships/slide" Target="slides/slide129.xml"/><Relationship Id="rId368" Type="http://schemas.openxmlformats.org/officeDocument/2006/relationships/slide" Target="slides/slide367.xml"/><Relationship Id="rId172" Type="http://schemas.openxmlformats.org/officeDocument/2006/relationships/slide" Target="slides/slide171.xml"/><Relationship Id="rId228" Type="http://schemas.openxmlformats.org/officeDocument/2006/relationships/slide" Target="slides/slide227.xml"/><Relationship Id="rId281" Type="http://schemas.openxmlformats.org/officeDocument/2006/relationships/slide" Target="slides/slide280.xml"/><Relationship Id="rId337" Type="http://schemas.openxmlformats.org/officeDocument/2006/relationships/slide" Target="slides/slide336.xml"/><Relationship Id="rId34" Type="http://schemas.openxmlformats.org/officeDocument/2006/relationships/slide" Target="slides/slide33.xml"/><Relationship Id="rId76" Type="http://schemas.openxmlformats.org/officeDocument/2006/relationships/slide" Target="slides/slide75.xml"/><Relationship Id="rId141" Type="http://schemas.openxmlformats.org/officeDocument/2006/relationships/slide" Target="slides/slide140.xml"/><Relationship Id="rId379" Type="http://schemas.openxmlformats.org/officeDocument/2006/relationships/slide" Target="slides/slide378.xml"/><Relationship Id="rId7" Type="http://schemas.openxmlformats.org/officeDocument/2006/relationships/slide" Target="slides/slide6.xml"/><Relationship Id="rId183" Type="http://schemas.openxmlformats.org/officeDocument/2006/relationships/slide" Target="slides/slide182.xml"/><Relationship Id="rId239" Type="http://schemas.openxmlformats.org/officeDocument/2006/relationships/slide" Target="slides/slide238.xml"/><Relationship Id="rId390" Type="http://schemas.openxmlformats.org/officeDocument/2006/relationships/slide" Target="slides/slide389.xml"/><Relationship Id="rId250" Type="http://schemas.openxmlformats.org/officeDocument/2006/relationships/slide" Target="slides/slide249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45" Type="http://schemas.openxmlformats.org/officeDocument/2006/relationships/slide" Target="slides/slide44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348" Type="http://schemas.openxmlformats.org/officeDocument/2006/relationships/slide" Target="slides/slide347.xml"/><Relationship Id="rId152" Type="http://schemas.openxmlformats.org/officeDocument/2006/relationships/slide" Target="slides/slide151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56" Type="http://schemas.openxmlformats.org/officeDocument/2006/relationships/slide" Target="slides/slide55.xml"/><Relationship Id="rId317" Type="http://schemas.openxmlformats.org/officeDocument/2006/relationships/slide" Target="slides/slide316.xml"/><Relationship Id="rId359" Type="http://schemas.openxmlformats.org/officeDocument/2006/relationships/slide" Target="slides/slide358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63" Type="http://schemas.openxmlformats.org/officeDocument/2006/relationships/slide" Target="slides/slide162.xml"/><Relationship Id="rId219" Type="http://schemas.openxmlformats.org/officeDocument/2006/relationships/slide" Target="slides/slide218.xml"/><Relationship Id="rId370" Type="http://schemas.openxmlformats.org/officeDocument/2006/relationships/slide" Target="slides/slide369.xml"/><Relationship Id="rId230" Type="http://schemas.openxmlformats.org/officeDocument/2006/relationships/slide" Target="slides/slide229.xml"/><Relationship Id="rId25" Type="http://schemas.openxmlformats.org/officeDocument/2006/relationships/slide" Target="slides/slide24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328" Type="http://schemas.openxmlformats.org/officeDocument/2006/relationships/slide" Target="slides/slide327.xml"/><Relationship Id="rId132" Type="http://schemas.openxmlformats.org/officeDocument/2006/relationships/slide" Target="slides/slide131.xml"/><Relationship Id="rId174" Type="http://schemas.openxmlformats.org/officeDocument/2006/relationships/slide" Target="slides/slide173.xml"/><Relationship Id="rId381" Type="http://schemas.openxmlformats.org/officeDocument/2006/relationships/slide" Target="slides/slide380.xml"/><Relationship Id="rId241" Type="http://schemas.openxmlformats.org/officeDocument/2006/relationships/slide" Target="slides/slide240.xml"/><Relationship Id="rId36" Type="http://schemas.openxmlformats.org/officeDocument/2006/relationships/slide" Target="slides/slide35.xml"/><Relationship Id="rId283" Type="http://schemas.openxmlformats.org/officeDocument/2006/relationships/slide" Target="slides/slide282.xml"/><Relationship Id="rId339" Type="http://schemas.openxmlformats.org/officeDocument/2006/relationships/slide" Target="slides/slide338.xml"/><Relationship Id="rId78" Type="http://schemas.openxmlformats.org/officeDocument/2006/relationships/slide" Target="slides/slide77.xml"/><Relationship Id="rId101" Type="http://schemas.openxmlformats.org/officeDocument/2006/relationships/slide" Target="slides/slide100.xml"/><Relationship Id="rId143" Type="http://schemas.openxmlformats.org/officeDocument/2006/relationships/slide" Target="slides/slide142.xml"/><Relationship Id="rId185" Type="http://schemas.openxmlformats.org/officeDocument/2006/relationships/slide" Target="slides/slide184.xml"/><Relationship Id="rId350" Type="http://schemas.openxmlformats.org/officeDocument/2006/relationships/slide" Target="slides/slide349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392" Type="http://schemas.openxmlformats.org/officeDocument/2006/relationships/slide" Target="slides/slide391.xml"/><Relationship Id="rId252" Type="http://schemas.openxmlformats.org/officeDocument/2006/relationships/slide" Target="slides/slide251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47" Type="http://schemas.openxmlformats.org/officeDocument/2006/relationships/slide" Target="slides/slide46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54" Type="http://schemas.openxmlformats.org/officeDocument/2006/relationships/slide" Target="slides/slide153.xml"/><Relationship Id="rId361" Type="http://schemas.openxmlformats.org/officeDocument/2006/relationships/slide" Target="slides/slide360.xml"/><Relationship Id="rId196" Type="http://schemas.openxmlformats.org/officeDocument/2006/relationships/slide" Target="slides/slide195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63" Type="http://schemas.openxmlformats.org/officeDocument/2006/relationships/slide" Target="slides/slide262.xml"/><Relationship Id="rId319" Type="http://schemas.openxmlformats.org/officeDocument/2006/relationships/slide" Target="slides/slide318.xml"/><Relationship Id="rId58" Type="http://schemas.openxmlformats.org/officeDocument/2006/relationships/slide" Target="slides/slide57.xml"/><Relationship Id="rId123" Type="http://schemas.openxmlformats.org/officeDocument/2006/relationships/slide" Target="slides/slide122.xml"/><Relationship Id="rId330" Type="http://schemas.openxmlformats.org/officeDocument/2006/relationships/slide" Target="slides/slide329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351" Type="http://schemas.openxmlformats.org/officeDocument/2006/relationships/slide" Target="slides/slide350.xml"/><Relationship Id="rId372" Type="http://schemas.openxmlformats.org/officeDocument/2006/relationships/slide" Target="slides/slide371.xml"/><Relationship Id="rId393" Type="http://schemas.openxmlformats.org/officeDocument/2006/relationships/slide" Target="slides/slide392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320" Type="http://schemas.openxmlformats.org/officeDocument/2006/relationships/slide" Target="slides/slide319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341" Type="http://schemas.openxmlformats.org/officeDocument/2006/relationships/slide" Target="slides/slide340.xml"/><Relationship Id="rId362" Type="http://schemas.openxmlformats.org/officeDocument/2006/relationships/slide" Target="slides/slide361.xml"/><Relationship Id="rId383" Type="http://schemas.openxmlformats.org/officeDocument/2006/relationships/slide" Target="slides/slide382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slide" Target="slides/slide284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310" Type="http://schemas.openxmlformats.org/officeDocument/2006/relationships/slide" Target="slides/slide309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331" Type="http://schemas.openxmlformats.org/officeDocument/2006/relationships/slide" Target="slides/slide330.xml"/><Relationship Id="rId352" Type="http://schemas.openxmlformats.org/officeDocument/2006/relationships/slide" Target="slides/slide351.xml"/><Relationship Id="rId373" Type="http://schemas.openxmlformats.org/officeDocument/2006/relationships/slide" Target="slides/slide372.xml"/><Relationship Id="rId394" Type="http://schemas.openxmlformats.org/officeDocument/2006/relationships/slide" Target="slides/slide393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slide" Target="slides/slide299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321" Type="http://schemas.openxmlformats.org/officeDocument/2006/relationships/slide" Target="slides/slide320.xml"/><Relationship Id="rId342" Type="http://schemas.openxmlformats.org/officeDocument/2006/relationships/slide" Target="slides/slide341.xml"/><Relationship Id="rId363" Type="http://schemas.openxmlformats.org/officeDocument/2006/relationships/slide" Target="slides/slide362.xml"/><Relationship Id="rId384" Type="http://schemas.openxmlformats.org/officeDocument/2006/relationships/slide" Target="slides/slide383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332" Type="http://schemas.openxmlformats.org/officeDocument/2006/relationships/slide" Target="slides/slide331.xml"/><Relationship Id="rId353" Type="http://schemas.openxmlformats.org/officeDocument/2006/relationships/slide" Target="slides/slide352.xml"/><Relationship Id="rId374" Type="http://schemas.openxmlformats.org/officeDocument/2006/relationships/slide" Target="slides/slide373.xml"/><Relationship Id="rId395" Type="http://schemas.openxmlformats.org/officeDocument/2006/relationships/slide" Target="slides/slide394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322" Type="http://schemas.openxmlformats.org/officeDocument/2006/relationships/slide" Target="slides/slide321.xml"/><Relationship Id="rId343" Type="http://schemas.openxmlformats.org/officeDocument/2006/relationships/slide" Target="slides/slide342.xml"/><Relationship Id="rId364" Type="http://schemas.openxmlformats.org/officeDocument/2006/relationships/slide" Target="slides/slide363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385" Type="http://schemas.openxmlformats.org/officeDocument/2006/relationships/slide" Target="slides/slide384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312" Type="http://schemas.openxmlformats.org/officeDocument/2006/relationships/slide" Target="slides/slide311.xml"/><Relationship Id="rId333" Type="http://schemas.openxmlformats.org/officeDocument/2006/relationships/slide" Target="slides/slide332.xml"/><Relationship Id="rId354" Type="http://schemas.openxmlformats.org/officeDocument/2006/relationships/slide" Target="slides/slide353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75" Type="http://schemas.openxmlformats.org/officeDocument/2006/relationships/slide" Target="slides/slide374.xml"/><Relationship Id="rId39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400" Type="http://schemas.openxmlformats.org/officeDocument/2006/relationships/theme" Target="theme/theme1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302" Type="http://schemas.openxmlformats.org/officeDocument/2006/relationships/slide" Target="slides/slide301.xml"/><Relationship Id="rId323" Type="http://schemas.openxmlformats.org/officeDocument/2006/relationships/slide" Target="slides/slide322.xml"/><Relationship Id="rId344" Type="http://schemas.openxmlformats.org/officeDocument/2006/relationships/slide" Target="slides/slide343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365" Type="http://schemas.openxmlformats.org/officeDocument/2006/relationships/slide" Target="slides/slide364.xml"/><Relationship Id="rId386" Type="http://schemas.openxmlformats.org/officeDocument/2006/relationships/slide" Target="slides/slide385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313" Type="http://schemas.openxmlformats.org/officeDocument/2006/relationships/slide" Target="slides/slide312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334" Type="http://schemas.openxmlformats.org/officeDocument/2006/relationships/slide" Target="slides/slide333.xml"/><Relationship Id="rId355" Type="http://schemas.openxmlformats.org/officeDocument/2006/relationships/slide" Target="slides/slide354.xml"/><Relationship Id="rId376" Type="http://schemas.openxmlformats.org/officeDocument/2006/relationships/slide" Target="slides/slide375.xml"/><Relationship Id="rId397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401" Type="http://schemas.openxmlformats.org/officeDocument/2006/relationships/tableStyles" Target="tableStyles.xml"/><Relationship Id="rId303" Type="http://schemas.openxmlformats.org/officeDocument/2006/relationships/slide" Target="slides/slide302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345" Type="http://schemas.openxmlformats.org/officeDocument/2006/relationships/slide" Target="slides/slide344.xml"/><Relationship Id="rId387" Type="http://schemas.openxmlformats.org/officeDocument/2006/relationships/slide" Target="slides/slide386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356" Type="http://schemas.openxmlformats.org/officeDocument/2006/relationships/slide" Target="slides/slide355.xml"/><Relationship Id="rId398" Type="http://schemas.openxmlformats.org/officeDocument/2006/relationships/presProps" Target="presProps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258" Type="http://schemas.openxmlformats.org/officeDocument/2006/relationships/slide" Target="slides/slide257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325" Type="http://schemas.openxmlformats.org/officeDocument/2006/relationships/slide" Target="slides/slide324.xml"/><Relationship Id="rId367" Type="http://schemas.openxmlformats.org/officeDocument/2006/relationships/slide" Target="slides/slide366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336" Type="http://schemas.openxmlformats.org/officeDocument/2006/relationships/slide" Target="slides/slide335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378" Type="http://schemas.openxmlformats.org/officeDocument/2006/relationships/slide" Target="slides/slide377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347" Type="http://schemas.openxmlformats.org/officeDocument/2006/relationships/slide" Target="slides/slide346.xml"/><Relationship Id="rId44" Type="http://schemas.openxmlformats.org/officeDocument/2006/relationships/slide" Target="slides/slide43.xml"/><Relationship Id="rId86" Type="http://schemas.openxmlformats.org/officeDocument/2006/relationships/slide" Target="slides/slide85.xml"/><Relationship Id="rId151" Type="http://schemas.openxmlformats.org/officeDocument/2006/relationships/slide" Target="slides/slide150.xml"/><Relationship Id="rId389" Type="http://schemas.openxmlformats.org/officeDocument/2006/relationships/slide" Target="slides/slide388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316" Type="http://schemas.openxmlformats.org/officeDocument/2006/relationships/slide" Target="slides/slide315.xml"/><Relationship Id="rId55" Type="http://schemas.openxmlformats.org/officeDocument/2006/relationships/slide" Target="slides/slide54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358" Type="http://schemas.openxmlformats.org/officeDocument/2006/relationships/slide" Target="slides/slide357.xml"/><Relationship Id="rId162" Type="http://schemas.openxmlformats.org/officeDocument/2006/relationships/slide" Target="slides/slide161.xml"/><Relationship Id="rId218" Type="http://schemas.openxmlformats.org/officeDocument/2006/relationships/slide" Target="slides/slide217.xml"/><Relationship Id="rId271" Type="http://schemas.openxmlformats.org/officeDocument/2006/relationships/slide" Target="slides/slide270.xml"/><Relationship Id="rId24" Type="http://schemas.openxmlformats.org/officeDocument/2006/relationships/slide" Target="slides/slide23.xml"/><Relationship Id="rId66" Type="http://schemas.openxmlformats.org/officeDocument/2006/relationships/slide" Target="slides/slide65.xml"/><Relationship Id="rId131" Type="http://schemas.openxmlformats.org/officeDocument/2006/relationships/slide" Target="slides/slide130.xml"/><Relationship Id="rId327" Type="http://schemas.openxmlformats.org/officeDocument/2006/relationships/slide" Target="slides/slide326.xml"/><Relationship Id="rId369" Type="http://schemas.openxmlformats.org/officeDocument/2006/relationships/slide" Target="slides/slide368.xml"/><Relationship Id="rId173" Type="http://schemas.openxmlformats.org/officeDocument/2006/relationships/slide" Target="slides/slide172.xml"/><Relationship Id="rId229" Type="http://schemas.openxmlformats.org/officeDocument/2006/relationships/slide" Target="slides/slide228.xml"/><Relationship Id="rId380" Type="http://schemas.openxmlformats.org/officeDocument/2006/relationships/slide" Target="slides/slide379.xml"/><Relationship Id="rId240" Type="http://schemas.openxmlformats.org/officeDocument/2006/relationships/slide" Target="slides/slide239.xml"/><Relationship Id="rId35" Type="http://schemas.openxmlformats.org/officeDocument/2006/relationships/slide" Target="slides/slide34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38" Type="http://schemas.openxmlformats.org/officeDocument/2006/relationships/slide" Target="slides/slide337.xml"/><Relationship Id="rId8" Type="http://schemas.openxmlformats.org/officeDocument/2006/relationships/slide" Target="slides/slide7.xml"/><Relationship Id="rId142" Type="http://schemas.openxmlformats.org/officeDocument/2006/relationships/slide" Target="slides/slide141.xml"/><Relationship Id="rId184" Type="http://schemas.openxmlformats.org/officeDocument/2006/relationships/slide" Target="slides/slide183.xml"/><Relationship Id="rId391" Type="http://schemas.openxmlformats.org/officeDocument/2006/relationships/slide" Target="slides/slide390.xml"/><Relationship Id="rId251" Type="http://schemas.openxmlformats.org/officeDocument/2006/relationships/slide" Target="slides/slide250.xml"/><Relationship Id="rId46" Type="http://schemas.openxmlformats.org/officeDocument/2006/relationships/slide" Target="slides/slide45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349" Type="http://schemas.openxmlformats.org/officeDocument/2006/relationships/slide" Target="slides/slide348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3" Type="http://schemas.openxmlformats.org/officeDocument/2006/relationships/slide" Target="slides/slide152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360" Type="http://schemas.openxmlformats.org/officeDocument/2006/relationships/slide" Target="slides/slide359.xml"/><Relationship Id="rId220" Type="http://schemas.openxmlformats.org/officeDocument/2006/relationships/slide" Target="slides/slide219.xml"/><Relationship Id="rId15" Type="http://schemas.openxmlformats.org/officeDocument/2006/relationships/slide" Target="slides/slide14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318" Type="http://schemas.openxmlformats.org/officeDocument/2006/relationships/slide" Target="slides/slide317.xml"/><Relationship Id="rId99" Type="http://schemas.openxmlformats.org/officeDocument/2006/relationships/slide" Target="slides/slide98.xml"/><Relationship Id="rId122" Type="http://schemas.openxmlformats.org/officeDocument/2006/relationships/slide" Target="slides/slide121.xml"/><Relationship Id="rId164" Type="http://schemas.openxmlformats.org/officeDocument/2006/relationships/slide" Target="slides/slide163.xml"/><Relationship Id="rId371" Type="http://schemas.openxmlformats.org/officeDocument/2006/relationships/slide" Target="slides/slide370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73" Type="http://schemas.openxmlformats.org/officeDocument/2006/relationships/slide" Target="slides/slide272.xml"/><Relationship Id="rId329" Type="http://schemas.openxmlformats.org/officeDocument/2006/relationships/slide" Target="slides/slide328.xml"/><Relationship Id="rId68" Type="http://schemas.openxmlformats.org/officeDocument/2006/relationships/slide" Target="slides/slide67.xml"/><Relationship Id="rId133" Type="http://schemas.openxmlformats.org/officeDocument/2006/relationships/slide" Target="slides/slide132.xml"/><Relationship Id="rId175" Type="http://schemas.openxmlformats.org/officeDocument/2006/relationships/slide" Target="slides/slide174.xml"/><Relationship Id="rId340" Type="http://schemas.openxmlformats.org/officeDocument/2006/relationships/slide" Target="slides/slide339.xml"/><Relationship Id="rId200" Type="http://schemas.openxmlformats.org/officeDocument/2006/relationships/slide" Target="slides/slide199.xml"/><Relationship Id="rId382" Type="http://schemas.openxmlformats.org/officeDocument/2006/relationships/slide" Target="slides/slide381.xml"/><Relationship Id="rId242" Type="http://schemas.openxmlformats.org/officeDocument/2006/relationships/slide" Target="slides/slide241.xml"/><Relationship Id="rId284" Type="http://schemas.openxmlformats.org/officeDocument/2006/relationships/slide" Target="slides/slide283.xml"/><Relationship Id="rId37" Type="http://schemas.openxmlformats.org/officeDocument/2006/relationships/slide" Target="slides/slide36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44" Type="http://schemas.openxmlformats.org/officeDocument/2006/relationships/slide" Target="slides/slide143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\\166.104.28.54\d\&#9733;&#54620;&#44397;&#53685;&#49888;&#54617;&#54924;%20&#45436;&#47928;&#46308;\3.2018_&#54620;&#44397;&#53685;&#49888;&#54617;&#54924;_MQTT&#45436;&#47928;\&#49892;&#54744;%20&#45936;&#51060;&#53552;%20&#51333;&#54633;_MQTTCoAP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\\166.104.28.54\d\&#9733;&#54620;&#44397;&#53685;&#49888;&#54617;&#54924;%20&#45436;&#47928;&#46308;\3.2018_&#54620;&#44397;&#53685;&#49888;&#54617;&#54924;_MQTT&#45436;&#47928;\&#49892;&#54744;%20&#45936;&#51060;&#53552;%20&#51333;&#54633;_MQTTCoAP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file:///\\166.104.28.54\d\&#9733;&#54620;&#44397;&#53685;&#49888;&#54617;&#54924;%20&#45436;&#47928;&#46308;\3.2018_&#54620;&#44397;&#53685;&#49888;&#54617;&#54924;_MQTT&#45436;&#47928;\&#49892;&#54744;%20&#45936;&#51060;&#53552;%20&#51333;&#54633;_MQTTCoAP.xlsx" TargetMode="Externa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EO\Desktop\&#49892;&#54744;\&#44228;&#52789;&#49892;&#54744;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EO\Desktop\&#49892;&#54744;\&#44228;&#52789;&#49892;&#54744;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EO\Desktop\&#49892;&#54744;\&#44228;&#52789;&#49892;&#54744;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EO\Desktop\&#49892;&#54744;\&#44228;&#52789;&#49892;&#54744;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EO\Desktop\&#49892;&#54744;\&#44228;&#52789;&#49892;&#54744;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EO\Desktop\&#49892;&#54744;\&#44228;&#52789;&#49892;&#54744;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altLang="ko-KR"/>
              <a:t>Comparison</a:t>
            </a:r>
            <a:r>
              <a:rPr lang="en-US" altLang="ko-KR" baseline="0"/>
              <a:t> Polling Response Time</a:t>
            </a:r>
            <a:endParaRPr lang="ko-KR" altLang="en-US"/>
          </a:p>
        </c:rich>
      </c:tx>
      <c:layout>
        <c:manualLayout>
          <c:xMode val="edge"/>
          <c:yMode val="edge"/>
          <c:x val="0.31559184627895398"/>
          <c:y val="2.4205745020748012E-2"/>
        </c:manualLayout>
      </c:layout>
      <c:overlay val="0"/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'[실험 데이터 종합_MQTTCoAP.xlsx]비교 데이터'!$B$9</c:f>
              <c:strCache>
                <c:ptCount val="1"/>
                <c:pt idx="0">
                  <c:v>CoAP</c:v>
                </c:pt>
              </c:strCache>
            </c:strRef>
          </c:tx>
          <c:marker>
            <c:symbol val="none"/>
          </c:marker>
          <c:errBars>
            <c:errDir val="y"/>
            <c:errBarType val="both"/>
            <c:errValType val="percentage"/>
            <c:noEndCap val="0"/>
            <c:val val="5"/>
          </c:errBars>
          <c:cat>
            <c:numRef>
              <c:f>'[실험 데이터 종합_MQTTCoAP.xlsx]비교 데이터'!$C$7:$F$7</c:f>
              <c:numCache>
                <c:formatCode>General</c:formatCode>
                <c:ptCount val="4"/>
                <c:pt idx="0">
                  <c:v>1</c:v>
                </c:pt>
                <c:pt idx="1">
                  <c:v>3</c:v>
                </c:pt>
                <c:pt idx="2">
                  <c:v>9</c:v>
                </c:pt>
                <c:pt idx="3">
                  <c:v>20</c:v>
                </c:pt>
              </c:numCache>
            </c:numRef>
          </c:cat>
          <c:val>
            <c:numRef>
              <c:f>'[실험 데이터 종합_MQTTCoAP.xlsx]비교 데이터'!$C$9:$F$9</c:f>
              <c:numCache>
                <c:formatCode>General</c:formatCode>
                <c:ptCount val="4"/>
                <c:pt idx="0">
                  <c:v>9.0880000000000006E-3</c:v>
                </c:pt>
                <c:pt idx="1">
                  <c:v>9.9203312347003175E-3</c:v>
                </c:pt>
                <c:pt idx="2">
                  <c:v>1.0096265421614115E-2</c:v>
                </c:pt>
                <c:pt idx="3">
                  <c:v>1.3202004402941175E-2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FAB-47D1-A241-F40C7C199574}"/>
            </c:ext>
          </c:extLst>
        </c:ser>
        <c:ser>
          <c:idx val="1"/>
          <c:order val="1"/>
          <c:tx>
            <c:strRef>
              <c:f>'[실험 데이터 종합_MQTTCoAP.xlsx]비교 데이터'!$B$8</c:f>
              <c:strCache>
                <c:ptCount val="1"/>
                <c:pt idx="0">
                  <c:v>HTTP</c:v>
                </c:pt>
              </c:strCache>
            </c:strRef>
          </c:tx>
          <c:marker>
            <c:symbol val="none"/>
          </c:marker>
          <c:errBars>
            <c:errDir val="y"/>
            <c:errBarType val="both"/>
            <c:errValType val="percentage"/>
            <c:noEndCap val="0"/>
            <c:val val="5"/>
          </c:errBars>
          <c:cat>
            <c:numRef>
              <c:f>'[실험 데이터 종합_MQTTCoAP.xlsx]비교 데이터'!$C$7:$F$7</c:f>
              <c:numCache>
                <c:formatCode>General</c:formatCode>
                <c:ptCount val="4"/>
                <c:pt idx="0">
                  <c:v>1</c:v>
                </c:pt>
                <c:pt idx="1">
                  <c:v>3</c:v>
                </c:pt>
                <c:pt idx="2">
                  <c:v>9</c:v>
                </c:pt>
                <c:pt idx="3">
                  <c:v>20</c:v>
                </c:pt>
              </c:numCache>
            </c:numRef>
          </c:cat>
          <c:val>
            <c:numRef>
              <c:f>'[실험 데이터 종합_MQTTCoAP.xlsx]비교 데이터'!$C$8:$F$8</c:f>
              <c:numCache>
                <c:formatCode>General</c:formatCode>
                <c:ptCount val="4"/>
                <c:pt idx="0">
                  <c:v>4.102240652735499E-2</c:v>
                </c:pt>
                <c:pt idx="1">
                  <c:v>4.5946230639999995E-2</c:v>
                </c:pt>
                <c:pt idx="2">
                  <c:v>7.0413055059999993E-2</c:v>
                </c:pt>
                <c:pt idx="3">
                  <c:v>0.15838636750000001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EFAB-47D1-A241-F40C7C199574}"/>
            </c:ext>
          </c:extLst>
        </c:ser>
        <c:ser>
          <c:idx val="2"/>
          <c:order val="2"/>
          <c:tx>
            <c:strRef>
              <c:f>'[실험 데이터 종합_MQTTCoAP.xlsx]비교 데이터'!$B$10</c:f>
              <c:strCache>
                <c:ptCount val="1"/>
                <c:pt idx="0">
                  <c:v>MQTT</c:v>
                </c:pt>
              </c:strCache>
            </c:strRef>
          </c:tx>
          <c:spPr>
            <a:ln>
              <a:solidFill>
                <a:srgbClr val="FF0000"/>
              </a:solidFill>
            </a:ln>
          </c:spPr>
          <c:marker>
            <c:symbol val="none"/>
          </c:marker>
          <c:errBars>
            <c:errDir val="y"/>
            <c:errBarType val="both"/>
            <c:errValType val="percentage"/>
            <c:noEndCap val="0"/>
            <c:val val="5"/>
          </c:errBars>
          <c:val>
            <c:numRef>
              <c:f>'[실험 데이터 종합_MQTTCoAP.xlsx]비교 데이터'!$C$10:$F$10</c:f>
              <c:numCache>
                <c:formatCode>General</c:formatCode>
                <c:ptCount val="4"/>
                <c:pt idx="0">
                  <c:v>1.9672305600000002E-2</c:v>
                </c:pt>
                <c:pt idx="1">
                  <c:v>1.7696506592369925E-2</c:v>
                </c:pt>
                <c:pt idx="2">
                  <c:v>2.1437030518140464E-2</c:v>
                </c:pt>
                <c:pt idx="3">
                  <c:v>4.3106121799999994E-2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EFAB-47D1-A241-F40C7C19957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844164912"/>
        <c:axId val="-844150768"/>
      </c:lineChart>
      <c:catAx>
        <c:axId val="-844164912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 altLang="ko-KR"/>
                  <a:t>Number</a:t>
                </a:r>
                <a:r>
                  <a:rPr lang="en-US" altLang="ko-KR" baseline="0"/>
                  <a:t> of VEN</a:t>
                </a:r>
                <a:endParaRPr lang="ko-KR" altLang="en-US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-844150768"/>
        <c:crosses val="autoZero"/>
        <c:auto val="1"/>
        <c:lblAlgn val="ctr"/>
        <c:lblOffset val="100"/>
        <c:noMultiLvlLbl val="0"/>
      </c:catAx>
      <c:valAx>
        <c:axId val="-844150768"/>
        <c:scaling>
          <c:orientation val="minMax"/>
        </c:scaling>
        <c:delete val="0"/>
        <c:axPos val="l"/>
        <c:majorGridlines/>
        <c:title>
          <c:tx>
            <c:rich>
              <a:bodyPr rot="0" vert="horz"/>
              <a:lstStyle/>
              <a:p>
                <a:pPr>
                  <a:defRPr/>
                </a:pPr>
                <a:r>
                  <a:rPr lang="en-US" altLang="ko-KR"/>
                  <a:t>Time(Sec)</a:t>
                </a:r>
                <a:endParaRPr lang="ko-KR" altLang="en-US"/>
              </a:p>
            </c:rich>
          </c:tx>
          <c:layout>
            <c:manualLayout>
              <c:xMode val="edge"/>
              <c:yMode val="edge"/>
              <c:x val="0.11553028580137709"/>
              <c:y val="8.1508557937975498E-2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crossAx val="-844164912"/>
        <c:crosses val="autoZero"/>
        <c:crossBetween val="between"/>
      </c:valAx>
    </c:plotArea>
    <c:legend>
      <c:legendPos val="b"/>
      <c:layout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altLang="ko-KR"/>
              <a:t>Comparison</a:t>
            </a:r>
            <a:r>
              <a:rPr lang="en-US" altLang="ko-KR" baseline="0"/>
              <a:t> Event Response Time</a:t>
            </a:r>
            <a:endParaRPr lang="ko-KR" altLang="en-US"/>
          </a:p>
        </c:rich>
      </c:tx>
      <c:layout>
        <c:manualLayout>
          <c:xMode val="edge"/>
          <c:yMode val="edge"/>
          <c:x val="0.30106681899471005"/>
          <c:y val="2.0539149991859816E-2"/>
        </c:manualLayout>
      </c:layout>
      <c:overlay val="0"/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'[실험 데이터 종합_MQTTCoAP.xlsx]비교 데이터'!$B$27</c:f>
              <c:strCache>
                <c:ptCount val="1"/>
                <c:pt idx="0">
                  <c:v>CoAP</c:v>
                </c:pt>
              </c:strCache>
            </c:strRef>
          </c:tx>
          <c:marker>
            <c:symbol val="none"/>
          </c:marker>
          <c:errBars>
            <c:errDir val="y"/>
            <c:errBarType val="both"/>
            <c:errValType val="percentage"/>
            <c:noEndCap val="0"/>
            <c:val val="5"/>
          </c:errBars>
          <c:cat>
            <c:numRef>
              <c:f>'[실험 데이터 종합_MQTTCoAP.xlsx]비교 데이터'!$C$25:$F$25</c:f>
              <c:numCache>
                <c:formatCode>General</c:formatCode>
                <c:ptCount val="4"/>
                <c:pt idx="0">
                  <c:v>1</c:v>
                </c:pt>
                <c:pt idx="1">
                  <c:v>3</c:v>
                </c:pt>
                <c:pt idx="2">
                  <c:v>9</c:v>
                </c:pt>
                <c:pt idx="3">
                  <c:v>20</c:v>
                </c:pt>
              </c:numCache>
            </c:numRef>
          </c:cat>
          <c:val>
            <c:numRef>
              <c:f>'[실험 데이터 종합_MQTTCoAP.xlsx]비교 데이터'!$C$27:$F$27</c:f>
              <c:numCache>
                <c:formatCode>0.00000_);[Red]\(0.00000\)</c:formatCode>
                <c:ptCount val="4"/>
                <c:pt idx="0">
                  <c:v>2.1957999999999998E-2</c:v>
                </c:pt>
                <c:pt idx="1">
                  <c:v>2.3936400000000004E-2</c:v>
                </c:pt>
                <c:pt idx="2">
                  <c:v>3.7026000000000003E-2</c:v>
                </c:pt>
                <c:pt idx="3">
                  <c:v>5.5312500000000001E-2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69C-475A-B92F-5B4BBB9C5627}"/>
            </c:ext>
          </c:extLst>
        </c:ser>
        <c:ser>
          <c:idx val="1"/>
          <c:order val="1"/>
          <c:tx>
            <c:strRef>
              <c:f>'[실험 데이터 종합_MQTTCoAP.xlsx]비교 데이터'!$B$26</c:f>
              <c:strCache>
                <c:ptCount val="1"/>
                <c:pt idx="0">
                  <c:v>HTTP</c:v>
                </c:pt>
              </c:strCache>
            </c:strRef>
          </c:tx>
          <c:marker>
            <c:symbol val="none"/>
          </c:marker>
          <c:errBars>
            <c:errDir val="y"/>
            <c:errBarType val="both"/>
            <c:errValType val="percentage"/>
            <c:noEndCap val="0"/>
            <c:val val="5"/>
          </c:errBars>
          <c:cat>
            <c:numRef>
              <c:f>'[실험 데이터 종합_MQTTCoAP.xlsx]비교 데이터'!$C$25:$F$25</c:f>
              <c:numCache>
                <c:formatCode>General</c:formatCode>
                <c:ptCount val="4"/>
                <c:pt idx="0">
                  <c:v>1</c:v>
                </c:pt>
                <c:pt idx="1">
                  <c:v>3</c:v>
                </c:pt>
                <c:pt idx="2">
                  <c:v>9</c:v>
                </c:pt>
                <c:pt idx="3">
                  <c:v>20</c:v>
                </c:pt>
              </c:numCache>
            </c:numRef>
          </c:cat>
          <c:val>
            <c:numRef>
              <c:f>'[실험 데이터 종합_MQTTCoAP.xlsx]비교 데이터'!$C$26:$F$26</c:f>
              <c:numCache>
                <c:formatCode>General</c:formatCode>
                <c:ptCount val="4"/>
                <c:pt idx="0">
                  <c:v>0.53817799999999993</c:v>
                </c:pt>
                <c:pt idx="1">
                  <c:v>0.52232800000000001</c:v>
                </c:pt>
                <c:pt idx="2">
                  <c:v>0.65556599999999998</c:v>
                </c:pt>
                <c:pt idx="3">
                  <c:v>0.75686000000000009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569C-475A-B92F-5B4BBB9C5627}"/>
            </c:ext>
          </c:extLst>
        </c:ser>
        <c:ser>
          <c:idx val="2"/>
          <c:order val="2"/>
          <c:tx>
            <c:strRef>
              <c:f>'[실험 데이터 종합_MQTTCoAP.xlsx]비교 데이터'!$B$28</c:f>
              <c:strCache>
                <c:ptCount val="1"/>
                <c:pt idx="0">
                  <c:v>MQTT(Pull)</c:v>
                </c:pt>
              </c:strCache>
            </c:strRef>
          </c:tx>
          <c:spPr>
            <a:ln>
              <a:solidFill>
                <a:srgbClr val="FF0000"/>
              </a:solidFill>
            </a:ln>
          </c:spPr>
          <c:marker>
            <c:symbol val="none"/>
          </c:marker>
          <c:errBars>
            <c:errDir val="y"/>
            <c:errBarType val="both"/>
            <c:errValType val="percentage"/>
            <c:noEndCap val="0"/>
            <c:val val="5"/>
          </c:errBars>
          <c:cat>
            <c:numRef>
              <c:f>'[실험 데이터 종합_MQTTCoAP.xlsx]비교 데이터'!$C$25:$F$25</c:f>
              <c:numCache>
                <c:formatCode>General</c:formatCode>
                <c:ptCount val="4"/>
                <c:pt idx="0">
                  <c:v>1</c:v>
                </c:pt>
                <c:pt idx="1">
                  <c:v>3</c:v>
                </c:pt>
                <c:pt idx="2">
                  <c:v>9</c:v>
                </c:pt>
                <c:pt idx="3">
                  <c:v>20</c:v>
                </c:pt>
              </c:numCache>
            </c:numRef>
          </c:cat>
          <c:val>
            <c:numRef>
              <c:f>'[실험 데이터 종합_MQTTCoAP.xlsx]비교 데이터'!$C$28:$F$28</c:f>
              <c:numCache>
                <c:formatCode>General</c:formatCode>
                <c:ptCount val="4"/>
                <c:pt idx="0">
                  <c:v>0.14164208880000001</c:v>
                </c:pt>
                <c:pt idx="1">
                  <c:v>0.1284744042</c:v>
                </c:pt>
                <c:pt idx="2">
                  <c:v>0.2074463164</c:v>
                </c:pt>
                <c:pt idx="3">
                  <c:v>0.31096242159999998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569C-475A-B92F-5B4BBB9C562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844158928"/>
        <c:axId val="-844151856"/>
      </c:lineChart>
      <c:catAx>
        <c:axId val="-844158928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 altLang="ko-KR"/>
                  <a:t>Number of VEN</a:t>
                </a:r>
                <a:endParaRPr lang="ko-KR" altLang="en-US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-844151856"/>
        <c:crosses val="autoZero"/>
        <c:auto val="1"/>
        <c:lblAlgn val="ctr"/>
        <c:lblOffset val="100"/>
        <c:noMultiLvlLbl val="0"/>
      </c:catAx>
      <c:valAx>
        <c:axId val="-844151856"/>
        <c:scaling>
          <c:orientation val="minMax"/>
        </c:scaling>
        <c:delete val="0"/>
        <c:axPos val="l"/>
        <c:majorGridlines/>
        <c:title>
          <c:tx>
            <c:rich>
              <a:bodyPr rot="0" vert="horz"/>
              <a:lstStyle/>
              <a:p>
                <a:pPr>
                  <a:defRPr/>
                </a:pPr>
                <a:r>
                  <a:rPr lang="en-US" altLang="ko-KR"/>
                  <a:t>Time(Sec)</a:t>
                </a:r>
                <a:endParaRPr lang="ko-KR" altLang="en-US"/>
              </a:p>
            </c:rich>
          </c:tx>
          <c:layout>
            <c:manualLayout>
              <c:xMode val="edge"/>
              <c:yMode val="edge"/>
              <c:x val="0.11948790896159317"/>
              <c:y val="5.9320407505361272E-2"/>
            </c:manualLayout>
          </c:layout>
          <c:overlay val="0"/>
        </c:title>
        <c:numFmt formatCode="0.00000_);[Red]\(0.00000\)" sourceLinked="1"/>
        <c:majorTickMark val="out"/>
        <c:minorTickMark val="none"/>
        <c:tickLblPos val="nextTo"/>
        <c:crossAx val="-844158928"/>
        <c:crosses val="autoZero"/>
        <c:crossBetween val="between"/>
      </c:valAx>
    </c:plotArea>
    <c:legend>
      <c:legendPos val="b"/>
      <c:layout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altLang="ko-KR"/>
              <a:t>Comparison</a:t>
            </a:r>
            <a:r>
              <a:rPr lang="en-US" altLang="ko-KR" baseline="0"/>
              <a:t> Data Traffic</a:t>
            </a:r>
            <a:endParaRPr lang="ko-KR" altLang="en-US"/>
          </a:p>
        </c:rich>
      </c:tx>
      <c:layout/>
      <c:overlay val="0"/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'[실험 데이터 종합_MQTTCoAP.xlsx]비교 데이터'!$B$45</c:f>
              <c:strCache>
                <c:ptCount val="1"/>
                <c:pt idx="0">
                  <c:v>CoAP</c:v>
                </c:pt>
              </c:strCache>
            </c:strRef>
          </c:tx>
          <c:marker>
            <c:symbol val="none"/>
          </c:marker>
          <c:errBars>
            <c:errDir val="y"/>
            <c:errBarType val="both"/>
            <c:errValType val="percentage"/>
            <c:noEndCap val="0"/>
            <c:val val="5"/>
          </c:errBars>
          <c:cat>
            <c:numRef>
              <c:f>'[실험 데이터 종합_MQTTCoAP.xlsx]비교 데이터'!$C$43:$F$43</c:f>
              <c:numCache>
                <c:formatCode>General</c:formatCode>
                <c:ptCount val="4"/>
                <c:pt idx="0">
                  <c:v>1</c:v>
                </c:pt>
                <c:pt idx="1">
                  <c:v>3</c:v>
                </c:pt>
                <c:pt idx="2">
                  <c:v>9</c:v>
                </c:pt>
                <c:pt idx="3">
                  <c:v>20</c:v>
                </c:pt>
              </c:numCache>
            </c:numRef>
          </c:cat>
          <c:val>
            <c:numRef>
              <c:f>'[실험 데이터 종합_MQTTCoAP.xlsx]비교 데이터'!$C$45:$F$45</c:f>
              <c:numCache>
                <c:formatCode>General</c:formatCode>
                <c:ptCount val="4"/>
                <c:pt idx="0" formatCode="0.000_ ">
                  <c:v>877.3922</c:v>
                </c:pt>
                <c:pt idx="1">
                  <c:v>2592.3252000000002</c:v>
                </c:pt>
                <c:pt idx="2">
                  <c:v>7368.2505999999994</c:v>
                </c:pt>
                <c:pt idx="3">
                  <c:v>16052.438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919-445B-A5D3-EA08CA0F94AD}"/>
            </c:ext>
          </c:extLst>
        </c:ser>
        <c:ser>
          <c:idx val="1"/>
          <c:order val="1"/>
          <c:tx>
            <c:strRef>
              <c:f>'[실험 데이터 종합_MQTTCoAP.xlsx]비교 데이터'!$B$44</c:f>
              <c:strCache>
                <c:ptCount val="1"/>
                <c:pt idx="0">
                  <c:v>HTTP</c:v>
                </c:pt>
              </c:strCache>
            </c:strRef>
          </c:tx>
          <c:marker>
            <c:symbol val="none"/>
          </c:marker>
          <c:errBars>
            <c:errDir val="y"/>
            <c:errBarType val="both"/>
            <c:errValType val="percentage"/>
            <c:noEndCap val="0"/>
            <c:val val="5"/>
          </c:errBars>
          <c:cat>
            <c:numRef>
              <c:f>'[실험 데이터 종합_MQTTCoAP.xlsx]비교 데이터'!$C$43:$F$43</c:f>
              <c:numCache>
                <c:formatCode>General</c:formatCode>
                <c:ptCount val="4"/>
                <c:pt idx="0">
                  <c:v>1</c:v>
                </c:pt>
                <c:pt idx="1">
                  <c:v>3</c:v>
                </c:pt>
                <c:pt idx="2">
                  <c:v>9</c:v>
                </c:pt>
                <c:pt idx="3">
                  <c:v>20</c:v>
                </c:pt>
              </c:numCache>
            </c:numRef>
          </c:cat>
          <c:val>
            <c:numRef>
              <c:f>'[실험 데이터 종합_MQTTCoAP.xlsx]비교 데이터'!$C$44:$F$44</c:f>
              <c:numCache>
                <c:formatCode>General</c:formatCode>
                <c:ptCount val="4"/>
                <c:pt idx="0">
                  <c:v>8340.1965999999993</c:v>
                </c:pt>
                <c:pt idx="1">
                  <c:v>21130.510199999997</c:v>
                </c:pt>
                <c:pt idx="2">
                  <c:v>50062.596999999994</c:v>
                </c:pt>
                <c:pt idx="3">
                  <c:v>105051.2616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8919-445B-A5D3-EA08CA0F94AD}"/>
            </c:ext>
          </c:extLst>
        </c:ser>
        <c:ser>
          <c:idx val="2"/>
          <c:order val="2"/>
          <c:tx>
            <c:strRef>
              <c:f>'[실험 데이터 종합_MQTTCoAP.xlsx]비교 데이터'!$B$46</c:f>
              <c:strCache>
                <c:ptCount val="1"/>
                <c:pt idx="0">
                  <c:v>MQTT(Pull)</c:v>
                </c:pt>
              </c:strCache>
            </c:strRef>
          </c:tx>
          <c:spPr>
            <a:ln>
              <a:solidFill>
                <a:srgbClr val="FF0000"/>
              </a:solidFill>
            </a:ln>
          </c:spPr>
          <c:marker>
            <c:symbol val="none"/>
          </c:marker>
          <c:errBars>
            <c:errDir val="y"/>
            <c:errBarType val="both"/>
            <c:errValType val="percentage"/>
            <c:noEndCap val="0"/>
            <c:val val="5"/>
          </c:errBars>
          <c:val>
            <c:numRef>
              <c:f>'[실험 데이터 종합_MQTTCoAP.xlsx]비교 데이터'!$C$46:$F$46</c:f>
              <c:numCache>
                <c:formatCode>General</c:formatCode>
                <c:ptCount val="4"/>
                <c:pt idx="0">
                  <c:v>1676.7939999999999</c:v>
                </c:pt>
                <c:pt idx="1">
                  <c:v>5001.7576000000008</c:v>
                </c:pt>
                <c:pt idx="2">
                  <c:v>14395.767800000001</c:v>
                </c:pt>
                <c:pt idx="3">
                  <c:v>30195.192599999998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8919-445B-A5D3-EA08CA0F94A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844156208"/>
        <c:axId val="-844149680"/>
      </c:lineChart>
      <c:catAx>
        <c:axId val="-844156208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sz="1000"/>
                </a:pPr>
                <a:r>
                  <a:rPr lang="en-US" altLang="ko-KR" sz="1000" b="1" i="0" baseline="0">
                    <a:effectLst/>
                  </a:rPr>
                  <a:t>Number of VEN</a:t>
                </a:r>
                <a:endParaRPr lang="ko-KR" altLang="ko-KR" sz="1000">
                  <a:effectLst/>
                </a:endParaRP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-844149680"/>
        <c:crosses val="autoZero"/>
        <c:auto val="1"/>
        <c:lblAlgn val="ctr"/>
        <c:lblOffset val="100"/>
        <c:noMultiLvlLbl val="0"/>
      </c:catAx>
      <c:valAx>
        <c:axId val="-844149680"/>
        <c:scaling>
          <c:orientation val="minMax"/>
        </c:scaling>
        <c:delete val="0"/>
        <c:axPos val="l"/>
        <c:majorGridlines/>
        <c:title>
          <c:tx>
            <c:rich>
              <a:bodyPr rot="0" vert="horz"/>
              <a:lstStyle/>
              <a:p>
                <a:pPr>
                  <a:defRPr/>
                </a:pPr>
                <a:r>
                  <a:rPr lang="en-US" altLang="ko-KR"/>
                  <a:t>Byte/Sec</a:t>
                </a:r>
                <a:endParaRPr lang="ko-KR" altLang="en-US"/>
              </a:p>
            </c:rich>
          </c:tx>
          <c:layout>
            <c:manualLayout>
              <c:xMode val="edge"/>
              <c:yMode val="edge"/>
              <c:x val="0.11412268188302432"/>
              <c:y val="7.4711408745880656E-2"/>
            </c:manualLayout>
          </c:layout>
          <c:overlay val="0"/>
        </c:title>
        <c:numFmt formatCode="0.000_ " sourceLinked="1"/>
        <c:majorTickMark val="out"/>
        <c:minorTickMark val="none"/>
        <c:tickLblPos val="nextTo"/>
        <c:crossAx val="-844156208"/>
        <c:crosses val="autoZero"/>
        <c:crossBetween val="between"/>
      </c:valAx>
    </c:plotArea>
    <c:legend>
      <c:legendPos val="b"/>
      <c:layout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 baseline="0"/>
              <a:t>PULL</a:t>
            </a:r>
            <a:endParaRPr lang="ko-KR" alt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'171,172 Traffic mqtt'!$K$34</c:f>
              <c:strCache>
                <c:ptCount val="1"/>
                <c:pt idx="0">
                  <c:v>MQTT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multiLvlStrRef>
              <c:f>'171,172 Traffic mqtt'!$L$32:$N$33</c:f>
              <c:multiLvlStrCache>
                <c:ptCount val="3"/>
                <c:lvl>
                  <c:pt idx="0">
                    <c:v>5SEC</c:v>
                  </c:pt>
                  <c:pt idx="1">
                    <c:v>3SEC</c:v>
                  </c:pt>
                  <c:pt idx="2">
                    <c:v>1SEC</c:v>
                  </c:pt>
                </c:lvl>
                <c:lvl>
                  <c:pt idx="0">
                    <c:v>MQTT, HTTP</c:v>
                  </c:pt>
                </c:lvl>
              </c:multiLvlStrCache>
            </c:multiLvlStrRef>
          </c:cat>
          <c:val>
            <c:numRef>
              <c:f>'171,172 Traffic mqtt'!$L$34:$N$34</c:f>
              <c:numCache>
                <c:formatCode>General</c:formatCode>
                <c:ptCount val="3"/>
                <c:pt idx="0">
                  <c:v>412246.4</c:v>
                </c:pt>
                <c:pt idx="1">
                  <c:v>469736</c:v>
                </c:pt>
                <c:pt idx="2">
                  <c:v>2009274.6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CD6-4578-96F0-17F9A03BF453}"/>
            </c:ext>
          </c:extLst>
        </c:ser>
        <c:ser>
          <c:idx val="1"/>
          <c:order val="1"/>
          <c:tx>
            <c:strRef>
              <c:f>'171,172 Traffic mqtt'!$K$35</c:f>
              <c:strCache>
                <c:ptCount val="1"/>
                <c:pt idx="0">
                  <c:v>HTTP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multiLvlStrRef>
              <c:f>'171,172 Traffic mqtt'!$L$32:$N$33</c:f>
              <c:multiLvlStrCache>
                <c:ptCount val="3"/>
                <c:lvl>
                  <c:pt idx="0">
                    <c:v>5SEC</c:v>
                  </c:pt>
                  <c:pt idx="1">
                    <c:v>3SEC</c:v>
                  </c:pt>
                  <c:pt idx="2">
                    <c:v>1SEC</c:v>
                  </c:pt>
                </c:lvl>
                <c:lvl>
                  <c:pt idx="0">
                    <c:v>MQTT, HTTP</c:v>
                  </c:pt>
                </c:lvl>
              </c:multiLvlStrCache>
            </c:multiLvlStrRef>
          </c:cat>
          <c:val>
            <c:numRef>
              <c:f>'171,172 Traffic mqtt'!$L$35:$N$35</c:f>
              <c:numCache>
                <c:formatCode>General</c:formatCode>
                <c:ptCount val="3"/>
                <c:pt idx="0">
                  <c:v>41155.199999999997</c:v>
                </c:pt>
                <c:pt idx="1">
                  <c:v>68911.8</c:v>
                </c:pt>
                <c:pt idx="2">
                  <c:v>208577.8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8CD6-4578-96F0-17F9A03BF453}"/>
            </c:ext>
          </c:extLst>
        </c:ser>
        <c:ser>
          <c:idx val="2"/>
          <c:order val="2"/>
          <c:tx>
            <c:strRef>
              <c:f>'171,172 Traffic mqtt'!$K$36</c:f>
              <c:strCache>
                <c:ptCount val="1"/>
                <c:pt idx="0">
                  <c:v>MQTT+HTTP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multiLvlStrRef>
              <c:f>'171,172 Traffic mqtt'!$L$32:$N$33</c:f>
              <c:multiLvlStrCache>
                <c:ptCount val="3"/>
                <c:lvl>
                  <c:pt idx="0">
                    <c:v>5SEC</c:v>
                  </c:pt>
                  <c:pt idx="1">
                    <c:v>3SEC</c:v>
                  </c:pt>
                  <c:pt idx="2">
                    <c:v>1SEC</c:v>
                  </c:pt>
                </c:lvl>
                <c:lvl>
                  <c:pt idx="0">
                    <c:v>MQTT, HTTP</c:v>
                  </c:pt>
                </c:lvl>
              </c:multiLvlStrCache>
            </c:multiLvlStrRef>
          </c:cat>
          <c:val>
            <c:numRef>
              <c:f>'171,172 Traffic mqtt'!$L$36:$N$36</c:f>
              <c:numCache>
                <c:formatCode>General</c:formatCode>
                <c:ptCount val="3"/>
                <c:pt idx="0">
                  <c:v>453401.59999999998</c:v>
                </c:pt>
                <c:pt idx="1">
                  <c:v>538647.80000000005</c:v>
                </c:pt>
                <c:pt idx="2">
                  <c:v>2217852.4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8CD6-4578-96F0-17F9A03BF45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66897184"/>
        <c:axId val="266898848"/>
      </c:lineChart>
      <c:catAx>
        <c:axId val="2668971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66898848"/>
        <c:crosses val="autoZero"/>
        <c:auto val="1"/>
        <c:lblAlgn val="ctr"/>
        <c:lblOffset val="100"/>
        <c:noMultiLvlLbl val="0"/>
      </c:catAx>
      <c:valAx>
        <c:axId val="2668988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6689718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 dirty="0"/>
              <a:t>PUSH</a:t>
            </a:r>
            <a:r>
              <a:rPr lang="en-US" altLang="ko-KR" baseline="0" dirty="0"/>
              <a:t> vs PULL (Period 1Sec)</a:t>
            </a:r>
            <a:endParaRPr lang="ko-KR" alt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'171,172 Traffic mqtt'!$Q$32:$Q$33</c:f>
              <c:strCache>
                <c:ptCount val="2"/>
                <c:pt idx="1">
                  <c:v>push_1Sec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'171,172 Traffic mqtt'!$P$34:$P$36</c:f>
              <c:strCache>
                <c:ptCount val="3"/>
                <c:pt idx="0">
                  <c:v>HTTP</c:v>
                </c:pt>
                <c:pt idx="1">
                  <c:v>MQTT</c:v>
                </c:pt>
                <c:pt idx="2">
                  <c:v>MQTT+HTTP</c:v>
                </c:pt>
              </c:strCache>
            </c:strRef>
          </c:cat>
          <c:val>
            <c:numRef>
              <c:f>'171,172 Traffic mqtt'!$Q$34:$Q$36</c:f>
              <c:numCache>
                <c:formatCode>General</c:formatCode>
                <c:ptCount val="3"/>
                <c:pt idx="0">
                  <c:v>145923.20000000001</c:v>
                </c:pt>
                <c:pt idx="1">
                  <c:v>1609509.8</c:v>
                </c:pt>
                <c:pt idx="2">
                  <c:v>1755433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93F9-4754-A006-A8B3B99C092C}"/>
            </c:ext>
          </c:extLst>
        </c:ser>
        <c:ser>
          <c:idx val="1"/>
          <c:order val="1"/>
          <c:tx>
            <c:strRef>
              <c:f>'171,172 Traffic mqtt'!$R$32:$R$33</c:f>
              <c:strCache>
                <c:ptCount val="2"/>
                <c:pt idx="1">
                  <c:v>Pull_1SEC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'171,172 Traffic mqtt'!$P$34:$P$36</c:f>
              <c:strCache>
                <c:ptCount val="3"/>
                <c:pt idx="0">
                  <c:v>HTTP</c:v>
                </c:pt>
                <c:pt idx="1">
                  <c:v>MQTT</c:v>
                </c:pt>
                <c:pt idx="2">
                  <c:v>MQTT+HTTP</c:v>
                </c:pt>
              </c:strCache>
            </c:strRef>
          </c:cat>
          <c:val>
            <c:numRef>
              <c:f>'171,172 Traffic mqtt'!$R$34:$R$36</c:f>
              <c:numCache>
                <c:formatCode>General</c:formatCode>
                <c:ptCount val="3"/>
                <c:pt idx="0">
                  <c:v>208577.8</c:v>
                </c:pt>
                <c:pt idx="1">
                  <c:v>2009274.6</c:v>
                </c:pt>
                <c:pt idx="2">
                  <c:v>2217852.4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93F9-4754-A006-A8B3B99C092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62810688"/>
        <c:axId val="262813184"/>
      </c:lineChart>
      <c:catAx>
        <c:axId val="2628106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62813184"/>
        <c:crosses val="autoZero"/>
        <c:auto val="1"/>
        <c:lblAlgn val="ctr"/>
        <c:lblOffset val="100"/>
        <c:noMultiLvlLbl val="0"/>
      </c:catAx>
      <c:valAx>
        <c:axId val="2628131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6281068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/>
              <a:t>PULL</a:t>
            </a:r>
            <a:endParaRPr lang="ko-KR" alt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'171,172 Traffic coap'!$K$34</c:f>
              <c:strCache>
                <c:ptCount val="1"/>
                <c:pt idx="0">
                  <c:v>CoAP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multiLvlStrRef>
              <c:f>'171,172 Traffic coap'!$L$32:$N$33</c:f>
              <c:multiLvlStrCache>
                <c:ptCount val="3"/>
                <c:lvl>
                  <c:pt idx="0">
                    <c:v>5SEC</c:v>
                  </c:pt>
                  <c:pt idx="1">
                    <c:v>3SEC</c:v>
                  </c:pt>
                  <c:pt idx="2">
                    <c:v>1SEC</c:v>
                  </c:pt>
                </c:lvl>
                <c:lvl>
                  <c:pt idx="0">
                    <c:v>CoAP, HTTP</c:v>
                  </c:pt>
                </c:lvl>
              </c:multiLvlStrCache>
            </c:multiLvlStrRef>
          </c:cat>
          <c:val>
            <c:numRef>
              <c:f>'171,172 Traffic coap'!$L$34:$N$34</c:f>
              <c:numCache>
                <c:formatCode>General</c:formatCode>
                <c:ptCount val="3"/>
                <c:pt idx="0">
                  <c:v>150650</c:v>
                </c:pt>
                <c:pt idx="1">
                  <c:v>218730.2</c:v>
                </c:pt>
                <c:pt idx="2">
                  <c:v>568731.80000000005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92D5-44A6-956C-72A4B6B32672}"/>
            </c:ext>
          </c:extLst>
        </c:ser>
        <c:ser>
          <c:idx val="1"/>
          <c:order val="1"/>
          <c:tx>
            <c:strRef>
              <c:f>'171,172 Traffic coap'!$K$35</c:f>
              <c:strCache>
                <c:ptCount val="1"/>
                <c:pt idx="0">
                  <c:v>HTTP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multiLvlStrRef>
              <c:f>'171,172 Traffic coap'!$L$32:$N$33</c:f>
              <c:multiLvlStrCache>
                <c:ptCount val="3"/>
                <c:lvl>
                  <c:pt idx="0">
                    <c:v>5SEC</c:v>
                  </c:pt>
                  <c:pt idx="1">
                    <c:v>3SEC</c:v>
                  </c:pt>
                  <c:pt idx="2">
                    <c:v>1SEC</c:v>
                  </c:pt>
                </c:lvl>
                <c:lvl>
                  <c:pt idx="0">
                    <c:v>CoAP, HTTP</c:v>
                  </c:pt>
                </c:lvl>
              </c:multiLvlStrCache>
            </c:multiLvlStrRef>
          </c:cat>
          <c:val>
            <c:numRef>
              <c:f>'171,172 Traffic coap'!$L$35:$N$35</c:f>
              <c:numCache>
                <c:formatCode>General</c:formatCode>
                <c:ptCount val="3"/>
                <c:pt idx="0">
                  <c:v>50608.4</c:v>
                </c:pt>
                <c:pt idx="1">
                  <c:v>83673.600000000006</c:v>
                </c:pt>
                <c:pt idx="2">
                  <c:v>247359.6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92D5-44A6-956C-72A4B6B32672}"/>
            </c:ext>
          </c:extLst>
        </c:ser>
        <c:ser>
          <c:idx val="2"/>
          <c:order val="2"/>
          <c:tx>
            <c:strRef>
              <c:f>'171,172 Traffic coap'!$K$36</c:f>
              <c:strCache>
                <c:ptCount val="1"/>
                <c:pt idx="0">
                  <c:v>CoAP+HTTP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multiLvlStrRef>
              <c:f>'171,172 Traffic coap'!$L$32:$N$33</c:f>
              <c:multiLvlStrCache>
                <c:ptCount val="3"/>
                <c:lvl>
                  <c:pt idx="0">
                    <c:v>5SEC</c:v>
                  </c:pt>
                  <c:pt idx="1">
                    <c:v>3SEC</c:v>
                  </c:pt>
                  <c:pt idx="2">
                    <c:v>1SEC</c:v>
                  </c:pt>
                </c:lvl>
                <c:lvl>
                  <c:pt idx="0">
                    <c:v>CoAP, HTTP</c:v>
                  </c:pt>
                </c:lvl>
              </c:multiLvlStrCache>
            </c:multiLvlStrRef>
          </c:cat>
          <c:val>
            <c:numRef>
              <c:f>'171,172 Traffic coap'!$L$36:$N$36</c:f>
              <c:numCache>
                <c:formatCode>General</c:formatCode>
                <c:ptCount val="3"/>
                <c:pt idx="0">
                  <c:v>201258.4</c:v>
                </c:pt>
                <c:pt idx="1">
                  <c:v>302403.8</c:v>
                </c:pt>
                <c:pt idx="2">
                  <c:v>816091.4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92D5-44A6-956C-72A4B6B3267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13079648"/>
        <c:axId val="113075072"/>
      </c:lineChart>
      <c:catAx>
        <c:axId val="1130796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13075072"/>
        <c:crosses val="autoZero"/>
        <c:auto val="1"/>
        <c:lblAlgn val="ctr"/>
        <c:lblOffset val="100"/>
        <c:noMultiLvlLbl val="0"/>
      </c:catAx>
      <c:valAx>
        <c:axId val="1130750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130796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 dirty="0"/>
              <a:t>PULL</a:t>
            </a:r>
            <a:r>
              <a:rPr lang="en-US" altLang="ko-KR" baseline="0" dirty="0"/>
              <a:t> vs </a:t>
            </a:r>
            <a:r>
              <a:rPr lang="en-US" altLang="ko-KR" baseline="0" dirty="0" smtClean="0"/>
              <a:t>PUSH </a:t>
            </a:r>
            <a:r>
              <a:rPr lang="en-US" altLang="ko-KR" sz="1400" b="0" i="0" u="none" strike="noStrike" baseline="0" dirty="0" smtClean="0">
                <a:effectLst/>
              </a:rPr>
              <a:t>(Period 1Sec)</a:t>
            </a:r>
            <a:endParaRPr lang="ko-KR" alt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'171,172 Traffic coap'!$Q$33</c:f>
              <c:strCache>
                <c:ptCount val="1"/>
                <c:pt idx="0">
                  <c:v>push_1Sec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'171,172 Traffic coap'!$P$34:$P$36</c:f>
              <c:strCache>
                <c:ptCount val="3"/>
                <c:pt idx="0">
                  <c:v>HTTP</c:v>
                </c:pt>
                <c:pt idx="1">
                  <c:v>CoAP</c:v>
                </c:pt>
                <c:pt idx="2">
                  <c:v>CoAP+HTTP</c:v>
                </c:pt>
              </c:strCache>
            </c:strRef>
          </c:cat>
          <c:val>
            <c:numRef>
              <c:f>'171,172 Traffic coap'!$Q$34:$Q$36</c:f>
              <c:numCache>
                <c:formatCode>General</c:formatCode>
                <c:ptCount val="3"/>
                <c:pt idx="0">
                  <c:v>143640.79999999999</c:v>
                </c:pt>
                <c:pt idx="1">
                  <c:v>439214.4</c:v>
                </c:pt>
                <c:pt idx="2">
                  <c:v>582855.19999999995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8BA-4B75-A549-FA3D469CCA33}"/>
            </c:ext>
          </c:extLst>
        </c:ser>
        <c:ser>
          <c:idx val="1"/>
          <c:order val="1"/>
          <c:tx>
            <c:strRef>
              <c:f>'171,172 Traffic coap'!$R$33</c:f>
              <c:strCache>
                <c:ptCount val="1"/>
                <c:pt idx="0">
                  <c:v>Pull_1SEC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'171,172 Traffic coap'!$P$34:$P$36</c:f>
              <c:strCache>
                <c:ptCount val="3"/>
                <c:pt idx="0">
                  <c:v>HTTP</c:v>
                </c:pt>
                <c:pt idx="1">
                  <c:v>CoAP</c:v>
                </c:pt>
                <c:pt idx="2">
                  <c:v>CoAP+HTTP</c:v>
                </c:pt>
              </c:strCache>
            </c:strRef>
          </c:cat>
          <c:val>
            <c:numRef>
              <c:f>'171,172 Traffic coap'!$R$34:$R$36</c:f>
              <c:numCache>
                <c:formatCode>General</c:formatCode>
                <c:ptCount val="3"/>
                <c:pt idx="0">
                  <c:v>247359.6</c:v>
                </c:pt>
                <c:pt idx="1">
                  <c:v>568731.80000000005</c:v>
                </c:pt>
                <c:pt idx="2">
                  <c:v>816091.4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A8BA-4B75-A549-FA3D469CCA3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90755424"/>
        <c:axId val="290752512"/>
      </c:lineChart>
      <c:catAx>
        <c:axId val="2907554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90752512"/>
        <c:crosses val="autoZero"/>
        <c:auto val="1"/>
        <c:lblAlgn val="ctr"/>
        <c:lblOffset val="100"/>
        <c:noMultiLvlLbl val="0"/>
      </c:catAx>
      <c:valAx>
        <c:axId val="2907525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9075542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/>
              <a:t>MQTT,</a:t>
            </a:r>
            <a:r>
              <a:rPr lang="en-US" altLang="ko-KR" baseline="0"/>
              <a:t> HTTP Event Responsetime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6.3246272298154507E-2"/>
          <c:y val="0.20467592592592593"/>
          <c:w val="0.90283331021978419"/>
          <c:h val="0.58202136191309417"/>
        </c:manualLayout>
      </c:layout>
      <c:lineChart>
        <c:grouping val="standard"/>
        <c:varyColors val="0"/>
        <c:ser>
          <c:idx val="0"/>
          <c:order val="0"/>
          <c:tx>
            <c:strRef>
              <c:f>'171,172 Event mqtt'!$L$25</c:f>
              <c:strCache>
                <c:ptCount val="1"/>
                <c:pt idx="0">
                  <c:v>MQTT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'171,172 Event mqtt'!$M$24:$P$24</c:f>
              <c:strCache>
                <c:ptCount val="4"/>
                <c:pt idx="0">
                  <c:v>push</c:v>
                </c:pt>
                <c:pt idx="1">
                  <c:v>1sec</c:v>
                </c:pt>
                <c:pt idx="2">
                  <c:v>3sec</c:v>
                </c:pt>
                <c:pt idx="3">
                  <c:v>5sec</c:v>
                </c:pt>
              </c:strCache>
            </c:strRef>
          </c:cat>
          <c:val>
            <c:numRef>
              <c:f>'171,172 Event mqtt'!$M$25:$P$25</c:f>
              <c:numCache>
                <c:formatCode>General</c:formatCode>
                <c:ptCount val="4"/>
                <c:pt idx="0">
                  <c:v>9.1199999999999989E-2</c:v>
                </c:pt>
                <c:pt idx="1">
                  <c:v>1.3782000000000001</c:v>
                </c:pt>
                <c:pt idx="2">
                  <c:v>1.4593399999999999</c:v>
                </c:pt>
                <c:pt idx="3">
                  <c:v>3.2557999999999998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BEA-4F45-8379-EE074DC4CDE4}"/>
            </c:ext>
          </c:extLst>
        </c:ser>
        <c:ser>
          <c:idx val="1"/>
          <c:order val="1"/>
          <c:tx>
            <c:strRef>
              <c:f>'171,172 Event mqtt'!$L$26</c:f>
              <c:strCache>
                <c:ptCount val="1"/>
                <c:pt idx="0">
                  <c:v>HTTP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strRef>
              <c:f>'171,172 Event mqtt'!$M$24:$P$24</c:f>
              <c:strCache>
                <c:ptCount val="4"/>
                <c:pt idx="0">
                  <c:v>push</c:v>
                </c:pt>
                <c:pt idx="1">
                  <c:v>1sec</c:v>
                </c:pt>
                <c:pt idx="2">
                  <c:v>3sec</c:v>
                </c:pt>
                <c:pt idx="3">
                  <c:v>5sec</c:v>
                </c:pt>
              </c:strCache>
            </c:strRef>
          </c:cat>
          <c:val>
            <c:numRef>
              <c:f>'171,172 Event mqtt'!$M$26:$P$26</c:f>
              <c:numCache>
                <c:formatCode>General</c:formatCode>
                <c:ptCount val="4"/>
                <c:pt idx="0">
                  <c:v>7.3800000000000004E-2</c:v>
                </c:pt>
                <c:pt idx="1">
                  <c:v>0.53780000000000006</c:v>
                </c:pt>
                <c:pt idx="2">
                  <c:v>0.51485999999999998</c:v>
                </c:pt>
                <c:pt idx="3">
                  <c:v>0.51460000000000006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CBEA-4F45-8379-EE074DC4CDE4}"/>
            </c:ext>
          </c:extLst>
        </c:ser>
        <c:ser>
          <c:idx val="2"/>
          <c:order val="2"/>
          <c:tx>
            <c:strRef>
              <c:f>'171,172 Event mqtt'!$L$27</c:f>
              <c:strCache>
                <c:ptCount val="1"/>
                <c:pt idx="0">
                  <c:v>MQTT+HTTP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strRef>
              <c:f>'171,172 Event mqtt'!$M$24:$P$24</c:f>
              <c:strCache>
                <c:ptCount val="4"/>
                <c:pt idx="0">
                  <c:v>push</c:v>
                </c:pt>
                <c:pt idx="1">
                  <c:v>1sec</c:v>
                </c:pt>
                <c:pt idx="2">
                  <c:v>3sec</c:v>
                </c:pt>
                <c:pt idx="3">
                  <c:v>5sec</c:v>
                </c:pt>
              </c:strCache>
            </c:strRef>
          </c:cat>
          <c:val>
            <c:numRef>
              <c:f>'171,172 Event mqtt'!$M$27:$P$27</c:f>
              <c:numCache>
                <c:formatCode>General</c:formatCode>
                <c:ptCount val="4"/>
                <c:pt idx="0">
                  <c:v>0.16500000000000001</c:v>
                </c:pt>
                <c:pt idx="1">
                  <c:v>1.4159999999999999</c:v>
                </c:pt>
                <c:pt idx="2">
                  <c:v>1.4742000000000002</c:v>
                </c:pt>
                <c:pt idx="3">
                  <c:v>3.2704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CBEA-4F45-8379-EE074DC4CDE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673514767"/>
        <c:axId val="1673516431"/>
      </c:lineChart>
      <c:catAx>
        <c:axId val="167351476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673516431"/>
        <c:crosses val="autoZero"/>
        <c:auto val="1"/>
        <c:lblAlgn val="ctr"/>
        <c:lblOffset val="100"/>
        <c:noMultiLvlLbl val="0"/>
      </c:catAx>
      <c:valAx>
        <c:axId val="167351643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673514767"/>
        <c:crosses val="autoZero"/>
        <c:crossBetween val="between"/>
        <c:majorUnit val="0.2"/>
        <c:minorUnit val="0.1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u="none" strike="noStrike" kern="1200" spc="0" baseline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+mn-lt"/>
                <a:ea typeface="+mn-ea"/>
                <a:cs typeface="+mn-cs"/>
              </a:defRPr>
            </a:pPr>
            <a:r>
              <a:rPr lang="en-US" altLang="ko-KR" sz="1800" b="0" i="0" baseline="0">
                <a:effectLst/>
              </a:rPr>
              <a:t>CoAP, HTTP Evnt Responsetime</a:t>
            </a:r>
            <a:endParaRPr lang="ko-KR" altLang="ko-KR">
              <a:effectLst/>
            </a:endParaRPr>
          </a:p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ysClr val="windowText" lastClr="000000">
                    <a:lumMod val="65000"/>
                    <a:lumOff val="35000"/>
                  </a:sysClr>
                </a:solidFill>
              </a:defRPr>
            </a:pPr>
            <a:endParaRPr lang="ko-KR" alt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1400" b="0" i="0" u="none" strike="noStrike" kern="1200" spc="0" baseline="0">
              <a:solidFill>
                <a:sysClr val="windowText" lastClr="000000">
                  <a:lumMod val="65000"/>
                  <a:lumOff val="35000"/>
                </a:sys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6.3246272298154507E-2"/>
          <c:y val="0.20467592592592593"/>
          <c:w val="0.90283331021978419"/>
          <c:h val="0.58202136191309417"/>
        </c:manualLayout>
      </c:layout>
      <c:lineChart>
        <c:grouping val="standard"/>
        <c:varyColors val="0"/>
        <c:ser>
          <c:idx val="0"/>
          <c:order val="0"/>
          <c:tx>
            <c:strRef>
              <c:f>'171,172 Event coap'!$L$25</c:f>
              <c:strCache>
                <c:ptCount val="1"/>
                <c:pt idx="0">
                  <c:v>CoAP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'171,172 Event coap'!$M$24:$P$24</c:f>
              <c:strCache>
                <c:ptCount val="4"/>
                <c:pt idx="0">
                  <c:v>push</c:v>
                </c:pt>
                <c:pt idx="1">
                  <c:v>1sec</c:v>
                </c:pt>
                <c:pt idx="2">
                  <c:v>3sec</c:v>
                </c:pt>
                <c:pt idx="3">
                  <c:v>5sec</c:v>
                </c:pt>
              </c:strCache>
            </c:strRef>
          </c:cat>
          <c:val>
            <c:numRef>
              <c:f>'171,172 Event coap'!$M$25:$P$25</c:f>
              <c:numCache>
                <c:formatCode>General</c:formatCode>
                <c:ptCount val="4"/>
                <c:pt idx="0">
                  <c:v>0.10068000000000001</c:v>
                </c:pt>
                <c:pt idx="1">
                  <c:v>1.1460639418</c:v>
                </c:pt>
                <c:pt idx="2">
                  <c:v>3.085788</c:v>
                </c:pt>
                <c:pt idx="3">
                  <c:v>5.6195739999999992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E6B-4553-9627-D4B108898919}"/>
            </c:ext>
          </c:extLst>
        </c:ser>
        <c:ser>
          <c:idx val="1"/>
          <c:order val="1"/>
          <c:tx>
            <c:strRef>
              <c:f>'171,172 Event coap'!$L$26</c:f>
              <c:strCache>
                <c:ptCount val="1"/>
                <c:pt idx="0">
                  <c:v>HTTP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strRef>
              <c:f>'171,172 Event coap'!$M$24:$P$24</c:f>
              <c:strCache>
                <c:ptCount val="4"/>
                <c:pt idx="0">
                  <c:v>push</c:v>
                </c:pt>
                <c:pt idx="1">
                  <c:v>1sec</c:v>
                </c:pt>
                <c:pt idx="2">
                  <c:v>3sec</c:v>
                </c:pt>
                <c:pt idx="3">
                  <c:v>5sec</c:v>
                </c:pt>
              </c:strCache>
            </c:strRef>
          </c:cat>
          <c:val>
            <c:numRef>
              <c:f>'171,172 Event coap'!$M$26:$P$26</c:f>
              <c:numCache>
                <c:formatCode>General</c:formatCode>
                <c:ptCount val="4"/>
                <c:pt idx="0">
                  <c:v>4.1959999999999997E-2</c:v>
                </c:pt>
                <c:pt idx="1">
                  <c:v>0.52312088199999995</c:v>
                </c:pt>
                <c:pt idx="2">
                  <c:v>2.0156680000000002</c:v>
                </c:pt>
                <c:pt idx="3">
                  <c:v>2.5213679999999998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4E6B-4553-9627-D4B108898919}"/>
            </c:ext>
          </c:extLst>
        </c:ser>
        <c:ser>
          <c:idx val="2"/>
          <c:order val="2"/>
          <c:tx>
            <c:strRef>
              <c:f>'171,172 Event coap'!$L$27</c:f>
              <c:strCache>
                <c:ptCount val="1"/>
                <c:pt idx="0">
                  <c:v>CoAP+HTTP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strRef>
              <c:f>'171,172 Event coap'!$M$24:$P$24</c:f>
              <c:strCache>
                <c:ptCount val="4"/>
                <c:pt idx="0">
                  <c:v>push</c:v>
                </c:pt>
                <c:pt idx="1">
                  <c:v>1sec</c:v>
                </c:pt>
                <c:pt idx="2">
                  <c:v>3sec</c:v>
                </c:pt>
                <c:pt idx="3">
                  <c:v>5sec</c:v>
                </c:pt>
              </c:strCache>
            </c:strRef>
          </c:cat>
          <c:val>
            <c:numRef>
              <c:f>'171,172 Event coap'!$M$27:$P$27</c:f>
              <c:numCache>
                <c:formatCode>General</c:formatCode>
                <c:ptCount val="4"/>
                <c:pt idx="0">
                  <c:v>0.14263999999999999</c:v>
                </c:pt>
                <c:pt idx="1">
                  <c:v>1.1691848238000002</c:v>
                </c:pt>
                <c:pt idx="2">
                  <c:v>3.1014559999999998</c:v>
                </c:pt>
                <c:pt idx="3">
                  <c:v>5.6409420000000008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4E6B-4553-9627-D4B10889891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673514767"/>
        <c:axId val="1673516431"/>
      </c:lineChart>
      <c:catAx>
        <c:axId val="167351476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673516431"/>
        <c:crosses val="autoZero"/>
        <c:auto val="1"/>
        <c:lblAlgn val="ctr"/>
        <c:lblOffset val="100"/>
        <c:noMultiLvlLbl val="0"/>
      </c:catAx>
      <c:valAx>
        <c:axId val="167351643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673514767"/>
        <c:crosses val="autoZero"/>
        <c:crossBetween val="between"/>
        <c:majorUnit val="0.2"/>
        <c:minorUnit val="0.1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3"/>
            <a:ext cx="2945659" cy="49542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0443" y="3"/>
            <a:ext cx="2945659" cy="49542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EA33F8-94A7-46A7-8E0B-1B9886AD7BD8}" type="datetimeFigureOut">
              <a:rPr lang="ko-KR" altLang="en-US" smtClean="0"/>
              <a:pPr/>
              <a:t>2019-03-08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378824"/>
            <a:ext cx="2945659" cy="49542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0443" y="9378824"/>
            <a:ext cx="2945659" cy="49542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1CCAC3-F045-4720-AE0D-8657B0AFDBB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79283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3"/>
            <a:ext cx="2945659" cy="49542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3"/>
            <a:ext cx="2945659" cy="49542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0B3AF2-3CAA-44B0-8ACA-C99BCDFCF451}" type="datetimeFigureOut">
              <a:rPr lang="ko-KR" altLang="en-US" smtClean="0"/>
              <a:pPr/>
              <a:t>2019-03-08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77925" y="1235075"/>
            <a:ext cx="4441825" cy="3330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51983"/>
            <a:ext cx="5438140" cy="3887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378824"/>
            <a:ext cx="2945659" cy="49542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378824"/>
            <a:ext cx="2945659" cy="49542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BF6D6C-8CDA-423C-87D5-6F0E70169B4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26623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5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2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7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8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2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3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4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5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6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2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5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6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7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8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9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0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1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4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8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0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1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3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2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3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4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8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oinc.co.kr/w/man/12/MQTT/Cluster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0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6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6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7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8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2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3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4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6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2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4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5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6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7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0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1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BF6D6C-8CDA-423C-87D5-6F0E70169B4D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57551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BF6D6C-8CDA-423C-87D5-6F0E70169B4D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3183768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BF6D6C-8CDA-423C-87D5-6F0E70169B4D}" type="slidenum">
              <a:rPr lang="ko-KR" altLang="en-US" smtClean="0"/>
              <a:pPr/>
              <a:t>235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3063954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BF6D6C-8CDA-423C-87D5-6F0E70169B4D}" type="slidenum">
              <a:rPr lang="ko-KR" altLang="en-US" smtClean="0"/>
              <a:pPr/>
              <a:t>242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2987479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BF6D6C-8CDA-423C-87D5-6F0E70169B4D}" type="slidenum">
              <a:rPr lang="ko-KR" altLang="en-US" smtClean="0"/>
              <a:pPr/>
              <a:t>247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4619082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BF6D6C-8CDA-423C-87D5-6F0E70169B4D}" type="slidenum">
              <a:rPr lang="ko-KR" altLang="en-US" smtClean="0"/>
              <a:pPr/>
              <a:t>248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8054706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BF6D6C-8CDA-423C-87D5-6F0E70169B4D}" type="slidenum">
              <a:rPr lang="ko-KR" altLang="en-US" smtClean="0"/>
              <a:pPr/>
              <a:t>252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0395404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BF6D6C-8CDA-423C-87D5-6F0E70169B4D}" type="slidenum">
              <a:rPr lang="ko-KR" altLang="en-US" smtClean="0"/>
              <a:pPr/>
              <a:t>253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2761214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BF6D6C-8CDA-423C-87D5-6F0E70169B4D}" type="slidenum">
              <a:rPr lang="ko-KR" altLang="en-US" smtClean="0"/>
              <a:pPr/>
              <a:t>254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1441027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BF6D6C-8CDA-423C-87D5-6F0E70169B4D}" type="slidenum">
              <a:rPr lang="ko-KR" altLang="en-US" smtClean="0"/>
              <a:pPr/>
              <a:t>255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0672971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BF6D6C-8CDA-423C-87D5-6F0E70169B4D}" type="slidenum">
              <a:rPr lang="ko-KR" altLang="en-US" smtClean="0"/>
              <a:pPr/>
              <a:t>256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123086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BF6D6C-8CDA-423C-87D5-6F0E70169B4D}" type="slidenum">
              <a:rPr lang="ko-KR" altLang="en-US" smtClean="0"/>
              <a:pPr/>
              <a:t>259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12986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IBM</a:t>
            </a:r>
            <a:r>
              <a:rPr lang="ko-KR" altLang="en-US" dirty="0"/>
              <a:t>에서 개발되었고 </a:t>
            </a:r>
            <a:r>
              <a:rPr lang="en-US" altLang="ko-KR" dirty="0"/>
              <a:t>2014</a:t>
            </a:r>
            <a:r>
              <a:rPr lang="ko-KR" altLang="en-US" dirty="0"/>
              <a:t>년 </a:t>
            </a:r>
            <a:r>
              <a:rPr lang="en-US" altLang="ko-KR" dirty="0"/>
              <a:t>OASIS</a:t>
            </a:r>
            <a:r>
              <a:rPr lang="ko-KR" altLang="en-US" dirty="0"/>
              <a:t>에 의하여 표준으로 제정되었다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BF6D6C-8CDA-423C-87D5-6F0E70169B4D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3605078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- SEP2.0 </a:t>
            </a:r>
            <a:r>
              <a:rPr lang="ko-KR" altLang="en-US" dirty="0"/>
              <a:t>은 집안에서 운용되며</a:t>
            </a:r>
            <a:r>
              <a:rPr lang="en-US" altLang="ko-KR" dirty="0"/>
              <a:t>, OpenADR </a:t>
            </a:r>
            <a:r>
              <a:rPr lang="ko-KR" altLang="en-US" dirty="0"/>
              <a:t>은 </a:t>
            </a:r>
            <a:r>
              <a:rPr lang="ko-KR" altLang="en-US" dirty="0" err="1"/>
              <a:t>바운더리가</a:t>
            </a:r>
            <a:r>
              <a:rPr lang="ko-KR" altLang="en-US" dirty="0"/>
              <a:t> 굉장히 넓다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- SEP2.0 </a:t>
            </a:r>
            <a:r>
              <a:rPr lang="ko-KR" altLang="en-US" dirty="0"/>
              <a:t>은 </a:t>
            </a:r>
            <a:r>
              <a:rPr lang="ko-KR" altLang="en-US" dirty="0" err="1"/>
              <a:t>미터링등에</a:t>
            </a:r>
            <a:r>
              <a:rPr lang="ko-KR" altLang="en-US" dirty="0"/>
              <a:t> 대한 정보를 </a:t>
            </a:r>
            <a:r>
              <a:rPr lang="en-US" altLang="ko-KR" dirty="0"/>
              <a:t>OpenADR </a:t>
            </a:r>
            <a:r>
              <a:rPr lang="ko-KR" altLang="en-US" dirty="0"/>
              <a:t>을 통해서 </a:t>
            </a:r>
            <a:r>
              <a:rPr lang="en-US" altLang="ko-KR" dirty="0"/>
              <a:t>ISO </a:t>
            </a:r>
            <a:r>
              <a:rPr lang="ko-KR" altLang="en-US" dirty="0"/>
              <a:t>나 에너지공급자에게 전달하며 </a:t>
            </a:r>
          </a:p>
          <a:p>
            <a:r>
              <a:rPr lang="en-US" altLang="ko-KR" dirty="0"/>
              <a:t>- OpenADR </a:t>
            </a:r>
            <a:r>
              <a:rPr lang="ko-KR" altLang="en-US" dirty="0"/>
              <a:t>은 그것에 따른 </a:t>
            </a:r>
            <a:r>
              <a:rPr lang="ko-KR" altLang="en-US" dirty="0" err="1"/>
              <a:t>과금</a:t>
            </a:r>
            <a:r>
              <a:rPr lang="en-US" altLang="ko-KR" dirty="0"/>
              <a:t>,</a:t>
            </a:r>
            <a:r>
              <a:rPr lang="ko-KR" altLang="en-US" dirty="0"/>
              <a:t>수요반응을 집안에 있는 </a:t>
            </a:r>
            <a:r>
              <a:rPr lang="ko-KR" altLang="en-US" dirty="0" err="1"/>
              <a:t>디비이스에</a:t>
            </a:r>
            <a:r>
              <a:rPr lang="ko-KR" altLang="en-US" dirty="0"/>
              <a:t> </a:t>
            </a:r>
            <a:r>
              <a:rPr lang="en-US" altLang="ko-KR" dirty="0"/>
              <a:t>SEP2.0</a:t>
            </a:r>
            <a:r>
              <a:rPr lang="ko-KR" altLang="en-US" dirty="0"/>
              <a:t>을 통하여 전달한다</a:t>
            </a:r>
            <a:r>
              <a:rPr lang="en-US" altLang="ko-KR" dirty="0"/>
              <a:t>. (</a:t>
            </a:r>
            <a:r>
              <a:rPr lang="ko-KR" altLang="en-US" dirty="0"/>
              <a:t>양방향 통신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그 데이터들은 인하우스디스플레이나 스마트폰을 통해서 사용자에게 전달된다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- SEP2.0 </a:t>
            </a:r>
            <a:r>
              <a:rPr lang="ko-KR" altLang="en-US" dirty="0"/>
              <a:t>은 집안의 </a:t>
            </a:r>
            <a:r>
              <a:rPr lang="en-US" altLang="ko-KR" dirty="0"/>
              <a:t>HAN </a:t>
            </a:r>
            <a:r>
              <a:rPr lang="ko-KR" altLang="en-US" dirty="0"/>
              <a:t>상에서 디바이스들 끼리 </a:t>
            </a:r>
            <a:r>
              <a:rPr lang="ko-KR" altLang="en-US" dirty="0" err="1"/>
              <a:t>커뮤케이션되게</a:t>
            </a:r>
            <a:r>
              <a:rPr lang="ko-KR" altLang="en-US" dirty="0"/>
              <a:t> 해야한다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- SEP2.0 </a:t>
            </a:r>
            <a:r>
              <a:rPr lang="ko-KR" altLang="en-US" dirty="0"/>
              <a:t>은 </a:t>
            </a:r>
            <a:r>
              <a:rPr lang="ko-KR" altLang="en-US" dirty="0" err="1"/>
              <a:t>커뮤티케이션</a:t>
            </a:r>
            <a:r>
              <a:rPr lang="ko-KR" altLang="en-US" dirty="0"/>
              <a:t> 언어로 </a:t>
            </a:r>
            <a:r>
              <a:rPr lang="en-US" altLang="ko-KR" dirty="0"/>
              <a:t>Restful Web </a:t>
            </a:r>
            <a:r>
              <a:rPr lang="ko-KR" altLang="en-US" dirty="0"/>
              <a:t>과 </a:t>
            </a:r>
            <a:r>
              <a:rPr lang="en-US" altLang="ko-KR" dirty="0"/>
              <a:t>EXI </a:t>
            </a:r>
            <a:r>
              <a:rPr lang="ko-KR" altLang="en-US" dirty="0"/>
              <a:t>사용하며 </a:t>
            </a:r>
            <a:r>
              <a:rPr lang="en-US" altLang="ko-KR" dirty="0"/>
              <a:t>, OpenADR </a:t>
            </a:r>
            <a:r>
              <a:rPr lang="ko-KR" altLang="en-US" dirty="0"/>
              <a:t>은 </a:t>
            </a:r>
            <a:r>
              <a:rPr lang="en-US" altLang="ko-KR" dirty="0"/>
              <a:t>xml </a:t>
            </a:r>
            <a:r>
              <a:rPr lang="ko-KR" altLang="en-US" dirty="0"/>
              <a:t>기반이다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따라서 </a:t>
            </a:r>
            <a:r>
              <a:rPr lang="en-US" altLang="ko-KR" dirty="0"/>
              <a:t>SEP2.0 &lt;--&gt; OpenADR </a:t>
            </a:r>
            <a:r>
              <a:rPr lang="ko-KR" altLang="en-US" dirty="0"/>
              <a:t>간에 통신하기위해서는 </a:t>
            </a:r>
            <a:r>
              <a:rPr lang="ko-KR" altLang="en-US" dirty="0" err="1"/>
              <a:t>언어매핑을</a:t>
            </a:r>
            <a:r>
              <a:rPr lang="ko-KR" altLang="en-US" dirty="0"/>
              <a:t> </a:t>
            </a:r>
            <a:r>
              <a:rPr lang="ko-KR" altLang="en-US" dirty="0" err="1"/>
              <a:t>해줘야한다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- SEP2.0 </a:t>
            </a:r>
            <a:r>
              <a:rPr lang="ko-KR" altLang="en-US" dirty="0"/>
              <a:t>은 </a:t>
            </a:r>
            <a:r>
              <a:rPr lang="en-US" altLang="ko-KR" dirty="0"/>
              <a:t>IP </a:t>
            </a:r>
            <a:r>
              <a:rPr lang="ko-KR" altLang="en-US" dirty="0"/>
              <a:t>기반이므로 </a:t>
            </a:r>
            <a:r>
              <a:rPr lang="en-US" altLang="ko-KR" dirty="0" err="1"/>
              <a:t>Ethernet,WIFI</a:t>
            </a:r>
            <a:r>
              <a:rPr lang="en-US" altLang="ko-KR" dirty="0"/>
              <a:t> </a:t>
            </a:r>
            <a:r>
              <a:rPr lang="ko-KR" altLang="en-US" dirty="0"/>
              <a:t>등을 지원한다</a:t>
            </a:r>
            <a:r>
              <a:rPr lang="en-US" altLang="ko-KR" dirty="0"/>
              <a:t>. </a:t>
            </a:r>
            <a:r>
              <a:rPr lang="ko-KR" altLang="en-US" dirty="0"/>
              <a:t>그것에 맞추어 </a:t>
            </a:r>
            <a:r>
              <a:rPr lang="en-US" altLang="ko-KR" dirty="0" err="1"/>
              <a:t>Zigbee</a:t>
            </a:r>
            <a:r>
              <a:rPr lang="en-US" altLang="ko-KR" dirty="0"/>
              <a:t> IP </a:t>
            </a:r>
            <a:r>
              <a:rPr lang="ko-KR" altLang="en-US" dirty="0"/>
              <a:t>가 만들어졌고  </a:t>
            </a:r>
            <a:r>
              <a:rPr lang="en-US" altLang="ko-KR" dirty="0"/>
              <a:t>Z/IP Z-wave </a:t>
            </a:r>
            <a:r>
              <a:rPr lang="ko-KR" altLang="en-US" dirty="0"/>
              <a:t>가 있다</a:t>
            </a:r>
            <a:r>
              <a:rPr lang="en-US" altLang="ko-KR" dirty="0"/>
              <a:t>.  </a:t>
            </a:r>
          </a:p>
          <a:p>
            <a:r>
              <a:rPr lang="en-US" altLang="ko-KR" dirty="0"/>
              <a:t>- SEP2.0 </a:t>
            </a:r>
            <a:r>
              <a:rPr lang="ko-KR" altLang="en-US" dirty="0"/>
              <a:t>의 </a:t>
            </a:r>
            <a:r>
              <a:rPr lang="en-US" altLang="ko-KR" dirty="0"/>
              <a:t>IP </a:t>
            </a:r>
            <a:r>
              <a:rPr lang="ko-KR" altLang="en-US" dirty="0"/>
              <a:t>기반의 </a:t>
            </a:r>
            <a:r>
              <a:rPr lang="en-US" altLang="ko-KR" dirty="0"/>
              <a:t>HAN </a:t>
            </a:r>
            <a:r>
              <a:rPr lang="ko-KR" altLang="en-US" dirty="0"/>
              <a:t>상에서 </a:t>
            </a:r>
            <a:r>
              <a:rPr lang="en-US" altLang="ko-KR" dirty="0" err="1"/>
              <a:t>mDNS</a:t>
            </a:r>
            <a:r>
              <a:rPr lang="en-US" altLang="ko-KR" dirty="0"/>
              <a:t> </a:t>
            </a:r>
            <a:r>
              <a:rPr lang="ko-KR" altLang="en-US" dirty="0"/>
              <a:t>를 사용하여 서로를 감지한다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- SEP2.0 </a:t>
            </a:r>
            <a:r>
              <a:rPr lang="ko-KR" altLang="en-US" dirty="0"/>
              <a:t>을 준수하는 디바이스끼리는 </a:t>
            </a:r>
            <a:r>
              <a:rPr lang="en-US" altLang="ko-KR" dirty="0"/>
              <a:t>SEP2.0 </a:t>
            </a:r>
            <a:r>
              <a:rPr lang="ko-KR" altLang="en-US" dirty="0"/>
              <a:t>의 정해진 스펙</a:t>
            </a:r>
            <a:r>
              <a:rPr lang="en-US" altLang="ko-KR" dirty="0"/>
              <a:t>(</a:t>
            </a:r>
            <a:r>
              <a:rPr lang="ko-KR" altLang="en-US" dirty="0" err="1"/>
              <a:t>기능셋</a:t>
            </a:r>
            <a:r>
              <a:rPr lang="en-US" altLang="ko-KR" dirty="0"/>
              <a:t>) </a:t>
            </a:r>
            <a:r>
              <a:rPr lang="ko-KR" altLang="en-US" dirty="0"/>
              <a:t>에 따라서 대화한다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- SEP2.0 </a:t>
            </a:r>
            <a:r>
              <a:rPr lang="ko-KR" altLang="en-US" dirty="0"/>
              <a:t>과 </a:t>
            </a:r>
            <a:r>
              <a:rPr lang="en-US" altLang="ko-KR" dirty="0"/>
              <a:t>OpenADR 2 </a:t>
            </a:r>
            <a:r>
              <a:rPr lang="ko-KR" altLang="en-US" dirty="0"/>
              <a:t>사이에 커뮤니케이션을 </a:t>
            </a:r>
            <a:r>
              <a:rPr lang="ko-KR" altLang="en-US" dirty="0" err="1"/>
              <a:t>원할하게</a:t>
            </a:r>
            <a:r>
              <a:rPr lang="ko-KR" altLang="en-US" dirty="0"/>
              <a:t> </a:t>
            </a:r>
            <a:r>
              <a:rPr lang="ko-KR" altLang="en-US" dirty="0" err="1"/>
              <a:t>하기위한</a:t>
            </a:r>
            <a:r>
              <a:rPr lang="ko-KR" altLang="en-US" dirty="0"/>
              <a:t> 노력이 이루어지고있다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BF6D6C-8CDA-423C-87D5-6F0E70169B4D}" type="slidenum">
              <a:rPr lang="ko-KR" altLang="en-US" smtClean="0"/>
              <a:pPr/>
              <a:t>260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5091004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BF6D6C-8CDA-423C-87D5-6F0E70169B4D}" type="slidenum">
              <a:rPr lang="ko-KR" altLang="en-US" smtClean="0"/>
              <a:pPr/>
              <a:t>262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3080234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BF6D6C-8CDA-423C-87D5-6F0E70169B4D}" type="slidenum">
              <a:rPr lang="ko-KR" altLang="en-US" smtClean="0"/>
              <a:pPr/>
              <a:t>265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0386283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BF6D6C-8CDA-423C-87D5-6F0E70169B4D}" type="slidenum">
              <a:rPr lang="ko-KR" altLang="en-US" smtClean="0"/>
              <a:pPr/>
              <a:t>266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4389998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BF6D6C-8CDA-423C-87D5-6F0E70169B4D}" type="slidenum">
              <a:rPr lang="ko-KR" altLang="en-US" smtClean="0"/>
              <a:pPr/>
              <a:t>267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8849129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BF6D6C-8CDA-423C-87D5-6F0E70169B4D}" type="slidenum">
              <a:rPr lang="ko-KR" altLang="en-US" smtClean="0"/>
              <a:pPr/>
              <a:t>268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2332743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BF6D6C-8CDA-423C-87D5-6F0E70169B4D}" type="slidenum">
              <a:rPr lang="ko-KR" altLang="en-US" smtClean="0"/>
              <a:pPr/>
              <a:t>269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0430439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BF6D6C-8CDA-423C-87D5-6F0E70169B4D}" type="slidenum">
              <a:rPr lang="ko-KR" altLang="en-US" smtClean="0"/>
              <a:pPr/>
              <a:t>270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2292684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BF6D6C-8CDA-423C-87D5-6F0E70169B4D}" type="slidenum">
              <a:rPr lang="ko-KR" altLang="en-US" smtClean="0"/>
              <a:pPr/>
              <a:t>271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3945027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BF6D6C-8CDA-423C-87D5-6F0E70169B4D}" type="slidenum">
              <a:rPr lang="ko-KR" altLang="en-US" smtClean="0"/>
              <a:pPr/>
              <a:t>272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39382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MQTT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애플리케이션은 </a:t>
            </a:r>
            <a:r>
              <a:rPr lang="en-US" altLang="ko-KR" dirty="0"/>
              <a:t>RETAIN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플래그를 설정하여 보유된 메시지를 사용하도록 구성할 수 있습니다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BF6D6C-8CDA-423C-87D5-6F0E70169B4D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8015450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BF6D6C-8CDA-423C-87D5-6F0E70169B4D}" type="slidenum">
              <a:rPr lang="ko-KR" altLang="en-US" smtClean="0"/>
              <a:pPr/>
              <a:t>274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1130023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BF6D6C-8CDA-423C-87D5-6F0E70169B4D}" type="slidenum">
              <a:rPr lang="ko-KR" altLang="en-US" smtClean="0"/>
              <a:pPr/>
              <a:t>278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0760221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2">
              <a:buFont typeface="Times New Roman" panose="02020603050405020304" pitchFamily="18" charset="0"/>
              <a:buChar char="–"/>
            </a:pPr>
            <a:r>
              <a:rPr lang="en-US" altLang="ko-KR" sz="1400" dirty="0"/>
              <a:t>Mission 1: WEB SERVER SOCKET </a:t>
            </a:r>
          </a:p>
          <a:p>
            <a:pPr lvl="2">
              <a:buFont typeface="Times New Roman" panose="02020603050405020304" pitchFamily="18" charset="0"/>
              <a:buChar char="–"/>
            </a:pPr>
            <a:r>
              <a:rPr lang="en-US" altLang="ko-KR" sz="1400" dirty="0"/>
              <a:t>Mission 2: GET METHOD</a:t>
            </a:r>
          </a:p>
          <a:p>
            <a:pPr lvl="2">
              <a:buFont typeface="Times New Roman" panose="02020603050405020304" pitchFamily="18" charset="0"/>
              <a:buChar char="–"/>
            </a:pPr>
            <a:r>
              <a:rPr lang="en-US" altLang="ko-KR" sz="1400" dirty="0"/>
              <a:t>Mission 3: STATUS CODE : 200OK</a:t>
            </a:r>
          </a:p>
          <a:p>
            <a:pPr lvl="2">
              <a:buFont typeface="Times New Roman" panose="02020603050405020304" pitchFamily="18" charset="0"/>
              <a:buChar char="–"/>
            </a:pPr>
            <a:r>
              <a:rPr lang="en-US" altLang="ko-KR" sz="1400" dirty="0"/>
              <a:t>Mission 4: STATUS CODE : 404 NOT FOUND(EXCEPTION HANDLING) </a:t>
            </a:r>
          </a:p>
          <a:p>
            <a:pPr lvl="2">
              <a:buFont typeface="Times New Roman" panose="02020603050405020304" pitchFamily="18" charset="0"/>
              <a:buChar char="–"/>
            </a:pPr>
            <a:r>
              <a:rPr lang="en-US" altLang="ko-KR" sz="1400" dirty="0"/>
              <a:t>Mission 5: STATUS CODE : 400 BAD REQUEST(HTTP PROTOCOL VERSION ) </a:t>
            </a:r>
          </a:p>
          <a:p>
            <a:pPr lvl="2">
              <a:buFont typeface="Times New Roman" panose="02020603050405020304" pitchFamily="18" charset="0"/>
              <a:buChar char="–"/>
            </a:pPr>
            <a:r>
              <a:rPr lang="en-US" altLang="ko-KR" sz="1400" dirty="0"/>
              <a:t>Mission 6: CONTENT LENGTH</a:t>
            </a:r>
          </a:p>
          <a:p>
            <a:pPr lvl="2">
              <a:buFont typeface="Times New Roman" panose="02020603050405020304" pitchFamily="18" charset="0"/>
              <a:buChar char="–"/>
            </a:pPr>
            <a:r>
              <a:rPr lang="en-US" altLang="ko-KR" sz="1400" dirty="0"/>
              <a:t>Mission 7: CONTENT TYPE TEXT/HTML</a:t>
            </a:r>
          </a:p>
          <a:p>
            <a:pPr lvl="2">
              <a:buFont typeface="Times New Roman" panose="02020603050405020304" pitchFamily="18" charset="0"/>
              <a:buChar char="–"/>
            </a:pPr>
            <a:r>
              <a:rPr lang="en-US" altLang="ko-KR" sz="1400" dirty="0"/>
              <a:t>Mission 8:CONTENT TYPE IMAGE/JPEG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2FF7A5-1ACC-4C71-8000-0C76279E3FDA}" type="slidenum">
              <a:rPr lang="zh-CN" altLang="en-US" smtClean="0"/>
              <a:t>280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3252776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BF6D6C-8CDA-423C-87D5-6F0E70169B4D}" type="slidenum">
              <a:rPr lang="ko-KR" altLang="en-US" smtClean="0"/>
              <a:pPr/>
              <a:t>281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7015412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2">
              <a:buFont typeface="Times New Roman" panose="02020603050405020304" pitchFamily="18" charset="0"/>
              <a:buChar char="–"/>
            </a:pPr>
            <a:r>
              <a:rPr lang="en-US" altLang="ko-KR" sz="1400" dirty="0"/>
              <a:t>Mission 1: WEB SERVER SOCKET </a:t>
            </a:r>
          </a:p>
          <a:p>
            <a:pPr lvl="2">
              <a:buFont typeface="Times New Roman" panose="02020603050405020304" pitchFamily="18" charset="0"/>
              <a:buChar char="–"/>
            </a:pPr>
            <a:r>
              <a:rPr lang="en-US" altLang="ko-KR" sz="1400" dirty="0"/>
              <a:t>Mission 2: GET METHOD</a:t>
            </a:r>
          </a:p>
          <a:p>
            <a:pPr lvl="2">
              <a:buFont typeface="Times New Roman" panose="02020603050405020304" pitchFamily="18" charset="0"/>
              <a:buChar char="–"/>
            </a:pPr>
            <a:r>
              <a:rPr lang="en-US" altLang="ko-KR" sz="1400" dirty="0"/>
              <a:t>Mission 3: STATUS CODE : 200OK</a:t>
            </a:r>
          </a:p>
          <a:p>
            <a:pPr lvl="2">
              <a:buFont typeface="Times New Roman" panose="02020603050405020304" pitchFamily="18" charset="0"/>
              <a:buChar char="–"/>
            </a:pPr>
            <a:r>
              <a:rPr lang="en-US" altLang="ko-KR" sz="1400" dirty="0"/>
              <a:t>Mission 4: STATUS CODE : 404 NOT FOUND(EXCEPTION HANDLING) </a:t>
            </a:r>
          </a:p>
          <a:p>
            <a:pPr lvl="2">
              <a:buFont typeface="Times New Roman" panose="02020603050405020304" pitchFamily="18" charset="0"/>
              <a:buChar char="–"/>
            </a:pPr>
            <a:r>
              <a:rPr lang="en-US" altLang="ko-KR" sz="1400" dirty="0"/>
              <a:t>Mission 5: STATUS CODE : 400 BAD REQUEST(HTTP PROTOCOL VERSION ) </a:t>
            </a:r>
          </a:p>
          <a:p>
            <a:pPr lvl="2">
              <a:buFont typeface="Times New Roman" panose="02020603050405020304" pitchFamily="18" charset="0"/>
              <a:buChar char="–"/>
            </a:pPr>
            <a:r>
              <a:rPr lang="en-US" altLang="ko-KR" sz="1400" dirty="0"/>
              <a:t>Mission 6: CONTENT LENGTH</a:t>
            </a:r>
          </a:p>
          <a:p>
            <a:pPr lvl="2">
              <a:buFont typeface="Times New Roman" panose="02020603050405020304" pitchFamily="18" charset="0"/>
              <a:buChar char="–"/>
            </a:pPr>
            <a:r>
              <a:rPr lang="en-US" altLang="ko-KR" sz="1400" dirty="0"/>
              <a:t>Mission 7: CONTENT TYPE TEXT/HTML</a:t>
            </a:r>
          </a:p>
          <a:p>
            <a:pPr lvl="2">
              <a:buFont typeface="Times New Roman" panose="02020603050405020304" pitchFamily="18" charset="0"/>
              <a:buChar char="–"/>
            </a:pPr>
            <a:r>
              <a:rPr lang="en-US" altLang="ko-KR" sz="1400" dirty="0"/>
              <a:t>Mission 8:CONTENT TYPE IMAGE/JPEG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2FF7A5-1ACC-4C71-8000-0C76279E3FDA}" type="slidenum">
              <a:rPr lang="zh-CN" altLang="en-US" smtClean="0"/>
              <a:t>283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147078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BF6D6C-8CDA-423C-87D5-6F0E70169B4D}" type="slidenum">
              <a:rPr lang="ko-KR" altLang="en-US" smtClean="0"/>
              <a:pPr/>
              <a:t>292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8666959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BF6D6C-8CDA-423C-87D5-6F0E70169B4D}" type="slidenum">
              <a:rPr lang="ko-KR" altLang="en-US" smtClean="0"/>
              <a:pPr/>
              <a:t>293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1910250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758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lnSpc>
                <a:spcPts val="1000"/>
              </a:lnSpc>
            </a:pPr>
            <a:r>
              <a:rPr lang="ko-KR" altLang="en-US" b="1" smtClean="0"/>
              <a:t>변압기</a:t>
            </a:r>
            <a:r>
              <a:rPr lang="en-US" altLang="ko-KR" b="1" smtClean="0"/>
              <a:t> Transformers</a:t>
            </a:r>
            <a:endParaRPr lang="ko-KR" altLang="en-US" sz="800" b="1" smtClean="0">
              <a:cs typeface="Times New Roman" panose="02020603050405020304" pitchFamily="18" charset="0"/>
            </a:endParaRPr>
          </a:p>
          <a:p>
            <a:endParaRPr lang="ko-KR" altLang="en-US" smtClean="0"/>
          </a:p>
        </p:txBody>
      </p:sp>
      <p:sp>
        <p:nvSpPr>
          <p:cNvPr id="6758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1225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defTabSz="911225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defTabSz="911225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defTabSz="911225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defTabSz="911225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defTabSz="911225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defTabSz="911225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defTabSz="911225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defTabSz="911225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fld id="{82DBD4BA-8B3F-463D-BAEC-DAE17521CC91}" type="slidenum">
              <a:rPr kumimoji="0" lang="ko-KR" altLang="en-US" sz="1300" smtClean="0"/>
              <a:pPr/>
              <a:t>294</a:t>
            </a:fld>
            <a:endParaRPr kumimoji="0" lang="ko-KR" altLang="en-US" sz="1300" smtClean="0"/>
          </a:p>
        </p:txBody>
      </p:sp>
    </p:spTree>
    <p:extLst>
      <p:ext uri="{BB962C8B-B14F-4D97-AF65-F5344CB8AC3E}">
        <p14:creationId xmlns:p14="http://schemas.microsoft.com/office/powerpoint/2010/main" val="2319497501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BF6D6C-8CDA-423C-87D5-6F0E70169B4D}" type="slidenum">
              <a:rPr lang="ko-KR" altLang="en-US" smtClean="0"/>
              <a:pPr/>
              <a:t>298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4012639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BF6D6C-8CDA-423C-87D5-6F0E70169B4D}" type="slidenum">
              <a:rPr lang="ko-KR" altLang="en-US" smtClean="0"/>
              <a:pPr/>
              <a:t>309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22229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서비스의 종류에 따라서 적당한 </a:t>
            </a:r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QoS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레벨을 선택해야 한다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 TCP/IP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와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TCP/IP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 섞여있는 로컬 네트워크에서는 </a:t>
            </a:r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QoS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1, 2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선택하는게 좋을 것 같다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네트워크 구간을 신뢰할 수 없으며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메시지 전송이 실패 했을 때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메시지 박스에 저장하는 일을 하는 소프트웨어 시스템을 구축하기가 쉽지 않기 때문이다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원격 네트워크에서는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번이 좋을 것 같다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QoS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적당할 것 같지만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1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이나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선택할 경우 메시지 관리가 힘들어진다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예를들어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offline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모드에서의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메시징을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지원하기 위해서 메시지 박스 서비스를 제공한다고 가정해 보자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QoS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설정을 하면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다음 연결에 메시지를 보내기 위해서 자체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queue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저장을 한다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그러면 시스템 입장에서는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MQTT queue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있는 메시지를 읽어야 하는데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메시지 박스에서 읽어야 하는지를 판단해야 한다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또한 클라이언트는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MQTT queue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있는 메시지를 읽기 위해서 이전에 연결했던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MQTT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연결을 해야 하는데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이러한 요구사항은 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클러스터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구성을 어렵게 한다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설계 관점에서도 비슷한 일을 하는 두 개의 모듈을 두는 것은 좋지 않은 설계다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그냥 </a:t>
            </a:r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QoS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레벨은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으로 하고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소프트웨어에서 </a:t>
            </a:r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QoS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처리하는게 깔끔할 것 같다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dirty="0"/>
              <a:t/>
            </a:r>
            <a:br>
              <a:rPr lang="ko-KR" altLang="en-US" dirty="0"/>
            </a:b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BF6D6C-8CDA-423C-87D5-6F0E70169B4D}" type="slidenum">
              <a:rPr lang="ko-KR" altLang="en-US" smtClean="0"/>
              <a:pPr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8509460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BF6D6C-8CDA-423C-87D5-6F0E70169B4D}" type="slidenum">
              <a:rPr lang="ko-KR" altLang="en-US" smtClean="0"/>
              <a:pPr/>
              <a:t>310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6305499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BF6D6C-8CDA-423C-87D5-6F0E70169B4D}" type="slidenum">
              <a:rPr lang="ko-KR" altLang="en-US" smtClean="0"/>
              <a:pPr/>
              <a:t>326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589263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BF6D6C-8CDA-423C-87D5-6F0E70169B4D}" type="slidenum">
              <a:rPr lang="ko-KR" altLang="en-US" smtClean="0"/>
              <a:pPr/>
              <a:t>336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055365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BF6D6C-8CDA-423C-87D5-6F0E70169B4D}" type="slidenum">
              <a:rPr lang="ko-KR" altLang="en-US" smtClean="0"/>
              <a:pPr/>
              <a:t>337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2907049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758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lnSpc>
                <a:spcPts val="1000"/>
              </a:lnSpc>
            </a:pPr>
            <a:r>
              <a:rPr lang="ko-KR" altLang="en-US" b="1" smtClean="0"/>
              <a:t>변압기</a:t>
            </a:r>
            <a:r>
              <a:rPr lang="en-US" altLang="ko-KR" b="1" smtClean="0"/>
              <a:t> Transformers</a:t>
            </a:r>
            <a:endParaRPr lang="ko-KR" altLang="en-US" sz="800" b="1" smtClean="0">
              <a:cs typeface="Times New Roman" panose="02020603050405020304" pitchFamily="18" charset="0"/>
            </a:endParaRPr>
          </a:p>
          <a:p>
            <a:endParaRPr lang="ko-KR" altLang="en-US" smtClean="0"/>
          </a:p>
        </p:txBody>
      </p:sp>
      <p:sp>
        <p:nvSpPr>
          <p:cNvPr id="6758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1225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defTabSz="911225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defTabSz="911225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defTabSz="911225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defTabSz="911225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defTabSz="911225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defTabSz="911225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defTabSz="911225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defTabSz="911225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fld id="{82DBD4BA-8B3F-463D-BAEC-DAE17521CC91}" type="slidenum">
              <a:rPr kumimoji="0" lang="ko-KR" altLang="en-US" sz="1300" smtClean="0"/>
              <a:pPr/>
              <a:t>338</a:t>
            </a:fld>
            <a:endParaRPr kumimoji="0" lang="ko-KR" altLang="en-US" sz="1300" smtClean="0"/>
          </a:p>
        </p:txBody>
      </p:sp>
    </p:spTree>
    <p:extLst>
      <p:ext uri="{BB962C8B-B14F-4D97-AF65-F5344CB8AC3E}">
        <p14:creationId xmlns:p14="http://schemas.microsoft.com/office/powerpoint/2010/main" val="1873707300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BF6D6C-8CDA-423C-87D5-6F0E70169B4D}" type="slidenum">
              <a:rPr lang="ko-KR" altLang="en-US" smtClean="0"/>
              <a:pPr/>
              <a:t>342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7309325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BF6D6C-8CDA-423C-87D5-6F0E70169B4D}" type="slidenum">
              <a:rPr lang="ko-KR" altLang="en-US" smtClean="0"/>
              <a:pPr/>
              <a:t>343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1789797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BF6D6C-8CDA-423C-87D5-6F0E70169B4D}" type="slidenum">
              <a:rPr lang="ko-KR" altLang="en-US" smtClean="0"/>
              <a:pPr/>
              <a:t>344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7370101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BF6D6C-8CDA-423C-87D5-6F0E70169B4D}" type="slidenum">
              <a:rPr lang="ko-KR" altLang="en-US" smtClean="0"/>
              <a:pPr/>
              <a:t>346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6745675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BF6D6C-8CDA-423C-87D5-6F0E70169B4D}" type="slidenum">
              <a:rPr lang="ko-KR" altLang="en-US" smtClean="0"/>
              <a:pPr/>
              <a:t>347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8579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MQTT</a:t>
            </a:r>
            <a:r>
              <a:rPr lang="ko-KR" altLang="en-US" dirty="0"/>
              <a:t>는 메시지 버스 시스템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BF6D6C-8CDA-423C-87D5-6F0E70169B4D}" type="slidenum">
              <a:rPr lang="ko-KR" altLang="en-US" smtClean="0"/>
              <a:pPr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87483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ko-KR" altLang="en-US" dirty="0"/>
              <a:t>지능형 사물들은 비용상의 문제 또는 설치의 문제 등으로 인해 </a:t>
            </a:r>
            <a:r>
              <a:rPr lang="ko-KR" altLang="en-US" dirty="0" err="1"/>
              <a:t>데스크탑</a:t>
            </a:r>
            <a:r>
              <a:rPr lang="en-US" altLang="ko-KR" dirty="0"/>
              <a:t>, </a:t>
            </a:r>
            <a:r>
              <a:rPr lang="ko-KR" altLang="en-US" dirty="0" err="1"/>
              <a:t>랩탑</a:t>
            </a:r>
            <a:r>
              <a:rPr lang="en-US" altLang="ko-KR" dirty="0"/>
              <a:t>, </a:t>
            </a:r>
            <a:r>
              <a:rPr lang="ko-KR" altLang="en-US" dirty="0"/>
              <a:t>혹은 스마트 </a:t>
            </a:r>
            <a:r>
              <a:rPr lang="ko-KR" altLang="en-US" dirty="0" err="1"/>
              <a:t>폰에서</a:t>
            </a:r>
            <a:r>
              <a:rPr lang="ko-KR" altLang="en-US" dirty="0"/>
              <a:t> 주로 쓰는 속도가 굉장히 빠른 </a:t>
            </a:r>
            <a:r>
              <a:rPr lang="ko-KR" altLang="en-US" dirty="0" err="1"/>
              <a:t>이더넷이나</a:t>
            </a:r>
            <a:r>
              <a:rPr lang="ko-KR" altLang="en-US" dirty="0"/>
              <a:t> </a:t>
            </a:r>
            <a:r>
              <a:rPr lang="en-US" altLang="ko-KR" dirty="0"/>
              <a:t>Wi-Fi</a:t>
            </a:r>
            <a:r>
              <a:rPr lang="ko-KR" altLang="en-US" dirty="0"/>
              <a:t>를 사용하지 않고 보통 값이 저렴한 </a:t>
            </a:r>
            <a:r>
              <a:rPr lang="en-US" altLang="ko-KR" dirty="0"/>
              <a:t>(IEEE 802.15.4 </a:t>
            </a:r>
            <a:r>
              <a:rPr lang="en-US" altLang="ko-KR" dirty="0" err="1"/>
              <a:t>Zigbee</a:t>
            </a:r>
            <a:r>
              <a:rPr lang="en-US" altLang="ko-KR" dirty="0"/>
              <a:t> </a:t>
            </a:r>
            <a:r>
              <a:rPr lang="ko-KR" altLang="en-US" dirty="0"/>
              <a:t>같은</a:t>
            </a:r>
            <a:r>
              <a:rPr lang="en-US" altLang="ko-KR" dirty="0"/>
              <a:t>) </a:t>
            </a:r>
            <a:r>
              <a:rPr lang="ko-KR" altLang="en-US" dirty="0"/>
              <a:t>무선 통신장치나 잡음이 굉장히 심한 </a:t>
            </a:r>
            <a:r>
              <a:rPr lang="en-US" altLang="ko-KR" dirty="0"/>
              <a:t>(</a:t>
            </a:r>
            <a:r>
              <a:rPr lang="ko-KR" altLang="en-US" dirty="0"/>
              <a:t>전력선 통신</a:t>
            </a:r>
            <a:r>
              <a:rPr lang="en-US" altLang="ko-KR" dirty="0"/>
              <a:t>)</a:t>
            </a:r>
            <a:r>
              <a:rPr lang="ko-KR" altLang="en-US" dirty="0"/>
              <a:t>같은 유선을 통해 통신하기 때문에 통신이 불안정한 단점이 있음</a:t>
            </a:r>
            <a:endParaRPr lang="en-US" altLang="ko-KR" dirty="0"/>
          </a:p>
          <a:p>
            <a:pPr>
              <a:lnSpc>
                <a:spcPct val="120000"/>
              </a:lnSpc>
            </a:pPr>
            <a:r>
              <a:rPr lang="en-US" altLang="ko-KR" dirty="0"/>
              <a:t> </a:t>
            </a:r>
            <a:r>
              <a:rPr lang="ko-KR" altLang="en-US" dirty="0"/>
              <a:t>사물들은 일반적인 </a:t>
            </a:r>
            <a:r>
              <a:rPr lang="en-US" altLang="ko-KR" dirty="0"/>
              <a:t>PC, </a:t>
            </a:r>
            <a:r>
              <a:rPr lang="ko-KR" altLang="en-US" dirty="0" err="1"/>
              <a:t>스마트폰에</a:t>
            </a:r>
            <a:r>
              <a:rPr lang="ko-KR" altLang="en-US" dirty="0"/>
              <a:t> 비해 굉장히 느리고 메모리도 매우 작은 프로세서를 사용하기 때문에 </a:t>
            </a:r>
            <a:r>
              <a:rPr lang="en-US" altLang="ko-KR" dirty="0"/>
              <a:t>TCP, HTTP </a:t>
            </a:r>
            <a:r>
              <a:rPr lang="ko-KR" altLang="en-US" dirty="0"/>
              <a:t>등은 무거울 수 있음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BF6D6C-8CDA-423C-87D5-6F0E70169B4D}" type="slidenum">
              <a:rPr lang="ko-KR" altLang="en-US" smtClean="0"/>
              <a:pPr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0889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https://tools.ietf.org/html/rfc7252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BF6D6C-8CDA-423C-87D5-6F0E70169B4D}" type="slidenum">
              <a:rPr lang="ko-KR" altLang="en-US" smtClean="0"/>
              <a:pPr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04793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BF6D6C-8CDA-423C-87D5-6F0E70169B4D}" type="slidenum">
              <a:rPr lang="ko-KR" altLang="en-US" smtClean="0"/>
              <a:pPr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27987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BF6D6C-8CDA-423C-87D5-6F0E70169B4D}" type="slidenum">
              <a:rPr lang="ko-KR" altLang="en-US" smtClean="0"/>
              <a:pPr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708152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HMI(Human Machine Interface)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BF6D6C-8CDA-423C-87D5-6F0E70169B4D}" type="slidenum">
              <a:rPr lang="ko-KR" altLang="en-US" smtClean="0"/>
              <a:pPr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60930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758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ko-KR" altLang="en-US" sz="1100" b="1" dirty="0" err="1"/>
              <a:t>스마트그리드</a:t>
            </a:r>
            <a:endParaRPr lang="en-US" altLang="ko-KR" sz="1100" b="1" dirty="0"/>
          </a:p>
          <a:p>
            <a:pPr lvl="1"/>
            <a:r>
              <a:rPr lang="ko-KR" altLang="en-US" sz="1000" dirty="0"/>
              <a:t> 기존의 </a:t>
            </a:r>
            <a:r>
              <a:rPr lang="ko-KR" altLang="en-US" sz="1000" dirty="0" err="1"/>
              <a:t>전력망</a:t>
            </a:r>
            <a:r>
              <a:rPr lang="en-US" altLang="ko-KR" sz="1000" dirty="0"/>
              <a:t>(Grid)</a:t>
            </a:r>
            <a:r>
              <a:rPr lang="ko-KR" altLang="en-US" sz="1000" dirty="0"/>
              <a:t>에 정보통신기술을 도입하여 융합하여 전력공급자와 소비자가 양방향으로 실시간 정보를 교환함으로써 에너지 효율을 극대화하는 차대해 지능형 </a:t>
            </a:r>
            <a:r>
              <a:rPr lang="ko-KR" altLang="en-US" sz="1000" dirty="0" err="1"/>
              <a:t>전력망</a:t>
            </a:r>
            <a:endParaRPr lang="en-US" altLang="ko-KR" sz="1000" dirty="0"/>
          </a:p>
          <a:p>
            <a:pPr lvl="1"/>
            <a:r>
              <a:rPr lang="ko-KR" altLang="en-US" sz="1000" dirty="0"/>
              <a:t>관련 기술</a:t>
            </a:r>
            <a:r>
              <a:rPr lang="en-US" altLang="ko-KR" sz="1000" dirty="0"/>
              <a:t>: EMS/EMA, </a:t>
            </a:r>
            <a:r>
              <a:rPr lang="ko-KR" altLang="en-US" sz="1000" dirty="0"/>
              <a:t>수요반응</a:t>
            </a:r>
            <a:r>
              <a:rPr lang="en-US" altLang="ko-KR" sz="1000" dirty="0"/>
              <a:t>, </a:t>
            </a:r>
            <a:r>
              <a:rPr lang="ko-KR" altLang="en-US" sz="1000" dirty="0"/>
              <a:t>마이크로그리드</a:t>
            </a:r>
            <a:r>
              <a:rPr lang="en-US" altLang="ko-KR" sz="1000" dirty="0"/>
              <a:t>, </a:t>
            </a:r>
            <a:r>
              <a:rPr lang="ko-KR" altLang="en-US" sz="1000" dirty="0"/>
              <a:t>분산전원 등</a:t>
            </a:r>
            <a:endParaRPr lang="en-US" altLang="ko-KR" sz="1000" dirty="0"/>
          </a:p>
          <a:p>
            <a:endParaRPr lang="ko-KR" altLang="en-US" dirty="0"/>
          </a:p>
        </p:txBody>
      </p:sp>
      <p:sp>
        <p:nvSpPr>
          <p:cNvPr id="6758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1225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defTabSz="911225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defTabSz="911225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defTabSz="911225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defTabSz="911225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defTabSz="911225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defTabSz="911225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defTabSz="911225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defTabSz="911225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fld id="{F09F155D-25DB-43F1-A4F1-00BA1DB11206}" type="slidenum">
              <a:rPr kumimoji="0" lang="ko-KR" altLang="en-US" sz="1300" smtClean="0"/>
              <a:pPr/>
              <a:t>4</a:t>
            </a:fld>
            <a:endParaRPr kumimoji="0" lang="ko-KR" altLang="en-US" sz="1300"/>
          </a:p>
        </p:txBody>
      </p:sp>
    </p:spTree>
    <p:extLst>
      <p:ext uri="{BB962C8B-B14F-4D97-AF65-F5344CB8AC3E}">
        <p14:creationId xmlns:p14="http://schemas.microsoft.com/office/powerpoint/2010/main" val="146215814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758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lvl="1"/>
            <a:r>
              <a:rPr lang="ko-KR" altLang="en-US" sz="1400" dirty="0"/>
              <a:t>마이크로 </a:t>
            </a:r>
            <a:r>
              <a:rPr lang="ko-KR" altLang="en-US" sz="1400" dirty="0" err="1"/>
              <a:t>그리드는</a:t>
            </a:r>
            <a:r>
              <a:rPr lang="ko-KR" altLang="en-US" sz="1400" dirty="0"/>
              <a:t> 독립</a:t>
            </a:r>
            <a:r>
              <a:rPr lang="en-US" altLang="ko-KR" sz="1400" dirty="0"/>
              <a:t>/</a:t>
            </a:r>
            <a:r>
              <a:rPr lang="ko-KR" altLang="en-US" sz="1400" dirty="0"/>
              <a:t>연계 운전이 가능한 소규모 </a:t>
            </a:r>
            <a:r>
              <a:rPr lang="ko-KR" altLang="en-US" sz="1400" dirty="0" err="1"/>
              <a:t>전력망으로</a:t>
            </a:r>
            <a:r>
              <a:rPr lang="ko-KR" altLang="en-US" sz="1400" dirty="0"/>
              <a:t> 주로 분산자원과 저장소</a:t>
            </a:r>
            <a:r>
              <a:rPr lang="en-US" altLang="ko-KR" sz="1400" dirty="0"/>
              <a:t>(ESS)</a:t>
            </a:r>
            <a:r>
              <a:rPr lang="ko-KR" altLang="en-US" sz="1400" dirty="0"/>
              <a:t>로 구성된 환경입니다</a:t>
            </a:r>
            <a:r>
              <a:rPr lang="en-US" altLang="ko-KR" sz="1400" dirty="0"/>
              <a:t>. </a:t>
            </a:r>
            <a:r>
              <a:rPr lang="ko-KR" altLang="en-US" sz="1400" dirty="0"/>
              <a:t>이는 운영</a:t>
            </a:r>
            <a:r>
              <a:rPr lang="en-US" altLang="ko-KR" sz="1400" dirty="0"/>
              <a:t>, </a:t>
            </a:r>
            <a:r>
              <a:rPr lang="ko-KR" altLang="en-US" sz="1400" dirty="0"/>
              <a:t>마켓</a:t>
            </a:r>
            <a:r>
              <a:rPr lang="en-US" altLang="ko-KR" sz="1400" dirty="0"/>
              <a:t>, </a:t>
            </a:r>
            <a:r>
              <a:rPr lang="ko-KR" altLang="en-US" sz="1400" dirty="0"/>
              <a:t>서비스 공급자와 상호 연계되며 공존</a:t>
            </a:r>
            <a:endParaRPr lang="ko-KR" altLang="en-US" sz="700" dirty="0"/>
          </a:p>
          <a:p>
            <a:pPr lvl="1"/>
            <a:endParaRPr lang="ko-KR" altLang="en-US" sz="700" dirty="0"/>
          </a:p>
          <a:p>
            <a:endParaRPr lang="ko-KR" altLang="en-US" dirty="0"/>
          </a:p>
        </p:txBody>
      </p:sp>
      <p:sp>
        <p:nvSpPr>
          <p:cNvPr id="6758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1225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defTabSz="911225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defTabSz="911225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defTabSz="911225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defTabSz="911225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defTabSz="911225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defTabSz="911225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defTabSz="911225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defTabSz="911225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fld id="{F09F155D-25DB-43F1-A4F1-00BA1DB11206}" type="slidenum">
              <a:rPr kumimoji="0" lang="ko-KR" altLang="en-US" sz="1300" smtClean="0"/>
              <a:pPr/>
              <a:t>36</a:t>
            </a:fld>
            <a:endParaRPr kumimoji="0" lang="ko-KR" altLang="en-US" sz="1300"/>
          </a:p>
        </p:txBody>
      </p:sp>
    </p:spTree>
    <p:extLst>
      <p:ext uri="{BB962C8B-B14F-4D97-AF65-F5344CB8AC3E}">
        <p14:creationId xmlns:p14="http://schemas.microsoft.com/office/powerpoint/2010/main" val="190830250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HMI(Human Machine Interface)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BF6D6C-8CDA-423C-87D5-6F0E70169B4D}" type="slidenum">
              <a:rPr lang="ko-KR" altLang="en-US" smtClean="0"/>
              <a:pPr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225024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BF6D6C-8CDA-423C-87D5-6F0E70169B4D}" type="slidenum">
              <a:rPr lang="ko-KR" altLang="en-US" smtClean="0"/>
              <a:pPr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625673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BF6D6C-8CDA-423C-87D5-6F0E70169B4D}" type="slidenum">
              <a:rPr lang="ko-KR" altLang="en-US" smtClean="0"/>
              <a:pPr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134016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BF6D6C-8CDA-423C-87D5-6F0E70169B4D}" type="slidenum">
              <a:rPr lang="ko-KR" altLang="en-US" smtClean="0"/>
              <a:pPr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13249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BF6D6C-8CDA-423C-87D5-6F0E70169B4D}" type="slidenum">
              <a:rPr lang="ko-KR" altLang="en-US" smtClean="0"/>
              <a:pPr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101610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BF6D6C-8CDA-423C-87D5-6F0E70169B4D}" type="slidenum">
              <a:rPr lang="ko-KR" altLang="en-US" smtClean="0"/>
              <a:pPr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964072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BF6D6C-8CDA-423C-87D5-6F0E70169B4D}" type="slidenum">
              <a:rPr lang="ko-KR" altLang="en-US" smtClean="0"/>
              <a:pPr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488973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BF6D6C-8CDA-423C-87D5-6F0E70169B4D}" type="slidenum">
              <a:rPr lang="ko-KR" altLang="en-US" smtClean="0"/>
              <a:pPr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84753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BF6D6C-8CDA-423C-87D5-6F0E70169B4D}" type="slidenum">
              <a:rPr lang="ko-KR" altLang="en-US" smtClean="0"/>
              <a:pPr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66648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슬라이드 이미지 개체 틀 1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5" name="슬라이드 노트 개체 틀 2"/>
          <p:cNvSpPr>
            <a:spLocks noGrp="1"/>
          </p:cNvSpPr>
          <p:nvPr>
            <p:ph type="body" idx="1"/>
          </p:nvPr>
        </p:nvSpPr>
        <p:spPr bwMode="auto">
          <a:xfrm>
            <a:off x="679451" y="4751579"/>
            <a:ext cx="5438775" cy="388779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8916" name="날짜 개체 틀 3"/>
          <p:cNvSpPr>
            <a:spLocks noGrp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fld id="{2986FECD-E97C-40B9-AA74-48B37E48817B}" type="datetime1">
              <a:rPr lang="ko-KR" altLang="en-US"/>
              <a:pPr/>
              <a:t>2019-03-08</a:t>
            </a:fld>
            <a:endParaRPr lang="ko-KR" altLang="en-US"/>
          </a:p>
        </p:txBody>
      </p:sp>
      <p:sp>
        <p:nvSpPr>
          <p:cNvPr id="38917" name="바닥글 개체 틀 4"/>
          <p:cNvSpPr>
            <a:spLocks noGrp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endParaRPr lang="ko-KR" altLang="en-US"/>
          </a:p>
        </p:txBody>
      </p:sp>
      <p:sp>
        <p:nvSpPr>
          <p:cNvPr id="38918" name="슬라이드 번호 개체 틀 5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1336C76-3079-4B67-8A40-8362F05B0111}" type="slidenum">
              <a:rPr lang="ko-KR" altLang="en-US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2685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BF6D6C-8CDA-423C-87D5-6F0E70169B4D}" type="slidenum">
              <a:rPr lang="ko-KR" altLang="en-US" smtClean="0"/>
              <a:pPr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064255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BF6D6C-8CDA-423C-87D5-6F0E70169B4D}" type="slidenum">
              <a:rPr lang="ko-KR" altLang="en-US" smtClean="0"/>
              <a:pPr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275122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BF6D6C-8CDA-423C-87D5-6F0E70169B4D}" type="slidenum">
              <a:rPr lang="ko-KR" altLang="en-US" smtClean="0"/>
              <a:pPr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78425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BF6D6C-8CDA-423C-87D5-6F0E70169B4D}" type="slidenum">
              <a:rPr lang="ko-KR" altLang="en-US" smtClean="0"/>
              <a:pPr/>
              <a:t>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757576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BF6D6C-8CDA-423C-87D5-6F0E70169B4D}" type="slidenum">
              <a:rPr lang="ko-KR" altLang="en-US" smtClean="0"/>
              <a:pPr/>
              <a:t>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150696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BF6D6C-8CDA-423C-87D5-6F0E70169B4D}" type="slidenum">
              <a:rPr lang="ko-KR" altLang="en-US" smtClean="0"/>
              <a:pPr/>
              <a:t>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907714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BF6D6C-8CDA-423C-87D5-6F0E70169B4D}" type="slidenum">
              <a:rPr lang="ko-KR" altLang="en-US" smtClean="0"/>
              <a:pPr/>
              <a:t>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068383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BF6D6C-8CDA-423C-87D5-6F0E70169B4D}" type="slidenum">
              <a:rPr lang="ko-KR" altLang="en-US" smtClean="0"/>
              <a:pPr/>
              <a:t>87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293896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19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BF6D6C-8CDA-423C-87D5-6F0E70169B4D}" type="slidenum">
              <a:rPr lang="ko-KR" altLang="en-US" smtClean="0"/>
              <a:pPr/>
              <a:t>89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317620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19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BF6D6C-8CDA-423C-87D5-6F0E70169B4D}" type="slidenum">
              <a:rPr lang="ko-KR" altLang="en-US" smtClean="0"/>
              <a:pPr/>
              <a:t>90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16764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BF6D6C-8CDA-423C-87D5-6F0E70169B4D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18864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19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BF6D6C-8CDA-423C-87D5-6F0E70169B4D}" type="slidenum">
              <a:rPr lang="ko-KR" altLang="en-US" smtClean="0"/>
              <a:pPr/>
              <a:t>91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197603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BF6D6C-8CDA-423C-87D5-6F0E70169B4D}" type="slidenum">
              <a:rPr lang="ko-KR" altLang="en-US" smtClean="0"/>
              <a:pPr/>
              <a:t>97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644533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BF6D6C-8CDA-423C-87D5-6F0E70169B4D}" type="slidenum">
              <a:rPr lang="ko-KR" altLang="en-US" smtClean="0"/>
              <a:pPr/>
              <a:t>98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583078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BF6D6C-8CDA-423C-87D5-6F0E70169B4D}" type="slidenum">
              <a:rPr lang="ko-KR" altLang="en-US" smtClean="0"/>
              <a:pPr/>
              <a:t>99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784308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BF6D6C-8CDA-423C-87D5-6F0E70169B4D}" type="slidenum">
              <a:rPr lang="ko-KR" altLang="en-US" smtClean="0"/>
              <a:pPr/>
              <a:t>100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391480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19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BF6D6C-8CDA-423C-87D5-6F0E70169B4D}" type="slidenum">
              <a:rPr lang="ko-KR" altLang="en-US" smtClean="0"/>
              <a:pPr/>
              <a:t>102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392201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19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BF6D6C-8CDA-423C-87D5-6F0E70169B4D}" type="slidenum">
              <a:rPr lang="ko-KR" altLang="en-US" smtClean="0"/>
              <a:pPr/>
              <a:t>103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799189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19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BF6D6C-8CDA-423C-87D5-6F0E70169B4D}" type="slidenum">
              <a:rPr lang="ko-KR" altLang="en-US" smtClean="0"/>
              <a:pPr/>
              <a:t>104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831028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19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BF6D6C-8CDA-423C-87D5-6F0E70169B4D}" type="slidenum">
              <a:rPr lang="ko-KR" altLang="en-US" smtClean="0"/>
              <a:pPr/>
              <a:t>105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114638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BF6D6C-8CDA-423C-87D5-6F0E70169B4D}" type="slidenum">
              <a:rPr lang="ko-KR" altLang="en-US" smtClean="0"/>
              <a:pPr/>
              <a:t>106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62150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1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새로운 전력원개발과 </a:t>
            </a:r>
            <a:r>
              <a:rPr lang="ko-KR" altLang="en-US" sz="1200" b="1" u="sng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시장자체를</a:t>
            </a:r>
            <a:r>
              <a:rPr lang="ko-KR" altLang="en-US" sz="1200" b="1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창출하는 것이 한전</a:t>
            </a:r>
            <a:r>
              <a:rPr lang="en-US" altLang="ko-KR" sz="1200" b="1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(KEPCO)Korea Electronic Power Corporation</a:t>
            </a:r>
            <a:r>
              <a:rPr lang="ko-KR" altLang="en-US" sz="1200" b="1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이라면</a:t>
            </a:r>
            <a:r>
              <a:rPr lang="en-US" altLang="ko-KR" sz="1200" b="1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1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전력거래소</a:t>
            </a:r>
            <a:r>
              <a:rPr lang="en-US" altLang="ko-KR" sz="1200" b="1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KPX</a:t>
            </a:r>
            <a:r>
              <a:rPr lang="en-US" altLang="ko-KR" sz="1200" b="1" u="sng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Korea Power Exchange</a:t>
            </a:r>
            <a:r>
              <a:rPr lang="ko-KR" altLang="en-US" sz="1200" b="1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안정적인 </a:t>
            </a:r>
            <a:r>
              <a:rPr lang="ko-KR" altLang="en-US" sz="1200" b="1" u="sng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전력거래를</a:t>
            </a:r>
            <a:r>
              <a:rPr lang="ko-KR" altLang="en-US" sz="1200" b="1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통해 효율적인 </a:t>
            </a:r>
            <a:r>
              <a:rPr lang="ko-KR" altLang="en-US" sz="1200" b="1" u="sng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전원관리를</a:t>
            </a:r>
            <a:r>
              <a:rPr lang="ko-KR" altLang="en-US" sz="1200" b="1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하는 것이 전력거래소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라고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BF6D6C-8CDA-423C-87D5-6F0E70169B4D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927646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BF6D6C-8CDA-423C-87D5-6F0E70169B4D}" type="slidenum">
              <a:rPr lang="ko-KR" altLang="en-US" smtClean="0"/>
              <a:pPr/>
              <a:t>108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32616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처음 이벤트에 관한 주기적인 메시지를 보낼 때에는 맺을 시에는 </a:t>
            </a:r>
            <a:r>
              <a:rPr lang="en-US" altLang="ko-KR" dirty="0"/>
              <a:t>Request Event</a:t>
            </a:r>
            <a:r>
              <a:rPr lang="ko-KR" altLang="en-US" dirty="0"/>
              <a:t>로 한다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BF6D6C-8CDA-423C-87D5-6F0E70169B4D}" type="slidenum">
              <a:rPr lang="ko-KR" altLang="en-US" smtClean="0"/>
              <a:pPr/>
              <a:t>109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39015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BF6D6C-8CDA-423C-87D5-6F0E70169B4D}" type="slidenum">
              <a:rPr lang="ko-KR" altLang="en-US" smtClean="0"/>
              <a:pPr/>
              <a:t>111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388185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BF6D6C-8CDA-423C-87D5-6F0E70169B4D}" type="slidenum">
              <a:rPr lang="ko-KR" altLang="en-US" smtClean="0"/>
              <a:pPr/>
              <a:t>119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275552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BF6D6C-8CDA-423C-87D5-6F0E70169B4D}" type="slidenum">
              <a:rPr lang="ko-KR" altLang="en-US" smtClean="0"/>
              <a:pPr/>
              <a:t>124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130719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BF6D6C-8CDA-423C-87D5-6F0E70169B4D}" type="slidenum">
              <a:rPr lang="ko-KR" altLang="en-US" smtClean="0"/>
              <a:pPr/>
              <a:t>126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766468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BF6D6C-8CDA-423C-87D5-6F0E70169B4D}" type="slidenum">
              <a:rPr lang="ko-KR" altLang="en-US" smtClean="0"/>
              <a:pPr/>
              <a:t>127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04215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BF6D6C-8CDA-423C-87D5-6F0E70169B4D}" type="slidenum">
              <a:rPr lang="ko-KR" altLang="en-US" smtClean="0"/>
              <a:pPr/>
              <a:t>129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947955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BF6D6C-8CDA-423C-87D5-6F0E70169B4D}" type="slidenum">
              <a:rPr lang="ko-KR" altLang="en-US" smtClean="0"/>
              <a:pPr/>
              <a:t>135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4711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BF6D6C-8CDA-423C-87D5-6F0E70169B4D}" type="slidenum">
              <a:rPr lang="ko-KR" altLang="en-US" smtClean="0"/>
              <a:pPr/>
              <a:t>139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6694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BF6D6C-8CDA-423C-87D5-6F0E70169B4D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483773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- SEP2.0 </a:t>
            </a:r>
            <a:r>
              <a:rPr lang="ko-KR" altLang="en-US" dirty="0"/>
              <a:t>은 집안에서 운용되며</a:t>
            </a:r>
            <a:r>
              <a:rPr lang="en-US" altLang="ko-KR" dirty="0"/>
              <a:t>, OpenADR </a:t>
            </a:r>
            <a:r>
              <a:rPr lang="ko-KR" altLang="en-US" dirty="0"/>
              <a:t>은 </a:t>
            </a:r>
            <a:r>
              <a:rPr lang="ko-KR" altLang="en-US" dirty="0" err="1"/>
              <a:t>바운더리가</a:t>
            </a:r>
            <a:r>
              <a:rPr lang="ko-KR" altLang="en-US" dirty="0"/>
              <a:t> 굉장히 넓다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- SEP2.0 </a:t>
            </a:r>
            <a:r>
              <a:rPr lang="ko-KR" altLang="en-US" dirty="0"/>
              <a:t>은 </a:t>
            </a:r>
            <a:r>
              <a:rPr lang="ko-KR" altLang="en-US" dirty="0" err="1"/>
              <a:t>미터링등에</a:t>
            </a:r>
            <a:r>
              <a:rPr lang="ko-KR" altLang="en-US" dirty="0"/>
              <a:t> 대한 정보를 </a:t>
            </a:r>
            <a:r>
              <a:rPr lang="en-US" altLang="ko-KR" dirty="0"/>
              <a:t>OpenADR </a:t>
            </a:r>
            <a:r>
              <a:rPr lang="ko-KR" altLang="en-US" dirty="0"/>
              <a:t>을 통해서 </a:t>
            </a:r>
            <a:r>
              <a:rPr lang="en-US" altLang="ko-KR" dirty="0"/>
              <a:t>ISO </a:t>
            </a:r>
            <a:r>
              <a:rPr lang="ko-KR" altLang="en-US" dirty="0"/>
              <a:t>나 에너지공급자에게 전달하며 </a:t>
            </a:r>
          </a:p>
          <a:p>
            <a:r>
              <a:rPr lang="en-US" altLang="ko-KR" dirty="0"/>
              <a:t>- OpenADR </a:t>
            </a:r>
            <a:r>
              <a:rPr lang="ko-KR" altLang="en-US" dirty="0"/>
              <a:t>은 그것에 따른 </a:t>
            </a:r>
            <a:r>
              <a:rPr lang="ko-KR" altLang="en-US" dirty="0" err="1"/>
              <a:t>과금</a:t>
            </a:r>
            <a:r>
              <a:rPr lang="en-US" altLang="ko-KR" dirty="0"/>
              <a:t>,</a:t>
            </a:r>
            <a:r>
              <a:rPr lang="ko-KR" altLang="en-US" dirty="0"/>
              <a:t>수요반응을 집안에 있는 </a:t>
            </a:r>
            <a:r>
              <a:rPr lang="ko-KR" altLang="en-US" dirty="0" err="1"/>
              <a:t>디비이스에</a:t>
            </a:r>
            <a:r>
              <a:rPr lang="ko-KR" altLang="en-US" dirty="0"/>
              <a:t> </a:t>
            </a:r>
            <a:r>
              <a:rPr lang="en-US" altLang="ko-KR" dirty="0"/>
              <a:t>SEP2.0</a:t>
            </a:r>
            <a:r>
              <a:rPr lang="ko-KR" altLang="en-US" dirty="0"/>
              <a:t>을 통하여 전달한다</a:t>
            </a:r>
            <a:r>
              <a:rPr lang="en-US" altLang="ko-KR" dirty="0"/>
              <a:t>. (</a:t>
            </a:r>
            <a:r>
              <a:rPr lang="ko-KR" altLang="en-US" dirty="0"/>
              <a:t>양방향 통신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그 데이터들은 인하우스디스플레이나 스마트폰을 통해서 사용자에게 전달된다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- SEP2.0 </a:t>
            </a:r>
            <a:r>
              <a:rPr lang="ko-KR" altLang="en-US" dirty="0"/>
              <a:t>은 집안의 </a:t>
            </a:r>
            <a:r>
              <a:rPr lang="en-US" altLang="ko-KR" dirty="0"/>
              <a:t>HAN </a:t>
            </a:r>
            <a:r>
              <a:rPr lang="ko-KR" altLang="en-US" dirty="0"/>
              <a:t>상에서 디바이스들 끼리 </a:t>
            </a:r>
            <a:r>
              <a:rPr lang="ko-KR" altLang="en-US" dirty="0" err="1"/>
              <a:t>커뮤케이션되게</a:t>
            </a:r>
            <a:r>
              <a:rPr lang="ko-KR" altLang="en-US" dirty="0"/>
              <a:t> 해야한다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- SEP2.0 </a:t>
            </a:r>
            <a:r>
              <a:rPr lang="ko-KR" altLang="en-US" dirty="0"/>
              <a:t>은 </a:t>
            </a:r>
            <a:r>
              <a:rPr lang="ko-KR" altLang="en-US" dirty="0" err="1"/>
              <a:t>커뮤티케이션</a:t>
            </a:r>
            <a:r>
              <a:rPr lang="ko-KR" altLang="en-US" dirty="0"/>
              <a:t> 언어로 </a:t>
            </a:r>
            <a:r>
              <a:rPr lang="en-US" altLang="ko-KR" dirty="0"/>
              <a:t>Restful Web </a:t>
            </a:r>
            <a:r>
              <a:rPr lang="ko-KR" altLang="en-US" dirty="0"/>
              <a:t>과 </a:t>
            </a:r>
            <a:r>
              <a:rPr lang="en-US" altLang="ko-KR" dirty="0"/>
              <a:t>EXI </a:t>
            </a:r>
            <a:r>
              <a:rPr lang="ko-KR" altLang="en-US" dirty="0"/>
              <a:t>사용하며 </a:t>
            </a:r>
            <a:r>
              <a:rPr lang="en-US" altLang="ko-KR" dirty="0"/>
              <a:t>, OpenADR </a:t>
            </a:r>
            <a:r>
              <a:rPr lang="ko-KR" altLang="en-US" dirty="0"/>
              <a:t>은 </a:t>
            </a:r>
            <a:r>
              <a:rPr lang="en-US" altLang="ko-KR" dirty="0"/>
              <a:t>xml </a:t>
            </a:r>
            <a:r>
              <a:rPr lang="ko-KR" altLang="en-US" dirty="0"/>
              <a:t>기반이다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따라서 </a:t>
            </a:r>
            <a:r>
              <a:rPr lang="en-US" altLang="ko-KR" dirty="0"/>
              <a:t>SEP2.0 &lt;--&gt; OpenADR </a:t>
            </a:r>
            <a:r>
              <a:rPr lang="ko-KR" altLang="en-US" dirty="0"/>
              <a:t>간에 통신하기위해서는 </a:t>
            </a:r>
            <a:r>
              <a:rPr lang="ko-KR" altLang="en-US" dirty="0" err="1"/>
              <a:t>언어매핑을</a:t>
            </a:r>
            <a:r>
              <a:rPr lang="ko-KR" altLang="en-US" dirty="0"/>
              <a:t> </a:t>
            </a:r>
            <a:r>
              <a:rPr lang="ko-KR" altLang="en-US" dirty="0" err="1"/>
              <a:t>해줘야한다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- SEP2.0 </a:t>
            </a:r>
            <a:r>
              <a:rPr lang="ko-KR" altLang="en-US" dirty="0"/>
              <a:t>은 </a:t>
            </a:r>
            <a:r>
              <a:rPr lang="en-US" altLang="ko-KR" dirty="0"/>
              <a:t>IP </a:t>
            </a:r>
            <a:r>
              <a:rPr lang="ko-KR" altLang="en-US" dirty="0"/>
              <a:t>기반이므로 </a:t>
            </a:r>
            <a:r>
              <a:rPr lang="en-US" altLang="ko-KR" dirty="0" err="1"/>
              <a:t>Ethernet,WIFI</a:t>
            </a:r>
            <a:r>
              <a:rPr lang="en-US" altLang="ko-KR" dirty="0"/>
              <a:t> </a:t>
            </a:r>
            <a:r>
              <a:rPr lang="ko-KR" altLang="en-US" dirty="0"/>
              <a:t>등을 지원한다</a:t>
            </a:r>
            <a:r>
              <a:rPr lang="en-US" altLang="ko-KR" dirty="0"/>
              <a:t>. </a:t>
            </a:r>
            <a:r>
              <a:rPr lang="ko-KR" altLang="en-US" dirty="0"/>
              <a:t>그것에 맞추어 </a:t>
            </a:r>
            <a:r>
              <a:rPr lang="en-US" altLang="ko-KR" dirty="0" err="1"/>
              <a:t>Zigbee</a:t>
            </a:r>
            <a:r>
              <a:rPr lang="en-US" altLang="ko-KR" dirty="0"/>
              <a:t> IP </a:t>
            </a:r>
            <a:r>
              <a:rPr lang="ko-KR" altLang="en-US" dirty="0"/>
              <a:t>가 만들어졌고  </a:t>
            </a:r>
            <a:r>
              <a:rPr lang="en-US" altLang="ko-KR" dirty="0"/>
              <a:t>Z/IP Z-wave </a:t>
            </a:r>
            <a:r>
              <a:rPr lang="ko-KR" altLang="en-US" dirty="0"/>
              <a:t>가 있다</a:t>
            </a:r>
            <a:r>
              <a:rPr lang="en-US" altLang="ko-KR" dirty="0"/>
              <a:t>.  </a:t>
            </a:r>
          </a:p>
          <a:p>
            <a:r>
              <a:rPr lang="en-US" altLang="ko-KR" dirty="0"/>
              <a:t>- SEP2.0 </a:t>
            </a:r>
            <a:r>
              <a:rPr lang="ko-KR" altLang="en-US" dirty="0"/>
              <a:t>의 </a:t>
            </a:r>
            <a:r>
              <a:rPr lang="en-US" altLang="ko-KR" dirty="0"/>
              <a:t>IP </a:t>
            </a:r>
            <a:r>
              <a:rPr lang="ko-KR" altLang="en-US" dirty="0"/>
              <a:t>기반의 </a:t>
            </a:r>
            <a:r>
              <a:rPr lang="en-US" altLang="ko-KR" dirty="0"/>
              <a:t>HAN </a:t>
            </a:r>
            <a:r>
              <a:rPr lang="ko-KR" altLang="en-US" dirty="0"/>
              <a:t>상에서 </a:t>
            </a:r>
            <a:r>
              <a:rPr lang="en-US" altLang="ko-KR" dirty="0" err="1"/>
              <a:t>mDNS</a:t>
            </a:r>
            <a:r>
              <a:rPr lang="en-US" altLang="ko-KR" dirty="0"/>
              <a:t> </a:t>
            </a:r>
            <a:r>
              <a:rPr lang="ko-KR" altLang="en-US" dirty="0"/>
              <a:t>를 사용하여 서로를 감지한다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- SEP2.0 </a:t>
            </a:r>
            <a:r>
              <a:rPr lang="ko-KR" altLang="en-US" dirty="0"/>
              <a:t>을 준수하는 디바이스끼리는 </a:t>
            </a:r>
            <a:r>
              <a:rPr lang="en-US" altLang="ko-KR" dirty="0"/>
              <a:t>SEP2.0 </a:t>
            </a:r>
            <a:r>
              <a:rPr lang="ko-KR" altLang="en-US" dirty="0"/>
              <a:t>의 정해진 스펙</a:t>
            </a:r>
            <a:r>
              <a:rPr lang="en-US" altLang="ko-KR" dirty="0"/>
              <a:t>(</a:t>
            </a:r>
            <a:r>
              <a:rPr lang="ko-KR" altLang="en-US" dirty="0" err="1"/>
              <a:t>기능셋</a:t>
            </a:r>
            <a:r>
              <a:rPr lang="en-US" altLang="ko-KR" dirty="0"/>
              <a:t>) </a:t>
            </a:r>
            <a:r>
              <a:rPr lang="ko-KR" altLang="en-US" dirty="0"/>
              <a:t>에 따라서 대화한다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- SEP2.0 </a:t>
            </a:r>
            <a:r>
              <a:rPr lang="ko-KR" altLang="en-US" dirty="0"/>
              <a:t>과 </a:t>
            </a:r>
            <a:r>
              <a:rPr lang="en-US" altLang="ko-KR" dirty="0"/>
              <a:t>OpenADR 2 </a:t>
            </a:r>
            <a:r>
              <a:rPr lang="ko-KR" altLang="en-US" dirty="0"/>
              <a:t>사이에 커뮤니케이션을 </a:t>
            </a:r>
            <a:r>
              <a:rPr lang="ko-KR" altLang="en-US" dirty="0" err="1"/>
              <a:t>원할하게</a:t>
            </a:r>
            <a:r>
              <a:rPr lang="ko-KR" altLang="en-US" dirty="0"/>
              <a:t> </a:t>
            </a:r>
            <a:r>
              <a:rPr lang="ko-KR" altLang="en-US" dirty="0" err="1"/>
              <a:t>하기위한</a:t>
            </a:r>
            <a:r>
              <a:rPr lang="ko-KR" altLang="en-US" dirty="0"/>
              <a:t> 노력이 이루어지고있다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BF6D6C-8CDA-423C-87D5-6F0E70169B4D}" type="slidenum">
              <a:rPr lang="ko-KR" altLang="en-US" smtClean="0"/>
              <a:pPr/>
              <a:t>148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16468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BF6D6C-8CDA-423C-87D5-6F0E70169B4D}" type="slidenum">
              <a:rPr lang="ko-KR" altLang="en-US" smtClean="0"/>
              <a:pPr/>
              <a:t>149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806344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- SEP2.0 </a:t>
            </a:r>
            <a:r>
              <a:rPr lang="ko-KR" altLang="en-US" dirty="0"/>
              <a:t>은 집안에서 운용되며</a:t>
            </a:r>
            <a:r>
              <a:rPr lang="en-US" altLang="ko-KR" dirty="0"/>
              <a:t>, OpenADR </a:t>
            </a:r>
            <a:r>
              <a:rPr lang="ko-KR" altLang="en-US" dirty="0"/>
              <a:t>은 </a:t>
            </a:r>
            <a:r>
              <a:rPr lang="ko-KR" altLang="en-US" dirty="0" err="1"/>
              <a:t>바운더리가</a:t>
            </a:r>
            <a:r>
              <a:rPr lang="ko-KR" altLang="en-US" dirty="0"/>
              <a:t> 굉장히 넓다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- SEP2.0 </a:t>
            </a:r>
            <a:r>
              <a:rPr lang="ko-KR" altLang="en-US" dirty="0"/>
              <a:t>은 </a:t>
            </a:r>
            <a:r>
              <a:rPr lang="ko-KR" altLang="en-US" dirty="0" err="1"/>
              <a:t>미터링등에</a:t>
            </a:r>
            <a:r>
              <a:rPr lang="ko-KR" altLang="en-US" dirty="0"/>
              <a:t> 대한 정보를 </a:t>
            </a:r>
            <a:r>
              <a:rPr lang="en-US" altLang="ko-KR" dirty="0"/>
              <a:t>OpenADR </a:t>
            </a:r>
            <a:r>
              <a:rPr lang="ko-KR" altLang="en-US" dirty="0"/>
              <a:t>을 통해서 </a:t>
            </a:r>
            <a:r>
              <a:rPr lang="en-US" altLang="ko-KR" dirty="0"/>
              <a:t>ISO </a:t>
            </a:r>
            <a:r>
              <a:rPr lang="ko-KR" altLang="en-US" dirty="0"/>
              <a:t>나 에너지공급자에게 전달하며 </a:t>
            </a:r>
          </a:p>
          <a:p>
            <a:r>
              <a:rPr lang="en-US" altLang="ko-KR" dirty="0"/>
              <a:t>- OpenADR </a:t>
            </a:r>
            <a:r>
              <a:rPr lang="ko-KR" altLang="en-US" dirty="0"/>
              <a:t>은 그것에 따른 </a:t>
            </a:r>
            <a:r>
              <a:rPr lang="ko-KR" altLang="en-US" dirty="0" err="1"/>
              <a:t>과금</a:t>
            </a:r>
            <a:r>
              <a:rPr lang="en-US" altLang="ko-KR" dirty="0"/>
              <a:t>,</a:t>
            </a:r>
            <a:r>
              <a:rPr lang="ko-KR" altLang="en-US" dirty="0"/>
              <a:t>수요반응을 집안에 있는 </a:t>
            </a:r>
            <a:r>
              <a:rPr lang="ko-KR" altLang="en-US" dirty="0" err="1"/>
              <a:t>디비이스에</a:t>
            </a:r>
            <a:r>
              <a:rPr lang="ko-KR" altLang="en-US" dirty="0"/>
              <a:t> </a:t>
            </a:r>
            <a:r>
              <a:rPr lang="en-US" altLang="ko-KR" dirty="0"/>
              <a:t>SEP2.0</a:t>
            </a:r>
            <a:r>
              <a:rPr lang="ko-KR" altLang="en-US" dirty="0"/>
              <a:t>을 통하여 전달한다</a:t>
            </a:r>
            <a:r>
              <a:rPr lang="en-US" altLang="ko-KR" dirty="0"/>
              <a:t>. (</a:t>
            </a:r>
            <a:r>
              <a:rPr lang="ko-KR" altLang="en-US" dirty="0"/>
              <a:t>양방향 통신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그 데이터들은 인하우스디스플레이나 스마트폰을 통해서 사용자에게 전달된다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- SEP2.0 </a:t>
            </a:r>
            <a:r>
              <a:rPr lang="ko-KR" altLang="en-US" dirty="0"/>
              <a:t>은 집안의 </a:t>
            </a:r>
            <a:r>
              <a:rPr lang="en-US" altLang="ko-KR" dirty="0"/>
              <a:t>HAN </a:t>
            </a:r>
            <a:r>
              <a:rPr lang="ko-KR" altLang="en-US" dirty="0"/>
              <a:t>상에서 디바이스들 끼리 </a:t>
            </a:r>
            <a:r>
              <a:rPr lang="ko-KR" altLang="en-US" dirty="0" err="1"/>
              <a:t>커뮤케이션되게</a:t>
            </a:r>
            <a:r>
              <a:rPr lang="ko-KR" altLang="en-US" dirty="0"/>
              <a:t> 해야한다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- SEP2.0 </a:t>
            </a:r>
            <a:r>
              <a:rPr lang="ko-KR" altLang="en-US" dirty="0"/>
              <a:t>은 </a:t>
            </a:r>
            <a:r>
              <a:rPr lang="ko-KR" altLang="en-US" dirty="0" err="1"/>
              <a:t>커뮤티케이션</a:t>
            </a:r>
            <a:r>
              <a:rPr lang="ko-KR" altLang="en-US" dirty="0"/>
              <a:t> 언어로 </a:t>
            </a:r>
            <a:r>
              <a:rPr lang="en-US" altLang="ko-KR" dirty="0"/>
              <a:t>Restful Web </a:t>
            </a:r>
            <a:r>
              <a:rPr lang="ko-KR" altLang="en-US" dirty="0"/>
              <a:t>과 </a:t>
            </a:r>
            <a:r>
              <a:rPr lang="en-US" altLang="ko-KR" dirty="0"/>
              <a:t>EXI </a:t>
            </a:r>
            <a:r>
              <a:rPr lang="ko-KR" altLang="en-US" dirty="0"/>
              <a:t>사용하며 </a:t>
            </a:r>
            <a:r>
              <a:rPr lang="en-US" altLang="ko-KR" dirty="0"/>
              <a:t>, OpenADR </a:t>
            </a:r>
            <a:r>
              <a:rPr lang="ko-KR" altLang="en-US" dirty="0"/>
              <a:t>은 </a:t>
            </a:r>
            <a:r>
              <a:rPr lang="en-US" altLang="ko-KR" dirty="0"/>
              <a:t>xml </a:t>
            </a:r>
            <a:r>
              <a:rPr lang="ko-KR" altLang="en-US" dirty="0"/>
              <a:t>기반이다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따라서 </a:t>
            </a:r>
            <a:r>
              <a:rPr lang="en-US" altLang="ko-KR" dirty="0"/>
              <a:t>SEP2.0 &lt;--&gt; OpenADR </a:t>
            </a:r>
            <a:r>
              <a:rPr lang="ko-KR" altLang="en-US" dirty="0"/>
              <a:t>간에 통신하기위해서는 </a:t>
            </a:r>
            <a:r>
              <a:rPr lang="ko-KR" altLang="en-US" dirty="0" err="1"/>
              <a:t>언어매핑을</a:t>
            </a:r>
            <a:r>
              <a:rPr lang="ko-KR" altLang="en-US" dirty="0"/>
              <a:t> </a:t>
            </a:r>
            <a:r>
              <a:rPr lang="ko-KR" altLang="en-US" dirty="0" err="1"/>
              <a:t>해줘야한다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- SEP2.0 </a:t>
            </a:r>
            <a:r>
              <a:rPr lang="ko-KR" altLang="en-US" dirty="0"/>
              <a:t>은 </a:t>
            </a:r>
            <a:r>
              <a:rPr lang="en-US" altLang="ko-KR" dirty="0"/>
              <a:t>IP </a:t>
            </a:r>
            <a:r>
              <a:rPr lang="ko-KR" altLang="en-US" dirty="0"/>
              <a:t>기반이므로 </a:t>
            </a:r>
            <a:r>
              <a:rPr lang="en-US" altLang="ko-KR" dirty="0" err="1"/>
              <a:t>Ethernet,WIFI</a:t>
            </a:r>
            <a:r>
              <a:rPr lang="en-US" altLang="ko-KR" dirty="0"/>
              <a:t> </a:t>
            </a:r>
            <a:r>
              <a:rPr lang="ko-KR" altLang="en-US" dirty="0"/>
              <a:t>등을 지원한다</a:t>
            </a:r>
            <a:r>
              <a:rPr lang="en-US" altLang="ko-KR" dirty="0"/>
              <a:t>. </a:t>
            </a:r>
            <a:r>
              <a:rPr lang="ko-KR" altLang="en-US" dirty="0"/>
              <a:t>그것에 맞추어 </a:t>
            </a:r>
            <a:r>
              <a:rPr lang="en-US" altLang="ko-KR" dirty="0" err="1"/>
              <a:t>Zigbee</a:t>
            </a:r>
            <a:r>
              <a:rPr lang="en-US" altLang="ko-KR" dirty="0"/>
              <a:t> IP </a:t>
            </a:r>
            <a:r>
              <a:rPr lang="ko-KR" altLang="en-US" dirty="0"/>
              <a:t>가 만들어졌고  </a:t>
            </a:r>
            <a:r>
              <a:rPr lang="en-US" altLang="ko-KR" dirty="0"/>
              <a:t>Z/IP Z-wave </a:t>
            </a:r>
            <a:r>
              <a:rPr lang="ko-KR" altLang="en-US" dirty="0"/>
              <a:t>가 있다</a:t>
            </a:r>
            <a:r>
              <a:rPr lang="en-US" altLang="ko-KR" dirty="0"/>
              <a:t>.  </a:t>
            </a:r>
          </a:p>
          <a:p>
            <a:r>
              <a:rPr lang="en-US" altLang="ko-KR" dirty="0"/>
              <a:t>- SEP2.0 </a:t>
            </a:r>
            <a:r>
              <a:rPr lang="ko-KR" altLang="en-US" dirty="0"/>
              <a:t>의 </a:t>
            </a:r>
            <a:r>
              <a:rPr lang="en-US" altLang="ko-KR" dirty="0"/>
              <a:t>IP </a:t>
            </a:r>
            <a:r>
              <a:rPr lang="ko-KR" altLang="en-US" dirty="0"/>
              <a:t>기반의 </a:t>
            </a:r>
            <a:r>
              <a:rPr lang="en-US" altLang="ko-KR" dirty="0"/>
              <a:t>HAN </a:t>
            </a:r>
            <a:r>
              <a:rPr lang="ko-KR" altLang="en-US" dirty="0"/>
              <a:t>상에서 </a:t>
            </a:r>
            <a:r>
              <a:rPr lang="en-US" altLang="ko-KR" dirty="0" err="1"/>
              <a:t>mDNS</a:t>
            </a:r>
            <a:r>
              <a:rPr lang="en-US" altLang="ko-KR" dirty="0"/>
              <a:t> </a:t>
            </a:r>
            <a:r>
              <a:rPr lang="ko-KR" altLang="en-US" dirty="0"/>
              <a:t>를 사용하여 서로를 감지한다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- SEP2.0 </a:t>
            </a:r>
            <a:r>
              <a:rPr lang="ko-KR" altLang="en-US" dirty="0"/>
              <a:t>을 준수하는 디바이스끼리는 </a:t>
            </a:r>
            <a:r>
              <a:rPr lang="en-US" altLang="ko-KR" dirty="0"/>
              <a:t>SEP2.0 </a:t>
            </a:r>
            <a:r>
              <a:rPr lang="ko-KR" altLang="en-US" dirty="0"/>
              <a:t>의 정해진 스펙</a:t>
            </a:r>
            <a:r>
              <a:rPr lang="en-US" altLang="ko-KR" dirty="0"/>
              <a:t>(</a:t>
            </a:r>
            <a:r>
              <a:rPr lang="ko-KR" altLang="en-US" dirty="0" err="1"/>
              <a:t>기능셋</a:t>
            </a:r>
            <a:r>
              <a:rPr lang="en-US" altLang="ko-KR" dirty="0"/>
              <a:t>) </a:t>
            </a:r>
            <a:r>
              <a:rPr lang="ko-KR" altLang="en-US" dirty="0"/>
              <a:t>에 따라서 대화한다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- SEP2.0 </a:t>
            </a:r>
            <a:r>
              <a:rPr lang="ko-KR" altLang="en-US" dirty="0"/>
              <a:t>과 </a:t>
            </a:r>
            <a:r>
              <a:rPr lang="en-US" altLang="ko-KR" dirty="0"/>
              <a:t>OpenADR 2 </a:t>
            </a:r>
            <a:r>
              <a:rPr lang="ko-KR" altLang="en-US" dirty="0"/>
              <a:t>사이에 커뮤니케이션을 </a:t>
            </a:r>
            <a:r>
              <a:rPr lang="ko-KR" altLang="en-US" dirty="0" err="1"/>
              <a:t>원할하게</a:t>
            </a:r>
            <a:r>
              <a:rPr lang="ko-KR" altLang="en-US" dirty="0"/>
              <a:t> </a:t>
            </a:r>
            <a:r>
              <a:rPr lang="ko-KR" altLang="en-US" dirty="0" err="1"/>
              <a:t>하기위한</a:t>
            </a:r>
            <a:r>
              <a:rPr lang="ko-KR" altLang="en-US" dirty="0"/>
              <a:t> 노력이 이루어지고있다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BF6D6C-8CDA-423C-87D5-6F0E70169B4D}" type="slidenum">
              <a:rPr lang="ko-KR" altLang="en-US" smtClean="0"/>
              <a:pPr/>
              <a:t>150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922092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BF6D6C-8CDA-423C-87D5-6F0E70169B4D}" type="slidenum">
              <a:rPr lang="ko-KR" altLang="en-US" smtClean="0"/>
              <a:pPr/>
              <a:t>154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875720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빨간색은 추가된 </a:t>
            </a:r>
            <a:r>
              <a:rPr lang="en-US" altLang="ko-KR" dirty="0"/>
              <a:t>EMAP</a:t>
            </a:r>
            <a:r>
              <a:rPr lang="ko-KR" altLang="en-US" dirty="0"/>
              <a:t>프로파일 </a:t>
            </a:r>
            <a:r>
              <a:rPr lang="en-US" altLang="ko-KR" dirty="0"/>
              <a:t>: version, service, time</a:t>
            </a:r>
            <a:r>
              <a:rPr lang="ko-KR" altLang="en-US" dirty="0"/>
              <a:t>은 그대로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파란색은 기존에서</a:t>
            </a:r>
            <a:r>
              <a:rPr lang="en-US" altLang="ko-KR" baseline="0" dirty="0"/>
              <a:t> </a:t>
            </a:r>
            <a:r>
              <a:rPr lang="ko-KR" altLang="en-US" baseline="0" dirty="0"/>
              <a:t>변경된 값</a:t>
            </a:r>
            <a:endParaRPr lang="en-US" altLang="ko-KR" baseline="0" dirty="0"/>
          </a:p>
          <a:p>
            <a:endParaRPr lang="en-US" altLang="ko-KR" baseline="0" dirty="0"/>
          </a:p>
          <a:p>
            <a:r>
              <a:rPr lang="ko-KR" altLang="en-US" baseline="0" dirty="0"/>
              <a:t>초록색은 뺄 필요가 </a:t>
            </a:r>
            <a:r>
              <a:rPr lang="ko-KR" altLang="en-US" baseline="0" dirty="0" err="1"/>
              <a:t>있어보이는</a:t>
            </a:r>
            <a:r>
              <a:rPr lang="ko-KR" altLang="en-US" baseline="0" dirty="0"/>
              <a:t> 값 </a:t>
            </a:r>
            <a:r>
              <a:rPr lang="en-US" altLang="ko-KR" baseline="0" dirty="0"/>
              <a:t>(</a:t>
            </a:r>
            <a:r>
              <a:rPr lang="en-US" altLang="ko-KR" baseline="0" dirty="0" err="1"/>
              <a:t>QoS</a:t>
            </a:r>
            <a:r>
              <a:rPr lang="en-US" altLang="ko-KR" baseline="0" dirty="0"/>
              <a:t>, Type: ?)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BF6D6C-8CDA-423C-87D5-6F0E70169B4D}" type="slidenum">
              <a:rPr lang="ko-KR" altLang="en-US" smtClean="0"/>
              <a:pPr/>
              <a:t>156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1826033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빨간색은 추가된 </a:t>
            </a:r>
            <a:r>
              <a:rPr lang="en-US" altLang="ko-KR" dirty="0"/>
              <a:t>EMAP</a:t>
            </a:r>
            <a:r>
              <a:rPr lang="ko-KR" altLang="en-US" dirty="0"/>
              <a:t>프로파일 </a:t>
            </a:r>
            <a:r>
              <a:rPr lang="en-US" altLang="ko-KR" dirty="0"/>
              <a:t>: version, service, time</a:t>
            </a:r>
            <a:r>
              <a:rPr lang="ko-KR" altLang="en-US" dirty="0"/>
              <a:t>은 그대로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파란색은 기존에서</a:t>
            </a:r>
            <a:r>
              <a:rPr lang="en-US" altLang="ko-KR" baseline="0" dirty="0"/>
              <a:t> </a:t>
            </a:r>
            <a:r>
              <a:rPr lang="ko-KR" altLang="en-US" baseline="0" dirty="0"/>
              <a:t>변경된 값</a:t>
            </a:r>
            <a:endParaRPr lang="en-US" altLang="ko-KR" baseline="0" dirty="0"/>
          </a:p>
          <a:p>
            <a:endParaRPr lang="en-US" altLang="ko-KR" baseline="0" dirty="0"/>
          </a:p>
          <a:p>
            <a:r>
              <a:rPr lang="ko-KR" altLang="en-US" baseline="0" dirty="0"/>
              <a:t>초록색은 뺄 필요가 </a:t>
            </a:r>
            <a:r>
              <a:rPr lang="ko-KR" altLang="en-US" baseline="0" dirty="0" err="1"/>
              <a:t>있어보이는</a:t>
            </a:r>
            <a:r>
              <a:rPr lang="ko-KR" altLang="en-US" baseline="0" dirty="0"/>
              <a:t> 값 </a:t>
            </a:r>
            <a:r>
              <a:rPr lang="en-US" altLang="ko-KR" baseline="0" dirty="0"/>
              <a:t>(</a:t>
            </a:r>
            <a:r>
              <a:rPr lang="en-US" altLang="ko-KR" baseline="0" dirty="0" err="1"/>
              <a:t>QoS</a:t>
            </a:r>
            <a:r>
              <a:rPr lang="en-US" altLang="ko-KR" baseline="0" dirty="0"/>
              <a:t>, Type: ?)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BF6D6C-8CDA-423C-87D5-6F0E70169B4D}" type="slidenum">
              <a:rPr lang="ko-KR" altLang="en-US" smtClean="0"/>
              <a:pPr/>
              <a:t>157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8305983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빨간색은 추가된 </a:t>
            </a:r>
            <a:r>
              <a:rPr lang="en-US" altLang="ko-KR" dirty="0"/>
              <a:t>EMAP</a:t>
            </a:r>
            <a:r>
              <a:rPr lang="ko-KR" altLang="en-US" dirty="0"/>
              <a:t>프로파일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파란색은 기존에서</a:t>
            </a:r>
            <a:r>
              <a:rPr lang="en-US" altLang="ko-KR" baseline="0" dirty="0"/>
              <a:t> </a:t>
            </a:r>
            <a:r>
              <a:rPr lang="ko-KR" altLang="en-US" baseline="0" dirty="0"/>
              <a:t>변경된 값</a:t>
            </a:r>
            <a:endParaRPr lang="en-US" altLang="ko-KR" baseline="0" dirty="0"/>
          </a:p>
          <a:p>
            <a:endParaRPr lang="en-US" altLang="ko-KR" baseline="0" dirty="0"/>
          </a:p>
          <a:p>
            <a:r>
              <a:rPr lang="ko-KR" altLang="en-US" baseline="0" dirty="0"/>
              <a:t>초록색은 뺄 필요가 </a:t>
            </a:r>
            <a:r>
              <a:rPr lang="ko-KR" altLang="en-US" baseline="0" dirty="0" err="1"/>
              <a:t>있어보이는</a:t>
            </a:r>
            <a:r>
              <a:rPr lang="ko-KR" altLang="en-US" baseline="0" dirty="0"/>
              <a:t> 값</a:t>
            </a:r>
            <a:endParaRPr lang="en-US" altLang="ko-KR" baseline="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BF6D6C-8CDA-423C-87D5-6F0E70169B4D}" type="slidenum">
              <a:rPr lang="ko-KR" altLang="en-US" smtClean="0"/>
              <a:pPr/>
              <a:t>159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1245677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빨간색은 추가된 </a:t>
            </a:r>
            <a:r>
              <a:rPr lang="en-US" altLang="ko-KR" dirty="0"/>
              <a:t>EMAP</a:t>
            </a:r>
            <a:r>
              <a:rPr lang="ko-KR" altLang="en-US" dirty="0"/>
              <a:t>프로파일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파란색은 기존에서</a:t>
            </a:r>
            <a:r>
              <a:rPr lang="en-US" altLang="ko-KR" baseline="0" dirty="0"/>
              <a:t> </a:t>
            </a:r>
            <a:r>
              <a:rPr lang="ko-KR" altLang="en-US" baseline="0" dirty="0"/>
              <a:t>변경된 값</a:t>
            </a:r>
            <a:endParaRPr lang="en-US" altLang="ko-KR" baseline="0" dirty="0"/>
          </a:p>
          <a:p>
            <a:endParaRPr lang="en-US" altLang="ko-KR" baseline="0" dirty="0"/>
          </a:p>
          <a:p>
            <a:r>
              <a:rPr lang="ko-KR" altLang="en-US" baseline="0" dirty="0"/>
              <a:t>초록색은 뺄 필요가 </a:t>
            </a:r>
            <a:r>
              <a:rPr lang="ko-KR" altLang="en-US" baseline="0" dirty="0" err="1"/>
              <a:t>있어보이는</a:t>
            </a:r>
            <a:r>
              <a:rPr lang="ko-KR" altLang="en-US" baseline="0" dirty="0"/>
              <a:t> 값</a:t>
            </a:r>
            <a:endParaRPr lang="en-US" altLang="ko-KR" baseline="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BF6D6C-8CDA-423C-87D5-6F0E70169B4D}" type="slidenum">
              <a:rPr lang="ko-KR" altLang="en-US" smtClean="0"/>
              <a:pPr/>
              <a:t>160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0574342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빨간색은 추가된 </a:t>
            </a:r>
            <a:r>
              <a:rPr lang="en-US" altLang="ko-KR" dirty="0"/>
              <a:t>EMAP</a:t>
            </a:r>
            <a:r>
              <a:rPr lang="ko-KR" altLang="en-US" dirty="0"/>
              <a:t>프로파일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파란색은 기존에서</a:t>
            </a:r>
            <a:r>
              <a:rPr lang="en-US" altLang="ko-KR" baseline="0" dirty="0"/>
              <a:t> </a:t>
            </a:r>
            <a:r>
              <a:rPr lang="ko-KR" altLang="en-US" baseline="0" dirty="0"/>
              <a:t>변경된 값</a:t>
            </a:r>
            <a:endParaRPr lang="en-US" altLang="ko-KR" baseline="0" dirty="0"/>
          </a:p>
          <a:p>
            <a:endParaRPr lang="en-US" altLang="ko-KR" baseline="0" dirty="0"/>
          </a:p>
          <a:p>
            <a:r>
              <a:rPr lang="ko-KR" altLang="en-US" baseline="0" dirty="0"/>
              <a:t>초록색은 뺄 필요가 </a:t>
            </a:r>
            <a:r>
              <a:rPr lang="ko-KR" altLang="en-US" baseline="0" dirty="0" err="1"/>
              <a:t>있어보이는</a:t>
            </a:r>
            <a:r>
              <a:rPr lang="ko-KR" altLang="en-US" baseline="0" dirty="0"/>
              <a:t> 값</a:t>
            </a:r>
            <a:endParaRPr lang="en-US" altLang="ko-KR" baseline="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BF6D6C-8CDA-423C-87D5-6F0E70169B4D}" type="slidenum">
              <a:rPr lang="ko-KR" altLang="en-US" smtClean="0"/>
              <a:pPr/>
              <a:t>162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8752934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빨간색은 추가된 </a:t>
            </a:r>
            <a:r>
              <a:rPr lang="en-US" altLang="ko-KR" dirty="0"/>
              <a:t>EMAP</a:t>
            </a:r>
            <a:r>
              <a:rPr lang="ko-KR" altLang="en-US" dirty="0"/>
              <a:t>프로파일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파란색은 기존에서</a:t>
            </a:r>
            <a:r>
              <a:rPr lang="en-US" altLang="ko-KR" baseline="0" dirty="0"/>
              <a:t> </a:t>
            </a:r>
            <a:r>
              <a:rPr lang="ko-KR" altLang="en-US" baseline="0" dirty="0"/>
              <a:t>변경된 값</a:t>
            </a:r>
            <a:endParaRPr lang="en-US" altLang="ko-KR" baseline="0" dirty="0"/>
          </a:p>
          <a:p>
            <a:endParaRPr lang="en-US" altLang="ko-KR" baseline="0" dirty="0"/>
          </a:p>
          <a:p>
            <a:r>
              <a:rPr lang="ko-KR" altLang="en-US" baseline="0" dirty="0"/>
              <a:t>초록색은 뺄 필요가 </a:t>
            </a:r>
            <a:r>
              <a:rPr lang="ko-KR" altLang="en-US" baseline="0" dirty="0" err="1"/>
              <a:t>있어보이는</a:t>
            </a:r>
            <a:r>
              <a:rPr lang="ko-KR" altLang="en-US" baseline="0" dirty="0"/>
              <a:t> 값</a:t>
            </a:r>
            <a:endParaRPr lang="en-US" altLang="ko-KR" baseline="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BF6D6C-8CDA-423C-87D5-6F0E70169B4D}" type="slidenum">
              <a:rPr lang="ko-KR" altLang="en-US" smtClean="0"/>
              <a:pPr/>
              <a:t>163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18751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SEP2.0 ( Smart Energy Profile 2.0) </a:t>
            </a:r>
          </a:p>
          <a:p>
            <a:r>
              <a:rPr lang="en-US" altLang="ko-KR" dirty="0"/>
              <a:t>OpenADR2 (Open Automated Demand Response 2)</a:t>
            </a:r>
          </a:p>
          <a:p>
            <a:r>
              <a:rPr lang="en-US" altLang="ko-KR" dirty="0"/>
              <a:t>HAN (Home Area Network)</a:t>
            </a:r>
          </a:p>
          <a:p>
            <a:r>
              <a:rPr lang="en-US" altLang="ko-KR" dirty="0"/>
              <a:t>DER (Distributed Energy Resource)</a:t>
            </a:r>
          </a:p>
          <a:p>
            <a:r>
              <a:rPr lang="en-US" altLang="ko-KR" dirty="0"/>
              <a:t>NAN (Near-me Area Network)</a:t>
            </a:r>
          </a:p>
          <a:p>
            <a:r>
              <a:rPr lang="en-US" altLang="ko-KR" dirty="0"/>
              <a:t>AMI (Advanced Metering Infrastructure) </a:t>
            </a:r>
          </a:p>
          <a:p>
            <a:r>
              <a:rPr lang="en-US" altLang="ko-KR" dirty="0"/>
              <a:t>ISO ( Independent System Operator ) </a:t>
            </a:r>
          </a:p>
          <a:p>
            <a:r>
              <a:rPr lang="en-US" altLang="ko-KR" dirty="0"/>
              <a:t>EXI ( Efficient XML Interchange)</a:t>
            </a:r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BF6D6C-8CDA-423C-87D5-6F0E70169B4D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913874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빨간색은 추가된 </a:t>
            </a:r>
            <a:r>
              <a:rPr lang="en-US" altLang="ko-KR" dirty="0"/>
              <a:t>EMAP</a:t>
            </a:r>
            <a:r>
              <a:rPr lang="ko-KR" altLang="en-US" dirty="0"/>
              <a:t>프로파일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파란색은 기존에서</a:t>
            </a:r>
            <a:r>
              <a:rPr lang="en-US" altLang="ko-KR" baseline="0" dirty="0"/>
              <a:t> </a:t>
            </a:r>
            <a:r>
              <a:rPr lang="ko-KR" altLang="en-US" baseline="0" dirty="0"/>
              <a:t>변경된 값</a:t>
            </a:r>
            <a:endParaRPr lang="en-US" altLang="ko-KR" baseline="0" dirty="0"/>
          </a:p>
          <a:p>
            <a:endParaRPr lang="en-US" altLang="ko-KR" baseline="0" dirty="0"/>
          </a:p>
          <a:p>
            <a:r>
              <a:rPr lang="ko-KR" altLang="en-US" baseline="0" dirty="0"/>
              <a:t>초록색은 뺄 필요가 </a:t>
            </a:r>
            <a:r>
              <a:rPr lang="ko-KR" altLang="en-US" baseline="0" dirty="0" err="1"/>
              <a:t>있어보이는</a:t>
            </a:r>
            <a:r>
              <a:rPr lang="ko-KR" altLang="en-US" baseline="0" dirty="0"/>
              <a:t> 값</a:t>
            </a:r>
            <a:endParaRPr lang="en-US" altLang="ko-KR" baseline="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BF6D6C-8CDA-423C-87D5-6F0E70169B4D}" type="slidenum">
              <a:rPr lang="ko-KR" altLang="en-US" smtClean="0"/>
              <a:pPr/>
              <a:t>164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874773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빨간색은 추가된 </a:t>
            </a:r>
            <a:r>
              <a:rPr lang="en-US" altLang="ko-KR" dirty="0"/>
              <a:t>EMAP</a:t>
            </a:r>
            <a:r>
              <a:rPr lang="ko-KR" altLang="en-US" dirty="0"/>
              <a:t>프로파일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파란색은 기존에서</a:t>
            </a:r>
            <a:r>
              <a:rPr lang="en-US" altLang="ko-KR" baseline="0" dirty="0"/>
              <a:t> </a:t>
            </a:r>
            <a:r>
              <a:rPr lang="ko-KR" altLang="en-US" baseline="0" dirty="0"/>
              <a:t>변경된 값</a:t>
            </a:r>
            <a:endParaRPr lang="en-US" altLang="ko-KR" baseline="0" dirty="0"/>
          </a:p>
          <a:p>
            <a:endParaRPr lang="en-US" altLang="ko-KR" baseline="0" dirty="0"/>
          </a:p>
          <a:p>
            <a:r>
              <a:rPr lang="ko-KR" altLang="en-US" baseline="0" dirty="0"/>
              <a:t>초록색은 뺄 필요가 </a:t>
            </a:r>
            <a:r>
              <a:rPr lang="ko-KR" altLang="en-US" baseline="0" dirty="0" err="1"/>
              <a:t>있어보이는</a:t>
            </a:r>
            <a:r>
              <a:rPr lang="ko-KR" altLang="en-US" baseline="0" dirty="0"/>
              <a:t> 값</a:t>
            </a:r>
            <a:endParaRPr lang="en-US" altLang="ko-KR" baseline="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BF6D6C-8CDA-423C-87D5-6F0E70169B4D}" type="slidenum">
              <a:rPr lang="ko-KR" altLang="en-US" smtClean="0"/>
              <a:pPr/>
              <a:t>165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9626052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빨간색은 추가된 </a:t>
            </a:r>
            <a:r>
              <a:rPr lang="en-US" altLang="ko-KR" dirty="0"/>
              <a:t>EMAP</a:t>
            </a:r>
            <a:r>
              <a:rPr lang="ko-KR" altLang="en-US" dirty="0"/>
              <a:t>프로파일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파란색은 기존에서</a:t>
            </a:r>
            <a:r>
              <a:rPr lang="en-US" altLang="ko-KR" baseline="0" dirty="0"/>
              <a:t> </a:t>
            </a:r>
            <a:r>
              <a:rPr lang="ko-KR" altLang="en-US" baseline="0" dirty="0"/>
              <a:t>변경된 값</a:t>
            </a:r>
            <a:endParaRPr lang="en-US" altLang="ko-KR" baseline="0" dirty="0"/>
          </a:p>
          <a:p>
            <a:endParaRPr lang="en-US" altLang="ko-KR" baseline="0" dirty="0"/>
          </a:p>
          <a:p>
            <a:r>
              <a:rPr lang="ko-KR" altLang="en-US" baseline="0" dirty="0"/>
              <a:t>초록색은 뺄 필요가 </a:t>
            </a:r>
            <a:r>
              <a:rPr lang="ko-KR" altLang="en-US" baseline="0" dirty="0" err="1"/>
              <a:t>있어보이는</a:t>
            </a:r>
            <a:r>
              <a:rPr lang="ko-KR" altLang="en-US" baseline="0" dirty="0"/>
              <a:t> 값</a:t>
            </a:r>
            <a:endParaRPr lang="en-US" altLang="ko-KR" baseline="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BF6D6C-8CDA-423C-87D5-6F0E70169B4D}" type="slidenum">
              <a:rPr lang="ko-KR" altLang="en-US" smtClean="0"/>
              <a:pPr/>
              <a:t>168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4423102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빨간색은 추가된 </a:t>
            </a:r>
            <a:r>
              <a:rPr lang="en-US" altLang="ko-KR" dirty="0"/>
              <a:t>EMAP</a:t>
            </a:r>
            <a:r>
              <a:rPr lang="ko-KR" altLang="en-US" dirty="0"/>
              <a:t>프로파일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파란색은 기존에서</a:t>
            </a:r>
            <a:r>
              <a:rPr lang="en-US" altLang="ko-KR" baseline="0" dirty="0"/>
              <a:t> </a:t>
            </a:r>
            <a:r>
              <a:rPr lang="ko-KR" altLang="en-US" baseline="0" dirty="0"/>
              <a:t>변경된 값</a:t>
            </a:r>
            <a:endParaRPr lang="en-US" altLang="ko-KR" baseline="0" dirty="0"/>
          </a:p>
          <a:p>
            <a:endParaRPr lang="en-US" altLang="ko-KR" baseline="0" dirty="0"/>
          </a:p>
          <a:p>
            <a:r>
              <a:rPr lang="ko-KR" altLang="en-US" baseline="0" dirty="0"/>
              <a:t>초록색은 뺄 필요가 </a:t>
            </a:r>
            <a:r>
              <a:rPr lang="ko-KR" altLang="en-US" baseline="0" dirty="0" err="1"/>
              <a:t>있어보이는</a:t>
            </a:r>
            <a:r>
              <a:rPr lang="ko-KR" altLang="en-US" baseline="0" dirty="0"/>
              <a:t> 값</a:t>
            </a:r>
            <a:endParaRPr lang="en-US" altLang="ko-KR" baseline="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BF6D6C-8CDA-423C-87D5-6F0E70169B4D}" type="slidenum">
              <a:rPr lang="ko-KR" altLang="en-US" smtClean="0"/>
              <a:pPr/>
              <a:t>169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9115317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DES</a:t>
            </a:r>
            <a:r>
              <a:rPr lang="en-US" altLang="ko-KR" baseline="0" dirty="0"/>
              <a:t>TEMA =&gt; CEMAID</a:t>
            </a:r>
            <a:r>
              <a:rPr lang="ko-KR" altLang="en-US" baseline="0" dirty="0"/>
              <a:t>로 변경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BF6D6C-8CDA-423C-87D5-6F0E70169B4D}" type="slidenum">
              <a:rPr lang="ko-KR" altLang="en-US" smtClean="0"/>
              <a:pPr/>
              <a:t>172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4905898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DES</a:t>
            </a:r>
            <a:r>
              <a:rPr lang="en-US" altLang="ko-KR" baseline="0" dirty="0"/>
              <a:t>TEMA =&gt; CEMAID</a:t>
            </a:r>
            <a:r>
              <a:rPr lang="ko-KR" altLang="en-US" baseline="0" dirty="0"/>
              <a:t>로 변경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BF6D6C-8CDA-423C-87D5-6F0E70169B4D}" type="slidenum">
              <a:rPr lang="ko-KR" altLang="en-US" smtClean="0"/>
              <a:pPr/>
              <a:t>173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12288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BF6D6C-8CDA-423C-87D5-6F0E70169B4D}" type="slidenum">
              <a:rPr lang="ko-KR" altLang="en-US" smtClean="0"/>
              <a:pPr/>
              <a:t>175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0544762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BF6D6C-8CDA-423C-87D5-6F0E70169B4D}" type="slidenum">
              <a:rPr lang="ko-KR" altLang="en-US" smtClean="0"/>
              <a:pPr/>
              <a:t>176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5942516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BF6D6C-8CDA-423C-87D5-6F0E70169B4D}" type="slidenum">
              <a:rPr lang="ko-KR" altLang="en-US" smtClean="0"/>
              <a:pPr/>
              <a:t>177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1183618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BF6D6C-8CDA-423C-87D5-6F0E70169B4D}" type="slidenum">
              <a:rPr lang="ko-KR" altLang="en-US" smtClean="0"/>
              <a:pPr/>
              <a:t>178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63760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- SEP2.0 </a:t>
            </a:r>
            <a:r>
              <a:rPr lang="ko-KR" altLang="en-US" dirty="0"/>
              <a:t>은 집안에서 운용되며</a:t>
            </a:r>
            <a:r>
              <a:rPr lang="en-US" altLang="ko-KR" dirty="0"/>
              <a:t>, OpenADR </a:t>
            </a:r>
            <a:r>
              <a:rPr lang="ko-KR" altLang="en-US" dirty="0"/>
              <a:t>은 </a:t>
            </a:r>
            <a:r>
              <a:rPr lang="ko-KR" altLang="en-US" dirty="0" err="1"/>
              <a:t>바운더리가</a:t>
            </a:r>
            <a:r>
              <a:rPr lang="ko-KR" altLang="en-US" dirty="0"/>
              <a:t> 굉장히 넓다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- SEP2.0 </a:t>
            </a:r>
            <a:r>
              <a:rPr lang="ko-KR" altLang="en-US" dirty="0"/>
              <a:t>은 </a:t>
            </a:r>
            <a:r>
              <a:rPr lang="ko-KR" altLang="en-US" dirty="0" err="1"/>
              <a:t>미터링등에</a:t>
            </a:r>
            <a:r>
              <a:rPr lang="ko-KR" altLang="en-US" dirty="0"/>
              <a:t> 대한 정보를 </a:t>
            </a:r>
            <a:r>
              <a:rPr lang="en-US" altLang="ko-KR" dirty="0"/>
              <a:t>OpenADR </a:t>
            </a:r>
            <a:r>
              <a:rPr lang="ko-KR" altLang="en-US" dirty="0"/>
              <a:t>을 통해서 </a:t>
            </a:r>
            <a:r>
              <a:rPr lang="en-US" altLang="ko-KR" dirty="0"/>
              <a:t>ISO </a:t>
            </a:r>
            <a:r>
              <a:rPr lang="ko-KR" altLang="en-US" dirty="0"/>
              <a:t>나 에너지공급자에게 전달하며 </a:t>
            </a:r>
          </a:p>
          <a:p>
            <a:r>
              <a:rPr lang="en-US" altLang="ko-KR" dirty="0"/>
              <a:t>- OpenADR </a:t>
            </a:r>
            <a:r>
              <a:rPr lang="ko-KR" altLang="en-US" dirty="0"/>
              <a:t>은 그것에 따른 </a:t>
            </a:r>
            <a:r>
              <a:rPr lang="ko-KR" altLang="en-US" dirty="0" err="1"/>
              <a:t>과금</a:t>
            </a:r>
            <a:r>
              <a:rPr lang="en-US" altLang="ko-KR" dirty="0"/>
              <a:t>,</a:t>
            </a:r>
            <a:r>
              <a:rPr lang="ko-KR" altLang="en-US" dirty="0"/>
              <a:t>수요반응을 집안에 있는 </a:t>
            </a:r>
            <a:r>
              <a:rPr lang="ko-KR" altLang="en-US" dirty="0" err="1"/>
              <a:t>디비이스에</a:t>
            </a:r>
            <a:r>
              <a:rPr lang="ko-KR" altLang="en-US" dirty="0"/>
              <a:t> </a:t>
            </a:r>
            <a:r>
              <a:rPr lang="en-US" altLang="ko-KR" dirty="0"/>
              <a:t>SEP2.0</a:t>
            </a:r>
            <a:r>
              <a:rPr lang="ko-KR" altLang="en-US" dirty="0"/>
              <a:t>을 통하여 전달한다</a:t>
            </a:r>
            <a:r>
              <a:rPr lang="en-US" altLang="ko-KR" dirty="0"/>
              <a:t>. (</a:t>
            </a:r>
            <a:r>
              <a:rPr lang="ko-KR" altLang="en-US" dirty="0"/>
              <a:t>양방향 통신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그 데이터들은 인하우스디스플레이나 스마트폰을 통해서 사용자에게 전달된다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- SEP2.0 </a:t>
            </a:r>
            <a:r>
              <a:rPr lang="ko-KR" altLang="en-US" dirty="0"/>
              <a:t>은 집안의 </a:t>
            </a:r>
            <a:r>
              <a:rPr lang="en-US" altLang="ko-KR" dirty="0"/>
              <a:t>HAN </a:t>
            </a:r>
            <a:r>
              <a:rPr lang="ko-KR" altLang="en-US" dirty="0"/>
              <a:t>상에서 디바이스들 끼리 </a:t>
            </a:r>
            <a:r>
              <a:rPr lang="ko-KR" altLang="en-US" dirty="0" err="1"/>
              <a:t>커뮤케이션되게</a:t>
            </a:r>
            <a:r>
              <a:rPr lang="ko-KR" altLang="en-US" dirty="0"/>
              <a:t> 해야한다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- SEP2.0 </a:t>
            </a:r>
            <a:r>
              <a:rPr lang="ko-KR" altLang="en-US" dirty="0"/>
              <a:t>은 </a:t>
            </a:r>
            <a:r>
              <a:rPr lang="ko-KR" altLang="en-US" dirty="0" err="1"/>
              <a:t>커뮤티케이션</a:t>
            </a:r>
            <a:r>
              <a:rPr lang="ko-KR" altLang="en-US" dirty="0"/>
              <a:t> 언어로 </a:t>
            </a:r>
            <a:r>
              <a:rPr lang="en-US" altLang="ko-KR" dirty="0"/>
              <a:t>Restful Web </a:t>
            </a:r>
            <a:r>
              <a:rPr lang="ko-KR" altLang="en-US" dirty="0"/>
              <a:t>과 </a:t>
            </a:r>
            <a:r>
              <a:rPr lang="en-US" altLang="ko-KR" dirty="0"/>
              <a:t>EXI </a:t>
            </a:r>
            <a:r>
              <a:rPr lang="ko-KR" altLang="en-US" dirty="0"/>
              <a:t>사용하며 </a:t>
            </a:r>
            <a:r>
              <a:rPr lang="en-US" altLang="ko-KR" dirty="0"/>
              <a:t>, OpenADR </a:t>
            </a:r>
            <a:r>
              <a:rPr lang="ko-KR" altLang="en-US" dirty="0"/>
              <a:t>은 </a:t>
            </a:r>
            <a:r>
              <a:rPr lang="en-US" altLang="ko-KR" dirty="0"/>
              <a:t>xml </a:t>
            </a:r>
            <a:r>
              <a:rPr lang="ko-KR" altLang="en-US" dirty="0"/>
              <a:t>기반이다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따라서 </a:t>
            </a:r>
            <a:r>
              <a:rPr lang="en-US" altLang="ko-KR" dirty="0"/>
              <a:t>SEP2.0 &lt;--&gt; OpenADR </a:t>
            </a:r>
            <a:r>
              <a:rPr lang="ko-KR" altLang="en-US" dirty="0"/>
              <a:t>간에 통신하기위해서는 </a:t>
            </a:r>
            <a:r>
              <a:rPr lang="ko-KR" altLang="en-US" dirty="0" err="1"/>
              <a:t>언어매핑을</a:t>
            </a:r>
            <a:r>
              <a:rPr lang="ko-KR" altLang="en-US" dirty="0"/>
              <a:t> </a:t>
            </a:r>
            <a:r>
              <a:rPr lang="ko-KR" altLang="en-US" dirty="0" err="1"/>
              <a:t>해줘야한다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- SEP2.0 </a:t>
            </a:r>
            <a:r>
              <a:rPr lang="ko-KR" altLang="en-US" dirty="0"/>
              <a:t>은 </a:t>
            </a:r>
            <a:r>
              <a:rPr lang="en-US" altLang="ko-KR" dirty="0"/>
              <a:t>IP </a:t>
            </a:r>
            <a:r>
              <a:rPr lang="ko-KR" altLang="en-US" dirty="0"/>
              <a:t>기반이므로 </a:t>
            </a:r>
            <a:r>
              <a:rPr lang="en-US" altLang="ko-KR" dirty="0" err="1"/>
              <a:t>Ethernet,WIFI</a:t>
            </a:r>
            <a:r>
              <a:rPr lang="en-US" altLang="ko-KR" dirty="0"/>
              <a:t> </a:t>
            </a:r>
            <a:r>
              <a:rPr lang="ko-KR" altLang="en-US" dirty="0"/>
              <a:t>등을 지원한다</a:t>
            </a:r>
            <a:r>
              <a:rPr lang="en-US" altLang="ko-KR" dirty="0"/>
              <a:t>. </a:t>
            </a:r>
            <a:r>
              <a:rPr lang="ko-KR" altLang="en-US" dirty="0"/>
              <a:t>그것에 맞추어 </a:t>
            </a:r>
            <a:r>
              <a:rPr lang="en-US" altLang="ko-KR" dirty="0" err="1"/>
              <a:t>Zigbee</a:t>
            </a:r>
            <a:r>
              <a:rPr lang="en-US" altLang="ko-KR" dirty="0"/>
              <a:t> IP </a:t>
            </a:r>
            <a:r>
              <a:rPr lang="ko-KR" altLang="en-US" dirty="0"/>
              <a:t>가 만들어졌고  </a:t>
            </a:r>
            <a:r>
              <a:rPr lang="en-US" altLang="ko-KR" dirty="0"/>
              <a:t>Z/IP Z-wave </a:t>
            </a:r>
            <a:r>
              <a:rPr lang="ko-KR" altLang="en-US" dirty="0"/>
              <a:t>가 있다</a:t>
            </a:r>
            <a:r>
              <a:rPr lang="en-US" altLang="ko-KR" dirty="0"/>
              <a:t>.  </a:t>
            </a:r>
          </a:p>
          <a:p>
            <a:r>
              <a:rPr lang="en-US" altLang="ko-KR" dirty="0"/>
              <a:t>- SEP2.0 </a:t>
            </a:r>
            <a:r>
              <a:rPr lang="ko-KR" altLang="en-US" dirty="0"/>
              <a:t>의 </a:t>
            </a:r>
            <a:r>
              <a:rPr lang="en-US" altLang="ko-KR" dirty="0"/>
              <a:t>IP </a:t>
            </a:r>
            <a:r>
              <a:rPr lang="ko-KR" altLang="en-US" dirty="0"/>
              <a:t>기반의 </a:t>
            </a:r>
            <a:r>
              <a:rPr lang="en-US" altLang="ko-KR" dirty="0"/>
              <a:t>HAN </a:t>
            </a:r>
            <a:r>
              <a:rPr lang="ko-KR" altLang="en-US" dirty="0"/>
              <a:t>상에서 </a:t>
            </a:r>
            <a:r>
              <a:rPr lang="en-US" altLang="ko-KR" dirty="0" err="1"/>
              <a:t>mDNS</a:t>
            </a:r>
            <a:r>
              <a:rPr lang="en-US" altLang="ko-KR" dirty="0"/>
              <a:t> </a:t>
            </a:r>
            <a:r>
              <a:rPr lang="ko-KR" altLang="en-US" dirty="0"/>
              <a:t>를 사용하여 서로를 감지한다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- SEP2.0 </a:t>
            </a:r>
            <a:r>
              <a:rPr lang="ko-KR" altLang="en-US" dirty="0"/>
              <a:t>을 준수하는 디바이스끼리는 </a:t>
            </a:r>
            <a:r>
              <a:rPr lang="en-US" altLang="ko-KR" dirty="0"/>
              <a:t>SEP2.0 </a:t>
            </a:r>
            <a:r>
              <a:rPr lang="ko-KR" altLang="en-US" dirty="0"/>
              <a:t>의 정해진 스펙</a:t>
            </a:r>
            <a:r>
              <a:rPr lang="en-US" altLang="ko-KR" dirty="0"/>
              <a:t>(</a:t>
            </a:r>
            <a:r>
              <a:rPr lang="ko-KR" altLang="en-US" dirty="0" err="1"/>
              <a:t>기능셋</a:t>
            </a:r>
            <a:r>
              <a:rPr lang="en-US" altLang="ko-KR" dirty="0"/>
              <a:t>) </a:t>
            </a:r>
            <a:r>
              <a:rPr lang="ko-KR" altLang="en-US" dirty="0"/>
              <a:t>에 따라서 대화한다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- SEP2.0 </a:t>
            </a:r>
            <a:r>
              <a:rPr lang="ko-KR" altLang="en-US" dirty="0"/>
              <a:t>과 </a:t>
            </a:r>
            <a:r>
              <a:rPr lang="en-US" altLang="ko-KR" dirty="0"/>
              <a:t>OpenADR 2 </a:t>
            </a:r>
            <a:r>
              <a:rPr lang="ko-KR" altLang="en-US" dirty="0"/>
              <a:t>사이에 커뮤니케이션을 </a:t>
            </a:r>
            <a:r>
              <a:rPr lang="ko-KR" altLang="en-US" dirty="0" err="1"/>
              <a:t>원할하게</a:t>
            </a:r>
            <a:r>
              <a:rPr lang="ko-KR" altLang="en-US" dirty="0"/>
              <a:t> </a:t>
            </a:r>
            <a:r>
              <a:rPr lang="ko-KR" altLang="en-US" dirty="0" err="1"/>
              <a:t>하기위한</a:t>
            </a:r>
            <a:r>
              <a:rPr lang="ko-KR" altLang="en-US" dirty="0"/>
              <a:t> 노력이 이루어지고있다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BF6D6C-8CDA-423C-87D5-6F0E70169B4D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2534093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빨간색은 추가된 </a:t>
            </a:r>
            <a:r>
              <a:rPr lang="en-US" altLang="ko-KR" dirty="0"/>
              <a:t>EMAP</a:t>
            </a:r>
            <a:r>
              <a:rPr lang="ko-KR" altLang="en-US" dirty="0"/>
              <a:t>프로파일 </a:t>
            </a:r>
            <a:r>
              <a:rPr lang="en-US" altLang="ko-KR" dirty="0"/>
              <a:t>: version, service, time</a:t>
            </a:r>
            <a:r>
              <a:rPr lang="ko-KR" altLang="en-US" dirty="0"/>
              <a:t>은 그대로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파란색은 기존에서</a:t>
            </a:r>
            <a:r>
              <a:rPr lang="en-US" altLang="ko-KR" baseline="0" dirty="0"/>
              <a:t> </a:t>
            </a:r>
            <a:r>
              <a:rPr lang="ko-KR" altLang="en-US" baseline="0" dirty="0"/>
              <a:t>변경된 값</a:t>
            </a:r>
            <a:endParaRPr lang="en-US" altLang="ko-KR" baseline="0" dirty="0"/>
          </a:p>
          <a:p>
            <a:endParaRPr lang="en-US" altLang="ko-KR" baseline="0" dirty="0"/>
          </a:p>
          <a:p>
            <a:r>
              <a:rPr lang="ko-KR" altLang="en-US" baseline="0" dirty="0"/>
              <a:t>초록색은 뺄 필요가 </a:t>
            </a:r>
            <a:r>
              <a:rPr lang="ko-KR" altLang="en-US" baseline="0" dirty="0" err="1"/>
              <a:t>있어보이는</a:t>
            </a:r>
            <a:r>
              <a:rPr lang="ko-KR" altLang="en-US" baseline="0" dirty="0"/>
              <a:t> 값 </a:t>
            </a:r>
            <a:r>
              <a:rPr lang="en-US" altLang="ko-KR" baseline="0" dirty="0"/>
              <a:t>(</a:t>
            </a:r>
            <a:r>
              <a:rPr lang="en-US" altLang="ko-KR" baseline="0" dirty="0" err="1"/>
              <a:t>QoS</a:t>
            </a:r>
            <a:r>
              <a:rPr lang="en-US" altLang="ko-KR" baseline="0" dirty="0"/>
              <a:t>, Type: ?)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BF6D6C-8CDA-423C-87D5-6F0E70169B4D}" type="slidenum">
              <a:rPr lang="ko-KR" altLang="en-US" smtClean="0"/>
              <a:pPr/>
              <a:t>181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9219777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빨간색은 추가된 </a:t>
            </a:r>
            <a:r>
              <a:rPr lang="en-US" altLang="ko-KR" dirty="0"/>
              <a:t>EMAP</a:t>
            </a:r>
            <a:r>
              <a:rPr lang="ko-KR" altLang="en-US" dirty="0"/>
              <a:t>프로파일 </a:t>
            </a:r>
            <a:r>
              <a:rPr lang="en-US" altLang="ko-KR" dirty="0"/>
              <a:t>: version, service, time</a:t>
            </a:r>
            <a:r>
              <a:rPr lang="ko-KR" altLang="en-US" dirty="0"/>
              <a:t>은 그대로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파란색은 기존에서</a:t>
            </a:r>
            <a:r>
              <a:rPr lang="en-US" altLang="ko-KR" baseline="0" dirty="0"/>
              <a:t> </a:t>
            </a:r>
            <a:r>
              <a:rPr lang="ko-KR" altLang="en-US" baseline="0" dirty="0"/>
              <a:t>변경된 값</a:t>
            </a:r>
            <a:endParaRPr lang="en-US" altLang="ko-KR" baseline="0" dirty="0"/>
          </a:p>
          <a:p>
            <a:endParaRPr lang="en-US" altLang="ko-KR" baseline="0" dirty="0"/>
          </a:p>
          <a:p>
            <a:r>
              <a:rPr lang="ko-KR" altLang="en-US" baseline="0" dirty="0"/>
              <a:t>초록색은 뺄 필요가 </a:t>
            </a:r>
            <a:r>
              <a:rPr lang="ko-KR" altLang="en-US" baseline="0" dirty="0" err="1"/>
              <a:t>있어보이는</a:t>
            </a:r>
            <a:r>
              <a:rPr lang="ko-KR" altLang="en-US" baseline="0" dirty="0"/>
              <a:t> 값 </a:t>
            </a:r>
            <a:r>
              <a:rPr lang="en-US" altLang="ko-KR" baseline="0" dirty="0"/>
              <a:t>(</a:t>
            </a:r>
            <a:r>
              <a:rPr lang="en-US" altLang="ko-KR" baseline="0" dirty="0" err="1"/>
              <a:t>QoS</a:t>
            </a:r>
            <a:r>
              <a:rPr lang="en-US" altLang="ko-KR" baseline="0" dirty="0"/>
              <a:t>, Type: ?)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BF6D6C-8CDA-423C-87D5-6F0E70169B4D}" type="slidenum">
              <a:rPr lang="ko-KR" altLang="en-US" smtClean="0"/>
              <a:pPr/>
              <a:t>182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5654076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BF6D6C-8CDA-423C-87D5-6F0E70169B4D}" type="slidenum">
              <a:rPr lang="ko-KR" altLang="en-US" smtClean="0"/>
              <a:pPr/>
              <a:t>184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309476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BF6D6C-8CDA-423C-87D5-6F0E70169B4D}" type="slidenum">
              <a:rPr lang="ko-KR" altLang="en-US" smtClean="0"/>
              <a:pPr/>
              <a:t>186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039262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BF6D6C-8CDA-423C-87D5-6F0E70169B4D}" type="slidenum">
              <a:rPr lang="ko-KR" altLang="en-US" smtClean="0"/>
              <a:pPr/>
              <a:t>198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0334435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- SEP2.0 </a:t>
            </a:r>
            <a:r>
              <a:rPr lang="ko-KR" altLang="en-US" dirty="0"/>
              <a:t>은 집안에서 운용되며</a:t>
            </a:r>
            <a:r>
              <a:rPr lang="en-US" altLang="ko-KR" dirty="0"/>
              <a:t>, OpenADR </a:t>
            </a:r>
            <a:r>
              <a:rPr lang="ko-KR" altLang="en-US" dirty="0"/>
              <a:t>은 </a:t>
            </a:r>
            <a:r>
              <a:rPr lang="ko-KR" altLang="en-US" dirty="0" err="1"/>
              <a:t>바운더리가</a:t>
            </a:r>
            <a:r>
              <a:rPr lang="ko-KR" altLang="en-US" dirty="0"/>
              <a:t> 굉장히 넓다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- SEP2.0 </a:t>
            </a:r>
            <a:r>
              <a:rPr lang="ko-KR" altLang="en-US" dirty="0"/>
              <a:t>은 </a:t>
            </a:r>
            <a:r>
              <a:rPr lang="ko-KR" altLang="en-US" dirty="0" err="1"/>
              <a:t>미터링등에</a:t>
            </a:r>
            <a:r>
              <a:rPr lang="ko-KR" altLang="en-US" dirty="0"/>
              <a:t> 대한 정보를 </a:t>
            </a:r>
            <a:r>
              <a:rPr lang="en-US" altLang="ko-KR" dirty="0"/>
              <a:t>OpenADR </a:t>
            </a:r>
            <a:r>
              <a:rPr lang="ko-KR" altLang="en-US" dirty="0"/>
              <a:t>을 통해서 </a:t>
            </a:r>
            <a:r>
              <a:rPr lang="en-US" altLang="ko-KR" dirty="0"/>
              <a:t>ISO </a:t>
            </a:r>
            <a:r>
              <a:rPr lang="ko-KR" altLang="en-US" dirty="0"/>
              <a:t>나 에너지공급자에게 전달하며 </a:t>
            </a:r>
          </a:p>
          <a:p>
            <a:r>
              <a:rPr lang="en-US" altLang="ko-KR" dirty="0"/>
              <a:t>- OpenADR </a:t>
            </a:r>
            <a:r>
              <a:rPr lang="ko-KR" altLang="en-US" dirty="0"/>
              <a:t>은 그것에 따른 </a:t>
            </a:r>
            <a:r>
              <a:rPr lang="ko-KR" altLang="en-US" dirty="0" err="1"/>
              <a:t>과금</a:t>
            </a:r>
            <a:r>
              <a:rPr lang="en-US" altLang="ko-KR" dirty="0"/>
              <a:t>,</a:t>
            </a:r>
            <a:r>
              <a:rPr lang="ko-KR" altLang="en-US" dirty="0"/>
              <a:t>수요반응을 집안에 있는 </a:t>
            </a:r>
            <a:r>
              <a:rPr lang="ko-KR" altLang="en-US" dirty="0" err="1"/>
              <a:t>디비이스에</a:t>
            </a:r>
            <a:r>
              <a:rPr lang="ko-KR" altLang="en-US" dirty="0"/>
              <a:t> </a:t>
            </a:r>
            <a:r>
              <a:rPr lang="en-US" altLang="ko-KR" dirty="0"/>
              <a:t>SEP2.0</a:t>
            </a:r>
            <a:r>
              <a:rPr lang="ko-KR" altLang="en-US" dirty="0"/>
              <a:t>을 통하여 전달한다</a:t>
            </a:r>
            <a:r>
              <a:rPr lang="en-US" altLang="ko-KR" dirty="0"/>
              <a:t>. (</a:t>
            </a:r>
            <a:r>
              <a:rPr lang="ko-KR" altLang="en-US" dirty="0"/>
              <a:t>양방향 통신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그 데이터들은 인하우스디스플레이나 스마트폰을 통해서 사용자에게 전달된다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- SEP2.0 </a:t>
            </a:r>
            <a:r>
              <a:rPr lang="ko-KR" altLang="en-US" dirty="0"/>
              <a:t>은 집안의 </a:t>
            </a:r>
            <a:r>
              <a:rPr lang="en-US" altLang="ko-KR" dirty="0"/>
              <a:t>HAN </a:t>
            </a:r>
            <a:r>
              <a:rPr lang="ko-KR" altLang="en-US" dirty="0"/>
              <a:t>상에서 디바이스들 끼리 </a:t>
            </a:r>
            <a:r>
              <a:rPr lang="ko-KR" altLang="en-US" dirty="0" err="1"/>
              <a:t>커뮤케이션되게</a:t>
            </a:r>
            <a:r>
              <a:rPr lang="ko-KR" altLang="en-US" dirty="0"/>
              <a:t> 해야한다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- SEP2.0 </a:t>
            </a:r>
            <a:r>
              <a:rPr lang="ko-KR" altLang="en-US" dirty="0"/>
              <a:t>은 </a:t>
            </a:r>
            <a:r>
              <a:rPr lang="ko-KR" altLang="en-US" dirty="0" err="1"/>
              <a:t>커뮤티케이션</a:t>
            </a:r>
            <a:r>
              <a:rPr lang="ko-KR" altLang="en-US" dirty="0"/>
              <a:t> 언어로 </a:t>
            </a:r>
            <a:r>
              <a:rPr lang="en-US" altLang="ko-KR" dirty="0"/>
              <a:t>Restful Web </a:t>
            </a:r>
            <a:r>
              <a:rPr lang="ko-KR" altLang="en-US" dirty="0"/>
              <a:t>과 </a:t>
            </a:r>
            <a:r>
              <a:rPr lang="en-US" altLang="ko-KR" dirty="0"/>
              <a:t>EXI </a:t>
            </a:r>
            <a:r>
              <a:rPr lang="ko-KR" altLang="en-US" dirty="0"/>
              <a:t>사용하며 </a:t>
            </a:r>
            <a:r>
              <a:rPr lang="en-US" altLang="ko-KR" dirty="0"/>
              <a:t>, OpenADR </a:t>
            </a:r>
            <a:r>
              <a:rPr lang="ko-KR" altLang="en-US" dirty="0"/>
              <a:t>은 </a:t>
            </a:r>
            <a:r>
              <a:rPr lang="en-US" altLang="ko-KR" dirty="0"/>
              <a:t>xml </a:t>
            </a:r>
            <a:r>
              <a:rPr lang="ko-KR" altLang="en-US" dirty="0"/>
              <a:t>기반이다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따라서 </a:t>
            </a:r>
            <a:r>
              <a:rPr lang="en-US" altLang="ko-KR" dirty="0"/>
              <a:t>SEP2.0 &lt;--&gt; OpenADR </a:t>
            </a:r>
            <a:r>
              <a:rPr lang="ko-KR" altLang="en-US" dirty="0"/>
              <a:t>간에 통신하기위해서는 </a:t>
            </a:r>
            <a:r>
              <a:rPr lang="ko-KR" altLang="en-US" dirty="0" err="1"/>
              <a:t>언어매핑을</a:t>
            </a:r>
            <a:r>
              <a:rPr lang="ko-KR" altLang="en-US" dirty="0"/>
              <a:t> </a:t>
            </a:r>
            <a:r>
              <a:rPr lang="ko-KR" altLang="en-US" dirty="0" err="1"/>
              <a:t>해줘야한다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- SEP2.0 </a:t>
            </a:r>
            <a:r>
              <a:rPr lang="ko-KR" altLang="en-US" dirty="0"/>
              <a:t>은 </a:t>
            </a:r>
            <a:r>
              <a:rPr lang="en-US" altLang="ko-KR" dirty="0"/>
              <a:t>IP </a:t>
            </a:r>
            <a:r>
              <a:rPr lang="ko-KR" altLang="en-US" dirty="0"/>
              <a:t>기반이므로 </a:t>
            </a:r>
            <a:r>
              <a:rPr lang="en-US" altLang="ko-KR" dirty="0" err="1"/>
              <a:t>Ethernet,WIFI</a:t>
            </a:r>
            <a:r>
              <a:rPr lang="en-US" altLang="ko-KR" dirty="0"/>
              <a:t> </a:t>
            </a:r>
            <a:r>
              <a:rPr lang="ko-KR" altLang="en-US" dirty="0"/>
              <a:t>등을 지원한다</a:t>
            </a:r>
            <a:r>
              <a:rPr lang="en-US" altLang="ko-KR" dirty="0"/>
              <a:t>. </a:t>
            </a:r>
            <a:r>
              <a:rPr lang="ko-KR" altLang="en-US" dirty="0"/>
              <a:t>그것에 맞추어 </a:t>
            </a:r>
            <a:r>
              <a:rPr lang="en-US" altLang="ko-KR" dirty="0" err="1"/>
              <a:t>Zigbee</a:t>
            </a:r>
            <a:r>
              <a:rPr lang="en-US" altLang="ko-KR" dirty="0"/>
              <a:t> IP </a:t>
            </a:r>
            <a:r>
              <a:rPr lang="ko-KR" altLang="en-US" dirty="0"/>
              <a:t>가 만들어졌고  </a:t>
            </a:r>
            <a:r>
              <a:rPr lang="en-US" altLang="ko-KR" dirty="0"/>
              <a:t>Z/IP Z-wave </a:t>
            </a:r>
            <a:r>
              <a:rPr lang="ko-KR" altLang="en-US" dirty="0"/>
              <a:t>가 있다</a:t>
            </a:r>
            <a:r>
              <a:rPr lang="en-US" altLang="ko-KR" dirty="0"/>
              <a:t>.  </a:t>
            </a:r>
          </a:p>
          <a:p>
            <a:r>
              <a:rPr lang="en-US" altLang="ko-KR" dirty="0"/>
              <a:t>- SEP2.0 </a:t>
            </a:r>
            <a:r>
              <a:rPr lang="ko-KR" altLang="en-US" dirty="0"/>
              <a:t>의 </a:t>
            </a:r>
            <a:r>
              <a:rPr lang="en-US" altLang="ko-KR" dirty="0"/>
              <a:t>IP </a:t>
            </a:r>
            <a:r>
              <a:rPr lang="ko-KR" altLang="en-US" dirty="0"/>
              <a:t>기반의 </a:t>
            </a:r>
            <a:r>
              <a:rPr lang="en-US" altLang="ko-KR" dirty="0"/>
              <a:t>HAN </a:t>
            </a:r>
            <a:r>
              <a:rPr lang="ko-KR" altLang="en-US" dirty="0"/>
              <a:t>상에서 </a:t>
            </a:r>
            <a:r>
              <a:rPr lang="en-US" altLang="ko-KR" dirty="0" err="1"/>
              <a:t>mDNS</a:t>
            </a:r>
            <a:r>
              <a:rPr lang="en-US" altLang="ko-KR" dirty="0"/>
              <a:t> </a:t>
            </a:r>
            <a:r>
              <a:rPr lang="ko-KR" altLang="en-US" dirty="0"/>
              <a:t>를 사용하여 서로를 감지한다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- SEP2.0 </a:t>
            </a:r>
            <a:r>
              <a:rPr lang="ko-KR" altLang="en-US" dirty="0"/>
              <a:t>을 준수하는 디바이스끼리는 </a:t>
            </a:r>
            <a:r>
              <a:rPr lang="en-US" altLang="ko-KR" dirty="0"/>
              <a:t>SEP2.0 </a:t>
            </a:r>
            <a:r>
              <a:rPr lang="ko-KR" altLang="en-US" dirty="0"/>
              <a:t>의 정해진 스펙</a:t>
            </a:r>
            <a:r>
              <a:rPr lang="en-US" altLang="ko-KR" dirty="0"/>
              <a:t>(</a:t>
            </a:r>
            <a:r>
              <a:rPr lang="ko-KR" altLang="en-US" dirty="0" err="1"/>
              <a:t>기능셋</a:t>
            </a:r>
            <a:r>
              <a:rPr lang="en-US" altLang="ko-KR" dirty="0"/>
              <a:t>) </a:t>
            </a:r>
            <a:r>
              <a:rPr lang="ko-KR" altLang="en-US" dirty="0"/>
              <a:t>에 따라서 대화한다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- SEP2.0 </a:t>
            </a:r>
            <a:r>
              <a:rPr lang="ko-KR" altLang="en-US" dirty="0"/>
              <a:t>과 </a:t>
            </a:r>
            <a:r>
              <a:rPr lang="en-US" altLang="ko-KR" dirty="0"/>
              <a:t>OpenADR 2 </a:t>
            </a:r>
            <a:r>
              <a:rPr lang="ko-KR" altLang="en-US" dirty="0"/>
              <a:t>사이에 커뮤니케이션을 </a:t>
            </a:r>
            <a:r>
              <a:rPr lang="ko-KR" altLang="en-US" dirty="0" err="1"/>
              <a:t>원할하게</a:t>
            </a:r>
            <a:r>
              <a:rPr lang="ko-KR" altLang="en-US" dirty="0"/>
              <a:t> </a:t>
            </a:r>
            <a:r>
              <a:rPr lang="ko-KR" altLang="en-US" dirty="0" err="1"/>
              <a:t>하기위한</a:t>
            </a:r>
            <a:r>
              <a:rPr lang="ko-KR" altLang="en-US" dirty="0"/>
              <a:t> 노력이 이루어지고있다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BF6D6C-8CDA-423C-87D5-6F0E70169B4D}" type="slidenum">
              <a:rPr lang="ko-KR" altLang="en-US" smtClean="0"/>
              <a:pPr/>
              <a:t>199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5029814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BF6D6C-8CDA-423C-87D5-6F0E70169B4D}" type="slidenum">
              <a:rPr lang="ko-KR" altLang="en-US" smtClean="0"/>
              <a:pPr/>
              <a:t>202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9224152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BF6D6C-8CDA-423C-87D5-6F0E70169B4D}" type="slidenum">
              <a:rPr lang="ko-KR" altLang="en-US" smtClean="0"/>
              <a:pPr/>
              <a:t>212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3398177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BF6D6C-8CDA-423C-87D5-6F0E70169B4D}" type="slidenum">
              <a:rPr lang="ko-KR" altLang="en-US" smtClean="0"/>
              <a:pPr/>
              <a:t>218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1826758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- SEP2.0 </a:t>
            </a:r>
            <a:r>
              <a:rPr lang="ko-KR" altLang="en-US" dirty="0"/>
              <a:t>은 집안에서 운용되며</a:t>
            </a:r>
            <a:r>
              <a:rPr lang="en-US" altLang="ko-KR" dirty="0"/>
              <a:t>, OpenADR </a:t>
            </a:r>
            <a:r>
              <a:rPr lang="ko-KR" altLang="en-US" dirty="0"/>
              <a:t>은 </a:t>
            </a:r>
            <a:r>
              <a:rPr lang="ko-KR" altLang="en-US" dirty="0" err="1"/>
              <a:t>바운더리가</a:t>
            </a:r>
            <a:r>
              <a:rPr lang="ko-KR" altLang="en-US" dirty="0"/>
              <a:t> 굉장히 넓다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- SEP2.0 </a:t>
            </a:r>
            <a:r>
              <a:rPr lang="ko-KR" altLang="en-US" dirty="0"/>
              <a:t>은 </a:t>
            </a:r>
            <a:r>
              <a:rPr lang="ko-KR" altLang="en-US" dirty="0" err="1"/>
              <a:t>미터링등에</a:t>
            </a:r>
            <a:r>
              <a:rPr lang="ko-KR" altLang="en-US" dirty="0"/>
              <a:t> 대한 정보를 </a:t>
            </a:r>
            <a:r>
              <a:rPr lang="en-US" altLang="ko-KR" dirty="0"/>
              <a:t>OpenADR </a:t>
            </a:r>
            <a:r>
              <a:rPr lang="ko-KR" altLang="en-US" dirty="0"/>
              <a:t>을 통해서 </a:t>
            </a:r>
            <a:r>
              <a:rPr lang="en-US" altLang="ko-KR" dirty="0"/>
              <a:t>ISO </a:t>
            </a:r>
            <a:r>
              <a:rPr lang="ko-KR" altLang="en-US" dirty="0"/>
              <a:t>나 에너지공급자에게 전달하며 </a:t>
            </a:r>
          </a:p>
          <a:p>
            <a:r>
              <a:rPr lang="en-US" altLang="ko-KR" dirty="0"/>
              <a:t>- OpenADR </a:t>
            </a:r>
            <a:r>
              <a:rPr lang="ko-KR" altLang="en-US" dirty="0"/>
              <a:t>은 그것에 따른 </a:t>
            </a:r>
            <a:r>
              <a:rPr lang="ko-KR" altLang="en-US" dirty="0" err="1"/>
              <a:t>과금</a:t>
            </a:r>
            <a:r>
              <a:rPr lang="en-US" altLang="ko-KR" dirty="0"/>
              <a:t>,</a:t>
            </a:r>
            <a:r>
              <a:rPr lang="ko-KR" altLang="en-US" dirty="0"/>
              <a:t>수요반응을 집안에 있는 </a:t>
            </a:r>
            <a:r>
              <a:rPr lang="ko-KR" altLang="en-US" dirty="0" err="1"/>
              <a:t>디비이스에</a:t>
            </a:r>
            <a:r>
              <a:rPr lang="ko-KR" altLang="en-US" dirty="0"/>
              <a:t> </a:t>
            </a:r>
            <a:r>
              <a:rPr lang="en-US" altLang="ko-KR" dirty="0"/>
              <a:t>SEP2.0</a:t>
            </a:r>
            <a:r>
              <a:rPr lang="ko-KR" altLang="en-US" dirty="0"/>
              <a:t>을 통하여 전달한다</a:t>
            </a:r>
            <a:r>
              <a:rPr lang="en-US" altLang="ko-KR" dirty="0"/>
              <a:t>. (</a:t>
            </a:r>
            <a:r>
              <a:rPr lang="ko-KR" altLang="en-US" dirty="0"/>
              <a:t>양방향 통신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그 데이터들은 인하우스디스플레이나 스마트폰을 통해서 사용자에게 전달된다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- SEP2.0 </a:t>
            </a:r>
            <a:r>
              <a:rPr lang="ko-KR" altLang="en-US" dirty="0"/>
              <a:t>은 집안의 </a:t>
            </a:r>
            <a:r>
              <a:rPr lang="en-US" altLang="ko-KR" dirty="0"/>
              <a:t>HAN </a:t>
            </a:r>
            <a:r>
              <a:rPr lang="ko-KR" altLang="en-US" dirty="0"/>
              <a:t>상에서 디바이스들 끼리 </a:t>
            </a:r>
            <a:r>
              <a:rPr lang="ko-KR" altLang="en-US" dirty="0" err="1"/>
              <a:t>커뮤케이션되게</a:t>
            </a:r>
            <a:r>
              <a:rPr lang="ko-KR" altLang="en-US" dirty="0"/>
              <a:t> 해야한다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- SEP2.0 </a:t>
            </a:r>
            <a:r>
              <a:rPr lang="ko-KR" altLang="en-US" dirty="0"/>
              <a:t>은 </a:t>
            </a:r>
            <a:r>
              <a:rPr lang="ko-KR" altLang="en-US" dirty="0" err="1"/>
              <a:t>커뮤티케이션</a:t>
            </a:r>
            <a:r>
              <a:rPr lang="ko-KR" altLang="en-US" dirty="0"/>
              <a:t> 언어로 </a:t>
            </a:r>
            <a:r>
              <a:rPr lang="en-US" altLang="ko-KR" dirty="0"/>
              <a:t>Restful Web </a:t>
            </a:r>
            <a:r>
              <a:rPr lang="ko-KR" altLang="en-US" dirty="0"/>
              <a:t>과 </a:t>
            </a:r>
            <a:r>
              <a:rPr lang="en-US" altLang="ko-KR" dirty="0"/>
              <a:t>EXI </a:t>
            </a:r>
            <a:r>
              <a:rPr lang="ko-KR" altLang="en-US" dirty="0"/>
              <a:t>사용하며 </a:t>
            </a:r>
            <a:r>
              <a:rPr lang="en-US" altLang="ko-KR" dirty="0"/>
              <a:t>, OpenADR </a:t>
            </a:r>
            <a:r>
              <a:rPr lang="ko-KR" altLang="en-US" dirty="0"/>
              <a:t>은 </a:t>
            </a:r>
            <a:r>
              <a:rPr lang="en-US" altLang="ko-KR" dirty="0"/>
              <a:t>xml </a:t>
            </a:r>
            <a:r>
              <a:rPr lang="ko-KR" altLang="en-US" dirty="0"/>
              <a:t>기반이다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따라서 </a:t>
            </a:r>
            <a:r>
              <a:rPr lang="en-US" altLang="ko-KR" dirty="0"/>
              <a:t>SEP2.0 &lt;--&gt; OpenADR </a:t>
            </a:r>
            <a:r>
              <a:rPr lang="ko-KR" altLang="en-US" dirty="0"/>
              <a:t>간에 통신하기위해서는 </a:t>
            </a:r>
            <a:r>
              <a:rPr lang="ko-KR" altLang="en-US" dirty="0" err="1"/>
              <a:t>언어매핑을</a:t>
            </a:r>
            <a:r>
              <a:rPr lang="ko-KR" altLang="en-US" dirty="0"/>
              <a:t> </a:t>
            </a:r>
            <a:r>
              <a:rPr lang="ko-KR" altLang="en-US" dirty="0" err="1"/>
              <a:t>해줘야한다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- SEP2.0 </a:t>
            </a:r>
            <a:r>
              <a:rPr lang="ko-KR" altLang="en-US" dirty="0"/>
              <a:t>은 </a:t>
            </a:r>
            <a:r>
              <a:rPr lang="en-US" altLang="ko-KR" dirty="0"/>
              <a:t>IP </a:t>
            </a:r>
            <a:r>
              <a:rPr lang="ko-KR" altLang="en-US" dirty="0"/>
              <a:t>기반이므로 </a:t>
            </a:r>
            <a:r>
              <a:rPr lang="en-US" altLang="ko-KR" dirty="0" err="1"/>
              <a:t>Ethernet,WIFI</a:t>
            </a:r>
            <a:r>
              <a:rPr lang="en-US" altLang="ko-KR" dirty="0"/>
              <a:t> </a:t>
            </a:r>
            <a:r>
              <a:rPr lang="ko-KR" altLang="en-US" dirty="0"/>
              <a:t>등을 지원한다</a:t>
            </a:r>
            <a:r>
              <a:rPr lang="en-US" altLang="ko-KR" dirty="0"/>
              <a:t>. </a:t>
            </a:r>
            <a:r>
              <a:rPr lang="ko-KR" altLang="en-US" dirty="0"/>
              <a:t>그것에 맞추어 </a:t>
            </a:r>
            <a:r>
              <a:rPr lang="en-US" altLang="ko-KR" dirty="0" err="1"/>
              <a:t>Zigbee</a:t>
            </a:r>
            <a:r>
              <a:rPr lang="en-US" altLang="ko-KR" dirty="0"/>
              <a:t> IP </a:t>
            </a:r>
            <a:r>
              <a:rPr lang="ko-KR" altLang="en-US" dirty="0"/>
              <a:t>가 만들어졌고  </a:t>
            </a:r>
            <a:r>
              <a:rPr lang="en-US" altLang="ko-KR" dirty="0"/>
              <a:t>Z/IP Z-wave </a:t>
            </a:r>
            <a:r>
              <a:rPr lang="ko-KR" altLang="en-US" dirty="0"/>
              <a:t>가 있다</a:t>
            </a:r>
            <a:r>
              <a:rPr lang="en-US" altLang="ko-KR" dirty="0"/>
              <a:t>.  </a:t>
            </a:r>
          </a:p>
          <a:p>
            <a:r>
              <a:rPr lang="en-US" altLang="ko-KR" dirty="0"/>
              <a:t>- SEP2.0 </a:t>
            </a:r>
            <a:r>
              <a:rPr lang="ko-KR" altLang="en-US" dirty="0"/>
              <a:t>의 </a:t>
            </a:r>
            <a:r>
              <a:rPr lang="en-US" altLang="ko-KR" dirty="0"/>
              <a:t>IP </a:t>
            </a:r>
            <a:r>
              <a:rPr lang="ko-KR" altLang="en-US" dirty="0"/>
              <a:t>기반의 </a:t>
            </a:r>
            <a:r>
              <a:rPr lang="en-US" altLang="ko-KR" dirty="0"/>
              <a:t>HAN </a:t>
            </a:r>
            <a:r>
              <a:rPr lang="ko-KR" altLang="en-US" dirty="0"/>
              <a:t>상에서 </a:t>
            </a:r>
            <a:r>
              <a:rPr lang="en-US" altLang="ko-KR" dirty="0" err="1"/>
              <a:t>mDNS</a:t>
            </a:r>
            <a:r>
              <a:rPr lang="en-US" altLang="ko-KR" dirty="0"/>
              <a:t> </a:t>
            </a:r>
            <a:r>
              <a:rPr lang="ko-KR" altLang="en-US" dirty="0"/>
              <a:t>를 사용하여 서로를 감지한다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- SEP2.0 </a:t>
            </a:r>
            <a:r>
              <a:rPr lang="ko-KR" altLang="en-US" dirty="0"/>
              <a:t>을 준수하는 디바이스끼리는 </a:t>
            </a:r>
            <a:r>
              <a:rPr lang="en-US" altLang="ko-KR" dirty="0"/>
              <a:t>SEP2.0 </a:t>
            </a:r>
            <a:r>
              <a:rPr lang="ko-KR" altLang="en-US" dirty="0"/>
              <a:t>의 정해진 스펙</a:t>
            </a:r>
            <a:r>
              <a:rPr lang="en-US" altLang="ko-KR" dirty="0"/>
              <a:t>(</a:t>
            </a:r>
            <a:r>
              <a:rPr lang="ko-KR" altLang="en-US" dirty="0" err="1"/>
              <a:t>기능셋</a:t>
            </a:r>
            <a:r>
              <a:rPr lang="en-US" altLang="ko-KR" dirty="0"/>
              <a:t>) </a:t>
            </a:r>
            <a:r>
              <a:rPr lang="ko-KR" altLang="en-US" dirty="0"/>
              <a:t>에 따라서 대화한다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- SEP2.0 </a:t>
            </a:r>
            <a:r>
              <a:rPr lang="ko-KR" altLang="en-US" dirty="0"/>
              <a:t>과 </a:t>
            </a:r>
            <a:r>
              <a:rPr lang="en-US" altLang="ko-KR" dirty="0"/>
              <a:t>OpenADR 2 </a:t>
            </a:r>
            <a:r>
              <a:rPr lang="ko-KR" altLang="en-US" dirty="0"/>
              <a:t>사이에 커뮤니케이션을 </a:t>
            </a:r>
            <a:r>
              <a:rPr lang="ko-KR" altLang="en-US" dirty="0" err="1"/>
              <a:t>원할하게</a:t>
            </a:r>
            <a:r>
              <a:rPr lang="ko-KR" altLang="en-US" dirty="0"/>
              <a:t> </a:t>
            </a:r>
            <a:r>
              <a:rPr lang="ko-KR" altLang="en-US" dirty="0" err="1"/>
              <a:t>하기위한</a:t>
            </a:r>
            <a:r>
              <a:rPr lang="ko-KR" altLang="en-US" dirty="0"/>
              <a:t> 노력이 이루어지고있다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BF6D6C-8CDA-423C-87D5-6F0E70169B4D}" type="slidenum">
              <a:rPr lang="ko-KR" altLang="en-US" smtClean="0"/>
              <a:pPr/>
              <a:t>219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80651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- SEP2.0 </a:t>
            </a:r>
            <a:r>
              <a:rPr lang="ko-KR" altLang="en-US" dirty="0"/>
              <a:t>은 집안에서 운용되며</a:t>
            </a:r>
            <a:r>
              <a:rPr lang="en-US" altLang="ko-KR" dirty="0"/>
              <a:t>, OpenADR </a:t>
            </a:r>
            <a:r>
              <a:rPr lang="ko-KR" altLang="en-US" dirty="0"/>
              <a:t>은 </a:t>
            </a:r>
            <a:r>
              <a:rPr lang="ko-KR" altLang="en-US" dirty="0" err="1"/>
              <a:t>바운더리가</a:t>
            </a:r>
            <a:r>
              <a:rPr lang="ko-KR" altLang="en-US" dirty="0"/>
              <a:t> 굉장히 넓다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- SEP2.0 </a:t>
            </a:r>
            <a:r>
              <a:rPr lang="ko-KR" altLang="en-US" dirty="0"/>
              <a:t>은 </a:t>
            </a:r>
            <a:r>
              <a:rPr lang="ko-KR" altLang="en-US" dirty="0" err="1"/>
              <a:t>미터링등에</a:t>
            </a:r>
            <a:r>
              <a:rPr lang="ko-KR" altLang="en-US" dirty="0"/>
              <a:t> 대한 정보를 </a:t>
            </a:r>
            <a:r>
              <a:rPr lang="en-US" altLang="ko-KR" dirty="0"/>
              <a:t>OpenADR </a:t>
            </a:r>
            <a:r>
              <a:rPr lang="ko-KR" altLang="en-US" dirty="0"/>
              <a:t>을 통해서 </a:t>
            </a:r>
            <a:r>
              <a:rPr lang="en-US" altLang="ko-KR" dirty="0"/>
              <a:t>ISO </a:t>
            </a:r>
            <a:r>
              <a:rPr lang="ko-KR" altLang="en-US" dirty="0"/>
              <a:t>나 에너지공급자에게 전달하며 </a:t>
            </a:r>
          </a:p>
          <a:p>
            <a:r>
              <a:rPr lang="en-US" altLang="ko-KR" dirty="0"/>
              <a:t>- OpenADR </a:t>
            </a:r>
            <a:r>
              <a:rPr lang="ko-KR" altLang="en-US" dirty="0"/>
              <a:t>은 그것에 따른 </a:t>
            </a:r>
            <a:r>
              <a:rPr lang="ko-KR" altLang="en-US" dirty="0" err="1"/>
              <a:t>과금</a:t>
            </a:r>
            <a:r>
              <a:rPr lang="en-US" altLang="ko-KR" dirty="0"/>
              <a:t>,</a:t>
            </a:r>
            <a:r>
              <a:rPr lang="ko-KR" altLang="en-US" dirty="0"/>
              <a:t>수요반응을 집안에 있는 </a:t>
            </a:r>
            <a:r>
              <a:rPr lang="ko-KR" altLang="en-US" dirty="0" err="1"/>
              <a:t>디비이스에</a:t>
            </a:r>
            <a:r>
              <a:rPr lang="ko-KR" altLang="en-US" dirty="0"/>
              <a:t> </a:t>
            </a:r>
            <a:r>
              <a:rPr lang="en-US" altLang="ko-KR" dirty="0"/>
              <a:t>SEP2.0</a:t>
            </a:r>
            <a:r>
              <a:rPr lang="ko-KR" altLang="en-US" dirty="0"/>
              <a:t>을 통하여 전달한다</a:t>
            </a:r>
            <a:r>
              <a:rPr lang="en-US" altLang="ko-KR" dirty="0"/>
              <a:t>. (</a:t>
            </a:r>
            <a:r>
              <a:rPr lang="ko-KR" altLang="en-US" dirty="0"/>
              <a:t>양방향 통신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그 데이터들은 인하우스디스플레이나 스마트폰을 통해서 사용자에게 전달된다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- SEP2.0 </a:t>
            </a:r>
            <a:r>
              <a:rPr lang="ko-KR" altLang="en-US" dirty="0"/>
              <a:t>은 집안의 </a:t>
            </a:r>
            <a:r>
              <a:rPr lang="en-US" altLang="ko-KR" dirty="0"/>
              <a:t>HAN </a:t>
            </a:r>
            <a:r>
              <a:rPr lang="ko-KR" altLang="en-US" dirty="0"/>
              <a:t>상에서 디바이스들 끼리 </a:t>
            </a:r>
            <a:r>
              <a:rPr lang="ko-KR" altLang="en-US" dirty="0" err="1"/>
              <a:t>커뮤케이션되게</a:t>
            </a:r>
            <a:r>
              <a:rPr lang="ko-KR" altLang="en-US" dirty="0"/>
              <a:t> 해야한다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- SEP2.0 </a:t>
            </a:r>
            <a:r>
              <a:rPr lang="ko-KR" altLang="en-US" dirty="0"/>
              <a:t>은 </a:t>
            </a:r>
            <a:r>
              <a:rPr lang="ko-KR" altLang="en-US" dirty="0" err="1"/>
              <a:t>커뮤티케이션</a:t>
            </a:r>
            <a:r>
              <a:rPr lang="ko-KR" altLang="en-US" dirty="0"/>
              <a:t> 언어로 </a:t>
            </a:r>
            <a:r>
              <a:rPr lang="en-US" altLang="ko-KR" dirty="0"/>
              <a:t>Restful Web </a:t>
            </a:r>
            <a:r>
              <a:rPr lang="ko-KR" altLang="en-US" dirty="0"/>
              <a:t>과 </a:t>
            </a:r>
            <a:r>
              <a:rPr lang="en-US" altLang="ko-KR" dirty="0"/>
              <a:t>EXI </a:t>
            </a:r>
            <a:r>
              <a:rPr lang="ko-KR" altLang="en-US" dirty="0"/>
              <a:t>사용하며 </a:t>
            </a:r>
            <a:r>
              <a:rPr lang="en-US" altLang="ko-KR" dirty="0"/>
              <a:t>, OpenADR </a:t>
            </a:r>
            <a:r>
              <a:rPr lang="ko-KR" altLang="en-US" dirty="0"/>
              <a:t>은 </a:t>
            </a:r>
            <a:r>
              <a:rPr lang="en-US" altLang="ko-KR" dirty="0"/>
              <a:t>xml </a:t>
            </a:r>
            <a:r>
              <a:rPr lang="ko-KR" altLang="en-US" dirty="0"/>
              <a:t>기반이다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따라서 </a:t>
            </a:r>
            <a:r>
              <a:rPr lang="en-US" altLang="ko-KR" dirty="0"/>
              <a:t>SEP2.0 &lt;--&gt; OpenADR </a:t>
            </a:r>
            <a:r>
              <a:rPr lang="ko-KR" altLang="en-US" dirty="0"/>
              <a:t>간에 통신하기위해서는 </a:t>
            </a:r>
            <a:r>
              <a:rPr lang="ko-KR" altLang="en-US" dirty="0" err="1"/>
              <a:t>언어매핑을</a:t>
            </a:r>
            <a:r>
              <a:rPr lang="ko-KR" altLang="en-US" dirty="0"/>
              <a:t> </a:t>
            </a:r>
            <a:r>
              <a:rPr lang="ko-KR" altLang="en-US" dirty="0" err="1"/>
              <a:t>해줘야한다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- SEP2.0 </a:t>
            </a:r>
            <a:r>
              <a:rPr lang="ko-KR" altLang="en-US" dirty="0"/>
              <a:t>은 </a:t>
            </a:r>
            <a:r>
              <a:rPr lang="en-US" altLang="ko-KR" dirty="0"/>
              <a:t>IP </a:t>
            </a:r>
            <a:r>
              <a:rPr lang="ko-KR" altLang="en-US" dirty="0"/>
              <a:t>기반이므로 </a:t>
            </a:r>
            <a:r>
              <a:rPr lang="en-US" altLang="ko-KR" dirty="0" err="1"/>
              <a:t>Ethernet,WIFI</a:t>
            </a:r>
            <a:r>
              <a:rPr lang="en-US" altLang="ko-KR" dirty="0"/>
              <a:t> </a:t>
            </a:r>
            <a:r>
              <a:rPr lang="ko-KR" altLang="en-US" dirty="0"/>
              <a:t>등을 지원한다</a:t>
            </a:r>
            <a:r>
              <a:rPr lang="en-US" altLang="ko-KR" dirty="0"/>
              <a:t>. </a:t>
            </a:r>
            <a:r>
              <a:rPr lang="ko-KR" altLang="en-US" dirty="0"/>
              <a:t>그것에 맞추어 </a:t>
            </a:r>
            <a:r>
              <a:rPr lang="en-US" altLang="ko-KR" dirty="0" err="1"/>
              <a:t>Zigbee</a:t>
            </a:r>
            <a:r>
              <a:rPr lang="en-US" altLang="ko-KR" dirty="0"/>
              <a:t> IP </a:t>
            </a:r>
            <a:r>
              <a:rPr lang="ko-KR" altLang="en-US" dirty="0"/>
              <a:t>가 만들어졌고  </a:t>
            </a:r>
            <a:r>
              <a:rPr lang="en-US" altLang="ko-KR" dirty="0"/>
              <a:t>Z/IP Z-wave </a:t>
            </a:r>
            <a:r>
              <a:rPr lang="ko-KR" altLang="en-US" dirty="0"/>
              <a:t>가 있다</a:t>
            </a:r>
            <a:r>
              <a:rPr lang="en-US" altLang="ko-KR" dirty="0"/>
              <a:t>.  </a:t>
            </a:r>
          </a:p>
          <a:p>
            <a:r>
              <a:rPr lang="en-US" altLang="ko-KR" dirty="0"/>
              <a:t>- SEP2.0 </a:t>
            </a:r>
            <a:r>
              <a:rPr lang="ko-KR" altLang="en-US" dirty="0"/>
              <a:t>의 </a:t>
            </a:r>
            <a:r>
              <a:rPr lang="en-US" altLang="ko-KR" dirty="0"/>
              <a:t>IP </a:t>
            </a:r>
            <a:r>
              <a:rPr lang="ko-KR" altLang="en-US" dirty="0"/>
              <a:t>기반의 </a:t>
            </a:r>
            <a:r>
              <a:rPr lang="en-US" altLang="ko-KR" dirty="0"/>
              <a:t>HAN </a:t>
            </a:r>
            <a:r>
              <a:rPr lang="ko-KR" altLang="en-US" dirty="0"/>
              <a:t>상에서 </a:t>
            </a:r>
            <a:r>
              <a:rPr lang="en-US" altLang="ko-KR" dirty="0" err="1"/>
              <a:t>mDNS</a:t>
            </a:r>
            <a:r>
              <a:rPr lang="en-US" altLang="ko-KR" dirty="0"/>
              <a:t> </a:t>
            </a:r>
            <a:r>
              <a:rPr lang="ko-KR" altLang="en-US" dirty="0"/>
              <a:t>를 사용하여 서로를 감지한다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- SEP2.0 </a:t>
            </a:r>
            <a:r>
              <a:rPr lang="ko-KR" altLang="en-US" dirty="0"/>
              <a:t>을 준수하는 디바이스끼리는 </a:t>
            </a:r>
            <a:r>
              <a:rPr lang="en-US" altLang="ko-KR" dirty="0"/>
              <a:t>SEP2.0 </a:t>
            </a:r>
            <a:r>
              <a:rPr lang="ko-KR" altLang="en-US" dirty="0"/>
              <a:t>의 정해진 스펙</a:t>
            </a:r>
            <a:r>
              <a:rPr lang="en-US" altLang="ko-KR" dirty="0"/>
              <a:t>(</a:t>
            </a:r>
            <a:r>
              <a:rPr lang="ko-KR" altLang="en-US" dirty="0" err="1"/>
              <a:t>기능셋</a:t>
            </a:r>
            <a:r>
              <a:rPr lang="en-US" altLang="ko-KR" dirty="0"/>
              <a:t>) </a:t>
            </a:r>
            <a:r>
              <a:rPr lang="ko-KR" altLang="en-US" dirty="0"/>
              <a:t>에 따라서 대화한다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- SEP2.0 </a:t>
            </a:r>
            <a:r>
              <a:rPr lang="ko-KR" altLang="en-US" dirty="0"/>
              <a:t>과 </a:t>
            </a:r>
            <a:r>
              <a:rPr lang="en-US" altLang="ko-KR" dirty="0"/>
              <a:t>OpenADR 2 </a:t>
            </a:r>
            <a:r>
              <a:rPr lang="ko-KR" altLang="en-US" dirty="0"/>
              <a:t>사이에 커뮤니케이션을 </a:t>
            </a:r>
            <a:r>
              <a:rPr lang="ko-KR" altLang="en-US" dirty="0" err="1"/>
              <a:t>원할하게</a:t>
            </a:r>
            <a:r>
              <a:rPr lang="ko-KR" altLang="en-US" dirty="0"/>
              <a:t> </a:t>
            </a:r>
            <a:r>
              <a:rPr lang="ko-KR" altLang="en-US" dirty="0" err="1"/>
              <a:t>하기위한</a:t>
            </a:r>
            <a:r>
              <a:rPr lang="ko-KR" altLang="en-US" dirty="0"/>
              <a:t> 노력이 이루어지고있다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BF6D6C-8CDA-423C-87D5-6F0E70169B4D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0254793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BF6D6C-8CDA-423C-87D5-6F0E70169B4D}" type="slidenum">
              <a:rPr lang="ko-KR" altLang="en-US" smtClean="0"/>
              <a:pPr/>
              <a:t>220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8039735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BF6D6C-8CDA-423C-87D5-6F0E70169B4D}" type="slidenum">
              <a:rPr lang="ko-KR" altLang="en-US" smtClean="0"/>
              <a:pPr/>
              <a:t>221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8426840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BF6D6C-8CDA-423C-87D5-6F0E70169B4D}" type="slidenum">
              <a:rPr lang="ko-KR" altLang="en-US" smtClean="0"/>
              <a:pPr/>
              <a:t>222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1565074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BF6D6C-8CDA-423C-87D5-6F0E70169B4D}" type="slidenum">
              <a:rPr lang="ko-KR" altLang="en-US" smtClean="0"/>
              <a:pPr/>
              <a:t>224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2214784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BF6D6C-8CDA-423C-87D5-6F0E70169B4D}" type="slidenum">
              <a:rPr lang="ko-KR" altLang="en-US" smtClean="0"/>
              <a:pPr/>
              <a:t>225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9298059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BF6D6C-8CDA-423C-87D5-6F0E70169B4D}" type="slidenum">
              <a:rPr lang="ko-KR" altLang="en-US" smtClean="0"/>
              <a:pPr/>
              <a:t>226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6895452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BF6D6C-8CDA-423C-87D5-6F0E70169B4D}" type="slidenum">
              <a:rPr lang="ko-KR" altLang="en-US" smtClean="0"/>
              <a:pPr/>
              <a:t>227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7693743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BF6D6C-8CDA-423C-87D5-6F0E70169B4D}" type="slidenum">
              <a:rPr lang="ko-KR" altLang="en-US" smtClean="0"/>
              <a:pPr/>
              <a:t>230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4517377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BF6D6C-8CDA-423C-87D5-6F0E70169B4D}" type="slidenum">
              <a:rPr lang="ko-KR" altLang="en-US" smtClean="0"/>
              <a:pPr/>
              <a:t>231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5585637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BF6D6C-8CDA-423C-87D5-6F0E70169B4D}" type="slidenum">
              <a:rPr lang="ko-KR" altLang="en-US" smtClean="0"/>
              <a:pPr/>
              <a:t>232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62066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2954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ko-KR"/>
              <a:t>Click to edit Master title style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5814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 sz="2400"/>
            </a:lvl1pPr>
          </a:lstStyle>
          <a:p>
            <a:r>
              <a:rPr lang="en-US" altLang="ko-KR"/>
              <a:t>Click to edit Master subtitle style</a:t>
            </a:r>
          </a:p>
        </p:txBody>
      </p:sp>
      <p:sp>
        <p:nvSpPr>
          <p:cNvPr id="4" name="날짜 개체 틀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슬라이드 번호 개체 틀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F13F5CC-B8E9-482F-A016-6EE14B7359EE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  <p:sp>
        <p:nvSpPr>
          <p:cNvPr id="6" name="바닥글 개체 틀 1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sv-SE" altLang="ko-KR"/>
              <a:t>HYU 2017 TIPW</a:t>
            </a:r>
            <a:endParaRPr lang="ko-KR" altLang="ko-KR" dirty="0"/>
          </a:p>
        </p:txBody>
      </p:sp>
    </p:spTree>
    <p:extLst>
      <p:ext uri="{BB962C8B-B14F-4D97-AF65-F5344CB8AC3E}">
        <p14:creationId xmlns:p14="http://schemas.microsoft.com/office/powerpoint/2010/main" val="14976557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sv-SE" altLang="ko-KR"/>
              <a:t>HYU 2017 TIPW</a:t>
            </a:r>
            <a:endParaRPr lang="ko-KR" altLang="ko-K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AEFF272-DA07-4C5E-871E-42D8717A0D1D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01543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304800"/>
            <a:ext cx="2057400" cy="6019800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304800"/>
            <a:ext cx="6019800" cy="601980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sv-SE" altLang="ko-KR"/>
              <a:t>HYU 2017 TIPW</a:t>
            </a:r>
            <a:endParaRPr lang="ko-KR" altLang="ko-K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9FBEF43-981D-47C8-9429-4A8276FC036F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93483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제목 및 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8382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표 개체 틀 2"/>
          <p:cNvSpPr>
            <a:spLocks noGrp="1"/>
          </p:cNvSpPr>
          <p:nvPr>
            <p:ph type="tbl" idx="1"/>
          </p:nvPr>
        </p:nvSpPr>
        <p:spPr>
          <a:xfrm>
            <a:off x="457200" y="1371600"/>
            <a:ext cx="8229600" cy="4953000"/>
          </a:xfrm>
        </p:spPr>
        <p:txBody>
          <a:bodyPr/>
          <a:lstStyle/>
          <a:p>
            <a:pPr lvl="0"/>
            <a:endParaRPr lang="ko-KR" altLang="en-US" noProof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sv-SE" altLang="ko-KR"/>
              <a:t>HYU 2017 TIPW</a:t>
            </a:r>
            <a:endParaRPr lang="ko-KR" altLang="ko-K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44C7F6D-BE1F-4BCD-ACDD-F024A174DF2E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60551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物件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슬라이드 번호 개체 틀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7F52DBC2-D46E-4128-AB28-E3386B2882AC}" type="slidenum">
              <a:rPr lang="ko-KR" altLang="en-US"/>
              <a:pPr>
                <a:defRPr/>
              </a:pPr>
              <a:t>‹#›</a:t>
            </a:fld>
            <a:endParaRPr lang="ko-KR" altLang="en-US" dirty="0"/>
          </a:p>
        </p:txBody>
      </p:sp>
      <p:sp>
        <p:nvSpPr>
          <p:cNvPr id="4" name="바닥글 개체 틀 9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sv-SE" altLang="ko-KR"/>
              <a:t>HYU 2017 TIPW</a:t>
            </a:r>
            <a:endParaRPr lang="ko-KR" altLang="ko-KR"/>
          </a:p>
        </p:txBody>
      </p:sp>
    </p:spTree>
    <p:extLst>
      <p:ext uri="{BB962C8B-B14F-4D97-AF65-F5344CB8AC3E}">
        <p14:creationId xmlns:p14="http://schemas.microsoft.com/office/powerpoint/2010/main" val="16730993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9" descr="04_07_02_1_ai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1063" y="0"/>
            <a:ext cx="642937" cy="64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52565"/>
            <a:ext cx="8229600" cy="456809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1800"/>
            </a:lvl2pPr>
            <a:lvl3pPr>
              <a:defRPr sz="1600"/>
            </a:lvl3pPr>
            <a:lvl4pPr>
              <a:defRPr sz="1600">
                <a:latin typeface="Arial" pitchFamily="34" charset="0"/>
                <a:cs typeface="Arial" pitchFamily="34" charset="0"/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57200" y="404664"/>
            <a:ext cx="8229600" cy="762001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sv-SE" altLang="ko-KR"/>
              <a:t>HYU 2017 TIPW</a:t>
            </a:r>
            <a:endParaRPr lang="ko-KR" altLang="ko-KR" dirty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4D19F29-204C-4919-B47C-67BAB010AE71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06653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9" descr="04_07_02_1_ai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1063" y="0"/>
            <a:ext cx="642937" cy="64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52564"/>
            <a:ext cx="8229600" cy="4568090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spcBef>
                <a:spcPts val="300"/>
              </a:spcBef>
              <a:defRPr sz="1800"/>
            </a:lvl3pPr>
            <a:lvl4pPr>
              <a:spcBef>
                <a:spcPts val="300"/>
              </a:spcBef>
              <a:defRPr sz="1800">
                <a:latin typeface="Arial" pitchFamily="34" charset="0"/>
                <a:cs typeface="Arial" pitchFamily="34" charset="0"/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날짜 개체 틀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3AB2D1F1-EAAA-4541-A9AD-BBD67953F620}" type="slidenum">
              <a:rPr lang="ko-KR" altLang="en-US"/>
              <a:pPr>
                <a:defRPr/>
              </a:pPr>
              <a:t>‹#›</a:t>
            </a:fld>
            <a:endParaRPr lang="ko-KR" altLang="en-US" dirty="0"/>
          </a:p>
        </p:txBody>
      </p:sp>
      <p:sp>
        <p:nvSpPr>
          <p:cNvPr id="8" name="바닥글 개체 틀 9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sv-SE" altLang="ko-KR"/>
              <a:t>HYU 2017 TIPW</a:t>
            </a:r>
            <a:endParaRPr lang="ko-KR" altLang="ko-KR" dirty="0"/>
          </a:p>
        </p:txBody>
      </p:sp>
    </p:spTree>
    <p:extLst>
      <p:ext uri="{BB962C8B-B14F-4D97-AF65-F5344CB8AC3E}">
        <p14:creationId xmlns:p14="http://schemas.microsoft.com/office/powerpoint/2010/main" val="361999964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ew Template_Program 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9" descr="04_07_02_1_ai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1063" y="0"/>
            <a:ext cx="642937" cy="64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날짜 개체 틀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7A33E3C1-2B49-4B7D-938D-A3F770B13FAC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  <p:sp>
        <p:nvSpPr>
          <p:cNvPr id="5" name="바닥글 개체 틀 9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sv-SE" altLang="ko-KR"/>
              <a:t>HYU 2017 TIPW</a:t>
            </a:r>
            <a:endParaRPr lang="ko-KR" altLang="ko-KR"/>
          </a:p>
        </p:txBody>
      </p:sp>
    </p:spTree>
    <p:extLst>
      <p:ext uri="{BB962C8B-B14F-4D97-AF65-F5344CB8AC3E}">
        <p14:creationId xmlns:p14="http://schemas.microsoft.com/office/powerpoint/2010/main" val="3922214504"/>
      </p:ext>
    </p:extLst>
  </p:cSld>
  <p:clrMapOvr>
    <a:masterClrMapping/>
  </p:clrMapOvr>
  <p:transition spd="med"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ChangeArrowheads="1"/>
          </p:cNvSpPr>
          <p:nvPr userDrawn="1"/>
        </p:nvSpPr>
        <p:spPr bwMode="auto">
          <a:xfrm>
            <a:off x="457200" y="1219200"/>
            <a:ext cx="8229600" cy="76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ctr">
              <a:defRPr/>
            </a:pPr>
            <a:endParaRPr kumimoji="0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13" name="제목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5" name="날짜 개체 틀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7C6F095-276F-4AD3-9842-1213BA0CC323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  <p:sp>
        <p:nvSpPr>
          <p:cNvPr id="7" name="바닥글 개체 틀 1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sv-SE" altLang="ko-KR"/>
              <a:t>HYU 2017 TIPW</a:t>
            </a:r>
            <a:endParaRPr lang="ko-KR" altLang="ko-KR" dirty="0"/>
          </a:p>
        </p:txBody>
      </p:sp>
    </p:spTree>
    <p:extLst>
      <p:ext uri="{BB962C8B-B14F-4D97-AF65-F5344CB8AC3E}">
        <p14:creationId xmlns:p14="http://schemas.microsoft.com/office/powerpoint/2010/main" val="36760830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sv-SE" altLang="ko-KR"/>
              <a:t>HYU 2017 TIPW</a:t>
            </a:r>
            <a:endParaRPr lang="ko-KR" altLang="ko-K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9B9ED91-3070-4542-8B3E-98C8CF0794E4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10290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371600"/>
            <a:ext cx="4038600" cy="4953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371600"/>
            <a:ext cx="4038600" cy="4953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sv-SE" altLang="ko-KR"/>
              <a:t>HYU 2017 TIPW</a:t>
            </a:r>
            <a:endParaRPr lang="ko-KR" altLang="ko-KR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9AEC36E-9EC6-4836-92EB-5002F84118C6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26791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sv-SE" altLang="ko-KR"/>
              <a:t>HYU 2017 TIPW</a:t>
            </a:r>
            <a:endParaRPr lang="ko-KR" altLang="ko-KR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C9F733E-0136-4B34-9927-F1EED2F7B7A0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81524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sv-SE" altLang="ko-KR"/>
              <a:t>HYU 2017 TIPW</a:t>
            </a:r>
            <a:endParaRPr lang="ko-KR" altLang="ko-K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2C0CEC2-C8E9-4976-B8F1-3D88D8957F44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10868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sv-SE" altLang="ko-KR"/>
              <a:t>HYU 2017 TIPW</a:t>
            </a:r>
            <a:endParaRPr lang="ko-KR" altLang="ko-KR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4DD601-9BFF-4CE2-924D-C02A77C8ABAA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57127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sv-SE" altLang="ko-KR"/>
              <a:t>HYU 2017 TIPW</a:t>
            </a:r>
            <a:endParaRPr lang="ko-KR" altLang="ko-KR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2BFADB5-8B92-40BA-A771-C8171F704E82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48464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sv-SE" altLang="ko-KR"/>
              <a:t>HYU 2017 TIPW</a:t>
            </a:r>
            <a:endParaRPr lang="ko-KR" altLang="ko-KR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FEEDA57-D911-440A-B9B8-F125EB251F5D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26268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304800"/>
            <a:ext cx="82296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371600"/>
            <a:ext cx="8229600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733800" y="6400800"/>
            <a:ext cx="1905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latinLnBrk="0" hangingPunct="0">
              <a:defRPr kumimoji="0" sz="1400" smtClean="0">
                <a:ea typeface="굴림" pitchFamily="50" charset="-127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0" y="6553200"/>
            <a:ext cx="28956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latinLnBrk="0" hangingPunct="0">
              <a:defRPr kumimoji="0" sz="1400" smtClean="0">
                <a:ea typeface="굴림" pitchFamily="50" charset="-127"/>
              </a:defRPr>
            </a:lvl1pPr>
          </a:lstStyle>
          <a:p>
            <a:pPr>
              <a:defRPr/>
            </a:pPr>
            <a:r>
              <a:rPr lang="sv-SE" altLang="ko-KR"/>
              <a:t>HYU 2017 TIPW</a:t>
            </a:r>
            <a:endParaRPr lang="ko-KR" altLang="ko-KR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234238" y="6477000"/>
            <a:ext cx="19050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kumimoji="0" sz="1400"/>
            </a:lvl1pPr>
          </a:lstStyle>
          <a:p>
            <a:pPr>
              <a:defRPr/>
            </a:pPr>
            <a:fld id="{D8C95C78-1566-4DDE-915C-10B4535F284F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  <p:sp>
        <p:nvSpPr>
          <p:cNvPr id="1031" name="Rectangle 7"/>
          <p:cNvSpPr>
            <a:spLocks noChangeArrowheads="1"/>
          </p:cNvSpPr>
          <p:nvPr/>
        </p:nvSpPr>
        <p:spPr bwMode="auto">
          <a:xfrm>
            <a:off x="457200" y="1219200"/>
            <a:ext cx="8229600" cy="76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ctr">
              <a:defRPr/>
            </a:pPr>
            <a:endParaRPr kumimoji="0" lang="ko-KR" altLang="en-US"/>
          </a:p>
        </p:txBody>
      </p:sp>
      <p:pic>
        <p:nvPicPr>
          <p:cNvPr id="1032" name="그림 9" descr="04_07_02_1_ai.jpg"/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1063" y="0"/>
            <a:ext cx="642937" cy="64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292004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1" r:id="rId1"/>
    <p:sldLayoutId id="2147483792" r:id="rId2"/>
    <p:sldLayoutId id="2147483793" r:id="rId3"/>
    <p:sldLayoutId id="2147483794" r:id="rId4"/>
    <p:sldLayoutId id="2147483795" r:id="rId5"/>
    <p:sldLayoutId id="2147483796" r:id="rId6"/>
    <p:sldLayoutId id="2147483797" r:id="rId7"/>
    <p:sldLayoutId id="2147483798" r:id="rId8"/>
    <p:sldLayoutId id="2147483799" r:id="rId9"/>
    <p:sldLayoutId id="2147483800" r:id="rId10"/>
    <p:sldLayoutId id="2147483801" r:id="rId11"/>
    <p:sldLayoutId id="2147483802" r:id="rId12"/>
    <p:sldLayoutId id="2147483803" r:id="rId13"/>
    <p:sldLayoutId id="2147483804" r:id="rId14"/>
    <p:sldLayoutId id="2147483805" r:id="rId15"/>
    <p:sldLayoutId id="2147483806" r:id="rId16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imes New Roman" pitchFamily="18" charset="0"/>
          <a:ea typeface="굴림" pitchFamily="50" charset="-127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imes New Roman" pitchFamily="18" charset="0"/>
          <a:ea typeface="굴림" pitchFamily="50" charset="-127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imes New Roman" pitchFamily="18" charset="0"/>
          <a:ea typeface="굴림" pitchFamily="50" charset="-127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imes New Roman" pitchFamily="18" charset="0"/>
          <a:ea typeface="굴림" pitchFamily="50" charset="-127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imes New Roman" pitchFamily="18" charset="0"/>
          <a:ea typeface="굴림" pitchFamily="50" charset="-127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imes New Roman" pitchFamily="18" charset="0"/>
          <a:ea typeface="굴림" pitchFamily="50" charset="-127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imes New Roman" pitchFamily="18" charset="0"/>
          <a:ea typeface="굴림" pitchFamily="50" charset="-127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imes New Roman" pitchFamily="18" charset="0"/>
          <a:ea typeface="굴림" pitchFamily="50" charset="-127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0.png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7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1.png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7.png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5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5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5.png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8.png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5.png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0.png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3.png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5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5.xml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/Relationships>
</file>

<file path=ppt/slides/_rels/slide2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1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5.xml"/></Relationships>
</file>

<file path=ppt/slides/_rels/slide2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1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7.png"/></Relationships>
</file>

<file path=ppt/slides/_rels/slide2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8.png"/></Relationships>
</file>

<file path=ppt/slides/_rels/slide2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1.xml"/></Relationships>
</file>

<file path=ppt/slides/_rels/slide2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/Relationships>
</file>

<file path=ppt/slides/_rels/slide2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/Relationships>
</file>

<file path=ppt/slides/_rels/slide2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15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1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/Relationships>
</file>

<file path=ppt/slides/_rels/slide2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/Relationships>
</file>

<file path=ppt/slides/_rels/slide2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/Relationships>
</file>

<file path=ppt/slides/_rels/slide2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0.png"/></Relationships>
</file>

<file path=ppt/slides/_rels/slide2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2.xml"/></Relationships>
</file>

<file path=ppt/slides/_rels/slide2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2.png"/></Relationships>
</file>

<file path=ppt/slides/_rels/slide2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1.xml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1.xml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emf"/><Relationship Id="rId1" Type="http://schemas.openxmlformats.org/officeDocument/2006/relationships/slideLayout" Target="../slideLayouts/slideLayout2.xml"/></Relationships>
</file>

<file path=ppt/slides/_rels/slide2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1.xml"/></Relationships>
</file>

<file path=ppt/slides/_rels/slide2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4.png"/><Relationship Id="rId5" Type="http://schemas.openxmlformats.org/officeDocument/2006/relationships/image" Target="../media/image66.png"/><Relationship Id="rId4" Type="http://schemas.openxmlformats.org/officeDocument/2006/relationships/image" Target="../media/image61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5.xml"/></Relationships>
</file>

<file path=ppt/slides/_rels/slide2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2.xml"/></Relationships>
</file>

<file path=ppt/slides/_rels/slide2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76.png"/></Relationships>
</file>

<file path=ppt/slides/_rels/slide2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7.png"/><Relationship Id="rId5" Type="http://schemas.openxmlformats.org/officeDocument/2006/relationships/image" Target="../media/image66.png"/><Relationship Id="rId4" Type="http://schemas.openxmlformats.org/officeDocument/2006/relationships/image" Target="../media/image61.png"/></Relationships>
</file>

<file path=ppt/slides/_rels/slide2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2.xml"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1.xml"/></Relationships>
</file>

<file path=ppt/slides/_rels/slide2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1.xml"/></Relationships>
</file>

<file path=ppt/slides/_rels/slide2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hyperlink" Target="http://www.google.co.kr/url?sa=i&amp;rct=j&amp;q=&amp;esrc=s&amp;source=images&amp;cd=&amp;cad=rja&amp;uact=8&amp;ved=0ahUKEwiL4bWFrpPVAhUBXLwKHTjOCHUQjRwIBw&amp;url=http://simpleicon.com/bar-chart-7.html&amp;psig=AFQjCNGYqzJ6MqLllnhVYsz2zz96TpLY9w&amp;ust=1500485443549105" TargetMode="External"/><Relationship Id="rId18" Type="http://schemas.openxmlformats.org/officeDocument/2006/relationships/image" Target="../media/image12.png"/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12" Type="http://schemas.openxmlformats.org/officeDocument/2006/relationships/image" Target="../media/image9.png"/><Relationship Id="rId17" Type="http://schemas.openxmlformats.org/officeDocument/2006/relationships/hyperlink" Target="https://www.google.co.kr/url?sa=i&amp;rct=j&amp;q=&amp;esrc=s&amp;source=images&amp;cd=&amp;cad=rja&amp;uact=8&amp;ved=0ahUKEwjRooCnrpPVAhWEv7wKHX_3D0wQjRwIBw&amp;url=https://www.iconfinder.com/icons/197597/chart_figures_graph_modern_progress_red_success_icon&amp;psig=AFQjCNGYqzJ6MqLllnhVYsz2zz96TpLY9w&amp;ust=1500485443549105" TargetMode="External"/><Relationship Id="rId2" Type="http://schemas.openxmlformats.org/officeDocument/2006/relationships/notesSlide" Target="../notesSlides/notesSlide127.xml"/><Relationship Id="rId16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google.co.kr/url?sa=i&amp;rct=j&amp;q=&amp;esrc=s&amp;source=images&amp;cd=&amp;cad=rja&amp;uact=8&amp;ved=0ahUKEwiPrKOYrJPVAhWDwrwKHYaPCxYQjRwIBw&amp;url=https://icons8.com/icon/40126/transmission-tower&amp;psig=AFQjCNFKC8UxtiWeapSI-u3JIT7WcfCCBg&amp;ust=1500484953432950" TargetMode="External"/><Relationship Id="rId11" Type="http://schemas.openxmlformats.org/officeDocument/2006/relationships/hyperlink" Target="https://www.google.co.kr/url?sa=i&amp;rct=j&amp;q=&amp;esrc=s&amp;source=images&amp;cd=&amp;cad=rja&amp;uact=8&amp;ved=0ahUKEwjxtu_3rZPVAhUCyrwKHYtiA-YQjRwIBw&amp;url=https://pixabay.com/en/computer-desktop-transparent-1419134/&amp;psig=AFQjCNEMzg3Z8E44hnqdsAj--30UJ9yuqg&amp;ust=1500485422565725" TargetMode="External"/><Relationship Id="rId5" Type="http://schemas.openxmlformats.org/officeDocument/2006/relationships/image" Target="../media/image4.png"/><Relationship Id="rId15" Type="http://schemas.openxmlformats.org/officeDocument/2006/relationships/hyperlink" Target="https://www.vexels.com/png-svg/preview/136062/graph-pie-chart-icon" TargetMode="External"/><Relationship Id="rId10" Type="http://schemas.openxmlformats.org/officeDocument/2006/relationships/image" Target="../media/image8.png"/><Relationship Id="rId4" Type="http://schemas.openxmlformats.org/officeDocument/2006/relationships/hyperlink" Target="http://www.google.co.kr/url?sa=i&amp;rct=j&amp;q=&amp;esrc=s&amp;source=images&amp;cd=&amp;cad=rja&amp;uact=8&amp;ved=0ahUKEwi-8quKqJPVAhWBWrwKHZASCpEQjRwIBw&amp;url=http://advancedesg.com/whv/&amp;psig=AFQjCNFlzEdjNnnIx2fFZuEWYtQqZwjNbQ&amp;ust=1500483847100767" TargetMode="External"/><Relationship Id="rId9" Type="http://schemas.openxmlformats.org/officeDocument/2006/relationships/image" Target="../media/image7.png"/><Relationship Id="rId14" Type="http://schemas.openxmlformats.org/officeDocument/2006/relationships/image" Target="../media/image10.png"/></Relationships>
</file>

<file path=ppt/slides/_rels/slide2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emf"/><Relationship Id="rId1" Type="http://schemas.openxmlformats.org/officeDocument/2006/relationships/slideLayout" Target="../slideLayouts/slideLayout2.xml"/></Relationships>
</file>

<file path=ppt/slides/_rels/slide2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1.xml"/></Relationships>
</file>

<file path=ppt/slides/_rels/slide2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png"/><Relationship Id="rId3" Type="http://schemas.openxmlformats.org/officeDocument/2006/relationships/image" Target="../media/image60.png"/><Relationship Id="rId7" Type="http://schemas.openxmlformats.org/officeDocument/2006/relationships/image" Target="../media/image179.jpe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4.png"/><Relationship Id="rId5" Type="http://schemas.openxmlformats.org/officeDocument/2006/relationships/image" Target="../media/image66.png"/><Relationship Id="rId10" Type="http://schemas.openxmlformats.org/officeDocument/2006/relationships/image" Target="../media/image56.png"/><Relationship Id="rId4" Type="http://schemas.openxmlformats.org/officeDocument/2006/relationships/image" Target="../media/image61.png"/><Relationship Id="rId9" Type="http://schemas.openxmlformats.org/officeDocument/2006/relationships/image" Target="../media/image18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/Relationships>
</file>

<file path=ppt/slides/_rels/slide3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/Relationships>
</file>

<file path=ppt/slides/_rels/slide3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jpe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/Relationships>
</file>

<file path=ppt/slides/_rels/slide3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2.xml"/></Relationships>
</file>

<file path=ppt/slides/_rels/slide3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2.xml"/></Relationships>
</file>

<file path=ppt/slides/_rels/slide3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2.xml"/></Relationships>
</file>

<file path=ppt/slides/_rels/slide3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jpe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2.xml"/></Relationships>
</file>

<file path=ppt/slides/_rels/slide3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2.xml"/></Relationships>
</file>

<file path=ppt/slides/_rels/slide3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3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/Relationships>
</file>

<file path=ppt/slides/_rels/slide3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4.png"/></Relationships>
</file>

<file path=ppt/slides/_rels/slide3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2.xml"/></Relationships>
</file>

<file path=ppt/slides/_rels/slide3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7.xml"/></Relationships>
</file>

<file path=ppt/slides/_rels/slide3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7.xml"/></Relationships>
</file>

<file path=ppt/slides/_rels/slide3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5.xml"/></Relationships>
</file>

<file path=ppt/slides/_rels/slide3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7.xml"/></Relationships>
</file>

<file path=ppt/slides/_rels/slide3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7.xml"/></Relationships>
</file>

<file path=ppt/slides/_rels/slide3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7.xml"/></Relationships>
</file>

<file path=ppt/slides/_rels/slide3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7.xml"/></Relationships>
</file>

<file path=ppt/slides/_rels/slide3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7.xml"/></Relationships>
</file>

<file path=ppt/slides/_rels/slide3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8.jpeg"/><Relationship Id="rId3" Type="http://schemas.openxmlformats.org/officeDocument/2006/relationships/image" Target="../media/image59.png"/><Relationship Id="rId7" Type="http://schemas.openxmlformats.org/officeDocument/2006/relationships/image" Target="../media/image177.png"/><Relationship Id="rId12" Type="http://schemas.openxmlformats.org/officeDocument/2006/relationships/image" Target="../media/image174.png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11" Type="http://schemas.openxmlformats.org/officeDocument/2006/relationships/image" Target="../media/image56.png"/><Relationship Id="rId5" Type="http://schemas.openxmlformats.org/officeDocument/2006/relationships/image" Target="../media/image61.png"/><Relationship Id="rId10" Type="http://schemas.openxmlformats.org/officeDocument/2006/relationships/image" Target="../media/image200.png"/><Relationship Id="rId4" Type="http://schemas.openxmlformats.org/officeDocument/2006/relationships/image" Target="../media/image60.png"/><Relationship Id="rId9" Type="http://schemas.openxmlformats.org/officeDocument/2006/relationships/image" Target="../media/image199.png"/></Relationships>
</file>

<file path=ppt/slides/_rels/slide3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7.png"/><Relationship Id="rId4" Type="http://schemas.openxmlformats.org/officeDocument/2006/relationships/image" Target="../media/image61.png"/></Relationships>
</file>

<file path=ppt/slides/_rels/slide3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image" Target="../media/image177.png"/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/Relationships>
</file>

<file path=ppt/slides/_rels/slide3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7.png"/></Relationships>
</file>

<file path=ppt/slides/_rels/slide3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7.png"/><Relationship Id="rId5" Type="http://schemas.openxmlformats.org/officeDocument/2006/relationships/image" Target="../media/image66.png"/><Relationship Id="rId4" Type="http://schemas.openxmlformats.org/officeDocument/2006/relationships/image" Target="../media/image61.png"/></Relationships>
</file>

<file path=ppt/slides/_rels/slide3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7.png"/><Relationship Id="rId5" Type="http://schemas.openxmlformats.org/officeDocument/2006/relationships/image" Target="../media/image66.png"/><Relationship Id="rId4" Type="http://schemas.openxmlformats.org/officeDocument/2006/relationships/image" Target="../media/image61.png"/></Relationships>
</file>

<file path=ppt/slides/_rels/slide3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7.xml"/></Relationships>
</file>

<file path=ppt/slides/_rels/slide3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7.xml"/></Relationships>
</file>

<file path=ppt/slides/_rels/slide3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1.xml"/></Relationships>
</file>

<file path=ppt/slides/_rels/slide3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1.xml"/></Relationships>
</file>

<file path=ppt/slides/_rels/slide3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hyperlink" Target="http://www.google.co.kr/url?sa=i&amp;rct=j&amp;q=&amp;esrc=s&amp;source=images&amp;cd=&amp;cad=rja&amp;uact=8&amp;ved=0ahUKEwiL4bWFrpPVAhUBXLwKHTjOCHUQjRwIBw&amp;url=http://simpleicon.com/bar-chart-7.html&amp;psig=AFQjCNGYqzJ6MqLllnhVYsz2zz96TpLY9w&amp;ust=1500485443549105" TargetMode="External"/><Relationship Id="rId18" Type="http://schemas.openxmlformats.org/officeDocument/2006/relationships/image" Target="../media/image12.png"/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12" Type="http://schemas.openxmlformats.org/officeDocument/2006/relationships/image" Target="../media/image9.png"/><Relationship Id="rId17" Type="http://schemas.openxmlformats.org/officeDocument/2006/relationships/hyperlink" Target="https://www.google.co.kr/url?sa=i&amp;rct=j&amp;q=&amp;esrc=s&amp;source=images&amp;cd=&amp;cad=rja&amp;uact=8&amp;ved=0ahUKEwjRooCnrpPVAhWEv7wKHX_3D0wQjRwIBw&amp;url=https://www.iconfinder.com/icons/197597/chart_figures_graph_modern_progress_red_success_icon&amp;psig=AFQjCNGYqzJ6MqLllnhVYsz2zz96TpLY9w&amp;ust=1500485443549105" TargetMode="External"/><Relationship Id="rId2" Type="http://schemas.openxmlformats.org/officeDocument/2006/relationships/notesSlide" Target="../notesSlides/notesSlide134.xml"/><Relationship Id="rId16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google.co.kr/url?sa=i&amp;rct=j&amp;q=&amp;esrc=s&amp;source=images&amp;cd=&amp;cad=rja&amp;uact=8&amp;ved=0ahUKEwiPrKOYrJPVAhWDwrwKHYaPCxYQjRwIBw&amp;url=https://icons8.com/icon/40126/transmission-tower&amp;psig=AFQjCNFKC8UxtiWeapSI-u3JIT7WcfCCBg&amp;ust=1500484953432950" TargetMode="External"/><Relationship Id="rId11" Type="http://schemas.openxmlformats.org/officeDocument/2006/relationships/hyperlink" Target="https://www.google.co.kr/url?sa=i&amp;rct=j&amp;q=&amp;esrc=s&amp;source=images&amp;cd=&amp;cad=rja&amp;uact=8&amp;ved=0ahUKEwjxtu_3rZPVAhUCyrwKHYtiA-YQjRwIBw&amp;url=https://pixabay.com/en/computer-desktop-transparent-1419134/&amp;psig=AFQjCNEMzg3Z8E44hnqdsAj--30UJ9yuqg&amp;ust=1500485422565725" TargetMode="External"/><Relationship Id="rId5" Type="http://schemas.openxmlformats.org/officeDocument/2006/relationships/image" Target="../media/image4.png"/><Relationship Id="rId15" Type="http://schemas.openxmlformats.org/officeDocument/2006/relationships/hyperlink" Target="https://www.vexels.com/png-svg/preview/136062/graph-pie-chart-icon" TargetMode="External"/><Relationship Id="rId10" Type="http://schemas.openxmlformats.org/officeDocument/2006/relationships/image" Target="../media/image8.png"/><Relationship Id="rId4" Type="http://schemas.openxmlformats.org/officeDocument/2006/relationships/hyperlink" Target="http://www.google.co.kr/url?sa=i&amp;rct=j&amp;q=&amp;esrc=s&amp;source=images&amp;cd=&amp;cad=rja&amp;uact=8&amp;ved=0ahUKEwi-8quKqJPVAhWBWrwKHZASCpEQjRwIBw&amp;url=http://advancedesg.com/whv/&amp;psig=AFQjCNFlzEdjNnnIx2fFZuEWYtQqZwjNbQ&amp;ust=1500483847100767" TargetMode="External"/><Relationship Id="rId9" Type="http://schemas.openxmlformats.org/officeDocument/2006/relationships/image" Target="../media/image7.png"/><Relationship Id="rId14" Type="http://schemas.openxmlformats.org/officeDocument/2006/relationships/image" Target="../media/image10.png"/></Relationships>
</file>

<file path=ppt/slides/_rels/slide3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emf"/><Relationship Id="rId1" Type="http://schemas.openxmlformats.org/officeDocument/2006/relationships/slideLayout" Target="../slideLayouts/slideLayout2.xml"/></Relationships>
</file>

<file path=ppt/slides/_rels/slide3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1.xml"/></Relationships>
</file>

<file path=ppt/slides/_rels/slide3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8.jpeg"/><Relationship Id="rId3" Type="http://schemas.openxmlformats.org/officeDocument/2006/relationships/image" Target="../media/image59.png"/><Relationship Id="rId7" Type="http://schemas.openxmlformats.org/officeDocument/2006/relationships/image" Target="../media/image177.png"/><Relationship Id="rId12" Type="http://schemas.openxmlformats.org/officeDocument/2006/relationships/image" Target="../media/image174.png"/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11" Type="http://schemas.openxmlformats.org/officeDocument/2006/relationships/image" Target="../media/image56.png"/><Relationship Id="rId5" Type="http://schemas.openxmlformats.org/officeDocument/2006/relationships/image" Target="../media/image61.png"/><Relationship Id="rId10" Type="http://schemas.openxmlformats.org/officeDocument/2006/relationships/image" Target="../media/image200.png"/><Relationship Id="rId4" Type="http://schemas.openxmlformats.org/officeDocument/2006/relationships/image" Target="../media/image60.png"/><Relationship Id="rId9" Type="http://schemas.openxmlformats.org/officeDocument/2006/relationships/image" Target="../media/image199.png"/></Relationships>
</file>

<file path=ppt/slides/_rels/slide3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6.png"/><Relationship Id="rId4" Type="http://schemas.openxmlformats.org/officeDocument/2006/relationships/image" Target="../media/image60.png"/></Relationships>
</file>

<file path=ppt/slides/_rels/slide3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2.xml"/></Relationships>
</file>

<file path=ppt/slides/_rels/slide3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2.xml"/></Relationships>
</file>

<file path=ppt/slides/_rels/slide3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7.xml"/></Relationships>
</file>

<file path=ppt/slides/_rels/slide3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ko.wikipedia.org/w/index.php?title=%EA%B7%B8%EB%A6%AC%EB%93%9C_(%EC%A0%84%EA%B8%B0)&amp;action=edit&amp;redlink=1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ko.wikipedia.org/wiki/%EC%9E%AC%EC%83%9D%EA%B0%80%EB%8A%A5_%EC%97%90%EB%84%88%EC%A7%80" TargetMode="External"/><Relationship Id="rId5" Type="http://schemas.openxmlformats.org/officeDocument/2006/relationships/hyperlink" Target="https://ko.wikipedia.org/wiki/%EC%86%A1%EB%B0%B0%EC%A0%84" TargetMode="External"/><Relationship Id="rId4" Type="http://schemas.openxmlformats.org/officeDocument/2006/relationships/hyperlink" Target="https://ko.wikipedia.org/wiki/%ED%94%84%EB%A1%9C%EC%8A%88%EB%A8%B8" TargetMode="External"/></Relationships>
</file>

<file path=ppt/slides/_rels/slide3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7.xml"/></Relationships>
</file>

<file path=ppt/slides/_rels/slide3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7.xml"/></Relationships>
</file>

<file path=ppt/slides/_rels/slide3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7.xml"/></Relationships>
</file>

<file path=ppt/slides/_rels/slide3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7.xml"/></Relationships>
</file>

<file path=ppt/slides/_rels/slide35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7.xml"/></Relationships>
</file>

<file path=ppt/slides/_rels/slide35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7.xml"/></Relationships>
</file>

<file path=ppt/slides/_rels/slide3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png"/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7.xml"/></Relationships>
</file>

<file path=ppt/slides/_rels/slide3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hyperlink" Target="http://www.google.co.kr/url?sa=i&amp;rct=j&amp;q=&amp;esrc=s&amp;source=images&amp;cd=&amp;cad=rja&amp;uact=8&amp;ved=0ahUKEwiL4bWFrpPVAhUBXLwKHTjOCHUQjRwIBw&amp;url=http://simpleicon.com/bar-chart-7.html&amp;psig=AFQjCNGYqzJ6MqLllnhVYsz2zz96TpLY9w&amp;ust=1500485443549105" TargetMode="External"/><Relationship Id="rId18" Type="http://schemas.openxmlformats.org/officeDocument/2006/relationships/image" Target="../media/image12.png"/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12" Type="http://schemas.openxmlformats.org/officeDocument/2006/relationships/image" Target="../media/image9.png"/><Relationship Id="rId17" Type="http://schemas.openxmlformats.org/officeDocument/2006/relationships/hyperlink" Target="https://www.google.co.kr/url?sa=i&amp;rct=j&amp;q=&amp;esrc=s&amp;source=images&amp;cd=&amp;cad=rja&amp;uact=8&amp;ved=0ahUKEwjRooCnrpPVAhWEv7wKHX_3D0wQjRwIBw&amp;url=https://www.iconfinder.com/icons/197597/chart_figures_graph_modern_progress_red_success_icon&amp;psig=AFQjCNGYqzJ6MqLllnhVYsz2zz96TpLY9w&amp;ust=1500485443549105" TargetMode="External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google.co.kr/url?sa=i&amp;rct=j&amp;q=&amp;esrc=s&amp;source=images&amp;cd=&amp;cad=rja&amp;uact=8&amp;ved=0ahUKEwiPrKOYrJPVAhWDwrwKHYaPCxYQjRwIBw&amp;url=https://icons8.com/icon/40126/transmission-tower&amp;psig=AFQjCNFKC8UxtiWeapSI-u3JIT7WcfCCBg&amp;ust=1500484953432950" TargetMode="External"/><Relationship Id="rId11" Type="http://schemas.openxmlformats.org/officeDocument/2006/relationships/hyperlink" Target="https://www.google.co.kr/url?sa=i&amp;rct=j&amp;q=&amp;esrc=s&amp;source=images&amp;cd=&amp;cad=rja&amp;uact=8&amp;ved=0ahUKEwjxtu_3rZPVAhUCyrwKHYtiA-YQjRwIBw&amp;url=https://pixabay.com/en/computer-desktop-transparent-1419134/&amp;psig=AFQjCNEMzg3Z8E44hnqdsAj--30UJ9yuqg&amp;ust=1500485422565725" TargetMode="External"/><Relationship Id="rId5" Type="http://schemas.openxmlformats.org/officeDocument/2006/relationships/image" Target="../media/image4.png"/><Relationship Id="rId15" Type="http://schemas.openxmlformats.org/officeDocument/2006/relationships/hyperlink" Target="https://www.vexels.com/png-svg/preview/136062/graph-pie-chart-icon" TargetMode="External"/><Relationship Id="rId10" Type="http://schemas.openxmlformats.org/officeDocument/2006/relationships/image" Target="../media/image8.png"/><Relationship Id="rId4" Type="http://schemas.openxmlformats.org/officeDocument/2006/relationships/hyperlink" Target="http://www.google.co.kr/url?sa=i&amp;rct=j&amp;q=&amp;esrc=s&amp;source=images&amp;cd=&amp;cad=rja&amp;uact=8&amp;ved=0ahUKEwi-8quKqJPVAhWBWrwKHZASCpEQjRwIBw&amp;url=http://advancedesg.com/whv/&amp;psig=AFQjCNFlzEdjNnnIx2fFZuEWYtQqZwjNbQ&amp;ust=1500483847100767" TargetMode="External"/><Relationship Id="rId9" Type="http://schemas.openxmlformats.org/officeDocument/2006/relationships/image" Target="../media/image7.png"/><Relationship Id="rId14" Type="http://schemas.openxmlformats.org/officeDocument/2006/relationships/image" Target="../media/image10.png"/></Relationships>
</file>

<file path=ppt/slides/_rels/slide3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7.xml"/></Relationships>
</file>

<file path=ppt/slides/_rels/slide3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7.xml"/></Relationships>
</file>

<file path=ppt/slides/_rels/slide3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7.xml"/></Relationships>
</file>

<file path=ppt/slides/_rels/slide3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7.xml"/></Relationships>
</file>

<file path=ppt/slides/_rels/slide36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7.xml"/></Relationships>
</file>

<file path=ppt/slides/_rels/slide36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7.xml"/></Relationships>
</file>

<file path=ppt/slides/_rels/slide3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5.xml"/></Relationships>
</file>

<file path=ppt/slides/_rels/slide3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hyperlink" Target="http://www.google.co.kr/url?sa=i&amp;rct=j&amp;q=&amp;esrc=s&amp;source=images&amp;cd=&amp;cad=rja&amp;uact=8&amp;ved=0ahUKEwiL4bWFrpPVAhUBXLwKHTjOCHUQjRwIBw&amp;url=http://simpleicon.com/bar-chart-7.html&amp;psig=AFQjCNGYqzJ6MqLllnhVYsz2zz96TpLY9w&amp;ust=1500485443549105" TargetMode="External"/><Relationship Id="rId18" Type="http://schemas.openxmlformats.org/officeDocument/2006/relationships/image" Target="../media/image12.png"/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12" Type="http://schemas.openxmlformats.org/officeDocument/2006/relationships/image" Target="../media/image9.png"/><Relationship Id="rId17" Type="http://schemas.openxmlformats.org/officeDocument/2006/relationships/hyperlink" Target="https://www.google.co.kr/url?sa=i&amp;rct=j&amp;q=&amp;esrc=s&amp;source=images&amp;cd=&amp;cad=rja&amp;uact=8&amp;ved=0ahUKEwjRooCnrpPVAhWEv7wKHX_3D0wQjRwIBw&amp;url=https://www.iconfinder.com/icons/197597/chart_figures_graph_modern_progress_red_success_icon&amp;psig=AFQjCNGYqzJ6MqLllnhVYsz2zz96TpLY9w&amp;ust=1500485443549105" TargetMode="External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google.co.kr/url?sa=i&amp;rct=j&amp;q=&amp;esrc=s&amp;source=images&amp;cd=&amp;cad=rja&amp;uact=8&amp;ved=0ahUKEwiPrKOYrJPVAhWDwrwKHYaPCxYQjRwIBw&amp;url=https://icons8.com/icon/40126/transmission-tower&amp;psig=AFQjCNFKC8UxtiWeapSI-u3JIT7WcfCCBg&amp;ust=1500484953432950" TargetMode="External"/><Relationship Id="rId11" Type="http://schemas.openxmlformats.org/officeDocument/2006/relationships/hyperlink" Target="https://www.google.co.kr/url?sa=i&amp;rct=j&amp;q=&amp;esrc=s&amp;source=images&amp;cd=&amp;cad=rja&amp;uact=8&amp;ved=0ahUKEwjxtu_3rZPVAhUCyrwKHYtiA-YQjRwIBw&amp;url=https://pixabay.com/en/computer-desktop-transparent-1419134/&amp;psig=AFQjCNEMzg3Z8E44hnqdsAj--30UJ9yuqg&amp;ust=1500485422565725" TargetMode="External"/><Relationship Id="rId5" Type="http://schemas.openxmlformats.org/officeDocument/2006/relationships/image" Target="../media/image4.png"/><Relationship Id="rId15" Type="http://schemas.openxmlformats.org/officeDocument/2006/relationships/hyperlink" Target="https://www.vexels.com/png-svg/preview/136062/graph-pie-chart-icon" TargetMode="External"/><Relationship Id="rId10" Type="http://schemas.openxmlformats.org/officeDocument/2006/relationships/image" Target="../media/image8.png"/><Relationship Id="rId4" Type="http://schemas.openxmlformats.org/officeDocument/2006/relationships/hyperlink" Target="http://www.google.co.kr/url?sa=i&amp;rct=j&amp;q=&amp;esrc=s&amp;source=images&amp;cd=&amp;cad=rja&amp;uact=8&amp;ved=0ahUKEwi-8quKqJPVAhWBWrwKHZASCpEQjRwIBw&amp;url=http://advancedesg.com/whv/&amp;psig=AFQjCNFlzEdjNnnIx2fFZuEWYtQqZwjNbQ&amp;ust=1500483847100767" TargetMode="External"/><Relationship Id="rId9" Type="http://schemas.openxmlformats.org/officeDocument/2006/relationships/image" Target="../media/image7.png"/><Relationship Id="rId1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7" Type="http://schemas.openxmlformats.org/officeDocument/2006/relationships/image" Target="../media/image50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hyperlink" Target="http://www.google.co.kr/url?sa=i&amp;rct=j&amp;q=&amp;esrc=s&amp;source=images&amp;cd=&amp;cad=rja&amp;uact=8&amp;ved=0ahUKEwiL4bWFrpPVAhUBXLwKHTjOCHUQjRwIBw&amp;url=http://simpleicon.com/bar-chart-7.html&amp;psig=AFQjCNGYqzJ6MqLllnhVYsz2zz96TpLY9w&amp;ust=1500485443549105" TargetMode="External"/><Relationship Id="rId18" Type="http://schemas.openxmlformats.org/officeDocument/2006/relationships/image" Target="../media/image12.png"/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12" Type="http://schemas.openxmlformats.org/officeDocument/2006/relationships/image" Target="../media/image9.png"/><Relationship Id="rId17" Type="http://schemas.openxmlformats.org/officeDocument/2006/relationships/hyperlink" Target="https://www.google.co.kr/url?sa=i&amp;rct=j&amp;q=&amp;esrc=s&amp;source=images&amp;cd=&amp;cad=rja&amp;uact=8&amp;ved=0ahUKEwjRooCnrpPVAhWEv7wKHX_3D0wQjRwIBw&amp;url=https://www.iconfinder.com/icons/197597/chart_figures_graph_modern_progress_red_success_icon&amp;psig=AFQjCNGYqzJ6MqLllnhVYsz2zz96TpLY9w&amp;ust=1500485443549105" TargetMode="External"/><Relationship Id="rId2" Type="http://schemas.openxmlformats.org/officeDocument/2006/relationships/notesSlide" Target="../notesSlides/notesSlide22.xml"/><Relationship Id="rId16" Type="http://schemas.openxmlformats.org/officeDocument/2006/relationships/image" Target="../media/image11.png"/><Relationship Id="rId1" Type="http://schemas.openxmlformats.org/officeDocument/2006/relationships/slideLayout" Target="../slideLayouts/slideLayout15.xml"/><Relationship Id="rId6" Type="http://schemas.openxmlformats.org/officeDocument/2006/relationships/hyperlink" Target="https://www.google.co.kr/url?sa=i&amp;rct=j&amp;q=&amp;esrc=s&amp;source=images&amp;cd=&amp;cad=rja&amp;uact=8&amp;ved=0ahUKEwiPrKOYrJPVAhWDwrwKHYaPCxYQjRwIBw&amp;url=https://icons8.com/icon/40126/transmission-tower&amp;psig=AFQjCNFKC8UxtiWeapSI-u3JIT7WcfCCBg&amp;ust=1500484953432950" TargetMode="External"/><Relationship Id="rId11" Type="http://schemas.openxmlformats.org/officeDocument/2006/relationships/hyperlink" Target="https://www.google.co.kr/url?sa=i&amp;rct=j&amp;q=&amp;esrc=s&amp;source=images&amp;cd=&amp;cad=rja&amp;uact=8&amp;ved=0ahUKEwjxtu_3rZPVAhUCyrwKHYtiA-YQjRwIBw&amp;url=https://pixabay.com/en/computer-desktop-transparent-1419134/&amp;psig=AFQjCNEMzg3Z8E44hnqdsAj--30UJ9yuqg&amp;ust=1500485422565725" TargetMode="External"/><Relationship Id="rId5" Type="http://schemas.openxmlformats.org/officeDocument/2006/relationships/image" Target="../media/image4.png"/><Relationship Id="rId15" Type="http://schemas.openxmlformats.org/officeDocument/2006/relationships/hyperlink" Target="https://www.vexels.com/png-svg/preview/136062/graph-pie-chart-icon" TargetMode="External"/><Relationship Id="rId10" Type="http://schemas.openxmlformats.org/officeDocument/2006/relationships/image" Target="../media/image8.png"/><Relationship Id="rId4" Type="http://schemas.openxmlformats.org/officeDocument/2006/relationships/hyperlink" Target="http://www.google.co.kr/url?sa=i&amp;rct=j&amp;q=&amp;esrc=s&amp;source=images&amp;cd=&amp;cad=rja&amp;uact=8&amp;ved=0ahUKEwi-8quKqJPVAhWBWrwKHZASCpEQjRwIBw&amp;url=http://advancedesg.com/whv/&amp;psig=AFQjCNFlzEdjNnnIx2fFZuEWYtQqZwjNbQ&amp;ust=1500483847100767" TargetMode="External"/><Relationship Id="rId9" Type="http://schemas.openxmlformats.org/officeDocument/2006/relationships/image" Target="../media/image7.png"/><Relationship Id="rId14" Type="http://schemas.openxmlformats.org/officeDocument/2006/relationships/image" Target="../media/image10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9.png"/><Relationship Id="rId7" Type="http://schemas.openxmlformats.org/officeDocument/2006/relationships/image" Target="../media/image63.jpeg"/><Relationship Id="rId12" Type="http://schemas.openxmlformats.org/officeDocument/2006/relationships/image" Target="../media/image6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11" Type="http://schemas.openxmlformats.org/officeDocument/2006/relationships/image" Target="../media/image67.png"/><Relationship Id="rId5" Type="http://schemas.openxmlformats.org/officeDocument/2006/relationships/image" Target="../media/image61.png"/><Relationship Id="rId10" Type="http://schemas.openxmlformats.org/officeDocument/2006/relationships/image" Target="../media/image66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6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Energy Framework</a:t>
            </a:r>
            <a:endParaRPr lang="zh-CN" altLang="en-US" sz="4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부제목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Smart Home</a:t>
            </a:r>
          </a:p>
          <a:p>
            <a:r>
              <a:rPr lang="en-US" altLang="ko-KR" dirty="0"/>
              <a:t>MIR Lab</a:t>
            </a:r>
          </a:p>
          <a:p>
            <a:r>
              <a:rPr lang="en-US" altLang="ko-KR" dirty="0"/>
              <a:t>Hanyang University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F13F5CC-B8E9-482F-A016-6EE14B7359EE}" type="slidenum">
              <a:rPr lang="ko-KR" altLang="en-US" smtClean="0"/>
              <a:pPr>
                <a:defRPr/>
              </a:pPr>
              <a:t>1</a:t>
            </a:fld>
            <a:endParaRPr lang="ko-KR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457201" y="1529862"/>
            <a:ext cx="4136334" cy="4572000"/>
          </a:xfrm>
        </p:spPr>
        <p:txBody>
          <a:bodyPr/>
          <a:lstStyle/>
          <a:p>
            <a:r>
              <a:rPr lang="en-US" altLang="ko-KR" sz="1477"/>
              <a:t>OpenADR2.0b </a:t>
            </a:r>
            <a:r>
              <a:rPr lang="ko-KR" altLang="en-US" sz="1477"/>
              <a:t>동작 과정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>
                <a:solidFill>
                  <a:schemeClr val="tx1"/>
                </a:solidFill>
              </a:rPr>
              <a:t>1. Smart Home Energy Framework : </a:t>
            </a:r>
            <a:br>
              <a:rPr lang="en-US" altLang="ko-KR" b="1" dirty="0">
                <a:solidFill>
                  <a:schemeClr val="tx1"/>
                </a:solidFill>
              </a:rPr>
            </a:br>
            <a:r>
              <a:rPr lang="en-US" altLang="ko-KR" sz="2000" b="1" dirty="0">
                <a:solidFill>
                  <a:schemeClr val="tx1"/>
                </a:solidFill>
              </a:rPr>
              <a:t>1.1.2 Background </a:t>
            </a:r>
            <a:r>
              <a:rPr lang="ko-KR" altLang="en-US" sz="2000" b="1" dirty="0">
                <a:solidFill>
                  <a:schemeClr val="tx1"/>
                </a:solidFill>
              </a:rPr>
              <a:t>수요반응 </a:t>
            </a:r>
            <a:r>
              <a:rPr lang="en-US" altLang="ko-KR" sz="2000" b="1" dirty="0">
                <a:solidFill>
                  <a:schemeClr val="tx1"/>
                </a:solidFill>
              </a:rPr>
              <a:t>: OpenADR </a:t>
            </a:r>
            <a:r>
              <a:rPr lang="en-US" altLang="ko-KR" sz="2000" b="1" dirty="0">
                <a:solidFill>
                  <a:schemeClr val="tx1"/>
                </a:solidFill>
                <a:sym typeface="Wingdings" panose="05000000000000000000" pitchFamily="2" charset="2"/>
              </a:rPr>
              <a:t>(2/2)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7C6F095-276F-4AD3-9842-1213BA0CC323}" type="slidenum">
              <a:rPr lang="ko-KR" altLang="en-US" smtClean="0"/>
              <a:pPr>
                <a:defRPr/>
              </a:pPr>
              <a:t>10</a:t>
            </a:fld>
            <a:endParaRPr lang="ko-KR" altLang="en-US"/>
          </a:p>
        </p:txBody>
      </p:sp>
      <p:sp>
        <p:nvSpPr>
          <p:cNvPr id="54" name="내용 개체 틀 1"/>
          <p:cNvSpPr txBox="1">
            <a:spLocks/>
          </p:cNvSpPr>
          <p:nvPr/>
        </p:nvSpPr>
        <p:spPr bwMode="auto">
          <a:xfrm>
            <a:off x="4593535" y="1529862"/>
            <a:ext cx="4093265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>
            <a:lvl1pPr marL="342891" indent="-342891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32" indent="-285744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2971" indent="-228594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160" indent="-228594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349" indent="-228594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537" indent="-228594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971726" indent="-228594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428914" indent="-228594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886103" indent="-228594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latinLnBrk="0"/>
            <a:r>
              <a:rPr lang="en-US" altLang="ko-KR" sz="1477" kern="0" dirty="0"/>
              <a:t>Registration</a:t>
            </a:r>
          </a:p>
          <a:p>
            <a:pPr lvl="1" latinLnBrk="0"/>
            <a:r>
              <a:rPr lang="en-US" altLang="ko-KR" sz="1108" kern="0" dirty="0"/>
              <a:t>VTN</a:t>
            </a:r>
            <a:r>
              <a:rPr lang="ko-KR" altLang="en-US" sz="1108" kern="0" dirty="0"/>
              <a:t>과 </a:t>
            </a:r>
            <a:r>
              <a:rPr lang="en-US" altLang="ko-KR" sz="1108" kern="0" dirty="0"/>
              <a:t>VEN</a:t>
            </a:r>
            <a:r>
              <a:rPr lang="ko-KR" altLang="en-US" sz="1108" kern="0" dirty="0"/>
              <a:t>이 서로 연결을 수립하는 과정이다</a:t>
            </a:r>
            <a:r>
              <a:rPr lang="en-US" altLang="ko-KR" sz="1108" kern="0" dirty="0"/>
              <a:t>. </a:t>
            </a:r>
            <a:r>
              <a:rPr lang="ko-KR" altLang="en-US" sz="1108" kern="0" dirty="0"/>
              <a:t>서로의 정보를 교환하고</a:t>
            </a:r>
            <a:r>
              <a:rPr lang="en-US" altLang="ko-KR" sz="1108" kern="0" dirty="0"/>
              <a:t>, VTN</a:t>
            </a:r>
            <a:r>
              <a:rPr lang="ko-KR" altLang="en-US" sz="1108" kern="0" dirty="0"/>
              <a:t>에 </a:t>
            </a:r>
            <a:r>
              <a:rPr lang="en-US" altLang="ko-KR" sz="1108" kern="0" dirty="0"/>
              <a:t>VEN</a:t>
            </a:r>
            <a:r>
              <a:rPr lang="ko-KR" altLang="en-US" sz="1108" kern="0" dirty="0"/>
              <a:t>의 </a:t>
            </a:r>
            <a:r>
              <a:rPr lang="en-US" altLang="ko-KR" sz="1108" kern="0" dirty="0"/>
              <a:t>ID Name</a:t>
            </a:r>
            <a:r>
              <a:rPr lang="ko-KR" altLang="en-US" sz="1108" kern="0" dirty="0"/>
              <a:t>이 미리 등록되어 있을 경우 진행이 가능하다</a:t>
            </a:r>
            <a:r>
              <a:rPr lang="en-US" altLang="ko-KR" sz="1108" kern="0" dirty="0"/>
              <a:t>. VTN</a:t>
            </a:r>
            <a:r>
              <a:rPr lang="ko-KR" altLang="en-US" sz="1108" kern="0" dirty="0"/>
              <a:t>에서 </a:t>
            </a:r>
            <a:r>
              <a:rPr lang="en-US" altLang="ko-KR" sz="1108" kern="0" dirty="0"/>
              <a:t>VEN</a:t>
            </a:r>
            <a:r>
              <a:rPr lang="ko-KR" altLang="en-US" sz="1108" kern="0" dirty="0"/>
              <a:t>의 </a:t>
            </a:r>
            <a:r>
              <a:rPr lang="en-US" altLang="ko-KR" sz="1108" kern="0" dirty="0"/>
              <a:t>ID</a:t>
            </a:r>
            <a:r>
              <a:rPr lang="ko-KR" altLang="en-US" sz="1108" kern="0" dirty="0"/>
              <a:t>값을 발급해주고</a:t>
            </a:r>
            <a:r>
              <a:rPr lang="en-US" altLang="ko-KR" sz="1108" kern="0" dirty="0"/>
              <a:t>,</a:t>
            </a:r>
            <a:r>
              <a:rPr lang="ko-KR" altLang="en-US" sz="1108" kern="0" dirty="0"/>
              <a:t> 이 값을 이용하여 나머지 서비스들을 진행 할 수 있게 된다</a:t>
            </a:r>
            <a:r>
              <a:rPr lang="en-US" altLang="ko-KR" sz="1108" kern="0" dirty="0"/>
              <a:t>.</a:t>
            </a:r>
          </a:p>
          <a:p>
            <a:pPr latinLnBrk="0"/>
            <a:endParaRPr lang="en-US" altLang="ko-KR" sz="1477" kern="0" dirty="0"/>
          </a:p>
          <a:p>
            <a:pPr latinLnBrk="0"/>
            <a:r>
              <a:rPr lang="en-US" altLang="ko-KR" sz="1477" kern="0" dirty="0"/>
              <a:t>Report</a:t>
            </a:r>
          </a:p>
          <a:p>
            <a:pPr lvl="1" latinLnBrk="0"/>
            <a:r>
              <a:rPr lang="en-US" altLang="ko-KR" sz="1108" kern="0" dirty="0"/>
              <a:t>VTN, VEN </a:t>
            </a:r>
            <a:r>
              <a:rPr lang="ko-KR" altLang="en-US" sz="1108" kern="0" dirty="0"/>
              <a:t>모두 자신의 </a:t>
            </a:r>
            <a:r>
              <a:rPr lang="en-US" altLang="ko-KR" sz="1108" kern="0" dirty="0"/>
              <a:t>Report</a:t>
            </a:r>
            <a:r>
              <a:rPr lang="ko-KR" altLang="en-US" sz="1108" kern="0" dirty="0"/>
              <a:t> 자원을 서로에게 등록할 수 있으며</a:t>
            </a:r>
            <a:r>
              <a:rPr lang="en-US" altLang="ko-KR" sz="1108" kern="0" dirty="0"/>
              <a:t>, Report</a:t>
            </a:r>
            <a:r>
              <a:rPr lang="ko-KR" altLang="en-US" sz="1108" kern="0" dirty="0"/>
              <a:t>자원 중에서 원하는 것을 선택하여 구독신청 한다</a:t>
            </a:r>
            <a:r>
              <a:rPr lang="en-US" altLang="ko-KR" sz="1108" kern="0" dirty="0"/>
              <a:t>. </a:t>
            </a:r>
            <a:r>
              <a:rPr lang="ko-KR" altLang="en-US" sz="1108" kern="0" dirty="0"/>
              <a:t>이 후 </a:t>
            </a:r>
            <a:r>
              <a:rPr lang="en-US" altLang="ko-KR" sz="1108" kern="0" dirty="0"/>
              <a:t>UpdateReport </a:t>
            </a:r>
            <a:r>
              <a:rPr lang="ko-KR" altLang="en-US" sz="1108" kern="0" dirty="0"/>
              <a:t>메시지를 통하여 </a:t>
            </a:r>
            <a:r>
              <a:rPr lang="en-US" altLang="ko-KR" sz="1108" kern="0" dirty="0"/>
              <a:t>Report</a:t>
            </a:r>
            <a:r>
              <a:rPr lang="ko-KR" altLang="en-US" sz="1108" kern="0" dirty="0"/>
              <a:t>를 지속적으로 보내준다</a:t>
            </a:r>
            <a:r>
              <a:rPr lang="en-US" altLang="ko-KR" sz="1108" kern="0" dirty="0"/>
              <a:t>.</a:t>
            </a:r>
          </a:p>
          <a:p>
            <a:pPr lvl="1" latinLnBrk="0"/>
            <a:endParaRPr lang="en-US" altLang="ko-KR" sz="1108" kern="0" dirty="0"/>
          </a:p>
          <a:p>
            <a:pPr latinLnBrk="0"/>
            <a:r>
              <a:rPr lang="en-US" altLang="ko-KR" sz="1477" kern="0" dirty="0"/>
              <a:t>Event</a:t>
            </a:r>
          </a:p>
          <a:p>
            <a:pPr lvl="1" latinLnBrk="0"/>
            <a:r>
              <a:rPr lang="ko-KR" altLang="en-US" sz="1108" kern="0" dirty="0"/>
              <a:t>수요자원의 사용패턴 변화를 위한 </a:t>
            </a:r>
            <a:r>
              <a:rPr lang="en-US" altLang="ko-KR" sz="1108" kern="0" dirty="0"/>
              <a:t>Event </a:t>
            </a:r>
            <a:r>
              <a:rPr lang="ko-KR" altLang="en-US" sz="1108" kern="0" dirty="0"/>
              <a:t>신호를 내려주는 기능을 한다</a:t>
            </a:r>
            <a:r>
              <a:rPr lang="en-US" altLang="ko-KR" sz="1108" kern="0" dirty="0"/>
              <a:t>. Event </a:t>
            </a:r>
            <a:r>
              <a:rPr lang="ko-KR" altLang="en-US" sz="1108" kern="0" dirty="0"/>
              <a:t>신호에는 </a:t>
            </a:r>
            <a:r>
              <a:rPr lang="en-US" altLang="ko-KR" sz="1108" kern="0" dirty="0"/>
              <a:t>Event</a:t>
            </a:r>
            <a:r>
              <a:rPr lang="ko-KR" altLang="en-US" sz="1108" kern="0" dirty="0"/>
              <a:t>시간</a:t>
            </a:r>
            <a:r>
              <a:rPr lang="en-US" altLang="ko-KR" sz="1108" kern="0" dirty="0"/>
              <a:t>, </a:t>
            </a:r>
            <a:r>
              <a:rPr lang="ko-KR" altLang="en-US" sz="1108" kern="0" dirty="0"/>
              <a:t>대상</a:t>
            </a:r>
            <a:r>
              <a:rPr lang="en-US" altLang="ko-KR" sz="1108" kern="0" dirty="0"/>
              <a:t>, </a:t>
            </a:r>
            <a:r>
              <a:rPr lang="ko-KR" altLang="en-US" sz="1108" kern="0" dirty="0"/>
              <a:t>내용</a:t>
            </a:r>
            <a:r>
              <a:rPr lang="en-US" altLang="ko-KR" sz="1108" kern="0" dirty="0"/>
              <a:t>(level, price, power</a:t>
            </a:r>
            <a:r>
              <a:rPr lang="ko-KR" altLang="en-US" sz="1108" kern="0" dirty="0"/>
              <a:t>등</a:t>
            </a:r>
            <a:r>
              <a:rPr lang="en-US" altLang="ko-KR" sz="1108" kern="0" dirty="0"/>
              <a:t>)</a:t>
            </a:r>
            <a:r>
              <a:rPr lang="ko-KR" altLang="en-US" sz="1108" kern="0" dirty="0"/>
              <a:t>에 대한 정보가 포함되어 수요반응을 만들어 낸다</a:t>
            </a:r>
            <a:r>
              <a:rPr lang="en-US" altLang="ko-KR" sz="1108" kern="0" dirty="0"/>
              <a:t>.</a:t>
            </a:r>
          </a:p>
          <a:p>
            <a:pPr lvl="1" latinLnBrk="0"/>
            <a:endParaRPr lang="en-US" altLang="ko-KR" sz="1108" kern="0" dirty="0"/>
          </a:p>
          <a:p>
            <a:pPr latinLnBrk="0"/>
            <a:r>
              <a:rPr lang="en-US" altLang="ko-KR" sz="1477" kern="0" dirty="0"/>
              <a:t>Opt</a:t>
            </a:r>
          </a:p>
          <a:p>
            <a:pPr lvl="1" latinLnBrk="0"/>
            <a:r>
              <a:rPr lang="en-US" altLang="ko-KR" sz="1108" kern="0" dirty="0"/>
              <a:t>VEN</a:t>
            </a:r>
            <a:r>
              <a:rPr lang="ko-KR" altLang="en-US" sz="1108" kern="0" dirty="0"/>
              <a:t>의 가용상태를 알려주는 서비스이다</a:t>
            </a:r>
            <a:r>
              <a:rPr lang="en-US" altLang="ko-KR" sz="1108" kern="0" dirty="0"/>
              <a:t>. Event</a:t>
            </a:r>
            <a:r>
              <a:rPr lang="ko-KR" altLang="en-US" sz="1108" kern="0" dirty="0"/>
              <a:t>를 수행 할 때는 </a:t>
            </a:r>
            <a:r>
              <a:rPr lang="en-US" altLang="ko-KR" sz="1108" kern="0" dirty="0"/>
              <a:t>Opt-in, </a:t>
            </a:r>
            <a:r>
              <a:rPr lang="ko-KR" altLang="en-US" sz="1108" kern="0" dirty="0"/>
              <a:t>불가능 할 때는 </a:t>
            </a:r>
            <a:r>
              <a:rPr lang="en-US" altLang="ko-KR" sz="1108" kern="0" dirty="0"/>
              <a:t>Opt-out</a:t>
            </a:r>
            <a:r>
              <a:rPr lang="ko-KR" altLang="en-US" sz="1108" kern="0" dirty="0"/>
              <a:t>메시지를 </a:t>
            </a:r>
            <a:r>
              <a:rPr lang="en-US" altLang="ko-KR" sz="1108" kern="0" dirty="0"/>
              <a:t>VTN</a:t>
            </a:r>
            <a:r>
              <a:rPr lang="ko-KR" altLang="en-US" sz="1108" kern="0" dirty="0"/>
              <a:t>에게 보내어 </a:t>
            </a:r>
            <a:r>
              <a:rPr lang="en-US" altLang="ko-KR" sz="1108" kern="0" dirty="0"/>
              <a:t>VEN</a:t>
            </a:r>
            <a:r>
              <a:rPr lang="ko-KR" altLang="en-US" sz="1108" kern="0" dirty="0"/>
              <a:t>의 가용상태를 알려준다</a:t>
            </a:r>
            <a:r>
              <a:rPr lang="en-US" altLang="ko-KR" sz="1108" kern="0" dirty="0"/>
              <a:t>.</a:t>
            </a:r>
            <a:endParaRPr lang="ko-KR" altLang="en-US" sz="1108" kern="0" dirty="0"/>
          </a:p>
        </p:txBody>
      </p:sp>
      <p:sp>
        <p:nvSpPr>
          <p:cNvPr id="71" name="내용 개체 틀 1"/>
          <p:cNvSpPr txBox="1">
            <a:spLocks/>
          </p:cNvSpPr>
          <p:nvPr/>
        </p:nvSpPr>
        <p:spPr bwMode="auto">
          <a:xfrm>
            <a:off x="448163" y="4012060"/>
            <a:ext cx="4048331" cy="15851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>
            <a:lvl1pPr marL="342891" indent="-342891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32" indent="-285744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2971" indent="-228594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160" indent="-228594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349" indent="-228594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537" indent="-228594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971726" indent="-228594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428914" indent="-228594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886103" indent="-228594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lvl="1" latinLnBrk="0"/>
            <a:r>
              <a:rPr lang="en-US" altLang="ko-KR" sz="1108" kern="0" dirty="0"/>
              <a:t>VEN</a:t>
            </a:r>
            <a:r>
              <a:rPr lang="ko-KR" altLang="en-US" sz="1108" kern="0" dirty="0"/>
              <a:t>과 </a:t>
            </a:r>
            <a:r>
              <a:rPr lang="en-US" altLang="ko-KR" sz="1108" kern="0" dirty="0"/>
              <a:t>VTN</a:t>
            </a:r>
            <a:r>
              <a:rPr lang="ko-KR" altLang="en-US" sz="1108" kern="0" dirty="0"/>
              <a:t>이 서로의 정보를 교환하여 연결을 수립하고</a:t>
            </a:r>
            <a:r>
              <a:rPr lang="en-US" altLang="ko-KR" sz="1108" kern="0" dirty="0"/>
              <a:t>,</a:t>
            </a:r>
            <a:r>
              <a:rPr lang="ko-KR" altLang="en-US" sz="1108" kern="0" dirty="0"/>
              <a:t> </a:t>
            </a:r>
            <a:r>
              <a:rPr lang="en-US" altLang="ko-KR" sz="1108" kern="0" dirty="0"/>
              <a:t>VEN/VTN </a:t>
            </a:r>
            <a:r>
              <a:rPr lang="ko-KR" altLang="en-US" sz="1108" kern="0" dirty="0"/>
              <a:t>각각 이 관리하고 있는 자원들의 정보를 등록 및 구독한다</a:t>
            </a:r>
            <a:r>
              <a:rPr lang="en-US" altLang="ko-KR" sz="1108" kern="0" dirty="0"/>
              <a:t>. </a:t>
            </a:r>
            <a:r>
              <a:rPr lang="ko-KR" altLang="en-US" sz="1108" kern="0" dirty="0"/>
              <a:t>이후 수요자원의 사용 패턴 변화가 요구 될 때</a:t>
            </a:r>
            <a:r>
              <a:rPr lang="en-US" altLang="ko-KR" sz="1108" kern="0" dirty="0"/>
              <a:t>, DR Event Signal</a:t>
            </a:r>
            <a:r>
              <a:rPr lang="ko-KR" altLang="en-US" sz="1108" kern="0" dirty="0"/>
              <a:t>을 보내어 </a:t>
            </a:r>
            <a:r>
              <a:rPr lang="en-US" altLang="ko-KR" sz="1108" kern="0" dirty="0"/>
              <a:t>VEN</a:t>
            </a:r>
            <a:r>
              <a:rPr lang="ko-KR" altLang="en-US" sz="1108" kern="0" dirty="0"/>
              <a:t>의 자원 사용 패턴 변화를 유도한다</a:t>
            </a:r>
            <a:r>
              <a:rPr lang="en-US" altLang="ko-KR" sz="1108" kern="0" dirty="0"/>
              <a:t>. VEN</a:t>
            </a:r>
            <a:r>
              <a:rPr lang="ko-KR" altLang="en-US" sz="1108" kern="0" dirty="0"/>
              <a:t>이 </a:t>
            </a:r>
            <a:r>
              <a:rPr lang="en-US" altLang="ko-KR" sz="1108" kern="0" dirty="0"/>
              <a:t>Event</a:t>
            </a:r>
            <a:r>
              <a:rPr lang="ko-KR" altLang="en-US" sz="1108" kern="0" dirty="0"/>
              <a:t>에 참여할 경우 </a:t>
            </a:r>
            <a:r>
              <a:rPr lang="en-US" altLang="ko-KR" sz="1108" kern="0" dirty="0"/>
              <a:t>VTN</a:t>
            </a:r>
            <a:r>
              <a:rPr lang="ko-KR" altLang="en-US" sz="1108" kern="0" dirty="0"/>
              <a:t>에게 참여여부를 알려준다</a:t>
            </a:r>
            <a:r>
              <a:rPr lang="en-US" altLang="ko-KR" sz="1108" kern="0" dirty="0"/>
              <a:t>.</a:t>
            </a:r>
            <a:r>
              <a:rPr lang="ko-KR" altLang="en-US" sz="1108" kern="0" dirty="0"/>
              <a:t> </a:t>
            </a:r>
            <a:r>
              <a:rPr lang="en-US" altLang="ko-KR" sz="1108" kern="0" dirty="0"/>
              <a:t>(Opt-in/out)</a:t>
            </a:r>
          </a:p>
          <a:p>
            <a:pPr lvl="1" latinLnBrk="0"/>
            <a:endParaRPr lang="en-US" altLang="ko-KR" sz="1108" kern="0" dirty="0"/>
          </a:p>
          <a:p>
            <a:pPr latinLnBrk="0"/>
            <a:r>
              <a:rPr lang="en-US" altLang="ko-KR" sz="1477" kern="0" dirty="0"/>
              <a:t>OpenADR2.0b ( 4 Services )</a:t>
            </a:r>
            <a:endParaRPr lang="en-US" altLang="ko-KR" sz="1108" kern="0" dirty="0"/>
          </a:p>
          <a:p>
            <a:pPr lvl="1" latinLnBrk="0"/>
            <a:r>
              <a:rPr lang="en-US" altLang="ko-KR" sz="1108" kern="0" dirty="0"/>
              <a:t>Registration</a:t>
            </a:r>
          </a:p>
          <a:p>
            <a:pPr lvl="1" latinLnBrk="0"/>
            <a:r>
              <a:rPr lang="en-US" altLang="ko-KR" sz="1108" kern="0" dirty="0"/>
              <a:t>Report</a:t>
            </a:r>
          </a:p>
          <a:p>
            <a:pPr lvl="1" latinLnBrk="0"/>
            <a:r>
              <a:rPr lang="en-US" altLang="ko-KR" sz="1108" kern="0" dirty="0"/>
              <a:t>Event</a:t>
            </a:r>
          </a:p>
          <a:p>
            <a:pPr lvl="1" latinLnBrk="0"/>
            <a:r>
              <a:rPr lang="en-US" altLang="ko-KR" sz="1108" kern="0" dirty="0"/>
              <a:t>Opt</a:t>
            </a:r>
            <a:endParaRPr lang="en-US" altLang="ko-KR" sz="1477" kern="0" dirty="0"/>
          </a:p>
        </p:txBody>
      </p:sp>
      <p:cxnSp>
        <p:nvCxnSpPr>
          <p:cNvPr id="73" name="직선 연결선 72"/>
          <p:cNvCxnSpPr/>
          <p:nvPr/>
        </p:nvCxnSpPr>
        <p:spPr bwMode="auto">
          <a:xfrm>
            <a:off x="4584498" y="1592882"/>
            <a:ext cx="0" cy="4712677"/>
          </a:xfrm>
          <a:prstGeom prst="line">
            <a:avLst/>
          </a:prstGeom>
          <a:solidFill>
            <a:schemeClr val="accent1"/>
          </a:solidFill>
          <a:ln w="3175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43" name="직선 연결선 42"/>
          <p:cNvCxnSpPr/>
          <p:nvPr/>
        </p:nvCxnSpPr>
        <p:spPr bwMode="auto">
          <a:xfrm>
            <a:off x="1535697" y="2241144"/>
            <a:ext cx="0" cy="1728192"/>
          </a:xfrm>
          <a:prstGeom prst="line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4" name="직선 연결선 43"/>
          <p:cNvCxnSpPr/>
          <p:nvPr/>
        </p:nvCxnSpPr>
        <p:spPr bwMode="auto">
          <a:xfrm>
            <a:off x="3197832" y="2241144"/>
            <a:ext cx="0" cy="1728192"/>
          </a:xfrm>
          <a:prstGeom prst="line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5" name="직선 화살표 연결선 44"/>
          <p:cNvCxnSpPr/>
          <p:nvPr/>
        </p:nvCxnSpPr>
        <p:spPr bwMode="auto">
          <a:xfrm>
            <a:off x="1535698" y="2617617"/>
            <a:ext cx="1650239" cy="0"/>
          </a:xfrm>
          <a:prstGeom prst="straightConnector1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</p:spPr>
      </p:cxnSp>
      <p:cxnSp>
        <p:nvCxnSpPr>
          <p:cNvPr id="46" name="직선 화살표 연결선 45"/>
          <p:cNvCxnSpPr/>
          <p:nvPr/>
        </p:nvCxnSpPr>
        <p:spPr bwMode="auto">
          <a:xfrm flipH="1">
            <a:off x="1534256" y="2949962"/>
            <a:ext cx="1663577" cy="0"/>
          </a:xfrm>
          <a:prstGeom prst="straightConnector1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</p:spPr>
      </p:cxnSp>
      <p:sp>
        <p:nvSpPr>
          <p:cNvPr id="47" name="TextBox 46"/>
          <p:cNvSpPr txBox="1"/>
          <p:nvPr/>
        </p:nvSpPr>
        <p:spPr>
          <a:xfrm>
            <a:off x="1580899" y="2406602"/>
            <a:ext cx="1584088" cy="2058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38">
                <a:latin typeface="Corbel" panose="020B0503020204020204" pitchFamily="34" charset="0"/>
              </a:rPr>
              <a:t>VEN</a:t>
            </a:r>
            <a:r>
              <a:rPr lang="ko-KR" altLang="en-US" sz="738">
                <a:latin typeface="Corbel" panose="020B0503020204020204" pitchFamily="34" charset="0"/>
              </a:rPr>
              <a:t>과 </a:t>
            </a:r>
            <a:r>
              <a:rPr lang="en-US" altLang="ko-KR" sz="738">
                <a:latin typeface="Corbel" panose="020B0503020204020204" pitchFamily="34" charset="0"/>
              </a:rPr>
              <a:t>VTN </a:t>
            </a:r>
            <a:r>
              <a:rPr lang="ko-KR" altLang="en-US" sz="738">
                <a:latin typeface="Corbel" panose="020B0503020204020204" pitchFamily="34" charset="0"/>
              </a:rPr>
              <a:t>정보등록</a:t>
            </a:r>
            <a:r>
              <a:rPr lang="en-US" altLang="ko-KR" sz="738">
                <a:latin typeface="Corbel" panose="020B0503020204020204" pitchFamily="34" charset="0"/>
              </a:rPr>
              <a:t>(Registration)</a:t>
            </a:r>
            <a:endParaRPr lang="ko-KR" altLang="en-US" sz="738">
              <a:latin typeface="Corbel" panose="020B0503020204020204" pitchFamily="34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2986828" y="1999658"/>
            <a:ext cx="423514" cy="2414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969" b="1">
                <a:latin typeface="Corbel" panose="020B0503020204020204" pitchFamily="34" charset="0"/>
              </a:rPr>
              <a:t>VEN</a:t>
            </a:r>
            <a:endParaRPr lang="ko-KR" altLang="en-US" sz="969" b="1">
              <a:latin typeface="Corbel" panose="020B0503020204020204" pitchFamily="34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1323251" y="2003331"/>
            <a:ext cx="423514" cy="2414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969" b="1">
                <a:latin typeface="Corbel" panose="020B0503020204020204" pitchFamily="34" charset="0"/>
              </a:rPr>
              <a:t>VTN</a:t>
            </a:r>
            <a:endParaRPr lang="ko-KR" altLang="en-US" sz="969" b="1">
              <a:latin typeface="Corbel" panose="020B0503020204020204" pitchFamily="34" charset="0"/>
            </a:endParaRPr>
          </a:p>
        </p:txBody>
      </p:sp>
      <p:cxnSp>
        <p:nvCxnSpPr>
          <p:cNvPr id="50" name="직선 화살표 연결선 49"/>
          <p:cNvCxnSpPr/>
          <p:nvPr/>
        </p:nvCxnSpPr>
        <p:spPr bwMode="auto">
          <a:xfrm>
            <a:off x="1534257" y="3282306"/>
            <a:ext cx="1663576" cy="0"/>
          </a:xfrm>
          <a:prstGeom prst="straightConnector1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</p:spPr>
      </p:cxnSp>
      <p:sp>
        <p:nvSpPr>
          <p:cNvPr id="51" name="TextBox 50"/>
          <p:cNvSpPr txBox="1"/>
          <p:nvPr/>
        </p:nvSpPr>
        <p:spPr>
          <a:xfrm>
            <a:off x="1709724" y="2757316"/>
            <a:ext cx="1322798" cy="2058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38">
                <a:latin typeface="Corbel" panose="020B0503020204020204" pitchFamily="34" charset="0"/>
              </a:rPr>
              <a:t>리포트 등록 및 신청</a:t>
            </a:r>
            <a:r>
              <a:rPr lang="en-US" altLang="ko-KR" sz="738">
                <a:latin typeface="Corbel" panose="020B0503020204020204" pitchFamily="34" charset="0"/>
              </a:rPr>
              <a:t>(Report)</a:t>
            </a:r>
            <a:endParaRPr lang="ko-KR" altLang="en-US" sz="738">
              <a:latin typeface="Corbel" panose="020B0503020204020204" pitchFamily="34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1657074" y="3089660"/>
            <a:ext cx="1420582" cy="2058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38">
                <a:latin typeface="Corbel" panose="020B0503020204020204" pitchFamily="34" charset="0"/>
              </a:rPr>
              <a:t>DR </a:t>
            </a:r>
            <a:r>
              <a:rPr lang="ko-KR" altLang="en-US" sz="738">
                <a:latin typeface="Corbel" panose="020B0503020204020204" pitchFamily="34" charset="0"/>
              </a:rPr>
              <a:t>이벤트 전송 및 응답</a:t>
            </a:r>
            <a:r>
              <a:rPr lang="en-US" altLang="ko-KR" sz="738">
                <a:latin typeface="Corbel" panose="020B0503020204020204" pitchFamily="34" charset="0"/>
              </a:rPr>
              <a:t>(Event)</a:t>
            </a:r>
            <a:endParaRPr lang="ko-KR" altLang="en-US" sz="738">
              <a:latin typeface="Corbel" panose="020B0503020204020204" pitchFamily="34" charset="0"/>
            </a:endParaRPr>
          </a:p>
        </p:txBody>
      </p:sp>
      <p:cxnSp>
        <p:nvCxnSpPr>
          <p:cNvPr id="53" name="직선 화살표 연결선 52"/>
          <p:cNvCxnSpPr/>
          <p:nvPr/>
        </p:nvCxnSpPr>
        <p:spPr bwMode="auto">
          <a:xfrm flipH="1">
            <a:off x="1534257" y="3590838"/>
            <a:ext cx="1663576" cy="0"/>
          </a:xfrm>
          <a:prstGeom prst="straightConnector1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</p:spPr>
      </p:cxnSp>
      <p:sp>
        <p:nvSpPr>
          <p:cNvPr id="55" name="TextBox 54"/>
          <p:cNvSpPr txBox="1"/>
          <p:nvPr/>
        </p:nvSpPr>
        <p:spPr>
          <a:xfrm>
            <a:off x="1954759" y="3398986"/>
            <a:ext cx="771365" cy="2058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38">
                <a:latin typeface="Corbel" panose="020B0503020204020204" pitchFamily="34" charset="0"/>
              </a:rPr>
              <a:t>가용상태</a:t>
            </a:r>
            <a:r>
              <a:rPr lang="en-US" altLang="ko-KR" sz="738">
                <a:latin typeface="Corbel" panose="020B0503020204020204" pitchFamily="34" charset="0"/>
              </a:rPr>
              <a:t>(Opt)</a:t>
            </a:r>
            <a:endParaRPr lang="ko-KR" altLang="en-US" sz="738">
              <a:latin typeface="Corbel" panose="020B0503020204020204" pitchFamily="34" charset="0"/>
            </a:endParaRPr>
          </a:p>
        </p:txBody>
      </p:sp>
      <p:cxnSp>
        <p:nvCxnSpPr>
          <p:cNvPr id="56" name="직선 화살표 연결선 55"/>
          <p:cNvCxnSpPr/>
          <p:nvPr/>
        </p:nvCxnSpPr>
        <p:spPr bwMode="auto">
          <a:xfrm flipV="1">
            <a:off x="2345334" y="3703461"/>
            <a:ext cx="0" cy="134923"/>
          </a:xfrm>
          <a:prstGeom prst="straightConnector1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ysDot"/>
            <a:round/>
            <a:headEnd type="none" w="med" len="med"/>
            <a:tailEnd type="none"/>
          </a:ln>
          <a:effectLst/>
        </p:spPr>
      </p:cxnSp>
    </p:spTree>
    <p:extLst>
      <p:ext uri="{BB962C8B-B14F-4D97-AF65-F5344CB8AC3E}">
        <p14:creationId xmlns:p14="http://schemas.microsoft.com/office/powerpoint/2010/main" val="58897341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F13F5CC-B8E9-482F-A016-6EE14B7359EE}" type="slidenum">
              <a:rPr lang="ko-KR" altLang="en-US" smtClean="0"/>
              <a:pPr/>
              <a:t>100</a:t>
            </a:fld>
            <a:endParaRPr lang="ko-KR" altLang="en-US"/>
          </a:p>
        </p:txBody>
      </p:sp>
      <p:sp>
        <p:nvSpPr>
          <p:cNvPr id="6" name="标题 1"/>
          <p:cNvSpPr txBox="1">
            <a:spLocks/>
          </p:cNvSpPr>
          <p:nvPr/>
        </p:nvSpPr>
        <p:spPr bwMode="auto">
          <a:xfrm>
            <a:off x="214282" y="2571752"/>
            <a:ext cx="8743984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200" b="1" kern="0" dirty="0">
                <a:ea typeface="굴림" pitchFamily="50" charset="-127"/>
              </a:rPr>
              <a:t>OpenADR 2.0b</a:t>
            </a:r>
            <a:endParaRPr lang="zh-CN" altLang="en-US" sz="3200" b="1" kern="0" dirty="0"/>
          </a:p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altLang="ko-KR" sz="3200" b="1" kern="0" dirty="0"/>
          </a:p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200" b="1" kern="0" dirty="0"/>
              <a:t>(2)EiReport</a:t>
            </a:r>
          </a:p>
          <a:p>
            <a:pPr marL="514350" indent="-514350" algn="ctr" eaLnBrk="0" fontAlgn="base" latinLnBrk="0" hangingPunct="0">
              <a:spcBef>
                <a:spcPct val="0"/>
              </a:spcBef>
              <a:spcAft>
                <a:spcPct val="0"/>
              </a:spcAft>
              <a:buAutoNum type="arabicParenBoth"/>
              <a:defRPr/>
            </a:pPr>
            <a:endParaRPr lang="en-US" altLang="ko-KR" sz="3200" b="1" kern="0" dirty="0"/>
          </a:p>
          <a:p>
            <a:pPr marL="2743200" lvl="5" indent="-457200" eaLnBrk="0" fontAlgn="base" latinLnBrk="0" hangingPunct="0">
              <a:spcBef>
                <a:spcPct val="0"/>
              </a:spcBef>
              <a:spcAft>
                <a:spcPct val="0"/>
              </a:spcAft>
              <a:buFontTx/>
              <a:buChar char="-"/>
              <a:defRPr/>
            </a:pPr>
            <a:r>
              <a:rPr lang="en-US" altLang="ko-KR" sz="2400" b="1" kern="0" dirty="0"/>
              <a:t>HTTP / XML</a:t>
            </a:r>
          </a:p>
          <a:p>
            <a:pPr marL="2743200" lvl="5" indent="-457200" eaLnBrk="0" fontAlgn="base" latinLnBrk="0" hangingPunct="0">
              <a:spcBef>
                <a:spcPct val="0"/>
              </a:spcBef>
              <a:spcAft>
                <a:spcPct val="0"/>
              </a:spcAft>
              <a:buFontTx/>
              <a:buChar char="-"/>
              <a:defRPr/>
            </a:pPr>
            <a:r>
              <a:rPr lang="en-US" altLang="ko-KR" sz="2400" b="1" kern="0" dirty="0">
                <a:solidFill>
                  <a:schemeClr val="accent2"/>
                </a:solidFill>
              </a:rPr>
              <a:t>CoAP / JSON</a:t>
            </a:r>
          </a:p>
          <a:p>
            <a:pPr marL="2743200" lvl="5" indent="-457200" eaLnBrk="0" fontAlgn="base" latinLnBrk="0" hangingPunct="0">
              <a:spcBef>
                <a:spcPct val="0"/>
              </a:spcBef>
              <a:spcAft>
                <a:spcPct val="0"/>
              </a:spcAft>
              <a:buFontTx/>
              <a:buChar char="-"/>
              <a:defRPr/>
            </a:pPr>
            <a:r>
              <a:rPr lang="en-US" altLang="ko-KR" sz="2400" b="1" kern="0" dirty="0"/>
              <a:t>MQTT / JSON</a:t>
            </a:r>
          </a:p>
        </p:txBody>
      </p:sp>
    </p:spTree>
    <p:extLst>
      <p:ext uri="{BB962C8B-B14F-4D97-AF65-F5344CB8AC3E}">
        <p14:creationId xmlns:p14="http://schemas.microsoft.com/office/powerpoint/2010/main" val="90598064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직사각형 160"/>
          <p:cNvSpPr/>
          <p:nvPr/>
        </p:nvSpPr>
        <p:spPr>
          <a:xfrm>
            <a:off x="611561" y="1484784"/>
            <a:ext cx="1512707" cy="5937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VEN</a:t>
            </a:r>
            <a:endParaRPr lang="ko-KR" alt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2" name="직사각형 161"/>
          <p:cNvSpPr/>
          <p:nvPr/>
        </p:nvSpPr>
        <p:spPr>
          <a:xfrm>
            <a:off x="6947725" y="1484784"/>
            <a:ext cx="1512707" cy="5937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VTN</a:t>
            </a:r>
            <a:endParaRPr lang="ko-KR" alt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63" name="직선 연결선 162"/>
          <p:cNvCxnSpPr/>
          <p:nvPr/>
        </p:nvCxnSpPr>
        <p:spPr>
          <a:xfrm>
            <a:off x="1367917" y="2078530"/>
            <a:ext cx="0" cy="46483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직선 연결선 189"/>
          <p:cNvCxnSpPr/>
          <p:nvPr/>
        </p:nvCxnSpPr>
        <p:spPr>
          <a:xfrm>
            <a:off x="7704081" y="2078530"/>
            <a:ext cx="0" cy="46483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/>
          <p:cNvCxnSpPr/>
          <p:nvPr/>
        </p:nvCxnSpPr>
        <p:spPr>
          <a:xfrm>
            <a:off x="1367910" y="2569510"/>
            <a:ext cx="633617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직선 화살표 연결선 191"/>
          <p:cNvCxnSpPr/>
          <p:nvPr/>
        </p:nvCxnSpPr>
        <p:spPr>
          <a:xfrm>
            <a:off x="1367910" y="3134709"/>
            <a:ext cx="6336171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TextBox 200"/>
          <p:cNvSpPr txBox="1"/>
          <p:nvPr/>
        </p:nvSpPr>
        <p:spPr>
          <a:xfrm>
            <a:off x="2395923" y="1988839"/>
            <a:ext cx="3635932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PUT 	: /OpenADR/</a:t>
            </a:r>
            <a:r>
              <a:rPr lang="en-US" altLang="ko-KR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VTN1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/2.0b/EiReport </a:t>
            </a:r>
          </a:p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Payload 	: oadrRegisterReport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0" name="TextBox 209"/>
          <p:cNvSpPr txBox="1"/>
          <p:nvPr/>
        </p:nvSpPr>
        <p:spPr>
          <a:xfrm>
            <a:off x="2395923" y="2564904"/>
            <a:ext cx="2779928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Response 	: 2.05 Content </a:t>
            </a:r>
          </a:p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Payload	: oadrRegisteredReport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11" name="직선 화살표 연결선 210"/>
          <p:cNvCxnSpPr/>
          <p:nvPr/>
        </p:nvCxnSpPr>
        <p:spPr>
          <a:xfrm>
            <a:off x="1367909" y="3717032"/>
            <a:ext cx="6336171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직선 화살표 연결선 211"/>
          <p:cNvCxnSpPr/>
          <p:nvPr/>
        </p:nvCxnSpPr>
        <p:spPr>
          <a:xfrm>
            <a:off x="1367909" y="4293096"/>
            <a:ext cx="6336171" cy="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3" name="TextBox 212"/>
          <p:cNvSpPr txBox="1"/>
          <p:nvPr/>
        </p:nvSpPr>
        <p:spPr>
          <a:xfrm>
            <a:off x="2395922" y="3212976"/>
            <a:ext cx="1810111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PUT 	: /Poll </a:t>
            </a:r>
          </a:p>
          <a:p>
            <a:r>
              <a:rPr lang="en-US" altLang="ko-KR" sz="1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Payload 	: oadrPoll</a:t>
            </a:r>
            <a:endParaRPr lang="ko-KR" altLang="en-US" sz="1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4" name="TextBox 213"/>
          <p:cNvSpPr txBox="1"/>
          <p:nvPr/>
        </p:nvSpPr>
        <p:spPr>
          <a:xfrm>
            <a:off x="2395922" y="3789040"/>
            <a:ext cx="3223959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Response 	: 2.05 Content</a:t>
            </a:r>
          </a:p>
          <a:p>
            <a:r>
              <a:rPr lang="en-US" altLang="ko-KR" sz="1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Payload	: Response =&gt;CreateReport ?</a:t>
            </a:r>
          </a:p>
          <a:p>
            <a:endParaRPr lang="ko-KR" altLang="en-US" sz="1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19" name="직선 화살표 연결선 218"/>
          <p:cNvCxnSpPr/>
          <p:nvPr/>
        </p:nvCxnSpPr>
        <p:spPr>
          <a:xfrm>
            <a:off x="1367909" y="4941168"/>
            <a:ext cx="6336171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직선 화살표 연결선 219"/>
          <p:cNvCxnSpPr/>
          <p:nvPr/>
        </p:nvCxnSpPr>
        <p:spPr>
          <a:xfrm>
            <a:off x="1367909" y="5517232"/>
            <a:ext cx="6336171" cy="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1" name="TextBox 220"/>
          <p:cNvSpPr txBox="1"/>
          <p:nvPr/>
        </p:nvSpPr>
        <p:spPr>
          <a:xfrm>
            <a:off x="2405046" y="4365104"/>
            <a:ext cx="2420856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PUT 	: /CreatedReport </a:t>
            </a:r>
          </a:p>
          <a:p>
            <a:r>
              <a:rPr lang="en-US" altLang="ko-KR" sz="1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Payload 	: CreatedReport</a:t>
            </a:r>
            <a:endParaRPr lang="ko-KR" altLang="en-US" sz="1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2" name="TextBox 221"/>
          <p:cNvSpPr txBox="1"/>
          <p:nvPr/>
        </p:nvSpPr>
        <p:spPr>
          <a:xfrm>
            <a:off x="2395922" y="4941168"/>
            <a:ext cx="2212465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Response 	: 2.05 Content</a:t>
            </a:r>
          </a:p>
          <a:p>
            <a:r>
              <a:rPr lang="en-US" altLang="ko-KR" sz="1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Payload	: Response</a:t>
            </a:r>
          </a:p>
          <a:p>
            <a:endParaRPr lang="ko-KR" altLang="en-US" sz="1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2" name="직선 화살표 연결선 21"/>
          <p:cNvCxnSpPr/>
          <p:nvPr/>
        </p:nvCxnSpPr>
        <p:spPr>
          <a:xfrm>
            <a:off x="1367909" y="6150843"/>
            <a:ext cx="633617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/>
          <p:nvPr/>
        </p:nvCxnSpPr>
        <p:spPr>
          <a:xfrm>
            <a:off x="1367909" y="6726907"/>
            <a:ext cx="6336171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2405046" y="5574779"/>
            <a:ext cx="3595856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PUT 	: /OpenADR/</a:t>
            </a:r>
            <a:r>
              <a:rPr lang="en-US" altLang="ko-KR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VTN1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/2.0b/EiReport </a:t>
            </a:r>
          </a:p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Payload 	: oadrUpdateReport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395922" y="6150843"/>
            <a:ext cx="2619628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Response 	: 2.05 Content</a:t>
            </a:r>
          </a:p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Payload	: oadrUpdatedReport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제목 2"/>
          <p:cNvSpPr>
            <a:spLocks noGrp="1"/>
          </p:cNvSpPr>
          <p:nvPr>
            <p:ph type="title"/>
          </p:nvPr>
        </p:nvSpPr>
        <p:spPr>
          <a:xfrm>
            <a:off x="28604" y="233346"/>
            <a:ext cx="8686800" cy="838200"/>
          </a:xfrm>
          <a:noFill/>
        </p:spPr>
        <p:txBody>
          <a:bodyPr/>
          <a:lstStyle/>
          <a:p>
            <a:pPr lvl="0">
              <a:defRPr/>
            </a:pPr>
            <a:r>
              <a:rPr lang="en-US" altLang="ko-KR" b="1" dirty="0">
                <a:solidFill>
                  <a:srgbClr val="FF0000"/>
                </a:solidFill>
              </a:rPr>
              <a:t>2. Profile : OpenADR 2.0b</a:t>
            </a:r>
            <a:r>
              <a:rPr lang="en-US" altLang="ko-KR" b="1" dirty="0">
                <a:solidFill>
                  <a:schemeClr val="tx1"/>
                </a:solidFill>
              </a:rPr>
              <a:t/>
            </a:r>
            <a:br>
              <a:rPr lang="en-US" altLang="ko-KR" b="1" dirty="0">
                <a:solidFill>
                  <a:schemeClr val="tx1"/>
                </a:solidFill>
              </a:rPr>
            </a:br>
            <a:r>
              <a:rPr lang="en-US" altLang="ko-KR" sz="2400" b="1" dirty="0">
                <a:solidFill>
                  <a:schemeClr val="tx1"/>
                </a:solidFill>
              </a:rPr>
              <a:t>2.2 Services : EiReport (</a:t>
            </a:r>
            <a:r>
              <a:rPr lang="en-US" altLang="ko-KR" sz="2400" b="1" dirty="0">
                <a:solidFill>
                  <a:schemeClr val="accent2"/>
                </a:solidFill>
              </a:rPr>
              <a:t>CoAP / JSON</a:t>
            </a:r>
            <a:r>
              <a:rPr lang="en-US" altLang="ko-KR" sz="2400" b="1" dirty="0">
                <a:solidFill>
                  <a:schemeClr val="tx1"/>
                </a:solidFill>
              </a:rPr>
              <a:t>) </a:t>
            </a:r>
            <a:endParaRPr lang="en-US" altLang="zh-CN" sz="2400" b="1" dirty="0"/>
          </a:p>
        </p:txBody>
      </p:sp>
      <p:sp>
        <p:nvSpPr>
          <p:cNvPr id="2" name="TextBox 1"/>
          <p:cNvSpPr txBox="1"/>
          <p:nvPr/>
        </p:nvSpPr>
        <p:spPr>
          <a:xfrm>
            <a:off x="251520" y="233346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빨간색 생략</a:t>
            </a:r>
          </a:p>
        </p:txBody>
      </p:sp>
    </p:spTree>
    <p:extLst>
      <p:ext uri="{BB962C8B-B14F-4D97-AF65-F5344CB8AC3E}">
        <p14:creationId xmlns:p14="http://schemas.microsoft.com/office/powerpoint/2010/main" val="218717937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7C6F095-276F-4AD3-9842-1213BA0CC323}" type="slidenum">
              <a:rPr lang="ko-KR" altLang="en-US" smtClean="0">
                <a:solidFill>
                  <a:srgbClr val="000000"/>
                </a:solidFill>
              </a:rPr>
              <a:pPr>
                <a:defRPr/>
              </a:pPr>
              <a:t>102</a:t>
            </a:fld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492919" y="2423101"/>
            <a:ext cx="632003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arenBoth"/>
            </a:pP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RegisterReport</a:t>
            </a:r>
            <a:endParaRPr lang="en-US" altLang="ko-KR" sz="1200" dirty="0"/>
          </a:p>
          <a:p>
            <a:pPr marL="342900" indent="-342900">
              <a:buAutoNum type="arabicParenBoth"/>
            </a:pP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RegisteredReport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492919" y="1406100"/>
            <a:ext cx="8229600" cy="1023300"/>
            <a:chOff x="492919" y="1406100"/>
            <a:chExt cx="8229600" cy="1023300"/>
          </a:xfrm>
        </p:grpSpPr>
        <p:sp>
          <p:nvSpPr>
            <p:cNvPr id="12" name="직사각형 11"/>
            <p:cNvSpPr/>
            <p:nvPr/>
          </p:nvSpPr>
          <p:spPr bwMode="auto">
            <a:xfrm>
              <a:off x="492919" y="1406100"/>
              <a:ext cx="8229600" cy="1023300"/>
            </a:xfrm>
            <a:prstGeom prst="rect">
              <a:avLst/>
            </a:prstGeom>
            <a:solidFill>
              <a:schemeClr val="bg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232105" y="1605734"/>
              <a:ext cx="1172116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VEN</a:t>
              </a:r>
              <a:br>
                <a:rPr lang="en-US" altLang="ko-KR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</a:br>
              <a:r>
                <a:rPr lang="en-US" altLang="ko-KR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(192.168.1.101)</a:t>
              </a:r>
            </a:p>
          </p:txBody>
        </p:sp>
        <p:cxnSp>
          <p:nvCxnSpPr>
            <p:cNvPr id="14" name="직선 화살표 연결선 13"/>
            <p:cNvCxnSpPr/>
            <p:nvPr/>
          </p:nvCxnSpPr>
          <p:spPr bwMode="auto">
            <a:xfrm>
              <a:off x="2195737" y="1844824"/>
              <a:ext cx="4707807" cy="0"/>
            </a:xfrm>
            <a:prstGeom prst="straightConnector1">
              <a:avLst/>
            </a:prstGeom>
            <a:solidFill>
              <a:schemeClr val="accent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arrow" w="med" len="med"/>
              <a:tailEnd type="none"/>
            </a:ln>
            <a:effectLst/>
          </p:spPr>
        </p:cxnSp>
        <p:sp>
          <p:nvSpPr>
            <p:cNvPr id="16" name="TextBox 15"/>
            <p:cNvSpPr txBox="1"/>
            <p:nvPr/>
          </p:nvSpPr>
          <p:spPr>
            <a:xfrm>
              <a:off x="749922" y="1567266"/>
              <a:ext cx="1172117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VTN</a:t>
              </a:r>
            </a:p>
            <a:p>
              <a:pPr algn="ctr"/>
              <a:r>
                <a:rPr lang="en-US" altLang="ko-KR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(192.168.1.125)</a:t>
              </a:r>
            </a:p>
          </p:txBody>
        </p:sp>
        <p:cxnSp>
          <p:nvCxnSpPr>
            <p:cNvPr id="17" name="직선 화살표 연결선 16"/>
            <p:cNvCxnSpPr/>
            <p:nvPr/>
          </p:nvCxnSpPr>
          <p:spPr bwMode="auto">
            <a:xfrm flipH="1">
              <a:off x="2195736" y="2276872"/>
              <a:ext cx="4707808" cy="0"/>
            </a:xfrm>
            <a:prstGeom prst="straightConnector1">
              <a:avLst/>
            </a:prstGeom>
            <a:solidFill>
              <a:schemeClr val="accent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arrow" w="med" len="med"/>
              <a:tailEnd type="none"/>
            </a:ln>
            <a:effectLst/>
          </p:spPr>
        </p:cxnSp>
      </p:grpSp>
      <p:sp>
        <p:nvSpPr>
          <p:cNvPr id="19" name="TextBox 18"/>
          <p:cNvSpPr txBox="1"/>
          <p:nvPr/>
        </p:nvSpPr>
        <p:spPr>
          <a:xfrm>
            <a:off x="2790770" y="1413937"/>
            <a:ext cx="3097323" cy="43088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PUT 	:  /OpenADR/</a:t>
            </a:r>
            <a:r>
              <a:rPr lang="en-US" altLang="ko-KR" sz="11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VTN1</a:t>
            </a:r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/2.0b/EiReport </a:t>
            </a:r>
          </a:p>
          <a:p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Payload 	:  oadrRegisterReport</a:t>
            </a:r>
            <a:endParaRPr lang="ko-KR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800057" y="1844824"/>
            <a:ext cx="2416046" cy="43088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Response	: 2.05 Content</a:t>
            </a:r>
          </a:p>
          <a:p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Payload	: oadrRegisteredReport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964488" y="144186"/>
            <a:ext cx="115929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>
                <a:solidFill>
                  <a:srgbClr val="FF0000"/>
                </a:solidFill>
              </a:rPr>
              <a:t>빼야할</a:t>
            </a:r>
            <a:r>
              <a:rPr lang="ko-KR" altLang="en-US" b="1" dirty="0">
                <a:solidFill>
                  <a:srgbClr val="FF0000"/>
                </a:solidFill>
              </a:rPr>
              <a:t> 것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ko-KR" altLang="en-US" b="1" dirty="0">
                <a:solidFill>
                  <a:schemeClr val="accent2"/>
                </a:solidFill>
              </a:rPr>
              <a:t>추가할 것</a:t>
            </a:r>
            <a:endParaRPr lang="en-US" altLang="ko-KR" b="1" dirty="0">
              <a:solidFill>
                <a:schemeClr val="accent2"/>
              </a:solidFill>
            </a:endParaRPr>
          </a:p>
          <a:p>
            <a:r>
              <a:rPr lang="ko-KR" altLang="en-US" b="1" dirty="0">
                <a:solidFill>
                  <a:schemeClr val="accent1"/>
                </a:solidFill>
              </a:rPr>
              <a:t>수정 필요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591" y="2440409"/>
            <a:ext cx="6988648" cy="381000"/>
          </a:xfrm>
          <a:prstGeom prst="rect">
            <a:avLst/>
          </a:prstGeom>
        </p:spPr>
      </p:pic>
      <p:sp>
        <p:nvSpPr>
          <p:cNvPr id="36" name="제목 2"/>
          <p:cNvSpPr>
            <a:spLocks noGrp="1"/>
          </p:cNvSpPr>
          <p:nvPr>
            <p:ph type="title"/>
          </p:nvPr>
        </p:nvSpPr>
        <p:spPr>
          <a:xfrm>
            <a:off x="28604" y="233346"/>
            <a:ext cx="8686800" cy="838200"/>
          </a:xfrm>
          <a:noFill/>
        </p:spPr>
        <p:txBody>
          <a:bodyPr/>
          <a:lstStyle/>
          <a:p>
            <a:pPr lvl="0">
              <a:defRPr/>
            </a:pPr>
            <a:r>
              <a:rPr lang="en-US" altLang="ko-KR" b="1" dirty="0">
                <a:solidFill>
                  <a:schemeClr val="tx1"/>
                </a:solidFill>
              </a:rPr>
              <a:t>2. Profile : OpenADR 2.0b</a:t>
            </a:r>
            <a:br>
              <a:rPr lang="en-US" altLang="ko-KR" b="1" dirty="0">
                <a:solidFill>
                  <a:schemeClr val="tx1"/>
                </a:solidFill>
              </a:rPr>
            </a:br>
            <a:r>
              <a:rPr lang="en-US" altLang="ko-KR" sz="2400" b="1" dirty="0">
                <a:solidFill>
                  <a:schemeClr val="tx1"/>
                </a:solidFill>
              </a:rPr>
              <a:t>2.2 Services : EiReport (</a:t>
            </a:r>
            <a:r>
              <a:rPr lang="en-US" altLang="ko-KR" sz="2400" b="1" dirty="0">
                <a:solidFill>
                  <a:schemeClr val="accent2"/>
                </a:solidFill>
              </a:rPr>
              <a:t>CoAP / JSON</a:t>
            </a:r>
            <a:r>
              <a:rPr lang="en-US" altLang="ko-KR" sz="2400" b="1" dirty="0">
                <a:solidFill>
                  <a:schemeClr val="tx1"/>
                </a:solidFill>
              </a:rPr>
              <a:t>)</a:t>
            </a:r>
            <a:endParaRPr lang="en-US" altLang="zh-CN" sz="2400" b="1" dirty="0"/>
          </a:p>
        </p:txBody>
      </p:sp>
      <p:grpSp>
        <p:nvGrpSpPr>
          <p:cNvPr id="7" name="그룹 6"/>
          <p:cNvGrpSpPr/>
          <p:nvPr/>
        </p:nvGrpSpPr>
        <p:grpSpPr>
          <a:xfrm>
            <a:off x="395536" y="3103549"/>
            <a:ext cx="4483217" cy="3657512"/>
            <a:chOff x="376815" y="3151371"/>
            <a:chExt cx="4483217" cy="3657512"/>
          </a:xfrm>
        </p:grpSpPr>
        <p:sp>
          <p:nvSpPr>
            <p:cNvPr id="21" name="TextBox 20"/>
            <p:cNvSpPr txBox="1"/>
            <p:nvPr/>
          </p:nvSpPr>
          <p:spPr>
            <a:xfrm>
              <a:off x="376815" y="3151371"/>
              <a:ext cx="4483217" cy="3657512"/>
            </a:xfrm>
            <a:prstGeom prst="rect">
              <a:avLst/>
            </a:prstGeom>
            <a:noFill/>
            <a:ln>
              <a:solidFill>
                <a:schemeClr val="bg2">
                  <a:lumMod val="50000"/>
                </a:schemeClr>
              </a:solidFill>
            </a:ln>
          </p:spPr>
          <p:txBody>
            <a:bodyPr wrap="square" lIns="108000" tIns="108000" rIns="108000" bIns="108000" rtlCol="0" anchor="ctr">
              <a:spAutoFit/>
            </a:bodyPr>
            <a:lstStyle/>
            <a:p>
              <a:r>
                <a:rPr lang="en-US" altLang="ko-KR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oadrRegisterReport</a:t>
              </a:r>
              <a:r>
                <a:rPr lang="en-US" sz="1200" b="1" dirty="0">
                  <a:solidFill>
                    <a:srgbClr val="000000"/>
                  </a:solidFill>
                  <a:latin typeface="Times New Roman" panose="02020603050405020304" pitchFamily="18" charset="0"/>
                  <a:ea typeface="굴림" panose="020B0600000101010101" pitchFamily="50" charset="-127"/>
                  <a:cs typeface="Times New Roman" panose="02020603050405020304" pitchFamily="18" charset="0"/>
                </a:rPr>
                <a:t> JSON</a:t>
              </a:r>
              <a:r>
                <a:rPr lang="en-US" sz="1200" dirty="0">
                  <a:solidFill>
                    <a:srgbClr val="000000"/>
                  </a:solidFill>
                  <a:latin typeface="Times New Roman" panose="02020603050405020304" pitchFamily="18" charset="0"/>
                  <a:ea typeface="굴림" panose="020B0600000101010101" pitchFamily="50" charset="-127"/>
                  <a:cs typeface="Times New Roman" panose="02020603050405020304" pitchFamily="18" charset="0"/>
                </a:rPr>
                <a:t>{</a:t>
              </a:r>
              <a:endParaRPr lang="en-US" sz="12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endParaRPr>
            </a:p>
            <a:p>
              <a:r>
                <a:rPr lang="en-US" sz="1200" dirty="0">
                  <a:latin typeface="Times New Roman" panose="02020603050405020304" pitchFamily="18" charset="0"/>
                  <a:ea typeface="굴림" panose="020B0600000101010101" pitchFamily="50" charset="-127"/>
                  <a:cs typeface="Times New Roman" panose="02020603050405020304" pitchFamily="18" charset="0"/>
                </a:rPr>
                <a:t>   </a:t>
              </a:r>
              <a:r>
                <a:rPr lang="en-US" altLang="ko-KR" sz="1200" dirty="0">
                  <a:latin typeface="Times New Roman" panose="02020603050405020304" pitchFamily="18" charset="0"/>
                  <a:ea typeface="굴림" panose="020B0600000101010101" pitchFamily="50" charset="-127"/>
                  <a:cs typeface="Times New Roman" panose="02020603050405020304" pitchFamily="18" charset="0"/>
                </a:rPr>
                <a:t>“</a:t>
              </a:r>
              <a:r>
                <a:rPr lang="en-US" sz="1200" dirty="0">
                  <a:latin typeface="Times New Roman" panose="02020603050405020304" pitchFamily="18" charset="0"/>
                  <a:ea typeface="굴림" panose="020B0600000101010101" pitchFamily="50" charset="-127"/>
                  <a:cs typeface="Times New Roman" panose="02020603050405020304" pitchFamily="18" charset="0"/>
                </a:rPr>
                <a:t>requestID": String,</a:t>
              </a:r>
            </a:p>
            <a:p>
              <a:r>
                <a:rPr lang="en-US" altLang="ko-KR" sz="1200" dirty="0">
                  <a:latin typeface="Times New Roman" panose="02020603050405020304" pitchFamily="18" charset="0"/>
                  <a:ea typeface="굴림" panose="020B0600000101010101" pitchFamily="50" charset="-127"/>
                  <a:cs typeface="Times New Roman" panose="02020603050405020304" pitchFamily="18" charset="0"/>
                </a:rPr>
                <a:t>   </a:t>
              </a:r>
              <a:r>
                <a:rPr lang="en-US" altLang="ko-KR" sz="1200" b="1" dirty="0">
                  <a:latin typeface="Times New Roman" panose="02020603050405020304" pitchFamily="18" charset="0"/>
                  <a:ea typeface="굴림" panose="020B0600000101010101" pitchFamily="50" charset="-127"/>
                  <a:cs typeface="Times New Roman" panose="02020603050405020304" pitchFamily="18" charset="0"/>
                </a:rPr>
                <a:t>“oadrReport” : Array,</a:t>
              </a:r>
            </a:p>
            <a:p>
              <a:r>
                <a:rPr lang="en-US" altLang="ko-KR" sz="1200" dirty="0">
                  <a:latin typeface="Times New Roman" panose="02020603050405020304" pitchFamily="18" charset="0"/>
                  <a:ea typeface="굴림" panose="020B0600000101010101" pitchFamily="50" charset="-127"/>
                  <a:cs typeface="Times New Roman" panose="02020603050405020304" pitchFamily="18" charset="0"/>
                </a:rPr>
                <a:t>   “venID” : String,</a:t>
              </a:r>
            </a:p>
            <a:p>
              <a:r>
                <a:rPr lang="en-US" altLang="ko-KR" sz="1200" dirty="0">
                  <a:latin typeface="Times New Roman" panose="02020603050405020304" pitchFamily="18" charset="0"/>
                  <a:ea typeface="굴림" panose="020B0600000101010101" pitchFamily="50" charset="-127"/>
                  <a:cs typeface="Times New Roman" panose="02020603050405020304" pitchFamily="18" charset="0"/>
                </a:rPr>
                <a:t>   </a:t>
              </a:r>
              <a:r>
                <a:rPr lang="en-US" altLang="ko-KR" sz="1200" dirty="0">
                  <a:solidFill>
                    <a:schemeClr val="accent2"/>
                  </a:solidFill>
                  <a:latin typeface="Times New Roman" panose="02020603050405020304" pitchFamily="18" charset="0"/>
                  <a:ea typeface="굴림" panose="020B0600000101010101" pitchFamily="50" charset="-127"/>
                  <a:cs typeface="Times New Roman" panose="02020603050405020304" pitchFamily="18" charset="0"/>
                </a:rPr>
                <a:t>“service” : String</a:t>
              </a:r>
            </a:p>
            <a:p>
              <a:r>
                <a:rPr lang="en-US" sz="1200" dirty="0">
                  <a:solidFill>
                    <a:srgbClr val="000000"/>
                  </a:solidFill>
                  <a:latin typeface="Times New Roman" panose="02020603050405020304" pitchFamily="18" charset="0"/>
                  <a:ea typeface="굴림" panose="020B0600000101010101" pitchFamily="50" charset="-127"/>
                  <a:cs typeface="Times New Roman" panose="02020603050405020304" pitchFamily="18" charset="0"/>
                </a:rPr>
                <a:t>}</a:t>
              </a:r>
            </a:p>
            <a:p>
              <a:endParaRPr lang="en-US" sz="120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endParaRPr>
            </a:p>
            <a:p>
              <a:endParaRPr lang="en-US" sz="120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endParaRPr>
            </a:p>
            <a:p>
              <a:endParaRPr lang="en-US" sz="135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endParaRPr>
            </a:p>
            <a:p>
              <a:endParaRPr lang="en-US" sz="140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endParaRPr>
            </a:p>
            <a:p>
              <a:endParaRPr lang="en-US" sz="140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endParaRPr>
            </a:p>
            <a:p>
              <a:endParaRPr lang="en-US" sz="140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endParaRPr>
            </a:p>
            <a:p>
              <a:endParaRPr lang="en-US" sz="120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endParaRPr>
            </a:p>
            <a:p>
              <a:endParaRPr lang="en-US" sz="120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endParaRPr>
            </a:p>
            <a:p>
              <a:endParaRPr lang="en-US" sz="120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endParaRPr>
            </a:p>
            <a:p>
              <a:endParaRPr lang="en-US" sz="120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endParaRPr>
            </a:p>
            <a:p>
              <a:endParaRPr lang="en-US" sz="120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endParaRPr>
            </a:p>
            <a:p>
              <a:endParaRPr lang="en-US" sz="120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694865" y="4416892"/>
              <a:ext cx="1929879" cy="192360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latin typeface="Times New Roman" panose="02020603050405020304" pitchFamily="18" charset="0"/>
                  <a:ea typeface="굴림" panose="020B0600000101010101" pitchFamily="50" charset="-127"/>
                  <a:cs typeface="Times New Roman" panose="02020603050405020304" pitchFamily="18" charset="0"/>
                </a:rPr>
                <a:t>oadrReportDescription</a:t>
              </a:r>
              <a:r>
                <a:rPr lang="en-US" altLang="ko-KR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ko-KR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Array</a:t>
              </a:r>
              <a:r>
                <a:rPr lang="en-US" altLang="ko-KR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{</a:t>
              </a:r>
            </a:p>
            <a:p>
              <a:r>
                <a:rPr lang="en-US" altLang="ko-KR" sz="9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 “rID” :  String</a:t>
              </a:r>
            </a:p>
            <a:p>
              <a:r>
                <a:rPr lang="en-US" altLang="ko-KR" sz="9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 “resourceID” : String,</a:t>
              </a:r>
            </a:p>
            <a:p>
              <a:r>
                <a:rPr lang="en-US" altLang="ko-KR" sz="9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 “reportType” : String,</a:t>
              </a:r>
            </a:p>
            <a:p>
              <a:r>
                <a:rPr lang="en-US" altLang="ko-KR" sz="9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 “itemUnits” : String,</a:t>
              </a:r>
            </a:p>
            <a:p>
              <a:r>
                <a:rPr lang="en-US" altLang="ko-KR" sz="9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 “siScaleCode” : String,</a:t>
              </a:r>
            </a:p>
            <a:p>
              <a:r>
                <a:rPr lang="en-US" altLang="ko-KR" sz="9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 “marketContxt” : String,</a:t>
              </a:r>
            </a:p>
            <a:p>
              <a:r>
                <a:rPr lang="en-US" altLang="ko-KR" sz="9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 “oadrMinPeriod” : String,</a:t>
              </a:r>
            </a:p>
            <a:p>
              <a:r>
                <a:rPr lang="en-US" altLang="ko-KR" sz="9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 “oadrMaxPeriod” : String,</a:t>
              </a:r>
            </a:p>
            <a:p>
              <a:r>
                <a:rPr lang="en-US" altLang="ko-KR" sz="9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 “oadrOnChange” : Boolean, </a:t>
              </a:r>
            </a:p>
            <a:p>
              <a:r>
                <a:rPr lang="en-US" altLang="ko-KR" sz="9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 “itemDescription” : String.</a:t>
              </a:r>
            </a:p>
            <a:p>
              <a:r>
                <a:rPr lang="en-US" altLang="ko-KR" sz="9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 “powerAttributes” : Array</a:t>
              </a:r>
            </a:p>
            <a:p>
              <a:r>
                <a:rPr lang="en-US" altLang="ko-KR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}</a:t>
              </a:r>
              <a:endParaRPr lang="ko-KR" altLang="en-US" sz="1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2701829" y="3210319"/>
              <a:ext cx="1929879" cy="86177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latin typeface="Times New Roman" panose="02020603050405020304" pitchFamily="18" charset="0"/>
                  <a:ea typeface="굴림" panose="020B0600000101010101" pitchFamily="50" charset="-127"/>
                  <a:cs typeface="Times New Roman" panose="02020603050405020304" pitchFamily="18" charset="0"/>
                </a:rPr>
                <a:t>powerAttributes</a:t>
              </a:r>
              <a:r>
                <a:rPr lang="en-US" altLang="ko-KR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ko-KR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Array</a:t>
              </a:r>
              <a:r>
                <a:rPr lang="en-US" altLang="ko-KR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{</a:t>
              </a:r>
            </a:p>
            <a:p>
              <a:r>
                <a:rPr lang="en-US" altLang="ko-KR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 “hertz” : Integer,</a:t>
              </a:r>
            </a:p>
            <a:p>
              <a:r>
                <a:rPr lang="en-US" altLang="ko-KR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 “voltage” : Integer,</a:t>
              </a:r>
            </a:p>
            <a:p>
              <a:r>
                <a:rPr lang="en-US" altLang="ko-KR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 “ac”  : Boolean</a:t>
              </a:r>
            </a:p>
            <a:p>
              <a:r>
                <a:rPr lang="en-US" altLang="ko-KR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}</a:t>
              </a:r>
              <a:endParaRPr lang="ko-KR" altLang="en-US" sz="1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535541" y="4416892"/>
              <a:ext cx="1966577" cy="1326105"/>
            </a:xfrm>
            <a:prstGeom prst="rect">
              <a:avLst/>
            </a:prstGeom>
            <a:noFill/>
            <a:ln>
              <a:solidFill>
                <a:schemeClr val="bg2">
                  <a:lumMod val="50000"/>
                </a:schemeClr>
              </a:solidFill>
            </a:ln>
          </p:spPr>
          <p:txBody>
            <a:bodyPr wrap="square" lIns="108000" tIns="108000" rIns="108000" bIns="108000" rtlCol="0" anchor="ctr">
              <a:spAutoFit/>
            </a:bodyPr>
            <a:lstStyle/>
            <a:p>
              <a:r>
                <a:rPr lang="en-US" altLang="ko-KR" sz="900" b="1" dirty="0">
                  <a:latin typeface="Times New Roman" panose="02020603050405020304" pitchFamily="18" charset="0"/>
                  <a:ea typeface="굴림" panose="020B0600000101010101" pitchFamily="50" charset="-127"/>
                  <a:cs typeface="Times New Roman" panose="02020603050405020304" pitchFamily="18" charset="0"/>
                </a:rPr>
                <a:t>oadrReport</a:t>
              </a:r>
              <a:r>
                <a:rPr lang="en-US" altLang="ko-KR" sz="900" dirty="0">
                  <a:solidFill>
                    <a:schemeClr val="accent2"/>
                  </a:solidFill>
                  <a:latin typeface="Times New Roman" panose="02020603050405020304" pitchFamily="18" charset="0"/>
                  <a:ea typeface="굴림" panose="020B0600000101010101" pitchFamily="50" charset="-127"/>
                  <a:cs typeface="Times New Roman" panose="02020603050405020304" pitchFamily="18" charset="0"/>
                </a:rPr>
                <a:t> </a:t>
              </a:r>
              <a:r>
                <a:rPr lang="en-US" sz="900" b="1" dirty="0">
                  <a:solidFill>
                    <a:srgbClr val="000000"/>
                  </a:solidFill>
                  <a:latin typeface="Times New Roman" panose="02020603050405020304" pitchFamily="18" charset="0"/>
                  <a:ea typeface="굴림" panose="020B0600000101010101" pitchFamily="50" charset="-127"/>
                  <a:cs typeface="Times New Roman" panose="02020603050405020304" pitchFamily="18" charset="0"/>
                </a:rPr>
                <a:t>Object</a:t>
              </a:r>
              <a:r>
                <a:rPr lang="en-US" sz="900" dirty="0">
                  <a:solidFill>
                    <a:srgbClr val="000000"/>
                  </a:solidFill>
                  <a:latin typeface="Times New Roman" panose="02020603050405020304" pitchFamily="18" charset="0"/>
                  <a:ea typeface="굴림" panose="020B0600000101010101" pitchFamily="50" charset="-127"/>
                  <a:cs typeface="Times New Roman" panose="02020603050405020304" pitchFamily="18" charset="0"/>
                </a:rPr>
                <a:t>{</a:t>
              </a:r>
            </a:p>
            <a:p>
              <a:r>
                <a:rPr lang="en-US" sz="900" dirty="0">
                  <a:latin typeface="Times New Roman" panose="02020603050405020304" pitchFamily="18" charset="0"/>
                  <a:ea typeface="굴림" panose="020B0600000101010101" pitchFamily="50" charset="-127"/>
                  <a:cs typeface="Times New Roman" panose="02020603050405020304" pitchFamily="18" charset="0"/>
                </a:rPr>
                <a:t>      “duration” : String,</a:t>
              </a:r>
            </a:p>
            <a:p>
              <a:r>
                <a:rPr lang="en-US" sz="900" dirty="0">
                  <a:latin typeface="Times New Roman" panose="02020603050405020304" pitchFamily="18" charset="0"/>
                  <a:ea typeface="굴림" panose="020B0600000101010101" pitchFamily="50" charset="-127"/>
                  <a:cs typeface="Times New Roman" panose="02020603050405020304" pitchFamily="18" charset="0"/>
                </a:rPr>
                <a:t>      “</a:t>
              </a:r>
              <a:r>
                <a:rPr lang="en-US" altLang="ko-KR" sz="900" dirty="0"/>
                <a:t>reportRequestID”  : Integer,</a:t>
              </a:r>
            </a:p>
            <a:p>
              <a:r>
                <a:rPr lang="en-US" sz="900" dirty="0">
                  <a:latin typeface="Times New Roman" panose="02020603050405020304" pitchFamily="18" charset="0"/>
                  <a:ea typeface="굴림" panose="020B0600000101010101" pitchFamily="50" charset="-127"/>
                  <a:cs typeface="Times New Roman" panose="02020603050405020304" pitchFamily="18" charset="0"/>
                </a:rPr>
                <a:t>      “</a:t>
              </a:r>
              <a:r>
                <a:rPr lang="en-US" altLang="ko-KR" sz="900" dirty="0"/>
                <a:t>reportSpecifierID” : String,</a:t>
              </a:r>
            </a:p>
            <a:p>
              <a:r>
                <a:rPr lang="en-US" sz="900" dirty="0">
                  <a:latin typeface="Times New Roman" panose="02020603050405020304" pitchFamily="18" charset="0"/>
                  <a:ea typeface="굴림" panose="020B0600000101010101" pitchFamily="50" charset="-127"/>
                  <a:cs typeface="Times New Roman" panose="02020603050405020304" pitchFamily="18" charset="0"/>
                </a:rPr>
                <a:t>      “</a:t>
              </a:r>
              <a:r>
                <a:rPr lang="en-US" altLang="ko-KR" sz="900" dirty="0"/>
                <a:t>reportName” : String,</a:t>
              </a:r>
            </a:p>
            <a:p>
              <a:r>
                <a:rPr lang="en-US" sz="900" dirty="0">
                  <a:latin typeface="Times New Roman" panose="02020603050405020304" pitchFamily="18" charset="0"/>
                  <a:ea typeface="굴림" panose="020B0600000101010101" pitchFamily="50" charset="-127"/>
                  <a:cs typeface="Times New Roman" panose="02020603050405020304" pitchFamily="18" charset="0"/>
                </a:rPr>
                <a:t>      “</a:t>
              </a:r>
              <a:r>
                <a:rPr lang="en-US" altLang="ko-KR" sz="900" dirty="0"/>
                <a:t>createdDateTime” : Date,</a:t>
              </a:r>
            </a:p>
            <a:p>
              <a:r>
                <a:rPr lang="en-US" sz="900" dirty="0">
                  <a:latin typeface="Times New Roman" panose="02020603050405020304" pitchFamily="18" charset="0"/>
                  <a:ea typeface="굴림" panose="020B0600000101010101" pitchFamily="50" charset="-127"/>
                  <a:cs typeface="Times New Roman" panose="02020603050405020304" pitchFamily="18" charset="0"/>
                </a:rPr>
                <a:t>      </a:t>
              </a:r>
              <a:r>
                <a:rPr lang="en-US" sz="900" b="1" dirty="0">
                  <a:latin typeface="Times New Roman" panose="02020603050405020304" pitchFamily="18" charset="0"/>
                  <a:ea typeface="굴림" panose="020B0600000101010101" pitchFamily="50" charset="-127"/>
                  <a:cs typeface="Times New Roman" panose="02020603050405020304" pitchFamily="18" charset="0"/>
                </a:rPr>
                <a:t>“</a:t>
              </a:r>
              <a:r>
                <a:rPr lang="en-US" altLang="ko-KR" sz="900" b="1" dirty="0"/>
                <a:t>reportDescription” : Array,</a:t>
              </a:r>
              <a:endParaRPr lang="en-US" sz="900" b="1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endParaRPr>
            </a:p>
            <a:p>
              <a:r>
                <a:rPr lang="en-US" sz="900" dirty="0">
                  <a:latin typeface="Times New Roman" panose="02020603050405020304" pitchFamily="18" charset="0"/>
                  <a:ea typeface="굴림" panose="020B0600000101010101" pitchFamily="50" charset="-127"/>
                  <a:cs typeface="Times New Roman" panose="02020603050405020304" pitchFamily="18" charset="0"/>
                </a:rPr>
                <a:t>}</a:t>
              </a:r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5031477" y="3111007"/>
            <a:ext cx="3933012" cy="1326105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txBody>
          <a:bodyPr wrap="square" lIns="108000" tIns="108000" rIns="108000" bIns="108000" rtlCol="0" anchor="ctr">
            <a:spAutoFit/>
          </a:bodyPr>
          <a:lstStyle/>
          <a:p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oadrRegisteredReport </a:t>
            </a:r>
            <a:r>
              <a:rPr lang="en-US" altLang="ko-KR" sz="1200" b="1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JSON</a:t>
            </a:r>
            <a:r>
              <a:rPr lang="en-US" altLang="ko-KR" sz="120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{</a:t>
            </a:r>
          </a:p>
          <a:p>
            <a:r>
              <a:rPr lang="en-US" altLang="ko-KR" sz="12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“responseCode": Integer,</a:t>
            </a:r>
          </a:p>
          <a:p>
            <a:r>
              <a:rPr lang="en-US" altLang="ko-KR" sz="12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“responseDescription”: String,</a:t>
            </a:r>
          </a:p>
          <a:p>
            <a:r>
              <a:rPr lang="en-US" altLang="ko-KR" sz="12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“requestID": String,</a:t>
            </a:r>
          </a:p>
          <a:p>
            <a:r>
              <a:rPr lang="en-US" altLang="ko-KR" sz="12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</a:t>
            </a:r>
            <a:r>
              <a:rPr lang="en-US" altLang="ko-KR" sz="1200" dirty="0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“service” : String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07292980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7C6F095-276F-4AD3-9842-1213BA0CC323}" type="slidenum">
              <a:rPr lang="ko-KR" altLang="en-US" smtClean="0">
                <a:solidFill>
                  <a:srgbClr val="000000"/>
                </a:solidFill>
              </a:rPr>
              <a:pPr>
                <a:defRPr/>
              </a:pPr>
              <a:t>103</a:t>
            </a:fld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492919" y="2423101"/>
            <a:ext cx="632003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(3)    Poll</a:t>
            </a:r>
            <a:endParaRPr lang="en-US" altLang="ko-KR" sz="1200" dirty="0"/>
          </a:p>
          <a:p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(4)    CreateReport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492919" y="1406100"/>
            <a:ext cx="8229600" cy="1023300"/>
            <a:chOff x="492919" y="1406100"/>
            <a:chExt cx="8229600" cy="1023300"/>
          </a:xfrm>
        </p:grpSpPr>
        <p:sp>
          <p:nvSpPr>
            <p:cNvPr id="12" name="직사각형 11"/>
            <p:cNvSpPr/>
            <p:nvPr/>
          </p:nvSpPr>
          <p:spPr bwMode="auto">
            <a:xfrm>
              <a:off x="492919" y="1406100"/>
              <a:ext cx="8229600" cy="1023300"/>
            </a:xfrm>
            <a:prstGeom prst="rect">
              <a:avLst/>
            </a:prstGeom>
            <a:solidFill>
              <a:schemeClr val="bg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232105" y="1605734"/>
              <a:ext cx="1172116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VEN</a:t>
              </a:r>
              <a:br>
                <a:rPr lang="en-US" altLang="ko-KR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</a:br>
              <a:r>
                <a:rPr lang="en-US" altLang="ko-KR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(192.168.1.101)</a:t>
              </a:r>
            </a:p>
          </p:txBody>
        </p:sp>
        <p:cxnSp>
          <p:nvCxnSpPr>
            <p:cNvPr id="14" name="직선 화살표 연결선 13"/>
            <p:cNvCxnSpPr/>
            <p:nvPr/>
          </p:nvCxnSpPr>
          <p:spPr bwMode="auto">
            <a:xfrm>
              <a:off x="2195737" y="1844824"/>
              <a:ext cx="4707807" cy="0"/>
            </a:xfrm>
            <a:prstGeom prst="straightConnector1">
              <a:avLst/>
            </a:prstGeom>
            <a:solidFill>
              <a:schemeClr val="accent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arrow" w="med" len="med"/>
              <a:tailEnd type="none"/>
            </a:ln>
            <a:effectLst/>
          </p:spPr>
        </p:cxnSp>
        <p:sp>
          <p:nvSpPr>
            <p:cNvPr id="16" name="TextBox 15"/>
            <p:cNvSpPr txBox="1"/>
            <p:nvPr/>
          </p:nvSpPr>
          <p:spPr>
            <a:xfrm>
              <a:off x="749922" y="1567266"/>
              <a:ext cx="1172117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VTN</a:t>
              </a:r>
            </a:p>
            <a:p>
              <a:pPr algn="ctr"/>
              <a:r>
                <a:rPr lang="en-US" altLang="ko-KR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(192.168.1.127)</a:t>
              </a:r>
            </a:p>
          </p:txBody>
        </p:sp>
        <p:cxnSp>
          <p:nvCxnSpPr>
            <p:cNvPr id="17" name="직선 화살표 연결선 16"/>
            <p:cNvCxnSpPr/>
            <p:nvPr/>
          </p:nvCxnSpPr>
          <p:spPr bwMode="auto">
            <a:xfrm flipH="1">
              <a:off x="2195736" y="2276872"/>
              <a:ext cx="4707808" cy="0"/>
            </a:xfrm>
            <a:prstGeom prst="straightConnector1">
              <a:avLst/>
            </a:prstGeom>
            <a:solidFill>
              <a:schemeClr val="accent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arrow" w="med" len="med"/>
              <a:tailEnd type="none"/>
            </a:ln>
            <a:effectLst/>
          </p:spPr>
        </p:cxnSp>
      </p:grpSp>
      <p:sp>
        <p:nvSpPr>
          <p:cNvPr id="19" name="TextBox 18"/>
          <p:cNvSpPr txBox="1"/>
          <p:nvPr/>
        </p:nvSpPr>
        <p:spPr>
          <a:xfrm>
            <a:off x="2790770" y="1413937"/>
            <a:ext cx="1641796" cy="43088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PUT 	: /Poll</a:t>
            </a:r>
          </a:p>
          <a:p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Payload 	:  (3) Poll</a:t>
            </a:r>
            <a:endParaRPr lang="ko-KR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800057" y="1844824"/>
            <a:ext cx="2291012" cy="43088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Response	: CoAP 2.05 Content</a:t>
            </a:r>
          </a:p>
          <a:p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Payload	: (4) CreateReport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964488" y="144186"/>
            <a:ext cx="115929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>
                <a:solidFill>
                  <a:srgbClr val="FF0000"/>
                </a:solidFill>
              </a:rPr>
              <a:t>빼야할</a:t>
            </a:r>
            <a:r>
              <a:rPr lang="ko-KR" altLang="en-US" b="1" dirty="0">
                <a:solidFill>
                  <a:srgbClr val="FF0000"/>
                </a:solidFill>
              </a:rPr>
              <a:t> 것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ko-KR" altLang="en-US" b="1" dirty="0">
                <a:solidFill>
                  <a:schemeClr val="accent2"/>
                </a:solidFill>
              </a:rPr>
              <a:t>추가할 것</a:t>
            </a:r>
            <a:endParaRPr lang="en-US" altLang="ko-KR" b="1" dirty="0">
              <a:solidFill>
                <a:schemeClr val="accent2"/>
              </a:solidFill>
            </a:endParaRPr>
          </a:p>
          <a:p>
            <a:r>
              <a:rPr lang="ko-KR" altLang="en-US" b="1" dirty="0">
                <a:solidFill>
                  <a:schemeClr val="accent1"/>
                </a:solidFill>
              </a:rPr>
              <a:t>수정 필요</a:t>
            </a:r>
          </a:p>
        </p:txBody>
      </p:sp>
      <p:sp>
        <p:nvSpPr>
          <p:cNvPr id="24" name="제목 2"/>
          <p:cNvSpPr>
            <a:spLocks noGrp="1"/>
          </p:cNvSpPr>
          <p:nvPr>
            <p:ph type="title"/>
          </p:nvPr>
        </p:nvSpPr>
        <p:spPr>
          <a:xfrm>
            <a:off x="28604" y="233346"/>
            <a:ext cx="8686800" cy="838200"/>
          </a:xfrm>
          <a:noFill/>
        </p:spPr>
        <p:txBody>
          <a:bodyPr/>
          <a:lstStyle/>
          <a:p>
            <a:pPr lvl="0">
              <a:defRPr/>
            </a:pPr>
            <a:r>
              <a:rPr lang="en-US" altLang="ko-KR" b="1" dirty="0">
                <a:solidFill>
                  <a:srgbClr val="FF0000"/>
                </a:solidFill>
              </a:rPr>
              <a:t>2. Profile : OpenADR 2.0b</a:t>
            </a:r>
            <a:r>
              <a:rPr lang="en-US" altLang="ko-KR" b="1" dirty="0">
                <a:solidFill>
                  <a:schemeClr val="tx1"/>
                </a:solidFill>
              </a:rPr>
              <a:t/>
            </a:r>
            <a:br>
              <a:rPr lang="en-US" altLang="ko-KR" b="1" dirty="0">
                <a:solidFill>
                  <a:schemeClr val="tx1"/>
                </a:solidFill>
              </a:rPr>
            </a:br>
            <a:r>
              <a:rPr lang="en-US" altLang="ko-KR" sz="2400" b="1" dirty="0">
                <a:solidFill>
                  <a:schemeClr val="tx1"/>
                </a:solidFill>
              </a:rPr>
              <a:t>2.2 Services : EiReport (</a:t>
            </a:r>
            <a:r>
              <a:rPr lang="en-US" altLang="ko-KR" sz="2400" b="1" dirty="0">
                <a:solidFill>
                  <a:schemeClr val="accent2"/>
                </a:solidFill>
              </a:rPr>
              <a:t>CoAP / JSON</a:t>
            </a:r>
            <a:r>
              <a:rPr lang="en-US" altLang="ko-KR" sz="2400" b="1" dirty="0">
                <a:solidFill>
                  <a:schemeClr val="tx1"/>
                </a:solidFill>
              </a:rPr>
              <a:t>)</a:t>
            </a:r>
            <a:endParaRPr lang="en-US" altLang="zh-CN" sz="2400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4607719" y="3055931"/>
            <a:ext cx="4310406" cy="3634429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txBody>
          <a:bodyPr wrap="square" lIns="108000" tIns="108000" rIns="108000" bIns="108000" rtlCol="0" anchor="ctr">
            <a:spAutoFit/>
          </a:bodyPr>
          <a:lstStyle/>
          <a:p>
            <a:r>
              <a:rPr lang="en-US" altLang="ko-KR" sz="12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oadrCreateReport</a:t>
            </a:r>
            <a:r>
              <a:rPr lang="en-US" altLang="ko-KR" sz="1200" b="1" dirty="0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JSON</a:t>
            </a:r>
            <a:r>
              <a:rPr lang="en-US" altLang="ko-KR" sz="1200" dirty="0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{</a:t>
            </a:r>
          </a:p>
          <a:p>
            <a:r>
              <a:rPr lang="en-US" altLang="ko-KR" sz="1200" dirty="0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  “requestID” : String,</a:t>
            </a:r>
          </a:p>
          <a:p>
            <a:r>
              <a:rPr lang="en-US" altLang="ko-KR" sz="1200" dirty="0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  “reportRequestID” : String,</a:t>
            </a:r>
          </a:p>
          <a:p>
            <a:r>
              <a:rPr lang="en-US" altLang="ko-KR" sz="1200" dirty="0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  “reportSpecifierID” : String,</a:t>
            </a:r>
          </a:p>
          <a:p>
            <a:r>
              <a:rPr lang="en-US" altLang="ko-KR" sz="1200" dirty="0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  “duration” : String,</a:t>
            </a:r>
          </a:p>
          <a:p>
            <a:r>
              <a:rPr lang="en-US" altLang="ko-KR" sz="1200" dirty="0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  “dtstart” : Date,</a:t>
            </a:r>
          </a:p>
          <a:p>
            <a:r>
              <a:rPr lang="en-US" altLang="ko-KR" sz="1200" dirty="0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  “rID” : String,</a:t>
            </a:r>
          </a:p>
          <a:p>
            <a:r>
              <a:rPr lang="en-US" altLang="ko-KR" sz="1200" dirty="0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  “readingType” : String,</a:t>
            </a:r>
          </a:p>
          <a:p>
            <a:r>
              <a:rPr lang="en-US" altLang="ko-KR" sz="1200" dirty="0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  “service” : String</a:t>
            </a:r>
          </a:p>
          <a:p>
            <a:r>
              <a:rPr lang="en-US" altLang="ko-KR" sz="1200" dirty="0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}</a:t>
            </a:r>
          </a:p>
          <a:p>
            <a:endParaRPr lang="en-US" altLang="ko-KR" sz="900" dirty="0">
              <a:solidFill>
                <a:schemeClr val="accent2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altLang="ko-KR" sz="900" dirty="0">
              <a:solidFill>
                <a:schemeClr val="accent2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altLang="ko-KR" sz="1050" dirty="0">
              <a:solidFill>
                <a:schemeClr val="accent2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altLang="ko-KR" sz="1050" dirty="0">
              <a:solidFill>
                <a:schemeClr val="accent2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altLang="ko-KR" sz="1050" dirty="0">
              <a:solidFill>
                <a:schemeClr val="accent2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altLang="ko-KR" sz="1050" dirty="0">
              <a:solidFill>
                <a:schemeClr val="accent2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altLang="ko-KR" sz="1050" dirty="0">
              <a:solidFill>
                <a:schemeClr val="accent2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altLang="ko-KR" sz="1050" dirty="0">
              <a:solidFill>
                <a:schemeClr val="accent2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altLang="ko-KR" sz="1050" dirty="0">
              <a:solidFill>
                <a:schemeClr val="accent2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altLang="ko-KR" sz="1050" dirty="0">
              <a:solidFill>
                <a:schemeClr val="accent2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50661" y="3448347"/>
            <a:ext cx="3898051" cy="2988098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txBody>
          <a:bodyPr wrap="square" lIns="108000" tIns="108000" rIns="108000" bIns="108000" rtlCol="0" anchor="ctr">
            <a:spAutoFit/>
          </a:bodyPr>
          <a:lstStyle/>
          <a:p>
            <a:r>
              <a:rPr lang="en-US" sz="1200" b="1" dirty="0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oadrPoll JSON</a:t>
            </a:r>
            <a:r>
              <a:rPr lang="en-US" sz="1200" dirty="0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{</a:t>
            </a:r>
          </a:p>
          <a:p>
            <a:r>
              <a:rPr lang="en-US" sz="1200" dirty="0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  “venID”: String,</a:t>
            </a:r>
          </a:p>
          <a:p>
            <a:r>
              <a:rPr lang="en-US" sz="1200" dirty="0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  “service” : String</a:t>
            </a:r>
          </a:p>
          <a:p>
            <a:r>
              <a:rPr lang="en-US" sz="1200" dirty="0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}</a:t>
            </a:r>
          </a:p>
          <a:p>
            <a:endParaRPr lang="en-US" sz="1200" dirty="0">
              <a:solidFill>
                <a:schemeClr val="accent2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sz="1200" dirty="0">
              <a:solidFill>
                <a:schemeClr val="accent2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sz="1200" dirty="0">
              <a:solidFill>
                <a:schemeClr val="accent2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sz="1200" dirty="0">
              <a:solidFill>
                <a:schemeClr val="accent2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sz="1200" dirty="0">
              <a:solidFill>
                <a:schemeClr val="accent2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sz="1200" dirty="0">
              <a:solidFill>
                <a:schemeClr val="accent2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sz="1200" dirty="0">
              <a:solidFill>
                <a:schemeClr val="accent2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sz="1200" dirty="0">
              <a:solidFill>
                <a:schemeClr val="accent2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sz="1200" dirty="0">
              <a:solidFill>
                <a:schemeClr val="accent2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sz="1200" dirty="0">
              <a:solidFill>
                <a:schemeClr val="accent2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sz="1200" dirty="0">
              <a:solidFill>
                <a:schemeClr val="accent2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197" y="4984567"/>
            <a:ext cx="3841515" cy="46672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787595" y="492670"/>
            <a:ext cx="20188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Not implement yet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896815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7C6F095-276F-4AD3-9842-1213BA0CC323}" type="slidenum">
              <a:rPr lang="ko-KR" altLang="en-US" smtClean="0">
                <a:solidFill>
                  <a:srgbClr val="000000"/>
                </a:solidFill>
              </a:rPr>
              <a:pPr>
                <a:defRPr/>
              </a:pPr>
              <a:t>104</a:t>
            </a:fld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492919" y="2423101"/>
            <a:ext cx="632003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(5)    CreatedReport</a:t>
            </a:r>
            <a:endParaRPr lang="en-US" altLang="ko-KR" sz="1200" dirty="0"/>
          </a:p>
          <a:p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(6)    Response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492919" y="1406100"/>
            <a:ext cx="8229600" cy="1023300"/>
            <a:chOff x="492919" y="1406100"/>
            <a:chExt cx="8229600" cy="1023300"/>
          </a:xfrm>
        </p:grpSpPr>
        <p:sp>
          <p:nvSpPr>
            <p:cNvPr id="12" name="직사각형 11"/>
            <p:cNvSpPr/>
            <p:nvPr/>
          </p:nvSpPr>
          <p:spPr bwMode="auto">
            <a:xfrm>
              <a:off x="492919" y="1406100"/>
              <a:ext cx="8229600" cy="1023300"/>
            </a:xfrm>
            <a:prstGeom prst="rect">
              <a:avLst/>
            </a:prstGeom>
            <a:solidFill>
              <a:schemeClr val="bg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232105" y="1605734"/>
              <a:ext cx="1172116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VEN</a:t>
              </a:r>
              <a:br>
                <a:rPr lang="en-US" altLang="ko-KR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</a:br>
              <a:r>
                <a:rPr lang="en-US" altLang="ko-KR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(192.168.1.101)</a:t>
              </a:r>
            </a:p>
          </p:txBody>
        </p:sp>
        <p:cxnSp>
          <p:nvCxnSpPr>
            <p:cNvPr id="14" name="직선 화살표 연결선 13"/>
            <p:cNvCxnSpPr/>
            <p:nvPr/>
          </p:nvCxnSpPr>
          <p:spPr bwMode="auto">
            <a:xfrm>
              <a:off x="2195737" y="1844824"/>
              <a:ext cx="4707807" cy="0"/>
            </a:xfrm>
            <a:prstGeom prst="straightConnector1">
              <a:avLst/>
            </a:prstGeom>
            <a:solidFill>
              <a:schemeClr val="accent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arrow" w="med" len="med"/>
              <a:tailEnd type="none"/>
            </a:ln>
            <a:effectLst/>
          </p:spPr>
        </p:cxnSp>
        <p:sp>
          <p:nvSpPr>
            <p:cNvPr id="16" name="TextBox 15"/>
            <p:cNvSpPr txBox="1"/>
            <p:nvPr/>
          </p:nvSpPr>
          <p:spPr>
            <a:xfrm>
              <a:off x="826867" y="1567266"/>
              <a:ext cx="1018227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VTN</a:t>
              </a:r>
            </a:p>
            <a:p>
              <a:pPr algn="ctr"/>
              <a:r>
                <a:rPr lang="en-US" altLang="ko-KR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(192.168.1.2)</a:t>
              </a:r>
            </a:p>
          </p:txBody>
        </p:sp>
        <p:cxnSp>
          <p:nvCxnSpPr>
            <p:cNvPr id="17" name="직선 화살표 연결선 16"/>
            <p:cNvCxnSpPr/>
            <p:nvPr/>
          </p:nvCxnSpPr>
          <p:spPr bwMode="auto">
            <a:xfrm flipH="1">
              <a:off x="2195736" y="2276872"/>
              <a:ext cx="4707808" cy="0"/>
            </a:xfrm>
            <a:prstGeom prst="straightConnector1">
              <a:avLst/>
            </a:prstGeom>
            <a:solidFill>
              <a:schemeClr val="accent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arrow" w="med" len="med"/>
              <a:tailEnd type="none"/>
            </a:ln>
            <a:effectLst/>
          </p:spPr>
        </p:cxnSp>
      </p:grpSp>
      <p:sp>
        <p:nvSpPr>
          <p:cNvPr id="19" name="TextBox 18"/>
          <p:cNvSpPr txBox="1"/>
          <p:nvPr/>
        </p:nvSpPr>
        <p:spPr>
          <a:xfrm>
            <a:off x="2790770" y="1413937"/>
            <a:ext cx="2236510" cy="43088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PUT 	: /CreatedReport</a:t>
            </a:r>
          </a:p>
          <a:p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Payload 	:  (5) CreatedReport</a:t>
            </a:r>
            <a:endParaRPr lang="ko-KR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800057" y="1844824"/>
            <a:ext cx="2291012" cy="43088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Response	: CoAP 2.05 Content</a:t>
            </a:r>
          </a:p>
          <a:p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Payload	: (6) Response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964488" y="144186"/>
            <a:ext cx="115929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>
                <a:solidFill>
                  <a:srgbClr val="FF0000"/>
                </a:solidFill>
              </a:rPr>
              <a:t>빼야할</a:t>
            </a:r>
            <a:r>
              <a:rPr lang="ko-KR" altLang="en-US" b="1" dirty="0">
                <a:solidFill>
                  <a:srgbClr val="FF0000"/>
                </a:solidFill>
              </a:rPr>
              <a:t> 것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ko-KR" altLang="en-US" b="1" dirty="0">
                <a:solidFill>
                  <a:schemeClr val="accent2"/>
                </a:solidFill>
              </a:rPr>
              <a:t>추가할 것</a:t>
            </a:r>
            <a:endParaRPr lang="en-US" altLang="ko-KR" b="1" dirty="0">
              <a:solidFill>
                <a:schemeClr val="accent2"/>
              </a:solidFill>
            </a:endParaRPr>
          </a:p>
          <a:p>
            <a:r>
              <a:rPr lang="ko-KR" altLang="en-US" b="1" dirty="0">
                <a:solidFill>
                  <a:schemeClr val="accent1"/>
                </a:solidFill>
              </a:rPr>
              <a:t>수정 필요</a:t>
            </a:r>
          </a:p>
        </p:txBody>
      </p:sp>
      <p:sp>
        <p:nvSpPr>
          <p:cNvPr id="24" name="제목 2"/>
          <p:cNvSpPr>
            <a:spLocks noGrp="1"/>
          </p:cNvSpPr>
          <p:nvPr>
            <p:ph type="title"/>
          </p:nvPr>
        </p:nvSpPr>
        <p:spPr>
          <a:xfrm>
            <a:off x="28604" y="233346"/>
            <a:ext cx="8686800" cy="838200"/>
          </a:xfrm>
          <a:noFill/>
        </p:spPr>
        <p:txBody>
          <a:bodyPr/>
          <a:lstStyle/>
          <a:p>
            <a:pPr lvl="0">
              <a:defRPr/>
            </a:pPr>
            <a:r>
              <a:rPr lang="en-US" altLang="ko-KR" b="1" dirty="0">
                <a:solidFill>
                  <a:srgbClr val="FF0000"/>
                </a:solidFill>
              </a:rPr>
              <a:t>2. Profile : OpenADR 2.0b</a:t>
            </a:r>
            <a:r>
              <a:rPr lang="en-US" altLang="ko-KR" b="1" dirty="0">
                <a:solidFill>
                  <a:schemeClr val="tx1"/>
                </a:solidFill>
              </a:rPr>
              <a:t/>
            </a:r>
            <a:br>
              <a:rPr lang="en-US" altLang="ko-KR" b="1" dirty="0">
                <a:solidFill>
                  <a:schemeClr val="tx1"/>
                </a:solidFill>
              </a:rPr>
            </a:br>
            <a:r>
              <a:rPr lang="en-US" altLang="ko-KR" sz="2400" b="1" dirty="0">
                <a:solidFill>
                  <a:schemeClr val="tx1"/>
                </a:solidFill>
              </a:rPr>
              <a:t>2.2 Services : EiReport (</a:t>
            </a:r>
            <a:r>
              <a:rPr lang="en-US" altLang="ko-KR" sz="2400" b="1" dirty="0">
                <a:solidFill>
                  <a:schemeClr val="accent2"/>
                </a:solidFill>
              </a:rPr>
              <a:t>CoAP / JSON</a:t>
            </a:r>
            <a:r>
              <a:rPr lang="en-US" altLang="ko-KR" sz="2400" b="1" dirty="0">
                <a:solidFill>
                  <a:schemeClr val="tx1"/>
                </a:solidFill>
              </a:rPr>
              <a:t>)</a:t>
            </a:r>
            <a:endParaRPr lang="en-US" altLang="zh-CN" sz="2400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492919" y="2965659"/>
            <a:ext cx="3898051" cy="3726762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txBody>
          <a:bodyPr wrap="square" lIns="108000" tIns="108000" rIns="108000" bIns="108000" rtlCol="0" anchor="ctr">
            <a:spAutoFit/>
          </a:bodyPr>
          <a:lstStyle/>
          <a:p>
            <a:r>
              <a:rPr lang="en-US" sz="1200" b="1" dirty="0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CreatedReport JSON</a:t>
            </a:r>
            <a:r>
              <a:rPr lang="en-US" sz="1200" dirty="0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{</a:t>
            </a:r>
          </a:p>
          <a:p>
            <a:r>
              <a:rPr lang="en-US" sz="1200" dirty="0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 “responseCode” : Integer,</a:t>
            </a:r>
          </a:p>
          <a:p>
            <a:r>
              <a:rPr lang="en-US" sz="1200" dirty="0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 “requestID” : String,</a:t>
            </a:r>
          </a:p>
          <a:p>
            <a:r>
              <a:rPr lang="en-US" sz="1200" dirty="0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 “reportRequestID” : String,</a:t>
            </a:r>
          </a:p>
          <a:p>
            <a:r>
              <a:rPr lang="en-US" sz="1200" dirty="0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 “venID” : String,</a:t>
            </a:r>
          </a:p>
          <a:p>
            <a:r>
              <a:rPr lang="en-US" sz="1200" dirty="0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 “service” : String</a:t>
            </a:r>
          </a:p>
          <a:p>
            <a:r>
              <a:rPr lang="en-US" sz="1200" dirty="0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}</a:t>
            </a:r>
          </a:p>
          <a:p>
            <a:endParaRPr lang="en-US" sz="120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sz="120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sz="120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sz="120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sz="120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sz="120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sz="120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sz="120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sz="120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sz="120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sz="120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sz="120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726090" y="2861790"/>
            <a:ext cx="3996429" cy="3911428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txBody>
          <a:bodyPr wrap="square" lIns="108000" tIns="108000" rIns="108000" bIns="108000" rtlCol="0" anchor="ctr">
            <a:spAutoFit/>
          </a:bodyPr>
          <a:lstStyle/>
          <a:p>
            <a:r>
              <a:rPr lang="en-US" altLang="ko-KR" sz="1050" b="1" dirty="0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Response JSON</a:t>
            </a:r>
            <a:r>
              <a:rPr lang="en-US" altLang="ko-KR" sz="1050" dirty="0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{</a:t>
            </a:r>
          </a:p>
          <a:p>
            <a:r>
              <a:rPr lang="en-US" altLang="ko-KR" sz="1050" dirty="0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 “responseCode” : Integer,</a:t>
            </a:r>
          </a:p>
          <a:p>
            <a:r>
              <a:rPr lang="en-US" altLang="ko-KR" sz="1050" dirty="0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 “responseDescription” : String,</a:t>
            </a:r>
          </a:p>
          <a:p>
            <a:r>
              <a:rPr lang="en-US" altLang="ko-KR" sz="1050" dirty="0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 “requestID” : String,</a:t>
            </a:r>
          </a:p>
          <a:p>
            <a:r>
              <a:rPr lang="en-US" altLang="ko-KR" sz="1050" dirty="0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 “venID” : String,</a:t>
            </a:r>
          </a:p>
          <a:p>
            <a:r>
              <a:rPr lang="en-US" altLang="ko-KR" sz="1050" dirty="0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 “service” : String</a:t>
            </a:r>
          </a:p>
          <a:p>
            <a:r>
              <a:rPr lang="en-US" altLang="ko-KR" sz="1050" dirty="0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}</a:t>
            </a:r>
          </a:p>
          <a:p>
            <a:endParaRPr lang="en-US" altLang="ko-KR" sz="900" dirty="0">
              <a:solidFill>
                <a:schemeClr val="accent2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altLang="ko-KR" sz="900" dirty="0">
              <a:solidFill>
                <a:schemeClr val="accent2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altLang="ko-KR" sz="90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altLang="ko-KR" sz="90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altLang="ko-KR" sz="90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altLang="ko-KR" sz="90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altLang="ko-KR" sz="90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altLang="ko-KR" sz="105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altLang="ko-KR" sz="105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altLang="ko-KR" sz="105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altLang="ko-KR" sz="105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altLang="ko-KR" sz="105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altLang="ko-KR" sz="105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altLang="ko-KR" sz="105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altLang="ko-KR" sz="105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altLang="ko-KR" sz="105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6836410" y="523587"/>
            <a:ext cx="20188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Not implement yet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161502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7C6F095-276F-4AD3-9842-1213BA0CC323}" type="slidenum">
              <a:rPr lang="ko-KR" altLang="en-US" smtClean="0">
                <a:solidFill>
                  <a:srgbClr val="000000"/>
                </a:solidFill>
              </a:rPr>
              <a:pPr>
                <a:defRPr/>
              </a:pPr>
              <a:t>105</a:t>
            </a:fld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492919" y="2423101"/>
            <a:ext cx="632003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(5)    UpdateReport</a:t>
            </a:r>
            <a:endParaRPr lang="en-US" altLang="ko-KR" sz="1200" dirty="0"/>
          </a:p>
          <a:p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(6)    UpdatedReport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492919" y="1406100"/>
            <a:ext cx="8229600" cy="1023300"/>
            <a:chOff x="492919" y="1406100"/>
            <a:chExt cx="8229600" cy="1023300"/>
          </a:xfrm>
        </p:grpSpPr>
        <p:sp>
          <p:nvSpPr>
            <p:cNvPr id="12" name="직사각형 11"/>
            <p:cNvSpPr/>
            <p:nvPr/>
          </p:nvSpPr>
          <p:spPr bwMode="auto">
            <a:xfrm>
              <a:off x="492919" y="1406100"/>
              <a:ext cx="8229600" cy="1023300"/>
            </a:xfrm>
            <a:prstGeom prst="rect">
              <a:avLst/>
            </a:prstGeom>
            <a:solidFill>
              <a:schemeClr val="bg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232105" y="1605734"/>
              <a:ext cx="1172116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VEN</a:t>
              </a:r>
              <a:br>
                <a:rPr lang="en-US" altLang="ko-KR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</a:br>
              <a:r>
                <a:rPr lang="en-US" altLang="ko-KR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(192.168.1.101)</a:t>
              </a:r>
            </a:p>
          </p:txBody>
        </p:sp>
        <p:cxnSp>
          <p:nvCxnSpPr>
            <p:cNvPr id="14" name="직선 화살표 연결선 13"/>
            <p:cNvCxnSpPr/>
            <p:nvPr/>
          </p:nvCxnSpPr>
          <p:spPr bwMode="auto">
            <a:xfrm>
              <a:off x="2195737" y="1844824"/>
              <a:ext cx="4707807" cy="0"/>
            </a:xfrm>
            <a:prstGeom prst="straightConnector1">
              <a:avLst/>
            </a:prstGeom>
            <a:solidFill>
              <a:schemeClr val="accent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arrow" w="med" len="med"/>
              <a:tailEnd type="none"/>
            </a:ln>
            <a:effectLst/>
          </p:spPr>
        </p:cxnSp>
        <p:sp>
          <p:nvSpPr>
            <p:cNvPr id="16" name="TextBox 15"/>
            <p:cNvSpPr txBox="1"/>
            <p:nvPr/>
          </p:nvSpPr>
          <p:spPr>
            <a:xfrm>
              <a:off x="826867" y="1567266"/>
              <a:ext cx="1018227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VTN</a:t>
              </a:r>
            </a:p>
            <a:p>
              <a:pPr algn="ctr"/>
              <a:r>
                <a:rPr lang="en-US" altLang="ko-KR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(192.168.1.2)</a:t>
              </a:r>
            </a:p>
          </p:txBody>
        </p:sp>
        <p:cxnSp>
          <p:nvCxnSpPr>
            <p:cNvPr id="17" name="직선 화살표 연결선 16"/>
            <p:cNvCxnSpPr/>
            <p:nvPr/>
          </p:nvCxnSpPr>
          <p:spPr bwMode="auto">
            <a:xfrm flipH="1">
              <a:off x="2195736" y="2276872"/>
              <a:ext cx="4707808" cy="0"/>
            </a:xfrm>
            <a:prstGeom prst="straightConnector1">
              <a:avLst/>
            </a:prstGeom>
            <a:solidFill>
              <a:schemeClr val="accent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arrow" w="med" len="med"/>
              <a:tailEnd type="none"/>
            </a:ln>
            <a:effectLst/>
          </p:spPr>
        </p:cxnSp>
      </p:grpSp>
      <p:sp>
        <p:nvSpPr>
          <p:cNvPr id="19" name="TextBox 18"/>
          <p:cNvSpPr txBox="1"/>
          <p:nvPr/>
        </p:nvSpPr>
        <p:spPr>
          <a:xfrm>
            <a:off x="2790770" y="1413937"/>
            <a:ext cx="3062057" cy="43088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PUT 	: /OpenADR/</a:t>
            </a:r>
            <a:r>
              <a:rPr lang="en-US" altLang="ko-KR" sz="11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VTN1</a:t>
            </a:r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/2.0b/EiReport </a:t>
            </a:r>
          </a:p>
          <a:p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Payload 	: oadrUpdateReport</a:t>
            </a:r>
            <a:endParaRPr lang="ko-KR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800057" y="1844824"/>
            <a:ext cx="2292615" cy="43088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Response	: 2.05 Content</a:t>
            </a:r>
          </a:p>
          <a:p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Payload	: oadrUpdatedReport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964488" y="144186"/>
            <a:ext cx="115929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>
                <a:solidFill>
                  <a:srgbClr val="FF0000"/>
                </a:solidFill>
              </a:rPr>
              <a:t>빼야할</a:t>
            </a:r>
            <a:r>
              <a:rPr lang="ko-KR" altLang="en-US" b="1" dirty="0">
                <a:solidFill>
                  <a:srgbClr val="FF0000"/>
                </a:solidFill>
              </a:rPr>
              <a:t> 것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ko-KR" altLang="en-US" b="1" dirty="0">
                <a:solidFill>
                  <a:schemeClr val="accent2"/>
                </a:solidFill>
              </a:rPr>
              <a:t>추가할 것</a:t>
            </a:r>
            <a:endParaRPr lang="en-US" altLang="ko-KR" b="1" dirty="0">
              <a:solidFill>
                <a:schemeClr val="accent2"/>
              </a:solidFill>
            </a:endParaRPr>
          </a:p>
          <a:p>
            <a:r>
              <a:rPr lang="ko-KR" altLang="en-US" b="1" dirty="0">
                <a:solidFill>
                  <a:schemeClr val="accent1"/>
                </a:solidFill>
              </a:rPr>
              <a:t>수정 필요</a:t>
            </a:r>
          </a:p>
        </p:txBody>
      </p:sp>
      <p:sp>
        <p:nvSpPr>
          <p:cNvPr id="24" name="제목 2"/>
          <p:cNvSpPr>
            <a:spLocks noGrp="1"/>
          </p:cNvSpPr>
          <p:nvPr>
            <p:ph type="title"/>
          </p:nvPr>
        </p:nvSpPr>
        <p:spPr>
          <a:xfrm>
            <a:off x="28604" y="233346"/>
            <a:ext cx="8686800" cy="838200"/>
          </a:xfrm>
          <a:noFill/>
        </p:spPr>
        <p:txBody>
          <a:bodyPr/>
          <a:lstStyle/>
          <a:p>
            <a:pPr lvl="0">
              <a:defRPr/>
            </a:pPr>
            <a:r>
              <a:rPr lang="en-US" altLang="ko-KR" b="1" dirty="0">
                <a:solidFill>
                  <a:schemeClr val="tx1"/>
                </a:solidFill>
              </a:rPr>
              <a:t>2. Profile : OpenADR 2.0b</a:t>
            </a:r>
            <a:br>
              <a:rPr lang="en-US" altLang="ko-KR" b="1" dirty="0">
                <a:solidFill>
                  <a:schemeClr val="tx1"/>
                </a:solidFill>
              </a:rPr>
            </a:br>
            <a:r>
              <a:rPr lang="en-US" altLang="ko-KR" sz="2400" b="1" dirty="0">
                <a:solidFill>
                  <a:schemeClr val="tx1"/>
                </a:solidFill>
              </a:rPr>
              <a:t>2.2 Services : EiReport (</a:t>
            </a:r>
            <a:r>
              <a:rPr lang="en-US" altLang="ko-KR" sz="2400" b="1" dirty="0">
                <a:solidFill>
                  <a:schemeClr val="accent2"/>
                </a:solidFill>
              </a:rPr>
              <a:t>CoAP / JSON</a:t>
            </a:r>
            <a:r>
              <a:rPr lang="en-US" altLang="ko-KR" sz="2400" b="1" dirty="0">
                <a:solidFill>
                  <a:schemeClr val="tx1"/>
                </a:solidFill>
              </a:rPr>
              <a:t>)</a:t>
            </a:r>
            <a:endParaRPr lang="en-US" altLang="zh-CN" sz="2400" b="1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7959" y="2504427"/>
            <a:ext cx="7496175" cy="38100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4654676" y="3092059"/>
            <a:ext cx="3996429" cy="3542096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txBody>
          <a:bodyPr wrap="square" lIns="108000" tIns="108000" rIns="108000" bIns="108000" rtlCol="0" anchor="ctr">
            <a:spAutoFit/>
          </a:bodyPr>
          <a:lstStyle/>
          <a:p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oadrUpdatedReport </a:t>
            </a:r>
            <a:r>
              <a:rPr lang="en-US" altLang="ko-KR" sz="1200" b="1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JSON</a:t>
            </a:r>
            <a:r>
              <a:rPr lang="en-US" altLang="ko-KR" sz="120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{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 “reponseCode” : Integer,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 “responseDescription” : String,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 “requestID” : String,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 “venID” : String,</a:t>
            </a:r>
          </a:p>
          <a:p>
            <a:r>
              <a:rPr lang="en-US" altLang="ko-KR" sz="1200" dirty="0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 “service” : String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}</a:t>
            </a:r>
          </a:p>
          <a:p>
            <a:endParaRPr lang="en-US" altLang="ko-KR" sz="120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altLang="ko-KR" sz="120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altLang="ko-KR" sz="120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altLang="ko-KR" sz="120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altLang="ko-KR" sz="120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altLang="ko-KR" sz="120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altLang="ko-KR" sz="120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altLang="ko-KR" sz="120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altLang="ko-KR" sz="120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altLang="ko-KR" sz="120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altLang="ko-KR" sz="120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07504" y="2866163"/>
            <a:ext cx="4338307" cy="4026844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txBody>
          <a:bodyPr wrap="square" lIns="108000" tIns="108000" rIns="108000" bIns="108000" rtlCol="0" anchor="ctr">
            <a:spAutoFit/>
          </a:bodyPr>
          <a:lstStyle/>
          <a:p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oadrUpdateReport</a:t>
            </a:r>
            <a:r>
              <a:rPr lang="en-US" sz="1200" b="1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JSON</a:t>
            </a:r>
            <a:r>
              <a:rPr lang="en-US" sz="120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{</a:t>
            </a:r>
            <a:endParaRPr lang="en-US" sz="1200" dirty="0"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</a:t>
            </a:r>
            <a:r>
              <a:rPr lang="en-US" altLang="ko-KR" sz="12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“</a:t>
            </a:r>
            <a:r>
              <a:rPr lang="en-US" sz="12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requestID": String,</a:t>
            </a:r>
          </a:p>
          <a:p>
            <a:r>
              <a:rPr lang="en-US" altLang="ko-KR" sz="12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</a:t>
            </a:r>
            <a:r>
              <a:rPr lang="en-US" altLang="ko-KR" sz="1200" b="1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“oadrReport” : Array,</a:t>
            </a:r>
          </a:p>
          <a:p>
            <a:r>
              <a:rPr lang="en-US" altLang="ko-KR" sz="12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“venID” : String,</a:t>
            </a:r>
          </a:p>
          <a:p>
            <a:r>
              <a:rPr lang="en-US" altLang="ko-KR" sz="12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</a:t>
            </a:r>
            <a:r>
              <a:rPr lang="en-US" altLang="ko-KR" sz="1200" dirty="0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“service” : String</a:t>
            </a:r>
          </a:p>
          <a:p>
            <a:r>
              <a:rPr lang="en-US" sz="120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}</a:t>
            </a:r>
          </a:p>
          <a:p>
            <a:endParaRPr lang="en-US" sz="120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sz="120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sz="135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sz="140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sz="140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sz="140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sz="120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sz="120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sz="120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sz="120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sz="120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sz="120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sz="120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sz="120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15471" y="4132030"/>
            <a:ext cx="1933913" cy="192360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oadrReportDescription</a:t>
            </a:r>
            <a:r>
              <a:rPr lang="en-US" altLang="ko-K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Array</a:t>
            </a:r>
            <a:r>
              <a:rPr lang="en-US" altLang="ko-K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{</a:t>
            </a:r>
          </a:p>
          <a:p>
            <a:r>
              <a:rPr lang="en-US" altLang="ko-KR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“rID” :  String</a:t>
            </a:r>
          </a:p>
          <a:p>
            <a:r>
              <a:rPr lang="en-US" altLang="ko-KR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“resourceID” : String,</a:t>
            </a:r>
          </a:p>
          <a:p>
            <a:r>
              <a:rPr lang="en-US" altLang="ko-KR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“reportType” : String,</a:t>
            </a:r>
          </a:p>
          <a:p>
            <a:r>
              <a:rPr lang="en-US" altLang="ko-KR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“itemUnits” : String,</a:t>
            </a:r>
          </a:p>
          <a:p>
            <a:r>
              <a:rPr lang="en-US" altLang="ko-KR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“siScaleCode” : String,</a:t>
            </a:r>
          </a:p>
          <a:p>
            <a:r>
              <a:rPr lang="en-US" altLang="ko-KR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“marketContxt” : String,</a:t>
            </a:r>
          </a:p>
          <a:p>
            <a:r>
              <a:rPr lang="en-US" altLang="ko-KR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“oadrMinPeriod” : String,</a:t>
            </a:r>
          </a:p>
          <a:p>
            <a:r>
              <a:rPr lang="en-US" altLang="ko-KR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“oadrMaxPeriod” : String,</a:t>
            </a:r>
          </a:p>
          <a:p>
            <a:r>
              <a:rPr lang="en-US" altLang="ko-KR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“oadrOnChange” : Boolean, </a:t>
            </a:r>
          </a:p>
          <a:p>
            <a:r>
              <a:rPr lang="en-US" altLang="ko-KR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“itemDescription” : String.</a:t>
            </a:r>
          </a:p>
          <a:p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“powerAttributes” : Array</a:t>
            </a:r>
          </a:p>
          <a:p>
            <a:r>
              <a:rPr lang="en-US" altLang="ko-K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ko-KR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28087" y="6079935"/>
            <a:ext cx="1692523" cy="6309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powerAttributes</a:t>
            </a:r>
            <a:r>
              <a:rPr lang="en-US" altLang="ko-KR" sz="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Array</a:t>
            </a:r>
            <a:r>
              <a:rPr lang="en-US" altLang="ko-KR" sz="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{</a:t>
            </a:r>
          </a:p>
          <a:p>
            <a:r>
              <a:rPr lang="en-US" altLang="ko-KR" sz="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“hertz” : Integer,</a:t>
            </a:r>
          </a:p>
          <a:p>
            <a:r>
              <a:rPr lang="en-US" altLang="ko-KR" sz="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“voltage” : Integer,</a:t>
            </a:r>
          </a:p>
          <a:p>
            <a:r>
              <a:rPr lang="en-US" altLang="ko-KR" sz="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“ac”  : Boolean</a:t>
            </a:r>
          </a:p>
          <a:p>
            <a:r>
              <a:rPr lang="en-US" altLang="ko-KR" sz="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ko-KR" altLang="en-US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220798" y="3085140"/>
            <a:ext cx="1831367" cy="1326105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txBody>
          <a:bodyPr wrap="square" lIns="108000" tIns="108000" rIns="108000" bIns="108000" rtlCol="0" anchor="ctr">
            <a:spAutoFit/>
          </a:bodyPr>
          <a:lstStyle/>
          <a:p>
            <a:r>
              <a:rPr lang="en-US" altLang="ko-KR" sz="900" b="1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oadrReport</a:t>
            </a:r>
            <a:r>
              <a:rPr lang="en-US" altLang="ko-KR" sz="900" dirty="0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en-US" sz="900" b="1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Object</a:t>
            </a:r>
            <a:r>
              <a:rPr lang="en-US" sz="90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{</a:t>
            </a:r>
          </a:p>
          <a:p>
            <a:r>
              <a:rPr lang="en-US" sz="9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   “duration” : String,</a:t>
            </a:r>
          </a:p>
          <a:p>
            <a:r>
              <a:rPr lang="en-US" sz="9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   “</a:t>
            </a:r>
            <a:r>
              <a:rPr lang="en-US" altLang="ko-KR" sz="900" dirty="0"/>
              <a:t>reportRequestID”  : Integer,</a:t>
            </a:r>
          </a:p>
          <a:p>
            <a:r>
              <a:rPr lang="en-US" sz="9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   “</a:t>
            </a:r>
            <a:r>
              <a:rPr lang="en-US" altLang="ko-KR" sz="900" dirty="0"/>
              <a:t>reportSpecifierID” : String,</a:t>
            </a:r>
          </a:p>
          <a:p>
            <a:r>
              <a:rPr lang="en-US" sz="9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   “</a:t>
            </a:r>
            <a:r>
              <a:rPr lang="en-US" altLang="ko-KR" sz="900" dirty="0"/>
              <a:t>reportName” : String,</a:t>
            </a:r>
          </a:p>
          <a:p>
            <a:r>
              <a:rPr lang="en-US" sz="9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   “</a:t>
            </a:r>
            <a:r>
              <a:rPr lang="en-US" altLang="ko-KR" sz="900" dirty="0"/>
              <a:t>createdDateTime” : Date,</a:t>
            </a:r>
          </a:p>
          <a:p>
            <a:r>
              <a:rPr lang="en-US" sz="9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   </a:t>
            </a:r>
            <a:r>
              <a:rPr lang="en-US" sz="900" b="1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“</a:t>
            </a:r>
            <a:r>
              <a:rPr lang="en-US" altLang="ko-KR" sz="900" b="1" dirty="0"/>
              <a:t>reportDescription” : Array,</a:t>
            </a:r>
            <a:endParaRPr lang="en-US" sz="900" b="1" dirty="0"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r>
              <a:rPr lang="en-US" sz="9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82170514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F13F5CC-B8E9-482F-A016-6EE14B7359EE}" type="slidenum">
              <a:rPr lang="ko-KR" altLang="en-US" smtClean="0"/>
              <a:pPr/>
              <a:t>106</a:t>
            </a:fld>
            <a:endParaRPr lang="ko-KR" altLang="en-US"/>
          </a:p>
        </p:txBody>
      </p:sp>
      <p:sp>
        <p:nvSpPr>
          <p:cNvPr id="6" name="标题 1"/>
          <p:cNvSpPr txBox="1">
            <a:spLocks/>
          </p:cNvSpPr>
          <p:nvPr/>
        </p:nvSpPr>
        <p:spPr bwMode="auto">
          <a:xfrm>
            <a:off x="214282" y="2571752"/>
            <a:ext cx="8743984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200" b="1" kern="0" dirty="0">
                <a:ea typeface="굴림" pitchFamily="50" charset="-127"/>
              </a:rPr>
              <a:t>OpenADR 2.0b</a:t>
            </a:r>
            <a:endParaRPr lang="zh-CN" altLang="en-US" sz="3200" b="1" kern="0" dirty="0"/>
          </a:p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altLang="ko-KR" sz="3200" b="1" kern="0" dirty="0"/>
          </a:p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200" b="1" kern="0" dirty="0"/>
              <a:t>(2)</a:t>
            </a:r>
            <a:r>
              <a:rPr lang="en-US" altLang="ko-KR" sz="3200" b="1" kern="0" dirty="0" err="1"/>
              <a:t>EiReport</a:t>
            </a:r>
            <a:endParaRPr lang="en-US" altLang="ko-KR" sz="3200" b="1" kern="0" dirty="0"/>
          </a:p>
          <a:p>
            <a:pPr marL="514350" indent="-514350" algn="ctr" eaLnBrk="0" fontAlgn="base" latinLnBrk="0" hangingPunct="0">
              <a:spcBef>
                <a:spcPct val="0"/>
              </a:spcBef>
              <a:spcAft>
                <a:spcPct val="0"/>
              </a:spcAft>
              <a:buAutoNum type="arabicParenBoth"/>
              <a:defRPr/>
            </a:pPr>
            <a:endParaRPr lang="en-US" altLang="ko-KR" sz="3200" b="1" kern="0" dirty="0"/>
          </a:p>
          <a:p>
            <a:pPr marL="2743200" lvl="5" indent="-457200" eaLnBrk="0" fontAlgn="base" latinLnBrk="0" hangingPunct="0">
              <a:spcBef>
                <a:spcPct val="0"/>
              </a:spcBef>
              <a:spcAft>
                <a:spcPct val="0"/>
              </a:spcAft>
              <a:buFontTx/>
              <a:buChar char="-"/>
              <a:defRPr/>
            </a:pPr>
            <a:r>
              <a:rPr lang="en-US" altLang="ko-KR" sz="2400" b="1" kern="0" dirty="0"/>
              <a:t>HTTP / XML</a:t>
            </a:r>
          </a:p>
          <a:p>
            <a:pPr marL="2743200" lvl="5" indent="-457200" eaLnBrk="0" fontAlgn="base" latinLnBrk="0" hangingPunct="0">
              <a:spcBef>
                <a:spcPct val="0"/>
              </a:spcBef>
              <a:spcAft>
                <a:spcPct val="0"/>
              </a:spcAft>
              <a:buFontTx/>
              <a:buChar char="-"/>
              <a:defRPr/>
            </a:pPr>
            <a:r>
              <a:rPr lang="en-US" altLang="ko-KR" sz="2400" b="1" kern="0" dirty="0"/>
              <a:t>CoAP / JSON</a:t>
            </a:r>
          </a:p>
          <a:p>
            <a:pPr marL="2743200" lvl="5" indent="-457200" eaLnBrk="0" fontAlgn="base" latinLnBrk="0" hangingPunct="0">
              <a:spcBef>
                <a:spcPct val="0"/>
              </a:spcBef>
              <a:spcAft>
                <a:spcPct val="0"/>
              </a:spcAft>
              <a:buFontTx/>
              <a:buChar char="-"/>
              <a:defRPr/>
            </a:pPr>
            <a:r>
              <a:rPr lang="en-US" altLang="ko-KR" sz="2400" b="1" kern="0" dirty="0">
                <a:solidFill>
                  <a:schemeClr val="accent2"/>
                </a:solidFill>
              </a:rPr>
              <a:t>MQTT / JSON</a:t>
            </a:r>
          </a:p>
        </p:txBody>
      </p:sp>
    </p:spTree>
    <p:extLst>
      <p:ext uri="{BB962C8B-B14F-4D97-AF65-F5344CB8AC3E}">
        <p14:creationId xmlns:p14="http://schemas.microsoft.com/office/powerpoint/2010/main" val="938690705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제목 2"/>
          <p:cNvSpPr>
            <a:spLocks noGrp="1"/>
          </p:cNvSpPr>
          <p:nvPr>
            <p:ph type="title"/>
          </p:nvPr>
        </p:nvSpPr>
        <p:spPr>
          <a:xfrm>
            <a:off x="28604" y="233346"/>
            <a:ext cx="8686800" cy="838200"/>
          </a:xfrm>
          <a:noFill/>
        </p:spPr>
        <p:txBody>
          <a:bodyPr/>
          <a:lstStyle/>
          <a:p>
            <a:pPr lvl="0">
              <a:defRPr/>
            </a:pPr>
            <a:r>
              <a:rPr lang="en-US" altLang="ko-KR" b="1" dirty="0">
                <a:solidFill>
                  <a:schemeClr val="tx1"/>
                </a:solidFill>
              </a:rPr>
              <a:t>2. Profile : OpenADR 2.0b</a:t>
            </a:r>
            <a:br>
              <a:rPr lang="en-US" altLang="ko-KR" b="1" dirty="0">
                <a:solidFill>
                  <a:schemeClr val="tx1"/>
                </a:solidFill>
              </a:rPr>
            </a:br>
            <a:r>
              <a:rPr lang="en-US" altLang="ko-KR" sz="2400" b="1" dirty="0">
                <a:solidFill>
                  <a:schemeClr val="tx1"/>
                </a:solidFill>
              </a:rPr>
              <a:t>2.2 Services : EiReport (</a:t>
            </a:r>
            <a:r>
              <a:rPr lang="en-US" altLang="ko-KR" sz="2400" b="1" dirty="0">
                <a:solidFill>
                  <a:schemeClr val="accent2"/>
                </a:solidFill>
              </a:rPr>
              <a:t>MQTT / JSON</a:t>
            </a:r>
            <a:r>
              <a:rPr lang="en-US" altLang="ko-KR" sz="2400" b="1" dirty="0">
                <a:solidFill>
                  <a:schemeClr val="tx1"/>
                </a:solidFill>
              </a:rPr>
              <a:t>)</a:t>
            </a:r>
            <a:endParaRPr lang="en-US" altLang="zh-CN" sz="2400" b="1" dirty="0"/>
          </a:p>
        </p:txBody>
      </p:sp>
      <p:sp>
        <p:nvSpPr>
          <p:cNvPr id="161" name="직사각형 160"/>
          <p:cNvSpPr/>
          <p:nvPr/>
        </p:nvSpPr>
        <p:spPr>
          <a:xfrm>
            <a:off x="611561" y="1484784"/>
            <a:ext cx="1512707" cy="5937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VEN</a:t>
            </a:r>
            <a:endParaRPr lang="ko-KR" alt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2" name="직사각형 161"/>
          <p:cNvSpPr/>
          <p:nvPr/>
        </p:nvSpPr>
        <p:spPr>
          <a:xfrm>
            <a:off x="6947725" y="1484784"/>
            <a:ext cx="1512707" cy="5937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VTN</a:t>
            </a:r>
            <a:endParaRPr lang="ko-KR" alt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63" name="직선 연결선 162"/>
          <p:cNvCxnSpPr/>
          <p:nvPr/>
        </p:nvCxnSpPr>
        <p:spPr>
          <a:xfrm>
            <a:off x="1367917" y="2078530"/>
            <a:ext cx="0" cy="43027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직선 연결선 189"/>
          <p:cNvCxnSpPr/>
          <p:nvPr/>
        </p:nvCxnSpPr>
        <p:spPr>
          <a:xfrm>
            <a:off x="7704081" y="2078530"/>
            <a:ext cx="0" cy="43027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/>
          <p:cNvCxnSpPr/>
          <p:nvPr/>
        </p:nvCxnSpPr>
        <p:spPr>
          <a:xfrm>
            <a:off x="1367910" y="2569510"/>
            <a:ext cx="633617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직선 화살표 연결선 191"/>
          <p:cNvCxnSpPr/>
          <p:nvPr/>
        </p:nvCxnSpPr>
        <p:spPr>
          <a:xfrm>
            <a:off x="1367910" y="3134709"/>
            <a:ext cx="6336171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TextBox 200"/>
          <p:cNvSpPr txBox="1"/>
          <p:nvPr/>
        </p:nvSpPr>
        <p:spPr>
          <a:xfrm>
            <a:off x="2395923" y="1988839"/>
            <a:ext cx="3595856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TOPIC 	: /OpenADR/</a:t>
            </a:r>
            <a:r>
              <a:rPr lang="en-US" altLang="ko-KR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VTN1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/2.0b/EiReport </a:t>
            </a:r>
          </a:p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Payload 	: oadrRegisterReport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0" name="TextBox 209"/>
          <p:cNvSpPr txBox="1"/>
          <p:nvPr/>
        </p:nvSpPr>
        <p:spPr>
          <a:xfrm>
            <a:off x="2395923" y="2599747"/>
            <a:ext cx="3560590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TOPIC	: /OpenADR/</a:t>
            </a:r>
            <a:r>
              <a:rPr lang="en-US" altLang="ko-KR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VEN1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/2.0b/EiReport</a:t>
            </a:r>
          </a:p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Payload	: oadrRegisteredReport</a:t>
            </a:r>
          </a:p>
          <a:p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11" name="직선 화살표 연결선 210"/>
          <p:cNvCxnSpPr/>
          <p:nvPr/>
        </p:nvCxnSpPr>
        <p:spPr>
          <a:xfrm>
            <a:off x="1367909" y="4604315"/>
            <a:ext cx="6336171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직선 화살표 연결선 211"/>
          <p:cNvCxnSpPr/>
          <p:nvPr/>
        </p:nvCxnSpPr>
        <p:spPr>
          <a:xfrm>
            <a:off x="1367909" y="5169514"/>
            <a:ext cx="6336171" cy="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3" name="TextBox 212"/>
          <p:cNvSpPr txBox="1"/>
          <p:nvPr/>
        </p:nvSpPr>
        <p:spPr>
          <a:xfrm>
            <a:off x="2395922" y="4138625"/>
            <a:ext cx="4540025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TOPIC	: /OpenADR2/Simple/2.0b/</a:t>
            </a:r>
            <a:r>
              <a:rPr lang="en-US" altLang="ko-KR" sz="14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oadrCreateReport</a:t>
            </a:r>
            <a:r>
              <a:rPr lang="en-US" altLang="ko-KR" sz="1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US" altLang="ko-KR" sz="1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Payload 	: </a:t>
            </a:r>
            <a:r>
              <a:rPr lang="en-US" altLang="ko-KR" sz="14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oadrCreateReport</a:t>
            </a:r>
            <a:endParaRPr lang="ko-KR" altLang="en-US" sz="1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4" name="TextBox 213"/>
          <p:cNvSpPr txBox="1"/>
          <p:nvPr/>
        </p:nvSpPr>
        <p:spPr>
          <a:xfrm>
            <a:off x="2395922" y="4697271"/>
            <a:ext cx="2261901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TOPIC	: HTTP 200 OK</a:t>
            </a:r>
          </a:p>
          <a:p>
            <a:r>
              <a:rPr lang="en-US" altLang="ko-KR" sz="1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Payload	: oadrResponse</a:t>
            </a:r>
          </a:p>
        </p:txBody>
      </p:sp>
      <p:cxnSp>
        <p:nvCxnSpPr>
          <p:cNvPr id="219" name="직선 화살표 연결선 218"/>
          <p:cNvCxnSpPr/>
          <p:nvPr/>
        </p:nvCxnSpPr>
        <p:spPr>
          <a:xfrm>
            <a:off x="1367909" y="5786680"/>
            <a:ext cx="633617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직선 화살표 연결선 219"/>
          <p:cNvCxnSpPr/>
          <p:nvPr/>
        </p:nvCxnSpPr>
        <p:spPr>
          <a:xfrm>
            <a:off x="1367909" y="6362744"/>
            <a:ext cx="6336171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1" name="TextBox 220"/>
          <p:cNvSpPr txBox="1"/>
          <p:nvPr/>
        </p:nvSpPr>
        <p:spPr>
          <a:xfrm>
            <a:off x="2395922" y="5263460"/>
            <a:ext cx="3550972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TOPIC	: /OpenADR/</a:t>
            </a:r>
            <a:r>
              <a:rPr lang="en-US" altLang="ko-KR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VTN1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/2.0b/EiReport</a:t>
            </a:r>
          </a:p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Payload 	: oadrUpdateReport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2" name="TextBox 221"/>
          <p:cNvSpPr txBox="1"/>
          <p:nvPr/>
        </p:nvSpPr>
        <p:spPr>
          <a:xfrm>
            <a:off x="2395922" y="5786680"/>
            <a:ext cx="3560590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TOPIC	: /OpenADR/</a:t>
            </a:r>
            <a:r>
              <a:rPr lang="en-US" altLang="ko-KR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VEN1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/2.0b/EiReport</a:t>
            </a:r>
          </a:p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Payload	: oadrUpdatedReport</a:t>
            </a:r>
          </a:p>
          <a:p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51520" y="233346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빨간색 생략</a:t>
            </a:r>
          </a:p>
        </p:txBody>
      </p:sp>
      <p:cxnSp>
        <p:nvCxnSpPr>
          <p:cNvPr id="27" name="직선 화살표 연결선 26"/>
          <p:cNvCxnSpPr/>
          <p:nvPr/>
        </p:nvCxnSpPr>
        <p:spPr>
          <a:xfrm>
            <a:off x="1386763" y="3604912"/>
            <a:ext cx="6336171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/>
          <p:nvPr/>
        </p:nvCxnSpPr>
        <p:spPr>
          <a:xfrm>
            <a:off x="1386763" y="4170111"/>
            <a:ext cx="6336171" cy="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2414776" y="3139222"/>
            <a:ext cx="1810111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TOPIC	: poll </a:t>
            </a:r>
          </a:p>
          <a:p>
            <a:r>
              <a:rPr lang="en-US" altLang="ko-KR" sz="1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Payload 	: </a:t>
            </a:r>
            <a:r>
              <a:rPr lang="en-US" altLang="ko-KR" sz="14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oadrPoll</a:t>
            </a:r>
            <a:endParaRPr lang="ko-KR" altLang="en-US" sz="1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414776" y="3697868"/>
            <a:ext cx="2261901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TOPIC	: HTTP 200 OK</a:t>
            </a:r>
          </a:p>
          <a:p>
            <a:r>
              <a:rPr lang="en-US" altLang="ko-KR" sz="1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Payload	: oadrResponse</a:t>
            </a:r>
          </a:p>
        </p:txBody>
      </p:sp>
    </p:spTree>
    <p:extLst>
      <p:ext uri="{BB962C8B-B14F-4D97-AF65-F5344CB8AC3E}">
        <p14:creationId xmlns:p14="http://schemas.microsoft.com/office/powerpoint/2010/main" val="483755422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F13F5CC-B8E9-482F-A016-6EE14B7359EE}" type="slidenum">
              <a:rPr lang="ko-KR" altLang="en-US" smtClean="0"/>
              <a:pPr/>
              <a:t>108</a:t>
            </a:fld>
            <a:endParaRPr lang="ko-KR" altLang="en-US"/>
          </a:p>
        </p:txBody>
      </p:sp>
      <p:sp>
        <p:nvSpPr>
          <p:cNvPr id="6" name="标题 1"/>
          <p:cNvSpPr txBox="1">
            <a:spLocks/>
          </p:cNvSpPr>
          <p:nvPr/>
        </p:nvSpPr>
        <p:spPr bwMode="auto">
          <a:xfrm>
            <a:off x="214282" y="2571752"/>
            <a:ext cx="8743984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200" b="1" kern="0" dirty="0">
                <a:ea typeface="굴림" pitchFamily="50" charset="-127"/>
              </a:rPr>
              <a:t>OpenADR 2.0b</a:t>
            </a:r>
            <a:endParaRPr lang="zh-CN" altLang="en-US" sz="3200" b="1" kern="0" dirty="0"/>
          </a:p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altLang="ko-KR" sz="3200" b="1" kern="0" dirty="0"/>
          </a:p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200" b="1" kern="0" dirty="0"/>
              <a:t>(3) EiEvent</a:t>
            </a:r>
          </a:p>
        </p:txBody>
      </p:sp>
    </p:spTree>
    <p:extLst>
      <p:ext uri="{BB962C8B-B14F-4D97-AF65-F5344CB8AC3E}">
        <p14:creationId xmlns:p14="http://schemas.microsoft.com/office/powerpoint/2010/main" val="200247908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28604" y="233346"/>
            <a:ext cx="8686800" cy="838200"/>
          </a:xfrm>
          <a:noFill/>
        </p:spPr>
        <p:txBody>
          <a:bodyPr/>
          <a:lstStyle/>
          <a:p>
            <a:pPr lvl="0">
              <a:defRPr/>
            </a:pPr>
            <a:r>
              <a:rPr lang="en-US" altLang="ko-KR" b="1" dirty="0">
                <a:solidFill>
                  <a:schemeClr val="tx1"/>
                </a:solidFill>
              </a:rPr>
              <a:t>2. Profile : OpenADR 2.0b</a:t>
            </a:r>
            <a:br>
              <a:rPr lang="en-US" altLang="ko-KR" b="1" dirty="0">
                <a:solidFill>
                  <a:schemeClr val="tx1"/>
                </a:solidFill>
              </a:rPr>
            </a:br>
            <a:r>
              <a:rPr lang="en-US" altLang="ko-KR" sz="2400" b="1" dirty="0">
                <a:solidFill>
                  <a:schemeClr val="tx1"/>
                </a:solidFill>
              </a:rPr>
              <a:t>2.3 Services : EiEvent</a:t>
            </a:r>
            <a:endParaRPr lang="en-US" altLang="zh-CN" sz="2400" b="1" dirty="0"/>
          </a:p>
        </p:txBody>
      </p:sp>
      <p:sp>
        <p:nvSpPr>
          <p:cNvPr id="31" name="슬라이드 번호 개체 틀 3"/>
          <p:cNvSpPr>
            <a:spLocks noGrp="1"/>
          </p:cNvSpPr>
          <p:nvPr>
            <p:ph type="sldNum" sz="quarter" idx="11"/>
          </p:nvPr>
        </p:nvSpPr>
        <p:spPr>
          <a:xfrm>
            <a:off x="7234238" y="6477000"/>
            <a:ext cx="1905000" cy="381000"/>
          </a:xfrm>
        </p:spPr>
        <p:txBody>
          <a:bodyPr/>
          <a:lstStyle/>
          <a:p>
            <a:pPr>
              <a:defRPr/>
            </a:pPr>
            <a:fld id="{97C6F095-276F-4AD3-9842-1213BA0CC323}" type="slidenum">
              <a:rPr lang="ko-KR" altLang="en-US" smtClean="0"/>
              <a:pPr>
                <a:defRPr/>
              </a:pPr>
              <a:t>109</a:t>
            </a:fld>
            <a:endParaRPr lang="ko-KR" altLang="en-US"/>
          </a:p>
        </p:txBody>
      </p:sp>
      <p:sp>
        <p:nvSpPr>
          <p:cNvPr id="73" name="내용 개체 틀 1"/>
          <p:cNvSpPr txBox="1">
            <a:spLocks/>
          </p:cNvSpPr>
          <p:nvPr/>
        </p:nvSpPr>
        <p:spPr bwMode="auto">
          <a:xfrm>
            <a:off x="4593535" y="1340768"/>
            <a:ext cx="4093265" cy="10706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>
            <a:lvl1pPr marL="342891" indent="-342891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32" indent="-285744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2971" indent="-228594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160" indent="-228594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349" indent="-228594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537" indent="-228594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971726" indent="-228594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428914" indent="-228594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886103" indent="-228594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latinLnBrk="0"/>
            <a:r>
              <a:rPr lang="en-US" altLang="ko-KR" sz="1477" kern="0" dirty="0"/>
              <a:t>EiEvent</a:t>
            </a:r>
          </a:p>
          <a:p>
            <a:pPr lvl="1" latinLnBrk="0"/>
            <a:r>
              <a:rPr lang="ko-KR" altLang="en-US" sz="1108" kern="0" dirty="0"/>
              <a:t>수요자원의 사용패턴 변화를 위한 </a:t>
            </a:r>
            <a:r>
              <a:rPr lang="en-US" altLang="ko-KR" sz="1108" kern="0" dirty="0"/>
              <a:t>Event </a:t>
            </a:r>
            <a:r>
              <a:rPr lang="ko-KR" altLang="en-US" sz="1108" kern="0" dirty="0"/>
              <a:t>신호를 내려주는 기능을 한다</a:t>
            </a:r>
            <a:r>
              <a:rPr lang="en-US" altLang="ko-KR" sz="1108" kern="0" dirty="0"/>
              <a:t>. Event </a:t>
            </a:r>
            <a:r>
              <a:rPr lang="ko-KR" altLang="en-US" sz="1108" kern="0" dirty="0"/>
              <a:t>신호에는 </a:t>
            </a:r>
            <a:r>
              <a:rPr lang="en-US" altLang="ko-KR" sz="1108" kern="0" dirty="0"/>
              <a:t>Event</a:t>
            </a:r>
            <a:r>
              <a:rPr lang="ko-KR" altLang="en-US" sz="1108" kern="0" dirty="0"/>
              <a:t>시간</a:t>
            </a:r>
            <a:r>
              <a:rPr lang="en-US" altLang="ko-KR" sz="1108" kern="0" dirty="0"/>
              <a:t>, </a:t>
            </a:r>
            <a:r>
              <a:rPr lang="ko-KR" altLang="en-US" sz="1108" kern="0" dirty="0"/>
              <a:t>대상</a:t>
            </a:r>
            <a:r>
              <a:rPr lang="en-US" altLang="ko-KR" sz="1108" kern="0" dirty="0"/>
              <a:t>, </a:t>
            </a:r>
            <a:r>
              <a:rPr lang="ko-KR" altLang="en-US" sz="1108" kern="0" dirty="0"/>
              <a:t>내용</a:t>
            </a:r>
            <a:r>
              <a:rPr lang="en-US" altLang="ko-KR" sz="1108" kern="0" dirty="0"/>
              <a:t>(level, price, power</a:t>
            </a:r>
            <a:r>
              <a:rPr lang="ko-KR" altLang="en-US" sz="1108" kern="0" dirty="0"/>
              <a:t>등</a:t>
            </a:r>
            <a:r>
              <a:rPr lang="en-US" altLang="ko-KR" sz="1108" kern="0" dirty="0"/>
              <a:t>)</a:t>
            </a:r>
            <a:r>
              <a:rPr lang="ko-KR" altLang="en-US" sz="1108" kern="0" dirty="0"/>
              <a:t>에 대한 정보가 포함되어 수요반응을 만들어 낸다</a:t>
            </a:r>
            <a:r>
              <a:rPr lang="en-US" altLang="ko-KR" sz="1108" kern="0" dirty="0"/>
              <a:t>.</a:t>
            </a:r>
          </a:p>
          <a:p>
            <a:pPr latinLnBrk="0"/>
            <a:endParaRPr lang="en-US" altLang="ko-KR" sz="1477" kern="0" dirty="0"/>
          </a:p>
        </p:txBody>
      </p:sp>
      <p:sp>
        <p:nvSpPr>
          <p:cNvPr id="74" name="직사각형 73"/>
          <p:cNvSpPr/>
          <p:nvPr/>
        </p:nvSpPr>
        <p:spPr bwMode="auto">
          <a:xfrm>
            <a:off x="366014" y="2564904"/>
            <a:ext cx="3214707" cy="2592288"/>
          </a:xfrm>
          <a:prstGeom prst="rect">
            <a:avLst/>
          </a:prstGeom>
          <a:noFill/>
          <a:ln w="12699" cap="flat" cmpd="sng" algn="ctr">
            <a:solidFill>
              <a:schemeClr val="accent1"/>
            </a:solidFill>
            <a:prstDash val="lg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 dirty="0">
              <a:ln>
                <a:noFill/>
              </a:ln>
              <a:solidFill>
                <a:schemeClr val="accent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cxnSp>
        <p:nvCxnSpPr>
          <p:cNvPr id="75" name="직선 연결선 74"/>
          <p:cNvCxnSpPr/>
          <p:nvPr/>
        </p:nvCxnSpPr>
        <p:spPr bwMode="auto">
          <a:xfrm>
            <a:off x="4584498" y="1592882"/>
            <a:ext cx="0" cy="4712677"/>
          </a:xfrm>
          <a:prstGeom prst="line">
            <a:avLst/>
          </a:prstGeom>
          <a:solidFill>
            <a:schemeClr val="accent1"/>
          </a:solidFill>
          <a:ln w="3175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76" name="오른쪽 중괄호 75"/>
          <p:cNvSpPr/>
          <p:nvPr/>
        </p:nvSpPr>
        <p:spPr bwMode="auto">
          <a:xfrm>
            <a:off x="3643306" y="2868896"/>
            <a:ext cx="857256" cy="2000264"/>
          </a:xfrm>
          <a:prstGeom prst="rightBrace">
            <a:avLst/>
          </a:prstGeom>
          <a:noFill/>
          <a:ln w="12699" cap="flat" cmpd="sng" algn="ctr">
            <a:solidFill>
              <a:schemeClr val="accent1"/>
            </a:solidFill>
            <a:prstDash val="dashDot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6EC315D2-608F-4CB4-9002-380355828053}"/>
              </a:ext>
            </a:extLst>
          </p:cNvPr>
          <p:cNvSpPr/>
          <p:nvPr/>
        </p:nvSpPr>
        <p:spPr bwMode="auto">
          <a:xfrm>
            <a:off x="90414" y="1357298"/>
            <a:ext cx="1143008" cy="500066"/>
          </a:xfrm>
          <a:prstGeom prst="rect">
            <a:avLst/>
          </a:prstGeom>
          <a:solidFill>
            <a:schemeClr val="bg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300" b="1" i="0" u="none" strike="noStrike" cap="none" normalizeH="0" baseline="0" dirty="0">
                <a:ln>
                  <a:noFill/>
                </a:ln>
                <a:effectLst/>
                <a:latin typeface="Times New Roman" pitchFamily="18" charset="0"/>
                <a:ea typeface="굴림" pitchFamily="50" charset="-127"/>
              </a:rPr>
              <a:t>VEN</a:t>
            </a:r>
            <a:endParaRPr kumimoji="0" lang="ko-KR" altLang="en-US" sz="1300" b="1" i="0" u="none" strike="noStrike" cap="none" normalizeH="0" baseline="0" dirty="0">
              <a:ln>
                <a:noFill/>
              </a:ln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79" name="모서리가 둥근 직사각형 130">
            <a:extLst>
              <a:ext uri="{FF2B5EF4-FFF2-40B4-BE49-F238E27FC236}">
                <a16:creationId xmlns:a16="http://schemas.microsoft.com/office/drawing/2014/main" id="{410CC106-5720-4214-A30D-D40D1FA90CAB}"/>
              </a:ext>
            </a:extLst>
          </p:cNvPr>
          <p:cNvSpPr/>
          <p:nvPr/>
        </p:nvSpPr>
        <p:spPr bwMode="auto">
          <a:xfrm>
            <a:off x="661917" y="2798028"/>
            <a:ext cx="2632473" cy="357190"/>
          </a:xfrm>
          <a:prstGeom prst="roundRect">
            <a:avLst/>
          </a:prstGeom>
          <a:solidFill>
            <a:schemeClr val="accent3">
              <a:lumMod val="95000"/>
            </a:schemeClr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굴림" pitchFamily="50" charset="-127"/>
              </a:rPr>
              <a:t>EiRegistrationParty</a:t>
            </a:r>
            <a:endParaRPr kumimoji="0" lang="ko-KR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80" name="모서리가 둥근 직사각형 139">
            <a:extLst>
              <a:ext uri="{FF2B5EF4-FFF2-40B4-BE49-F238E27FC236}">
                <a16:creationId xmlns:a16="http://schemas.microsoft.com/office/drawing/2014/main" id="{63F62157-DEF9-4196-9EF1-834A4614155D}"/>
              </a:ext>
            </a:extLst>
          </p:cNvPr>
          <p:cNvSpPr/>
          <p:nvPr/>
        </p:nvSpPr>
        <p:spPr bwMode="auto">
          <a:xfrm>
            <a:off x="661917" y="3369532"/>
            <a:ext cx="2632473" cy="357190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500" dirty="0">
                <a:solidFill>
                  <a:schemeClr val="bg2">
                    <a:lumMod val="75000"/>
                  </a:schemeClr>
                </a:solidFill>
                <a:latin typeface="Times New Roman" pitchFamily="18" charset="0"/>
                <a:ea typeface="굴림" pitchFamily="50" charset="-127"/>
              </a:rPr>
              <a:t>EiReport</a:t>
            </a:r>
            <a:endParaRPr kumimoji="0" lang="ko-KR" altLang="en-US" sz="1500" b="0" i="0" u="none" strike="noStrike" cap="none" normalizeH="0" baseline="0" dirty="0">
              <a:ln>
                <a:noFill/>
              </a:ln>
              <a:solidFill>
                <a:schemeClr val="bg2">
                  <a:lumMod val="75000"/>
                </a:schemeClr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81" name="모서리가 둥근 직사각형 140">
            <a:extLst>
              <a:ext uri="{FF2B5EF4-FFF2-40B4-BE49-F238E27FC236}">
                <a16:creationId xmlns:a16="http://schemas.microsoft.com/office/drawing/2014/main" id="{5FC98EE9-4C40-4CBD-B75E-A2E3DD737D1F}"/>
              </a:ext>
            </a:extLst>
          </p:cNvPr>
          <p:cNvSpPr/>
          <p:nvPr/>
        </p:nvSpPr>
        <p:spPr bwMode="auto">
          <a:xfrm>
            <a:off x="661917" y="3941036"/>
            <a:ext cx="2632473" cy="428628"/>
          </a:xfrm>
          <a:prstGeom prst="roundRect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500" dirty="0">
                <a:solidFill>
                  <a:schemeClr val="bg2">
                    <a:lumMod val="75000"/>
                  </a:schemeClr>
                </a:solidFill>
                <a:latin typeface="Times New Roman" pitchFamily="18" charset="0"/>
                <a:ea typeface="굴림" pitchFamily="50" charset="-127"/>
              </a:rPr>
              <a:t>EiEvent</a:t>
            </a:r>
            <a:endParaRPr kumimoji="0" lang="ko-KR" altLang="en-US" sz="1500" b="0" i="0" u="none" strike="noStrike" cap="none" normalizeH="0" baseline="0" dirty="0">
              <a:ln>
                <a:noFill/>
              </a:ln>
              <a:solidFill>
                <a:schemeClr val="bg2">
                  <a:lumMod val="75000"/>
                </a:schemeClr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82" name="모서리가 둥근 직사각형 158">
            <a:extLst>
              <a:ext uri="{FF2B5EF4-FFF2-40B4-BE49-F238E27FC236}">
                <a16:creationId xmlns:a16="http://schemas.microsoft.com/office/drawing/2014/main" id="{A575E188-9248-4E65-9F6B-3C0352D88DDF}"/>
              </a:ext>
            </a:extLst>
          </p:cNvPr>
          <p:cNvSpPr/>
          <p:nvPr/>
        </p:nvSpPr>
        <p:spPr bwMode="auto">
          <a:xfrm>
            <a:off x="661917" y="4583978"/>
            <a:ext cx="2632471" cy="357190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500" dirty="0">
                <a:solidFill>
                  <a:schemeClr val="bg2">
                    <a:lumMod val="75000"/>
                  </a:schemeClr>
                </a:solidFill>
                <a:latin typeface="Times New Roman" pitchFamily="18" charset="0"/>
                <a:ea typeface="굴림" pitchFamily="50" charset="-127"/>
              </a:rPr>
              <a:t>EiOpt</a:t>
            </a:r>
            <a:endParaRPr lang="ko-KR" altLang="en-US" sz="1500" dirty="0">
              <a:solidFill>
                <a:schemeClr val="bg2">
                  <a:lumMod val="75000"/>
                </a:schemeClr>
              </a:solidFill>
              <a:latin typeface="Times New Roman" pitchFamily="18" charset="0"/>
              <a:ea typeface="굴림" pitchFamily="50" charset="-127"/>
            </a:endParaRPr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2BCA2DD9-2AB7-4178-A3C5-705A56CACF8C}"/>
              </a:ext>
            </a:extLst>
          </p:cNvPr>
          <p:cNvCxnSpPr>
            <a:cxnSpLocks/>
            <a:stCxn id="78" idx="3"/>
          </p:cNvCxnSpPr>
          <p:nvPr/>
        </p:nvCxnSpPr>
        <p:spPr bwMode="auto">
          <a:xfrm>
            <a:off x="1233422" y="1607331"/>
            <a:ext cx="1485245" cy="0"/>
          </a:xfrm>
          <a:prstGeom prst="straightConnector1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</p:spPr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A77E5D37-D359-4819-ACB3-7F31415DA4C9}"/>
              </a:ext>
            </a:extLst>
          </p:cNvPr>
          <p:cNvSpPr txBox="1"/>
          <p:nvPr/>
        </p:nvSpPr>
        <p:spPr>
          <a:xfrm>
            <a:off x="1377438" y="1334513"/>
            <a:ext cx="12503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FF0000"/>
                </a:solidFill>
              </a:rPr>
              <a:t>OpenADR 2.0b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cxnSp>
        <p:nvCxnSpPr>
          <p:cNvPr id="85" name="직선 연결선 84">
            <a:extLst>
              <a:ext uri="{FF2B5EF4-FFF2-40B4-BE49-F238E27FC236}">
                <a16:creationId xmlns:a16="http://schemas.microsoft.com/office/drawing/2014/main" id="{75B79A89-DDE0-43C0-ACD5-BE1C36D61C82}"/>
              </a:ext>
            </a:extLst>
          </p:cNvPr>
          <p:cNvCxnSpPr>
            <a:stCxn id="78" idx="2"/>
          </p:cNvCxnSpPr>
          <p:nvPr/>
        </p:nvCxnSpPr>
        <p:spPr bwMode="auto">
          <a:xfrm flipH="1">
            <a:off x="661917" y="1857364"/>
            <a:ext cx="1" cy="4714908"/>
          </a:xfrm>
          <a:prstGeom prst="line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7" name="직선 연결선 86">
            <a:extLst>
              <a:ext uri="{FF2B5EF4-FFF2-40B4-BE49-F238E27FC236}">
                <a16:creationId xmlns:a16="http://schemas.microsoft.com/office/drawing/2014/main" id="{F9F8DA7E-992A-4D1D-A821-A836D8656163}"/>
              </a:ext>
            </a:extLst>
          </p:cNvPr>
          <p:cNvCxnSpPr>
            <a:cxnSpLocks/>
            <a:stCxn id="90" idx="2"/>
          </p:cNvCxnSpPr>
          <p:nvPr/>
        </p:nvCxnSpPr>
        <p:spPr bwMode="auto">
          <a:xfrm>
            <a:off x="3290171" y="1857364"/>
            <a:ext cx="0" cy="4714908"/>
          </a:xfrm>
          <a:prstGeom prst="line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6EC315D2-608F-4CB4-9002-380355828053}"/>
              </a:ext>
            </a:extLst>
          </p:cNvPr>
          <p:cNvSpPr/>
          <p:nvPr/>
        </p:nvSpPr>
        <p:spPr bwMode="auto">
          <a:xfrm>
            <a:off x="2718667" y="1357298"/>
            <a:ext cx="1143008" cy="500066"/>
          </a:xfrm>
          <a:prstGeom prst="rect">
            <a:avLst/>
          </a:prstGeom>
          <a:solidFill>
            <a:schemeClr val="bg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300" b="1" i="0" u="none" strike="noStrike" cap="none" normalizeH="0" baseline="0" dirty="0">
                <a:ln>
                  <a:noFill/>
                </a:ln>
                <a:effectLst/>
                <a:latin typeface="Times New Roman" pitchFamily="18" charset="0"/>
                <a:ea typeface="굴림" pitchFamily="50" charset="-127"/>
              </a:rPr>
              <a:t>VTN</a:t>
            </a:r>
            <a:endParaRPr kumimoji="0" lang="ko-KR" altLang="en-US" sz="1300" b="1" i="0" u="none" strike="noStrike" cap="none" normalizeH="0" baseline="0" dirty="0">
              <a:ln>
                <a:noFill/>
              </a:ln>
              <a:effectLst/>
              <a:latin typeface="Times New Roman" pitchFamily="18" charset="0"/>
              <a:ea typeface="굴림" pitchFamily="50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5076055" y="3109726"/>
            <a:ext cx="3412959" cy="2621102"/>
            <a:chOff x="5221040" y="3256170"/>
            <a:chExt cx="3033293" cy="2021885"/>
          </a:xfrm>
        </p:grpSpPr>
        <p:sp>
          <p:nvSpPr>
            <p:cNvPr id="102" name="직사각형 101"/>
            <p:cNvSpPr/>
            <p:nvPr/>
          </p:nvSpPr>
          <p:spPr>
            <a:xfrm>
              <a:off x="5221040" y="3256170"/>
              <a:ext cx="618562" cy="35416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VEN</a:t>
              </a:r>
              <a:endParaRPr lang="ko-KR" altLang="en-US" sz="11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3" name="직사각형 102"/>
            <p:cNvSpPr/>
            <p:nvPr/>
          </p:nvSpPr>
          <p:spPr>
            <a:xfrm>
              <a:off x="6747021" y="3256170"/>
              <a:ext cx="618562" cy="35416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VTN</a:t>
              </a:r>
              <a:endParaRPr lang="ko-KR" altLang="en-US" sz="11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04" name="직선 연결선 103"/>
            <p:cNvCxnSpPr/>
            <p:nvPr/>
          </p:nvCxnSpPr>
          <p:spPr>
            <a:xfrm flipH="1">
              <a:off x="5530321" y="3612039"/>
              <a:ext cx="1" cy="154606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연결선 104"/>
            <p:cNvCxnSpPr/>
            <p:nvPr/>
          </p:nvCxnSpPr>
          <p:spPr>
            <a:xfrm flipH="1">
              <a:off x="7056302" y="3612039"/>
              <a:ext cx="1" cy="154606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화살표 연결선 105"/>
            <p:cNvCxnSpPr/>
            <p:nvPr/>
          </p:nvCxnSpPr>
          <p:spPr>
            <a:xfrm>
              <a:off x="5530321" y="3950877"/>
              <a:ext cx="1525981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화살표 연결선 106"/>
            <p:cNvCxnSpPr/>
            <p:nvPr/>
          </p:nvCxnSpPr>
          <p:spPr>
            <a:xfrm>
              <a:off x="5530321" y="4288015"/>
              <a:ext cx="1525981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화살표 연결선 107"/>
            <p:cNvCxnSpPr/>
            <p:nvPr/>
          </p:nvCxnSpPr>
          <p:spPr>
            <a:xfrm>
              <a:off x="5530321" y="4931641"/>
              <a:ext cx="1525981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화살표 연결선 108"/>
            <p:cNvCxnSpPr/>
            <p:nvPr/>
          </p:nvCxnSpPr>
          <p:spPr>
            <a:xfrm>
              <a:off x="5530321" y="4618341"/>
              <a:ext cx="1525981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0" name="TextBox 109"/>
            <p:cNvSpPr txBox="1"/>
            <p:nvPr/>
          </p:nvSpPr>
          <p:spPr>
            <a:xfrm>
              <a:off x="5869113" y="5016445"/>
              <a:ext cx="82907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(c) EiEvent</a:t>
              </a:r>
              <a:endParaRPr lang="ko-KR" altLang="en-US" sz="1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1" name="오른쪽 중괄호 110"/>
            <p:cNvSpPr/>
            <p:nvPr/>
          </p:nvSpPr>
          <p:spPr>
            <a:xfrm>
              <a:off x="7104539" y="3933025"/>
              <a:ext cx="95650" cy="354522"/>
            </a:xfrm>
            <a:prstGeom prst="righ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12" name="오른쪽 중괄호 111"/>
            <p:cNvSpPr/>
            <p:nvPr/>
          </p:nvSpPr>
          <p:spPr>
            <a:xfrm>
              <a:off x="7100365" y="4577119"/>
              <a:ext cx="95650" cy="354522"/>
            </a:xfrm>
            <a:prstGeom prst="righ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13" name="TextBox 112"/>
            <p:cNvSpPr txBox="1"/>
            <p:nvPr/>
          </p:nvSpPr>
          <p:spPr>
            <a:xfrm>
              <a:off x="7252136" y="3943286"/>
              <a:ext cx="1002197" cy="43088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Request Event</a:t>
              </a:r>
            </a:p>
            <a:p>
              <a:pPr algn="ctr"/>
              <a:r>
                <a:rPr lang="en-US" altLang="ko-KR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&amp; Response</a:t>
              </a:r>
              <a:endParaRPr lang="ko-KR" altLang="en-US" sz="1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4" name="TextBox 113"/>
            <p:cNvSpPr txBox="1"/>
            <p:nvPr/>
          </p:nvSpPr>
          <p:spPr>
            <a:xfrm>
              <a:off x="7260151" y="4538936"/>
              <a:ext cx="986167" cy="43088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Created Event</a:t>
              </a:r>
            </a:p>
            <a:p>
              <a:pPr algn="ctr"/>
              <a:r>
                <a:rPr lang="en-US" altLang="ko-KR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&amp; Response</a:t>
              </a:r>
              <a:endParaRPr lang="ko-KR" altLang="en-US" sz="1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5" name="TextBox 114"/>
            <p:cNvSpPr txBox="1"/>
            <p:nvPr/>
          </p:nvSpPr>
          <p:spPr>
            <a:xfrm>
              <a:off x="5758493" y="3774047"/>
              <a:ext cx="1310992" cy="195868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05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oadrPoll(RequestEvent)</a:t>
              </a:r>
              <a:endParaRPr lang="ko-KR" altLang="en-US" sz="105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5818368" y="4113461"/>
              <a:ext cx="1273105" cy="253916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05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oadrDistributeEvent</a:t>
              </a:r>
              <a:endParaRPr lang="ko-KR" altLang="en-US" sz="105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7" name="TextBox 116"/>
            <p:cNvSpPr txBox="1"/>
            <p:nvPr/>
          </p:nvSpPr>
          <p:spPr>
            <a:xfrm>
              <a:off x="5871168" y="4470551"/>
              <a:ext cx="1152880" cy="253916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05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oadrCreatedEvent</a:t>
              </a:r>
              <a:endParaRPr lang="ko-KR" altLang="en-US" sz="105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8" name="TextBox 117"/>
            <p:cNvSpPr txBox="1"/>
            <p:nvPr/>
          </p:nvSpPr>
          <p:spPr>
            <a:xfrm>
              <a:off x="5967122" y="4697953"/>
              <a:ext cx="974947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05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oadrResponse</a:t>
              </a:r>
              <a:endParaRPr lang="ko-KR" altLang="en-US" sz="105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281502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제목 2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838200"/>
          </a:xfrm>
        </p:spPr>
        <p:txBody>
          <a:bodyPr/>
          <a:lstStyle/>
          <a:p>
            <a:r>
              <a:rPr lang="en-US" altLang="ko-KR" b="1" dirty="0"/>
              <a:t>1. Smart Home Energy Framework :</a:t>
            </a:r>
            <a:br>
              <a:rPr lang="en-US" altLang="ko-KR" b="1" dirty="0"/>
            </a:br>
            <a:r>
              <a:rPr lang="en-US" altLang="ko-KR" sz="2000" b="1" dirty="0"/>
              <a:t>1.1.2 Background </a:t>
            </a:r>
            <a:r>
              <a:rPr lang="ko-KR" altLang="en-US" sz="2000" b="1" dirty="0"/>
              <a:t>수요반응 </a:t>
            </a:r>
            <a:r>
              <a:rPr lang="en-US" altLang="ko-KR" sz="2000" b="1" dirty="0"/>
              <a:t>: SEP 2.0 (1/2)</a:t>
            </a:r>
            <a:endParaRPr lang="ko-KR" altLang="en-US" b="1" dirty="0"/>
          </a:p>
        </p:txBody>
      </p:sp>
      <p:pic>
        <p:nvPicPr>
          <p:cNvPr id="19046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27584" y="4024075"/>
            <a:ext cx="3429024" cy="26209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1" name="직사각형 80"/>
          <p:cNvSpPr/>
          <p:nvPr/>
        </p:nvSpPr>
        <p:spPr>
          <a:xfrm>
            <a:off x="214282" y="1357298"/>
            <a:ext cx="392492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1"/>
            <a:r>
              <a:rPr lang="en-US" b="1" dirty="0"/>
              <a:t>SEP 2.0(Smart Energy Profile 2.0)</a:t>
            </a:r>
            <a:endParaRPr lang="en-US" dirty="0"/>
          </a:p>
        </p:txBody>
      </p:sp>
      <p:sp>
        <p:nvSpPr>
          <p:cNvPr id="82" name="직사각형 81"/>
          <p:cNvSpPr/>
          <p:nvPr/>
        </p:nvSpPr>
        <p:spPr>
          <a:xfrm>
            <a:off x="142844" y="1805266"/>
            <a:ext cx="9144048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dirty="0"/>
              <a:t>SEP 2.0 </a:t>
            </a:r>
            <a:r>
              <a:rPr lang="ko-KR" altLang="en-US" dirty="0"/>
              <a:t>프로토콜은 주로 </a:t>
            </a:r>
            <a:r>
              <a:rPr lang="en-US" altLang="ko-KR" dirty="0"/>
              <a:t>IP </a:t>
            </a:r>
            <a:r>
              <a:rPr lang="ko-KR" altLang="en-US" dirty="0"/>
              <a:t>상단 계층에 위치하는 프로토콜로</a:t>
            </a:r>
            <a:r>
              <a:rPr lang="en-US" altLang="ko-KR" dirty="0"/>
              <a:t>, </a:t>
            </a:r>
            <a:r>
              <a:rPr lang="ko-KR" altLang="en-US" dirty="0"/>
              <a:t>리소스 중심의 </a:t>
            </a:r>
            <a:r>
              <a:rPr lang="en-US" altLang="ko-KR" dirty="0"/>
              <a:t>URI (Uniform Resource Identifier) </a:t>
            </a:r>
            <a:r>
              <a:rPr lang="ko-KR" altLang="en-US" dirty="0"/>
              <a:t>기반 </a:t>
            </a:r>
            <a:r>
              <a:rPr lang="en-US" altLang="ko-KR" dirty="0" err="1"/>
              <a:t>RESTful</a:t>
            </a:r>
            <a:r>
              <a:rPr lang="en-US" altLang="ko-KR" dirty="0"/>
              <a:t> (Representational State Transfer) </a:t>
            </a:r>
            <a:r>
              <a:rPr lang="ko-KR" altLang="en-US" dirty="0"/>
              <a:t>웹 서비스를 사용한다</a:t>
            </a:r>
            <a:r>
              <a:rPr lang="en-US" altLang="ko-KR" dirty="0"/>
              <a:t>. </a:t>
            </a:r>
            <a:r>
              <a:rPr lang="ko-KR" altLang="en-US" dirty="0"/>
              <a:t>기본적인 동작은 </a:t>
            </a:r>
            <a:r>
              <a:rPr lang="en-US" altLang="ko-KR" dirty="0"/>
              <a:t>HTTP </a:t>
            </a:r>
            <a:r>
              <a:rPr lang="ko-KR" altLang="en-US" dirty="0"/>
              <a:t>함수를 이용하여 웹 어플리케이션에서 동작하며 </a:t>
            </a:r>
            <a:r>
              <a:rPr lang="en-US" altLang="ko-KR" dirty="0"/>
              <a:t>XML </a:t>
            </a:r>
            <a:r>
              <a:rPr lang="ko-KR" altLang="en-US" dirty="0"/>
              <a:t>형식의 정해진 데이터를 전송한다</a:t>
            </a:r>
            <a:r>
              <a:rPr lang="en-US" altLang="ko-KR" dirty="0"/>
              <a:t>. </a:t>
            </a:r>
            <a:endParaRPr lang="ko-KR" altLang="en-US" dirty="0"/>
          </a:p>
          <a:p>
            <a:pPr latinLnBrk="1"/>
            <a:r>
              <a:rPr lang="en-US" altLang="ko-KR" dirty="0"/>
              <a:t>DRLC (Demand Response Load Control), Metering, Pricing </a:t>
            </a:r>
            <a:r>
              <a:rPr lang="ko-KR" altLang="en-US" dirty="0"/>
              <a:t>등의 </a:t>
            </a:r>
            <a:r>
              <a:rPr lang="en-US" altLang="ko-KR" dirty="0"/>
              <a:t>function set</a:t>
            </a:r>
            <a:r>
              <a:rPr lang="ko-KR" altLang="en-US" dirty="0"/>
              <a:t>을 포함하고 있다</a:t>
            </a:r>
            <a:r>
              <a:rPr lang="en-US" altLang="ko-KR" dirty="0"/>
              <a:t>. </a:t>
            </a:r>
            <a:r>
              <a:rPr lang="ko-KR" altLang="en-US" dirty="0"/>
              <a:t>각각의 </a:t>
            </a:r>
            <a:r>
              <a:rPr lang="en-US" altLang="ko-KR" dirty="0"/>
              <a:t>function set</a:t>
            </a:r>
            <a:r>
              <a:rPr lang="ko-KR" altLang="en-US" dirty="0"/>
              <a:t>마다 시퀀스 다이어그램 및 데이터 구조를 보여주고 있으며</a:t>
            </a:r>
            <a:r>
              <a:rPr lang="en-US" altLang="ko-KR" dirty="0"/>
              <a:t>, </a:t>
            </a:r>
            <a:r>
              <a:rPr lang="ko-KR" altLang="en-US" dirty="0"/>
              <a:t>이를 기반으로 서버와 클라이언트 간의 메시지 교환이 이루어진다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/>
          <a:srcRect l="20584" t="18109" b="13057"/>
          <a:stretch/>
        </p:blipFill>
        <p:spPr>
          <a:xfrm>
            <a:off x="4572000" y="4052035"/>
            <a:ext cx="4401462" cy="259301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076324" y="6550223"/>
            <a:ext cx="35543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err="1"/>
              <a:t>한국전기원</a:t>
            </a:r>
            <a:r>
              <a:rPr lang="ko-KR" altLang="en-US" sz="1400" b="1" dirty="0"/>
              <a:t> </a:t>
            </a:r>
            <a:r>
              <a:rPr lang="en-US" altLang="ko-KR" sz="1400" b="1" dirty="0"/>
              <a:t>(KERI) – OpenADR, SEP Scope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6842913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/>
          <p:cNvCxnSpPr/>
          <p:nvPr/>
        </p:nvCxnSpPr>
        <p:spPr bwMode="auto">
          <a:xfrm>
            <a:off x="3337044" y="2358363"/>
            <a:ext cx="0" cy="4022963"/>
          </a:xfrm>
          <a:prstGeom prst="line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0" name="직선 연결선 19"/>
          <p:cNvCxnSpPr/>
          <p:nvPr/>
        </p:nvCxnSpPr>
        <p:spPr bwMode="auto">
          <a:xfrm flipH="1">
            <a:off x="6029006" y="2387574"/>
            <a:ext cx="8796" cy="3993752"/>
          </a:xfrm>
          <a:prstGeom prst="line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6" name="직사각형 25"/>
          <p:cNvSpPr/>
          <p:nvPr/>
        </p:nvSpPr>
        <p:spPr bwMode="auto">
          <a:xfrm>
            <a:off x="5452347" y="1899869"/>
            <a:ext cx="1143008" cy="500066"/>
          </a:xfrm>
          <a:prstGeom prst="rect">
            <a:avLst/>
          </a:prstGeom>
          <a:solidFill>
            <a:schemeClr val="bg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300" b="1" dirty="0">
                <a:latin typeface="Times New Roman" pitchFamily="18" charset="0"/>
                <a:ea typeface="굴림" pitchFamily="50" charset="-127"/>
              </a:rPr>
              <a:t>Client </a:t>
            </a:r>
            <a:r>
              <a:rPr lang="ko-KR" altLang="en-US" sz="1300" b="1" dirty="0">
                <a:latin typeface="Times New Roman" pitchFamily="18" charset="0"/>
                <a:ea typeface="굴림" pitchFamily="50" charset="-127"/>
              </a:rPr>
              <a:t> </a:t>
            </a:r>
            <a:r>
              <a:rPr lang="en-US" altLang="ko-KR" sz="1300" b="1" dirty="0">
                <a:latin typeface="Times New Roman" pitchFamily="18" charset="0"/>
                <a:ea typeface="굴림" pitchFamily="50" charset="-127"/>
              </a:rPr>
              <a:t>EMA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300" b="1" dirty="0">
                <a:latin typeface="Times New Roman" pitchFamily="18" charset="0"/>
                <a:ea typeface="굴림" pitchFamily="50" charset="-127"/>
              </a:rPr>
              <a:t>(Server EMA)</a:t>
            </a:r>
            <a:endParaRPr lang="ko-KR" altLang="en-US" sz="1300" b="1" dirty="0">
              <a:latin typeface="Times New Roman" pitchFamily="18" charset="0"/>
              <a:ea typeface="굴림" pitchFamily="50" charset="-127"/>
            </a:endParaRPr>
          </a:p>
        </p:txBody>
      </p:sp>
      <p:cxnSp>
        <p:nvCxnSpPr>
          <p:cNvPr id="47" name="직선 연결선 46"/>
          <p:cNvCxnSpPr>
            <a:stCxn id="138" idx="2"/>
          </p:cNvCxnSpPr>
          <p:nvPr/>
        </p:nvCxnSpPr>
        <p:spPr bwMode="auto">
          <a:xfrm>
            <a:off x="756479" y="2378164"/>
            <a:ext cx="0" cy="4003162"/>
          </a:xfrm>
          <a:prstGeom prst="line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8" name="직사각형 137"/>
          <p:cNvSpPr/>
          <p:nvPr/>
        </p:nvSpPr>
        <p:spPr bwMode="auto">
          <a:xfrm>
            <a:off x="184975" y="1878098"/>
            <a:ext cx="1143008" cy="500066"/>
          </a:xfrm>
          <a:prstGeom prst="rect">
            <a:avLst/>
          </a:prstGeom>
          <a:solidFill>
            <a:schemeClr val="bg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300" b="1" dirty="0">
                <a:latin typeface="Times New Roman" pitchFamily="18" charset="0"/>
                <a:ea typeface="굴림" pitchFamily="50" charset="-127"/>
              </a:rPr>
              <a:t>VTN</a:t>
            </a:r>
            <a:endParaRPr kumimoji="0" lang="ko-KR" altLang="en-US" sz="1300" b="1" i="0" u="none" strike="noStrike" cap="none" normalizeH="0" baseline="0" dirty="0">
              <a:ln>
                <a:noFill/>
              </a:ln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16" name="직사각형 15"/>
          <p:cNvSpPr/>
          <p:nvPr/>
        </p:nvSpPr>
        <p:spPr bwMode="auto">
          <a:xfrm>
            <a:off x="2801810" y="1899869"/>
            <a:ext cx="1143008" cy="500066"/>
          </a:xfrm>
          <a:prstGeom prst="rect">
            <a:avLst/>
          </a:prstGeom>
          <a:solidFill>
            <a:schemeClr val="bg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300" b="1" i="0" u="none" strike="noStrike" cap="none" normalizeH="0" baseline="0" dirty="0">
                <a:ln>
                  <a:noFill/>
                </a:ln>
                <a:effectLst/>
                <a:latin typeface="Times New Roman" pitchFamily="18" charset="0"/>
                <a:ea typeface="굴림" pitchFamily="50" charset="-127"/>
              </a:rPr>
              <a:t>VEN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300" b="1" i="0" u="none" strike="noStrike" cap="none" normalizeH="0" baseline="0" dirty="0">
                <a:ln>
                  <a:noFill/>
                </a:ln>
                <a:effectLst/>
                <a:latin typeface="Times New Roman" pitchFamily="18" charset="0"/>
                <a:ea typeface="굴림" pitchFamily="50" charset="-127"/>
              </a:rPr>
              <a:t>Server EMA</a:t>
            </a:r>
            <a:endParaRPr kumimoji="0" lang="ko-KR" altLang="en-US" sz="1300" b="1" i="0" u="none" strike="noStrike" cap="none" normalizeH="0" baseline="0" dirty="0">
              <a:ln>
                <a:noFill/>
              </a:ln>
              <a:effectLst/>
              <a:latin typeface="Times New Roman" pitchFamily="18" charset="0"/>
              <a:ea typeface="굴림" pitchFamily="50" charset="-127"/>
            </a:endParaRPr>
          </a:p>
        </p:txBody>
      </p:sp>
      <p:cxnSp>
        <p:nvCxnSpPr>
          <p:cNvPr id="143" name="직선 연결선 142"/>
          <p:cNvCxnSpPr/>
          <p:nvPr/>
        </p:nvCxnSpPr>
        <p:spPr bwMode="auto">
          <a:xfrm flipH="1">
            <a:off x="8406583" y="2111803"/>
            <a:ext cx="8978" cy="4269525"/>
          </a:xfrm>
          <a:prstGeom prst="line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44" name="직사각형 143"/>
          <p:cNvSpPr/>
          <p:nvPr/>
        </p:nvSpPr>
        <p:spPr bwMode="auto">
          <a:xfrm>
            <a:off x="7786565" y="1870840"/>
            <a:ext cx="1255723" cy="500066"/>
          </a:xfrm>
          <a:prstGeom prst="rect">
            <a:avLst/>
          </a:prstGeom>
          <a:solidFill>
            <a:schemeClr val="bg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300" b="1" dirty="0">
                <a:latin typeface="Times New Roman" pitchFamily="18" charset="0"/>
                <a:ea typeface="굴림" pitchFamily="50" charset="-127"/>
              </a:rPr>
              <a:t>Device</a:t>
            </a:r>
            <a:endParaRPr lang="ko-KR" altLang="en-US" sz="1300" b="1" dirty="0"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182" name="TextBox 181"/>
          <p:cNvSpPr txBox="1"/>
          <p:nvPr/>
        </p:nvSpPr>
        <p:spPr>
          <a:xfrm>
            <a:off x="1331640" y="1964968"/>
            <a:ext cx="1785257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rgbClr val="0156FF"/>
                </a:solidFill>
              </a:rPr>
              <a:t>OpenADR 2.0b</a:t>
            </a:r>
          </a:p>
          <a:p>
            <a:pPr marL="228600" indent="-228600">
              <a:buAutoNum type="arabicPeriod"/>
            </a:pPr>
            <a:r>
              <a:rPr lang="en-US" altLang="ko-KR" sz="1050" dirty="0">
                <a:solidFill>
                  <a:srgbClr val="0156FF"/>
                </a:solidFill>
              </a:rPr>
              <a:t>HTTP/XML</a:t>
            </a:r>
          </a:p>
          <a:p>
            <a:pPr marL="228600" indent="-228600">
              <a:buAutoNum type="arabicPeriod"/>
            </a:pPr>
            <a:r>
              <a:rPr lang="en-US" altLang="ko-KR" sz="1050" dirty="0">
                <a:solidFill>
                  <a:srgbClr val="0156FF"/>
                </a:solidFill>
              </a:rPr>
              <a:t>MQTT &amp; CoAP /JSON</a:t>
            </a:r>
            <a:endParaRPr lang="ko-KR" altLang="en-US" sz="1050" dirty="0">
              <a:solidFill>
                <a:srgbClr val="0156FF"/>
              </a:solidFill>
            </a:endParaRPr>
          </a:p>
        </p:txBody>
      </p:sp>
      <p:sp>
        <p:nvSpPr>
          <p:cNvPr id="183" name="TextBox 182"/>
          <p:cNvSpPr txBox="1"/>
          <p:nvPr/>
        </p:nvSpPr>
        <p:spPr>
          <a:xfrm>
            <a:off x="4046369" y="1964968"/>
            <a:ext cx="1449759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rgbClr val="0156FF"/>
                </a:solidFill>
              </a:rPr>
              <a:t>OpenADR 2.0b</a:t>
            </a:r>
          </a:p>
          <a:p>
            <a:r>
              <a:rPr lang="en-US" altLang="ko-KR" sz="1050" dirty="0">
                <a:solidFill>
                  <a:srgbClr val="0156FF"/>
                </a:solidFill>
              </a:rPr>
              <a:t>(MQTT &amp; CoAP /JSON)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rgbClr val="0156FF"/>
                </a:solidFill>
              </a:rPr>
              <a:t>EMAP</a:t>
            </a:r>
          </a:p>
          <a:p>
            <a:r>
              <a:rPr lang="en-US" altLang="ko-KR" sz="1050" dirty="0">
                <a:solidFill>
                  <a:srgbClr val="0156FF"/>
                </a:solidFill>
              </a:rPr>
              <a:t>(MQTT &amp; CoAP/JSON)</a:t>
            </a:r>
          </a:p>
          <a:p>
            <a:endParaRPr lang="en-US" altLang="ko-KR" sz="1200" dirty="0">
              <a:solidFill>
                <a:srgbClr val="0156FF"/>
              </a:solidFill>
            </a:endParaRPr>
          </a:p>
        </p:txBody>
      </p:sp>
      <p:sp>
        <p:nvSpPr>
          <p:cNvPr id="184" name="TextBox 183"/>
          <p:cNvSpPr txBox="1"/>
          <p:nvPr/>
        </p:nvSpPr>
        <p:spPr>
          <a:xfrm>
            <a:off x="6819191" y="1964968"/>
            <a:ext cx="17852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rgbClr val="0156FF"/>
                </a:solidFill>
              </a:rPr>
              <a:t>GCON</a:t>
            </a:r>
          </a:p>
        </p:txBody>
      </p:sp>
      <p:sp>
        <p:nvSpPr>
          <p:cNvPr id="88" name="모서리가 둥근 직사각형 87"/>
          <p:cNvSpPr/>
          <p:nvPr/>
        </p:nvSpPr>
        <p:spPr bwMode="auto">
          <a:xfrm>
            <a:off x="756479" y="2799320"/>
            <a:ext cx="2577264" cy="785818"/>
          </a:xfrm>
          <a:prstGeom prst="roundRect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5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굴림" pitchFamily="50" charset="-127"/>
              </a:rPr>
              <a:t>OpenADR 2.0b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500" dirty="0">
                <a:latin typeface="Times New Roman" pitchFamily="18" charset="0"/>
                <a:ea typeface="굴림" pitchFamily="50" charset="-127"/>
              </a:rPr>
              <a:t>EiEvent</a:t>
            </a:r>
            <a:endParaRPr kumimoji="0" lang="ko-KR" altLang="en-US" sz="1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89" name="모서리가 둥근 직사각형 88"/>
          <p:cNvSpPr/>
          <p:nvPr/>
        </p:nvSpPr>
        <p:spPr bwMode="auto">
          <a:xfrm>
            <a:off x="3346717" y="3513700"/>
            <a:ext cx="2682289" cy="785818"/>
          </a:xfrm>
          <a:prstGeom prst="roundRect">
            <a:avLst/>
          </a:prstGeom>
          <a:noFill/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500" dirty="0">
                <a:latin typeface="Times New Roman" pitchFamily="18" charset="0"/>
                <a:ea typeface="굴림" pitchFamily="50" charset="-127"/>
              </a:rPr>
              <a:t>EMAP</a:t>
            </a:r>
          </a:p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500" dirty="0">
                <a:latin typeface="Times New Roman" pitchFamily="18" charset="0"/>
                <a:ea typeface="굴림" pitchFamily="50" charset="-127"/>
              </a:rPr>
              <a:t>Event</a:t>
            </a:r>
            <a:endParaRPr lang="ko-KR" altLang="en-US" sz="1500" dirty="0"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107" name="모서리가 둥근 직사각형 106"/>
          <p:cNvSpPr/>
          <p:nvPr/>
        </p:nvSpPr>
        <p:spPr bwMode="auto">
          <a:xfrm>
            <a:off x="6047543" y="3870890"/>
            <a:ext cx="2368018" cy="785818"/>
          </a:xfrm>
          <a:prstGeom prst="roundRect">
            <a:avLst/>
          </a:prstGeom>
          <a:noFill/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ko-KR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굴림" pitchFamily="50" charset="-127"/>
              </a:rPr>
              <a:t>Device</a:t>
            </a:r>
            <a:r>
              <a:rPr kumimoji="0" lang="en-US" altLang="ko-KR" sz="15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굴림" pitchFamily="50" charset="-127"/>
              </a:rPr>
              <a:t> </a:t>
            </a:r>
          </a:p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500" kern="0" dirty="0"/>
              <a:t>Event</a:t>
            </a:r>
            <a:endParaRPr kumimoji="0" lang="ko-KR" altLang="en-US" sz="1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31" name="제목 2"/>
          <p:cNvSpPr>
            <a:spLocks noGrp="1"/>
          </p:cNvSpPr>
          <p:nvPr>
            <p:ph type="title"/>
          </p:nvPr>
        </p:nvSpPr>
        <p:spPr>
          <a:xfrm>
            <a:off x="28604" y="233346"/>
            <a:ext cx="8686800" cy="838200"/>
          </a:xfrm>
          <a:noFill/>
        </p:spPr>
        <p:txBody>
          <a:bodyPr/>
          <a:lstStyle/>
          <a:p>
            <a:pPr lvl="0">
              <a:defRPr/>
            </a:pPr>
            <a:r>
              <a:rPr lang="en-US" altLang="ko-KR" b="1" dirty="0">
                <a:solidFill>
                  <a:schemeClr val="tx1"/>
                </a:solidFill>
              </a:rPr>
              <a:t>2. Profile : OpenADR 2.0b</a:t>
            </a:r>
            <a:br>
              <a:rPr lang="en-US" altLang="ko-KR" b="1" dirty="0">
                <a:solidFill>
                  <a:schemeClr val="tx1"/>
                </a:solidFill>
              </a:rPr>
            </a:br>
            <a:r>
              <a:rPr lang="en-US" altLang="ko-KR" sz="2400" b="1" dirty="0">
                <a:solidFill>
                  <a:schemeClr val="tx1"/>
                </a:solidFill>
              </a:rPr>
              <a:t>2.3 Services : EiEvent</a:t>
            </a:r>
            <a:endParaRPr lang="en-US" altLang="zh-CN" sz="2400" b="1" dirty="0"/>
          </a:p>
        </p:txBody>
      </p:sp>
    </p:spTree>
    <p:extLst>
      <p:ext uri="{BB962C8B-B14F-4D97-AF65-F5344CB8AC3E}">
        <p14:creationId xmlns:p14="http://schemas.microsoft.com/office/powerpoint/2010/main" val="706180203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F13F5CC-B8E9-482F-A016-6EE14B7359EE}" type="slidenum">
              <a:rPr lang="ko-KR" altLang="en-US" smtClean="0"/>
              <a:pPr/>
              <a:t>111</a:t>
            </a:fld>
            <a:endParaRPr lang="ko-KR" altLang="en-US"/>
          </a:p>
        </p:txBody>
      </p:sp>
      <p:sp>
        <p:nvSpPr>
          <p:cNvPr id="6" name="标题 1"/>
          <p:cNvSpPr txBox="1">
            <a:spLocks/>
          </p:cNvSpPr>
          <p:nvPr/>
        </p:nvSpPr>
        <p:spPr bwMode="auto">
          <a:xfrm>
            <a:off x="214282" y="2571752"/>
            <a:ext cx="8743984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200" b="1" kern="0" dirty="0">
                <a:ea typeface="굴림" pitchFamily="50" charset="-127"/>
              </a:rPr>
              <a:t>OpenADR 2.0b</a:t>
            </a:r>
            <a:endParaRPr lang="zh-CN" altLang="en-US" sz="3200" b="1" kern="0" dirty="0"/>
          </a:p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altLang="ko-KR" sz="3200" b="1" kern="0" dirty="0"/>
          </a:p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200" b="1" kern="0" dirty="0"/>
              <a:t>(3) EiEvent</a:t>
            </a:r>
          </a:p>
          <a:p>
            <a:pPr marL="514350" indent="-514350" algn="ctr" eaLnBrk="0" fontAlgn="base" latinLnBrk="0" hangingPunct="0">
              <a:spcBef>
                <a:spcPct val="0"/>
              </a:spcBef>
              <a:spcAft>
                <a:spcPct val="0"/>
              </a:spcAft>
              <a:buAutoNum type="arabicParenBoth"/>
              <a:defRPr/>
            </a:pPr>
            <a:endParaRPr lang="en-US" altLang="ko-KR" sz="3200" b="1" kern="0" dirty="0"/>
          </a:p>
          <a:p>
            <a:pPr marL="2743200" lvl="5" indent="-457200" eaLnBrk="0" fontAlgn="base" latinLnBrk="0" hangingPunct="0">
              <a:spcBef>
                <a:spcPct val="0"/>
              </a:spcBef>
              <a:spcAft>
                <a:spcPct val="0"/>
              </a:spcAft>
              <a:buFontTx/>
              <a:buChar char="-"/>
              <a:defRPr/>
            </a:pPr>
            <a:r>
              <a:rPr lang="en-US" altLang="ko-KR" sz="2400" b="1" kern="0" dirty="0">
                <a:solidFill>
                  <a:schemeClr val="accent2"/>
                </a:solidFill>
              </a:rPr>
              <a:t>HTTP / XML</a:t>
            </a:r>
          </a:p>
          <a:p>
            <a:pPr marL="2743200" lvl="5" indent="-457200" eaLnBrk="0" fontAlgn="base" latinLnBrk="0" hangingPunct="0">
              <a:spcBef>
                <a:spcPct val="0"/>
              </a:spcBef>
              <a:spcAft>
                <a:spcPct val="0"/>
              </a:spcAft>
              <a:buFontTx/>
              <a:buChar char="-"/>
              <a:defRPr/>
            </a:pPr>
            <a:r>
              <a:rPr lang="en-US" altLang="ko-KR" sz="2400" b="1" kern="0" dirty="0"/>
              <a:t>CoAP / JSON</a:t>
            </a:r>
          </a:p>
          <a:p>
            <a:pPr marL="2743200" lvl="5" indent="-457200" eaLnBrk="0" fontAlgn="base" latinLnBrk="0" hangingPunct="0">
              <a:spcBef>
                <a:spcPct val="0"/>
              </a:spcBef>
              <a:spcAft>
                <a:spcPct val="0"/>
              </a:spcAft>
              <a:buFontTx/>
              <a:buChar char="-"/>
              <a:defRPr/>
            </a:pPr>
            <a:r>
              <a:rPr lang="en-US" altLang="ko-KR" sz="2400" b="1" kern="0" dirty="0"/>
              <a:t>MQTT / JSON</a:t>
            </a:r>
          </a:p>
        </p:txBody>
      </p:sp>
    </p:spTree>
    <p:extLst>
      <p:ext uri="{BB962C8B-B14F-4D97-AF65-F5344CB8AC3E}">
        <p14:creationId xmlns:p14="http://schemas.microsoft.com/office/powerpoint/2010/main" val="179337965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제목 2"/>
          <p:cNvSpPr>
            <a:spLocks noGrp="1"/>
          </p:cNvSpPr>
          <p:nvPr>
            <p:ph type="title"/>
          </p:nvPr>
        </p:nvSpPr>
        <p:spPr>
          <a:xfrm>
            <a:off x="28604" y="233346"/>
            <a:ext cx="8686800" cy="838200"/>
          </a:xfrm>
          <a:noFill/>
        </p:spPr>
        <p:txBody>
          <a:bodyPr/>
          <a:lstStyle/>
          <a:p>
            <a:pPr lvl="0">
              <a:defRPr/>
            </a:pPr>
            <a:r>
              <a:rPr lang="en-US" altLang="ko-KR" b="1" dirty="0">
                <a:solidFill>
                  <a:schemeClr val="tx1"/>
                </a:solidFill>
              </a:rPr>
              <a:t>2. Profile : OpenADR 2.0b</a:t>
            </a:r>
            <a:br>
              <a:rPr lang="en-US" altLang="ko-KR" b="1" dirty="0">
                <a:solidFill>
                  <a:schemeClr val="tx1"/>
                </a:solidFill>
              </a:rPr>
            </a:br>
            <a:r>
              <a:rPr lang="en-US" altLang="ko-KR" sz="2400" b="1" dirty="0">
                <a:solidFill>
                  <a:schemeClr val="tx1"/>
                </a:solidFill>
              </a:rPr>
              <a:t>2.3 Services : EiEvent (</a:t>
            </a:r>
            <a:r>
              <a:rPr lang="en-US" altLang="ko-KR" sz="2400" b="1" dirty="0">
                <a:solidFill>
                  <a:schemeClr val="accent2"/>
                </a:solidFill>
              </a:rPr>
              <a:t>HTTP / XML</a:t>
            </a:r>
            <a:r>
              <a:rPr lang="en-US" altLang="ko-KR" sz="2400" b="1" dirty="0">
                <a:solidFill>
                  <a:schemeClr val="tx1"/>
                </a:solidFill>
              </a:rPr>
              <a:t>)</a:t>
            </a:r>
            <a:endParaRPr lang="en-US" altLang="zh-CN" sz="2400" b="1" dirty="0"/>
          </a:p>
        </p:txBody>
      </p:sp>
      <p:sp>
        <p:nvSpPr>
          <p:cNvPr id="161" name="직사각형 160"/>
          <p:cNvSpPr/>
          <p:nvPr/>
        </p:nvSpPr>
        <p:spPr>
          <a:xfrm>
            <a:off x="611561" y="1484784"/>
            <a:ext cx="1512707" cy="5937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VEN</a:t>
            </a:r>
            <a:endParaRPr lang="ko-KR" alt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2" name="직사각형 161"/>
          <p:cNvSpPr/>
          <p:nvPr/>
        </p:nvSpPr>
        <p:spPr>
          <a:xfrm>
            <a:off x="6947725" y="1484784"/>
            <a:ext cx="1512707" cy="5937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VTN</a:t>
            </a:r>
            <a:endParaRPr lang="ko-KR" alt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63" name="직선 연결선 162"/>
          <p:cNvCxnSpPr/>
          <p:nvPr/>
        </p:nvCxnSpPr>
        <p:spPr>
          <a:xfrm>
            <a:off x="1367917" y="2078530"/>
            <a:ext cx="0" cy="43027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직선 연결선 189"/>
          <p:cNvCxnSpPr/>
          <p:nvPr/>
        </p:nvCxnSpPr>
        <p:spPr>
          <a:xfrm>
            <a:off x="7704081" y="2078530"/>
            <a:ext cx="0" cy="43027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/>
          <p:cNvCxnSpPr/>
          <p:nvPr/>
        </p:nvCxnSpPr>
        <p:spPr>
          <a:xfrm>
            <a:off x="1367910" y="3133253"/>
            <a:ext cx="633617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직선 화살표 연결선 191"/>
          <p:cNvCxnSpPr/>
          <p:nvPr/>
        </p:nvCxnSpPr>
        <p:spPr>
          <a:xfrm>
            <a:off x="1367910" y="3698452"/>
            <a:ext cx="6336171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TextBox 200"/>
          <p:cNvSpPr txBox="1"/>
          <p:nvPr/>
        </p:nvSpPr>
        <p:spPr>
          <a:xfrm>
            <a:off x="2395923" y="2552582"/>
            <a:ext cx="5320687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POST 	: /OpenADR2/Simple/2.0b/OadrPoll (</a:t>
            </a:r>
            <a:r>
              <a:rPr lang="en-US" altLang="ko-KR" sz="14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oadrRequestEvent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Payload 	: oadrPoll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0" name="TextBox 209"/>
          <p:cNvSpPr txBox="1"/>
          <p:nvPr/>
        </p:nvSpPr>
        <p:spPr>
          <a:xfrm>
            <a:off x="2395923" y="3163490"/>
            <a:ext cx="2658100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Response	: HTTP 200 OK</a:t>
            </a:r>
          </a:p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Payload	: oadrDistributeEvent</a:t>
            </a:r>
          </a:p>
          <a:p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11" name="직선 화살표 연결선 210"/>
          <p:cNvCxnSpPr/>
          <p:nvPr/>
        </p:nvCxnSpPr>
        <p:spPr>
          <a:xfrm>
            <a:off x="1367909" y="4591993"/>
            <a:ext cx="633617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직선 화살표 연결선 211"/>
          <p:cNvCxnSpPr/>
          <p:nvPr/>
        </p:nvCxnSpPr>
        <p:spPr>
          <a:xfrm>
            <a:off x="1367909" y="5157192"/>
            <a:ext cx="6336171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3" name="TextBox 212"/>
          <p:cNvSpPr txBox="1"/>
          <p:nvPr/>
        </p:nvSpPr>
        <p:spPr>
          <a:xfrm>
            <a:off x="2395922" y="4011322"/>
            <a:ext cx="3749744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POST 	: /OpenADR2/Simple/2.0b/EiEvent </a:t>
            </a:r>
          </a:p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Payload 	: oadrCreatedEvent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4" name="TextBox 213"/>
          <p:cNvSpPr txBox="1"/>
          <p:nvPr/>
        </p:nvSpPr>
        <p:spPr>
          <a:xfrm>
            <a:off x="2395922" y="4622230"/>
            <a:ext cx="2319866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Response	: HTTP 200 OK</a:t>
            </a:r>
          </a:p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Payload	: oadrResponse</a:t>
            </a:r>
          </a:p>
          <a:p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704822" y="1943580"/>
            <a:ext cx="42748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accent2"/>
                </a:solidFill>
              </a:rPr>
              <a:t>* </a:t>
            </a:r>
            <a:r>
              <a:rPr lang="ko-KR" altLang="en-US" sz="1400" b="1" dirty="0">
                <a:solidFill>
                  <a:schemeClr val="accent2"/>
                </a:solidFill>
              </a:rPr>
              <a:t>초기 등록과정에서만 </a:t>
            </a:r>
            <a:r>
              <a:rPr lang="en-US" altLang="ko-KR" sz="1400" b="1" dirty="0">
                <a:solidFill>
                  <a:schemeClr val="accent2"/>
                </a:solidFill>
              </a:rPr>
              <a:t>oadrRequestEvent</a:t>
            </a:r>
            <a:r>
              <a:rPr lang="ko-KR" altLang="en-US" sz="1400" b="1" dirty="0">
                <a:solidFill>
                  <a:schemeClr val="accent2"/>
                </a:solidFill>
              </a:rPr>
              <a:t>로 묻는다</a:t>
            </a:r>
            <a:endParaRPr lang="en-US" altLang="ko-KR" sz="1400" b="1" dirty="0">
              <a:solidFill>
                <a:schemeClr val="accent2"/>
              </a:solidFill>
            </a:endParaRPr>
          </a:p>
          <a:p>
            <a:r>
              <a:rPr lang="ko-KR" altLang="en-US" sz="1400" b="1" dirty="0">
                <a:solidFill>
                  <a:schemeClr val="accent2"/>
                </a:solidFill>
              </a:rPr>
              <a:t>이후 이벤트 여부를 확인할 때에는 </a:t>
            </a:r>
            <a:r>
              <a:rPr lang="en-US" altLang="ko-KR" sz="1400" b="1" dirty="0">
                <a:solidFill>
                  <a:schemeClr val="accent2"/>
                </a:solidFill>
              </a:rPr>
              <a:t>oadrPoll</a:t>
            </a:r>
            <a:endParaRPr lang="ko-KR" altLang="en-US" sz="14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5530923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7C6F095-276F-4AD3-9842-1213BA0CC323}" type="slidenum">
              <a:rPr lang="ko-KR" altLang="en-US" smtClean="0">
                <a:solidFill>
                  <a:srgbClr val="000000"/>
                </a:solidFill>
              </a:rPr>
              <a:pPr>
                <a:defRPr/>
              </a:pPr>
              <a:t>113</a:t>
            </a:fld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492919" y="2423101"/>
            <a:ext cx="632003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arenBoth"/>
            </a:pPr>
            <a:r>
              <a:rPr lang="en-US" altLang="ko-KR" sz="1200" dirty="0" err="1"/>
              <a:t>oadrPoll</a:t>
            </a:r>
            <a:endParaRPr lang="en-US" altLang="ko-KR" sz="1200" dirty="0"/>
          </a:p>
          <a:p>
            <a:pPr marL="342900" indent="-342900">
              <a:buAutoNum type="arabicParenBoth"/>
            </a:pPr>
            <a:endParaRPr lang="en-US" altLang="ko-KR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AutoNum type="arabicParenBoth"/>
            </a:pPr>
            <a:endParaRPr lang="en-US" altLang="ko-KR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AutoNum type="arabicParenBoth"/>
            </a:pPr>
            <a:endParaRPr lang="en-US" altLang="ko-KR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AutoNum type="arabicParenBoth"/>
            </a:pPr>
            <a:endParaRPr lang="en-US" altLang="ko-KR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AutoNum type="arabicParenBoth"/>
            </a:pPr>
            <a:endParaRPr lang="en-US" altLang="ko-KR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AutoNum type="arabicParenBoth"/>
            </a:pPr>
            <a:endParaRPr lang="en-US" altLang="ko-KR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altLang="ko-KR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oadrRequestEvent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492919" y="1406100"/>
            <a:ext cx="8229600" cy="1023300"/>
            <a:chOff x="492919" y="1406100"/>
            <a:chExt cx="8229600" cy="1023300"/>
          </a:xfrm>
        </p:grpSpPr>
        <p:sp>
          <p:nvSpPr>
            <p:cNvPr id="12" name="직사각형 11"/>
            <p:cNvSpPr/>
            <p:nvPr/>
          </p:nvSpPr>
          <p:spPr bwMode="auto">
            <a:xfrm>
              <a:off x="492919" y="1406100"/>
              <a:ext cx="8229600" cy="1023300"/>
            </a:xfrm>
            <a:prstGeom prst="rect">
              <a:avLst/>
            </a:prstGeom>
            <a:solidFill>
              <a:schemeClr val="bg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232105" y="1605734"/>
              <a:ext cx="1172116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VEN</a:t>
              </a:r>
              <a:br>
                <a:rPr lang="en-US" altLang="ko-KR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</a:br>
              <a:r>
                <a:rPr lang="en-US" altLang="ko-KR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(192.168.1.101)</a:t>
              </a:r>
            </a:p>
          </p:txBody>
        </p:sp>
        <p:cxnSp>
          <p:nvCxnSpPr>
            <p:cNvPr id="14" name="직선 화살표 연결선 13"/>
            <p:cNvCxnSpPr/>
            <p:nvPr/>
          </p:nvCxnSpPr>
          <p:spPr bwMode="auto">
            <a:xfrm>
              <a:off x="2195737" y="1844824"/>
              <a:ext cx="4707807" cy="0"/>
            </a:xfrm>
            <a:prstGeom prst="straightConnector1">
              <a:avLst/>
            </a:prstGeom>
            <a:solidFill>
              <a:schemeClr val="accent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arrow" w="med" len="med"/>
              <a:tailEnd type="none"/>
            </a:ln>
            <a:effectLst/>
          </p:spPr>
        </p:cxnSp>
        <p:sp>
          <p:nvSpPr>
            <p:cNvPr id="16" name="TextBox 15"/>
            <p:cNvSpPr txBox="1"/>
            <p:nvPr/>
          </p:nvSpPr>
          <p:spPr>
            <a:xfrm>
              <a:off x="749922" y="1567266"/>
              <a:ext cx="1172117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VTN</a:t>
              </a:r>
            </a:p>
            <a:p>
              <a:pPr algn="ctr"/>
              <a:r>
                <a:rPr lang="en-US" altLang="ko-KR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(192.168.1.242)</a:t>
              </a:r>
            </a:p>
          </p:txBody>
        </p:sp>
        <p:cxnSp>
          <p:nvCxnSpPr>
            <p:cNvPr id="17" name="직선 화살표 연결선 16"/>
            <p:cNvCxnSpPr/>
            <p:nvPr/>
          </p:nvCxnSpPr>
          <p:spPr bwMode="auto">
            <a:xfrm flipH="1">
              <a:off x="2195736" y="2276872"/>
              <a:ext cx="4707808" cy="0"/>
            </a:xfrm>
            <a:prstGeom prst="straightConnector1">
              <a:avLst/>
            </a:prstGeom>
            <a:solidFill>
              <a:schemeClr val="accent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arrow" w="med" len="med"/>
              <a:tailEnd type="none"/>
            </a:ln>
            <a:effectLst/>
          </p:spPr>
        </p:cxnSp>
      </p:grpSp>
      <p:sp>
        <p:nvSpPr>
          <p:cNvPr id="19" name="TextBox 18"/>
          <p:cNvSpPr txBox="1"/>
          <p:nvPr/>
        </p:nvSpPr>
        <p:spPr>
          <a:xfrm>
            <a:off x="2790770" y="1413937"/>
            <a:ext cx="4360489" cy="43088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POST 	: / OpenADR2/Simple/2.0b/OadrPoll(oadrRequestEvent) </a:t>
            </a:r>
          </a:p>
          <a:p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Payload 	: </a:t>
            </a:r>
            <a:r>
              <a:rPr lang="en-US" altLang="ko-KR" sz="11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(1) oadrPoll / oadrRequestEvent</a:t>
            </a:r>
            <a:endParaRPr lang="ko-KR" altLang="en-US" sz="11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800057" y="1844824"/>
            <a:ext cx="2520242" cy="43088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Response	: HTTP 200 OK</a:t>
            </a:r>
          </a:p>
          <a:p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Payload	: (2) oadrDistributeEvent</a:t>
            </a:r>
          </a:p>
        </p:txBody>
      </p:sp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28604" y="233346"/>
            <a:ext cx="8686800" cy="838200"/>
          </a:xfrm>
          <a:noFill/>
        </p:spPr>
        <p:txBody>
          <a:bodyPr/>
          <a:lstStyle/>
          <a:p>
            <a:pPr lvl="0">
              <a:defRPr/>
            </a:pPr>
            <a:r>
              <a:rPr lang="en-US" altLang="ko-KR" b="1" dirty="0">
                <a:solidFill>
                  <a:schemeClr val="tx1"/>
                </a:solidFill>
              </a:rPr>
              <a:t>2. Profile : OpenADR 2.0b</a:t>
            </a:r>
            <a:br>
              <a:rPr lang="en-US" altLang="ko-KR" b="1" dirty="0">
                <a:solidFill>
                  <a:schemeClr val="tx1"/>
                </a:solidFill>
              </a:rPr>
            </a:br>
            <a:r>
              <a:rPr lang="en-US" altLang="ko-KR" sz="2400" b="1" dirty="0">
                <a:solidFill>
                  <a:schemeClr val="tx1"/>
                </a:solidFill>
              </a:rPr>
              <a:t>2.3 Services : EiEvent (</a:t>
            </a:r>
            <a:r>
              <a:rPr lang="en-US" altLang="ko-KR" sz="2400" b="1" dirty="0">
                <a:solidFill>
                  <a:schemeClr val="accent2"/>
                </a:solidFill>
              </a:rPr>
              <a:t>HTTP / XML</a:t>
            </a:r>
            <a:r>
              <a:rPr lang="en-US" altLang="ko-KR" sz="2400" b="1" dirty="0">
                <a:solidFill>
                  <a:schemeClr val="tx1"/>
                </a:solidFill>
              </a:rPr>
              <a:t>)</a:t>
            </a:r>
            <a:endParaRPr lang="en-US" altLang="zh-CN" sz="2400" b="1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E559172A-AFA0-463B-8437-5F0575CAF9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9452695"/>
              </p:ext>
            </p:extLst>
          </p:nvPr>
        </p:nvGraphicFramePr>
        <p:xfrm>
          <a:off x="749922" y="2807142"/>
          <a:ext cx="2120900" cy="657225"/>
        </p:xfrm>
        <a:graphic>
          <a:graphicData uri="http://schemas.openxmlformats.org/drawingml/2006/table">
            <a:tbl>
              <a:tblPr/>
              <a:tblGrid>
                <a:gridCol w="798904">
                  <a:extLst>
                    <a:ext uri="{9D8B030D-6E8A-4147-A177-3AD203B41FA5}">
                      <a16:colId xmlns:a16="http://schemas.microsoft.com/office/drawing/2014/main" val="354552459"/>
                    </a:ext>
                  </a:extLst>
                </a:gridCol>
                <a:gridCol w="1321996">
                  <a:extLst>
                    <a:ext uri="{9D8B030D-6E8A-4147-A177-3AD203B41FA5}">
                      <a16:colId xmlns:a16="http://schemas.microsoft.com/office/drawing/2014/main" val="3860794853"/>
                    </a:ext>
                  </a:extLst>
                </a:gridCol>
              </a:tblGrid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Key name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Comments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1979274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venID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requested VEN ID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0731924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70C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service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message type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845739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C2818FDD-C01B-4147-9D94-47B7F12AF5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9313597"/>
              </p:ext>
            </p:extLst>
          </p:nvPr>
        </p:nvGraphicFramePr>
        <p:xfrm>
          <a:off x="749922" y="4145123"/>
          <a:ext cx="2120900" cy="866775"/>
        </p:xfrm>
        <a:graphic>
          <a:graphicData uri="http://schemas.openxmlformats.org/drawingml/2006/table">
            <a:tbl>
              <a:tblPr/>
              <a:tblGrid>
                <a:gridCol w="798904">
                  <a:extLst>
                    <a:ext uri="{9D8B030D-6E8A-4147-A177-3AD203B41FA5}">
                      <a16:colId xmlns:a16="http://schemas.microsoft.com/office/drawing/2014/main" val="1837666474"/>
                    </a:ext>
                  </a:extLst>
                </a:gridCol>
                <a:gridCol w="1321996">
                  <a:extLst>
                    <a:ext uri="{9D8B030D-6E8A-4147-A177-3AD203B41FA5}">
                      <a16:colId xmlns:a16="http://schemas.microsoft.com/office/drawing/2014/main" val="1040512981"/>
                    </a:ext>
                  </a:extLst>
                </a:gridCol>
              </a:tblGrid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Key name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Comments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6356683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venID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requested VEN ID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85394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requestID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request identifier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8596346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70C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service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message type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5468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16405104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7C6F095-276F-4AD3-9842-1213BA0CC323}" type="slidenum">
              <a:rPr lang="ko-KR" altLang="en-US" smtClean="0">
                <a:solidFill>
                  <a:srgbClr val="000000"/>
                </a:solidFill>
              </a:rPr>
              <a:pPr>
                <a:defRPr/>
              </a:pPr>
              <a:t>114</a:t>
            </a:fld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492919" y="2423101"/>
            <a:ext cx="632003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(2)    </a:t>
            </a:r>
            <a:r>
              <a:rPr lang="en-US" altLang="ko-KR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oadrDistributeEvent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492919" y="1406100"/>
            <a:ext cx="8229600" cy="1023300"/>
            <a:chOff x="492919" y="1406100"/>
            <a:chExt cx="8229600" cy="1023300"/>
          </a:xfrm>
        </p:grpSpPr>
        <p:sp>
          <p:nvSpPr>
            <p:cNvPr id="12" name="직사각형 11"/>
            <p:cNvSpPr/>
            <p:nvPr/>
          </p:nvSpPr>
          <p:spPr bwMode="auto">
            <a:xfrm>
              <a:off x="492919" y="1406100"/>
              <a:ext cx="8229600" cy="1023300"/>
            </a:xfrm>
            <a:prstGeom prst="rect">
              <a:avLst/>
            </a:prstGeom>
            <a:solidFill>
              <a:schemeClr val="bg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232105" y="1605734"/>
              <a:ext cx="1172116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VEN</a:t>
              </a:r>
              <a:br>
                <a:rPr lang="en-US" altLang="ko-KR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</a:br>
              <a:r>
                <a:rPr lang="en-US" altLang="ko-KR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(192.168.1.101)</a:t>
              </a:r>
            </a:p>
          </p:txBody>
        </p:sp>
        <p:cxnSp>
          <p:nvCxnSpPr>
            <p:cNvPr id="14" name="직선 화살표 연결선 13"/>
            <p:cNvCxnSpPr/>
            <p:nvPr/>
          </p:nvCxnSpPr>
          <p:spPr bwMode="auto">
            <a:xfrm>
              <a:off x="2195737" y="1844824"/>
              <a:ext cx="4707807" cy="0"/>
            </a:xfrm>
            <a:prstGeom prst="straightConnector1">
              <a:avLst/>
            </a:prstGeom>
            <a:solidFill>
              <a:schemeClr val="accent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arrow" w="med" len="med"/>
              <a:tailEnd type="none"/>
            </a:ln>
            <a:effectLst/>
          </p:spPr>
        </p:cxnSp>
        <p:sp>
          <p:nvSpPr>
            <p:cNvPr id="16" name="TextBox 15"/>
            <p:cNvSpPr txBox="1"/>
            <p:nvPr/>
          </p:nvSpPr>
          <p:spPr>
            <a:xfrm>
              <a:off x="749922" y="1567266"/>
              <a:ext cx="1172117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VTN</a:t>
              </a:r>
            </a:p>
            <a:p>
              <a:pPr algn="ctr"/>
              <a:r>
                <a:rPr lang="en-US" altLang="ko-KR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(192.168.1.242)</a:t>
              </a:r>
            </a:p>
          </p:txBody>
        </p:sp>
        <p:cxnSp>
          <p:nvCxnSpPr>
            <p:cNvPr id="17" name="직선 화살표 연결선 16"/>
            <p:cNvCxnSpPr/>
            <p:nvPr/>
          </p:nvCxnSpPr>
          <p:spPr bwMode="auto">
            <a:xfrm flipH="1">
              <a:off x="2195736" y="2276872"/>
              <a:ext cx="4707808" cy="0"/>
            </a:xfrm>
            <a:prstGeom prst="straightConnector1">
              <a:avLst/>
            </a:prstGeom>
            <a:solidFill>
              <a:schemeClr val="accent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arrow" w="med" len="med"/>
              <a:tailEnd type="none"/>
            </a:ln>
            <a:effectLst/>
          </p:spPr>
        </p:cxnSp>
      </p:grpSp>
      <p:sp>
        <p:nvSpPr>
          <p:cNvPr id="19" name="TextBox 18"/>
          <p:cNvSpPr txBox="1"/>
          <p:nvPr/>
        </p:nvSpPr>
        <p:spPr>
          <a:xfrm>
            <a:off x="2790770" y="1413937"/>
            <a:ext cx="4360489" cy="43088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POST 	: / OpenADR2/Simple/2.0b/OadrPoll(oadrRequestEvent) </a:t>
            </a:r>
          </a:p>
          <a:p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Payload 	: </a:t>
            </a:r>
            <a:r>
              <a:rPr lang="en-US" altLang="ko-KR" sz="11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(1) oadrPoll / oadrRequestEvent</a:t>
            </a:r>
            <a:endParaRPr lang="ko-KR" altLang="en-US" sz="11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800057" y="1844824"/>
            <a:ext cx="2520242" cy="43088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Response	: HTTP 200 OK</a:t>
            </a:r>
          </a:p>
          <a:p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Payload	: (2) oadrDistributeEvent</a:t>
            </a:r>
          </a:p>
        </p:txBody>
      </p:sp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28604" y="233346"/>
            <a:ext cx="8686800" cy="838200"/>
          </a:xfrm>
          <a:noFill/>
        </p:spPr>
        <p:txBody>
          <a:bodyPr/>
          <a:lstStyle/>
          <a:p>
            <a:pPr lvl="0">
              <a:defRPr/>
            </a:pPr>
            <a:r>
              <a:rPr lang="en-US" altLang="ko-KR" b="1" dirty="0">
                <a:solidFill>
                  <a:schemeClr val="tx1"/>
                </a:solidFill>
              </a:rPr>
              <a:t>2. Profile : OpenADR 2.0b</a:t>
            </a:r>
            <a:br>
              <a:rPr lang="en-US" altLang="ko-KR" b="1" dirty="0">
                <a:solidFill>
                  <a:schemeClr val="tx1"/>
                </a:solidFill>
              </a:rPr>
            </a:br>
            <a:r>
              <a:rPr lang="en-US" altLang="ko-KR" sz="2400" b="1" dirty="0">
                <a:solidFill>
                  <a:schemeClr val="tx1"/>
                </a:solidFill>
              </a:rPr>
              <a:t>2.3 Services : EiEvent (</a:t>
            </a:r>
            <a:r>
              <a:rPr lang="en-US" altLang="ko-KR" sz="2400" b="1" dirty="0">
                <a:solidFill>
                  <a:schemeClr val="accent2"/>
                </a:solidFill>
              </a:rPr>
              <a:t>HTTP / XML</a:t>
            </a:r>
            <a:r>
              <a:rPr lang="en-US" altLang="ko-KR" sz="2400" b="1" dirty="0">
                <a:solidFill>
                  <a:schemeClr val="tx1"/>
                </a:solidFill>
              </a:rPr>
              <a:t>)</a:t>
            </a:r>
            <a:endParaRPr lang="en-US" altLang="zh-CN" sz="2400" b="1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8FE5463A-4133-4AEF-B338-83399C8DBB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2994967"/>
              </p:ext>
            </p:extLst>
          </p:nvPr>
        </p:nvGraphicFramePr>
        <p:xfrm>
          <a:off x="749922" y="2687744"/>
          <a:ext cx="6558381" cy="4125632"/>
        </p:xfrm>
        <a:graphic>
          <a:graphicData uri="http://schemas.openxmlformats.org/drawingml/2006/table">
            <a:tbl>
              <a:tblPr/>
              <a:tblGrid>
                <a:gridCol w="825530">
                  <a:extLst>
                    <a:ext uri="{9D8B030D-6E8A-4147-A177-3AD203B41FA5}">
                      <a16:colId xmlns:a16="http://schemas.microsoft.com/office/drawing/2014/main" val="1521735850"/>
                    </a:ext>
                  </a:extLst>
                </a:gridCol>
                <a:gridCol w="1135104">
                  <a:extLst>
                    <a:ext uri="{9D8B030D-6E8A-4147-A177-3AD203B41FA5}">
                      <a16:colId xmlns:a16="http://schemas.microsoft.com/office/drawing/2014/main" val="1129160573"/>
                    </a:ext>
                  </a:extLst>
                </a:gridCol>
                <a:gridCol w="779668">
                  <a:extLst>
                    <a:ext uri="{9D8B030D-6E8A-4147-A177-3AD203B41FA5}">
                      <a16:colId xmlns:a16="http://schemas.microsoft.com/office/drawing/2014/main" val="3387183654"/>
                    </a:ext>
                  </a:extLst>
                </a:gridCol>
                <a:gridCol w="802599">
                  <a:extLst>
                    <a:ext uri="{9D8B030D-6E8A-4147-A177-3AD203B41FA5}">
                      <a16:colId xmlns:a16="http://schemas.microsoft.com/office/drawing/2014/main" val="550999412"/>
                    </a:ext>
                  </a:extLst>
                </a:gridCol>
                <a:gridCol w="3015480">
                  <a:extLst>
                    <a:ext uri="{9D8B030D-6E8A-4147-A177-3AD203B41FA5}">
                      <a16:colId xmlns:a16="http://schemas.microsoft.com/office/drawing/2014/main" val="4011497886"/>
                    </a:ext>
                  </a:extLst>
                </a:gridCol>
              </a:tblGrid>
              <a:tr h="127153"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Key name</a:t>
                      </a:r>
                    </a:p>
                  </a:txBody>
                  <a:tcPr marL="7006" marR="7006" marT="700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Comments</a:t>
                      </a:r>
                    </a:p>
                  </a:txBody>
                  <a:tcPr marL="7006" marR="7006" marT="70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2741615"/>
                  </a:ext>
                </a:extLst>
              </a:tr>
              <a:tr h="127153">
                <a:tc gridSpan="4"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venID</a:t>
                      </a:r>
                    </a:p>
                  </a:txBody>
                  <a:tcPr marL="7006" marR="7006" marT="700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requested VEN ID</a:t>
                      </a:r>
                    </a:p>
                  </a:txBody>
                  <a:tcPr marL="7006" marR="7006" marT="70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53635390"/>
                  </a:ext>
                </a:extLst>
              </a:tr>
              <a:tr h="121625">
                <a:tc rowSpan="3"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response</a:t>
                      </a:r>
                    </a:p>
                  </a:txBody>
                  <a:tcPr marL="7006" marR="7006" marT="700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requestID</a:t>
                      </a:r>
                    </a:p>
                  </a:txBody>
                  <a:tcPr marL="7006" marR="7006" marT="70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request identifier</a:t>
                      </a:r>
                    </a:p>
                  </a:txBody>
                  <a:tcPr marL="7006" marR="7006" marT="70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8569620"/>
                  </a:ext>
                </a:extLst>
              </a:tr>
              <a:tr h="12162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responseCode</a:t>
                      </a:r>
                    </a:p>
                  </a:txBody>
                  <a:tcPr marL="7006" marR="7006" marT="70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response code</a:t>
                      </a:r>
                    </a:p>
                  </a:txBody>
                  <a:tcPr marL="7006" marR="7006" marT="70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1170698"/>
                  </a:ext>
                </a:extLst>
              </a:tr>
              <a:tr h="12162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responseDescription</a:t>
                      </a:r>
                    </a:p>
                  </a:txBody>
                  <a:tcPr marL="7006" marR="7006" marT="70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 of response code</a:t>
                      </a:r>
                    </a:p>
                  </a:txBody>
                  <a:tcPr marL="7006" marR="7006" marT="70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5511902"/>
                  </a:ext>
                </a:extLst>
              </a:tr>
              <a:tr h="121625">
                <a:tc rowSpan="25"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event</a:t>
                      </a:r>
                    </a:p>
                  </a:txBody>
                  <a:tcPr marL="7006" marR="7006" marT="700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eventID</a:t>
                      </a:r>
                    </a:p>
                  </a:txBody>
                  <a:tcPr marL="7006" marR="7006" marT="70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event identifier</a:t>
                      </a:r>
                    </a:p>
                  </a:txBody>
                  <a:tcPr marL="7006" marR="7006" marT="70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31421917"/>
                  </a:ext>
                </a:extLst>
              </a:tr>
              <a:tr h="12162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7"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eventSiganls</a:t>
                      </a:r>
                    </a:p>
                  </a:txBody>
                  <a:tcPr marL="7006" marR="7006" marT="70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intervals</a:t>
                      </a:r>
                    </a:p>
                  </a:txBody>
                  <a:tcPr marL="7006" marR="7006" marT="70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duration</a:t>
                      </a:r>
                    </a:p>
                  </a:txBody>
                  <a:tcPr marL="7006" marR="7006" marT="70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event signal interval duration</a:t>
                      </a:r>
                    </a:p>
                  </a:txBody>
                  <a:tcPr marL="7006" marR="7006" marT="70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2761144"/>
                  </a:ext>
                </a:extLst>
              </a:tr>
              <a:tr h="12162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uid</a:t>
                      </a:r>
                    </a:p>
                  </a:txBody>
                  <a:tcPr marL="7006" marR="7006" marT="70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event user id</a:t>
                      </a:r>
                    </a:p>
                  </a:txBody>
                  <a:tcPr marL="7006" marR="7006" marT="70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0500738"/>
                  </a:ext>
                </a:extLst>
              </a:tr>
              <a:tr h="12162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value</a:t>
                      </a:r>
                    </a:p>
                  </a:txBody>
                  <a:tcPr marL="7006" marR="7006" marT="70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event value</a:t>
                      </a:r>
                    </a:p>
                  </a:txBody>
                  <a:tcPr marL="7006" marR="7006" marT="70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1932327"/>
                  </a:ext>
                </a:extLst>
              </a:tr>
              <a:tr h="12162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signalName</a:t>
                      </a:r>
                    </a:p>
                  </a:txBody>
                  <a:tcPr marL="7006" marR="7006" marT="70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event signal name</a:t>
                      </a:r>
                    </a:p>
                  </a:txBody>
                  <a:tcPr marL="7006" marR="7006" marT="70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47670206"/>
                  </a:ext>
                </a:extLst>
              </a:tr>
              <a:tr h="12162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signalType</a:t>
                      </a:r>
                    </a:p>
                  </a:txBody>
                  <a:tcPr marL="7006" marR="7006" marT="70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event signal type (bi direct, level)</a:t>
                      </a:r>
                    </a:p>
                  </a:txBody>
                  <a:tcPr marL="7006" marR="7006" marT="70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54594557"/>
                  </a:ext>
                </a:extLst>
              </a:tr>
              <a:tr h="12162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signalID</a:t>
                      </a:r>
                    </a:p>
                  </a:txBody>
                  <a:tcPr marL="7006" marR="7006" marT="70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event signal ID</a:t>
                      </a:r>
                    </a:p>
                  </a:txBody>
                  <a:tcPr marL="7006" marR="7006" marT="70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2099187"/>
                  </a:ext>
                </a:extLst>
              </a:tr>
              <a:tr h="12162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currentValue</a:t>
                      </a:r>
                    </a:p>
                  </a:txBody>
                  <a:tcPr marL="7006" marR="7006" marT="70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current usage value</a:t>
                      </a:r>
                    </a:p>
                  </a:txBody>
                  <a:tcPr marL="7006" marR="7006" marT="70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4011963"/>
                  </a:ext>
                </a:extLst>
              </a:tr>
              <a:tr h="12162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modificationNumber</a:t>
                      </a:r>
                    </a:p>
                  </a:txBody>
                  <a:tcPr marL="7006" marR="7006" marT="70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modification Number(count)</a:t>
                      </a:r>
                    </a:p>
                  </a:txBody>
                  <a:tcPr marL="7006" marR="7006" marT="70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6783671"/>
                  </a:ext>
                </a:extLst>
              </a:tr>
              <a:tr h="12162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modificationReason</a:t>
                      </a:r>
                    </a:p>
                  </a:txBody>
                  <a:tcPr marL="7006" marR="7006" marT="70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modification reason(event reason)</a:t>
                      </a:r>
                    </a:p>
                  </a:txBody>
                  <a:tcPr marL="7006" marR="7006" marT="70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0641411"/>
                  </a:ext>
                </a:extLst>
              </a:tr>
              <a:tr h="12162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priority</a:t>
                      </a:r>
                    </a:p>
                  </a:txBody>
                  <a:tcPr marL="7006" marR="7006" marT="70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priority</a:t>
                      </a:r>
                    </a:p>
                  </a:txBody>
                  <a:tcPr marL="7006" marR="7006" marT="70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4031933"/>
                  </a:ext>
                </a:extLst>
              </a:tr>
              <a:tr h="12162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eiMarketContext</a:t>
                      </a:r>
                    </a:p>
                  </a:txBody>
                  <a:tcPr marL="7006" marR="7006" marT="70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market address(market reference)</a:t>
                      </a:r>
                    </a:p>
                  </a:txBody>
                  <a:tcPr marL="7006" marR="7006" marT="70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34529737"/>
                  </a:ext>
                </a:extLst>
              </a:tr>
              <a:tr h="12162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createdDateTime</a:t>
                      </a:r>
                    </a:p>
                  </a:txBody>
                  <a:tcPr marL="7006" marR="7006" marT="70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event create date &amp; time</a:t>
                      </a:r>
                    </a:p>
                  </a:txBody>
                  <a:tcPr marL="7006" marR="7006" marT="70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742208"/>
                  </a:ext>
                </a:extLst>
              </a:tr>
              <a:tr h="12162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eventStatus</a:t>
                      </a:r>
                    </a:p>
                  </a:txBody>
                  <a:tcPr marL="7006" marR="7006" marT="70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event status</a:t>
                      </a:r>
                    </a:p>
                  </a:txBody>
                  <a:tcPr marL="7006" marR="7006" marT="70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7560701"/>
                  </a:ext>
                </a:extLst>
              </a:tr>
              <a:tr h="12162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testEvent</a:t>
                      </a:r>
                    </a:p>
                  </a:txBody>
                  <a:tcPr marL="7006" marR="7006" marT="70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if event test or not</a:t>
                      </a:r>
                    </a:p>
                  </a:txBody>
                  <a:tcPr marL="7006" marR="7006" marT="70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8125569"/>
                  </a:ext>
                </a:extLst>
              </a:tr>
              <a:tr h="12162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vtnComment</a:t>
                      </a:r>
                    </a:p>
                  </a:txBody>
                  <a:tcPr marL="7006" marR="7006" marT="70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006" marR="7006" marT="70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5752359"/>
                  </a:ext>
                </a:extLst>
              </a:tr>
              <a:tr h="12162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dtstart</a:t>
                      </a:r>
                    </a:p>
                  </a:txBody>
                  <a:tcPr marL="7006" marR="7006" marT="70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event start time</a:t>
                      </a:r>
                    </a:p>
                  </a:txBody>
                  <a:tcPr marL="7006" marR="7006" marT="70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55207521"/>
                  </a:ext>
                </a:extLst>
              </a:tr>
              <a:tr h="12162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duration</a:t>
                      </a:r>
                    </a:p>
                  </a:txBody>
                  <a:tcPr marL="7006" marR="7006" marT="70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event duration</a:t>
                      </a:r>
                    </a:p>
                  </a:txBody>
                  <a:tcPr marL="7006" marR="7006" marT="70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4724307"/>
                  </a:ext>
                </a:extLst>
              </a:tr>
              <a:tr h="12162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properties</a:t>
                      </a:r>
                    </a:p>
                  </a:txBody>
                  <a:tcPr marL="7006" marR="7006" marT="70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006" marR="7006" marT="70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6133520"/>
                  </a:ext>
                </a:extLst>
              </a:tr>
              <a:tr h="12162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components</a:t>
                      </a:r>
                    </a:p>
                  </a:txBody>
                  <a:tcPr marL="7006" marR="7006" marT="70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006" marR="7006" marT="70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824624"/>
                  </a:ext>
                </a:extLst>
              </a:tr>
              <a:tr h="12162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venID</a:t>
                      </a:r>
                    </a:p>
                  </a:txBody>
                  <a:tcPr marL="7006" marR="7006" marT="70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ven ID</a:t>
                      </a:r>
                    </a:p>
                  </a:txBody>
                  <a:tcPr marL="7006" marR="7006" marT="70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52805293"/>
                  </a:ext>
                </a:extLst>
              </a:tr>
              <a:tr h="12162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tolerance</a:t>
                      </a:r>
                    </a:p>
                  </a:txBody>
                  <a:tcPr marL="7006" marR="7006" marT="70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tolerance duration</a:t>
                      </a:r>
                    </a:p>
                  </a:txBody>
                  <a:tcPr marL="7006" marR="7006" marT="70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5381150"/>
                  </a:ext>
                </a:extLst>
              </a:tr>
              <a:tr h="12162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notification</a:t>
                      </a:r>
                    </a:p>
                  </a:txBody>
                  <a:tcPr marL="7006" marR="7006" marT="70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notification duration</a:t>
                      </a:r>
                    </a:p>
                  </a:txBody>
                  <a:tcPr marL="7006" marR="7006" marT="70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9877814"/>
                  </a:ext>
                </a:extLst>
              </a:tr>
              <a:tr h="12162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rampUp</a:t>
                      </a:r>
                    </a:p>
                  </a:txBody>
                  <a:tcPr marL="7006" marR="7006" marT="70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ramp up duration</a:t>
                      </a:r>
                    </a:p>
                  </a:txBody>
                  <a:tcPr marL="7006" marR="7006" marT="70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644246"/>
                  </a:ext>
                </a:extLst>
              </a:tr>
              <a:tr h="12162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recovery</a:t>
                      </a:r>
                    </a:p>
                  </a:txBody>
                  <a:tcPr marL="7006" marR="7006" marT="70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006" marR="7006" marT="70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3575038"/>
                  </a:ext>
                </a:extLst>
              </a:tr>
              <a:tr h="121625">
                <a:tc gridSpan="4"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oadrResponseRequired</a:t>
                      </a:r>
                    </a:p>
                  </a:txBody>
                  <a:tcPr marL="7006" marR="7006" marT="700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response mandatory or not</a:t>
                      </a:r>
                    </a:p>
                  </a:txBody>
                  <a:tcPr marL="7006" marR="7006" marT="70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61167579"/>
                  </a:ext>
                </a:extLst>
              </a:tr>
              <a:tr h="127153">
                <a:tc gridSpan="4"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70C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service</a:t>
                      </a:r>
                    </a:p>
                  </a:txBody>
                  <a:tcPr marL="7006" marR="7006" marT="700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message type</a:t>
                      </a:r>
                    </a:p>
                  </a:txBody>
                  <a:tcPr marL="7006" marR="7006" marT="70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94557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1305406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7C6F095-276F-4AD3-9842-1213BA0CC323}" type="slidenum">
              <a:rPr lang="ko-KR" altLang="en-US" smtClean="0">
                <a:solidFill>
                  <a:srgbClr val="000000"/>
                </a:solidFill>
              </a:rPr>
              <a:pPr>
                <a:defRPr/>
              </a:pPr>
              <a:t>115</a:t>
            </a:fld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492919" y="2423101"/>
            <a:ext cx="632003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arenBoth"/>
            </a:pPr>
            <a:r>
              <a:rPr lang="en-US" altLang="ko-KR" sz="1200" dirty="0">
                <a:solidFill>
                  <a:srgbClr val="C00000"/>
                </a:solidFill>
              </a:rPr>
              <a:t>oadrPoll</a:t>
            </a:r>
          </a:p>
          <a:p>
            <a:pPr marL="342900" indent="-342900">
              <a:buAutoNum type="arabicParenBoth"/>
            </a:pP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oadrDistributeEvent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92919" y="4941168"/>
            <a:ext cx="8229600" cy="1695437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txBody>
          <a:bodyPr wrap="square" lIns="108000" tIns="108000" rIns="108000" bIns="108000" rtlCol="0" anchor="ctr">
            <a:spAutoFit/>
          </a:bodyPr>
          <a:lstStyle/>
          <a:p>
            <a:r>
              <a:rPr lang="en-US" sz="1200" b="1" dirty="0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oadrRequestEvent</a:t>
            </a:r>
            <a:r>
              <a:rPr lang="en-US" sz="1200" b="1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XML</a:t>
            </a:r>
            <a:r>
              <a:rPr lang="en-US" sz="120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{</a:t>
            </a:r>
            <a:endParaRPr lang="en-US" sz="1200" dirty="0"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“venID” : String,</a:t>
            </a:r>
          </a:p>
          <a:p>
            <a:r>
              <a:rPr lang="en-US" altLang="ko-KR" sz="12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“requestID”: String,</a:t>
            </a:r>
          </a:p>
          <a:p>
            <a:r>
              <a:rPr lang="en-US" sz="120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}</a:t>
            </a:r>
          </a:p>
          <a:p>
            <a:endParaRPr lang="en-US" sz="120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sz="120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sz="120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sz="120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492919" y="1406100"/>
            <a:ext cx="8229600" cy="1023300"/>
            <a:chOff x="492919" y="1406100"/>
            <a:chExt cx="8229600" cy="1023300"/>
          </a:xfrm>
        </p:grpSpPr>
        <p:sp>
          <p:nvSpPr>
            <p:cNvPr id="12" name="직사각형 11"/>
            <p:cNvSpPr/>
            <p:nvPr/>
          </p:nvSpPr>
          <p:spPr bwMode="auto">
            <a:xfrm>
              <a:off x="492919" y="1406100"/>
              <a:ext cx="8229600" cy="1023300"/>
            </a:xfrm>
            <a:prstGeom prst="rect">
              <a:avLst/>
            </a:prstGeom>
            <a:solidFill>
              <a:schemeClr val="bg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232105" y="1605734"/>
              <a:ext cx="1172116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VEN</a:t>
              </a:r>
              <a:br>
                <a:rPr lang="en-US" altLang="ko-KR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</a:br>
              <a:r>
                <a:rPr lang="en-US" altLang="ko-KR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(192.168.1.101)</a:t>
              </a:r>
            </a:p>
          </p:txBody>
        </p:sp>
        <p:cxnSp>
          <p:nvCxnSpPr>
            <p:cNvPr id="14" name="직선 화살표 연결선 13"/>
            <p:cNvCxnSpPr/>
            <p:nvPr/>
          </p:nvCxnSpPr>
          <p:spPr bwMode="auto">
            <a:xfrm>
              <a:off x="2195737" y="1844824"/>
              <a:ext cx="4707807" cy="0"/>
            </a:xfrm>
            <a:prstGeom prst="straightConnector1">
              <a:avLst/>
            </a:prstGeom>
            <a:solidFill>
              <a:schemeClr val="accent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arrow" w="med" len="med"/>
              <a:tailEnd type="none"/>
            </a:ln>
            <a:effectLst/>
          </p:spPr>
        </p:cxnSp>
        <p:sp>
          <p:nvSpPr>
            <p:cNvPr id="16" name="TextBox 15"/>
            <p:cNvSpPr txBox="1"/>
            <p:nvPr/>
          </p:nvSpPr>
          <p:spPr>
            <a:xfrm>
              <a:off x="749922" y="1567266"/>
              <a:ext cx="1172117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VTN</a:t>
              </a:r>
            </a:p>
            <a:p>
              <a:pPr algn="ctr"/>
              <a:r>
                <a:rPr lang="en-US" altLang="ko-KR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(192.168.1.242)</a:t>
              </a:r>
            </a:p>
          </p:txBody>
        </p:sp>
        <p:cxnSp>
          <p:nvCxnSpPr>
            <p:cNvPr id="17" name="직선 화살표 연결선 16"/>
            <p:cNvCxnSpPr/>
            <p:nvPr/>
          </p:nvCxnSpPr>
          <p:spPr bwMode="auto">
            <a:xfrm flipH="1">
              <a:off x="2195736" y="2276872"/>
              <a:ext cx="4707808" cy="0"/>
            </a:xfrm>
            <a:prstGeom prst="straightConnector1">
              <a:avLst/>
            </a:prstGeom>
            <a:solidFill>
              <a:schemeClr val="accent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arrow" w="med" len="med"/>
              <a:tailEnd type="none"/>
            </a:ln>
            <a:effectLst/>
          </p:spPr>
        </p:cxnSp>
      </p:grpSp>
      <p:sp>
        <p:nvSpPr>
          <p:cNvPr id="19" name="TextBox 18"/>
          <p:cNvSpPr txBox="1"/>
          <p:nvPr/>
        </p:nvSpPr>
        <p:spPr>
          <a:xfrm>
            <a:off x="2790770" y="1413937"/>
            <a:ext cx="4360489" cy="43088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POST 	: / OpenADR2/Simple/2.0b/OadrPoll(oadrRequestEvent) </a:t>
            </a:r>
          </a:p>
          <a:p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Payload 	: </a:t>
            </a:r>
            <a:r>
              <a:rPr lang="en-US" altLang="ko-KR" sz="11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(1) oadrPoll / oadrRequestEvent</a:t>
            </a:r>
            <a:endParaRPr lang="ko-KR" altLang="en-US" sz="11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800057" y="1844824"/>
            <a:ext cx="2520242" cy="43088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Response	: HTTP 200 OK</a:t>
            </a:r>
          </a:p>
          <a:p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Payload	: (2) oadrDistributeEvent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2795" y="2477720"/>
            <a:ext cx="6916444" cy="352425"/>
          </a:xfrm>
          <a:prstGeom prst="rect">
            <a:avLst/>
          </a:prstGeom>
        </p:spPr>
      </p:pic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28604" y="233346"/>
            <a:ext cx="8686800" cy="838200"/>
          </a:xfrm>
          <a:noFill/>
        </p:spPr>
        <p:txBody>
          <a:bodyPr/>
          <a:lstStyle/>
          <a:p>
            <a:pPr lvl="0">
              <a:defRPr/>
            </a:pPr>
            <a:r>
              <a:rPr lang="en-US" altLang="ko-KR" b="1" dirty="0">
                <a:solidFill>
                  <a:schemeClr val="tx1"/>
                </a:solidFill>
              </a:rPr>
              <a:t>2. Profile : OpenADR 2.0b</a:t>
            </a:r>
            <a:br>
              <a:rPr lang="en-US" altLang="ko-KR" b="1" dirty="0">
                <a:solidFill>
                  <a:schemeClr val="tx1"/>
                </a:solidFill>
              </a:rPr>
            </a:br>
            <a:r>
              <a:rPr lang="en-US" altLang="ko-KR" sz="2400" b="1" dirty="0">
                <a:solidFill>
                  <a:schemeClr val="tx1"/>
                </a:solidFill>
              </a:rPr>
              <a:t>2.3 Services : EiEvent (</a:t>
            </a:r>
            <a:r>
              <a:rPr lang="en-US" altLang="ko-KR" sz="2400" b="1" dirty="0">
                <a:solidFill>
                  <a:schemeClr val="accent2"/>
                </a:solidFill>
              </a:rPr>
              <a:t>HTTP / XML</a:t>
            </a:r>
            <a:r>
              <a:rPr lang="en-US" altLang="ko-KR" sz="2400" b="1" dirty="0">
                <a:solidFill>
                  <a:schemeClr val="tx1"/>
                </a:solidFill>
              </a:rPr>
              <a:t>)</a:t>
            </a:r>
            <a:endParaRPr lang="en-US" altLang="zh-CN" sz="2400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9872" y="5004284"/>
            <a:ext cx="4649527" cy="157828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492919" y="2924944"/>
            <a:ext cx="8229600" cy="1880103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txBody>
          <a:bodyPr wrap="square" lIns="108000" tIns="108000" rIns="108000" bIns="108000" rtlCol="0" anchor="ctr">
            <a:spAutoFit/>
          </a:bodyPr>
          <a:lstStyle/>
          <a:p>
            <a:r>
              <a:rPr lang="en-US" sz="1200" b="1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oadrPoll XML</a:t>
            </a:r>
            <a:r>
              <a:rPr lang="en-US" sz="120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{</a:t>
            </a:r>
            <a:endParaRPr lang="en-US" sz="1200" dirty="0"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“venID” : String</a:t>
            </a:r>
            <a:endParaRPr lang="en-US" altLang="ko-KR" sz="1200" dirty="0"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}</a:t>
            </a:r>
          </a:p>
          <a:p>
            <a:endParaRPr lang="en-US" sz="120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sz="120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sz="120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sz="120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sz="120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sz="120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9911" y="3207898"/>
            <a:ext cx="3416135" cy="1381125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697072" y="5926469"/>
            <a:ext cx="42748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accent2"/>
                </a:solidFill>
              </a:rPr>
              <a:t>* </a:t>
            </a:r>
            <a:r>
              <a:rPr lang="ko-KR" altLang="en-US" sz="1400" b="1" dirty="0">
                <a:solidFill>
                  <a:schemeClr val="accent2"/>
                </a:solidFill>
              </a:rPr>
              <a:t>초기 등록과정에서만 </a:t>
            </a:r>
            <a:r>
              <a:rPr lang="en-US" altLang="ko-KR" sz="1400" b="1" dirty="0">
                <a:solidFill>
                  <a:schemeClr val="accent2"/>
                </a:solidFill>
              </a:rPr>
              <a:t>oadrRequestEvent</a:t>
            </a:r>
            <a:r>
              <a:rPr lang="ko-KR" altLang="en-US" sz="1400" b="1" dirty="0">
                <a:solidFill>
                  <a:schemeClr val="accent2"/>
                </a:solidFill>
              </a:rPr>
              <a:t>로 묻는다</a:t>
            </a:r>
            <a:endParaRPr lang="en-US" altLang="ko-KR" sz="1400" b="1" dirty="0">
              <a:solidFill>
                <a:schemeClr val="accent2"/>
              </a:solidFill>
            </a:endParaRPr>
          </a:p>
          <a:p>
            <a:r>
              <a:rPr lang="ko-KR" altLang="en-US" sz="1400" b="1" dirty="0">
                <a:solidFill>
                  <a:schemeClr val="accent2"/>
                </a:solidFill>
              </a:rPr>
              <a:t>이후 이벤트 여부를 확인할 때에는 </a:t>
            </a:r>
            <a:r>
              <a:rPr lang="en-US" altLang="ko-KR" sz="1400" b="1" dirty="0">
                <a:solidFill>
                  <a:schemeClr val="accent2"/>
                </a:solidFill>
              </a:rPr>
              <a:t>oadrPoll</a:t>
            </a:r>
            <a:endParaRPr lang="ko-KR" altLang="en-US" sz="14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9621897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7C6F095-276F-4AD3-9842-1213BA0CC323}" type="slidenum">
              <a:rPr lang="ko-KR" altLang="en-US" smtClean="0">
                <a:solidFill>
                  <a:srgbClr val="000000"/>
                </a:solidFill>
              </a:rPr>
              <a:pPr>
                <a:defRPr/>
              </a:pPr>
              <a:t>116</a:t>
            </a:fld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492919" y="2423101"/>
            <a:ext cx="632003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arenBoth"/>
            </a:pPr>
            <a:r>
              <a:rPr lang="en-US" altLang="ko-KR" sz="1200" dirty="0"/>
              <a:t>oadrPoll</a:t>
            </a:r>
          </a:p>
          <a:p>
            <a:pPr marL="342900" indent="-342900">
              <a:buAutoNum type="arabicParenBoth"/>
            </a:pPr>
            <a:r>
              <a:rPr lang="en-US" altLang="ko-KR" sz="12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oadrDistributeEvent</a:t>
            </a:r>
            <a:endParaRPr lang="ko-KR" altLang="en-US" sz="12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749923" y="3096473"/>
            <a:ext cx="8142558" cy="3495930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txBody>
          <a:bodyPr wrap="square" lIns="108000" tIns="108000" rIns="108000" bIns="108000" rtlCol="0" anchor="ctr">
            <a:spAutoFit/>
          </a:bodyPr>
          <a:lstStyle/>
          <a:p>
            <a:r>
              <a:rPr lang="en-US" altLang="ko-KR" sz="1050" b="1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oadrDistributeEvent XML</a:t>
            </a:r>
            <a:r>
              <a:rPr lang="en-US" altLang="ko-KR" sz="105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{</a:t>
            </a:r>
          </a:p>
          <a:p>
            <a:r>
              <a:rPr lang="en-US" altLang="ko-KR" sz="105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“requestID” : String,</a:t>
            </a:r>
          </a:p>
          <a:p>
            <a:r>
              <a:rPr lang="en-US" altLang="ko-KR" sz="105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“vtnID” : String,</a:t>
            </a:r>
          </a:p>
          <a:p>
            <a:r>
              <a:rPr lang="en-US" altLang="ko-KR" sz="1050" b="1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“response” : Array,</a:t>
            </a:r>
          </a:p>
          <a:p>
            <a:r>
              <a:rPr lang="en-US" altLang="ko-KR" sz="1050" b="1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“event” : Array,</a:t>
            </a:r>
          </a:p>
          <a:p>
            <a:r>
              <a:rPr lang="en-US" altLang="ko-KR" sz="1050" b="1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</a:t>
            </a:r>
            <a:r>
              <a:rPr lang="en-US" altLang="ko-KR" sz="105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“oadrResponseRequired” : String  </a:t>
            </a:r>
          </a:p>
          <a:p>
            <a:r>
              <a:rPr lang="en-US" altLang="ko-KR" sz="105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}</a:t>
            </a:r>
          </a:p>
          <a:p>
            <a:endParaRPr lang="en-US" altLang="ko-KR" sz="80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altLang="ko-KR" sz="80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altLang="ko-KR" sz="80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altLang="ko-KR" sz="105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altLang="ko-KR" sz="105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altLang="ko-KR" sz="105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altLang="ko-KR" sz="105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altLang="ko-KR" sz="105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altLang="ko-KR" sz="105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altLang="ko-KR" sz="105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altLang="ko-KR" sz="105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altLang="ko-KR" sz="105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altLang="ko-KR" sz="105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altLang="ko-KR" sz="105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492919" y="1406100"/>
            <a:ext cx="8229600" cy="1023300"/>
            <a:chOff x="492919" y="1406100"/>
            <a:chExt cx="8229600" cy="1023300"/>
          </a:xfrm>
        </p:grpSpPr>
        <p:sp>
          <p:nvSpPr>
            <p:cNvPr id="12" name="직사각형 11"/>
            <p:cNvSpPr/>
            <p:nvPr/>
          </p:nvSpPr>
          <p:spPr bwMode="auto">
            <a:xfrm>
              <a:off x="492919" y="1406100"/>
              <a:ext cx="8229600" cy="1023300"/>
            </a:xfrm>
            <a:prstGeom prst="rect">
              <a:avLst/>
            </a:prstGeom>
            <a:solidFill>
              <a:schemeClr val="bg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232105" y="1605734"/>
              <a:ext cx="1172116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VEN</a:t>
              </a:r>
              <a:br>
                <a:rPr lang="en-US" altLang="ko-KR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</a:br>
              <a:r>
                <a:rPr lang="en-US" altLang="ko-KR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(192.168.1.101)</a:t>
              </a:r>
            </a:p>
          </p:txBody>
        </p:sp>
        <p:cxnSp>
          <p:nvCxnSpPr>
            <p:cNvPr id="14" name="직선 화살표 연결선 13"/>
            <p:cNvCxnSpPr/>
            <p:nvPr/>
          </p:nvCxnSpPr>
          <p:spPr bwMode="auto">
            <a:xfrm>
              <a:off x="2195737" y="1844824"/>
              <a:ext cx="4707807" cy="0"/>
            </a:xfrm>
            <a:prstGeom prst="straightConnector1">
              <a:avLst/>
            </a:prstGeom>
            <a:solidFill>
              <a:schemeClr val="accent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arrow" w="med" len="med"/>
              <a:tailEnd type="none"/>
            </a:ln>
            <a:effectLst/>
          </p:spPr>
        </p:cxnSp>
        <p:sp>
          <p:nvSpPr>
            <p:cNvPr id="16" name="TextBox 15"/>
            <p:cNvSpPr txBox="1"/>
            <p:nvPr/>
          </p:nvSpPr>
          <p:spPr>
            <a:xfrm>
              <a:off x="749922" y="1567266"/>
              <a:ext cx="1172117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VTN</a:t>
              </a:r>
            </a:p>
            <a:p>
              <a:pPr algn="ctr"/>
              <a:r>
                <a:rPr lang="en-US" altLang="ko-KR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(192.168.1.242)</a:t>
              </a:r>
            </a:p>
          </p:txBody>
        </p:sp>
        <p:cxnSp>
          <p:nvCxnSpPr>
            <p:cNvPr id="17" name="직선 화살표 연결선 16"/>
            <p:cNvCxnSpPr/>
            <p:nvPr/>
          </p:nvCxnSpPr>
          <p:spPr bwMode="auto">
            <a:xfrm flipH="1">
              <a:off x="2195736" y="2276872"/>
              <a:ext cx="4707808" cy="0"/>
            </a:xfrm>
            <a:prstGeom prst="straightConnector1">
              <a:avLst/>
            </a:prstGeom>
            <a:solidFill>
              <a:schemeClr val="accent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arrow" w="med" len="med"/>
              <a:tailEnd type="none"/>
            </a:ln>
            <a:effectLst/>
          </p:spPr>
        </p:cxnSp>
      </p:grpSp>
      <p:sp>
        <p:nvSpPr>
          <p:cNvPr id="19" name="TextBox 18"/>
          <p:cNvSpPr txBox="1"/>
          <p:nvPr/>
        </p:nvSpPr>
        <p:spPr>
          <a:xfrm>
            <a:off x="2790770" y="1413937"/>
            <a:ext cx="3270447" cy="43088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POST 	: / OpenADR2/Simple/2.0b/OadrPoll </a:t>
            </a:r>
          </a:p>
          <a:p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Payload 	:  (1) oadrPoll</a:t>
            </a:r>
            <a:endParaRPr lang="ko-KR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800057" y="1844824"/>
            <a:ext cx="2520242" cy="43088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Response	: HTTP 200 OK</a:t>
            </a:r>
          </a:p>
          <a:p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Payload	:</a:t>
            </a:r>
            <a:r>
              <a:rPr lang="en-US" altLang="ko-KR" sz="11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(2) oadrDistributeEvent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037187" y="3140968"/>
            <a:ext cx="2534541" cy="33239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b="1" dirty="0"/>
              <a:t>event</a:t>
            </a:r>
            <a:r>
              <a:rPr lang="en-US" altLang="ko-KR" sz="1000" dirty="0"/>
              <a:t> </a:t>
            </a:r>
            <a:r>
              <a:rPr lang="en-US" altLang="ko-KR" sz="1000" b="1" dirty="0"/>
              <a:t>Array</a:t>
            </a:r>
            <a:r>
              <a:rPr lang="en-US" altLang="ko-KR" sz="1000" dirty="0"/>
              <a:t>{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 “eventID” : String,</a:t>
            </a:r>
          </a:p>
          <a:p>
            <a:r>
              <a:rPr lang="en-US" altLang="ko-KR" sz="1000" b="1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 “eventSignals” : Array,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 “modificationNumber” : Integer,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 “modificationReason” : String,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 “priority” : Integer,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 “eiMarketContext” : String,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 “createdDataTime” : Date,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 “eventStatus” : String,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 “testEvent” : Boolean,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 “vtnComment” : String,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 “dtstart” : Date,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 “duration” : String,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 “properties” : String,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 “components” : String,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 “venID” : String,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 “tolerance” : String,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 “notification” : String,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 “rampUp” : String,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 “recovery” : String</a:t>
            </a:r>
          </a:p>
          <a:p>
            <a:r>
              <a:rPr lang="en-US" altLang="ko-KR" sz="1000" dirty="0"/>
              <a:t>}</a:t>
            </a:r>
            <a:endParaRPr lang="ko-KR" altLang="en-US" sz="10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2795" y="2477720"/>
            <a:ext cx="6916444" cy="352425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5808450" y="4419766"/>
            <a:ext cx="2172261" cy="8617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b="1" dirty="0"/>
              <a:t>intervals</a:t>
            </a:r>
            <a:r>
              <a:rPr lang="en-US" altLang="ko-KR" sz="1000" dirty="0"/>
              <a:t> </a:t>
            </a:r>
            <a:r>
              <a:rPr lang="en-US" altLang="ko-KR" sz="1000" b="1" dirty="0"/>
              <a:t>Array</a:t>
            </a:r>
            <a:r>
              <a:rPr lang="en-US" altLang="ko-KR" sz="1000" dirty="0"/>
              <a:t>{</a:t>
            </a:r>
          </a:p>
          <a:p>
            <a:r>
              <a:rPr lang="en-US" altLang="ko-KR" sz="1000" dirty="0"/>
              <a:t>  </a:t>
            </a:r>
            <a:r>
              <a:rPr lang="en-US" altLang="ko-KR" sz="100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“duration” : String,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“uid” : Integer,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 “value” : Double</a:t>
            </a:r>
            <a:endParaRPr lang="en-US" altLang="ko-KR" sz="1000" dirty="0"/>
          </a:p>
          <a:p>
            <a:r>
              <a:rPr lang="en-US" altLang="ko-KR" sz="100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}</a:t>
            </a:r>
            <a:endParaRPr lang="ko-KR" altLang="en-US" sz="1000" dirty="0"/>
          </a:p>
        </p:txBody>
      </p:sp>
      <p:sp>
        <p:nvSpPr>
          <p:cNvPr id="25" name="TextBox 24"/>
          <p:cNvSpPr txBox="1"/>
          <p:nvPr/>
        </p:nvSpPr>
        <p:spPr>
          <a:xfrm>
            <a:off x="5817832" y="3164556"/>
            <a:ext cx="2171421" cy="11695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b="1" dirty="0"/>
              <a:t>eventSignals</a:t>
            </a:r>
            <a:r>
              <a:rPr lang="en-US" altLang="ko-KR" sz="1000" dirty="0"/>
              <a:t> </a:t>
            </a:r>
            <a:r>
              <a:rPr lang="en-US" altLang="ko-KR" sz="1000" b="1" dirty="0"/>
              <a:t>Array</a:t>
            </a:r>
            <a:r>
              <a:rPr lang="en-US" altLang="ko-KR" sz="1000" dirty="0"/>
              <a:t>{</a:t>
            </a:r>
          </a:p>
          <a:p>
            <a:r>
              <a:rPr lang="en-US" altLang="ko-KR" sz="1000" b="1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 “intervals” : Array,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 “signalName” : String,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 “signalType” : String,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 “signalID” : String,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 “currentValue” : Double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}</a:t>
            </a:r>
            <a:endParaRPr lang="ko-KR" altLang="en-US" sz="1000" dirty="0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1" y="4644877"/>
            <a:ext cx="2016225" cy="1323975"/>
          </a:xfrm>
          <a:prstGeom prst="rect">
            <a:avLst/>
          </a:prstGeom>
        </p:spPr>
      </p:pic>
      <p:sp>
        <p:nvSpPr>
          <p:cNvPr id="23" name="제목 2"/>
          <p:cNvSpPr>
            <a:spLocks noGrp="1"/>
          </p:cNvSpPr>
          <p:nvPr>
            <p:ph type="title"/>
          </p:nvPr>
        </p:nvSpPr>
        <p:spPr>
          <a:xfrm>
            <a:off x="28604" y="233346"/>
            <a:ext cx="8686800" cy="838200"/>
          </a:xfrm>
          <a:noFill/>
        </p:spPr>
        <p:txBody>
          <a:bodyPr/>
          <a:lstStyle/>
          <a:p>
            <a:pPr lvl="0">
              <a:defRPr/>
            </a:pPr>
            <a:r>
              <a:rPr lang="en-US" altLang="ko-KR" b="1" dirty="0">
                <a:solidFill>
                  <a:schemeClr val="tx1"/>
                </a:solidFill>
              </a:rPr>
              <a:t>2. Profile : OpenADR 2.0b</a:t>
            </a:r>
            <a:br>
              <a:rPr lang="en-US" altLang="ko-KR" b="1" dirty="0">
                <a:solidFill>
                  <a:schemeClr val="tx1"/>
                </a:solidFill>
              </a:rPr>
            </a:br>
            <a:r>
              <a:rPr lang="en-US" altLang="ko-KR" sz="2400" b="1" dirty="0">
                <a:solidFill>
                  <a:schemeClr val="tx1"/>
                </a:solidFill>
              </a:rPr>
              <a:t>2.3 Services : EiEvent (</a:t>
            </a:r>
            <a:r>
              <a:rPr lang="en-US" altLang="ko-KR" sz="2400" b="1" dirty="0">
                <a:solidFill>
                  <a:schemeClr val="accent2"/>
                </a:solidFill>
              </a:rPr>
              <a:t>HTTP / XML</a:t>
            </a:r>
            <a:r>
              <a:rPr lang="en-US" altLang="ko-KR" sz="2400" b="1" dirty="0">
                <a:solidFill>
                  <a:schemeClr val="tx1"/>
                </a:solidFill>
              </a:rPr>
              <a:t>)</a:t>
            </a:r>
            <a:endParaRPr lang="en-US" altLang="zh-CN" sz="2400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5808450" y="5413508"/>
            <a:ext cx="2121171" cy="8617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b="1" dirty="0"/>
              <a:t>response</a:t>
            </a:r>
            <a:r>
              <a:rPr lang="en-US" altLang="ko-KR" sz="1000" dirty="0"/>
              <a:t> </a:t>
            </a:r>
            <a:r>
              <a:rPr lang="en-US" altLang="ko-KR" sz="1000" b="1" dirty="0"/>
              <a:t>Array</a:t>
            </a:r>
            <a:r>
              <a:rPr lang="en-US" altLang="ko-KR" sz="1000" dirty="0"/>
              <a:t>{</a:t>
            </a:r>
          </a:p>
          <a:p>
            <a:r>
              <a:rPr lang="en-US" altLang="ko-KR" sz="1000" dirty="0"/>
              <a:t>  </a:t>
            </a:r>
            <a:r>
              <a:rPr lang="en-US" altLang="ko-KR" sz="100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“requestID” : String,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“responseCode” : Integer,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 “responseDescription” : String</a:t>
            </a:r>
            <a:endParaRPr lang="en-US" altLang="ko-KR" sz="1000" dirty="0"/>
          </a:p>
          <a:p>
            <a:r>
              <a:rPr lang="en-US" altLang="ko-KR" sz="100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}</a:t>
            </a:r>
            <a:endParaRPr lang="ko-KR" altLang="en-US" sz="1000" dirty="0"/>
          </a:p>
        </p:txBody>
      </p:sp>
      <p:sp>
        <p:nvSpPr>
          <p:cNvPr id="3" name="직사각형 2"/>
          <p:cNvSpPr/>
          <p:nvPr/>
        </p:nvSpPr>
        <p:spPr>
          <a:xfrm>
            <a:off x="179512" y="110775"/>
            <a:ext cx="4572000" cy="10618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900" dirty="0" err="1">
                <a:solidFill>
                  <a:schemeClr val="accent2"/>
                </a:solidFill>
              </a:rPr>
              <a:t>Session</a:t>
            </a:r>
            <a:r>
              <a:rPr lang="ko-KR" altLang="en-US" sz="900" dirty="0">
                <a:solidFill>
                  <a:schemeClr val="accent2"/>
                </a:solidFill>
              </a:rPr>
              <a:t> </a:t>
            </a:r>
            <a:r>
              <a:rPr lang="ko-KR" altLang="en-US" sz="900" dirty="0" err="1">
                <a:solidFill>
                  <a:schemeClr val="accent2"/>
                </a:solidFill>
              </a:rPr>
              <a:t>Setup</a:t>
            </a:r>
            <a:r>
              <a:rPr lang="ko-KR" altLang="en-US" sz="900" dirty="0">
                <a:solidFill>
                  <a:schemeClr val="accent2"/>
                </a:solidFill>
              </a:rPr>
              <a:t> </a:t>
            </a:r>
          </a:p>
          <a:p>
            <a:r>
              <a:rPr lang="ko-KR" altLang="en-US" sz="900" dirty="0" err="1">
                <a:solidFill>
                  <a:schemeClr val="accent2"/>
                </a:solidFill>
              </a:rPr>
              <a:t>Distribute</a:t>
            </a:r>
            <a:r>
              <a:rPr lang="ko-KR" altLang="en-US" sz="900" dirty="0">
                <a:solidFill>
                  <a:schemeClr val="accent2"/>
                </a:solidFill>
              </a:rPr>
              <a:t> </a:t>
            </a:r>
            <a:r>
              <a:rPr lang="ko-KR" altLang="en-US" sz="900" dirty="0" err="1">
                <a:solidFill>
                  <a:schemeClr val="accent2"/>
                </a:solidFill>
              </a:rPr>
              <a:t>Event</a:t>
            </a:r>
            <a:r>
              <a:rPr lang="ko-KR" altLang="en-US" sz="900" dirty="0">
                <a:solidFill>
                  <a:schemeClr val="accent2"/>
                </a:solidFill>
              </a:rPr>
              <a:t> (</a:t>
            </a:r>
            <a:r>
              <a:rPr lang="ko-KR" altLang="en-US" sz="900" dirty="0" err="1">
                <a:solidFill>
                  <a:schemeClr val="accent2"/>
                </a:solidFill>
              </a:rPr>
              <a:t>request</a:t>
            </a:r>
            <a:r>
              <a:rPr lang="ko-KR" altLang="en-US" sz="900" dirty="0">
                <a:solidFill>
                  <a:schemeClr val="accent2"/>
                </a:solidFill>
              </a:rPr>
              <a:t> </a:t>
            </a:r>
            <a:r>
              <a:rPr lang="ko-KR" altLang="en-US" sz="900" dirty="0" err="1">
                <a:solidFill>
                  <a:schemeClr val="accent2"/>
                </a:solidFill>
              </a:rPr>
              <a:t>Event</a:t>
            </a:r>
            <a:r>
              <a:rPr lang="ko-KR" altLang="en-US" sz="900" dirty="0">
                <a:solidFill>
                  <a:schemeClr val="accent2"/>
                </a:solidFill>
              </a:rPr>
              <a:t>)</a:t>
            </a:r>
          </a:p>
          <a:p>
            <a:r>
              <a:rPr lang="ko-KR" altLang="en-US" sz="900" dirty="0" err="1">
                <a:solidFill>
                  <a:schemeClr val="accent2"/>
                </a:solidFill>
              </a:rPr>
              <a:t>vtnCommnet</a:t>
            </a:r>
            <a:r>
              <a:rPr lang="ko-KR" altLang="en-US" sz="900" dirty="0">
                <a:solidFill>
                  <a:schemeClr val="accent2"/>
                </a:solidFill>
              </a:rPr>
              <a:t> = "SessionSetup"</a:t>
            </a:r>
          </a:p>
          <a:p>
            <a:endParaRPr lang="ko-KR" altLang="en-US" sz="900" dirty="0">
              <a:solidFill>
                <a:schemeClr val="accent2"/>
              </a:solidFill>
            </a:endParaRPr>
          </a:p>
          <a:p>
            <a:r>
              <a:rPr lang="ko-KR" altLang="en-US" sz="900" dirty="0" err="1">
                <a:solidFill>
                  <a:schemeClr val="accent2"/>
                </a:solidFill>
              </a:rPr>
              <a:t>Poll</a:t>
            </a:r>
            <a:r>
              <a:rPr lang="ko-KR" altLang="en-US" sz="900" dirty="0">
                <a:solidFill>
                  <a:schemeClr val="accent2"/>
                </a:solidFill>
              </a:rPr>
              <a:t> &amp; </a:t>
            </a:r>
            <a:r>
              <a:rPr lang="ko-KR" altLang="en-US" sz="900" dirty="0" err="1">
                <a:solidFill>
                  <a:schemeClr val="accent2"/>
                </a:solidFill>
              </a:rPr>
              <a:t>Push</a:t>
            </a:r>
            <a:endParaRPr lang="ko-KR" altLang="en-US" sz="900" dirty="0">
              <a:solidFill>
                <a:schemeClr val="accent2"/>
              </a:solidFill>
            </a:endParaRPr>
          </a:p>
          <a:p>
            <a:r>
              <a:rPr lang="ko-KR" altLang="en-US" sz="900" dirty="0" err="1">
                <a:solidFill>
                  <a:schemeClr val="accent2"/>
                </a:solidFill>
              </a:rPr>
              <a:t>Distribute</a:t>
            </a:r>
            <a:r>
              <a:rPr lang="ko-KR" altLang="en-US" sz="900" dirty="0">
                <a:solidFill>
                  <a:schemeClr val="accent2"/>
                </a:solidFill>
              </a:rPr>
              <a:t> </a:t>
            </a:r>
            <a:r>
              <a:rPr lang="ko-KR" altLang="en-US" sz="900" dirty="0" err="1">
                <a:solidFill>
                  <a:schemeClr val="accent2"/>
                </a:solidFill>
              </a:rPr>
              <a:t>Event</a:t>
            </a:r>
            <a:endParaRPr lang="ko-KR" altLang="en-US" sz="900" dirty="0">
              <a:solidFill>
                <a:schemeClr val="accent2"/>
              </a:solidFill>
            </a:endParaRPr>
          </a:p>
          <a:p>
            <a:r>
              <a:rPr lang="ko-KR" altLang="en-US" sz="900" dirty="0" err="1">
                <a:solidFill>
                  <a:schemeClr val="accent2"/>
                </a:solidFill>
              </a:rPr>
              <a:t>vtnComment</a:t>
            </a:r>
            <a:r>
              <a:rPr lang="ko-KR" altLang="en-US" sz="900" dirty="0">
                <a:solidFill>
                  <a:schemeClr val="accent2"/>
                </a:solidFill>
              </a:rPr>
              <a:t> = "</a:t>
            </a:r>
            <a:r>
              <a:rPr lang="ko-KR" altLang="en-US" sz="900" dirty="0" err="1">
                <a:solidFill>
                  <a:schemeClr val="accent2"/>
                </a:solidFill>
              </a:rPr>
              <a:t>Event</a:t>
            </a:r>
            <a:r>
              <a:rPr lang="ko-KR" altLang="en-US" sz="900" dirty="0">
                <a:solidFill>
                  <a:schemeClr val="accent2"/>
                </a:solidFill>
              </a:rPr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2264716673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7C6F095-276F-4AD3-9842-1213BA0CC323}" type="slidenum">
              <a:rPr lang="ko-KR" altLang="en-US" smtClean="0">
                <a:solidFill>
                  <a:srgbClr val="000000"/>
                </a:solidFill>
              </a:rPr>
              <a:pPr>
                <a:defRPr/>
              </a:pPr>
              <a:t>117</a:t>
            </a:fld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492919" y="2423101"/>
            <a:ext cx="632003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(3)    </a:t>
            </a:r>
            <a:r>
              <a:rPr lang="en-US" altLang="ko-KR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oadrCreatedEvent</a:t>
            </a:r>
            <a:endParaRPr lang="en-US" altLang="ko-KR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(4)    oadrResponse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492919" y="1406100"/>
            <a:ext cx="8229600" cy="1023300"/>
            <a:chOff x="492919" y="1406100"/>
            <a:chExt cx="8229600" cy="1023300"/>
          </a:xfrm>
        </p:grpSpPr>
        <p:sp>
          <p:nvSpPr>
            <p:cNvPr id="12" name="직사각형 11"/>
            <p:cNvSpPr/>
            <p:nvPr/>
          </p:nvSpPr>
          <p:spPr bwMode="auto">
            <a:xfrm>
              <a:off x="492919" y="1406100"/>
              <a:ext cx="8229600" cy="1023300"/>
            </a:xfrm>
            <a:prstGeom prst="rect">
              <a:avLst/>
            </a:prstGeom>
            <a:solidFill>
              <a:schemeClr val="bg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232105" y="1605734"/>
              <a:ext cx="1172116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VEN</a:t>
              </a:r>
              <a:br>
                <a:rPr lang="en-US" altLang="ko-KR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</a:br>
              <a:r>
                <a:rPr lang="en-US" altLang="ko-KR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(192.168.1.101)</a:t>
              </a:r>
            </a:p>
          </p:txBody>
        </p:sp>
        <p:cxnSp>
          <p:nvCxnSpPr>
            <p:cNvPr id="14" name="직선 화살표 연결선 13"/>
            <p:cNvCxnSpPr/>
            <p:nvPr/>
          </p:nvCxnSpPr>
          <p:spPr bwMode="auto">
            <a:xfrm>
              <a:off x="2195737" y="1844824"/>
              <a:ext cx="4707807" cy="0"/>
            </a:xfrm>
            <a:prstGeom prst="straightConnector1">
              <a:avLst/>
            </a:prstGeom>
            <a:solidFill>
              <a:schemeClr val="accent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arrow" w="med" len="med"/>
              <a:tailEnd type="none"/>
            </a:ln>
            <a:effectLst/>
          </p:spPr>
        </p:cxnSp>
        <p:sp>
          <p:nvSpPr>
            <p:cNvPr id="16" name="TextBox 15"/>
            <p:cNvSpPr txBox="1"/>
            <p:nvPr/>
          </p:nvSpPr>
          <p:spPr>
            <a:xfrm>
              <a:off x="749922" y="1567266"/>
              <a:ext cx="1172117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VTN</a:t>
              </a:r>
            </a:p>
            <a:p>
              <a:pPr algn="ctr"/>
              <a:r>
                <a:rPr lang="en-US" altLang="ko-KR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(192.168.1.242)</a:t>
              </a:r>
            </a:p>
          </p:txBody>
        </p:sp>
        <p:cxnSp>
          <p:nvCxnSpPr>
            <p:cNvPr id="17" name="직선 화살표 연결선 16"/>
            <p:cNvCxnSpPr/>
            <p:nvPr/>
          </p:nvCxnSpPr>
          <p:spPr bwMode="auto">
            <a:xfrm flipH="1">
              <a:off x="2195736" y="2276872"/>
              <a:ext cx="4707808" cy="0"/>
            </a:xfrm>
            <a:prstGeom prst="straightConnector1">
              <a:avLst/>
            </a:prstGeom>
            <a:solidFill>
              <a:schemeClr val="accent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arrow" w="med" len="med"/>
              <a:tailEnd type="none"/>
            </a:ln>
            <a:effectLst/>
          </p:spPr>
        </p:cxnSp>
      </p:grpSp>
      <p:sp>
        <p:nvSpPr>
          <p:cNvPr id="19" name="TextBox 18"/>
          <p:cNvSpPr txBox="1"/>
          <p:nvPr/>
        </p:nvSpPr>
        <p:spPr>
          <a:xfrm>
            <a:off x="2790770" y="1413937"/>
            <a:ext cx="3156633" cy="43088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POST 	: / OpenADR2/Simple/2.0b/EiEvent </a:t>
            </a:r>
          </a:p>
          <a:p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Payload 	:  (3) oadrCreatedEvent</a:t>
            </a:r>
            <a:endParaRPr lang="ko-KR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800057" y="1844824"/>
            <a:ext cx="2170787" cy="43088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Response	: HTTP 200 OK</a:t>
            </a:r>
          </a:p>
          <a:p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Payload	: (4) oadrResponse</a:t>
            </a:r>
          </a:p>
        </p:txBody>
      </p:sp>
      <p:sp>
        <p:nvSpPr>
          <p:cNvPr id="28" name="제목 2"/>
          <p:cNvSpPr>
            <a:spLocks noGrp="1"/>
          </p:cNvSpPr>
          <p:nvPr>
            <p:ph type="title"/>
          </p:nvPr>
        </p:nvSpPr>
        <p:spPr>
          <a:xfrm>
            <a:off x="28604" y="233346"/>
            <a:ext cx="8686800" cy="838200"/>
          </a:xfrm>
          <a:noFill/>
        </p:spPr>
        <p:txBody>
          <a:bodyPr/>
          <a:lstStyle/>
          <a:p>
            <a:pPr lvl="0">
              <a:defRPr/>
            </a:pPr>
            <a:r>
              <a:rPr lang="en-US" altLang="ko-KR" b="1" dirty="0">
                <a:solidFill>
                  <a:schemeClr val="tx1"/>
                </a:solidFill>
              </a:rPr>
              <a:t>2. Profile : OpenADR 2.0b</a:t>
            </a:r>
            <a:br>
              <a:rPr lang="en-US" altLang="ko-KR" b="1" dirty="0">
                <a:solidFill>
                  <a:schemeClr val="tx1"/>
                </a:solidFill>
              </a:rPr>
            </a:br>
            <a:r>
              <a:rPr lang="en-US" altLang="ko-KR" sz="2400" b="1" dirty="0">
                <a:solidFill>
                  <a:schemeClr val="tx1"/>
                </a:solidFill>
              </a:rPr>
              <a:t>2.3 Services : EiEvent (</a:t>
            </a:r>
            <a:r>
              <a:rPr lang="en-US" altLang="ko-KR" sz="2400" b="1" dirty="0">
                <a:solidFill>
                  <a:schemeClr val="accent2"/>
                </a:solidFill>
              </a:rPr>
              <a:t>HTTP / XML</a:t>
            </a:r>
            <a:r>
              <a:rPr lang="en-US" altLang="ko-KR" sz="2400" b="1" dirty="0">
                <a:solidFill>
                  <a:schemeClr val="tx1"/>
                </a:solidFill>
              </a:rPr>
              <a:t>)</a:t>
            </a:r>
            <a:endParaRPr lang="en-US" altLang="zh-CN" sz="2400" b="1" dirty="0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10AD7B35-5941-46DC-8A96-25CBF8989C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5344475"/>
              </p:ext>
            </p:extLst>
          </p:nvPr>
        </p:nvGraphicFramePr>
        <p:xfrm>
          <a:off x="749922" y="2762015"/>
          <a:ext cx="3759200" cy="2124075"/>
        </p:xfrm>
        <a:graphic>
          <a:graphicData uri="http://schemas.openxmlformats.org/drawingml/2006/table">
            <a:tbl>
              <a:tblPr/>
              <a:tblGrid>
                <a:gridCol w="1536700">
                  <a:extLst>
                    <a:ext uri="{9D8B030D-6E8A-4147-A177-3AD203B41FA5}">
                      <a16:colId xmlns:a16="http://schemas.microsoft.com/office/drawing/2014/main" val="3393370088"/>
                    </a:ext>
                  </a:extLst>
                </a:gridCol>
                <a:gridCol w="2222500">
                  <a:extLst>
                    <a:ext uri="{9D8B030D-6E8A-4147-A177-3AD203B41FA5}">
                      <a16:colId xmlns:a16="http://schemas.microsoft.com/office/drawing/2014/main" val="376374728"/>
                    </a:ext>
                  </a:extLst>
                </a:gridCol>
              </a:tblGrid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Key name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Comments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62753333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vtnID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responsed VTN ID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408303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venID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requested VEN ID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5160663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requestID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request identifier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231803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responseCode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response code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009924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responseDescription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 of response code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8420602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eventID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Event identifier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016625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modificationNumber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modification number(count)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491624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optType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if paticipate event or not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4304548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70C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service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message type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34889405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A7FBDDAA-E998-4651-9C40-8E6124EF40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9377679"/>
              </p:ext>
            </p:extLst>
          </p:nvPr>
        </p:nvGraphicFramePr>
        <p:xfrm>
          <a:off x="749922" y="5342941"/>
          <a:ext cx="3759200" cy="1285875"/>
        </p:xfrm>
        <a:graphic>
          <a:graphicData uri="http://schemas.openxmlformats.org/drawingml/2006/table">
            <a:tbl>
              <a:tblPr/>
              <a:tblGrid>
                <a:gridCol w="1536700">
                  <a:extLst>
                    <a:ext uri="{9D8B030D-6E8A-4147-A177-3AD203B41FA5}">
                      <a16:colId xmlns:a16="http://schemas.microsoft.com/office/drawing/2014/main" val="2034187020"/>
                    </a:ext>
                  </a:extLst>
                </a:gridCol>
                <a:gridCol w="2222500">
                  <a:extLst>
                    <a:ext uri="{9D8B030D-6E8A-4147-A177-3AD203B41FA5}">
                      <a16:colId xmlns:a16="http://schemas.microsoft.com/office/drawing/2014/main" val="4134229754"/>
                    </a:ext>
                  </a:extLst>
                </a:gridCol>
              </a:tblGrid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Key name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Comments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1048592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venID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requested VEN ID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7424180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requestID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request identifier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7631298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responseCode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response code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72328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responseDescription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 of response code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0925253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70C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service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message type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97299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967592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7C6F095-276F-4AD3-9842-1213BA0CC323}" type="slidenum">
              <a:rPr lang="ko-KR" altLang="en-US" smtClean="0">
                <a:solidFill>
                  <a:srgbClr val="000000"/>
                </a:solidFill>
              </a:rPr>
              <a:pPr>
                <a:defRPr/>
              </a:pPr>
              <a:t>118</a:t>
            </a:fld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492919" y="2423101"/>
            <a:ext cx="632003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(3)    oadrCreatedEvent</a:t>
            </a:r>
            <a:endParaRPr lang="en-US" altLang="ko-KR" sz="1200" dirty="0"/>
          </a:p>
          <a:p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(4)    oadrResponse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51925" y="2922273"/>
            <a:ext cx="4542157" cy="3819095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txBody>
          <a:bodyPr wrap="square" lIns="108000" tIns="108000" rIns="108000" bIns="108000" rtlCol="0" anchor="ctr">
            <a:spAutoFit/>
          </a:bodyPr>
          <a:lstStyle/>
          <a:p>
            <a:r>
              <a:rPr lang="en-US" altLang="ko-KR" sz="10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oadrCreatedEvent</a:t>
            </a:r>
            <a:r>
              <a:rPr lang="en-US" altLang="ko-KR" sz="1050" b="1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XML</a:t>
            </a:r>
            <a:r>
              <a:rPr lang="en-US" altLang="ko-KR" sz="105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{</a:t>
            </a:r>
          </a:p>
          <a:p>
            <a:r>
              <a:rPr lang="en-US" altLang="ko-KR" sz="105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  “responseCode” : Integer,</a:t>
            </a:r>
          </a:p>
          <a:p>
            <a:r>
              <a:rPr lang="en-US" altLang="ko-KR" sz="105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  “responseDescription” : String,</a:t>
            </a:r>
          </a:p>
          <a:p>
            <a:r>
              <a:rPr lang="en-US" altLang="ko-KR" sz="105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  “requestID” : String,</a:t>
            </a:r>
          </a:p>
          <a:p>
            <a:r>
              <a:rPr lang="en-US" altLang="ko-KR" sz="105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  “vtnID” : String,</a:t>
            </a:r>
          </a:p>
          <a:p>
            <a:r>
              <a:rPr lang="en-US" altLang="ko-KR" sz="105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  “eventID” : String,</a:t>
            </a:r>
          </a:p>
          <a:p>
            <a:r>
              <a:rPr lang="en-US" altLang="ko-KR" sz="105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  “modificationNumber” : Integer,</a:t>
            </a:r>
          </a:p>
          <a:p>
            <a:r>
              <a:rPr lang="en-US" altLang="ko-KR" sz="105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  “optType” : String,</a:t>
            </a:r>
          </a:p>
          <a:p>
            <a:r>
              <a:rPr lang="en-US" altLang="ko-KR" sz="105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  “venID” : String </a:t>
            </a:r>
          </a:p>
          <a:p>
            <a:r>
              <a:rPr lang="en-US" altLang="ko-KR" sz="105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}</a:t>
            </a:r>
          </a:p>
          <a:p>
            <a:endParaRPr lang="en-US" altLang="ko-KR" sz="80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altLang="ko-KR" sz="80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altLang="ko-KR" sz="80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altLang="ko-KR" sz="105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altLang="ko-KR" sz="105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altLang="ko-KR" sz="105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altLang="ko-KR" sz="105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altLang="ko-KR" sz="105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altLang="ko-KR" sz="105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altLang="ko-KR" sz="105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altLang="ko-KR" sz="105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altLang="ko-KR" sz="105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altLang="ko-KR" sz="105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492919" y="1406100"/>
            <a:ext cx="8229600" cy="1023300"/>
            <a:chOff x="492919" y="1406100"/>
            <a:chExt cx="8229600" cy="1023300"/>
          </a:xfrm>
        </p:grpSpPr>
        <p:sp>
          <p:nvSpPr>
            <p:cNvPr id="12" name="직사각형 11"/>
            <p:cNvSpPr/>
            <p:nvPr/>
          </p:nvSpPr>
          <p:spPr bwMode="auto">
            <a:xfrm>
              <a:off x="492919" y="1406100"/>
              <a:ext cx="8229600" cy="1023300"/>
            </a:xfrm>
            <a:prstGeom prst="rect">
              <a:avLst/>
            </a:prstGeom>
            <a:solidFill>
              <a:schemeClr val="bg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232105" y="1605734"/>
              <a:ext cx="1172116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VEN</a:t>
              </a:r>
              <a:br>
                <a:rPr lang="en-US" altLang="ko-KR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</a:br>
              <a:r>
                <a:rPr lang="en-US" altLang="ko-KR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(192.168.1.101)</a:t>
              </a:r>
            </a:p>
          </p:txBody>
        </p:sp>
        <p:cxnSp>
          <p:nvCxnSpPr>
            <p:cNvPr id="14" name="직선 화살표 연결선 13"/>
            <p:cNvCxnSpPr/>
            <p:nvPr/>
          </p:nvCxnSpPr>
          <p:spPr bwMode="auto">
            <a:xfrm>
              <a:off x="2195737" y="1844824"/>
              <a:ext cx="4707807" cy="0"/>
            </a:xfrm>
            <a:prstGeom prst="straightConnector1">
              <a:avLst/>
            </a:prstGeom>
            <a:solidFill>
              <a:schemeClr val="accent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arrow" w="med" len="med"/>
              <a:tailEnd type="none"/>
            </a:ln>
            <a:effectLst/>
          </p:spPr>
        </p:cxnSp>
        <p:sp>
          <p:nvSpPr>
            <p:cNvPr id="16" name="TextBox 15"/>
            <p:cNvSpPr txBox="1"/>
            <p:nvPr/>
          </p:nvSpPr>
          <p:spPr>
            <a:xfrm>
              <a:off x="749922" y="1567266"/>
              <a:ext cx="1172117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VTN</a:t>
              </a:r>
            </a:p>
            <a:p>
              <a:pPr algn="ctr"/>
              <a:r>
                <a:rPr lang="en-US" altLang="ko-KR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(192.168.1.242)</a:t>
              </a:r>
            </a:p>
          </p:txBody>
        </p:sp>
        <p:cxnSp>
          <p:nvCxnSpPr>
            <p:cNvPr id="17" name="직선 화살표 연결선 16"/>
            <p:cNvCxnSpPr/>
            <p:nvPr/>
          </p:nvCxnSpPr>
          <p:spPr bwMode="auto">
            <a:xfrm flipH="1">
              <a:off x="2195736" y="2276872"/>
              <a:ext cx="4707808" cy="0"/>
            </a:xfrm>
            <a:prstGeom prst="straightConnector1">
              <a:avLst/>
            </a:prstGeom>
            <a:solidFill>
              <a:schemeClr val="accent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arrow" w="med" len="med"/>
              <a:tailEnd type="none"/>
            </a:ln>
            <a:effectLst/>
          </p:spPr>
        </p:cxnSp>
      </p:grpSp>
      <p:sp>
        <p:nvSpPr>
          <p:cNvPr id="19" name="TextBox 18"/>
          <p:cNvSpPr txBox="1"/>
          <p:nvPr/>
        </p:nvSpPr>
        <p:spPr>
          <a:xfrm>
            <a:off x="2790770" y="1413937"/>
            <a:ext cx="3156633" cy="43088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POST 	: / OpenADR2/Simple/2.0b/EiEvent </a:t>
            </a:r>
          </a:p>
          <a:p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Payload 	:  (3) oadrCreatedEvent</a:t>
            </a:r>
            <a:endParaRPr lang="ko-KR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800057" y="1844824"/>
            <a:ext cx="2170787" cy="43088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Response	: HTTP 200 OK</a:t>
            </a:r>
          </a:p>
          <a:p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Payload	: (4) oadrResponse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5737" y="2430561"/>
            <a:ext cx="6943502" cy="381000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1636" y="4427700"/>
            <a:ext cx="3039562" cy="204930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4756850" y="2922273"/>
            <a:ext cx="4293387" cy="3772929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txBody>
          <a:bodyPr wrap="square" lIns="108000" tIns="108000" rIns="108000" bIns="108000" rtlCol="0" anchor="ctr">
            <a:spAutoFit/>
          </a:bodyPr>
          <a:lstStyle/>
          <a:p>
            <a:r>
              <a:rPr lang="en-US" altLang="ko-KR" sz="1050" b="1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oadrResponse XML</a:t>
            </a:r>
            <a:r>
              <a:rPr lang="en-US" altLang="ko-KR" sz="105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{</a:t>
            </a:r>
          </a:p>
          <a:p>
            <a:r>
              <a:rPr lang="en-US" altLang="ko-KR" sz="105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“venID": String,</a:t>
            </a:r>
          </a:p>
          <a:p>
            <a:r>
              <a:rPr lang="en-US" altLang="ko-KR" sz="105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“requestID": Integer,</a:t>
            </a:r>
          </a:p>
          <a:p>
            <a:r>
              <a:rPr lang="en-US" altLang="ko-KR" sz="105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“responseCode” : Integer,</a:t>
            </a:r>
          </a:p>
          <a:p>
            <a:r>
              <a:rPr lang="en-US" altLang="ko-KR" sz="105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“responseDescription”: String</a:t>
            </a:r>
          </a:p>
          <a:p>
            <a:r>
              <a:rPr lang="en-US" altLang="ko-KR" sz="105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}</a:t>
            </a:r>
          </a:p>
          <a:p>
            <a:endParaRPr lang="en-US" altLang="ko-KR" sz="1050" dirty="0"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altLang="ko-KR" sz="1050" dirty="0"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altLang="ko-KR" sz="1050" dirty="0"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altLang="ko-KR" sz="1050" dirty="0"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altLang="ko-KR" sz="1050" dirty="0"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altLang="ko-KR" sz="1050" dirty="0"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altLang="ko-KR" sz="1050" dirty="0"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altLang="ko-KR" sz="1050" dirty="0"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altLang="ko-KR" sz="1050" dirty="0"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altLang="ko-KR" sz="1050" dirty="0"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altLang="ko-KR" sz="1050" dirty="0"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altLang="ko-KR" sz="1050" dirty="0"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altLang="ko-KR" sz="1050" dirty="0"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altLang="ko-KR" sz="1050" dirty="0"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altLang="ko-KR" sz="1050" dirty="0"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altLang="ko-KR" sz="1050" dirty="0"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5043" y="4220031"/>
            <a:ext cx="2524125" cy="1743075"/>
          </a:xfrm>
          <a:prstGeom prst="rect">
            <a:avLst/>
          </a:prstGeom>
        </p:spPr>
      </p:pic>
      <p:sp>
        <p:nvSpPr>
          <p:cNvPr id="28" name="제목 2"/>
          <p:cNvSpPr>
            <a:spLocks noGrp="1"/>
          </p:cNvSpPr>
          <p:nvPr>
            <p:ph type="title"/>
          </p:nvPr>
        </p:nvSpPr>
        <p:spPr>
          <a:xfrm>
            <a:off x="28604" y="233346"/>
            <a:ext cx="8686800" cy="838200"/>
          </a:xfrm>
          <a:noFill/>
        </p:spPr>
        <p:txBody>
          <a:bodyPr/>
          <a:lstStyle/>
          <a:p>
            <a:pPr lvl="0">
              <a:defRPr/>
            </a:pPr>
            <a:r>
              <a:rPr lang="en-US" altLang="ko-KR" b="1" dirty="0">
                <a:solidFill>
                  <a:schemeClr val="tx1"/>
                </a:solidFill>
              </a:rPr>
              <a:t>2. Profile : OpenADR 2.0b</a:t>
            </a:r>
            <a:br>
              <a:rPr lang="en-US" altLang="ko-KR" b="1" dirty="0">
                <a:solidFill>
                  <a:schemeClr val="tx1"/>
                </a:solidFill>
              </a:rPr>
            </a:br>
            <a:r>
              <a:rPr lang="en-US" altLang="ko-KR" sz="2400" b="1" dirty="0">
                <a:solidFill>
                  <a:schemeClr val="tx1"/>
                </a:solidFill>
              </a:rPr>
              <a:t>2.3 Services : EiEvent (</a:t>
            </a:r>
            <a:r>
              <a:rPr lang="en-US" altLang="ko-KR" sz="2400" b="1" dirty="0">
                <a:solidFill>
                  <a:schemeClr val="accent2"/>
                </a:solidFill>
              </a:rPr>
              <a:t>HTTP / XML</a:t>
            </a:r>
            <a:r>
              <a:rPr lang="en-US" altLang="ko-KR" sz="2400" b="1" dirty="0">
                <a:solidFill>
                  <a:schemeClr val="tx1"/>
                </a:solidFill>
              </a:rPr>
              <a:t>)</a:t>
            </a:r>
            <a:endParaRPr lang="en-US" altLang="zh-CN" sz="2400" b="1" dirty="0"/>
          </a:p>
        </p:txBody>
      </p:sp>
    </p:spTree>
    <p:extLst>
      <p:ext uri="{BB962C8B-B14F-4D97-AF65-F5344CB8AC3E}">
        <p14:creationId xmlns:p14="http://schemas.microsoft.com/office/powerpoint/2010/main" val="2397257564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F13F5CC-B8E9-482F-A016-6EE14B7359EE}" type="slidenum">
              <a:rPr lang="ko-KR" altLang="en-US" smtClean="0"/>
              <a:pPr/>
              <a:t>119</a:t>
            </a:fld>
            <a:endParaRPr lang="ko-KR" altLang="en-US"/>
          </a:p>
        </p:txBody>
      </p:sp>
      <p:sp>
        <p:nvSpPr>
          <p:cNvPr id="6" name="标题 1"/>
          <p:cNvSpPr txBox="1">
            <a:spLocks/>
          </p:cNvSpPr>
          <p:nvPr/>
        </p:nvSpPr>
        <p:spPr bwMode="auto">
          <a:xfrm>
            <a:off x="214282" y="2571752"/>
            <a:ext cx="8743984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200" b="1" kern="0" dirty="0">
                <a:ea typeface="굴림" pitchFamily="50" charset="-127"/>
              </a:rPr>
              <a:t>OpenADR 2.0b</a:t>
            </a:r>
            <a:endParaRPr lang="zh-CN" altLang="en-US" sz="3200" b="1" kern="0" dirty="0"/>
          </a:p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altLang="ko-KR" sz="3200" b="1" kern="0" dirty="0"/>
          </a:p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200" b="1" kern="0" dirty="0"/>
              <a:t>(3) EiEvent</a:t>
            </a:r>
          </a:p>
          <a:p>
            <a:pPr marL="514350" indent="-514350" algn="ctr" eaLnBrk="0" fontAlgn="base" latinLnBrk="0" hangingPunct="0">
              <a:spcBef>
                <a:spcPct val="0"/>
              </a:spcBef>
              <a:spcAft>
                <a:spcPct val="0"/>
              </a:spcAft>
              <a:buAutoNum type="arabicParenBoth"/>
              <a:defRPr/>
            </a:pPr>
            <a:endParaRPr lang="en-US" altLang="ko-KR" sz="3200" b="1" kern="0" dirty="0"/>
          </a:p>
          <a:p>
            <a:pPr marL="2743200" lvl="5" indent="-457200" eaLnBrk="0" fontAlgn="base" latinLnBrk="0" hangingPunct="0">
              <a:spcBef>
                <a:spcPct val="0"/>
              </a:spcBef>
              <a:spcAft>
                <a:spcPct val="0"/>
              </a:spcAft>
              <a:buFontTx/>
              <a:buChar char="-"/>
              <a:defRPr/>
            </a:pPr>
            <a:r>
              <a:rPr lang="en-US" altLang="ko-KR" sz="2400" b="1" kern="0" dirty="0"/>
              <a:t>HTTP / XML</a:t>
            </a:r>
          </a:p>
          <a:p>
            <a:pPr marL="2743200" lvl="5" indent="-457200" eaLnBrk="0" fontAlgn="base" latinLnBrk="0" hangingPunct="0">
              <a:spcBef>
                <a:spcPct val="0"/>
              </a:spcBef>
              <a:spcAft>
                <a:spcPct val="0"/>
              </a:spcAft>
              <a:buFontTx/>
              <a:buChar char="-"/>
              <a:defRPr/>
            </a:pPr>
            <a:r>
              <a:rPr lang="en-US" altLang="ko-KR" sz="2400" b="1" kern="0" dirty="0">
                <a:solidFill>
                  <a:schemeClr val="accent2"/>
                </a:solidFill>
              </a:rPr>
              <a:t>CoAP / JSON</a:t>
            </a:r>
          </a:p>
          <a:p>
            <a:pPr marL="2743200" lvl="5" indent="-457200" eaLnBrk="0" fontAlgn="base" latinLnBrk="0" hangingPunct="0">
              <a:spcBef>
                <a:spcPct val="0"/>
              </a:spcBef>
              <a:spcAft>
                <a:spcPct val="0"/>
              </a:spcAft>
              <a:buFontTx/>
              <a:buChar char="-"/>
              <a:defRPr/>
            </a:pPr>
            <a:r>
              <a:rPr lang="en-US" altLang="ko-KR" sz="2400" b="1" kern="0" dirty="0"/>
              <a:t>MQTT / JSON</a:t>
            </a:r>
          </a:p>
        </p:txBody>
      </p:sp>
    </p:spTree>
    <p:extLst>
      <p:ext uri="{BB962C8B-B14F-4D97-AF65-F5344CB8AC3E}">
        <p14:creationId xmlns:p14="http://schemas.microsoft.com/office/powerpoint/2010/main" val="21833096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제목 2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838200"/>
          </a:xfrm>
        </p:spPr>
        <p:txBody>
          <a:bodyPr/>
          <a:lstStyle/>
          <a:p>
            <a:r>
              <a:rPr lang="en-US" altLang="ko-KR" b="1" dirty="0"/>
              <a:t>1. Smart Home Energy Framework :</a:t>
            </a:r>
            <a:br>
              <a:rPr lang="en-US" altLang="ko-KR" b="1" dirty="0"/>
            </a:br>
            <a:r>
              <a:rPr lang="en-US" altLang="ko-KR" sz="2000" b="1" dirty="0"/>
              <a:t>1.1.2 Background </a:t>
            </a:r>
            <a:r>
              <a:rPr lang="ko-KR" altLang="en-US" sz="2000" b="1" dirty="0"/>
              <a:t>수요반응 </a:t>
            </a:r>
            <a:r>
              <a:rPr lang="en-US" altLang="ko-KR" sz="2000" b="1" dirty="0"/>
              <a:t>: SEP 2.0 (OpenADR vs SEP 2.0) (2/2)</a:t>
            </a:r>
            <a:endParaRPr lang="ko-KR" altLang="en-US" b="1" dirty="0"/>
          </a:p>
        </p:txBody>
      </p:sp>
      <p:sp>
        <p:nvSpPr>
          <p:cNvPr id="81" name="직사각형 80"/>
          <p:cNvSpPr/>
          <p:nvPr/>
        </p:nvSpPr>
        <p:spPr>
          <a:xfrm>
            <a:off x="2411760" y="1268760"/>
            <a:ext cx="50668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1"/>
            <a:r>
              <a:rPr lang="en-US" b="1" dirty="0"/>
              <a:t>OpenADR vs SEP 2.0(Smart Energy Profile 2.0)</a:t>
            </a:r>
            <a:endParaRPr lang="en-US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7071607"/>
              </p:ext>
            </p:extLst>
          </p:nvPr>
        </p:nvGraphicFramePr>
        <p:xfrm>
          <a:off x="179513" y="1638092"/>
          <a:ext cx="8856984" cy="53871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52328">
                  <a:extLst>
                    <a:ext uri="{9D8B030D-6E8A-4147-A177-3AD203B41FA5}">
                      <a16:colId xmlns:a16="http://schemas.microsoft.com/office/drawing/2014/main" val="1944198251"/>
                    </a:ext>
                  </a:extLst>
                </a:gridCol>
                <a:gridCol w="2952328">
                  <a:extLst>
                    <a:ext uri="{9D8B030D-6E8A-4147-A177-3AD203B41FA5}">
                      <a16:colId xmlns:a16="http://schemas.microsoft.com/office/drawing/2014/main" val="3045087365"/>
                    </a:ext>
                  </a:extLst>
                </a:gridCol>
                <a:gridCol w="2952328">
                  <a:extLst>
                    <a:ext uri="{9D8B030D-6E8A-4147-A177-3AD203B41FA5}">
                      <a16:colId xmlns:a16="http://schemas.microsoft.com/office/drawing/2014/main" val="2152201100"/>
                    </a:ext>
                  </a:extLst>
                </a:gridCol>
              </a:tblGrid>
              <a:tr h="3356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구분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OpenADR2.0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SEP</a:t>
                      </a:r>
                      <a:r>
                        <a:rPr lang="en-US" altLang="ko-KR" sz="1400" baseline="0" dirty="0"/>
                        <a:t> 2.0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5569931"/>
                  </a:ext>
                </a:extLst>
              </a:tr>
              <a:tr h="46895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Supported Services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Simple</a:t>
                      </a:r>
                      <a:r>
                        <a:rPr lang="en-US" altLang="ko-KR" sz="1400" baseline="0" dirty="0"/>
                        <a:t> HTTP/XML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Restful</a:t>
                      </a:r>
                      <a:r>
                        <a:rPr lang="en-US" altLang="ko-KR" sz="1400" baseline="0" dirty="0"/>
                        <a:t> HTTP</a:t>
                      </a:r>
                      <a:endParaRPr lang="ko-KR" altLang="en-US" sz="1400" dirty="0"/>
                    </a:p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2726500"/>
                  </a:ext>
                </a:extLst>
              </a:tr>
              <a:tr h="46895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Direct</a:t>
                      </a:r>
                      <a:r>
                        <a:rPr lang="en-US" altLang="ko-KR" sz="1400" baseline="0" dirty="0"/>
                        <a:t> Load Control</a:t>
                      </a:r>
                      <a:endParaRPr lang="ko-KR" altLang="en-US" sz="1400" dirty="0"/>
                    </a:p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Limited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YES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0997936"/>
                  </a:ext>
                </a:extLst>
              </a:tr>
              <a:tr h="66205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Profile</a:t>
                      </a:r>
                      <a:r>
                        <a:rPr lang="en-US" altLang="ko-KR" sz="1400" baseline="0" dirty="0"/>
                        <a:t> Structure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Tiered Profile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Modular Profile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9745423"/>
                  </a:ext>
                </a:extLst>
              </a:tr>
              <a:tr h="49654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Full Reporting Services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Yes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No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0758123"/>
                  </a:ext>
                </a:extLst>
              </a:tr>
              <a:tr h="3310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Non Repudiation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Optional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Not Specified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4331685"/>
                  </a:ext>
                </a:extLst>
              </a:tr>
              <a:tr h="66205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Boundary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effectLst/>
                        </a:rPr>
                        <a:t>Enables automated </a:t>
                      </a:r>
                      <a:r>
                        <a:rPr lang="en-US" altLang="ko-KR" sz="1400" dirty="0" err="1">
                          <a:effectLst/>
                        </a:rPr>
                        <a:t>AutoDR</a:t>
                      </a:r>
                      <a:r>
                        <a:rPr lang="en-US" altLang="ko-KR" sz="1400" dirty="0">
                          <a:effectLst/>
                        </a:rPr>
                        <a:t> to commercial, industrial and residential customers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effectLst/>
                        </a:rPr>
                        <a:t>Enables residential and light commercial DR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769986"/>
                  </a:ext>
                </a:extLst>
              </a:tr>
              <a:tr h="66205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Communication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effectLst/>
                        </a:rPr>
                        <a:t>Communicates over the Internet using web services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effectLst/>
                        </a:rPr>
                        <a:t>Communicates over Automated Metering Infrastructure (AMI) or via a broadband gateway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2955714"/>
                  </a:ext>
                </a:extLst>
              </a:tr>
              <a:tr h="3310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Data size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Transmits larger data packets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Transmits small data packets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1340371"/>
                  </a:ext>
                </a:extLst>
              </a:tr>
              <a:tr h="46895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Service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effectLst/>
                        </a:rPr>
                        <a:t>Service provider (server) to customer energy system interface (client)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effectLst/>
                        </a:rPr>
                        <a:t>Ideally suited for use within a home or building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65801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22939234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제목 2"/>
          <p:cNvSpPr>
            <a:spLocks noGrp="1"/>
          </p:cNvSpPr>
          <p:nvPr>
            <p:ph type="title"/>
          </p:nvPr>
        </p:nvSpPr>
        <p:spPr>
          <a:xfrm>
            <a:off x="28604" y="233346"/>
            <a:ext cx="8686800" cy="838200"/>
          </a:xfrm>
          <a:noFill/>
        </p:spPr>
        <p:txBody>
          <a:bodyPr/>
          <a:lstStyle/>
          <a:p>
            <a:pPr lvl="0">
              <a:defRPr/>
            </a:pPr>
            <a:r>
              <a:rPr lang="en-US" altLang="ko-KR" b="1" dirty="0">
                <a:solidFill>
                  <a:schemeClr val="tx1"/>
                </a:solidFill>
              </a:rPr>
              <a:t>2. Profile : OpenADR 2.0b</a:t>
            </a:r>
            <a:br>
              <a:rPr lang="en-US" altLang="ko-KR" b="1" dirty="0">
                <a:solidFill>
                  <a:schemeClr val="tx1"/>
                </a:solidFill>
              </a:rPr>
            </a:br>
            <a:r>
              <a:rPr lang="en-US" altLang="ko-KR" sz="2400" b="1" dirty="0">
                <a:solidFill>
                  <a:schemeClr val="tx1"/>
                </a:solidFill>
              </a:rPr>
              <a:t>2.3 Services : EiEvent (</a:t>
            </a:r>
            <a:r>
              <a:rPr lang="en-US" altLang="ko-KR" sz="2400" b="1" dirty="0">
                <a:solidFill>
                  <a:schemeClr val="accent2"/>
                </a:solidFill>
              </a:rPr>
              <a:t>CoAP / JSON</a:t>
            </a:r>
            <a:r>
              <a:rPr lang="en-US" altLang="ko-KR" sz="2400" b="1" dirty="0">
                <a:solidFill>
                  <a:schemeClr val="tx1"/>
                </a:solidFill>
              </a:rPr>
              <a:t>)</a:t>
            </a:r>
            <a:endParaRPr lang="en-US" altLang="zh-CN" sz="2400" b="1" dirty="0"/>
          </a:p>
        </p:txBody>
      </p:sp>
      <p:sp>
        <p:nvSpPr>
          <p:cNvPr id="161" name="직사각형 160"/>
          <p:cNvSpPr/>
          <p:nvPr/>
        </p:nvSpPr>
        <p:spPr>
          <a:xfrm>
            <a:off x="611561" y="1484784"/>
            <a:ext cx="1512707" cy="5937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VEN</a:t>
            </a:r>
            <a:endParaRPr lang="ko-KR" alt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2" name="직사각형 161"/>
          <p:cNvSpPr/>
          <p:nvPr/>
        </p:nvSpPr>
        <p:spPr>
          <a:xfrm>
            <a:off x="6947725" y="1484784"/>
            <a:ext cx="1512707" cy="5937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VTN</a:t>
            </a:r>
            <a:endParaRPr lang="ko-KR" alt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63" name="직선 연결선 162"/>
          <p:cNvCxnSpPr/>
          <p:nvPr/>
        </p:nvCxnSpPr>
        <p:spPr>
          <a:xfrm>
            <a:off x="1367917" y="2078530"/>
            <a:ext cx="0" cy="43027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직선 연결선 189"/>
          <p:cNvCxnSpPr/>
          <p:nvPr/>
        </p:nvCxnSpPr>
        <p:spPr>
          <a:xfrm>
            <a:off x="7704081" y="2078530"/>
            <a:ext cx="0" cy="43027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/>
          <p:cNvCxnSpPr/>
          <p:nvPr/>
        </p:nvCxnSpPr>
        <p:spPr>
          <a:xfrm>
            <a:off x="1367910" y="3212976"/>
            <a:ext cx="633617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직선 화살표 연결선 191"/>
          <p:cNvCxnSpPr/>
          <p:nvPr/>
        </p:nvCxnSpPr>
        <p:spPr>
          <a:xfrm>
            <a:off x="1367909" y="3906641"/>
            <a:ext cx="6336171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TextBox 200"/>
          <p:cNvSpPr txBox="1"/>
          <p:nvPr/>
        </p:nvSpPr>
        <p:spPr>
          <a:xfrm>
            <a:off x="3181489" y="1968921"/>
            <a:ext cx="3480440" cy="95410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PUT 	: /OpenADR/</a:t>
            </a:r>
            <a:r>
              <a:rPr lang="en-US" altLang="ko-KR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VTN1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/2.0b/EiEvent</a:t>
            </a:r>
          </a:p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Payload 	: </a:t>
            </a:r>
            <a:r>
              <a:rPr lang="en-US" altLang="ko-K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oadrRequestEvent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US" altLang="ko-KR" sz="14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</a:t>
            </a:r>
          </a:p>
          <a:p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0" name="TextBox 209"/>
          <p:cNvSpPr txBox="1"/>
          <p:nvPr/>
        </p:nvSpPr>
        <p:spPr>
          <a:xfrm>
            <a:off x="3203848" y="3410416"/>
            <a:ext cx="2658100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Response	: 2.05 Content</a:t>
            </a:r>
          </a:p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Payload	: oadrDistributeEvent</a:t>
            </a:r>
          </a:p>
          <a:p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11" name="직선 화살표 연결선 210"/>
          <p:cNvCxnSpPr/>
          <p:nvPr/>
        </p:nvCxnSpPr>
        <p:spPr>
          <a:xfrm>
            <a:off x="1367909" y="4658871"/>
            <a:ext cx="633617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직선 화살표 연결선 211"/>
          <p:cNvCxnSpPr/>
          <p:nvPr/>
        </p:nvCxnSpPr>
        <p:spPr>
          <a:xfrm>
            <a:off x="1367909" y="5301208"/>
            <a:ext cx="6336171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3" name="TextBox 212"/>
          <p:cNvSpPr txBox="1"/>
          <p:nvPr/>
        </p:nvSpPr>
        <p:spPr>
          <a:xfrm>
            <a:off x="3203848" y="4160500"/>
            <a:ext cx="3480440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PUT 	: /OpenADR/</a:t>
            </a:r>
            <a:r>
              <a:rPr lang="en-US" altLang="ko-KR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VTN1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/2.0b/EiEvent</a:t>
            </a:r>
          </a:p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Payload 	: oadrCreatedEvent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4" name="TextBox 213"/>
          <p:cNvSpPr txBox="1"/>
          <p:nvPr/>
        </p:nvSpPr>
        <p:spPr>
          <a:xfrm>
            <a:off x="3203848" y="4778568"/>
            <a:ext cx="2212465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Response	: 2.05 Content</a:t>
            </a:r>
          </a:p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Payload	: oadrResponse</a:t>
            </a:r>
          </a:p>
          <a:p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704822" y="1393612"/>
            <a:ext cx="42748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accent2"/>
                </a:solidFill>
              </a:rPr>
              <a:t>* </a:t>
            </a:r>
            <a:r>
              <a:rPr lang="ko-KR" altLang="en-US" sz="1400" b="1" dirty="0">
                <a:solidFill>
                  <a:schemeClr val="accent2"/>
                </a:solidFill>
              </a:rPr>
              <a:t>초기 등록과정에서만 </a:t>
            </a:r>
            <a:r>
              <a:rPr lang="en-US" altLang="ko-KR" sz="1400" b="1" dirty="0">
                <a:solidFill>
                  <a:schemeClr val="accent2"/>
                </a:solidFill>
              </a:rPr>
              <a:t>oadrRequestEvent</a:t>
            </a:r>
            <a:r>
              <a:rPr lang="ko-KR" altLang="en-US" sz="1400" b="1" dirty="0">
                <a:solidFill>
                  <a:schemeClr val="accent2"/>
                </a:solidFill>
              </a:rPr>
              <a:t>로 묻는다</a:t>
            </a:r>
            <a:endParaRPr lang="en-US" altLang="ko-KR" sz="1400" b="1" dirty="0">
              <a:solidFill>
                <a:schemeClr val="accent2"/>
              </a:solidFill>
            </a:endParaRPr>
          </a:p>
          <a:p>
            <a:r>
              <a:rPr lang="ko-KR" altLang="en-US" sz="1400" b="1" dirty="0">
                <a:solidFill>
                  <a:schemeClr val="accent2"/>
                </a:solidFill>
              </a:rPr>
              <a:t>이후 이벤트 여부를 확인할 때에는 </a:t>
            </a:r>
            <a:r>
              <a:rPr lang="en-US" altLang="ko-KR" sz="1400" b="1" dirty="0">
                <a:solidFill>
                  <a:schemeClr val="accent2"/>
                </a:solidFill>
              </a:rPr>
              <a:t>oadrPoll</a:t>
            </a:r>
            <a:endParaRPr lang="ko-KR" altLang="en-US" sz="1400" b="1" dirty="0">
              <a:solidFill>
                <a:schemeClr val="accent2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181489" y="2645581"/>
            <a:ext cx="355097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PUT 	: /OpenADR/</a:t>
            </a:r>
            <a:r>
              <a:rPr lang="en-US" altLang="ko-KR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VTN1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/2.0b/</a:t>
            </a:r>
            <a:r>
              <a:rPr lang="en-US" altLang="ko-K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OadrPoll</a:t>
            </a:r>
            <a:endParaRPr lang="en-US" altLang="ko-KR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Payload 	: </a:t>
            </a:r>
            <a:r>
              <a:rPr lang="en-US" altLang="ko-K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oadrPoll</a:t>
            </a:r>
            <a:endParaRPr lang="en-US" altLang="ko-KR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1149012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7C6F095-276F-4AD3-9842-1213BA0CC323}" type="slidenum">
              <a:rPr lang="ko-KR" altLang="en-US" smtClean="0">
                <a:solidFill>
                  <a:srgbClr val="000000"/>
                </a:solidFill>
              </a:rPr>
              <a:pPr>
                <a:defRPr/>
              </a:pPr>
              <a:t>121</a:t>
            </a:fld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116205" y="2916233"/>
            <a:ext cx="669674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arenBoth"/>
            </a:pPr>
            <a:r>
              <a:rPr lang="en-US" altLang="ko-KR" sz="1600" dirty="0"/>
              <a:t>Poll</a:t>
            </a:r>
          </a:p>
          <a:p>
            <a:pPr marL="342900" indent="-342900">
              <a:buAutoNum type="arabicParenBoth"/>
            </a:pPr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DistributeEvent</a:t>
            </a:r>
            <a:endParaRPr lang="ko-KR" alt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46710" y="3542841"/>
            <a:ext cx="8468694" cy="2249435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txBody>
          <a:bodyPr wrap="square" lIns="108000" tIns="108000" rIns="108000" bIns="108000" rtlCol="0" anchor="ctr">
            <a:spAutoFit/>
          </a:bodyPr>
          <a:lstStyle/>
          <a:p>
            <a:r>
              <a:rPr lang="en-US" altLang="ko-KR" sz="1200" b="1" dirty="0" err="1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oadrPoll</a:t>
            </a:r>
            <a:r>
              <a:rPr lang="en-US" altLang="ko-KR" sz="1200" b="1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JSON</a:t>
            </a:r>
            <a:r>
              <a:rPr lang="en-US" altLang="ko-KR" sz="12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{</a:t>
            </a:r>
          </a:p>
          <a:p>
            <a:r>
              <a:rPr lang="en-US" altLang="ko-KR" sz="12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“venID": String,</a:t>
            </a:r>
          </a:p>
          <a:p>
            <a:r>
              <a:rPr lang="en-US" altLang="ko-KR" sz="12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</a:t>
            </a:r>
            <a:r>
              <a:rPr lang="en-US" altLang="ko-KR" sz="1200" dirty="0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“service” : String</a:t>
            </a:r>
          </a:p>
          <a:p>
            <a:r>
              <a:rPr lang="en-US" altLang="ko-KR" sz="12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}</a:t>
            </a:r>
          </a:p>
          <a:p>
            <a:endParaRPr lang="en-US" altLang="ko-KR" sz="1200" dirty="0"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altLang="ko-KR" sz="1200" dirty="0"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altLang="ko-KR" sz="1200" dirty="0"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altLang="ko-KR" sz="1200" dirty="0"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altLang="ko-KR" sz="1200" dirty="0"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altLang="ko-KR" sz="1200" dirty="0"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altLang="ko-KR" sz="1200" dirty="0"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492919" y="1231889"/>
            <a:ext cx="8229600" cy="1612336"/>
            <a:chOff x="492919" y="1406100"/>
            <a:chExt cx="8229600" cy="1023300"/>
          </a:xfrm>
        </p:grpSpPr>
        <p:sp>
          <p:nvSpPr>
            <p:cNvPr id="12" name="직사각형 11"/>
            <p:cNvSpPr/>
            <p:nvPr/>
          </p:nvSpPr>
          <p:spPr bwMode="auto">
            <a:xfrm>
              <a:off x="492919" y="1406100"/>
              <a:ext cx="8229600" cy="1023300"/>
            </a:xfrm>
            <a:prstGeom prst="rect">
              <a:avLst/>
            </a:prstGeom>
            <a:solidFill>
              <a:schemeClr val="bg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229701" y="1605734"/>
              <a:ext cx="1176924" cy="76944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VEN</a:t>
              </a:r>
            </a:p>
            <a:p>
              <a:pPr algn="ctr"/>
              <a:r>
                <a:rPr lang="en-US" altLang="ko-KR" sz="16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ServerEMA</a:t>
              </a:r>
              <a:r>
                <a:rPr lang="en-US" altLang="ko-KR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/>
              </a:r>
              <a:br>
                <a:rPr lang="en-US" altLang="ko-KR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</a:br>
              <a:r>
                <a:rPr lang="en-US" altLang="ko-KR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(192.168.1.101)</a:t>
              </a:r>
            </a:p>
          </p:txBody>
        </p:sp>
        <p:cxnSp>
          <p:nvCxnSpPr>
            <p:cNvPr id="14" name="직선 화살표 연결선 13"/>
            <p:cNvCxnSpPr/>
            <p:nvPr/>
          </p:nvCxnSpPr>
          <p:spPr bwMode="auto">
            <a:xfrm>
              <a:off x="2195737" y="1844824"/>
              <a:ext cx="4707807" cy="0"/>
            </a:xfrm>
            <a:prstGeom prst="straightConnector1">
              <a:avLst/>
            </a:prstGeom>
            <a:solidFill>
              <a:schemeClr val="accent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arrow" w="med" len="med"/>
              <a:tailEnd type="none"/>
            </a:ln>
            <a:effectLst/>
          </p:spPr>
        </p:cxnSp>
        <p:sp>
          <p:nvSpPr>
            <p:cNvPr id="16" name="TextBox 15"/>
            <p:cNvSpPr txBox="1"/>
            <p:nvPr/>
          </p:nvSpPr>
          <p:spPr>
            <a:xfrm>
              <a:off x="749923" y="1567266"/>
              <a:ext cx="1172117" cy="76944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VTN</a:t>
              </a:r>
            </a:p>
            <a:p>
              <a:pPr algn="ctr"/>
              <a:r>
                <a:rPr lang="en-US" altLang="ko-KR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EMS</a:t>
              </a:r>
            </a:p>
            <a:p>
              <a:pPr algn="ctr"/>
              <a:r>
                <a:rPr lang="en-US" altLang="ko-KR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(192.168.1.127)</a:t>
              </a:r>
            </a:p>
          </p:txBody>
        </p:sp>
        <p:cxnSp>
          <p:nvCxnSpPr>
            <p:cNvPr id="17" name="직선 화살표 연결선 16"/>
            <p:cNvCxnSpPr/>
            <p:nvPr/>
          </p:nvCxnSpPr>
          <p:spPr bwMode="auto">
            <a:xfrm flipH="1">
              <a:off x="2195736" y="2276872"/>
              <a:ext cx="4707808" cy="0"/>
            </a:xfrm>
            <a:prstGeom prst="straightConnector1">
              <a:avLst/>
            </a:prstGeom>
            <a:solidFill>
              <a:schemeClr val="accent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arrow" w="med" len="med"/>
              <a:tailEnd type="none"/>
            </a:ln>
            <a:effectLst/>
          </p:spPr>
        </p:cxnSp>
      </p:grpSp>
      <p:sp>
        <p:nvSpPr>
          <p:cNvPr id="20" name="제목 2"/>
          <p:cNvSpPr>
            <a:spLocks noGrp="1"/>
          </p:cNvSpPr>
          <p:nvPr>
            <p:ph type="title"/>
          </p:nvPr>
        </p:nvSpPr>
        <p:spPr>
          <a:xfrm>
            <a:off x="28604" y="233346"/>
            <a:ext cx="8686800" cy="838200"/>
          </a:xfrm>
          <a:noFill/>
        </p:spPr>
        <p:txBody>
          <a:bodyPr/>
          <a:lstStyle/>
          <a:p>
            <a:pPr lvl="0">
              <a:defRPr/>
            </a:pPr>
            <a:r>
              <a:rPr lang="en-US" altLang="ko-KR" b="1" dirty="0">
                <a:solidFill>
                  <a:schemeClr val="tx1"/>
                </a:solidFill>
              </a:rPr>
              <a:t>2. Profile : OpenADR 2.0b</a:t>
            </a:r>
            <a:br>
              <a:rPr lang="en-US" altLang="ko-KR" b="1" dirty="0">
                <a:solidFill>
                  <a:schemeClr val="tx1"/>
                </a:solidFill>
              </a:rPr>
            </a:br>
            <a:r>
              <a:rPr lang="en-US" altLang="ko-KR" sz="2400" b="1" dirty="0">
                <a:solidFill>
                  <a:schemeClr val="tx1"/>
                </a:solidFill>
              </a:rPr>
              <a:t>2.3 Services : EiEvent (</a:t>
            </a:r>
            <a:r>
              <a:rPr lang="en-US" altLang="ko-KR" sz="2400" b="1" dirty="0">
                <a:solidFill>
                  <a:schemeClr val="accent2"/>
                </a:solidFill>
              </a:rPr>
              <a:t>CoAP / JSON</a:t>
            </a:r>
            <a:r>
              <a:rPr lang="en-US" altLang="ko-KR" sz="2400" b="1" dirty="0">
                <a:solidFill>
                  <a:schemeClr val="tx1"/>
                </a:solidFill>
              </a:rPr>
              <a:t>)</a:t>
            </a:r>
            <a:endParaRPr lang="en-US" altLang="zh-CN" sz="2400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8964488" y="144186"/>
            <a:ext cx="115929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>
                <a:solidFill>
                  <a:srgbClr val="FF0000"/>
                </a:solidFill>
              </a:rPr>
              <a:t>빼야할</a:t>
            </a:r>
            <a:r>
              <a:rPr lang="ko-KR" altLang="en-US" b="1" dirty="0">
                <a:solidFill>
                  <a:srgbClr val="FF0000"/>
                </a:solidFill>
              </a:rPr>
              <a:t> 것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ko-KR" altLang="en-US" b="1" dirty="0">
                <a:solidFill>
                  <a:schemeClr val="accent2"/>
                </a:solidFill>
              </a:rPr>
              <a:t>추가할 것</a:t>
            </a:r>
            <a:endParaRPr lang="en-US" altLang="ko-KR" b="1" dirty="0">
              <a:solidFill>
                <a:schemeClr val="accent2"/>
              </a:solidFill>
            </a:endParaRPr>
          </a:p>
          <a:p>
            <a:r>
              <a:rPr lang="ko-KR" altLang="en-US" b="1" dirty="0">
                <a:solidFill>
                  <a:schemeClr val="accent1"/>
                </a:solidFill>
              </a:rPr>
              <a:t>수정 필요</a:t>
            </a: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5545" y="3850415"/>
            <a:ext cx="3614886" cy="48577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1720" y="3076575"/>
            <a:ext cx="7031942" cy="352425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3063941" y="1373113"/>
            <a:ext cx="3026791" cy="6001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endParaRPr lang="en-US" altLang="ko-KR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PUT 	: /OpenADR/</a:t>
            </a:r>
            <a:r>
              <a:rPr lang="en-US" altLang="ko-KR" sz="11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VTN1</a:t>
            </a:r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/2.0b/</a:t>
            </a:r>
            <a:r>
              <a:rPr lang="en-US" altLang="ko-KR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OadrPoll</a:t>
            </a:r>
            <a:endParaRPr lang="en-US" altLang="ko-KR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Payload 	: </a:t>
            </a:r>
            <a:r>
              <a:rPr lang="en-US" altLang="ko-KR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oadrPoll</a:t>
            </a:r>
            <a:endParaRPr lang="en-US" altLang="ko-KR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117173" y="2134017"/>
            <a:ext cx="2321469" cy="43088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Response	: 2.05 Content</a:t>
            </a:r>
          </a:p>
          <a:p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Payload	: oadrDistributeEvent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068431" y="1185387"/>
            <a:ext cx="2972289" cy="6001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PUT 	: /OpenADR/</a:t>
            </a:r>
            <a:r>
              <a:rPr lang="en-US" altLang="ko-KR" sz="11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VTN1</a:t>
            </a:r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/2.0b/EiEvent</a:t>
            </a:r>
          </a:p>
          <a:p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Payload 	: </a:t>
            </a:r>
            <a:r>
              <a:rPr lang="en-US" altLang="ko-KR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oadrRequestEvent</a:t>
            </a:r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endParaRPr lang="en-US" altLang="ko-KR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16205" y="9927"/>
            <a:ext cx="4572000" cy="116955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000" dirty="0" err="1">
                <a:solidFill>
                  <a:schemeClr val="accent2"/>
                </a:solidFill>
              </a:rPr>
              <a:t>Session</a:t>
            </a:r>
            <a:r>
              <a:rPr lang="ko-KR" altLang="en-US" sz="1000" dirty="0">
                <a:solidFill>
                  <a:schemeClr val="accent2"/>
                </a:solidFill>
              </a:rPr>
              <a:t> </a:t>
            </a:r>
            <a:r>
              <a:rPr lang="ko-KR" altLang="en-US" sz="1000" dirty="0" err="1">
                <a:solidFill>
                  <a:schemeClr val="accent2"/>
                </a:solidFill>
              </a:rPr>
              <a:t>Setup</a:t>
            </a:r>
            <a:r>
              <a:rPr lang="ko-KR" altLang="en-US" sz="1000" dirty="0">
                <a:solidFill>
                  <a:schemeClr val="accent2"/>
                </a:solidFill>
              </a:rPr>
              <a:t> </a:t>
            </a:r>
          </a:p>
          <a:p>
            <a:r>
              <a:rPr lang="ko-KR" altLang="en-US" sz="1000" dirty="0" err="1">
                <a:solidFill>
                  <a:schemeClr val="accent2"/>
                </a:solidFill>
              </a:rPr>
              <a:t>Distribute</a:t>
            </a:r>
            <a:r>
              <a:rPr lang="ko-KR" altLang="en-US" sz="1000" dirty="0">
                <a:solidFill>
                  <a:schemeClr val="accent2"/>
                </a:solidFill>
              </a:rPr>
              <a:t> </a:t>
            </a:r>
            <a:r>
              <a:rPr lang="ko-KR" altLang="en-US" sz="1000" dirty="0" err="1">
                <a:solidFill>
                  <a:schemeClr val="accent2"/>
                </a:solidFill>
              </a:rPr>
              <a:t>Event</a:t>
            </a:r>
            <a:r>
              <a:rPr lang="ko-KR" altLang="en-US" sz="1000" dirty="0">
                <a:solidFill>
                  <a:schemeClr val="accent2"/>
                </a:solidFill>
              </a:rPr>
              <a:t> (</a:t>
            </a:r>
            <a:r>
              <a:rPr lang="ko-KR" altLang="en-US" sz="1000" dirty="0" err="1">
                <a:solidFill>
                  <a:schemeClr val="accent2"/>
                </a:solidFill>
              </a:rPr>
              <a:t>request</a:t>
            </a:r>
            <a:r>
              <a:rPr lang="ko-KR" altLang="en-US" sz="1000" dirty="0">
                <a:solidFill>
                  <a:schemeClr val="accent2"/>
                </a:solidFill>
              </a:rPr>
              <a:t> </a:t>
            </a:r>
            <a:r>
              <a:rPr lang="ko-KR" altLang="en-US" sz="1000" dirty="0" err="1">
                <a:solidFill>
                  <a:schemeClr val="accent2"/>
                </a:solidFill>
              </a:rPr>
              <a:t>Event</a:t>
            </a:r>
            <a:r>
              <a:rPr lang="ko-KR" altLang="en-US" sz="1000" dirty="0">
                <a:solidFill>
                  <a:schemeClr val="accent2"/>
                </a:solidFill>
              </a:rPr>
              <a:t>)</a:t>
            </a:r>
          </a:p>
          <a:p>
            <a:r>
              <a:rPr lang="ko-KR" altLang="en-US" sz="1000" dirty="0" err="1">
                <a:solidFill>
                  <a:schemeClr val="accent2"/>
                </a:solidFill>
              </a:rPr>
              <a:t>vtnCommnet</a:t>
            </a:r>
            <a:r>
              <a:rPr lang="ko-KR" altLang="en-US" sz="1000" dirty="0">
                <a:solidFill>
                  <a:schemeClr val="accent2"/>
                </a:solidFill>
              </a:rPr>
              <a:t> = "SessionSetup"</a:t>
            </a:r>
          </a:p>
          <a:p>
            <a:endParaRPr lang="ko-KR" altLang="en-US" sz="1000" dirty="0">
              <a:solidFill>
                <a:schemeClr val="accent2"/>
              </a:solidFill>
            </a:endParaRPr>
          </a:p>
          <a:p>
            <a:r>
              <a:rPr lang="ko-KR" altLang="en-US" sz="1000" dirty="0" err="1">
                <a:solidFill>
                  <a:schemeClr val="accent2"/>
                </a:solidFill>
              </a:rPr>
              <a:t>Poll</a:t>
            </a:r>
            <a:r>
              <a:rPr lang="ko-KR" altLang="en-US" sz="1000" dirty="0">
                <a:solidFill>
                  <a:schemeClr val="accent2"/>
                </a:solidFill>
              </a:rPr>
              <a:t> &amp; </a:t>
            </a:r>
            <a:r>
              <a:rPr lang="ko-KR" altLang="en-US" sz="1000" dirty="0" err="1">
                <a:solidFill>
                  <a:schemeClr val="accent2"/>
                </a:solidFill>
              </a:rPr>
              <a:t>Push</a:t>
            </a:r>
            <a:endParaRPr lang="ko-KR" altLang="en-US" sz="1000" dirty="0">
              <a:solidFill>
                <a:schemeClr val="accent2"/>
              </a:solidFill>
            </a:endParaRPr>
          </a:p>
          <a:p>
            <a:r>
              <a:rPr lang="ko-KR" altLang="en-US" sz="1000" dirty="0" err="1">
                <a:solidFill>
                  <a:schemeClr val="accent2"/>
                </a:solidFill>
              </a:rPr>
              <a:t>Distribute</a:t>
            </a:r>
            <a:r>
              <a:rPr lang="ko-KR" altLang="en-US" sz="1000" dirty="0">
                <a:solidFill>
                  <a:schemeClr val="accent2"/>
                </a:solidFill>
              </a:rPr>
              <a:t> </a:t>
            </a:r>
            <a:r>
              <a:rPr lang="ko-KR" altLang="en-US" sz="1000" dirty="0" err="1">
                <a:solidFill>
                  <a:schemeClr val="accent2"/>
                </a:solidFill>
              </a:rPr>
              <a:t>Event</a:t>
            </a:r>
            <a:endParaRPr lang="ko-KR" altLang="en-US" sz="1000" dirty="0">
              <a:solidFill>
                <a:schemeClr val="accent2"/>
              </a:solidFill>
            </a:endParaRPr>
          </a:p>
          <a:p>
            <a:r>
              <a:rPr lang="ko-KR" altLang="en-US" sz="1000" dirty="0" err="1">
                <a:solidFill>
                  <a:schemeClr val="accent2"/>
                </a:solidFill>
              </a:rPr>
              <a:t>vtnComment</a:t>
            </a:r>
            <a:r>
              <a:rPr lang="ko-KR" altLang="en-US" sz="1000" dirty="0">
                <a:solidFill>
                  <a:schemeClr val="accent2"/>
                </a:solidFill>
              </a:rPr>
              <a:t> = "</a:t>
            </a:r>
            <a:r>
              <a:rPr lang="ko-KR" altLang="en-US" sz="1000" dirty="0" err="1">
                <a:solidFill>
                  <a:schemeClr val="accent2"/>
                </a:solidFill>
              </a:rPr>
              <a:t>Event</a:t>
            </a:r>
            <a:r>
              <a:rPr lang="ko-KR" altLang="en-US" sz="1000" dirty="0">
                <a:solidFill>
                  <a:schemeClr val="accent2"/>
                </a:solidFill>
              </a:rPr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3044498116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7C6F095-276F-4AD3-9842-1213BA0CC323}" type="slidenum">
              <a:rPr lang="ko-KR" altLang="en-US" smtClean="0">
                <a:solidFill>
                  <a:srgbClr val="000000"/>
                </a:solidFill>
              </a:rPr>
              <a:pPr>
                <a:defRPr/>
              </a:pPr>
              <a:t>122</a:t>
            </a:fld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116205" y="2916233"/>
            <a:ext cx="669674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arenBoth"/>
            </a:pPr>
            <a:r>
              <a:rPr lang="en-US" altLang="ko-KR" sz="1600" dirty="0"/>
              <a:t>Poll</a:t>
            </a:r>
          </a:p>
          <a:p>
            <a:pPr marL="342900" indent="-342900">
              <a:buAutoNum type="arabicParenBoth"/>
            </a:pPr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DistributeEvent</a:t>
            </a:r>
            <a:endParaRPr lang="ko-KR" alt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492919" y="1231889"/>
            <a:ext cx="8229600" cy="1612336"/>
            <a:chOff x="492919" y="1406100"/>
            <a:chExt cx="8229600" cy="1023300"/>
          </a:xfrm>
        </p:grpSpPr>
        <p:sp>
          <p:nvSpPr>
            <p:cNvPr id="12" name="직사각형 11"/>
            <p:cNvSpPr/>
            <p:nvPr/>
          </p:nvSpPr>
          <p:spPr bwMode="auto">
            <a:xfrm>
              <a:off x="492919" y="1406100"/>
              <a:ext cx="8229600" cy="1023300"/>
            </a:xfrm>
            <a:prstGeom prst="rect">
              <a:avLst/>
            </a:prstGeom>
            <a:solidFill>
              <a:schemeClr val="bg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229701" y="1605734"/>
              <a:ext cx="1176924" cy="76944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VEN</a:t>
              </a:r>
            </a:p>
            <a:p>
              <a:pPr algn="ctr"/>
              <a:r>
                <a:rPr lang="en-US" altLang="ko-KR" sz="16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ServerEMA</a:t>
              </a:r>
              <a:r>
                <a:rPr lang="en-US" altLang="ko-KR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/>
              </a:r>
              <a:br>
                <a:rPr lang="en-US" altLang="ko-KR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</a:br>
              <a:r>
                <a:rPr lang="en-US" altLang="ko-KR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(192.168.1.101)</a:t>
              </a:r>
            </a:p>
          </p:txBody>
        </p:sp>
        <p:cxnSp>
          <p:nvCxnSpPr>
            <p:cNvPr id="14" name="직선 화살표 연결선 13"/>
            <p:cNvCxnSpPr/>
            <p:nvPr/>
          </p:nvCxnSpPr>
          <p:spPr bwMode="auto">
            <a:xfrm>
              <a:off x="2195737" y="1844824"/>
              <a:ext cx="4707807" cy="0"/>
            </a:xfrm>
            <a:prstGeom prst="straightConnector1">
              <a:avLst/>
            </a:prstGeom>
            <a:solidFill>
              <a:schemeClr val="accent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arrow" w="med" len="med"/>
              <a:tailEnd type="none"/>
            </a:ln>
            <a:effectLst/>
          </p:spPr>
        </p:cxnSp>
        <p:sp>
          <p:nvSpPr>
            <p:cNvPr id="16" name="TextBox 15"/>
            <p:cNvSpPr txBox="1"/>
            <p:nvPr/>
          </p:nvSpPr>
          <p:spPr>
            <a:xfrm>
              <a:off x="749923" y="1567266"/>
              <a:ext cx="1172117" cy="76944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VTN</a:t>
              </a:r>
            </a:p>
            <a:p>
              <a:pPr algn="ctr"/>
              <a:r>
                <a:rPr lang="en-US" altLang="ko-KR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EMS</a:t>
              </a:r>
            </a:p>
            <a:p>
              <a:pPr algn="ctr"/>
              <a:r>
                <a:rPr lang="en-US" altLang="ko-KR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(192.168.1.127)</a:t>
              </a:r>
            </a:p>
          </p:txBody>
        </p:sp>
        <p:cxnSp>
          <p:nvCxnSpPr>
            <p:cNvPr id="17" name="직선 화살표 연결선 16"/>
            <p:cNvCxnSpPr/>
            <p:nvPr/>
          </p:nvCxnSpPr>
          <p:spPr bwMode="auto">
            <a:xfrm flipH="1">
              <a:off x="2195736" y="2276872"/>
              <a:ext cx="4707808" cy="0"/>
            </a:xfrm>
            <a:prstGeom prst="straightConnector1">
              <a:avLst/>
            </a:prstGeom>
            <a:solidFill>
              <a:schemeClr val="accent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arrow" w="med" len="med"/>
              <a:tailEnd type="none"/>
            </a:ln>
            <a:effectLst/>
          </p:spPr>
        </p:cxnSp>
      </p:grpSp>
      <p:sp>
        <p:nvSpPr>
          <p:cNvPr id="20" name="제목 2"/>
          <p:cNvSpPr>
            <a:spLocks noGrp="1"/>
          </p:cNvSpPr>
          <p:nvPr>
            <p:ph type="title"/>
          </p:nvPr>
        </p:nvSpPr>
        <p:spPr>
          <a:xfrm>
            <a:off x="28604" y="233346"/>
            <a:ext cx="8686800" cy="838200"/>
          </a:xfrm>
          <a:noFill/>
        </p:spPr>
        <p:txBody>
          <a:bodyPr/>
          <a:lstStyle/>
          <a:p>
            <a:pPr lvl="0">
              <a:defRPr/>
            </a:pPr>
            <a:r>
              <a:rPr lang="en-US" altLang="ko-KR" b="1" dirty="0">
                <a:solidFill>
                  <a:schemeClr val="tx1"/>
                </a:solidFill>
              </a:rPr>
              <a:t>2. Profile : OpenADR 2.0b</a:t>
            </a:r>
            <a:br>
              <a:rPr lang="en-US" altLang="ko-KR" b="1" dirty="0">
                <a:solidFill>
                  <a:schemeClr val="tx1"/>
                </a:solidFill>
              </a:rPr>
            </a:br>
            <a:r>
              <a:rPr lang="en-US" altLang="ko-KR" sz="2400" b="1" dirty="0">
                <a:solidFill>
                  <a:schemeClr val="tx1"/>
                </a:solidFill>
              </a:rPr>
              <a:t>2.3 Services : EiEvent (</a:t>
            </a:r>
            <a:r>
              <a:rPr lang="en-US" altLang="ko-KR" sz="2400" b="1" dirty="0">
                <a:solidFill>
                  <a:schemeClr val="accent2"/>
                </a:solidFill>
              </a:rPr>
              <a:t>CoAP / JSON</a:t>
            </a:r>
            <a:r>
              <a:rPr lang="en-US" altLang="ko-KR" sz="2400" b="1" dirty="0">
                <a:solidFill>
                  <a:schemeClr val="tx1"/>
                </a:solidFill>
              </a:rPr>
              <a:t>)</a:t>
            </a:r>
            <a:endParaRPr lang="en-US" altLang="zh-CN" sz="2400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8964488" y="144186"/>
            <a:ext cx="115929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>
                <a:solidFill>
                  <a:srgbClr val="FF0000"/>
                </a:solidFill>
              </a:rPr>
              <a:t>빼야할</a:t>
            </a:r>
            <a:r>
              <a:rPr lang="ko-KR" altLang="en-US" b="1" dirty="0">
                <a:solidFill>
                  <a:srgbClr val="FF0000"/>
                </a:solidFill>
              </a:rPr>
              <a:t> 것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ko-KR" altLang="en-US" b="1" dirty="0">
                <a:solidFill>
                  <a:schemeClr val="accent2"/>
                </a:solidFill>
              </a:rPr>
              <a:t>추가할 것</a:t>
            </a:r>
            <a:endParaRPr lang="en-US" altLang="ko-KR" b="1" dirty="0">
              <a:solidFill>
                <a:schemeClr val="accent2"/>
              </a:solidFill>
            </a:endParaRPr>
          </a:p>
          <a:p>
            <a:r>
              <a:rPr lang="ko-KR" altLang="en-US" b="1" dirty="0">
                <a:solidFill>
                  <a:schemeClr val="accent1"/>
                </a:solidFill>
              </a:rPr>
              <a:t>수정 필요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720" y="3076575"/>
            <a:ext cx="7031942" cy="352425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3063941" y="1373113"/>
            <a:ext cx="3026791" cy="6001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endParaRPr lang="en-US" altLang="ko-KR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PUT 	: /OpenADR/</a:t>
            </a:r>
            <a:r>
              <a:rPr lang="en-US" altLang="ko-KR" sz="11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VTN1</a:t>
            </a:r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/2.0b/</a:t>
            </a:r>
            <a:r>
              <a:rPr lang="en-US" altLang="ko-KR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OadrPoll</a:t>
            </a:r>
            <a:endParaRPr lang="en-US" altLang="ko-KR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Payload 	: </a:t>
            </a:r>
            <a:r>
              <a:rPr lang="en-US" altLang="ko-KR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oadrPoll</a:t>
            </a:r>
            <a:endParaRPr lang="en-US" altLang="ko-KR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117173" y="2134017"/>
            <a:ext cx="2321469" cy="43088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Response	: 2.05 Content</a:t>
            </a:r>
          </a:p>
          <a:p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Payload	: oadrDistributeEvent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068431" y="1185387"/>
            <a:ext cx="2972289" cy="6001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PUT 	: /OpenADR/</a:t>
            </a:r>
            <a:r>
              <a:rPr lang="en-US" altLang="ko-KR" sz="11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VTN1</a:t>
            </a:r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/2.0b/EiEvent</a:t>
            </a:r>
          </a:p>
          <a:p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Payload 	: </a:t>
            </a:r>
            <a:r>
              <a:rPr lang="en-US" altLang="ko-KR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oadrRequestEvent</a:t>
            </a:r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endParaRPr lang="en-US" altLang="ko-KR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067" y="5121771"/>
            <a:ext cx="2200275" cy="1823864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264067" y="3535489"/>
            <a:ext cx="8142558" cy="3657512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txBody>
          <a:bodyPr wrap="square" lIns="108000" tIns="108000" rIns="108000" bIns="108000" rtlCol="0" anchor="ctr">
            <a:spAutoFit/>
          </a:bodyPr>
          <a:lstStyle/>
          <a:p>
            <a:r>
              <a:rPr lang="en-US" altLang="ko-KR" sz="1050" b="1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oadrDistributeEvent JSON</a:t>
            </a:r>
            <a:r>
              <a:rPr lang="en-US" altLang="ko-KR" sz="105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{</a:t>
            </a:r>
          </a:p>
          <a:p>
            <a:r>
              <a:rPr lang="en-US" altLang="ko-KR" sz="105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“requestID” : String,</a:t>
            </a:r>
          </a:p>
          <a:p>
            <a:r>
              <a:rPr lang="en-US" altLang="ko-KR" sz="105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“vtnID” : String,</a:t>
            </a:r>
          </a:p>
          <a:p>
            <a:r>
              <a:rPr lang="en-US" altLang="ko-KR" sz="1050" b="1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“response” : Array,</a:t>
            </a:r>
          </a:p>
          <a:p>
            <a:r>
              <a:rPr lang="en-US" altLang="ko-KR" sz="1050" b="1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“event” : Array,</a:t>
            </a:r>
          </a:p>
          <a:p>
            <a:r>
              <a:rPr lang="en-US" altLang="ko-KR" sz="1050" b="1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</a:t>
            </a:r>
            <a:r>
              <a:rPr lang="en-US" altLang="ko-KR" sz="105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“oadrResponseRequired” : String,</a:t>
            </a:r>
          </a:p>
          <a:p>
            <a:r>
              <a:rPr lang="en-US" altLang="ko-KR" sz="105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050" dirty="0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“service” : String</a:t>
            </a:r>
            <a:r>
              <a:rPr lang="en-US" altLang="ko-KR" sz="105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</a:t>
            </a:r>
          </a:p>
          <a:p>
            <a:r>
              <a:rPr lang="en-US" altLang="ko-KR" sz="105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}</a:t>
            </a:r>
          </a:p>
          <a:p>
            <a:endParaRPr lang="en-US" altLang="ko-KR" sz="80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altLang="ko-KR" sz="80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altLang="ko-KR" sz="80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altLang="ko-KR" sz="105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altLang="ko-KR" sz="105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altLang="ko-KR" sz="105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altLang="ko-KR" sz="105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altLang="ko-KR" sz="105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altLang="ko-KR" sz="105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altLang="ko-KR" sz="105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altLang="ko-KR" sz="105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altLang="ko-KR" sz="105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altLang="ko-KR" sz="105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altLang="ko-KR" sz="105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551331" y="3660775"/>
            <a:ext cx="2534541" cy="33239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b="1" dirty="0"/>
              <a:t>event</a:t>
            </a:r>
            <a:r>
              <a:rPr lang="en-US" altLang="ko-KR" sz="1000" dirty="0"/>
              <a:t> </a:t>
            </a:r>
            <a:r>
              <a:rPr lang="en-US" altLang="ko-KR" sz="1000" b="1" dirty="0"/>
              <a:t>Array</a:t>
            </a:r>
            <a:r>
              <a:rPr lang="en-US" altLang="ko-KR" sz="1000" dirty="0"/>
              <a:t>{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 “eventID” : String,</a:t>
            </a:r>
          </a:p>
          <a:p>
            <a:r>
              <a:rPr lang="en-US" altLang="ko-KR" sz="1000" b="1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 “eventSignals” : Array,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 “modificationNumber” : Integer,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 “modificationReason” : String,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 “priority” : Integer,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 “eiMarketContext” : String,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 “createdDataTime” : Date,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 “eventStatus” : String,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 “testEvent” : Boolean,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 “vtnComment” : String,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 “dtstart” : Date,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 “duration” : String,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 “properties” : String,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 “components” : String,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 “venID” : String,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 “tolerance” : String,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 “notification” : String,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 “rampUp” : String,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 “recovery” : String</a:t>
            </a:r>
          </a:p>
          <a:p>
            <a:r>
              <a:rPr lang="en-US" altLang="ko-KR" sz="1000" dirty="0"/>
              <a:t>}</a:t>
            </a:r>
            <a:endParaRPr lang="ko-KR" altLang="en-US" sz="1000" dirty="0"/>
          </a:p>
        </p:txBody>
      </p:sp>
      <p:sp>
        <p:nvSpPr>
          <p:cNvPr id="28" name="TextBox 27"/>
          <p:cNvSpPr txBox="1"/>
          <p:nvPr/>
        </p:nvSpPr>
        <p:spPr>
          <a:xfrm>
            <a:off x="5322594" y="4939573"/>
            <a:ext cx="2172261" cy="8617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b="1" dirty="0"/>
              <a:t>intervals</a:t>
            </a:r>
            <a:r>
              <a:rPr lang="en-US" altLang="ko-KR" sz="1000" dirty="0"/>
              <a:t> </a:t>
            </a:r>
            <a:r>
              <a:rPr lang="en-US" altLang="ko-KR" sz="1000" b="1" dirty="0"/>
              <a:t>Array</a:t>
            </a:r>
            <a:r>
              <a:rPr lang="en-US" altLang="ko-KR" sz="1000" dirty="0"/>
              <a:t>{</a:t>
            </a:r>
          </a:p>
          <a:p>
            <a:r>
              <a:rPr lang="en-US" altLang="ko-KR" sz="1000" dirty="0"/>
              <a:t>  </a:t>
            </a:r>
            <a:r>
              <a:rPr lang="en-US" altLang="ko-KR" sz="100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“duration” : String,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“uid” : Integer,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 “value” : Double</a:t>
            </a:r>
            <a:endParaRPr lang="en-US" altLang="ko-KR" sz="1000" dirty="0"/>
          </a:p>
          <a:p>
            <a:r>
              <a:rPr lang="en-US" altLang="ko-KR" sz="100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}</a:t>
            </a:r>
            <a:endParaRPr lang="ko-KR" altLang="en-US" sz="1000" dirty="0"/>
          </a:p>
        </p:txBody>
      </p:sp>
      <p:sp>
        <p:nvSpPr>
          <p:cNvPr id="29" name="TextBox 28"/>
          <p:cNvSpPr txBox="1"/>
          <p:nvPr/>
        </p:nvSpPr>
        <p:spPr>
          <a:xfrm>
            <a:off x="5331976" y="3684363"/>
            <a:ext cx="2171421" cy="11695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b="1" dirty="0"/>
              <a:t>eventSignals</a:t>
            </a:r>
            <a:r>
              <a:rPr lang="en-US" altLang="ko-KR" sz="1000" dirty="0"/>
              <a:t> </a:t>
            </a:r>
            <a:r>
              <a:rPr lang="en-US" altLang="ko-KR" sz="1000" b="1" dirty="0"/>
              <a:t>Array</a:t>
            </a:r>
            <a:r>
              <a:rPr lang="en-US" altLang="ko-KR" sz="1000" dirty="0"/>
              <a:t>{</a:t>
            </a:r>
          </a:p>
          <a:p>
            <a:r>
              <a:rPr lang="en-US" altLang="ko-KR" sz="1000" b="1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 “intervals” : Array,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 “signalName” : String,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 “signalType” : String,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 “signalID” : String,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 “currentValue” : Double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}</a:t>
            </a:r>
            <a:endParaRPr lang="ko-KR" altLang="en-US" sz="1000" dirty="0"/>
          </a:p>
        </p:txBody>
      </p:sp>
      <p:sp>
        <p:nvSpPr>
          <p:cNvPr id="30" name="TextBox 29"/>
          <p:cNvSpPr txBox="1"/>
          <p:nvPr/>
        </p:nvSpPr>
        <p:spPr>
          <a:xfrm>
            <a:off x="5322594" y="5933315"/>
            <a:ext cx="2121171" cy="8617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b="1" dirty="0"/>
              <a:t>response</a:t>
            </a:r>
            <a:r>
              <a:rPr lang="en-US" altLang="ko-KR" sz="1000" dirty="0"/>
              <a:t> </a:t>
            </a:r>
            <a:r>
              <a:rPr lang="en-US" altLang="ko-KR" sz="1000" b="1" dirty="0"/>
              <a:t>Array</a:t>
            </a:r>
            <a:r>
              <a:rPr lang="en-US" altLang="ko-KR" sz="1000" dirty="0"/>
              <a:t>{</a:t>
            </a:r>
          </a:p>
          <a:p>
            <a:r>
              <a:rPr lang="en-US" altLang="ko-KR" sz="1000" dirty="0"/>
              <a:t>  </a:t>
            </a:r>
            <a:r>
              <a:rPr lang="en-US" altLang="ko-KR" sz="100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“requestID” : String,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“responseCode” : Integer,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 “responseDescription” : String</a:t>
            </a:r>
            <a:endParaRPr lang="en-US" altLang="ko-KR" sz="1000" dirty="0"/>
          </a:p>
          <a:p>
            <a:r>
              <a:rPr lang="en-US" altLang="ko-KR" sz="100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}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177225028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7C6F095-276F-4AD3-9842-1213BA0CC323}" type="slidenum">
              <a:rPr lang="ko-KR" altLang="en-US" smtClean="0">
                <a:solidFill>
                  <a:srgbClr val="000000"/>
                </a:solidFill>
              </a:rPr>
              <a:pPr>
                <a:defRPr/>
              </a:pPr>
              <a:t>123</a:t>
            </a:fld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116205" y="2404600"/>
            <a:ext cx="669674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/>
              <a:t>(3) CreatedEvent</a:t>
            </a:r>
          </a:p>
          <a:p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(4) Response</a:t>
            </a:r>
            <a:endParaRPr lang="ko-KR" alt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492919" y="1406100"/>
            <a:ext cx="8229600" cy="1023300"/>
            <a:chOff x="492919" y="1406100"/>
            <a:chExt cx="8229600" cy="1023300"/>
          </a:xfrm>
        </p:grpSpPr>
        <p:sp>
          <p:nvSpPr>
            <p:cNvPr id="12" name="직사각형 11"/>
            <p:cNvSpPr/>
            <p:nvPr/>
          </p:nvSpPr>
          <p:spPr bwMode="auto">
            <a:xfrm>
              <a:off x="492919" y="1406100"/>
              <a:ext cx="8229600" cy="1023300"/>
            </a:xfrm>
            <a:prstGeom prst="rect">
              <a:avLst/>
            </a:prstGeom>
            <a:solidFill>
              <a:schemeClr val="bg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229701" y="1605734"/>
              <a:ext cx="1176924" cy="76944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VEN</a:t>
              </a:r>
            </a:p>
            <a:p>
              <a:pPr algn="ctr"/>
              <a:r>
                <a:rPr lang="en-US" altLang="ko-KR" sz="16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ServerEMA</a:t>
              </a:r>
              <a:r>
                <a:rPr lang="en-US" altLang="ko-KR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/>
              </a:r>
              <a:br>
                <a:rPr lang="en-US" altLang="ko-KR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</a:br>
              <a:r>
                <a:rPr lang="en-US" altLang="ko-KR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(192.168.1.101)</a:t>
              </a:r>
            </a:p>
          </p:txBody>
        </p:sp>
        <p:cxnSp>
          <p:nvCxnSpPr>
            <p:cNvPr id="14" name="직선 화살표 연결선 13"/>
            <p:cNvCxnSpPr/>
            <p:nvPr/>
          </p:nvCxnSpPr>
          <p:spPr bwMode="auto">
            <a:xfrm>
              <a:off x="2195737" y="1844824"/>
              <a:ext cx="4707807" cy="0"/>
            </a:xfrm>
            <a:prstGeom prst="straightConnector1">
              <a:avLst/>
            </a:prstGeom>
            <a:solidFill>
              <a:schemeClr val="accent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arrow" w="med" len="med"/>
              <a:tailEnd type="none"/>
            </a:ln>
            <a:effectLst/>
          </p:spPr>
        </p:cxnSp>
        <p:sp>
          <p:nvSpPr>
            <p:cNvPr id="16" name="TextBox 15"/>
            <p:cNvSpPr txBox="1"/>
            <p:nvPr/>
          </p:nvSpPr>
          <p:spPr>
            <a:xfrm>
              <a:off x="749923" y="1567266"/>
              <a:ext cx="1172117" cy="76944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VTN</a:t>
              </a:r>
            </a:p>
            <a:p>
              <a:pPr algn="ctr"/>
              <a:r>
                <a:rPr lang="en-US" altLang="ko-KR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EMS</a:t>
              </a:r>
            </a:p>
            <a:p>
              <a:pPr algn="ctr"/>
              <a:r>
                <a:rPr lang="en-US" altLang="ko-KR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(192.168.1.127)</a:t>
              </a:r>
            </a:p>
          </p:txBody>
        </p:sp>
        <p:cxnSp>
          <p:nvCxnSpPr>
            <p:cNvPr id="17" name="직선 화살표 연결선 16"/>
            <p:cNvCxnSpPr/>
            <p:nvPr/>
          </p:nvCxnSpPr>
          <p:spPr bwMode="auto">
            <a:xfrm flipH="1">
              <a:off x="2195736" y="2276872"/>
              <a:ext cx="4707808" cy="0"/>
            </a:xfrm>
            <a:prstGeom prst="straightConnector1">
              <a:avLst/>
            </a:prstGeom>
            <a:solidFill>
              <a:schemeClr val="accent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arrow" w="med" len="med"/>
              <a:tailEnd type="none"/>
            </a:ln>
            <a:effectLst/>
          </p:spPr>
        </p:cxnSp>
      </p:grpSp>
      <p:sp>
        <p:nvSpPr>
          <p:cNvPr id="20" name="제목 2"/>
          <p:cNvSpPr>
            <a:spLocks noGrp="1"/>
          </p:cNvSpPr>
          <p:nvPr>
            <p:ph type="title"/>
          </p:nvPr>
        </p:nvSpPr>
        <p:spPr>
          <a:xfrm>
            <a:off x="28604" y="233346"/>
            <a:ext cx="8686800" cy="838200"/>
          </a:xfrm>
          <a:noFill/>
        </p:spPr>
        <p:txBody>
          <a:bodyPr/>
          <a:lstStyle/>
          <a:p>
            <a:pPr lvl="0">
              <a:defRPr/>
            </a:pPr>
            <a:r>
              <a:rPr lang="en-US" altLang="ko-KR" b="1" dirty="0">
                <a:solidFill>
                  <a:schemeClr val="tx1"/>
                </a:solidFill>
              </a:rPr>
              <a:t>2. Profile : OpenADR 2.0b</a:t>
            </a:r>
            <a:br>
              <a:rPr lang="en-US" altLang="ko-KR" b="1" dirty="0">
                <a:solidFill>
                  <a:schemeClr val="tx1"/>
                </a:solidFill>
              </a:rPr>
            </a:br>
            <a:r>
              <a:rPr lang="en-US" altLang="ko-KR" sz="2400" b="1" dirty="0">
                <a:solidFill>
                  <a:schemeClr val="tx1"/>
                </a:solidFill>
              </a:rPr>
              <a:t>2.3 Services : EiEvent (</a:t>
            </a:r>
            <a:r>
              <a:rPr lang="en-US" altLang="ko-KR" sz="2400" b="1" dirty="0">
                <a:solidFill>
                  <a:schemeClr val="accent2"/>
                </a:solidFill>
              </a:rPr>
              <a:t>CoAP / JSON</a:t>
            </a:r>
            <a:r>
              <a:rPr lang="en-US" altLang="ko-KR" sz="2400" b="1" dirty="0">
                <a:solidFill>
                  <a:schemeClr val="tx1"/>
                </a:solidFill>
              </a:rPr>
              <a:t>)</a:t>
            </a:r>
            <a:endParaRPr lang="en-US" altLang="zh-CN" sz="2400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8964488" y="144186"/>
            <a:ext cx="115929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>
                <a:solidFill>
                  <a:srgbClr val="FF0000"/>
                </a:solidFill>
              </a:rPr>
              <a:t>빼야할</a:t>
            </a:r>
            <a:r>
              <a:rPr lang="ko-KR" altLang="en-US" b="1" dirty="0">
                <a:solidFill>
                  <a:srgbClr val="FF0000"/>
                </a:solidFill>
              </a:rPr>
              <a:t> 것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ko-KR" altLang="en-US" b="1" dirty="0">
                <a:solidFill>
                  <a:schemeClr val="accent2"/>
                </a:solidFill>
              </a:rPr>
              <a:t>추가할 것</a:t>
            </a:r>
            <a:endParaRPr lang="en-US" altLang="ko-KR" b="1" dirty="0">
              <a:solidFill>
                <a:schemeClr val="accent2"/>
              </a:solidFill>
            </a:endParaRPr>
          </a:p>
          <a:p>
            <a:r>
              <a:rPr lang="ko-KR" altLang="en-US" b="1" dirty="0">
                <a:solidFill>
                  <a:schemeClr val="accent1"/>
                </a:solidFill>
              </a:rPr>
              <a:t>수정 필요</a:t>
            </a: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19" y="5301208"/>
            <a:ext cx="3744417" cy="466725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3"/>
          <a:srcRect l="4988" t="12453"/>
          <a:stretch/>
        </p:blipFill>
        <p:spPr>
          <a:xfrm>
            <a:off x="4982884" y="4858423"/>
            <a:ext cx="4079250" cy="145734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7118" y="2496962"/>
            <a:ext cx="7305675" cy="40005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3218515" y="1445538"/>
            <a:ext cx="2972289" cy="43088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PUT 	: /OpenADR/</a:t>
            </a:r>
            <a:r>
              <a:rPr lang="en-US" altLang="ko-KR" sz="11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VTN1</a:t>
            </a:r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/2.0b/EiEvent</a:t>
            </a:r>
          </a:p>
          <a:p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Payload 	: oadrCreatedEvent</a:t>
            </a:r>
            <a:endParaRPr lang="ko-KR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203848" y="1876425"/>
            <a:ext cx="1972015" cy="6001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Response	: 2.05 Content</a:t>
            </a:r>
          </a:p>
          <a:p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Payload	: oadrResponse</a:t>
            </a:r>
          </a:p>
          <a:p>
            <a:endParaRPr lang="ko-KR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51925" y="2964592"/>
            <a:ext cx="4542157" cy="3734457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txBody>
          <a:bodyPr wrap="square" lIns="108000" tIns="108000" rIns="108000" bIns="108000" rtlCol="0" anchor="ctr">
            <a:spAutoFit/>
          </a:bodyPr>
          <a:lstStyle/>
          <a:p>
            <a:r>
              <a:rPr lang="en-US" altLang="ko-KR" sz="10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oadrCreatedEvent</a:t>
            </a:r>
            <a:r>
              <a:rPr lang="en-US" altLang="ko-KR" sz="1050" b="1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JSON</a:t>
            </a:r>
            <a:r>
              <a:rPr lang="en-US" altLang="ko-KR" sz="105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{</a:t>
            </a:r>
          </a:p>
          <a:p>
            <a:r>
              <a:rPr lang="en-US" altLang="ko-KR" sz="105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  “responseCode” : Integer,</a:t>
            </a:r>
          </a:p>
          <a:p>
            <a:r>
              <a:rPr lang="en-US" altLang="ko-KR" sz="105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  “responseDescription” : String,</a:t>
            </a:r>
          </a:p>
          <a:p>
            <a:r>
              <a:rPr lang="en-US" altLang="ko-KR" sz="105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  “requestID” : String,</a:t>
            </a:r>
          </a:p>
          <a:p>
            <a:r>
              <a:rPr lang="en-US" altLang="ko-KR" sz="105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  “vtnID” : String,</a:t>
            </a:r>
          </a:p>
          <a:p>
            <a:r>
              <a:rPr lang="en-US" altLang="ko-KR" sz="105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  “eventID” : String,</a:t>
            </a:r>
          </a:p>
          <a:p>
            <a:r>
              <a:rPr lang="en-US" altLang="ko-KR" sz="105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  “modificationNumber” : Integer,</a:t>
            </a:r>
          </a:p>
          <a:p>
            <a:r>
              <a:rPr lang="en-US" altLang="ko-KR" sz="105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  “optType” : String,</a:t>
            </a:r>
          </a:p>
          <a:p>
            <a:r>
              <a:rPr lang="en-US" altLang="ko-KR" sz="105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  “venID” : String,</a:t>
            </a:r>
          </a:p>
          <a:p>
            <a:r>
              <a:rPr lang="en-US" altLang="ko-KR" sz="1050" dirty="0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  “service” : String</a:t>
            </a:r>
          </a:p>
          <a:p>
            <a:r>
              <a:rPr lang="en-US" altLang="ko-KR" sz="105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}</a:t>
            </a:r>
          </a:p>
          <a:p>
            <a:endParaRPr lang="en-US" altLang="ko-KR" sz="80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altLang="ko-KR" sz="105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altLang="ko-KR" sz="105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altLang="ko-KR" sz="105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altLang="ko-KR" sz="105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altLang="ko-KR" sz="105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altLang="ko-KR" sz="105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altLang="ko-KR" sz="105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altLang="ko-KR" sz="105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altLang="ko-KR" sz="105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altLang="ko-KR" sz="105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794885" y="2945355"/>
            <a:ext cx="4293387" cy="3772929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txBody>
          <a:bodyPr wrap="square" lIns="108000" tIns="108000" rIns="108000" bIns="108000" rtlCol="0" anchor="ctr">
            <a:spAutoFit/>
          </a:bodyPr>
          <a:lstStyle/>
          <a:p>
            <a:r>
              <a:rPr lang="en-US" altLang="ko-KR" sz="1050" b="1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oadrResponse JSON</a:t>
            </a:r>
            <a:r>
              <a:rPr lang="en-US" altLang="ko-KR" sz="105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{</a:t>
            </a:r>
          </a:p>
          <a:p>
            <a:r>
              <a:rPr lang="en-US" altLang="ko-KR" sz="105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“venID": String,</a:t>
            </a:r>
          </a:p>
          <a:p>
            <a:r>
              <a:rPr lang="en-US" altLang="ko-KR" sz="105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“requestID": Integer,</a:t>
            </a:r>
          </a:p>
          <a:p>
            <a:r>
              <a:rPr lang="en-US" altLang="ko-KR" sz="105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“responseCode” : Integer,</a:t>
            </a:r>
          </a:p>
          <a:p>
            <a:r>
              <a:rPr lang="en-US" altLang="ko-KR" sz="105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“responseDescription”: String,</a:t>
            </a:r>
          </a:p>
          <a:p>
            <a:r>
              <a:rPr lang="en-US" altLang="ko-KR" sz="105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050" dirty="0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“service” : String</a:t>
            </a:r>
          </a:p>
          <a:p>
            <a:r>
              <a:rPr lang="en-US" altLang="ko-KR" sz="105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}</a:t>
            </a:r>
          </a:p>
          <a:p>
            <a:endParaRPr lang="en-US" altLang="ko-KR" sz="1050" dirty="0"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altLang="ko-KR" sz="1050" dirty="0"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altLang="ko-KR" sz="1050" dirty="0"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altLang="ko-KR" sz="1050" dirty="0"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altLang="ko-KR" sz="1050" dirty="0"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altLang="ko-KR" sz="1050" dirty="0"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altLang="ko-KR" sz="1050" dirty="0"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altLang="ko-KR" sz="1050" dirty="0"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altLang="ko-KR" sz="1050" dirty="0"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altLang="ko-KR" sz="1050" dirty="0"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altLang="ko-KR" sz="1050" dirty="0"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altLang="ko-KR" sz="1050" dirty="0"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altLang="ko-KR" sz="1050" dirty="0"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altLang="ko-KR" sz="1050" dirty="0"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altLang="ko-KR" sz="1050" dirty="0"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7002755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F13F5CC-B8E9-482F-A016-6EE14B7359EE}" type="slidenum">
              <a:rPr lang="ko-KR" altLang="en-US" smtClean="0"/>
              <a:pPr/>
              <a:t>124</a:t>
            </a:fld>
            <a:endParaRPr lang="ko-KR" altLang="en-US"/>
          </a:p>
        </p:txBody>
      </p:sp>
      <p:sp>
        <p:nvSpPr>
          <p:cNvPr id="6" name="标题 1"/>
          <p:cNvSpPr txBox="1">
            <a:spLocks/>
          </p:cNvSpPr>
          <p:nvPr/>
        </p:nvSpPr>
        <p:spPr bwMode="auto">
          <a:xfrm>
            <a:off x="214282" y="2571752"/>
            <a:ext cx="8743984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200" b="1" kern="0" dirty="0">
                <a:ea typeface="굴림" pitchFamily="50" charset="-127"/>
              </a:rPr>
              <a:t>OpenADR 2.0b</a:t>
            </a:r>
            <a:endParaRPr lang="zh-CN" altLang="en-US" sz="3200" b="1" kern="0" dirty="0"/>
          </a:p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altLang="ko-KR" sz="3200" b="1" kern="0" dirty="0"/>
          </a:p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200" b="1" kern="0" dirty="0"/>
              <a:t>(3)EiEvent</a:t>
            </a:r>
          </a:p>
          <a:p>
            <a:pPr marL="514350" indent="-514350" algn="ctr" eaLnBrk="0" fontAlgn="base" latinLnBrk="0" hangingPunct="0">
              <a:spcBef>
                <a:spcPct val="0"/>
              </a:spcBef>
              <a:spcAft>
                <a:spcPct val="0"/>
              </a:spcAft>
              <a:buAutoNum type="arabicParenBoth"/>
              <a:defRPr/>
            </a:pPr>
            <a:endParaRPr lang="en-US" altLang="ko-KR" sz="3200" b="1" kern="0" dirty="0"/>
          </a:p>
          <a:p>
            <a:pPr marL="2743200" lvl="5" indent="-457200" eaLnBrk="0" fontAlgn="base" latinLnBrk="0" hangingPunct="0">
              <a:spcBef>
                <a:spcPct val="0"/>
              </a:spcBef>
              <a:spcAft>
                <a:spcPct val="0"/>
              </a:spcAft>
              <a:buFontTx/>
              <a:buChar char="-"/>
              <a:defRPr/>
            </a:pPr>
            <a:r>
              <a:rPr lang="en-US" altLang="ko-KR" sz="2400" b="1" kern="0" dirty="0"/>
              <a:t>HTTP / XML</a:t>
            </a:r>
          </a:p>
          <a:p>
            <a:pPr marL="2743200" lvl="5" indent="-457200" eaLnBrk="0" fontAlgn="base" latinLnBrk="0" hangingPunct="0">
              <a:spcBef>
                <a:spcPct val="0"/>
              </a:spcBef>
              <a:spcAft>
                <a:spcPct val="0"/>
              </a:spcAft>
              <a:buFontTx/>
              <a:buChar char="-"/>
              <a:defRPr/>
            </a:pPr>
            <a:r>
              <a:rPr lang="en-US" altLang="ko-KR" sz="2400" b="1" kern="0" dirty="0"/>
              <a:t>CoAP / JSON</a:t>
            </a:r>
          </a:p>
          <a:p>
            <a:pPr marL="2743200" lvl="5" indent="-457200" eaLnBrk="0" fontAlgn="base" latinLnBrk="0" hangingPunct="0">
              <a:spcBef>
                <a:spcPct val="0"/>
              </a:spcBef>
              <a:spcAft>
                <a:spcPct val="0"/>
              </a:spcAft>
              <a:buFontTx/>
              <a:buChar char="-"/>
              <a:defRPr/>
            </a:pPr>
            <a:r>
              <a:rPr lang="en-US" altLang="ko-KR" sz="2400" b="1" kern="0" dirty="0">
                <a:solidFill>
                  <a:schemeClr val="accent2"/>
                </a:solidFill>
              </a:rPr>
              <a:t>MQTT / JSON</a:t>
            </a:r>
          </a:p>
        </p:txBody>
      </p:sp>
    </p:spTree>
    <p:extLst>
      <p:ext uri="{BB962C8B-B14F-4D97-AF65-F5344CB8AC3E}">
        <p14:creationId xmlns:p14="http://schemas.microsoft.com/office/powerpoint/2010/main" val="2530922527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제목 2"/>
          <p:cNvSpPr>
            <a:spLocks noGrp="1"/>
          </p:cNvSpPr>
          <p:nvPr>
            <p:ph type="title"/>
          </p:nvPr>
        </p:nvSpPr>
        <p:spPr>
          <a:xfrm>
            <a:off x="28604" y="233346"/>
            <a:ext cx="8686800" cy="838200"/>
          </a:xfrm>
          <a:noFill/>
        </p:spPr>
        <p:txBody>
          <a:bodyPr/>
          <a:lstStyle/>
          <a:p>
            <a:pPr lvl="0">
              <a:defRPr/>
            </a:pPr>
            <a:r>
              <a:rPr lang="en-US" altLang="ko-KR" b="1" dirty="0">
                <a:solidFill>
                  <a:schemeClr val="tx1"/>
                </a:solidFill>
              </a:rPr>
              <a:t>2. Profile : OpenADR 2.0b</a:t>
            </a:r>
            <a:br>
              <a:rPr lang="en-US" altLang="ko-KR" b="1" dirty="0">
                <a:solidFill>
                  <a:schemeClr val="tx1"/>
                </a:solidFill>
              </a:rPr>
            </a:br>
            <a:r>
              <a:rPr lang="en-US" altLang="ko-KR" sz="2400" b="1" dirty="0">
                <a:solidFill>
                  <a:schemeClr val="tx1"/>
                </a:solidFill>
              </a:rPr>
              <a:t>2.3 Services : EiEvent (</a:t>
            </a:r>
            <a:r>
              <a:rPr lang="en-US" altLang="ko-KR" sz="2400" b="1" dirty="0">
                <a:solidFill>
                  <a:schemeClr val="accent2"/>
                </a:solidFill>
              </a:rPr>
              <a:t>MQTT / JSON</a:t>
            </a:r>
            <a:r>
              <a:rPr lang="en-US" altLang="ko-KR" sz="2400" b="1" dirty="0">
                <a:solidFill>
                  <a:schemeClr val="tx1"/>
                </a:solidFill>
              </a:rPr>
              <a:t>)</a:t>
            </a:r>
            <a:endParaRPr lang="en-US" altLang="zh-CN" sz="2400" b="1" dirty="0"/>
          </a:p>
        </p:txBody>
      </p:sp>
      <p:sp>
        <p:nvSpPr>
          <p:cNvPr id="161" name="직사각형 160"/>
          <p:cNvSpPr/>
          <p:nvPr/>
        </p:nvSpPr>
        <p:spPr>
          <a:xfrm>
            <a:off x="611561" y="1484784"/>
            <a:ext cx="1512707" cy="5937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VEN</a:t>
            </a:r>
            <a:endParaRPr lang="ko-KR" alt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2" name="직사각형 161"/>
          <p:cNvSpPr/>
          <p:nvPr/>
        </p:nvSpPr>
        <p:spPr>
          <a:xfrm>
            <a:off x="6947725" y="1484784"/>
            <a:ext cx="1512707" cy="5937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VTN</a:t>
            </a:r>
            <a:endParaRPr lang="ko-KR" alt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63" name="직선 연결선 162"/>
          <p:cNvCxnSpPr/>
          <p:nvPr/>
        </p:nvCxnSpPr>
        <p:spPr>
          <a:xfrm>
            <a:off x="1367917" y="2078530"/>
            <a:ext cx="0" cy="43027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직선 연결선 189"/>
          <p:cNvCxnSpPr/>
          <p:nvPr/>
        </p:nvCxnSpPr>
        <p:spPr>
          <a:xfrm>
            <a:off x="7704081" y="2078530"/>
            <a:ext cx="0" cy="43027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/>
          <p:cNvCxnSpPr/>
          <p:nvPr/>
        </p:nvCxnSpPr>
        <p:spPr>
          <a:xfrm>
            <a:off x="1367910" y="3140968"/>
            <a:ext cx="633617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직선 화살표 연결선 191"/>
          <p:cNvCxnSpPr/>
          <p:nvPr/>
        </p:nvCxnSpPr>
        <p:spPr>
          <a:xfrm>
            <a:off x="1367910" y="3789040"/>
            <a:ext cx="6336171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TextBox 200"/>
          <p:cNvSpPr txBox="1"/>
          <p:nvPr/>
        </p:nvSpPr>
        <p:spPr>
          <a:xfrm>
            <a:off x="2395923" y="1988839"/>
            <a:ext cx="3525324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TOPIC 	: /OpenADR/</a:t>
            </a:r>
            <a:r>
              <a:rPr lang="en-US" altLang="ko-KR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VTN1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/2.0b/EiEvent </a:t>
            </a:r>
          </a:p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Payload 	: </a:t>
            </a:r>
            <a:r>
              <a:rPr lang="en-US" altLang="ko-K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oadrRequestEvent</a:t>
            </a:r>
            <a:endParaRPr lang="en-US" altLang="ko-KR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sz="14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</a:t>
            </a:r>
            <a:endParaRPr lang="ko-KR" altLang="en-US" sz="1400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0" name="TextBox 209"/>
          <p:cNvSpPr txBox="1"/>
          <p:nvPr/>
        </p:nvSpPr>
        <p:spPr>
          <a:xfrm>
            <a:off x="2395923" y="2599747"/>
            <a:ext cx="3560590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TOPIC	: /OpenADR/</a:t>
            </a:r>
            <a:r>
              <a:rPr lang="en-US" altLang="ko-KR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VTN1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/2.0b/</a:t>
            </a:r>
            <a:r>
              <a:rPr lang="en-US" altLang="ko-K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OadrPoll</a:t>
            </a:r>
            <a:endParaRPr lang="en-US" altLang="ko-KR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Payload	: </a:t>
            </a:r>
            <a:r>
              <a:rPr lang="en-US" altLang="ko-K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oadrPoll</a:t>
            </a:r>
            <a:endParaRPr lang="en-US" altLang="ko-KR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19" name="직선 화살표 연결선 218"/>
          <p:cNvCxnSpPr/>
          <p:nvPr/>
        </p:nvCxnSpPr>
        <p:spPr>
          <a:xfrm>
            <a:off x="1367909" y="4437112"/>
            <a:ext cx="633617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직선 화살표 연결선 219"/>
          <p:cNvCxnSpPr/>
          <p:nvPr/>
        </p:nvCxnSpPr>
        <p:spPr>
          <a:xfrm>
            <a:off x="1367909" y="5138608"/>
            <a:ext cx="6336171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1" name="TextBox 220"/>
          <p:cNvSpPr txBox="1"/>
          <p:nvPr/>
        </p:nvSpPr>
        <p:spPr>
          <a:xfrm>
            <a:off x="2395922" y="3265820"/>
            <a:ext cx="3550972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TOPIC	:  /OpenADR/</a:t>
            </a:r>
            <a:r>
              <a:rPr lang="en-US" altLang="ko-KR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VEN1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/2.0b/EiEvent</a:t>
            </a:r>
          </a:p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Payload 	: oadrDistributeEvent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2" name="TextBox 221"/>
          <p:cNvSpPr txBox="1"/>
          <p:nvPr/>
        </p:nvSpPr>
        <p:spPr>
          <a:xfrm>
            <a:off x="2395922" y="4562544"/>
            <a:ext cx="3490058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TOPIC	: /OpenADR/</a:t>
            </a:r>
            <a:r>
              <a:rPr lang="en-US" altLang="ko-KR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VEN1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/2.0b/EiEvent</a:t>
            </a:r>
          </a:p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Payload	: oadrResponse</a:t>
            </a:r>
          </a:p>
          <a:p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704822" y="1393612"/>
            <a:ext cx="42748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accent2"/>
                </a:solidFill>
              </a:rPr>
              <a:t>* </a:t>
            </a:r>
            <a:r>
              <a:rPr lang="ko-KR" altLang="en-US" sz="1400" b="1" dirty="0">
                <a:solidFill>
                  <a:schemeClr val="accent2"/>
                </a:solidFill>
              </a:rPr>
              <a:t>초기 등록과정에서만 </a:t>
            </a:r>
            <a:r>
              <a:rPr lang="en-US" altLang="ko-KR" sz="1400" b="1" dirty="0">
                <a:solidFill>
                  <a:schemeClr val="accent2"/>
                </a:solidFill>
              </a:rPr>
              <a:t>oadrRequestEvent</a:t>
            </a:r>
            <a:r>
              <a:rPr lang="ko-KR" altLang="en-US" sz="1400" b="1" dirty="0">
                <a:solidFill>
                  <a:schemeClr val="accent2"/>
                </a:solidFill>
              </a:rPr>
              <a:t>로 묻는다</a:t>
            </a:r>
            <a:endParaRPr lang="en-US" altLang="ko-KR" sz="1400" b="1" dirty="0">
              <a:solidFill>
                <a:schemeClr val="accent2"/>
              </a:solidFill>
            </a:endParaRPr>
          </a:p>
          <a:p>
            <a:r>
              <a:rPr lang="ko-KR" altLang="en-US" sz="1400" b="1" dirty="0">
                <a:solidFill>
                  <a:schemeClr val="accent2"/>
                </a:solidFill>
              </a:rPr>
              <a:t>이후 이벤트 여부를 확인할 때에는 </a:t>
            </a:r>
            <a:r>
              <a:rPr lang="en-US" altLang="ko-KR" sz="1400" b="1" dirty="0">
                <a:solidFill>
                  <a:schemeClr val="accent2"/>
                </a:solidFill>
              </a:rPr>
              <a:t>oadrPoll</a:t>
            </a:r>
            <a:endParaRPr lang="ko-KR" altLang="en-US" sz="1400" b="1" dirty="0">
              <a:solidFill>
                <a:schemeClr val="accent2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411760" y="3933056"/>
            <a:ext cx="3550972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TOPIC	:  /OpenADR/</a:t>
            </a:r>
            <a:r>
              <a:rPr lang="en-US" altLang="ko-KR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VTN1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/2.0b/EiEvent</a:t>
            </a:r>
          </a:p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Payload 	: oadrCreatedEvent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8878705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F13F5CC-B8E9-482F-A016-6EE14B7359EE}" type="slidenum">
              <a:rPr lang="ko-KR" altLang="en-US" smtClean="0"/>
              <a:pPr/>
              <a:t>126</a:t>
            </a:fld>
            <a:endParaRPr lang="ko-KR" altLang="en-US"/>
          </a:p>
        </p:txBody>
      </p:sp>
      <p:sp>
        <p:nvSpPr>
          <p:cNvPr id="6" name="标题 1"/>
          <p:cNvSpPr txBox="1">
            <a:spLocks/>
          </p:cNvSpPr>
          <p:nvPr/>
        </p:nvSpPr>
        <p:spPr bwMode="auto">
          <a:xfrm>
            <a:off x="214282" y="2571752"/>
            <a:ext cx="8743984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200" b="1" kern="0" dirty="0">
                <a:ea typeface="굴림" pitchFamily="50" charset="-127"/>
              </a:rPr>
              <a:t>OpenADR 2.0b</a:t>
            </a:r>
            <a:endParaRPr lang="zh-CN" altLang="en-US" sz="3200" b="1" kern="0" dirty="0"/>
          </a:p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altLang="ko-KR" sz="3200" b="1" kern="0" dirty="0"/>
          </a:p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200" b="1" kern="0" dirty="0"/>
              <a:t>(4) EiOpt</a:t>
            </a:r>
          </a:p>
        </p:txBody>
      </p:sp>
    </p:spTree>
    <p:extLst>
      <p:ext uri="{BB962C8B-B14F-4D97-AF65-F5344CB8AC3E}">
        <p14:creationId xmlns:p14="http://schemas.microsoft.com/office/powerpoint/2010/main" val="3761803876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28604" y="233346"/>
            <a:ext cx="8686800" cy="838200"/>
          </a:xfrm>
          <a:noFill/>
        </p:spPr>
        <p:txBody>
          <a:bodyPr/>
          <a:lstStyle/>
          <a:p>
            <a:pPr lvl="0">
              <a:defRPr/>
            </a:pPr>
            <a:r>
              <a:rPr lang="en-US" altLang="ko-KR" b="1" dirty="0">
                <a:solidFill>
                  <a:schemeClr val="tx1"/>
                </a:solidFill>
              </a:rPr>
              <a:t>2. Profile : OpenADR 2.0b</a:t>
            </a:r>
            <a:br>
              <a:rPr lang="en-US" altLang="ko-KR" b="1" dirty="0">
                <a:solidFill>
                  <a:schemeClr val="tx1"/>
                </a:solidFill>
              </a:rPr>
            </a:br>
            <a:r>
              <a:rPr lang="en-US" altLang="ko-KR" sz="2400" b="1" dirty="0">
                <a:solidFill>
                  <a:schemeClr val="tx1"/>
                </a:solidFill>
              </a:rPr>
              <a:t>2.4 Services : EiOpt</a:t>
            </a:r>
            <a:endParaRPr lang="en-US" altLang="zh-CN" sz="2400" b="1" dirty="0"/>
          </a:p>
        </p:txBody>
      </p:sp>
      <p:sp>
        <p:nvSpPr>
          <p:cNvPr id="31" name="슬라이드 번호 개체 틀 3"/>
          <p:cNvSpPr>
            <a:spLocks noGrp="1"/>
          </p:cNvSpPr>
          <p:nvPr>
            <p:ph type="sldNum" sz="quarter" idx="11"/>
          </p:nvPr>
        </p:nvSpPr>
        <p:spPr>
          <a:xfrm>
            <a:off x="7234238" y="6477000"/>
            <a:ext cx="1905000" cy="381000"/>
          </a:xfrm>
        </p:spPr>
        <p:txBody>
          <a:bodyPr/>
          <a:lstStyle/>
          <a:p>
            <a:pPr>
              <a:defRPr/>
            </a:pPr>
            <a:fld id="{97C6F095-276F-4AD3-9842-1213BA0CC323}" type="slidenum">
              <a:rPr lang="ko-KR" altLang="en-US" smtClean="0"/>
              <a:pPr>
                <a:defRPr/>
              </a:pPr>
              <a:t>127</a:t>
            </a:fld>
            <a:endParaRPr lang="ko-KR" altLang="en-US"/>
          </a:p>
        </p:txBody>
      </p:sp>
      <p:sp>
        <p:nvSpPr>
          <p:cNvPr id="73" name="내용 개체 틀 1"/>
          <p:cNvSpPr txBox="1">
            <a:spLocks/>
          </p:cNvSpPr>
          <p:nvPr/>
        </p:nvSpPr>
        <p:spPr bwMode="auto">
          <a:xfrm>
            <a:off x="4593535" y="1340768"/>
            <a:ext cx="4093265" cy="10706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>
            <a:lvl1pPr marL="342891" indent="-342891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32" indent="-285744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2971" indent="-228594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160" indent="-228594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349" indent="-228594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537" indent="-228594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971726" indent="-228594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428914" indent="-228594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886103" indent="-228594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latinLnBrk="0"/>
            <a:r>
              <a:rPr lang="en-US" altLang="ko-KR" sz="1400" dirty="0">
                <a:latin typeface="Times New Roman" pitchFamily="18" charset="0"/>
                <a:ea typeface="굴림" pitchFamily="50" charset="-127"/>
              </a:rPr>
              <a:t>EiOpt</a:t>
            </a:r>
            <a:endParaRPr lang="en-US" altLang="ko-KR" sz="1477" kern="0" dirty="0"/>
          </a:p>
          <a:p>
            <a:pPr lvl="1" latinLnBrk="0"/>
            <a:r>
              <a:rPr lang="en-US" altLang="ko-KR" sz="1108" kern="0" dirty="0"/>
              <a:t>VEN</a:t>
            </a:r>
            <a:r>
              <a:rPr lang="ko-KR" altLang="en-US" sz="1108" kern="0" dirty="0"/>
              <a:t>이 지정한 시간 대에 </a:t>
            </a:r>
            <a:r>
              <a:rPr lang="en-US" altLang="ko-KR" sz="1108" kern="0" dirty="0"/>
              <a:t>Event</a:t>
            </a:r>
            <a:r>
              <a:rPr lang="ko-KR" altLang="en-US" sz="1108" kern="0" dirty="0"/>
              <a:t>에 참여 여부를 예약 하는 서비스 이다</a:t>
            </a:r>
            <a:r>
              <a:rPr lang="en-US" altLang="ko-KR" sz="1108" kern="0" dirty="0"/>
              <a:t>. Event</a:t>
            </a:r>
            <a:r>
              <a:rPr lang="ko-KR" altLang="en-US" sz="1108" kern="0" dirty="0"/>
              <a:t>를 수행 할 때는 </a:t>
            </a:r>
            <a:r>
              <a:rPr lang="en-US" altLang="ko-KR" sz="1108" kern="0" dirty="0"/>
              <a:t>Opt-in, </a:t>
            </a:r>
            <a:r>
              <a:rPr lang="ko-KR" altLang="en-US" sz="1108" kern="0" dirty="0"/>
              <a:t>불가능 할 때는 </a:t>
            </a:r>
            <a:r>
              <a:rPr lang="en-US" altLang="ko-KR" sz="1108" kern="0" dirty="0"/>
              <a:t>Opt-out</a:t>
            </a:r>
            <a:r>
              <a:rPr lang="ko-KR" altLang="en-US" sz="1108" kern="0" dirty="0"/>
              <a:t>메시지를 </a:t>
            </a:r>
            <a:r>
              <a:rPr lang="en-US" altLang="ko-KR" sz="1108" kern="0" dirty="0"/>
              <a:t>VTN</a:t>
            </a:r>
            <a:r>
              <a:rPr lang="ko-KR" altLang="en-US" sz="1108" kern="0" dirty="0"/>
              <a:t>에게 보내어 </a:t>
            </a:r>
            <a:r>
              <a:rPr lang="en-US" altLang="ko-KR" sz="1108" kern="0" dirty="0"/>
              <a:t>VEN</a:t>
            </a:r>
            <a:r>
              <a:rPr lang="ko-KR" altLang="en-US" sz="1108" kern="0" dirty="0"/>
              <a:t>의 가용상태를 알려준다</a:t>
            </a:r>
            <a:r>
              <a:rPr lang="en-US" altLang="ko-KR" sz="1108" kern="0" dirty="0"/>
              <a:t>.</a:t>
            </a:r>
            <a:endParaRPr lang="ko-KR" altLang="en-US" sz="1108" kern="0" dirty="0"/>
          </a:p>
          <a:p>
            <a:pPr latinLnBrk="0"/>
            <a:endParaRPr lang="en-US" altLang="ko-KR" sz="1477" kern="0" dirty="0"/>
          </a:p>
        </p:txBody>
      </p:sp>
      <p:sp>
        <p:nvSpPr>
          <p:cNvPr id="74" name="직사각형 73"/>
          <p:cNvSpPr/>
          <p:nvPr/>
        </p:nvSpPr>
        <p:spPr bwMode="auto">
          <a:xfrm>
            <a:off x="366014" y="2564904"/>
            <a:ext cx="3214707" cy="2592288"/>
          </a:xfrm>
          <a:prstGeom prst="rect">
            <a:avLst/>
          </a:prstGeom>
          <a:noFill/>
          <a:ln w="12699" cap="flat" cmpd="sng" algn="ctr">
            <a:solidFill>
              <a:schemeClr val="accent1"/>
            </a:solidFill>
            <a:prstDash val="lg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 dirty="0">
              <a:ln>
                <a:noFill/>
              </a:ln>
              <a:solidFill>
                <a:schemeClr val="accent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cxnSp>
        <p:nvCxnSpPr>
          <p:cNvPr id="75" name="직선 연결선 74"/>
          <p:cNvCxnSpPr/>
          <p:nvPr/>
        </p:nvCxnSpPr>
        <p:spPr bwMode="auto">
          <a:xfrm>
            <a:off x="4584498" y="1592882"/>
            <a:ext cx="0" cy="4712677"/>
          </a:xfrm>
          <a:prstGeom prst="line">
            <a:avLst/>
          </a:prstGeom>
          <a:solidFill>
            <a:schemeClr val="accent1"/>
          </a:solidFill>
          <a:ln w="3175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76" name="오른쪽 중괄호 75"/>
          <p:cNvSpPr/>
          <p:nvPr/>
        </p:nvSpPr>
        <p:spPr bwMode="auto">
          <a:xfrm>
            <a:off x="3643306" y="2868896"/>
            <a:ext cx="857256" cy="2000264"/>
          </a:xfrm>
          <a:prstGeom prst="rightBrace">
            <a:avLst/>
          </a:prstGeom>
          <a:noFill/>
          <a:ln w="12699" cap="flat" cmpd="sng" algn="ctr">
            <a:solidFill>
              <a:schemeClr val="accent1"/>
            </a:solidFill>
            <a:prstDash val="dashDot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6EC315D2-608F-4CB4-9002-380355828053}"/>
              </a:ext>
            </a:extLst>
          </p:cNvPr>
          <p:cNvSpPr/>
          <p:nvPr/>
        </p:nvSpPr>
        <p:spPr bwMode="auto">
          <a:xfrm>
            <a:off x="90414" y="1357298"/>
            <a:ext cx="1143008" cy="500066"/>
          </a:xfrm>
          <a:prstGeom prst="rect">
            <a:avLst/>
          </a:prstGeom>
          <a:solidFill>
            <a:schemeClr val="bg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300" b="1" i="0" u="none" strike="noStrike" cap="none" normalizeH="0" baseline="0" dirty="0">
                <a:ln>
                  <a:noFill/>
                </a:ln>
                <a:effectLst/>
                <a:latin typeface="Times New Roman" pitchFamily="18" charset="0"/>
                <a:ea typeface="굴림" pitchFamily="50" charset="-127"/>
              </a:rPr>
              <a:t>VEN</a:t>
            </a:r>
            <a:endParaRPr kumimoji="0" lang="ko-KR" altLang="en-US" sz="1300" b="1" i="0" u="none" strike="noStrike" cap="none" normalizeH="0" baseline="0" dirty="0">
              <a:ln>
                <a:noFill/>
              </a:ln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79" name="모서리가 둥근 직사각형 130">
            <a:extLst>
              <a:ext uri="{FF2B5EF4-FFF2-40B4-BE49-F238E27FC236}">
                <a16:creationId xmlns:a16="http://schemas.microsoft.com/office/drawing/2014/main" id="{410CC106-5720-4214-A30D-D40D1FA90CAB}"/>
              </a:ext>
            </a:extLst>
          </p:cNvPr>
          <p:cNvSpPr/>
          <p:nvPr/>
        </p:nvSpPr>
        <p:spPr bwMode="auto">
          <a:xfrm>
            <a:off x="661917" y="2798028"/>
            <a:ext cx="2632473" cy="357190"/>
          </a:xfrm>
          <a:prstGeom prst="roundRect">
            <a:avLst/>
          </a:prstGeom>
          <a:solidFill>
            <a:schemeClr val="accent3">
              <a:lumMod val="95000"/>
            </a:schemeClr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굴림" pitchFamily="50" charset="-127"/>
              </a:rPr>
              <a:t>EiRegistrationParty</a:t>
            </a:r>
            <a:endParaRPr kumimoji="0" lang="ko-KR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80" name="모서리가 둥근 직사각형 139">
            <a:extLst>
              <a:ext uri="{FF2B5EF4-FFF2-40B4-BE49-F238E27FC236}">
                <a16:creationId xmlns:a16="http://schemas.microsoft.com/office/drawing/2014/main" id="{63F62157-DEF9-4196-9EF1-834A4614155D}"/>
              </a:ext>
            </a:extLst>
          </p:cNvPr>
          <p:cNvSpPr/>
          <p:nvPr/>
        </p:nvSpPr>
        <p:spPr bwMode="auto">
          <a:xfrm>
            <a:off x="661917" y="3369532"/>
            <a:ext cx="2632473" cy="357190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500" dirty="0">
                <a:solidFill>
                  <a:schemeClr val="bg2">
                    <a:lumMod val="75000"/>
                  </a:schemeClr>
                </a:solidFill>
                <a:latin typeface="Times New Roman" pitchFamily="18" charset="0"/>
                <a:ea typeface="굴림" pitchFamily="50" charset="-127"/>
              </a:rPr>
              <a:t>EiReport</a:t>
            </a:r>
            <a:endParaRPr kumimoji="0" lang="ko-KR" altLang="en-US" sz="1500" b="0" i="0" u="none" strike="noStrike" cap="none" normalizeH="0" baseline="0" dirty="0">
              <a:ln>
                <a:noFill/>
              </a:ln>
              <a:solidFill>
                <a:schemeClr val="bg2">
                  <a:lumMod val="75000"/>
                </a:schemeClr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81" name="모서리가 둥근 직사각형 140">
            <a:extLst>
              <a:ext uri="{FF2B5EF4-FFF2-40B4-BE49-F238E27FC236}">
                <a16:creationId xmlns:a16="http://schemas.microsoft.com/office/drawing/2014/main" id="{5FC98EE9-4C40-4CBD-B75E-A2E3DD737D1F}"/>
              </a:ext>
            </a:extLst>
          </p:cNvPr>
          <p:cNvSpPr/>
          <p:nvPr/>
        </p:nvSpPr>
        <p:spPr bwMode="auto">
          <a:xfrm>
            <a:off x="661917" y="3941036"/>
            <a:ext cx="2632473" cy="428628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500" dirty="0">
                <a:solidFill>
                  <a:schemeClr val="bg2">
                    <a:lumMod val="75000"/>
                  </a:schemeClr>
                </a:solidFill>
                <a:latin typeface="Times New Roman" pitchFamily="18" charset="0"/>
                <a:ea typeface="굴림" pitchFamily="50" charset="-127"/>
              </a:rPr>
              <a:t>EiEvent</a:t>
            </a:r>
            <a:endParaRPr kumimoji="0" lang="ko-KR" altLang="en-US" sz="1500" b="0" i="0" u="none" strike="noStrike" cap="none" normalizeH="0" baseline="0" dirty="0">
              <a:ln>
                <a:noFill/>
              </a:ln>
              <a:solidFill>
                <a:schemeClr val="bg2">
                  <a:lumMod val="75000"/>
                </a:schemeClr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82" name="모서리가 둥근 직사각형 158">
            <a:extLst>
              <a:ext uri="{FF2B5EF4-FFF2-40B4-BE49-F238E27FC236}">
                <a16:creationId xmlns:a16="http://schemas.microsoft.com/office/drawing/2014/main" id="{A575E188-9248-4E65-9F6B-3C0352D88DDF}"/>
              </a:ext>
            </a:extLst>
          </p:cNvPr>
          <p:cNvSpPr/>
          <p:nvPr/>
        </p:nvSpPr>
        <p:spPr bwMode="auto">
          <a:xfrm>
            <a:off x="661917" y="4583978"/>
            <a:ext cx="2632471" cy="357190"/>
          </a:xfrm>
          <a:prstGeom prst="roundRect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500" dirty="0">
                <a:solidFill>
                  <a:schemeClr val="bg2">
                    <a:lumMod val="75000"/>
                  </a:schemeClr>
                </a:solidFill>
                <a:latin typeface="Times New Roman" pitchFamily="18" charset="0"/>
                <a:ea typeface="굴림" pitchFamily="50" charset="-127"/>
              </a:rPr>
              <a:t>EiOpt</a:t>
            </a:r>
            <a:endParaRPr lang="ko-KR" altLang="en-US" sz="1500" dirty="0">
              <a:solidFill>
                <a:schemeClr val="bg2">
                  <a:lumMod val="75000"/>
                </a:schemeClr>
              </a:solidFill>
              <a:latin typeface="Times New Roman" pitchFamily="18" charset="0"/>
              <a:ea typeface="굴림" pitchFamily="50" charset="-127"/>
            </a:endParaRPr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2BCA2DD9-2AB7-4178-A3C5-705A56CACF8C}"/>
              </a:ext>
            </a:extLst>
          </p:cNvPr>
          <p:cNvCxnSpPr>
            <a:cxnSpLocks/>
            <a:stCxn id="78" idx="3"/>
          </p:cNvCxnSpPr>
          <p:nvPr/>
        </p:nvCxnSpPr>
        <p:spPr bwMode="auto">
          <a:xfrm>
            <a:off x="1233422" y="1607331"/>
            <a:ext cx="1485245" cy="0"/>
          </a:xfrm>
          <a:prstGeom prst="straightConnector1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</p:spPr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A77E5D37-D359-4819-ACB3-7F31415DA4C9}"/>
              </a:ext>
            </a:extLst>
          </p:cNvPr>
          <p:cNvSpPr txBox="1"/>
          <p:nvPr/>
        </p:nvSpPr>
        <p:spPr>
          <a:xfrm>
            <a:off x="1377438" y="1334513"/>
            <a:ext cx="12503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FF0000"/>
                </a:solidFill>
              </a:rPr>
              <a:t>OpenADR 2.0b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cxnSp>
        <p:nvCxnSpPr>
          <p:cNvPr id="85" name="직선 연결선 84">
            <a:extLst>
              <a:ext uri="{FF2B5EF4-FFF2-40B4-BE49-F238E27FC236}">
                <a16:creationId xmlns:a16="http://schemas.microsoft.com/office/drawing/2014/main" id="{75B79A89-DDE0-43C0-ACD5-BE1C36D61C82}"/>
              </a:ext>
            </a:extLst>
          </p:cNvPr>
          <p:cNvCxnSpPr>
            <a:stCxn id="78" idx="2"/>
          </p:cNvCxnSpPr>
          <p:nvPr/>
        </p:nvCxnSpPr>
        <p:spPr bwMode="auto">
          <a:xfrm flipH="1">
            <a:off x="661917" y="1857364"/>
            <a:ext cx="1" cy="4714908"/>
          </a:xfrm>
          <a:prstGeom prst="line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7" name="직선 연결선 86">
            <a:extLst>
              <a:ext uri="{FF2B5EF4-FFF2-40B4-BE49-F238E27FC236}">
                <a16:creationId xmlns:a16="http://schemas.microsoft.com/office/drawing/2014/main" id="{F9F8DA7E-992A-4D1D-A821-A836D8656163}"/>
              </a:ext>
            </a:extLst>
          </p:cNvPr>
          <p:cNvCxnSpPr>
            <a:cxnSpLocks/>
            <a:stCxn id="90" idx="2"/>
          </p:cNvCxnSpPr>
          <p:nvPr/>
        </p:nvCxnSpPr>
        <p:spPr bwMode="auto">
          <a:xfrm>
            <a:off x="3290171" y="1857364"/>
            <a:ext cx="0" cy="4714908"/>
          </a:xfrm>
          <a:prstGeom prst="line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6EC315D2-608F-4CB4-9002-380355828053}"/>
              </a:ext>
            </a:extLst>
          </p:cNvPr>
          <p:cNvSpPr/>
          <p:nvPr/>
        </p:nvSpPr>
        <p:spPr bwMode="auto">
          <a:xfrm>
            <a:off x="2718667" y="1357298"/>
            <a:ext cx="1143008" cy="500066"/>
          </a:xfrm>
          <a:prstGeom prst="rect">
            <a:avLst/>
          </a:prstGeom>
          <a:solidFill>
            <a:schemeClr val="bg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300" b="1" i="0" u="none" strike="noStrike" cap="none" normalizeH="0" baseline="0" dirty="0">
                <a:ln>
                  <a:noFill/>
                </a:ln>
                <a:effectLst/>
                <a:latin typeface="Times New Roman" pitchFamily="18" charset="0"/>
                <a:ea typeface="굴림" pitchFamily="50" charset="-127"/>
              </a:rPr>
              <a:t>VTN</a:t>
            </a:r>
            <a:endParaRPr kumimoji="0" lang="ko-KR" altLang="en-US" sz="1300" b="1" i="0" u="none" strike="noStrike" cap="none" normalizeH="0" baseline="0" dirty="0">
              <a:ln>
                <a:noFill/>
              </a:ln>
              <a:effectLst/>
              <a:latin typeface="Times New Roman" pitchFamily="18" charset="0"/>
              <a:ea typeface="굴림" pitchFamily="50" charset="-127"/>
            </a:endParaRPr>
          </a:p>
        </p:txBody>
      </p:sp>
      <p:grpSp>
        <p:nvGrpSpPr>
          <p:cNvPr id="36" name="그룹 35"/>
          <p:cNvGrpSpPr/>
          <p:nvPr/>
        </p:nvGrpSpPr>
        <p:grpSpPr>
          <a:xfrm>
            <a:off x="5152403" y="3081994"/>
            <a:ext cx="3534397" cy="2575339"/>
            <a:chOff x="5152084" y="4455115"/>
            <a:chExt cx="2975528" cy="2021886"/>
          </a:xfrm>
        </p:grpSpPr>
        <p:sp>
          <p:nvSpPr>
            <p:cNvPr id="37" name="직사각형 36"/>
            <p:cNvSpPr/>
            <p:nvPr/>
          </p:nvSpPr>
          <p:spPr>
            <a:xfrm>
              <a:off x="5152084" y="4455115"/>
              <a:ext cx="618562" cy="35416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VEN</a:t>
              </a:r>
              <a:endParaRPr lang="ko-KR" altLang="en-US" sz="11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6678064" y="4455115"/>
              <a:ext cx="618562" cy="35416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VTN</a:t>
              </a:r>
              <a:endParaRPr lang="ko-KR" altLang="en-US" sz="11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9" name="직선 연결선 38"/>
            <p:cNvCxnSpPr/>
            <p:nvPr/>
          </p:nvCxnSpPr>
          <p:spPr>
            <a:xfrm flipH="1">
              <a:off x="5461364" y="4809280"/>
              <a:ext cx="1" cy="154606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/>
            <p:cNvCxnSpPr/>
            <p:nvPr/>
          </p:nvCxnSpPr>
          <p:spPr>
            <a:xfrm flipH="1">
              <a:off x="6987344" y="4809280"/>
              <a:ext cx="1" cy="154606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화살표 연결선 40"/>
            <p:cNvCxnSpPr/>
            <p:nvPr/>
          </p:nvCxnSpPr>
          <p:spPr>
            <a:xfrm>
              <a:off x="5461363" y="5125984"/>
              <a:ext cx="1525981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화살표 연결선 41"/>
            <p:cNvCxnSpPr/>
            <p:nvPr/>
          </p:nvCxnSpPr>
          <p:spPr>
            <a:xfrm>
              <a:off x="5461363" y="5472641"/>
              <a:ext cx="1525981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/>
            <p:cNvSpPr txBox="1"/>
            <p:nvPr/>
          </p:nvSpPr>
          <p:spPr>
            <a:xfrm>
              <a:off x="5890655" y="6215391"/>
              <a:ext cx="72006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(d) EiOpt</a:t>
              </a:r>
              <a:endParaRPr lang="ko-KR" altLang="en-US" sz="1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4" name="오른쪽 중괄호 43"/>
            <p:cNvSpPr/>
            <p:nvPr/>
          </p:nvSpPr>
          <p:spPr>
            <a:xfrm>
              <a:off x="7031664" y="5131970"/>
              <a:ext cx="47825" cy="661478"/>
            </a:xfrm>
            <a:prstGeom prst="righ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7258463" y="5233693"/>
              <a:ext cx="869149" cy="43088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Create Opt</a:t>
              </a:r>
            </a:p>
            <a:p>
              <a:pPr algn="ctr"/>
              <a:r>
                <a:rPr lang="en-US" altLang="ko-KR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&amp; Response</a:t>
              </a:r>
              <a:endParaRPr lang="ko-KR" altLang="en-US" sz="1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5811476" y="4867218"/>
              <a:ext cx="1013419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05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oadrCreateOpt</a:t>
              </a:r>
              <a:endParaRPr lang="ko-KR" altLang="en-US" sz="105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5828388" y="5244547"/>
              <a:ext cx="997389" cy="253916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05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oadCreatedOpt</a:t>
              </a:r>
              <a:endParaRPr lang="ko-KR" altLang="en-US" sz="105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49" name="직선 화살표 연결선 48"/>
          <p:cNvCxnSpPr/>
          <p:nvPr/>
        </p:nvCxnSpPr>
        <p:spPr>
          <a:xfrm>
            <a:off x="5521232" y="4790151"/>
            <a:ext cx="18125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/>
          <p:cNvCxnSpPr/>
          <p:nvPr/>
        </p:nvCxnSpPr>
        <p:spPr>
          <a:xfrm>
            <a:off x="5521232" y="5231698"/>
            <a:ext cx="1812593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5937104" y="4460552"/>
            <a:ext cx="997389" cy="25391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oadrCancelOpt</a:t>
            </a:r>
            <a:endParaRPr lang="ko-KR" alt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5957193" y="4941168"/>
            <a:ext cx="1124026" cy="25391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oadrCanceledOpt</a:t>
            </a:r>
            <a:endParaRPr lang="ko-KR" alt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3024603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/>
          <p:cNvCxnSpPr/>
          <p:nvPr/>
        </p:nvCxnSpPr>
        <p:spPr bwMode="auto">
          <a:xfrm>
            <a:off x="4338025" y="2358363"/>
            <a:ext cx="0" cy="4022963"/>
          </a:xfrm>
          <a:prstGeom prst="line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0" name="직선 연결선 19"/>
          <p:cNvCxnSpPr/>
          <p:nvPr/>
        </p:nvCxnSpPr>
        <p:spPr bwMode="auto">
          <a:xfrm flipH="1">
            <a:off x="7029987" y="2387574"/>
            <a:ext cx="8796" cy="3993752"/>
          </a:xfrm>
          <a:prstGeom prst="line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6" name="직사각형 25"/>
          <p:cNvSpPr/>
          <p:nvPr/>
        </p:nvSpPr>
        <p:spPr bwMode="auto">
          <a:xfrm>
            <a:off x="6453328" y="1899869"/>
            <a:ext cx="1143008" cy="500066"/>
          </a:xfrm>
          <a:prstGeom prst="rect">
            <a:avLst/>
          </a:prstGeom>
          <a:solidFill>
            <a:schemeClr val="bg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300" b="1" dirty="0">
                <a:latin typeface="Times New Roman" pitchFamily="18" charset="0"/>
                <a:ea typeface="굴림" pitchFamily="50" charset="-127"/>
              </a:rPr>
              <a:t>Client </a:t>
            </a:r>
            <a:r>
              <a:rPr lang="ko-KR" altLang="en-US" sz="1300" b="1" dirty="0">
                <a:latin typeface="Times New Roman" pitchFamily="18" charset="0"/>
                <a:ea typeface="굴림" pitchFamily="50" charset="-127"/>
              </a:rPr>
              <a:t> </a:t>
            </a:r>
            <a:r>
              <a:rPr lang="en-US" altLang="ko-KR" sz="1300" b="1" dirty="0">
                <a:latin typeface="Times New Roman" pitchFamily="18" charset="0"/>
                <a:ea typeface="굴림" pitchFamily="50" charset="-127"/>
              </a:rPr>
              <a:t>EMA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300" b="1" dirty="0">
                <a:latin typeface="Times New Roman" pitchFamily="18" charset="0"/>
                <a:ea typeface="굴림" pitchFamily="50" charset="-127"/>
              </a:rPr>
              <a:t>(Server EMA)</a:t>
            </a:r>
            <a:endParaRPr lang="ko-KR" altLang="en-US" sz="1300" b="1" dirty="0">
              <a:latin typeface="Times New Roman" pitchFamily="18" charset="0"/>
              <a:ea typeface="굴림" pitchFamily="50" charset="-127"/>
            </a:endParaRPr>
          </a:p>
        </p:txBody>
      </p:sp>
      <p:cxnSp>
        <p:nvCxnSpPr>
          <p:cNvPr id="47" name="직선 연결선 46"/>
          <p:cNvCxnSpPr>
            <a:stCxn id="138" idx="2"/>
          </p:cNvCxnSpPr>
          <p:nvPr/>
        </p:nvCxnSpPr>
        <p:spPr bwMode="auto">
          <a:xfrm>
            <a:off x="1757460" y="2378164"/>
            <a:ext cx="0" cy="4003162"/>
          </a:xfrm>
          <a:prstGeom prst="line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8" name="직사각형 137"/>
          <p:cNvSpPr/>
          <p:nvPr/>
        </p:nvSpPr>
        <p:spPr bwMode="auto">
          <a:xfrm>
            <a:off x="1185956" y="1878098"/>
            <a:ext cx="1143008" cy="500066"/>
          </a:xfrm>
          <a:prstGeom prst="rect">
            <a:avLst/>
          </a:prstGeom>
          <a:solidFill>
            <a:schemeClr val="bg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300" b="1" dirty="0">
                <a:latin typeface="Times New Roman" pitchFamily="18" charset="0"/>
                <a:ea typeface="굴림" pitchFamily="50" charset="-127"/>
              </a:rPr>
              <a:t>VTN</a:t>
            </a:r>
            <a:endParaRPr kumimoji="0" lang="ko-KR" altLang="en-US" sz="1300" b="1" i="0" u="none" strike="noStrike" cap="none" normalizeH="0" baseline="0" dirty="0">
              <a:ln>
                <a:noFill/>
              </a:ln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16" name="직사각형 15"/>
          <p:cNvSpPr/>
          <p:nvPr/>
        </p:nvSpPr>
        <p:spPr bwMode="auto">
          <a:xfrm>
            <a:off x="3802791" y="1899869"/>
            <a:ext cx="1143008" cy="500066"/>
          </a:xfrm>
          <a:prstGeom prst="rect">
            <a:avLst/>
          </a:prstGeom>
          <a:solidFill>
            <a:schemeClr val="bg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300" b="1" i="0" u="none" strike="noStrike" cap="none" normalizeH="0" baseline="0" dirty="0">
                <a:ln>
                  <a:noFill/>
                </a:ln>
                <a:effectLst/>
                <a:latin typeface="Times New Roman" pitchFamily="18" charset="0"/>
                <a:ea typeface="굴림" pitchFamily="50" charset="-127"/>
              </a:rPr>
              <a:t>VEN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300" b="1" i="0" u="none" strike="noStrike" cap="none" normalizeH="0" baseline="0" dirty="0">
                <a:ln>
                  <a:noFill/>
                </a:ln>
                <a:effectLst/>
                <a:latin typeface="Times New Roman" pitchFamily="18" charset="0"/>
                <a:ea typeface="굴림" pitchFamily="50" charset="-127"/>
              </a:rPr>
              <a:t>Server EMA</a:t>
            </a:r>
            <a:endParaRPr kumimoji="0" lang="ko-KR" altLang="en-US" sz="1300" b="1" i="0" u="none" strike="noStrike" cap="none" normalizeH="0" baseline="0" dirty="0">
              <a:ln>
                <a:noFill/>
              </a:ln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182" name="TextBox 181"/>
          <p:cNvSpPr txBox="1"/>
          <p:nvPr/>
        </p:nvSpPr>
        <p:spPr>
          <a:xfrm>
            <a:off x="2332621" y="1964968"/>
            <a:ext cx="1785257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rgbClr val="0156FF"/>
                </a:solidFill>
              </a:rPr>
              <a:t>OpenADR 2.0b</a:t>
            </a:r>
          </a:p>
          <a:p>
            <a:pPr marL="228600" indent="-228600">
              <a:buAutoNum type="arabicPeriod"/>
            </a:pPr>
            <a:r>
              <a:rPr lang="en-US" altLang="ko-KR" sz="1050" dirty="0">
                <a:solidFill>
                  <a:srgbClr val="0156FF"/>
                </a:solidFill>
              </a:rPr>
              <a:t>HTTP/XML</a:t>
            </a:r>
          </a:p>
          <a:p>
            <a:pPr marL="228600" indent="-228600">
              <a:buAutoNum type="arabicPeriod"/>
            </a:pPr>
            <a:r>
              <a:rPr lang="en-US" altLang="ko-KR" sz="1050" dirty="0">
                <a:solidFill>
                  <a:srgbClr val="0156FF"/>
                </a:solidFill>
              </a:rPr>
              <a:t>MQTT &amp; CoAP /JSON</a:t>
            </a:r>
            <a:endParaRPr lang="ko-KR" altLang="en-US" sz="1050" dirty="0">
              <a:solidFill>
                <a:srgbClr val="0156FF"/>
              </a:solidFill>
            </a:endParaRPr>
          </a:p>
        </p:txBody>
      </p:sp>
      <p:sp>
        <p:nvSpPr>
          <p:cNvPr id="183" name="TextBox 182"/>
          <p:cNvSpPr txBox="1"/>
          <p:nvPr/>
        </p:nvSpPr>
        <p:spPr>
          <a:xfrm>
            <a:off x="5047350" y="1964968"/>
            <a:ext cx="1449759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rgbClr val="0156FF"/>
                </a:solidFill>
              </a:rPr>
              <a:t>OpenADR 2.0b</a:t>
            </a:r>
          </a:p>
          <a:p>
            <a:r>
              <a:rPr lang="en-US" altLang="ko-KR" sz="1050" dirty="0">
                <a:solidFill>
                  <a:srgbClr val="0156FF"/>
                </a:solidFill>
              </a:rPr>
              <a:t>(MQTT &amp; CoAP /JSON)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rgbClr val="0156FF"/>
                </a:solidFill>
              </a:rPr>
              <a:t>EMAP</a:t>
            </a:r>
          </a:p>
          <a:p>
            <a:r>
              <a:rPr lang="en-US" altLang="ko-KR" sz="1050" dirty="0">
                <a:solidFill>
                  <a:srgbClr val="0156FF"/>
                </a:solidFill>
              </a:rPr>
              <a:t>(MQTT &amp; CoAP/JSON)</a:t>
            </a:r>
          </a:p>
          <a:p>
            <a:endParaRPr lang="en-US" altLang="ko-KR" sz="1200" dirty="0">
              <a:solidFill>
                <a:srgbClr val="0156FF"/>
              </a:solidFill>
            </a:endParaRPr>
          </a:p>
        </p:txBody>
      </p:sp>
      <p:sp>
        <p:nvSpPr>
          <p:cNvPr id="88" name="모서리가 둥근 직사각형 87"/>
          <p:cNvSpPr/>
          <p:nvPr/>
        </p:nvSpPr>
        <p:spPr bwMode="auto">
          <a:xfrm>
            <a:off x="1757460" y="2799320"/>
            <a:ext cx="2577264" cy="785818"/>
          </a:xfrm>
          <a:prstGeom prst="roundRect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5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굴림" pitchFamily="50" charset="-127"/>
              </a:rPr>
              <a:t>OpenADR 2.0b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500" dirty="0">
                <a:latin typeface="Times New Roman" pitchFamily="18" charset="0"/>
                <a:ea typeface="굴림" pitchFamily="50" charset="-127"/>
              </a:rPr>
              <a:t>EiOpt</a:t>
            </a:r>
            <a:endParaRPr kumimoji="0" lang="ko-KR" altLang="en-US" sz="1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89" name="모서리가 둥근 직사각형 88"/>
          <p:cNvSpPr/>
          <p:nvPr/>
        </p:nvSpPr>
        <p:spPr bwMode="auto">
          <a:xfrm>
            <a:off x="4347698" y="3513700"/>
            <a:ext cx="2682289" cy="785818"/>
          </a:xfrm>
          <a:prstGeom prst="roundRect">
            <a:avLst/>
          </a:prstGeom>
          <a:noFill/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500" dirty="0">
                <a:latin typeface="Times New Roman" pitchFamily="18" charset="0"/>
                <a:ea typeface="굴림" pitchFamily="50" charset="-127"/>
              </a:rPr>
              <a:t>EMAP</a:t>
            </a:r>
          </a:p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500" dirty="0">
                <a:latin typeface="Times New Roman" pitchFamily="18" charset="0"/>
                <a:ea typeface="굴림" pitchFamily="50" charset="-127"/>
              </a:rPr>
              <a:t>Opt</a:t>
            </a:r>
            <a:endParaRPr lang="ko-KR" altLang="en-US" sz="1500" dirty="0"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17" name="제목 2"/>
          <p:cNvSpPr>
            <a:spLocks noGrp="1"/>
          </p:cNvSpPr>
          <p:nvPr>
            <p:ph type="title"/>
          </p:nvPr>
        </p:nvSpPr>
        <p:spPr>
          <a:xfrm>
            <a:off x="28575" y="233363"/>
            <a:ext cx="8686800" cy="838200"/>
          </a:xfrm>
          <a:noFill/>
        </p:spPr>
        <p:txBody>
          <a:bodyPr/>
          <a:lstStyle/>
          <a:p>
            <a:pPr lvl="0">
              <a:defRPr/>
            </a:pPr>
            <a:r>
              <a:rPr lang="en-US" altLang="ko-KR" b="1" dirty="0">
                <a:solidFill>
                  <a:schemeClr val="tx1"/>
                </a:solidFill>
              </a:rPr>
              <a:t>2. Profile : OpenADR 2.0b</a:t>
            </a:r>
            <a:br>
              <a:rPr lang="en-US" altLang="ko-KR" b="1" dirty="0">
                <a:solidFill>
                  <a:schemeClr val="tx1"/>
                </a:solidFill>
              </a:rPr>
            </a:br>
            <a:r>
              <a:rPr lang="en-US" altLang="ko-KR" sz="2400" b="1" dirty="0">
                <a:solidFill>
                  <a:schemeClr val="tx1"/>
                </a:solidFill>
              </a:rPr>
              <a:t>2.4 Services : EiOpt</a:t>
            </a:r>
            <a:endParaRPr lang="en-US" altLang="zh-CN" sz="2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7662841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F13F5CC-B8E9-482F-A016-6EE14B7359EE}" type="slidenum">
              <a:rPr lang="ko-KR" altLang="en-US" smtClean="0"/>
              <a:pPr/>
              <a:t>129</a:t>
            </a:fld>
            <a:endParaRPr lang="ko-KR" altLang="en-US"/>
          </a:p>
        </p:txBody>
      </p:sp>
      <p:sp>
        <p:nvSpPr>
          <p:cNvPr id="6" name="标题 1"/>
          <p:cNvSpPr txBox="1">
            <a:spLocks/>
          </p:cNvSpPr>
          <p:nvPr/>
        </p:nvSpPr>
        <p:spPr bwMode="auto">
          <a:xfrm>
            <a:off x="214282" y="2571752"/>
            <a:ext cx="8743984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200" b="1" kern="0" dirty="0">
                <a:ea typeface="굴림" pitchFamily="50" charset="-127"/>
              </a:rPr>
              <a:t>OpenADR 2.0b</a:t>
            </a:r>
            <a:endParaRPr lang="zh-CN" altLang="en-US" sz="3200" b="1" kern="0" dirty="0"/>
          </a:p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altLang="ko-KR" sz="3200" b="1" kern="0" dirty="0"/>
          </a:p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200" b="1" kern="0" dirty="0"/>
              <a:t>(4) EiOpt</a:t>
            </a:r>
          </a:p>
          <a:p>
            <a:pPr marL="514350" indent="-514350" algn="ctr" eaLnBrk="0" fontAlgn="base" latinLnBrk="0" hangingPunct="0">
              <a:spcBef>
                <a:spcPct val="0"/>
              </a:spcBef>
              <a:spcAft>
                <a:spcPct val="0"/>
              </a:spcAft>
              <a:buAutoNum type="arabicParenBoth"/>
              <a:defRPr/>
            </a:pPr>
            <a:endParaRPr lang="en-US" altLang="ko-KR" sz="3200" b="1" kern="0" dirty="0"/>
          </a:p>
          <a:p>
            <a:pPr marL="2743200" lvl="5" indent="-457200" eaLnBrk="0" fontAlgn="base" latinLnBrk="0" hangingPunct="0">
              <a:spcBef>
                <a:spcPct val="0"/>
              </a:spcBef>
              <a:spcAft>
                <a:spcPct val="0"/>
              </a:spcAft>
              <a:buFontTx/>
              <a:buChar char="-"/>
              <a:defRPr/>
            </a:pPr>
            <a:r>
              <a:rPr lang="en-US" altLang="ko-KR" sz="2400" b="1" kern="0" dirty="0">
                <a:solidFill>
                  <a:schemeClr val="accent2"/>
                </a:solidFill>
              </a:rPr>
              <a:t>HTTP / XML</a:t>
            </a:r>
          </a:p>
          <a:p>
            <a:pPr marL="2743200" lvl="5" indent="-457200" eaLnBrk="0" fontAlgn="base" latinLnBrk="0" hangingPunct="0">
              <a:spcBef>
                <a:spcPct val="0"/>
              </a:spcBef>
              <a:spcAft>
                <a:spcPct val="0"/>
              </a:spcAft>
              <a:buFontTx/>
              <a:buChar char="-"/>
              <a:defRPr/>
            </a:pPr>
            <a:r>
              <a:rPr lang="en-US" altLang="ko-KR" sz="2400" b="1" kern="0" dirty="0"/>
              <a:t>CoAP / JSON</a:t>
            </a:r>
          </a:p>
          <a:p>
            <a:pPr marL="2743200" lvl="5" indent="-457200" eaLnBrk="0" fontAlgn="base" latinLnBrk="0" hangingPunct="0">
              <a:spcBef>
                <a:spcPct val="0"/>
              </a:spcBef>
              <a:spcAft>
                <a:spcPct val="0"/>
              </a:spcAft>
              <a:buFontTx/>
              <a:buChar char="-"/>
              <a:defRPr/>
            </a:pPr>
            <a:r>
              <a:rPr lang="en-US" altLang="ko-KR" sz="2400" b="1" kern="0" dirty="0"/>
              <a:t>MQTT / JSON</a:t>
            </a:r>
          </a:p>
        </p:txBody>
      </p:sp>
    </p:spTree>
    <p:extLst>
      <p:ext uri="{BB962C8B-B14F-4D97-AF65-F5344CB8AC3E}">
        <p14:creationId xmlns:p14="http://schemas.microsoft.com/office/powerpoint/2010/main" val="33134831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3"/>
          <p:cNvSpPr>
            <a:spLocks noGrp="1"/>
          </p:cNvSpPr>
          <p:nvPr>
            <p:ph type="sldNum" sz="quarter" idx="11"/>
          </p:nvPr>
        </p:nvSpPr>
        <p:spPr>
          <a:xfrm>
            <a:off x="7239000" y="6477000"/>
            <a:ext cx="1905000" cy="381000"/>
          </a:xfrm>
        </p:spPr>
        <p:txBody>
          <a:bodyPr/>
          <a:lstStyle/>
          <a:p>
            <a:pPr>
              <a:defRPr/>
            </a:pPr>
            <a:fld id="{97C6F095-276F-4AD3-9842-1213BA0CC323}" type="slidenum">
              <a:rPr lang="ko-KR" altLang="en-US" smtClean="0"/>
              <a:pPr>
                <a:defRPr/>
              </a:pPr>
              <a:t>13</a:t>
            </a:fld>
            <a:endParaRPr lang="ko-KR" altLang="en-US"/>
          </a:p>
        </p:txBody>
      </p:sp>
      <p:sp>
        <p:nvSpPr>
          <p:cNvPr id="27" name="标题 2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838200"/>
          </a:xfrm>
        </p:spPr>
        <p:txBody>
          <a:bodyPr/>
          <a:lstStyle/>
          <a:p>
            <a:r>
              <a:rPr lang="en-US" altLang="ko-KR" b="1" dirty="0">
                <a:solidFill>
                  <a:schemeClr val="tx1"/>
                </a:solidFill>
              </a:rPr>
              <a:t>1. Smart Home Energy Framework :</a:t>
            </a:r>
            <a:br>
              <a:rPr lang="en-US" altLang="ko-KR" b="1" dirty="0">
                <a:solidFill>
                  <a:schemeClr val="tx1"/>
                </a:solidFill>
              </a:rPr>
            </a:br>
            <a:r>
              <a:rPr lang="en-US" altLang="ko-KR" sz="2000" b="1" dirty="0">
                <a:solidFill>
                  <a:schemeClr val="tx1"/>
                </a:solidFill>
              </a:rPr>
              <a:t>1.1.2 Background </a:t>
            </a:r>
            <a:r>
              <a:rPr lang="ko-KR" altLang="en-US" sz="2000" b="1" dirty="0">
                <a:solidFill>
                  <a:schemeClr val="tx1"/>
                </a:solidFill>
              </a:rPr>
              <a:t>수요반응 </a:t>
            </a:r>
            <a:r>
              <a:rPr lang="en-US" altLang="ko-KR" sz="2000" b="1" dirty="0">
                <a:solidFill>
                  <a:schemeClr val="tx1"/>
                </a:solidFill>
              </a:rPr>
              <a:t>: EMAP (1/4)</a:t>
            </a:r>
            <a:endParaRPr lang="zh-CN" altLang="en-US" sz="2000" b="1" dirty="0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50108" y="1484784"/>
            <a:ext cx="8843783" cy="4308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None/>
            </a:pPr>
            <a:r>
              <a:rPr lang="ko-KR" altLang="en-US" sz="2400" b="1" dirty="0"/>
              <a:t>에너지 관리 에이전트 프로토콜</a:t>
            </a:r>
            <a:r>
              <a:rPr lang="en-US" altLang="ko-KR" sz="2400" b="1" dirty="0"/>
              <a:t>(EMAP)</a:t>
            </a:r>
            <a:r>
              <a:rPr lang="ko-KR" altLang="en-US" sz="2400" b="1" dirty="0"/>
              <a:t>의 필요성</a:t>
            </a:r>
            <a:endParaRPr lang="en-US" altLang="ko-KR" sz="2400" b="1" dirty="0"/>
          </a:p>
          <a:p>
            <a:pPr marL="514350" indent="-514350">
              <a:buNone/>
            </a:pPr>
            <a:endParaRPr lang="en-US" altLang="ko-KR" sz="1600" b="1" dirty="0"/>
          </a:p>
          <a:p>
            <a:pPr>
              <a:buNone/>
            </a:pPr>
            <a:r>
              <a:rPr lang="en-US" altLang="ko-KR" sz="1200" b="1" dirty="0">
                <a:solidFill>
                  <a:srgbClr val="FF0000"/>
                </a:solidFill>
              </a:rPr>
              <a:t>(1)</a:t>
            </a:r>
            <a:r>
              <a:rPr lang="ko-KR" altLang="en-US" sz="1200" b="1" dirty="0">
                <a:solidFill>
                  <a:srgbClr val="FF0000"/>
                </a:solidFill>
              </a:rPr>
              <a:t>국민 </a:t>
            </a:r>
            <a:r>
              <a:rPr lang="en-US" altLang="ko-KR" sz="1200" b="1" dirty="0">
                <a:solidFill>
                  <a:srgbClr val="FF0000"/>
                </a:solidFill>
              </a:rPr>
              <a:t>DR</a:t>
            </a:r>
            <a:r>
              <a:rPr lang="ko-KR" altLang="en-US" sz="1200" b="1" dirty="0">
                <a:solidFill>
                  <a:srgbClr val="FF0000"/>
                </a:solidFill>
              </a:rPr>
              <a:t>의 정책</a:t>
            </a:r>
            <a:r>
              <a:rPr lang="ko-KR" altLang="en-US" sz="1200" dirty="0"/>
              <a:t>으로 인해 수많은 집합건물의 수요관리 고객에 대한 </a:t>
            </a:r>
            <a:r>
              <a:rPr lang="ko-KR" altLang="en-US" sz="1200" b="1" dirty="0">
                <a:solidFill>
                  <a:srgbClr val="FF0000"/>
                </a:solidFill>
              </a:rPr>
              <a:t>실시간 </a:t>
            </a:r>
            <a:r>
              <a:rPr lang="ko-KR" altLang="en-US" sz="1200" b="1" dirty="0" err="1">
                <a:solidFill>
                  <a:srgbClr val="FF0000"/>
                </a:solidFill>
              </a:rPr>
              <a:t>수요반응이</a:t>
            </a:r>
            <a:r>
              <a:rPr lang="ko-KR" altLang="en-US" sz="1200" b="1" dirty="0">
                <a:solidFill>
                  <a:srgbClr val="FF0000"/>
                </a:solidFill>
              </a:rPr>
              <a:t> 필요</a:t>
            </a:r>
            <a:r>
              <a:rPr lang="en-US" altLang="ko-KR" sz="1200" b="1" dirty="0">
                <a:solidFill>
                  <a:srgbClr val="FF0000"/>
                </a:solidFill>
              </a:rPr>
              <a:t>(</a:t>
            </a:r>
            <a:r>
              <a:rPr lang="ko-KR" altLang="en-US" sz="1200" b="1" dirty="0">
                <a:solidFill>
                  <a:srgbClr val="FF0000"/>
                </a:solidFill>
              </a:rPr>
              <a:t>빠른 수요반응 이벤트 </a:t>
            </a:r>
            <a:r>
              <a:rPr lang="en-US" altLang="ko-KR" sz="1200" b="1" dirty="0">
                <a:solidFill>
                  <a:srgbClr val="FF0000"/>
                </a:solidFill>
              </a:rPr>
              <a:t>)</a:t>
            </a:r>
          </a:p>
          <a:p>
            <a:pPr>
              <a:buNone/>
            </a:pPr>
            <a:r>
              <a:rPr lang="ko-KR" altLang="en-US" sz="1200" dirty="0"/>
              <a:t>하며 효율적으로 에너지를 관리하기 위해 경량 수요반응 프로토콜이 필요</a:t>
            </a:r>
            <a:endParaRPr lang="en-US" altLang="ko-KR" sz="1200" dirty="0"/>
          </a:p>
          <a:p>
            <a:pPr>
              <a:buNone/>
            </a:pPr>
            <a:endParaRPr lang="en-US" altLang="ko-KR" sz="1200" dirty="0"/>
          </a:p>
          <a:p>
            <a:pPr>
              <a:buNone/>
            </a:pPr>
            <a:r>
              <a:rPr lang="en-US" altLang="ko-KR" sz="1200" dirty="0"/>
              <a:t>(2)</a:t>
            </a:r>
            <a:r>
              <a:rPr lang="ko-KR" altLang="en-US" sz="1200" dirty="0"/>
              <a:t>집합 건물 내부에 에너지관리에이전트가 있어</a:t>
            </a:r>
            <a:r>
              <a:rPr lang="en-US" altLang="ko-KR" sz="1200" dirty="0"/>
              <a:t> </a:t>
            </a:r>
            <a:r>
              <a:rPr lang="ko-KR" altLang="en-US" sz="1200" b="1" dirty="0">
                <a:solidFill>
                  <a:srgbClr val="FF0000"/>
                </a:solidFill>
              </a:rPr>
              <a:t>개인 사용자가 상위 에너지관리에이전트와 통신을 통해 수요반응 및 스케줄링을 할 수 있음</a:t>
            </a:r>
            <a:endParaRPr lang="en-US" altLang="ko-KR" sz="1200" dirty="0"/>
          </a:p>
          <a:p>
            <a:pPr>
              <a:buNone/>
            </a:pPr>
            <a:r>
              <a:rPr lang="en-US" altLang="ko-KR" sz="1200" dirty="0"/>
              <a:t>(</a:t>
            </a:r>
            <a:r>
              <a:rPr lang="ko-KR" altLang="en-US" sz="1200" dirty="0"/>
              <a:t>이전 연구에서는 집단 건물의 총괄적 </a:t>
            </a:r>
            <a:r>
              <a:rPr lang="en-US" altLang="ko-KR" sz="1200" dirty="0"/>
              <a:t>EMA</a:t>
            </a:r>
            <a:r>
              <a:rPr lang="ko-KR" altLang="en-US" sz="1200" dirty="0"/>
              <a:t>로만 관리</a:t>
            </a:r>
            <a:r>
              <a:rPr lang="en-US" altLang="ko-KR" sz="1200" dirty="0"/>
              <a:t>) →</a:t>
            </a:r>
            <a:r>
              <a:rPr lang="ko-KR" altLang="en-US" sz="1200" dirty="0"/>
              <a:t>단점 </a:t>
            </a:r>
            <a:r>
              <a:rPr lang="en-US" altLang="ko-KR" sz="1200" dirty="0"/>
              <a:t>: </a:t>
            </a:r>
            <a:r>
              <a:rPr lang="ko-KR" altLang="en-US" sz="1200" dirty="0"/>
              <a:t>보안의 중요성과 </a:t>
            </a:r>
            <a:r>
              <a:rPr lang="en-US" altLang="ko-KR" sz="1200" dirty="0"/>
              <a:t>EMA</a:t>
            </a:r>
            <a:r>
              <a:rPr lang="ko-KR" altLang="en-US" sz="1200" dirty="0"/>
              <a:t>과 모든 기능을 수행을 못할 수도 있다</a:t>
            </a:r>
            <a:r>
              <a:rPr lang="en-US" altLang="ko-KR" sz="1200" dirty="0"/>
              <a:t>.</a:t>
            </a:r>
          </a:p>
          <a:p>
            <a:pPr>
              <a:buNone/>
            </a:pPr>
            <a:endParaRPr lang="en-US" altLang="ko-KR" sz="1200" dirty="0"/>
          </a:p>
          <a:p>
            <a:pPr>
              <a:buNone/>
            </a:pPr>
            <a:r>
              <a:rPr lang="en-US" altLang="ko-KR" sz="1200" dirty="0"/>
              <a:t>(3)</a:t>
            </a:r>
            <a:r>
              <a:rPr lang="ko-KR" altLang="en-US" sz="1200" dirty="0"/>
              <a:t>에너지관리에이전트 프로토콜의 </a:t>
            </a:r>
            <a:r>
              <a:rPr lang="ko-KR" altLang="en-US" sz="1200" b="1" dirty="0">
                <a:solidFill>
                  <a:srgbClr val="FF0000"/>
                </a:solidFill>
              </a:rPr>
              <a:t>확장성을 높이고 각 가정의 독립적 사용과 프라이버시를 보장하기 위한 </a:t>
            </a:r>
            <a:r>
              <a:rPr lang="en-US" altLang="ko-KR" sz="1200" b="1" dirty="0">
                <a:solidFill>
                  <a:srgbClr val="FF0000"/>
                </a:solidFill>
              </a:rPr>
              <a:t>Implicit/Explicit </a:t>
            </a:r>
            <a:r>
              <a:rPr lang="ko-KR" altLang="en-US" sz="1200" b="1" dirty="0">
                <a:solidFill>
                  <a:srgbClr val="FF0000"/>
                </a:solidFill>
              </a:rPr>
              <a:t>방법을 제시</a:t>
            </a:r>
            <a:endParaRPr lang="en-US" altLang="ko-KR" sz="1200" b="1" dirty="0">
              <a:solidFill>
                <a:srgbClr val="FF0000"/>
              </a:solidFill>
            </a:endParaRPr>
          </a:p>
          <a:p>
            <a:pPr>
              <a:buNone/>
            </a:pPr>
            <a:endParaRPr lang="en-US" altLang="ko-KR" sz="1200" b="1" dirty="0">
              <a:solidFill>
                <a:srgbClr val="FF0000"/>
              </a:solidFill>
            </a:endParaRPr>
          </a:p>
          <a:p>
            <a:pPr>
              <a:buNone/>
            </a:pPr>
            <a:r>
              <a:rPr lang="en-US" altLang="ko-KR" sz="1200" b="1" dirty="0">
                <a:solidFill>
                  <a:srgbClr val="FF0000"/>
                </a:solidFill>
              </a:rPr>
              <a:t>(4)</a:t>
            </a:r>
            <a:r>
              <a:rPr lang="ko-KR" altLang="en-US" sz="1200" b="1" dirty="0">
                <a:solidFill>
                  <a:srgbClr val="FF0000"/>
                </a:solidFill>
              </a:rPr>
              <a:t>집합 건물 내의 </a:t>
            </a:r>
            <a:r>
              <a:rPr lang="en-US" altLang="ko-KR" sz="1200" b="1" dirty="0">
                <a:solidFill>
                  <a:srgbClr val="FF0000"/>
                </a:solidFill>
              </a:rPr>
              <a:t>Client EMA</a:t>
            </a:r>
            <a:r>
              <a:rPr lang="ko-KR" altLang="en-US" sz="1200" b="1" dirty="0">
                <a:solidFill>
                  <a:srgbClr val="FF0000"/>
                </a:solidFill>
              </a:rPr>
              <a:t>는 </a:t>
            </a:r>
            <a:r>
              <a:rPr lang="en-US" altLang="ko-KR" sz="1200" b="1" dirty="0">
                <a:solidFill>
                  <a:srgbClr val="FF0000"/>
                </a:solidFill>
              </a:rPr>
              <a:t>Gateway</a:t>
            </a:r>
            <a:r>
              <a:rPr lang="ko-KR" altLang="en-US" sz="1200" b="1" dirty="0">
                <a:solidFill>
                  <a:srgbClr val="FF0000"/>
                </a:solidFill>
              </a:rPr>
              <a:t>나 </a:t>
            </a:r>
            <a:r>
              <a:rPr lang="en-US" altLang="ko-KR" sz="1200" b="1" dirty="0" err="1">
                <a:solidFill>
                  <a:srgbClr val="FF0000"/>
                </a:solidFill>
              </a:rPr>
              <a:t>IoT</a:t>
            </a:r>
            <a:r>
              <a:rPr lang="en-US" altLang="ko-KR" sz="1200" b="1" dirty="0">
                <a:solidFill>
                  <a:srgbClr val="FF0000"/>
                </a:solidFill>
              </a:rPr>
              <a:t> </a:t>
            </a:r>
            <a:r>
              <a:rPr lang="ko-KR" altLang="en-US" sz="1200" b="1" dirty="0">
                <a:solidFill>
                  <a:srgbClr val="FF0000"/>
                </a:solidFill>
              </a:rPr>
              <a:t>디바이스에 모듈 형식으로 탑재됨</a:t>
            </a:r>
            <a:endParaRPr lang="en-US" altLang="ko-KR" sz="1200" b="1" dirty="0">
              <a:solidFill>
                <a:srgbClr val="FF0000"/>
              </a:solidFill>
            </a:endParaRPr>
          </a:p>
          <a:p>
            <a:pPr>
              <a:buNone/>
            </a:pPr>
            <a:r>
              <a:rPr lang="en-US" altLang="ko-KR" sz="1200" b="1" dirty="0">
                <a:solidFill>
                  <a:srgbClr val="FF0000"/>
                </a:solidFill>
              </a:rPr>
              <a:t>- Heavyweight</a:t>
            </a:r>
            <a:r>
              <a:rPr lang="ko-KR" altLang="en-US" sz="1200" b="1" dirty="0">
                <a:solidFill>
                  <a:srgbClr val="FF0000"/>
                </a:solidFill>
              </a:rPr>
              <a:t>인 </a:t>
            </a:r>
            <a:r>
              <a:rPr lang="en-US" altLang="ko-KR" sz="1200" b="1" dirty="0">
                <a:solidFill>
                  <a:srgbClr val="FF0000"/>
                </a:solidFill>
              </a:rPr>
              <a:t>HTTP/XML </a:t>
            </a:r>
            <a:r>
              <a:rPr lang="ko-KR" altLang="en-US" sz="1200" b="1" dirty="0">
                <a:solidFill>
                  <a:srgbClr val="FF0000"/>
                </a:solidFill>
              </a:rPr>
              <a:t>방식의 수요반응 프로토콜은 제한이 있음</a:t>
            </a:r>
            <a:r>
              <a:rPr lang="en-US" altLang="ko-KR" sz="1200" b="1" dirty="0">
                <a:solidFill>
                  <a:srgbClr val="FF0000"/>
                </a:solidFill>
              </a:rPr>
              <a:t>(OpenADR2.0b, SEP2.0)</a:t>
            </a:r>
            <a:r>
              <a:rPr lang="ko-KR" altLang="en-US" sz="1200" b="1" dirty="0">
                <a:solidFill>
                  <a:srgbClr val="FF0000"/>
                </a:solidFill>
              </a:rPr>
              <a:t> </a:t>
            </a:r>
            <a:endParaRPr lang="en-US" altLang="ko-KR" sz="1200" b="1" dirty="0">
              <a:solidFill>
                <a:srgbClr val="FF0000"/>
              </a:solidFill>
            </a:endParaRPr>
          </a:p>
          <a:p>
            <a:pPr>
              <a:buNone/>
            </a:pPr>
            <a:r>
              <a:rPr lang="en-US" altLang="ko-KR" sz="1200" b="1" dirty="0">
                <a:solidFill>
                  <a:srgbClr val="FF0000"/>
                </a:solidFill>
              </a:rPr>
              <a:t>-</a:t>
            </a:r>
            <a:r>
              <a:rPr lang="ko-KR" altLang="en-US" sz="1200" b="1" dirty="0">
                <a:solidFill>
                  <a:srgbClr val="FF0000"/>
                </a:solidFill>
              </a:rPr>
              <a:t>디바이스나  </a:t>
            </a:r>
            <a:r>
              <a:rPr lang="en-US" altLang="ko-KR" sz="1200" b="1" dirty="0" err="1">
                <a:solidFill>
                  <a:srgbClr val="FF0000"/>
                </a:solidFill>
              </a:rPr>
              <a:t>IoT</a:t>
            </a:r>
            <a:r>
              <a:rPr lang="ko-KR" altLang="en-US" sz="1200" b="1" dirty="0">
                <a:solidFill>
                  <a:srgbClr val="FF0000"/>
                </a:solidFill>
              </a:rPr>
              <a:t>기기</a:t>
            </a:r>
            <a:r>
              <a:rPr lang="en-US" altLang="ko-KR" sz="1200" b="1" dirty="0">
                <a:solidFill>
                  <a:srgbClr val="FF0000"/>
                </a:solidFill>
              </a:rPr>
              <a:t>, Gateway</a:t>
            </a:r>
            <a:r>
              <a:rPr lang="ko-KR" altLang="en-US" sz="1200" b="1" dirty="0">
                <a:solidFill>
                  <a:srgbClr val="FF0000"/>
                </a:solidFill>
              </a:rPr>
              <a:t>들에는 제한된 리소스 및 배터리 용량이 제한</a:t>
            </a:r>
            <a:r>
              <a:rPr lang="en-US" altLang="ko-KR" sz="1200" b="1" dirty="0">
                <a:solidFill>
                  <a:srgbClr val="FF0000"/>
                </a:solidFill>
              </a:rPr>
              <a:t>[10][11]</a:t>
            </a:r>
          </a:p>
          <a:p>
            <a:pPr>
              <a:buNone/>
            </a:pPr>
            <a:r>
              <a:rPr lang="en-US" altLang="ko-KR" sz="1200" b="1" dirty="0">
                <a:solidFill>
                  <a:srgbClr val="FF0000"/>
                </a:solidFill>
              </a:rPr>
              <a:t> -</a:t>
            </a:r>
            <a:r>
              <a:rPr lang="en-US" altLang="ko-KR" sz="1200" b="1" dirty="0" err="1">
                <a:solidFill>
                  <a:srgbClr val="FF0000"/>
                </a:solidFill>
              </a:rPr>
              <a:t>IoT</a:t>
            </a:r>
            <a:r>
              <a:rPr lang="en-US" altLang="ko-KR" sz="1200" b="1" dirty="0">
                <a:solidFill>
                  <a:srgbClr val="FF0000"/>
                </a:solidFill>
              </a:rPr>
              <a:t>(CoAP, MQTT) </a:t>
            </a:r>
            <a:r>
              <a:rPr lang="ko-KR" altLang="en-US" sz="1200" b="1" dirty="0">
                <a:solidFill>
                  <a:srgbClr val="FF0000"/>
                </a:solidFill>
              </a:rPr>
              <a:t>프로토콜이 </a:t>
            </a:r>
            <a:r>
              <a:rPr lang="en-US" altLang="ko-KR" sz="1200" b="1" dirty="0">
                <a:solidFill>
                  <a:srgbClr val="FF0000"/>
                </a:solidFill>
              </a:rPr>
              <a:t>lightweight, </a:t>
            </a:r>
            <a:r>
              <a:rPr lang="ko-KR" altLang="en-US" sz="1200" b="1" dirty="0">
                <a:solidFill>
                  <a:srgbClr val="FF0000"/>
                </a:solidFill>
              </a:rPr>
              <a:t>저전력 기반</a:t>
            </a:r>
            <a:r>
              <a:rPr lang="en-US" altLang="ko-KR" sz="1200" b="1" dirty="0">
                <a:solidFill>
                  <a:srgbClr val="FF0000"/>
                </a:solidFill>
              </a:rPr>
              <a:t>[12]</a:t>
            </a:r>
          </a:p>
          <a:p>
            <a:pPr>
              <a:buNone/>
            </a:pPr>
            <a:endParaRPr lang="en-US" altLang="ko-KR" sz="1200" b="1" dirty="0">
              <a:solidFill>
                <a:srgbClr val="FF0000"/>
              </a:solidFill>
            </a:endParaRPr>
          </a:p>
          <a:p>
            <a:pPr>
              <a:buNone/>
            </a:pPr>
            <a:r>
              <a:rPr lang="en-US" altLang="ko-KR" sz="1200" b="1" dirty="0">
                <a:solidFill>
                  <a:srgbClr val="FF0000"/>
                </a:solidFill>
              </a:rPr>
              <a:t>(5)</a:t>
            </a:r>
            <a:r>
              <a:rPr lang="ko-KR" altLang="en-US" sz="1200" b="1" dirty="0">
                <a:solidFill>
                  <a:srgbClr val="FF0000"/>
                </a:solidFill>
              </a:rPr>
              <a:t>제한적인 </a:t>
            </a:r>
            <a:r>
              <a:rPr lang="en-US" altLang="ko-KR" sz="1200" b="1" dirty="0" err="1">
                <a:solidFill>
                  <a:srgbClr val="FF0000"/>
                </a:solidFill>
              </a:rPr>
              <a:t>IoT</a:t>
            </a:r>
            <a:r>
              <a:rPr lang="ko-KR" altLang="en-US" sz="1200" b="1" dirty="0">
                <a:solidFill>
                  <a:srgbClr val="FF0000"/>
                </a:solidFill>
              </a:rPr>
              <a:t>환경</a:t>
            </a:r>
            <a:r>
              <a:rPr lang="en-US" altLang="ko-KR" sz="1200" b="1" dirty="0">
                <a:solidFill>
                  <a:srgbClr val="FF0000"/>
                </a:solidFill>
              </a:rPr>
              <a:t>[12]</a:t>
            </a:r>
            <a:r>
              <a:rPr lang="ko-KR" altLang="en-US" sz="1200" b="1" dirty="0">
                <a:solidFill>
                  <a:srgbClr val="FF0000"/>
                </a:solidFill>
              </a:rPr>
              <a:t>에서 데이터 트래픽을 줄이기 위해서 </a:t>
            </a:r>
            <a:r>
              <a:rPr lang="en-US" altLang="ko-KR" sz="1200" b="1" dirty="0" err="1">
                <a:solidFill>
                  <a:srgbClr val="FF0000"/>
                </a:solidFill>
              </a:rPr>
              <a:t>IoT</a:t>
            </a:r>
            <a:r>
              <a:rPr lang="en-US" altLang="ko-KR" sz="1200" b="1" dirty="0">
                <a:solidFill>
                  <a:srgbClr val="FF0000"/>
                </a:solidFill>
              </a:rPr>
              <a:t> </a:t>
            </a:r>
            <a:r>
              <a:rPr lang="ko-KR" altLang="en-US" sz="1200" b="1" dirty="0">
                <a:solidFill>
                  <a:srgbClr val="FF0000"/>
                </a:solidFill>
              </a:rPr>
              <a:t>프로토콜의 메커니즘들이 필요</a:t>
            </a:r>
            <a:endParaRPr lang="en-US" altLang="ko-KR" sz="1200" b="1" dirty="0">
              <a:solidFill>
                <a:srgbClr val="FF0000"/>
              </a:solidFill>
            </a:endParaRPr>
          </a:p>
          <a:p>
            <a:pPr>
              <a:buNone/>
            </a:pPr>
            <a:r>
              <a:rPr lang="en-US" altLang="ko-KR" sz="1200" b="1" dirty="0">
                <a:solidFill>
                  <a:srgbClr val="FF0000"/>
                </a:solidFill>
              </a:rPr>
              <a:t>- </a:t>
            </a:r>
            <a:r>
              <a:rPr lang="ko-KR" altLang="en-US" sz="1200" b="1" dirty="0">
                <a:solidFill>
                  <a:srgbClr val="FF0000"/>
                </a:solidFill>
              </a:rPr>
              <a:t>집합건물의 수많은  개인지역으로 확대 </a:t>
            </a:r>
            <a:r>
              <a:rPr lang="en-US" altLang="ko-KR" sz="1200" b="1" dirty="0">
                <a:solidFill>
                  <a:srgbClr val="FF0000"/>
                </a:solidFill>
              </a:rPr>
              <a:t>, </a:t>
            </a:r>
            <a:r>
              <a:rPr lang="ko-KR" altLang="en-US" sz="1200" b="1" dirty="0">
                <a:solidFill>
                  <a:srgbClr val="FF0000"/>
                </a:solidFill>
              </a:rPr>
              <a:t>효율적 수요반응 관리가 필요하게 됨</a:t>
            </a:r>
            <a:r>
              <a:rPr lang="en-US" altLang="ko-KR" sz="1200" b="1" dirty="0">
                <a:solidFill>
                  <a:srgbClr val="FF0000"/>
                </a:solidFill>
              </a:rPr>
              <a:t>(</a:t>
            </a:r>
            <a:r>
              <a:rPr lang="ko-KR" altLang="en-US" sz="1200" b="1" dirty="0">
                <a:solidFill>
                  <a:srgbClr val="FF0000"/>
                </a:solidFill>
              </a:rPr>
              <a:t>다양한 집합건물 의 구조에서 유리</a:t>
            </a:r>
            <a:r>
              <a:rPr lang="en-US" altLang="ko-KR" sz="1200" b="1" dirty="0">
                <a:solidFill>
                  <a:srgbClr val="FF0000"/>
                </a:solidFill>
              </a:rPr>
              <a:t>)</a:t>
            </a:r>
          </a:p>
          <a:p>
            <a:pPr>
              <a:buNone/>
            </a:pPr>
            <a:r>
              <a:rPr lang="en-US" altLang="ko-KR" sz="1200" dirty="0"/>
              <a:t>- 1. CoAP, MQTT </a:t>
            </a:r>
            <a:r>
              <a:rPr lang="ko-KR" altLang="en-US" sz="1200" dirty="0"/>
              <a:t>기반</a:t>
            </a:r>
            <a:r>
              <a:rPr lang="en-US" altLang="ko-KR" sz="1200" dirty="0"/>
              <a:t> lightweight, 2. CoAP </a:t>
            </a:r>
            <a:r>
              <a:rPr lang="en-US" altLang="ko-KR" sz="1200" dirty="0" err="1"/>
              <a:t>Obs</a:t>
            </a:r>
            <a:r>
              <a:rPr lang="en-US" altLang="ko-KR" sz="1200" dirty="0"/>
              <a:t>, 3. MQTT Broker </a:t>
            </a:r>
            <a:r>
              <a:rPr lang="ko-KR" altLang="en-US" sz="1200" dirty="0"/>
              <a:t>기반 </a:t>
            </a:r>
            <a:r>
              <a:rPr lang="en-US" altLang="ko-KR" sz="1200" dirty="0"/>
              <a:t>Push </a:t>
            </a:r>
            <a:r>
              <a:rPr lang="ko-KR" altLang="en-US" sz="1200" dirty="0"/>
              <a:t>메커니즘</a:t>
            </a:r>
            <a:r>
              <a:rPr lang="en-US" altLang="ko-KR" sz="1200" dirty="0"/>
              <a:t>, 4. MQTT </a:t>
            </a:r>
            <a:r>
              <a:rPr lang="ko-KR" altLang="en-US" sz="1200" dirty="0"/>
              <a:t>기반 멀티캐스트 </a:t>
            </a:r>
            <a:endParaRPr lang="en-US" altLang="ko-KR" sz="1200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47025954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제목 2"/>
          <p:cNvSpPr>
            <a:spLocks noGrp="1"/>
          </p:cNvSpPr>
          <p:nvPr>
            <p:ph type="title"/>
          </p:nvPr>
        </p:nvSpPr>
        <p:spPr>
          <a:xfrm>
            <a:off x="28604" y="233346"/>
            <a:ext cx="8686800" cy="838200"/>
          </a:xfrm>
          <a:noFill/>
        </p:spPr>
        <p:txBody>
          <a:bodyPr/>
          <a:lstStyle/>
          <a:p>
            <a:pPr lvl="0">
              <a:defRPr/>
            </a:pPr>
            <a:r>
              <a:rPr lang="en-US" altLang="ko-KR" b="1" dirty="0">
                <a:solidFill>
                  <a:schemeClr val="tx1"/>
                </a:solidFill>
              </a:rPr>
              <a:t>2. Profile : OpenADR 2.0b</a:t>
            </a:r>
            <a:br>
              <a:rPr lang="en-US" altLang="ko-KR" b="1" dirty="0">
                <a:solidFill>
                  <a:schemeClr val="tx1"/>
                </a:solidFill>
              </a:rPr>
            </a:br>
            <a:r>
              <a:rPr lang="en-US" altLang="ko-KR" sz="2400" b="1" dirty="0">
                <a:solidFill>
                  <a:schemeClr val="tx1"/>
                </a:solidFill>
              </a:rPr>
              <a:t>2.4 Services : EiOpt (</a:t>
            </a:r>
            <a:r>
              <a:rPr lang="en-US" altLang="ko-KR" sz="2400" b="1" dirty="0">
                <a:solidFill>
                  <a:schemeClr val="accent2"/>
                </a:solidFill>
              </a:rPr>
              <a:t>HTTP / XML</a:t>
            </a:r>
            <a:r>
              <a:rPr lang="en-US" altLang="ko-KR" sz="2400" b="1" dirty="0">
                <a:solidFill>
                  <a:schemeClr val="tx1"/>
                </a:solidFill>
              </a:rPr>
              <a:t>)</a:t>
            </a:r>
            <a:endParaRPr lang="en-US" altLang="zh-CN" sz="2400" b="1" dirty="0"/>
          </a:p>
        </p:txBody>
      </p:sp>
      <p:sp>
        <p:nvSpPr>
          <p:cNvPr id="161" name="직사각형 160"/>
          <p:cNvSpPr/>
          <p:nvPr/>
        </p:nvSpPr>
        <p:spPr>
          <a:xfrm>
            <a:off x="611561" y="1484784"/>
            <a:ext cx="1512707" cy="5937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VEN</a:t>
            </a:r>
            <a:endParaRPr lang="ko-KR" alt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2" name="직사각형 161"/>
          <p:cNvSpPr/>
          <p:nvPr/>
        </p:nvSpPr>
        <p:spPr>
          <a:xfrm>
            <a:off x="6947725" y="1484784"/>
            <a:ext cx="1512707" cy="5937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VTN</a:t>
            </a:r>
            <a:endParaRPr lang="ko-KR" alt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63" name="직선 연결선 162"/>
          <p:cNvCxnSpPr/>
          <p:nvPr/>
        </p:nvCxnSpPr>
        <p:spPr>
          <a:xfrm>
            <a:off x="1367917" y="2078530"/>
            <a:ext cx="0" cy="43027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직선 연결선 189"/>
          <p:cNvCxnSpPr/>
          <p:nvPr/>
        </p:nvCxnSpPr>
        <p:spPr>
          <a:xfrm>
            <a:off x="7704081" y="2078530"/>
            <a:ext cx="0" cy="43027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/>
          <p:cNvCxnSpPr/>
          <p:nvPr/>
        </p:nvCxnSpPr>
        <p:spPr>
          <a:xfrm>
            <a:off x="1367910" y="2569510"/>
            <a:ext cx="633617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직선 화살표 연결선 191"/>
          <p:cNvCxnSpPr/>
          <p:nvPr/>
        </p:nvCxnSpPr>
        <p:spPr>
          <a:xfrm>
            <a:off x="1367910" y="3134709"/>
            <a:ext cx="6336171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TextBox 200"/>
          <p:cNvSpPr txBox="1"/>
          <p:nvPr/>
        </p:nvSpPr>
        <p:spPr>
          <a:xfrm>
            <a:off x="2395923" y="1988839"/>
            <a:ext cx="3600666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POST 	: /OpenADR2/Simple/2.0b/EiOpt </a:t>
            </a:r>
          </a:p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Payload 	: oadrCreateOpt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0" name="TextBox 209"/>
          <p:cNvSpPr txBox="1"/>
          <p:nvPr/>
        </p:nvSpPr>
        <p:spPr>
          <a:xfrm>
            <a:off x="2395923" y="2599747"/>
            <a:ext cx="2350323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Response	: HTTP 200 OK</a:t>
            </a:r>
          </a:p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Payload	: oadrCreatedOpt</a:t>
            </a:r>
          </a:p>
          <a:p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19" name="직선 화살표 연결선 218"/>
          <p:cNvCxnSpPr/>
          <p:nvPr/>
        </p:nvCxnSpPr>
        <p:spPr>
          <a:xfrm>
            <a:off x="1359990" y="4659765"/>
            <a:ext cx="633617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직선 화살표 연결선 219"/>
          <p:cNvCxnSpPr/>
          <p:nvPr/>
        </p:nvCxnSpPr>
        <p:spPr>
          <a:xfrm>
            <a:off x="1367909" y="5373216"/>
            <a:ext cx="6336171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1" name="TextBox 220"/>
          <p:cNvSpPr txBox="1"/>
          <p:nvPr/>
        </p:nvSpPr>
        <p:spPr>
          <a:xfrm>
            <a:off x="2395922" y="4136545"/>
            <a:ext cx="3600666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POST 	: /OpenADR2/Simple/2.0b/EiOpt </a:t>
            </a:r>
          </a:p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Payload 	: oadrCancelOpt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2" name="TextBox 221"/>
          <p:cNvSpPr txBox="1"/>
          <p:nvPr/>
        </p:nvSpPr>
        <p:spPr>
          <a:xfrm>
            <a:off x="2395922" y="4797152"/>
            <a:ext cx="2460930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Response	: HTTP 200 OK</a:t>
            </a:r>
          </a:p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Payload	: oadrCanceledOpt</a:t>
            </a:r>
          </a:p>
          <a:p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3" name="물결 222"/>
          <p:cNvSpPr/>
          <p:nvPr/>
        </p:nvSpPr>
        <p:spPr bwMode="auto">
          <a:xfrm>
            <a:off x="1376541" y="3703016"/>
            <a:ext cx="6336170" cy="277250"/>
          </a:xfrm>
          <a:prstGeom prst="wave">
            <a:avLst/>
          </a:prstGeom>
          <a:solidFill>
            <a:srgbClr val="FFFFD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22138972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7C6F095-276F-4AD3-9842-1213BA0CC323}" type="slidenum">
              <a:rPr lang="ko-KR" altLang="en-US" smtClean="0">
                <a:solidFill>
                  <a:srgbClr val="000000"/>
                </a:solidFill>
              </a:rPr>
              <a:pPr>
                <a:defRPr/>
              </a:pPr>
              <a:t>131</a:t>
            </a:fld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492919" y="2423101"/>
            <a:ext cx="632003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(1)    </a:t>
            </a:r>
            <a:r>
              <a:rPr lang="en-US" altLang="ko-KR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oadrCreateOpt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endParaRPr lang="en-US" altLang="ko-KR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ko-KR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ko-KR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ko-KR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ko-KR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ko-KR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ko-KR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ko-KR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ko-KR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ko-KR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ko-KR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ko-KR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ko-KR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ko-KR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(2)    </a:t>
            </a:r>
            <a:r>
              <a:rPr lang="en-US" altLang="ko-KR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oadrCreatedOpt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492919" y="1406100"/>
            <a:ext cx="8229600" cy="1023300"/>
            <a:chOff x="492919" y="1406100"/>
            <a:chExt cx="8229600" cy="1023300"/>
          </a:xfrm>
        </p:grpSpPr>
        <p:sp>
          <p:nvSpPr>
            <p:cNvPr id="12" name="직사각형 11"/>
            <p:cNvSpPr/>
            <p:nvPr/>
          </p:nvSpPr>
          <p:spPr bwMode="auto">
            <a:xfrm>
              <a:off x="492919" y="1406100"/>
              <a:ext cx="8229600" cy="1023300"/>
            </a:xfrm>
            <a:prstGeom prst="rect">
              <a:avLst/>
            </a:prstGeom>
            <a:solidFill>
              <a:schemeClr val="bg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232105" y="1605734"/>
              <a:ext cx="1172116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VEN</a:t>
              </a:r>
              <a:br>
                <a:rPr lang="en-US" altLang="ko-KR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</a:br>
              <a:r>
                <a:rPr lang="en-US" altLang="ko-KR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(192.168.1.101)</a:t>
              </a:r>
            </a:p>
          </p:txBody>
        </p:sp>
        <p:cxnSp>
          <p:nvCxnSpPr>
            <p:cNvPr id="14" name="직선 화살표 연결선 13"/>
            <p:cNvCxnSpPr/>
            <p:nvPr/>
          </p:nvCxnSpPr>
          <p:spPr bwMode="auto">
            <a:xfrm>
              <a:off x="2195737" y="1844824"/>
              <a:ext cx="4707807" cy="0"/>
            </a:xfrm>
            <a:prstGeom prst="straightConnector1">
              <a:avLst/>
            </a:prstGeom>
            <a:solidFill>
              <a:schemeClr val="accent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arrow" w="med" len="med"/>
              <a:tailEnd type="none"/>
            </a:ln>
            <a:effectLst/>
          </p:spPr>
        </p:cxnSp>
        <p:sp>
          <p:nvSpPr>
            <p:cNvPr id="16" name="TextBox 15"/>
            <p:cNvSpPr txBox="1"/>
            <p:nvPr/>
          </p:nvSpPr>
          <p:spPr>
            <a:xfrm>
              <a:off x="826867" y="1567266"/>
              <a:ext cx="1018227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VTN</a:t>
              </a:r>
            </a:p>
            <a:p>
              <a:pPr algn="ctr"/>
              <a:r>
                <a:rPr lang="en-US" altLang="ko-KR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(192.168.1.2)</a:t>
              </a:r>
            </a:p>
          </p:txBody>
        </p:sp>
        <p:cxnSp>
          <p:nvCxnSpPr>
            <p:cNvPr id="17" name="직선 화살표 연결선 16"/>
            <p:cNvCxnSpPr/>
            <p:nvPr/>
          </p:nvCxnSpPr>
          <p:spPr bwMode="auto">
            <a:xfrm flipH="1">
              <a:off x="2195736" y="2276872"/>
              <a:ext cx="4707808" cy="0"/>
            </a:xfrm>
            <a:prstGeom prst="straightConnector1">
              <a:avLst/>
            </a:prstGeom>
            <a:solidFill>
              <a:schemeClr val="accent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arrow" w="med" len="med"/>
              <a:tailEnd type="none"/>
            </a:ln>
            <a:effectLst/>
          </p:spPr>
        </p:cxnSp>
      </p:grpSp>
      <p:sp>
        <p:nvSpPr>
          <p:cNvPr id="19" name="TextBox 18"/>
          <p:cNvSpPr txBox="1"/>
          <p:nvPr/>
        </p:nvSpPr>
        <p:spPr>
          <a:xfrm>
            <a:off x="2790770" y="1413937"/>
            <a:ext cx="3028393" cy="43088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POST 	: /OpenADR2/Simple/2.0b/EiOpt </a:t>
            </a:r>
          </a:p>
          <a:p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Payload 	:  (1) oadrCreateOpt</a:t>
            </a:r>
            <a:endParaRPr lang="ko-KR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800057" y="1844824"/>
            <a:ext cx="2279791" cy="43088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Response	: HTTP 200 OK</a:t>
            </a:r>
          </a:p>
          <a:p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Payload	: (2) oadrCreatedOpt</a:t>
            </a:r>
          </a:p>
        </p:txBody>
      </p:sp>
      <p:sp>
        <p:nvSpPr>
          <p:cNvPr id="24" name="제목 2"/>
          <p:cNvSpPr>
            <a:spLocks noGrp="1"/>
          </p:cNvSpPr>
          <p:nvPr>
            <p:ph type="title"/>
          </p:nvPr>
        </p:nvSpPr>
        <p:spPr>
          <a:xfrm>
            <a:off x="28604" y="233346"/>
            <a:ext cx="8686800" cy="838200"/>
          </a:xfrm>
          <a:noFill/>
        </p:spPr>
        <p:txBody>
          <a:bodyPr/>
          <a:lstStyle/>
          <a:p>
            <a:pPr lvl="0">
              <a:defRPr/>
            </a:pPr>
            <a:r>
              <a:rPr lang="en-US" altLang="ko-KR" b="1" dirty="0">
                <a:solidFill>
                  <a:schemeClr val="tx1"/>
                </a:solidFill>
              </a:rPr>
              <a:t>2. Profile : OpenADR 2.0b</a:t>
            </a:r>
            <a:br>
              <a:rPr lang="en-US" altLang="ko-KR" b="1" dirty="0">
                <a:solidFill>
                  <a:schemeClr val="tx1"/>
                </a:solidFill>
              </a:rPr>
            </a:br>
            <a:r>
              <a:rPr lang="en-US" altLang="ko-KR" sz="2400" b="1" dirty="0">
                <a:solidFill>
                  <a:schemeClr val="tx1"/>
                </a:solidFill>
              </a:rPr>
              <a:t>2.4 Services : EiOpt (</a:t>
            </a:r>
            <a:r>
              <a:rPr lang="en-US" altLang="ko-KR" sz="2400" b="1" dirty="0">
                <a:solidFill>
                  <a:schemeClr val="accent2"/>
                </a:solidFill>
              </a:rPr>
              <a:t>HTTP / XML</a:t>
            </a:r>
            <a:r>
              <a:rPr lang="en-US" altLang="ko-KR" sz="2400" b="1" dirty="0">
                <a:solidFill>
                  <a:schemeClr val="tx1"/>
                </a:solidFill>
              </a:rPr>
              <a:t>)</a:t>
            </a:r>
            <a:endParaRPr lang="en-US" altLang="zh-CN" sz="2400" b="1" dirty="0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6AEF882A-592D-4341-A8D9-E1185477E1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8978242"/>
              </p:ext>
            </p:extLst>
          </p:nvPr>
        </p:nvGraphicFramePr>
        <p:xfrm>
          <a:off x="825166" y="2729555"/>
          <a:ext cx="3479800" cy="2333625"/>
        </p:xfrm>
        <a:graphic>
          <a:graphicData uri="http://schemas.openxmlformats.org/drawingml/2006/table">
            <a:tbl>
              <a:tblPr/>
              <a:tblGrid>
                <a:gridCol w="687054">
                  <a:extLst>
                    <a:ext uri="{9D8B030D-6E8A-4147-A177-3AD203B41FA5}">
                      <a16:colId xmlns:a16="http://schemas.microsoft.com/office/drawing/2014/main" val="295537413"/>
                    </a:ext>
                  </a:extLst>
                </a:gridCol>
                <a:gridCol w="667969">
                  <a:extLst>
                    <a:ext uri="{9D8B030D-6E8A-4147-A177-3AD203B41FA5}">
                      <a16:colId xmlns:a16="http://schemas.microsoft.com/office/drawing/2014/main" val="115627263"/>
                    </a:ext>
                  </a:extLst>
                </a:gridCol>
                <a:gridCol w="2124777">
                  <a:extLst>
                    <a:ext uri="{9D8B030D-6E8A-4147-A177-3AD203B41FA5}">
                      <a16:colId xmlns:a16="http://schemas.microsoft.com/office/drawing/2014/main" val="2544886557"/>
                    </a:ext>
                  </a:extLst>
                </a:gridCol>
              </a:tblGrid>
              <a:tr h="219075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Key name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Comments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0471748"/>
                  </a:ext>
                </a:extLst>
              </a:tr>
              <a:tr h="219075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venID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requested VEN ID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8866945"/>
                  </a:ext>
                </a:extLst>
              </a:tr>
              <a:tr h="209550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optID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opt identifier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3299150"/>
                  </a:ext>
                </a:extLst>
              </a:tr>
              <a:tr h="209550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optType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type of opt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3543150"/>
                  </a:ext>
                </a:extLst>
              </a:tr>
              <a:tr h="209550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optReason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opt reason(e.g. emergency)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9003456"/>
                  </a:ext>
                </a:extLst>
              </a:tr>
              <a:tr h="209550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marketContext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refer market address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00512157"/>
                  </a:ext>
                </a:extLst>
              </a:tr>
              <a:tr h="209550">
                <a:tc rowSpan="2"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available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dtstart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opt start time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3805397"/>
                  </a:ext>
                </a:extLst>
              </a:tr>
              <a:tr h="2095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duration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opt duration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4331922"/>
                  </a:ext>
                </a:extLst>
              </a:tr>
              <a:tr h="209550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createdDateTime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created time of this message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5982096"/>
                  </a:ext>
                </a:extLst>
              </a:tr>
              <a:tr h="209550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requestID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request identifier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5654921"/>
                  </a:ext>
                </a:extLst>
              </a:tr>
              <a:tr h="219075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70C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service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message type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72664334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03F2F1B2-E400-4CA5-AE20-2F47D634F6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4937941"/>
              </p:ext>
            </p:extLst>
          </p:nvPr>
        </p:nvGraphicFramePr>
        <p:xfrm>
          <a:off x="825166" y="5470089"/>
          <a:ext cx="3606800" cy="1285875"/>
        </p:xfrm>
        <a:graphic>
          <a:graphicData uri="http://schemas.openxmlformats.org/drawingml/2006/table">
            <a:tbl>
              <a:tblPr/>
              <a:tblGrid>
                <a:gridCol w="1484593">
                  <a:extLst>
                    <a:ext uri="{9D8B030D-6E8A-4147-A177-3AD203B41FA5}">
                      <a16:colId xmlns:a16="http://schemas.microsoft.com/office/drawing/2014/main" val="2335326802"/>
                    </a:ext>
                  </a:extLst>
                </a:gridCol>
                <a:gridCol w="2122207">
                  <a:extLst>
                    <a:ext uri="{9D8B030D-6E8A-4147-A177-3AD203B41FA5}">
                      <a16:colId xmlns:a16="http://schemas.microsoft.com/office/drawing/2014/main" val="4193909225"/>
                    </a:ext>
                  </a:extLst>
                </a:gridCol>
              </a:tblGrid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Key name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Comments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9587397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requestID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request identifier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1892321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responseCode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response code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873864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responseDescription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 of response code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2025740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optID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opt identifier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5415232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70C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service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message type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028642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44386872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7C6F095-276F-4AD3-9842-1213BA0CC323}" type="slidenum">
              <a:rPr lang="ko-KR" altLang="en-US" smtClean="0">
                <a:solidFill>
                  <a:srgbClr val="000000"/>
                </a:solidFill>
              </a:rPr>
              <a:pPr>
                <a:defRPr/>
              </a:pPr>
              <a:t>132</a:t>
            </a:fld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492919" y="2423101"/>
            <a:ext cx="632003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arenBoth"/>
            </a:pP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oadrCreateOpt </a:t>
            </a:r>
          </a:p>
          <a:p>
            <a:pPr marL="342900" indent="-342900">
              <a:buAutoNum type="arabicParenBoth"/>
            </a:pP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oadrCreatedOpt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04625" y="2867832"/>
            <a:ext cx="4361309" cy="3996067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txBody>
          <a:bodyPr wrap="square" lIns="108000" tIns="108000" rIns="108000" bIns="108000" rtlCol="0" anchor="ctr">
            <a:spAutoFit/>
          </a:bodyPr>
          <a:lstStyle/>
          <a:p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oadrCreateOpt</a:t>
            </a:r>
            <a:r>
              <a:rPr lang="en-US" sz="1200" b="1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XML</a:t>
            </a:r>
            <a:r>
              <a:rPr lang="en-US" sz="120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{</a:t>
            </a:r>
            <a:endParaRPr lang="en-US" sz="1200" dirty="0"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</a:t>
            </a:r>
            <a:r>
              <a:rPr lang="en-US" altLang="ko-KR" sz="12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“opt</a:t>
            </a:r>
            <a:r>
              <a:rPr lang="en-US" sz="12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ID": String,</a:t>
            </a:r>
          </a:p>
          <a:p>
            <a:r>
              <a:rPr lang="en-US" altLang="ko-KR" sz="12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“optType” : String,</a:t>
            </a:r>
          </a:p>
          <a:p>
            <a:r>
              <a:rPr lang="en-US" altLang="ko-KR" sz="12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“optReason” : String,</a:t>
            </a:r>
          </a:p>
          <a:p>
            <a:r>
              <a:rPr lang="en-US" altLang="ko-KR" sz="12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“venID” : String,</a:t>
            </a:r>
          </a:p>
          <a:p>
            <a:r>
              <a:rPr lang="en-US" altLang="ko-KR" sz="12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“marketContext” : String,</a:t>
            </a:r>
          </a:p>
          <a:p>
            <a:r>
              <a:rPr lang="en-US" altLang="ko-KR" sz="1200" b="1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“available” : Array,</a:t>
            </a:r>
          </a:p>
          <a:p>
            <a:r>
              <a:rPr lang="en-US" altLang="ko-KR" sz="12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“createdDateTime” : Date,</a:t>
            </a:r>
          </a:p>
          <a:p>
            <a:r>
              <a:rPr lang="en-US" altLang="ko-KR" sz="12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“requestID” : String”</a:t>
            </a:r>
          </a:p>
          <a:p>
            <a:r>
              <a:rPr lang="en-US" sz="120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}</a:t>
            </a:r>
          </a:p>
          <a:p>
            <a:endParaRPr lang="en-US" sz="135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sz="140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sz="140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sz="120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sz="120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sz="120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sz="120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sz="120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sz="120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sz="120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/>
          <a:srcRect r="87903" b="54343"/>
          <a:stretch/>
        </p:blipFill>
        <p:spPr>
          <a:xfrm>
            <a:off x="2843808" y="2494429"/>
            <a:ext cx="1080120" cy="358240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4814734" y="2867832"/>
            <a:ext cx="3996429" cy="3657512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txBody>
          <a:bodyPr wrap="square" lIns="108000" tIns="108000" rIns="108000" bIns="108000" rtlCol="0" anchor="ctr">
            <a:spAutoFit/>
          </a:bodyPr>
          <a:lstStyle/>
          <a:p>
            <a:r>
              <a:rPr lang="en-US" altLang="ko-KR" sz="10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oadrCreatedOpt</a:t>
            </a:r>
            <a:r>
              <a:rPr lang="en-US" altLang="ko-KR" sz="1050" b="1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XML</a:t>
            </a:r>
            <a:r>
              <a:rPr lang="en-US" altLang="ko-KR" sz="105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{</a:t>
            </a:r>
          </a:p>
          <a:p>
            <a:r>
              <a:rPr lang="en-US" altLang="ko-KR" sz="105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“responseCode” : Integer,</a:t>
            </a:r>
          </a:p>
          <a:p>
            <a:r>
              <a:rPr lang="en-US" altLang="ko-KR" sz="105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“responDescription” : String,</a:t>
            </a:r>
          </a:p>
          <a:p>
            <a:r>
              <a:rPr lang="en-US" altLang="ko-KR" sz="105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“requestID” : String,</a:t>
            </a:r>
          </a:p>
          <a:p>
            <a:r>
              <a:rPr lang="en-US" altLang="ko-KR" sz="105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“optID” : String,</a:t>
            </a:r>
          </a:p>
          <a:p>
            <a:r>
              <a:rPr lang="en-US" altLang="ko-KR" sz="105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}</a:t>
            </a:r>
          </a:p>
          <a:p>
            <a:endParaRPr lang="en-US" altLang="ko-KR" sz="80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altLang="ko-KR" sz="80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altLang="ko-KR" sz="80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altLang="ko-KR" sz="105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altLang="ko-KR" sz="105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altLang="ko-KR" sz="105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altLang="ko-KR" sz="105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altLang="ko-KR" sz="105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altLang="ko-KR" sz="105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altLang="ko-KR" sz="105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altLang="ko-KR" sz="105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altLang="ko-KR" sz="105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altLang="ko-KR" sz="105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altLang="ko-KR" sz="105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altLang="ko-KR" sz="105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altLang="ko-KR" sz="105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492919" y="1406100"/>
            <a:ext cx="8229600" cy="1023300"/>
            <a:chOff x="492919" y="1406100"/>
            <a:chExt cx="8229600" cy="1023300"/>
          </a:xfrm>
        </p:grpSpPr>
        <p:sp>
          <p:nvSpPr>
            <p:cNvPr id="12" name="직사각형 11"/>
            <p:cNvSpPr/>
            <p:nvPr/>
          </p:nvSpPr>
          <p:spPr bwMode="auto">
            <a:xfrm>
              <a:off x="492919" y="1406100"/>
              <a:ext cx="8229600" cy="1023300"/>
            </a:xfrm>
            <a:prstGeom prst="rect">
              <a:avLst/>
            </a:prstGeom>
            <a:solidFill>
              <a:schemeClr val="bg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232105" y="1605734"/>
              <a:ext cx="1172116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VEN</a:t>
              </a:r>
              <a:br>
                <a:rPr lang="en-US" altLang="ko-KR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</a:br>
              <a:r>
                <a:rPr lang="en-US" altLang="ko-KR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(192.168.1.101)</a:t>
              </a:r>
            </a:p>
          </p:txBody>
        </p:sp>
        <p:cxnSp>
          <p:nvCxnSpPr>
            <p:cNvPr id="14" name="직선 화살표 연결선 13"/>
            <p:cNvCxnSpPr/>
            <p:nvPr/>
          </p:nvCxnSpPr>
          <p:spPr bwMode="auto">
            <a:xfrm>
              <a:off x="2195737" y="1844824"/>
              <a:ext cx="4707807" cy="0"/>
            </a:xfrm>
            <a:prstGeom prst="straightConnector1">
              <a:avLst/>
            </a:prstGeom>
            <a:solidFill>
              <a:schemeClr val="accent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arrow" w="med" len="med"/>
              <a:tailEnd type="none"/>
            </a:ln>
            <a:effectLst/>
          </p:spPr>
        </p:cxnSp>
        <p:sp>
          <p:nvSpPr>
            <p:cNvPr id="16" name="TextBox 15"/>
            <p:cNvSpPr txBox="1"/>
            <p:nvPr/>
          </p:nvSpPr>
          <p:spPr>
            <a:xfrm>
              <a:off x="826867" y="1567266"/>
              <a:ext cx="1018227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VTN</a:t>
              </a:r>
            </a:p>
            <a:p>
              <a:pPr algn="ctr"/>
              <a:r>
                <a:rPr lang="en-US" altLang="ko-KR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(192.168.1.2)</a:t>
              </a:r>
            </a:p>
          </p:txBody>
        </p:sp>
        <p:cxnSp>
          <p:nvCxnSpPr>
            <p:cNvPr id="17" name="직선 화살표 연결선 16"/>
            <p:cNvCxnSpPr/>
            <p:nvPr/>
          </p:nvCxnSpPr>
          <p:spPr bwMode="auto">
            <a:xfrm flipH="1">
              <a:off x="2195736" y="2276872"/>
              <a:ext cx="4707808" cy="0"/>
            </a:xfrm>
            <a:prstGeom prst="straightConnector1">
              <a:avLst/>
            </a:prstGeom>
            <a:solidFill>
              <a:schemeClr val="accent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arrow" w="med" len="med"/>
              <a:tailEnd type="none"/>
            </a:ln>
            <a:effectLst/>
          </p:spPr>
        </p:cxnSp>
      </p:grpSp>
      <p:sp>
        <p:nvSpPr>
          <p:cNvPr id="19" name="TextBox 18"/>
          <p:cNvSpPr txBox="1"/>
          <p:nvPr/>
        </p:nvSpPr>
        <p:spPr>
          <a:xfrm>
            <a:off x="2790770" y="1413937"/>
            <a:ext cx="3028393" cy="43088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POST 	: /OpenADR2/Simple/2.0b/EiOpt </a:t>
            </a:r>
          </a:p>
          <a:p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Payload 	:  (1) oadrCreateOpt</a:t>
            </a:r>
            <a:endParaRPr lang="ko-KR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800057" y="1844824"/>
            <a:ext cx="2279791" cy="43088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Response	: HTTP 200 OK</a:t>
            </a:r>
          </a:p>
          <a:p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Payload	: (2) oadrCreatedOpt</a:t>
            </a: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2"/>
          <a:srcRect l="21775" t="-1242" r="65322" b="54343"/>
          <a:stretch/>
        </p:blipFill>
        <p:spPr>
          <a:xfrm>
            <a:off x="3914665" y="2494429"/>
            <a:ext cx="1152128" cy="352910"/>
          </a:xfrm>
          <a:prstGeom prst="rect">
            <a:avLst/>
          </a:prstGeom>
        </p:spPr>
      </p:pic>
      <p:sp>
        <p:nvSpPr>
          <p:cNvPr id="24" name="제목 2"/>
          <p:cNvSpPr>
            <a:spLocks noGrp="1"/>
          </p:cNvSpPr>
          <p:nvPr>
            <p:ph type="title"/>
          </p:nvPr>
        </p:nvSpPr>
        <p:spPr>
          <a:xfrm>
            <a:off x="28604" y="233346"/>
            <a:ext cx="8686800" cy="838200"/>
          </a:xfrm>
          <a:noFill/>
        </p:spPr>
        <p:txBody>
          <a:bodyPr/>
          <a:lstStyle/>
          <a:p>
            <a:pPr lvl="0">
              <a:defRPr/>
            </a:pPr>
            <a:r>
              <a:rPr lang="en-US" altLang="ko-KR" b="1" dirty="0">
                <a:solidFill>
                  <a:schemeClr val="tx1"/>
                </a:solidFill>
              </a:rPr>
              <a:t>2. Profile : OpenADR 2.0b</a:t>
            </a:r>
            <a:br>
              <a:rPr lang="en-US" altLang="ko-KR" b="1" dirty="0">
                <a:solidFill>
                  <a:schemeClr val="tx1"/>
                </a:solidFill>
              </a:rPr>
            </a:br>
            <a:r>
              <a:rPr lang="en-US" altLang="ko-KR" sz="2400" b="1" dirty="0">
                <a:solidFill>
                  <a:schemeClr val="tx1"/>
                </a:solidFill>
              </a:rPr>
              <a:t>2.4 Services : EiOpt (</a:t>
            </a:r>
            <a:r>
              <a:rPr lang="en-US" altLang="ko-KR" sz="2400" b="1" dirty="0">
                <a:solidFill>
                  <a:schemeClr val="accent2"/>
                </a:solidFill>
              </a:rPr>
              <a:t>HTTP / XML</a:t>
            </a:r>
            <a:r>
              <a:rPr lang="en-US" altLang="ko-KR" sz="2400" b="1" dirty="0">
                <a:solidFill>
                  <a:schemeClr val="tx1"/>
                </a:solidFill>
              </a:rPr>
              <a:t>)</a:t>
            </a:r>
            <a:endParaRPr lang="en-US" altLang="zh-CN" sz="2400"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4785" y="2492896"/>
            <a:ext cx="3343275" cy="361950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2339752" y="3336096"/>
            <a:ext cx="1741181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available</a:t>
            </a:r>
            <a:r>
              <a:rPr lang="en-US" altLang="ko-KR" sz="1000" b="1" dirty="0"/>
              <a:t> Array</a:t>
            </a:r>
            <a:r>
              <a:rPr lang="en-US" altLang="ko-KR" sz="1000" dirty="0"/>
              <a:t>{</a:t>
            </a:r>
          </a:p>
          <a:p>
            <a:r>
              <a:rPr lang="en-US" altLang="ko-KR" sz="1000" dirty="0"/>
              <a:t>   </a:t>
            </a:r>
            <a:r>
              <a:rPr lang="en-US" altLang="ko-KR" sz="10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“dtstart” : Date,</a:t>
            </a:r>
          </a:p>
          <a:p>
            <a:r>
              <a:rPr lang="en-US" altLang="ko-KR" sz="10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“duration” : String,</a:t>
            </a:r>
            <a:endParaRPr lang="en-US" altLang="ko-KR" sz="1000" dirty="0"/>
          </a:p>
          <a:p>
            <a:r>
              <a:rPr lang="en-US" altLang="ko-KR" sz="1000" dirty="0"/>
              <a:t>}</a:t>
            </a:r>
            <a:endParaRPr lang="ko-KR" altLang="en-US" sz="10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7867" y="4637277"/>
            <a:ext cx="3366561" cy="211455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6455" y="4264819"/>
            <a:ext cx="2619375" cy="1704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171060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7C6F095-276F-4AD3-9842-1213BA0CC323}" type="slidenum">
              <a:rPr lang="ko-KR" altLang="en-US" smtClean="0">
                <a:solidFill>
                  <a:srgbClr val="000000"/>
                </a:solidFill>
              </a:rPr>
              <a:pPr>
                <a:defRPr/>
              </a:pPr>
              <a:t>133</a:t>
            </a:fld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492919" y="2423101"/>
            <a:ext cx="632003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(3)    </a:t>
            </a:r>
            <a:r>
              <a:rPr lang="en-US" altLang="ko-KR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oadrCancelOpt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endParaRPr lang="en-US" altLang="ko-KR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ko-KR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ko-KR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ko-KR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ko-KR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ko-KR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ko-KR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ko-KR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(4)    oadrCanceledOpt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492919" y="1406100"/>
            <a:ext cx="8229600" cy="1023300"/>
            <a:chOff x="492919" y="1406100"/>
            <a:chExt cx="8229600" cy="1023300"/>
          </a:xfrm>
        </p:grpSpPr>
        <p:sp>
          <p:nvSpPr>
            <p:cNvPr id="12" name="직사각형 11"/>
            <p:cNvSpPr/>
            <p:nvPr/>
          </p:nvSpPr>
          <p:spPr bwMode="auto">
            <a:xfrm>
              <a:off x="492919" y="1406100"/>
              <a:ext cx="8229600" cy="1023300"/>
            </a:xfrm>
            <a:prstGeom prst="rect">
              <a:avLst/>
            </a:prstGeom>
            <a:solidFill>
              <a:schemeClr val="bg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232105" y="1605734"/>
              <a:ext cx="1172116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VEN</a:t>
              </a:r>
              <a:br>
                <a:rPr lang="en-US" altLang="ko-KR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</a:br>
              <a:r>
                <a:rPr lang="en-US" altLang="ko-KR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(192.168.1.101)</a:t>
              </a:r>
            </a:p>
          </p:txBody>
        </p:sp>
        <p:cxnSp>
          <p:nvCxnSpPr>
            <p:cNvPr id="14" name="직선 화살표 연결선 13"/>
            <p:cNvCxnSpPr/>
            <p:nvPr/>
          </p:nvCxnSpPr>
          <p:spPr bwMode="auto">
            <a:xfrm>
              <a:off x="2195737" y="1844824"/>
              <a:ext cx="4707807" cy="0"/>
            </a:xfrm>
            <a:prstGeom prst="straightConnector1">
              <a:avLst/>
            </a:prstGeom>
            <a:solidFill>
              <a:schemeClr val="accent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arrow" w="med" len="med"/>
              <a:tailEnd type="none"/>
            </a:ln>
            <a:effectLst/>
          </p:spPr>
        </p:cxnSp>
        <p:sp>
          <p:nvSpPr>
            <p:cNvPr id="16" name="TextBox 15"/>
            <p:cNvSpPr txBox="1"/>
            <p:nvPr/>
          </p:nvSpPr>
          <p:spPr>
            <a:xfrm>
              <a:off x="826867" y="1567266"/>
              <a:ext cx="1018227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VTN</a:t>
              </a:r>
            </a:p>
            <a:p>
              <a:pPr algn="ctr"/>
              <a:r>
                <a:rPr lang="en-US" altLang="ko-KR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(192.168.1.2)</a:t>
              </a:r>
            </a:p>
          </p:txBody>
        </p:sp>
        <p:cxnSp>
          <p:nvCxnSpPr>
            <p:cNvPr id="17" name="직선 화살표 연결선 16"/>
            <p:cNvCxnSpPr/>
            <p:nvPr/>
          </p:nvCxnSpPr>
          <p:spPr bwMode="auto">
            <a:xfrm flipH="1">
              <a:off x="2195736" y="2276872"/>
              <a:ext cx="4707808" cy="0"/>
            </a:xfrm>
            <a:prstGeom prst="straightConnector1">
              <a:avLst/>
            </a:prstGeom>
            <a:solidFill>
              <a:schemeClr val="accent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arrow" w="med" len="med"/>
              <a:tailEnd type="none"/>
            </a:ln>
            <a:effectLst/>
          </p:spPr>
        </p:cxnSp>
      </p:grpSp>
      <p:sp>
        <p:nvSpPr>
          <p:cNvPr id="19" name="TextBox 18"/>
          <p:cNvSpPr txBox="1"/>
          <p:nvPr/>
        </p:nvSpPr>
        <p:spPr>
          <a:xfrm>
            <a:off x="2790770" y="1413937"/>
            <a:ext cx="3028393" cy="43088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POST 	: /OpenADR2/Simple/2.0b/</a:t>
            </a:r>
            <a:r>
              <a:rPr lang="en-US" altLang="ko-KR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EiOpt</a:t>
            </a:r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Payload 	:  (3) oadrCancelOpt</a:t>
            </a:r>
            <a:endParaRPr lang="ko-KR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800057" y="1844824"/>
            <a:ext cx="2366353" cy="43088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Response	: HTTP 200 OK</a:t>
            </a:r>
          </a:p>
          <a:p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Payload	: (4) oadrCanceledOpt</a:t>
            </a:r>
          </a:p>
        </p:txBody>
      </p:sp>
      <p:sp>
        <p:nvSpPr>
          <p:cNvPr id="24" name="제목 2"/>
          <p:cNvSpPr>
            <a:spLocks noGrp="1"/>
          </p:cNvSpPr>
          <p:nvPr>
            <p:ph type="title"/>
          </p:nvPr>
        </p:nvSpPr>
        <p:spPr>
          <a:xfrm>
            <a:off x="28604" y="233346"/>
            <a:ext cx="8686800" cy="838200"/>
          </a:xfrm>
          <a:noFill/>
        </p:spPr>
        <p:txBody>
          <a:bodyPr/>
          <a:lstStyle/>
          <a:p>
            <a:pPr lvl="0">
              <a:defRPr/>
            </a:pPr>
            <a:r>
              <a:rPr lang="en-US" altLang="ko-KR" b="1" dirty="0">
                <a:solidFill>
                  <a:schemeClr val="tx1"/>
                </a:solidFill>
              </a:rPr>
              <a:t>2. Profile : OpenADR 2.0b</a:t>
            </a:r>
            <a:br>
              <a:rPr lang="en-US" altLang="ko-KR" b="1" dirty="0">
                <a:solidFill>
                  <a:schemeClr val="tx1"/>
                </a:solidFill>
              </a:rPr>
            </a:br>
            <a:r>
              <a:rPr lang="en-US" altLang="ko-KR" sz="2400" b="1" dirty="0">
                <a:solidFill>
                  <a:schemeClr val="tx1"/>
                </a:solidFill>
              </a:rPr>
              <a:t>2.4 Services : EiOpt (</a:t>
            </a:r>
            <a:r>
              <a:rPr lang="en-US" altLang="ko-KR" sz="2400" b="1" dirty="0">
                <a:solidFill>
                  <a:schemeClr val="accent2"/>
                </a:solidFill>
              </a:rPr>
              <a:t>HTTP / XML</a:t>
            </a:r>
            <a:r>
              <a:rPr lang="en-US" altLang="ko-KR" sz="2400" b="1" dirty="0">
                <a:solidFill>
                  <a:schemeClr val="tx1"/>
                </a:solidFill>
              </a:rPr>
              <a:t>)</a:t>
            </a:r>
            <a:endParaRPr lang="en-US" altLang="zh-CN" sz="2400" b="1" dirty="0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36E6C8C4-74B6-483A-AE6F-D4F1A769E0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8657574"/>
              </p:ext>
            </p:extLst>
          </p:nvPr>
        </p:nvGraphicFramePr>
        <p:xfrm>
          <a:off x="826867" y="2787344"/>
          <a:ext cx="3708400" cy="1076325"/>
        </p:xfrm>
        <a:graphic>
          <a:graphicData uri="http://schemas.openxmlformats.org/drawingml/2006/table">
            <a:tbl>
              <a:tblPr/>
              <a:tblGrid>
                <a:gridCol w="1485900">
                  <a:extLst>
                    <a:ext uri="{9D8B030D-6E8A-4147-A177-3AD203B41FA5}">
                      <a16:colId xmlns:a16="http://schemas.microsoft.com/office/drawing/2014/main" val="44702904"/>
                    </a:ext>
                  </a:extLst>
                </a:gridCol>
                <a:gridCol w="2222500">
                  <a:extLst>
                    <a:ext uri="{9D8B030D-6E8A-4147-A177-3AD203B41FA5}">
                      <a16:colId xmlns:a16="http://schemas.microsoft.com/office/drawing/2014/main" val="2151860188"/>
                    </a:ext>
                  </a:extLst>
                </a:gridCol>
              </a:tblGrid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Key name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Comments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31914845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requestID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request identifier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924056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optID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opt identifier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4827279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venID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requested VEN ID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51613470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70C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service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message type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19123295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6CE2545-0BDC-44A0-9625-43B00F5C68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4987088"/>
              </p:ext>
            </p:extLst>
          </p:nvPr>
        </p:nvGraphicFramePr>
        <p:xfrm>
          <a:off x="826867" y="4380084"/>
          <a:ext cx="3708400" cy="1285875"/>
        </p:xfrm>
        <a:graphic>
          <a:graphicData uri="http://schemas.openxmlformats.org/drawingml/2006/table">
            <a:tbl>
              <a:tblPr/>
              <a:tblGrid>
                <a:gridCol w="1485900">
                  <a:extLst>
                    <a:ext uri="{9D8B030D-6E8A-4147-A177-3AD203B41FA5}">
                      <a16:colId xmlns:a16="http://schemas.microsoft.com/office/drawing/2014/main" val="3308024845"/>
                    </a:ext>
                  </a:extLst>
                </a:gridCol>
                <a:gridCol w="2222500">
                  <a:extLst>
                    <a:ext uri="{9D8B030D-6E8A-4147-A177-3AD203B41FA5}">
                      <a16:colId xmlns:a16="http://schemas.microsoft.com/office/drawing/2014/main" val="1797409752"/>
                    </a:ext>
                  </a:extLst>
                </a:gridCol>
              </a:tblGrid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Key name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Comments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00833299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requestID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request identifier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766562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responseCode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response code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9593378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responseDescription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 of response code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2163291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optID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opt identifier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22504397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70C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service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message type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331517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94983986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7C6F095-276F-4AD3-9842-1213BA0CC323}" type="slidenum">
              <a:rPr lang="ko-KR" altLang="en-US" smtClean="0">
                <a:solidFill>
                  <a:srgbClr val="000000"/>
                </a:solidFill>
              </a:rPr>
              <a:pPr>
                <a:defRPr/>
              </a:pPr>
              <a:t>134</a:t>
            </a:fld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492919" y="2423101"/>
            <a:ext cx="632003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(3)    oadrCancelOpt </a:t>
            </a:r>
          </a:p>
          <a:p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(4)    oadrCanceledOpt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04625" y="3028939"/>
            <a:ext cx="4361309" cy="3626735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txBody>
          <a:bodyPr wrap="square" lIns="108000" tIns="108000" rIns="108000" bIns="108000" rtlCol="0" anchor="ctr">
            <a:spAutoFit/>
          </a:bodyPr>
          <a:lstStyle/>
          <a:p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oadrCancelOpt</a:t>
            </a:r>
            <a:r>
              <a:rPr lang="en-US" sz="1200" b="1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XML</a:t>
            </a:r>
            <a:r>
              <a:rPr lang="en-US" sz="120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{</a:t>
            </a:r>
            <a:endParaRPr lang="en-US" sz="1200" dirty="0"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</a:t>
            </a:r>
            <a:r>
              <a:rPr lang="en-US" altLang="ko-KR" sz="12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“requestID” : String,</a:t>
            </a:r>
          </a:p>
          <a:p>
            <a:r>
              <a:rPr lang="en-US" altLang="ko-KR" sz="12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“optID” : String,</a:t>
            </a:r>
          </a:p>
          <a:p>
            <a:r>
              <a:rPr lang="en-US" altLang="ko-KR" sz="12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“venID” : String</a:t>
            </a:r>
          </a:p>
          <a:p>
            <a:r>
              <a:rPr lang="en-US" sz="120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}</a:t>
            </a:r>
          </a:p>
          <a:p>
            <a:endParaRPr lang="en-US" sz="135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sz="140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sz="140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sz="120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sz="120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sz="120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sz="120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sz="120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sz="120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sz="120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sz="120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sz="120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sz="120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/>
          <a:srcRect r="87903" b="54343"/>
          <a:stretch/>
        </p:blipFill>
        <p:spPr>
          <a:xfrm>
            <a:off x="2843808" y="2494429"/>
            <a:ext cx="1080120" cy="358240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4814734" y="3017397"/>
            <a:ext cx="3996429" cy="3495930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txBody>
          <a:bodyPr wrap="square" lIns="108000" tIns="108000" rIns="108000" bIns="108000" rtlCol="0" anchor="ctr">
            <a:spAutoFit/>
          </a:bodyPr>
          <a:lstStyle/>
          <a:p>
            <a:r>
              <a:rPr lang="en-US" altLang="ko-KR" sz="10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oadrCanceledOpt</a:t>
            </a:r>
            <a:r>
              <a:rPr lang="en-US" altLang="ko-KR" sz="1050" b="1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XML</a:t>
            </a:r>
            <a:r>
              <a:rPr lang="en-US" altLang="ko-KR" sz="105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{</a:t>
            </a:r>
          </a:p>
          <a:p>
            <a:r>
              <a:rPr lang="en-US" altLang="ko-KR" sz="105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“responseCode” : Integer,</a:t>
            </a:r>
          </a:p>
          <a:p>
            <a:r>
              <a:rPr lang="en-US" altLang="ko-KR" sz="105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“responDescription” : String,</a:t>
            </a:r>
          </a:p>
          <a:p>
            <a:r>
              <a:rPr lang="en-US" altLang="ko-KR" sz="105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“requestID” : String,</a:t>
            </a:r>
          </a:p>
          <a:p>
            <a:r>
              <a:rPr lang="en-US" altLang="ko-KR" sz="105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“optID” : String</a:t>
            </a:r>
          </a:p>
          <a:p>
            <a:r>
              <a:rPr lang="en-US" altLang="ko-KR" sz="105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}</a:t>
            </a:r>
          </a:p>
          <a:p>
            <a:endParaRPr lang="en-US" altLang="ko-KR" sz="80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altLang="ko-KR" sz="80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altLang="ko-KR" sz="80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altLang="ko-KR" sz="105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altLang="ko-KR" sz="105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altLang="ko-KR" sz="105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altLang="ko-KR" sz="105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altLang="ko-KR" sz="105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altLang="ko-KR" sz="105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altLang="ko-KR" sz="105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altLang="ko-KR" sz="105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altLang="ko-KR" sz="105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altLang="ko-KR" sz="105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altLang="ko-KR" sz="105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altLang="ko-KR" sz="105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492919" y="1406100"/>
            <a:ext cx="8229600" cy="1023300"/>
            <a:chOff x="492919" y="1406100"/>
            <a:chExt cx="8229600" cy="1023300"/>
          </a:xfrm>
        </p:grpSpPr>
        <p:sp>
          <p:nvSpPr>
            <p:cNvPr id="12" name="직사각형 11"/>
            <p:cNvSpPr/>
            <p:nvPr/>
          </p:nvSpPr>
          <p:spPr bwMode="auto">
            <a:xfrm>
              <a:off x="492919" y="1406100"/>
              <a:ext cx="8229600" cy="1023300"/>
            </a:xfrm>
            <a:prstGeom prst="rect">
              <a:avLst/>
            </a:prstGeom>
            <a:solidFill>
              <a:schemeClr val="bg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232105" y="1605734"/>
              <a:ext cx="1172116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VEN</a:t>
              </a:r>
              <a:br>
                <a:rPr lang="en-US" altLang="ko-KR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</a:br>
              <a:r>
                <a:rPr lang="en-US" altLang="ko-KR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(192.168.1.101)</a:t>
              </a:r>
            </a:p>
          </p:txBody>
        </p:sp>
        <p:cxnSp>
          <p:nvCxnSpPr>
            <p:cNvPr id="14" name="직선 화살표 연결선 13"/>
            <p:cNvCxnSpPr/>
            <p:nvPr/>
          </p:nvCxnSpPr>
          <p:spPr bwMode="auto">
            <a:xfrm>
              <a:off x="2195737" y="1844824"/>
              <a:ext cx="4707807" cy="0"/>
            </a:xfrm>
            <a:prstGeom prst="straightConnector1">
              <a:avLst/>
            </a:prstGeom>
            <a:solidFill>
              <a:schemeClr val="accent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arrow" w="med" len="med"/>
              <a:tailEnd type="none"/>
            </a:ln>
            <a:effectLst/>
          </p:spPr>
        </p:cxnSp>
        <p:sp>
          <p:nvSpPr>
            <p:cNvPr id="16" name="TextBox 15"/>
            <p:cNvSpPr txBox="1"/>
            <p:nvPr/>
          </p:nvSpPr>
          <p:spPr>
            <a:xfrm>
              <a:off x="826867" y="1567266"/>
              <a:ext cx="1018227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VTN</a:t>
              </a:r>
            </a:p>
            <a:p>
              <a:pPr algn="ctr"/>
              <a:r>
                <a:rPr lang="en-US" altLang="ko-KR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(192.168.1.2)</a:t>
              </a:r>
            </a:p>
          </p:txBody>
        </p:sp>
        <p:cxnSp>
          <p:nvCxnSpPr>
            <p:cNvPr id="17" name="직선 화살표 연결선 16"/>
            <p:cNvCxnSpPr/>
            <p:nvPr/>
          </p:nvCxnSpPr>
          <p:spPr bwMode="auto">
            <a:xfrm flipH="1">
              <a:off x="2195736" y="2276872"/>
              <a:ext cx="4707808" cy="0"/>
            </a:xfrm>
            <a:prstGeom prst="straightConnector1">
              <a:avLst/>
            </a:prstGeom>
            <a:solidFill>
              <a:schemeClr val="accent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arrow" w="med" len="med"/>
              <a:tailEnd type="none"/>
            </a:ln>
            <a:effectLst/>
          </p:spPr>
        </p:cxnSp>
      </p:grpSp>
      <p:sp>
        <p:nvSpPr>
          <p:cNvPr id="19" name="TextBox 18"/>
          <p:cNvSpPr txBox="1"/>
          <p:nvPr/>
        </p:nvSpPr>
        <p:spPr>
          <a:xfrm>
            <a:off x="2790770" y="1413937"/>
            <a:ext cx="3028393" cy="43088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POST 	: /OpenADR2/Simple/2.0b/</a:t>
            </a:r>
            <a:r>
              <a:rPr lang="en-US" altLang="ko-KR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EiOpt</a:t>
            </a:r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Payload 	:  (3) oadrCancelOpt</a:t>
            </a:r>
            <a:endParaRPr lang="ko-KR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800057" y="1844824"/>
            <a:ext cx="2366353" cy="43088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Response	: HTTP 200 OK</a:t>
            </a:r>
          </a:p>
          <a:p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Payload	: (4) oadrCanceledOpt</a:t>
            </a: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2"/>
          <a:srcRect l="21775" t="-1242" r="65322" b="54343"/>
          <a:stretch/>
        </p:blipFill>
        <p:spPr>
          <a:xfrm>
            <a:off x="3914665" y="2494429"/>
            <a:ext cx="1152128" cy="352910"/>
          </a:xfrm>
          <a:prstGeom prst="rect">
            <a:avLst/>
          </a:prstGeom>
        </p:spPr>
      </p:pic>
      <p:sp>
        <p:nvSpPr>
          <p:cNvPr id="24" name="제목 2"/>
          <p:cNvSpPr>
            <a:spLocks noGrp="1"/>
          </p:cNvSpPr>
          <p:nvPr>
            <p:ph type="title"/>
          </p:nvPr>
        </p:nvSpPr>
        <p:spPr>
          <a:xfrm>
            <a:off x="28604" y="233346"/>
            <a:ext cx="8686800" cy="838200"/>
          </a:xfrm>
          <a:noFill/>
        </p:spPr>
        <p:txBody>
          <a:bodyPr/>
          <a:lstStyle/>
          <a:p>
            <a:pPr lvl="0">
              <a:defRPr/>
            </a:pPr>
            <a:r>
              <a:rPr lang="en-US" altLang="ko-KR" b="1" dirty="0">
                <a:solidFill>
                  <a:schemeClr val="tx1"/>
                </a:solidFill>
              </a:rPr>
              <a:t>2. Profile : OpenADR 2.0b</a:t>
            </a:r>
            <a:br>
              <a:rPr lang="en-US" altLang="ko-KR" b="1" dirty="0">
                <a:solidFill>
                  <a:schemeClr val="tx1"/>
                </a:solidFill>
              </a:rPr>
            </a:br>
            <a:r>
              <a:rPr lang="en-US" altLang="ko-KR" sz="2400" b="1" dirty="0">
                <a:solidFill>
                  <a:schemeClr val="tx1"/>
                </a:solidFill>
              </a:rPr>
              <a:t>2.4 Services : EiOpt (</a:t>
            </a:r>
            <a:r>
              <a:rPr lang="en-US" altLang="ko-KR" sz="2400" b="1" dirty="0">
                <a:solidFill>
                  <a:schemeClr val="accent2"/>
                </a:solidFill>
              </a:rPr>
              <a:t>HTTP / XML</a:t>
            </a:r>
            <a:r>
              <a:rPr lang="en-US" altLang="ko-KR" sz="2400" b="1" dirty="0">
                <a:solidFill>
                  <a:schemeClr val="tx1"/>
                </a:solidFill>
              </a:rPr>
              <a:t>)</a:t>
            </a:r>
            <a:endParaRPr lang="en-US" altLang="zh-CN" sz="2400"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4785" y="2492896"/>
            <a:ext cx="3343275" cy="36195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208" y="3950842"/>
            <a:ext cx="3801796" cy="254623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9946" y="3865070"/>
            <a:ext cx="2545458" cy="2611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130537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F13F5CC-B8E9-482F-A016-6EE14B7359EE}" type="slidenum">
              <a:rPr lang="ko-KR" altLang="en-US" smtClean="0"/>
              <a:pPr/>
              <a:t>135</a:t>
            </a:fld>
            <a:endParaRPr lang="ko-KR" altLang="en-US"/>
          </a:p>
        </p:txBody>
      </p:sp>
      <p:sp>
        <p:nvSpPr>
          <p:cNvPr id="6" name="标题 1"/>
          <p:cNvSpPr txBox="1">
            <a:spLocks/>
          </p:cNvSpPr>
          <p:nvPr/>
        </p:nvSpPr>
        <p:spPr bwMode="auto">
          <a:xfrm>
            <a:off x="214282" y="2571752"/>
            <a:ext cx="8743984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200" b="1" kern="0" dirty="0">
                <a:ea typeface="굴림" pitchFamily="50" charset="-127"/>
              </a:rPr>
              <a:t>OpenADR 2.0b</a:t>
            </a:r>
            <a:endParaRPr lang="zh-CN" altLang="en-US" sz="3200" b="1" kern="0" dirty="0"/>
          </a:p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altLang="ko-KR" sz="3200" b="1" kern="0" dirty="0"/>
          </a:p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200" b="1" kern="0" dirty="0"/>
              <a:t>(4) EiOpt</a:t>
            </a:r>
          </a:p>
          <a:p>
            <a:pPr marL="514350" indent="-514350" algn="ctr" eaLnBrk="0" fontAlgn="base" latinLnBrk="0" hangingPunct="0">
              <a:spcBef>
                <a:spcPct val="0"/>
              </a:spcBef>
              <a:spcAft>
                <a:spcPct val="0"/>
              </a:spcAft>
              <a:buAutoNum type="arabicParenBoth"/>
              <a:defRPr/>
            </a:pPr>
            <a:endParaRPr lang="en-US" altLang="ko-KR" sz="3200" b="1" kern="0" dirty="0"/>
          </a:p>
          <a:p>
            <a:pPr marL="2743200" lvl="5" indent="-457200" eaLnBrk="0" fontAlgn="base" latinLnBrk="0" hangingPunct="0">
              <a:spcBef>
                <a:spcPct val="0"/>
              </a:spcBef>
              <a:spcAft>
                <a:spcPct val="0"/>
              </a:spcAft>
              <a:buFontTx/>
              <a:buChar char="-"/>
              <a:defRPr/>
            </a:pPr>
            <a:r>
              <a:rPr lang="en-US" altLang="ko-KR" sz="2400" b="1" kern="0" dirty="0"/>
              <a:t>HTTP / XML</a:t>
            </a:r>
          </a:p>
          <a:p>
            <a:pPr marL="2743200" lvl="5" indent="-457200" eaLnBrk="0" fontAlgn="base" latinLnBrk="0" hangingPunct="0">
              <a:spcBef>
                <a:spcPct val="0"/>
              </a:spcBef>
              <a:spcAft>
                <a:spcPct val="0"/>
              </a:spcAft>
              <a:buFontTx/>
              <a:buChar char="-"/>
              <a:defRPr/>
            </a:pPr>
            <a:r>
              <a:rPr lang="en-US" altLang="ko-KR" sz="2400" b="1" kern="0" dirty="0">
                <a:solidFill>
                  <a:schemeClr val="accent2"/>
                </a:solidFill>
              </a:rPr>
              <a:t>CoAP / JSON</a:t>
            </a:r>
          </a:p>
          <a:p>
            <a:pPr marL="2743200" lvl="5" indent="-457200" eaLnBrk="0" fontAlgn="base" latinLnBrk="0" hangingPunct="0">
              <a:spcBef>
                <a:spcPct val="0"/>
              </a:spcBef>
              <a:spcAft>
                <a:spcPct val="0"/>
              </a:spcAft>
              <a:buFontTx/>
              <a:buChar char="-"/>
              <a:defRPr/>
            </a:pPr>
            <a:r>
              <a:rPr lang="en-US" altLang="ko-KR" sz="2400" b="1" kern="0" dirty="0"/>
              <a:t>MQTT / JSON</a:t>
            </a:r>
          </a:p>
        </p:txBody>
      </p:sp>
    </p:spTree>
    <p:extLst>
      <p:ext uri="{BB962C8B-B14F-4D97-AF65-F5344CB8AC3E}">
        <p14:creationId xmlns:p14="http://schemas.microsoft.com/office/powerpoint/2010/main" val="649335184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제목 2"/>
          <p:cNvSpPr>
            <a:spLocks noGrp="1"/>
          </p:cNvSpPr>
          <p:nvPr>
            <p:ph type="title"/>
          </p:nvPr>
        </p:nvSpPr>
        <p:spPr>
          <a:xfrm>
            <a:off x="28604" y="233346"/>
            <a:ext cx="8686800" cy="838200"/>
          </a:xfrm>
          <a:noFill/>
        </p:spPr>
        <p:txBody>
          <a:bodyPr/>
          <a:lstStyle/>
          <a:p>
            <a:pPr lvl="0">
              <a:defRPr/>
            </a:pPr>
            <a:r>
              <a:rPr lang="en-US" altLang="ko-KR" b="1" dirty="0">
                <a:solidFill>
                  <a:schemeClr val="tx1"/>
                </a:solidFill>
              </a:rPr>
              <a:t>2. Profile : OpenADR 2.0b</a:t>
            </a:r>
            <a:br>
              <a:rPr lang="en-US" altLang="ko-KR" b="1" dirty="0">
                <a:solidFill>
                  <a:schemeClr val="tx1"/>
                </a:solidFill>
              </a:rPr>
            </a:br>
            <a:r>
              <a:rPr lang="en-US" altLang="ko-KR" sz="2400" b="1" dirty="0">
                <a:solidFill>
                  <a:schemeClr val="tx1"/>
                </a:solidFill>
              </a:rPr>
              <a:t>2.3 Services : EiEvent (</a:t>
            </a:r>
            <a:r>
              <a:rPr lang="en-US" altLang="ko-KR" sz="2400" b="1" dirty="0">
                <a:solidFill>
                  <a:schemeClr val="accent2"/>
                </a:solidFill>
              </a:rPr>
              <a:t>CoAP / JSON</a:t>
            </a:r>
            <a:r>
              <a:rPr lang="en-US" altLang="ko-KR" sz="2400" b="1" dirty="0">
                <a:solidFill>
                  <a:schemeClr val="tx1"/>
                </a:solidFill>
              </a:rPr>
              <a:t>)</a:t>
            </a:r>
            <a:endParaRPr lang="en-US" altLang="zh-CN" sz="2400" b="1" dirty="0"/>
          </a:p>
        </p:txBody>
      </p:sp>
      <p:sp>
        <p:nvSpPr>
          <p:cNvPr id="161" name="직사각형 160"/>
          <p:cNvSpPr/>
          <p:nvPr/>
        </p:nvSpPr>
        <p:spPr>
          <a:xfrm>
            <a:off x="611561" y="1484784"/>
            <a:ext cx="1512707" cy="5937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VEN</a:t>
            </a:r>
            <a:endParaRPr lang="ko-KR" alt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2" name="직사각형 161"/>
          <p:cNvSpPr/>
          <p:nvPr/>
        </p:nvSpPr>
        <p:spPr>
          <a:xfrm>
            <a:off x="6947725" y="1484784"/>
            <a:ext cx="1512707" cy="5937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VTN</a:t>
            </a:r>
            <a:endParaRPr lang="ko-KR" alt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63" name="직선 연결선 162"/>
          <p:cNvCxnSpPr/>
          <p:nvPr/>
        </p:nvCxnSpPr>
        <p:spPr>
          <a:xfrm>
            <a:off x="1367917" y="2078530"/>
            <a:ext cx="0" cy="43027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직선 연결선 189"/>
          <p:cNvCxnSpPr/>
          <p:nvPr/>
        </p:nvCxnSpPr>
        <p:spPr>
          <a:xfrm>
            <a:off x="7704081" y="2078530"/>
            <a:ext cx="0" cy="43027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/>
          <p:cNvCxnSpPr/>
          <p:nvPr/>
        </p:nvCxnSpPr>
        <p:spPr>
          <a:xfrm>
            <a:off x="1367910" y="3200131"/>
            <a:ext cx="633617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직선 화살표 연결선 191"/>
          <p:cNvCxnSpPr/>
          <p:nvPr/>
        </p:nvCxnSpPr>
        <p:spPr>
          <a:xfrm>
            <a:off x="1367909" y="5877272"/>
            <a:ext cx="6336171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TextBox 200"/>
          <p:cNvSpPr txBox="1"/>
          <p:nvPr/>
        </p:nvSpPr>
        <p:spPr>
          <a:xfrm>
            <a:off x="2395923" y="2619460"/>
            <a:ext cx="3371436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PUT 	: /OpenADR/</a:t>
            </a:r>
            <a:r>
              <a:rPr lang="en-US" altLang="ko-KR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VTN1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/2.0b/EiOpt</a:t>
            </a:r>
          </a:p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Payload 	: oadrCreateOpt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0" name="TextBox 209"/>
          <p:cNvSpPr txBox="1"/>
          <p:nvPr/>
        </p:nvSpPr>
        <p:spPr>
          <a:xfrm>
            <a:off x="2395923" y="3230368"/>
            <a:ext cx="2350323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Response	: 2.05 Content</a:t>
            </a:r>
          </a:p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Payload	: oadrCreatedOpt</a:t>
            </a:r>
          </a:p>
          <a:p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11" name="직선 화살표 연결선 210"/>
          <p:cNvCxnSpPr/>
          <p:nvPr/>
        </p:nvCxnSpPr>
        <p:spPr>
          <a:xfrm>
            <a:off x="1367909" y="5157192"/>
            <a:ext cx="633617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3" name="TextBox 212"/>
          <p:cNvSpPr txBox="1"/>
          <p:nvPr/>
        </p:nvSpPr>
        <p:spPr>
          <a:xfrm>
            <a:off x="2395922" y="4599708"/>
            <a:ext cx="3340979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PUT 	: /OpenADR/</a:t>
            </a:r>
            <a:r>
              <a:rPr lang="en-US" altLang="ko-KR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VTN1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/2.0b/EiOpt</a:t>
            </a:r>
          </a:p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Payload 	: oadrCancelOpt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4" name="TextBox 213"/>
          <p:cNvSpPr txBox="1"/>
          <p:nvPr/>
        </p:nvSpPr>
        <p:spPr>
          <a:xfrm>
            <a:off x="2395922" y="5210616"/>
            <a:ext cx="2460930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Response	: 2.05 Content</a:t>
            </a:r>
          </a:p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Payload	: oadrCanceledOpt</a:t>
            </a:r>
          </a:p>
          <a:p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20" name="직선 화살표 연결선 219"/>
          <p:cNvCxnSpPr/>
          <p:nvPr/>
        </p:nvCxnSpPr>
        <p:spPr>
          <a:xfrm>
            <a:off x="1367909" y="3789040"/>
            <a:ext cx="6336171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물결 15"/>
          <p:cNvSpPr/>
          <p:nvPr/>
        </p:nvSpPr>
        <p:spPr bwMode="auto">
          <a:xfrm>
            <a:off x="1376541" y="4087854"/>
            <a:ext cx="6336170" cy="277250"/>
          </a:xfrm>
          <a:prstGeom prst="wave">
            <a:avLst/>
          </a:prstGeom>
          <a:solidFill>
            <a:srgbClr val="FFFFD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97566539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7C6F095-276F-4AD3-9842-1213BA0CC323}" type="slidenum">
              <a:rPr lang="ko-KR" altLang="en-US" smtClean="0">
                <a:solidFill>
                  <a:srgbClr val="000000"/>
                </a:solidFill>
              </a:rPr>
              <a:pPr>
                <a:defRPr/>
              </a:pPr>
              <a:t>137</a:t>
            </a:fld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492919" y="2423101"/>
            <a:ext cx="632003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arenBoth"/>
            </a:pP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CreateOpt </a:t>
            </a:r>
          </a:p>
          <a:p>
            <a:pPr marL="342900" indent="-342900">
              <a:buAutoNum type="arabicParenBoth"/>
            </a:pP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CreatedOpt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492919" y="1406100"/>
            <a:ext cx="8229600" cy="1023300"/>
            <a:chOff x="492919" y="1406100"/>
            <a:chExt cx="8229600" cy="1023300"/>
          </a:xfrm>
        </p:grpSpPr>
        <p:sp>
          <p:nvSpPr>
            <p:cNvPr id="12" name="직사각형 11"/>
            <p:cNvSpPr/>
            <p:nvPr/>
          </p:nvSpPr>
          <p:spPr bwMode="auto">
            <a:xfrm>
              <a:off x="492919" y="1406100"/>
              <a:ext cx="8229600" cy="1023300"/>
            </a:xfrm>
            <a:prstGeom prst="rect">
              <a:avLst/>
            </a:prstGeom>
            <a:solidFill>
              <a:schemeClr val="bg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232105" y="1605734"/>
              <a:ext cx="1172116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VEN</a:t>
              </a:r>
              <a:br>
                <a:rPr lang="en-US" altLang="ko-KR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</a:br>
              <a:r>
                <a:rPr lang="en-US" altLang="ko-KR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(192.168.1.101)</a:t>
              </a:r>
            </a:p>
          </p:txBody>
        </p:sp>
        <p:cxnSp>
          <p:nvCxnSpPr>
            <p:cNvPr id="14" name="직선 화살표 연결선 13"/>
            <p:cNvCxnSpPr/>
            <p:nvPr/>
          </p:nvCxnSpPr>
          <p:spPr bwMode="auto">
            <a:xfrm>
              <a:off x="2195737" y="1844824"/>
              <a:ext cx="4707807" cy="0"/>
            </a:xfrm>
            <a:prstGeom prst="straightConnector1">
              <a:avLst/>
            </a:prstGeom>
            <a:solidFill>
              <a:schemeClr val="accent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arrow" w="med" len="med"/>
              <a:tailEnd type="none"/>
            </a:ln>
            <a:effectLst/>
          </p:spPr>
        </p:cxnSp>
        <p:sp>
          <p:nvSpPr>
            <p:cNvPr id="16" name="TextBox 15"/>
            <p:cNvSpPr txBox="1"/>
            <p:nvPr/>
          </p:nvSpPr>
          <p:spPr>
            <a:xfrm>
              <a:off x="826867" y="1567266"/>
              <a:ext cx="1018227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VTN</a:t>
              </a:r>
            </a:p>
            <a:p>
              <a:pPr algn="ctr"/>
              <a:r>
                <a:rPr lang="en-US" altLang="ko-KR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(192.168.1.2)</a:t>
              </a:r>
            </a:p>
          </p:txBody>
        </p:sp>
        <p:cxnSp>
          <p:nvCxnSpPr>
            <p:cNvPr id="17" name="직선 화살표 연결선 16"/>
            <p:cNvCxnSpPr/>
            <p:nvPr/>
          </p:nvCxnSpPr>
          <p:spPr bwMode="auto">
            <a:xfrm flipH="1">
              <a:off x="2195736" y="2276872"/>
              <a:ext cx="4707808" cy="0"/>
            </a:xfrm>
            <a:prstGeom prst="straightConnector1">
              <a:avLst/>
            </a:prstGeom>
            <a:solidFill>
              <a:schemeClr val="accent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arrow" w="med" len="med"/>
              <a:tailEnd type="none"/>
            </a:ln>
            <a:effectLst/>
          </p:spPr>
        </p:cxnSp>
      </p:grpSp>
      <p:sp>
        <p:nvSpPr>
          <p:cNvPr id="24" name="제목 2"/>
          <p:cNvSpPr>
            <a:spLocks noGrp="1"/>
          </p:cNvSpPr>
          <p:nvPr>
            <p:ph type="title"/>
          </p:nvPr>
        </p:nvSpPr>
        <p:spPr>
          <a:xfrm>
            <a:off x="28604" y="233346"/>
            <a:ext cx="8686800" cy="838200"/>
          </a:xfrm>
          <a:noFill/>
        </p:spPr>
        <p:txBody>
          <a:bodyPr/>
          <a:lstStyle/>
          <a:p>
            <a:pPr lvl="0">
              <a:defRPr/>
            </a:pPr>
            <a:r>
              <a:rPr lang="en-US" altLang="ko-KR" b="1" dirty="0">
                <a:solidFill>
                  <a:srgbClr val="FF0000"/>
                </a:solidFill>
              </a:rPr>
              <a:t>2. Profile : OpenADR 2.0b</a:t>
            </a:r>
            <a:r>
              <a:rPr lang="en-US" altLang="ko-KR" b="1" dirty="0">
                <a:solidFill>
                  <a:schemeClr val="tx1"/>
                </a:solidFill>
              </a:rPr>
              <a:t/>
            </a:r>
            <a:br>
              <a:rPr lang="en-US" altLang="ko-KR" b="1" dirty="0">
                <a:solidFill>
                  <a:schemeClr val="tx1"/>
                </a:solidFill>
              </a:rPr>
            </a:br>
            <a:r>
              <a:rPr lang="en-US" altLang="ko-KR" sz="2400" b="1" dirty="0">
                <a:solidFill>
                  <a:schemeClr val="tx1"/>
                </a:solidFill>
              </a:rPr>
              <a:t>2.4 Services : EiOpt (</a:t>
            </a:r>
            <a:r>
              <a:rPr lang="en-US" altLang="ko-KR" sz="2400" b="1" dirty="0">
                <a:solidFill>
                  <a:schemeClr val="accent2"/>
                </a:solidFill>
              </a:rPr>
              <a:t>CoAP / JSON</a:t>
            </a:r>
            <a:r>
              <a:rPr lang="en-US" altLang="ko-KR" sz="2400" b="1" dirty="0">
                <a:solidFill>
                  <a:schemeClr val="tx1"/>
                </a:solidFill>
              </a:rPr>
              <a:t>)</a:t>
            </a:r>
            <a:endParaRPr lang="en-US" altLang="zh-CN" sz="2400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3364453" y="1471634"/>
            <a:ext cx="2855269" cy="43088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PUT 	: /OpenADR/</a:t>
            </a:r>
            <a:r>
              <a:rPr lang="en-US" altLang="ko-KR" sz="11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VTN1</a:t>
            </a:r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/2.0b/EiOpt</a:t>
            </a:r>
          </a:p>
          <a:p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Payload 	: oadrCreateOpt</a:t>
            </a:r>
            <a:endParaRPr lang="ko-KR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349786" y="1902521"/>
            <a:ext cx="2081019" cy="6001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Response	: 2.05 Content</a:t>
            </a:r>
          </a:p>
          <a:p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Payload	: oadrCreatedOpt</a:t>
            </a:r>
          </a:p>
          <a:p>
            <a:endParaRPr lang="ko-KR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04625" y="2867832"/>
            <a:ext cx="4361309" cy="3996067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txBody>
          <a:bodyPr wrap="square" lIns="108000" tIns="108000" rIns="108000" bIns="108000" rtlCol="0" anchor="ctr">
            <a:spAutoFit/>
          </a:bodyPr>
          <a:lstStyle/>
          <a:p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oadrCreateOpt</a:t>
            </a:r>
            <a:r>
              <a:rPr lang="en-US" sz="1200" b="1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JSON</a:t>
            </a:r>
            <a:r>
              <a:rPr lang="en-US" sz="12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{</a:t>
            </a:r>
          </a:p>
          <a:p>
            <a:r>
              <a:rPr lang="en-US" sz="12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</a:t>
            </a:r>
            <a:r>
              <a:rPr lang="en-US" altLang="ko-KR" sz="12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“opt</a:t>
            </a:r>
            <a:r>
              <a:rPr lang="en-US" sz="12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ID": String,</a:t>
            </a:r>
          </a:p>
          <a:p>
            <a:r>
              <a:rPr lang="en-US" altLang="ko-KR" sz="12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“optType” : String,</a:t>
            </a:r>
          </a:p>
          <a:p>
            <a:r>
              <a:rPr lang="en-US" altLang="ko-KR" sz="12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“optReason” : String,</a:t>
            </a:r>
          </a:p>
          <a:p>
            <a:r>
              <a:rPr lang="en-US" altLang="ko-KR" sz="12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“venID” : String,</a:t>
            </a:r>
          </a:p>
          <a:p>
            <a:r>
              <a:rPr lang="en-US" altLang="ko-KR" sz="12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“marketContext” : String,</a:t>
            </a:r>
          </a:p>
          <a:p>
            <a:r>
              <a:rPr lang="en-US" altLang="ko-KR" sz="1200" b="1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“available” : Array,</a:t>
            </a:r>
          </a:p>
          <a:p>
            <a:r>
              <a:rPr lang="en-US" altLang="ko-KR" sz="12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“createdDateTime” : Date,</a:t>
            </a:r>
          </a:p>
          <a:p>
            <a:r>
              <a:rPr lang="en-US" altLang="ko-KR" sz="12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“requestID” : String,</a:t>
            </a:r>
          </a:p>
          <a:p>
            <a:r>
              <a:rPr lang="en-US" altLang="ko-KR" sz="1200" dirty="0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“service” : String</a:t>
            </a:r>
          </a:p>
          <a:p>
            <a:r>
              <a:rPr lang="en-US" sz="12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}</a:t>
            </a:r>
          </a:p>
          <a:p>
            <a:endParaRPr lang="en-US" sz="1350" dirty="0"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sz="1400" dirty="0"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sz="1400" dirty="0"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sz="1200" dirty="0"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sz="1200" dirty="0"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sz="1200" dirty="0"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sz="1200" dirty="0"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sz="1200" dirty="0"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sz="1200" dirty="0"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726090" y="2877357"/>
            <a:ext cx="3996429" cy="3819095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txBody>
          <a:bodyPr wrap="square" lIns="108000" tIns="108000" rIns="108000" bIns="108000" rtlCol="0" anchor="ctr">
            <a:spAutoFit/>
          </a:bodyPr>
          <a:lstStyle/>
          <a:p>
            <a:r>
              <a:rPr lang="en-US" altLang="ko-KR" sz="10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oadrCreatedOpt</a:t>
            </a:r>
            <a:r>
              <a:rPr lang="en-US" altLang="ko-KR" sz="1050" b="1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JSON</a:t>
            </a:r>
            <a:r>
              <a:rPr lang="en-US" altLang="ko-KR" sz="105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{</a:t>
            </a:r>
          </a:p>
          <a:p>
            <a:r>
              <a:rPr lang="en-US" altLang="ko-KR" sz="105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“responseCode” : Integer,</a:t>
            </a:r>
          </a:p>
          <a:p>
            <a:r>
              <a:rPr lang="en-US" altLang="ko-KR" sz="105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“responDescription” : String,</a:t>
            </a:r>
          </a:p>
          <a:p>
            <a:r>
              <a:rPr lang="en-US" altLang="ko-KR" sz="105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“requestID” : String,</a:t>
            </a:r>
          </a:p>
          <a:p>
            <a:r>
              <a:rPr lang="en-US" altLang="ko-KR" sz="105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“optID” : String,</a:t>
            </a:r>
          </a:p>
          <a:p>
            <a:r>
              <a:rPr lang="en-US" altLang="ko-KR" sz="105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</a:t>
            </a:r>
            <a:r>
              <a:rPr lang="en-US" altLang="ko-KR" sz="1050" dirty="0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“service” : String</a:t>
            </a:r>
          </a:p>
          <a:p>
            <a:r>
              <a:rPr lang="en-US" altLang="ko-KR" sz="105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}</a:t>
            </a:r>
          </a:p>
          <a:p>
            <a:endParaRPr lang="en-US" altLang="ko-KR" sz="800" dirty="0"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altLang="ko-KR" sz="800" dirty="0"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altLang="ko-KR" sz="800" dirty="0"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altLang="ko-KR" sz="1050" dirty="0"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altLang="ko-KR" sz="1050" dirty="0"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altLang="ko-KR" sz="1050" dirty="0"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altLang="ko-KR" sz="1050" dirty="0"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altLang="ko-KR" sz="1050" dirty="0"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altLang="ko-KR" sz="1050" dirty="0"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altLang="ko-KR" sz="1050" dirty="0"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altLang="ko-KR" sz="1050" dirty="0"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altLang="ko-KR" sz="1050" dirty="0"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altLang="ko-KR" sz="1050" dirty="0"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altLang="ko-KR" sz="1050" dirty="0"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altLang="ko-KR" sz="1050" dirty="0"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altLang="ko-KR" sz="1050" dirty="0"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339752" y="3336096"/>
            <a:ext cx="1741181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available</a:t>
            </a:r>
            <a:r>
              <a:rPr lang="en-US" altLang="ko-KR" sz="1000" b="1" dirty="0"/>
              <a:t> Array</a:t>
            </a:r>
            <a:r>
              <a:rPr lang="en-US" altLang="ko-KR" sz="1000" dirty="0"/>
              <a:t>{</a:t>
            </a:r>
          </a:p>
          <a:p>
            <a:r>
              <a:rPr lang="en-US" altLang="ko-KR" sz="1000" dirty="0"/>
              <a:t>   </a:t>
            </a:r>
            <a:r>
              <a:rPr lang="en-US" altLang="ko-KR" sz="10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“dtstart” : Date,</a:t>
            </a:r>
          </a:p>
          <a:p>
            <a:r>
              <a:rPr lang="en-US" altLang="ko-KR" sz="10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“duration” : String,</a:t>
            </a:r>
            <a:endParaRPr lang="en-US" altLang="ko-KR" sz="1000" dirty="0"/>
          </a:p>
          <a:p>
            <a:r>
              <a:rPr lang="en-US" altLang="ko-KR" sz="1000" dirty="0"/>
              <a:t>}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928102856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7C6F095-276F-4AD3-9842-1213BA0CC323}" type="slidenum">
              <a:rPr lang="ko-KR" altLang="en-US" smtClean="0">
                <a:solidFill>
                  <a:srgbClr val="000000"/>
                </a:solidFill>
              </a:rPr>
              <a:pPr>
                <a:defRPr/>
              </a:pPr>
              <a:t>138</a:t>
            </a:fld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492919" y="2423101"/>
            <a:ext cx="632003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(3)    CancelOpt </a:t>
            </a:r>
          </a:p>
          <a:p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(4)    CanceledOpt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04625" y="2936606"/>
            <a:ext cx="4361309" cy="3811401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txBody>
          <a:bodyPr wrap="square" lIns="108000" tIns="108000" rIns="108000" bIns="108000" rtlCol="0" anchor="ctr">
            <a:spAutoFit/>
          </a:bodyPr>
          <a:lstStyle/>
          <a:p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oadrCancelOpt</a:t>
            </a:r>
            <a:r>
              <a:rPr lang="en-US" sz="1200" b="1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JSON</a:t>
            </a:r>
            <a:r>
              <a:rPr lang="en-US" sz="12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{</a:t>
            </a:r>
          </a:p>
          <a:p>
            <a:r>
              <a:rPr lang="en-US" sz="12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</a:t>
            </a:r>
            <a:r>
              <a:rPr lang="en-US" altLang="ko-KR" sz="12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“requestID” : String,</a:t>
            </a:r>
          </a:p>
          <a:p>
            <a:r>
              <a:rPr lang="en-US" altLang="ko-KR" sz="12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“optID” : String,</a:t>
            </a:r>
          </a:p>
          <a:p>
            <a:r>
              <a:rPr lang="en-US" altLang="ko-KR" sz="12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“venID” : String,</a:t>
            </a:r>
          </a:p>
          <a:p>
            <a:r>
              <a:rPr lang="en-US" altLang="ko-KR" sz="1200" dirty="0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“service” : String</a:t>
            </a:r>
          </a:p>
          <a:p>
            <a:r>
              <a:rPr lang="en-US" sz="12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}</a:t>
            </a:r>
          </a:p>
          <a:p>
            <a:endParaRPr lang="en-US" sz="1350" dirty="0"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sz="1400" dirty="0"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sz="1400" dirty="0"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sz="1200" dirty="0"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sz="1200" dirty="0"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sz="1200" dirty="0"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sz="1200" dirty="0"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sz="1200" dirty="0"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sz="1200" dirty="0"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sz="1200" dirty="0"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sz="1200" dirty="0"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sz="1200" dirty="0"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sz="1200" dirty="0"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814734" y="2936606"/>
            <a:ext cx="3996429" cy="3657512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txBody>
          <a:bodyPr wrap="square" lIns="108000" tIns="108000" rIns="108000" bIns="108000" rtlCol="0" anchor="ctr">
            <a:spAutoFit/>
          </a:bodyPr>
          <a:lstStyle/>
          <a:p>
            <a:r>
              <a:rPr lang="en-US" altLang="ko-KR" sz="10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CanceledOpt</a:t>
            </a:r>
            <a:r>
              <a:rPr lang="en-US" altLang="ko-KR" sz="1050" b="1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JSON</a:t>
            </a:r>
            <a:r>
              <a:rPr lang="en-US" altLang="ko-KR" sz="105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{</a:t>
            </a:r>
          </a:p>
          <a:p>
            <a:r>
              <a:rPr lang="en-US" altLang="ko-KR" sz="105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“responseCode” : Integer,</a:t>
            </a:r>
          </a:p>
          <a:p>
            <a:r>
              <a:rPr lang="en-US" altLang="ko-KR" sz="105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“responDescription” : String,</a:t>
            </a:r>
          </a:p>
          <a:p>
            <a:r>
              <a:rPr lang="en-US" altLang="ko-KR" sz="105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“requestID” : String,</a:t>
            </a:r>
          </a:p>
          <a:p>
            <a:r>
              <a:rPr lang="en-US" altLang="ko-KR" sz="105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“optID” : String,</a:t>
            </a:r>
          </a:p>
          <a:p>
            <a:r>
              <a:rPr lang="en-US" altLang="ko-KR" sz="105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</a:t>
            </a:r>
            <a:r>
              <a:rPr lang="en-US" altLang="ko-KR" sz="1050" dirty="0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“service” : String</a:t>
            </a:r>
          </a:p>
          <a:p>
            <a:r>
              <a:rPr lang="en-US" altLang="ko-KR" sz="105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}</a:t>
            </a:r>
          </a:p>
          <a:p>
            <a:endParaRPr lang="en-US" altLang="ko-KR" sz="800" dirty="0"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altLang="ko-KR" sz="800" dirty="0"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altLang="ko-KR" sz="800" dirty="0"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altLang="ko-KR" sz="1050" dirty="0"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altLang="ko-KR" sz="1050" dirty="0"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altLang="ko-KR" sz="1050" dirty="0"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altLang="ko-KR" sz="1050" dirty="0"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altLang="ko-KR" sz="1050" dirty="0"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altLang="ko-KR" sz="1050" dirty="0"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altLang="ko-KR" sz="1050" dirty="0"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altLang="ko-KR" sz="1050" dirty="0"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altLang="ko-KR" sz="1050" dirty="0"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altLang="ko-KR" sz="1050" dirty="0"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altLang="ko-KR" sz="1050" dirty="0"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altLang="ko-KR" sz="1050" dirty="0"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492919" y="1406100"/>
            <a:ext cx="8229600" cy="1023300"/>
            <a:chOff x="492919" y="1406100"/>
            <a:chExt cx="8229600" cy="1023300"/>
          </a:xfrm>
        </p:grpSpPr>
        <p:sp>
          <p:nvSpPr>
            <p:cNvPr id="12" name="직사각형 11"/>
            <p:cNvSpPr/>
            <p:nvPr/>
          </p:nvSpPr>
          <p:spPr bwMode="auto">
            <a:xfrm>
              <a:off x="492919" y="1406100"/>
              <a:ext cx="8229600" cy="1023300"/>
            </a:xfrm>
            <a:prstGeom prst="rect">
              <a:avLst/>
            </a:prstGeom>
            <a:solidFill>
              <a:schemeClr val="bg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232105" y="1605734"/>
              <a:ext cx="1172116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VEN</a:t>
              </a:r>
              <a:br>
                <a:rPr lang="en-US" altLang="ko-KR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</a:br>
              <a:r>
                <a:rPr lang="en-US" altLang="ko-KR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(192.168.1.101)</a:t>
              </a:r>
            </a:p>
          </p:txBody>
        </p:sp>
        <p:cxnSp>
          <p:nvCxnSpPr>
            <p:cNvPr id="14" name="직선 화살표 연결선 13"/>
            <p:cNvCxnSpPr/>
            <p:nvPr/>
          </p:nvCxnSpPr>
          <p:spPr bwMode="auto">
            <a:xfrm>
              <a:off x="2195737" y="1844824"/>
              <a:ext cx="4707807" cy="0"/>
            </a:xfrm>
            <a:prstGeom prst="straightConnector1">
              <a:avLst/>
            </a:prstGeom>
            <a:solidFill>
              <a:schemeClr val="accent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arrow" w="med" len="med"/>
              <a:tailEnd type="none"/>
            </a:ln>
            <a:effectLst/>
          </p:spPr>
        </p:cxnSp>
        <p:sp>
          <p:nvSpPr>
            <p:cNvPr id="16" name="TextBox 15"/>
            <p:cNvSpPr txBox="1"/>
            <p:nvPr/>
          </p:nvSpPr>
          <p:spPr>
            <a:xfrm>
              <a:off x="826867" y="1567266"/>
              <a:ext cx="1018227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VTN</a:t>
              </a:r>
            </a:p>
            <a:p>
              <a:pPr algn="ctr"/>
              <a:r>
                <a:rPr lang="en-US" altLang="ko-KR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(192.168.1.2)</a:t>
              </a:r>
            </a:p>
          </p:txBody>
        </p:sp>
        <p:cxnSp>
          <p:nvCxnSpPr>
            <p:cNvPr id="17" name="직선 화살표 연결선 16"/>
            <p:cNvCxnSpPr/>
            <p:nvPr/>
          </p:nvCxnSpPr>
          <p:spPr bwMode="auto">
            <a:xfrm flipH="1">
              <a:off x="2195736" y="2276872"/>
              <a:ext cx="4707808" cy="0"/>
            </a:xfrm>
            <a:prstGeom prst="straightConnector1">
              <a:avLst/>
            </a:prstGeom>
            <a:solidFill>
              <a:schemeClr val="accent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arrow" w="med" len="med"/>
              <a:tailEnd type="none"/>
            </a:ln>
            <a:effectLst/>
          </p:spPr>
        </p:cxnSp>
      </p:grpSp>
      <p:sp>
        <p:nvSpPr>
          <p:cNvPr id="24" name="제목 2"/>
          <p:cNvSpPr>
            <a:spLocks noGrp="1"/>
          </p:cNvSpPr>
          <p:nvPr>
            <p:ph type="title"/>
          </p:nvPr>
        </p:nvSpPr>
        <p:spPr>
          <a:xfrm>
            <a:off x="28604" y="233346"/>
            <a:ext cx="8686800" cy="838200"/>
          </a:xfrm>
          <a:noFill/>
        </p:spPr>
        <p:txBody>
          <a:bodyPr/>
          <a:lstStyle/>
          <a:p>
            <a:pPr lvl="0">
              <a:defRPr/>
            </a:pPr>
            <a:r>
              <a:rPr lang="en-US" altLang="ko-KR" b="1" dirty="0">
                <a:solidFill>
                  <a:srgbClr val="FF0000"/>
                </a:solidFill>
              </a:rPr>
              <a:t>2. Profile : OpenADR 2.0b</a:t>
            </a:r>
            <a:r>
              <a:rPr lang="en-US" altLang="ko-KR" b="1" dirty="0">
                <a:solidFill>
                  <a:schemeClr val="tx1"/>
                </a:solidFill>
              </a:rPr>
              <a:t/>
            </a:r>
            <a:br>
              <a:rPr lang="en-US" altLang="ko-KR" b="1" dirty="0">
                <a:solidFill>
                  <a:schemeClr val="tx1"/>
                </a:solidFill>
              </a:rPr>
            </a:br>
            <a:r>
              <a:rPr lang="en-US" altLang="ko-KR" sz="2400" b="1" dirty="0">
                <a:solidFill>
                  <a:schemeClr val="tx1"/>
                </a:solidFill>
              </a:rPr>
              <a:t>2.4 Services : EiOpt (</a:t>
            </a:r>
            <a:r>
              <a:rPr lang="en-US" altLang="ko-KR" sz="2400" b="1" dirty="0">
                <a:solidFill>
                  <a:schemeClr val="accent2"/>
                </a:solidFill>
              </a:rPr>
              <a:t>CoAP / JSON</a:t>
            </a:r>
            <a:r>
              <a:rPr lang="en-US" altLang="ko-KR" sz="2400" b="1" dirty="0">
                <a:solidFill>
                  <a:schemeClr val="tx1"/>
                </a:solidFill>
              </a:rPr>
              <a:t>)</a:t>
            </a:r>
            <a:endParaRPr lang="en-US" altLang="zh-CN" sz="2400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3359531" y="1414912"/>
            <a:ext cx="2855269" cy="43088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PUT 	: /OpenADR/</a:t>
            </a:r>
            <a:r>
              <a:rPr lang="en-US" altLang="ko-KR" sz="11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VTN1</a:t>
            </a:r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/2.0b/EiOpt</a:t>
            </a:r>
          </a:p>
          <a:p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Payload 	: oadrCancelOpt</a:t>
            </a:r>
            <a:endParaRPr lang="ko-KR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344864" y="1845799"/>
            <a:ext cx="2167581" cy="6001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Response	: 2.05 Content</a:t>
            </a:r>
          </a:p>
          <a:p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Payload	: oadrCanceledOpt</a:t>
            </a:r>
          </a:p>
          <a:p>
            <a:endParaRPr lang="ko-KR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3769226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F13F5CC-B8E9-482F-A016-6EE14B7359EE}" type="slidenum">
              <a:rPr lang="ko-KR" altLang="en-US" smtClean="0"/>
              <a:pPr/>
              <a:t>139</a:t>
            </a:fld>
            <a:endParaRPr lang="ko-KR" altLang="en-US"/>
          </a:p>
        </p:txBody>
      </p:sp>
      <p:sp>
        <p:nvSpPr>
          <p:cNvPr id="6" name="标题 1"/>
          <p:cNvSpPr txBox="1">
            <a:spLocks/>
          </p:cNvSpPr>
          <p:nvPr/>
        </p:nvSpPr>
        <p:spPr bwMode="auto">
          <a:xfrm>
            <a:off x="214282" y="2571752"/>
            <a:ext cx="8743984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200" b="1" kern="0" dirty="0">
                <a:ea typeface="굴림" pitchFamily="50" charset="-127"/>
              </a:rPr>
              <a:t>OpenADR 2.0b</a:t>
            </a:r>
            <a:endParaRPr lang="zh-CN" altLang="en-US" sz="3200" b="1" kern="0" dirty="0"/>
          </a:p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altLang="ko-KR" sz="3200" b="1" kern="0" dirty="0"/>
          </a:p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200" b="1" kern="0" dirty="0"/>
              <a:t>(4)EiOpt</a:t>
            </a:r>
          </a:p>
          <a:p>
            <a:pPr marL="514350" indent="-514350" algn="ctr" eaLnBrk="0" fontAlgn="base" latinLnBrk="0" hangingPunct="0">
              <a:spcBef>
                <a:spcPct val="0"/>
              </a:spcBef>
              <a:spcAft>
                <a:spcPct val="0"/>
              </a:spcAft>
              <a:buAutoNum type="arabicParenBoth"/>
              <a:defRPr/>
            </a:pPr>
            <a:endParaRPr lang="en-US" altLang="ko-KR" sz="3200" b="1" kern="0" dirty="0"/>
          </a:p>
          <a:p>
            <a:pPr marL="2743200" lvl="5" indent="-457200" eaLnBrk="0" fontAlgn="base" latinLnBrk="0" hangingPunct="0">
              <a:spcBef>
                <a:spcPct val="0"/>
              </a:spcBef>
              <a:spcAft>
                <a:spcPct val="0"/>
              </a:spcAft>
              <a:buFontTx/>
              <a:buChar char="-"/>
              <a:defRPr/>
            </a:pPr>
            <a:r>
              <a:rPr lang="en-US" altLang="ko-KR" sz="2400" b="1" kern="0" dirty="0"/>
              <a:t>HTTP / XML</a:t>
            </a:r>
          </a:p>
          <a:p>
            <a:pPr marL="2743200" lvl="5" indent="-457200" eaLnBrk="0" fontAlgn="base" latinLnBrk="0" hangingPunct="0">
              <a:spcBef>
                <a:spcPct val="0"/>
              </a:spcBef>
              <a:spcAft>
                <a:spcPct val="0"/>
              </a:spcAft>
              <a:buFontTx/>
              <a:buChar char="-"/>
              <a:defRPr/>
            </a:pPr>
            <a:r>
              <a:rPr lang="en-US" altLang="ko-KR" sz="2400" b="1" kern="0" dirty="0"/>
              <a:t>CoAP / JSON</a:t>
            </a:r>
          </a:p>
          <a:p>
            <a:pPr marL="2743200" lvl="5" indent="-457200" eaLnBrk="0" fontAlgn="base" latinLnBrk="0" hangingPunct="0">
              <a:spcBef>
                <a:spcPct val="0"/>
              </a:spcBef>
              <a:spcAft>
                <a:spcPct val="0"/>
              </a:spcAft>
              <a:buFontTx/>
              <a:buChar char="-"/>
              <a:defRPr/>
            </a:pPr>
            <a:r>
              <a:rPr lang="en-US" altLang="ko-KR" sz="2400" b="1" kern="0" dirty="0">
                <a:solidFill>
                  <a:schemeClr val="accent2"/>
                </a:solidFill>
              </a:rPr>
              <a:t>MQTT / JSON</a:t>
            </a:r>
          </a:p>
        </p:txBody>
      </p:sp>
    </p:spTree>
    <p:extLst>
      <p:ext uri="{BB962C8B-B14F-4D97-AF65-F5344CB8AC3E}">
        <p14:creationId xmlns:p14="http://schemas.microsoft.com/office/powerpoint/2010/main" val="11365492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제목 2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838200"/>
          </a:xfrm>
        </p:spPr>
        <p:txBody>
          <a:bodyPr/>
          <a:lstStyle/>
          <a:p>
            <a:r>
              <a:rPr lang="en-US" altLang="ko-KR" b="1" dirty="0">
                <a:solidFill>
                  <a:schemeClr val="tx1"/>
                </a:solidFill>
              </a:rPr>
              <a:t>1. Smart Home Energy Framework :</a:t>
            </a:r>
            <a:br>
              <a:rPr lang="en-US" altLang="ko-KR" b="1" dirty="0">
                <a:solidFill>
                  <a:schemeClr val="tx1"/>
                </a:solidFill>
              </a:rPr>
            </a:br>
            <a:r>
              <a:rPr lang="en-US" altLang="ko-KR" sz="2000" b="1" dirty="0">
                <a:solidFill>
                  <a:schemeClr val="tx1"/>
                </a:solidFill>
              </a:rPr>
              <a:t>1.1.2 Background </a:t>
            </a:r>
            <a:r>
              <a:rPr lang="ko-KR" altLang="en-US" sz="2000" b="1" dirty="0">
                <a:solidFill>
                  <a:schemeClr val="tx1"/>
                </a:solidFill>
              </a:rPr>
              <a:t>수요반응 </a:t>
            </a:r>
            <a:r>
              <a:rPr lang="en-US" altLang="ko-KR" sz="2000" b="1" dirty="0">
                <a:solidFill>
                  <a:schemeClr val="tx1"/>
                </a:solidFill>
              </a:rPr>
              <a:t>: EMAP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81" name="직사각형 80"/>
          <p:cNvSpPr/>
          <p:nvPr/>
        </p:nvSpPr>
        <p:spPr>
          <a:xfrm>
            <a:off x="323528" y="1340768"/>
            <a:ext cx="8927444" cy="12926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0"/>
            <a:r>
              <a:rPr lang="en-US" altLang="ko-KR" sz="2400" kern="0" dirty="0"/>
              <a:t>EMAI Protocol</a:t>
            </a:r>
          </a:p>
          <a:p>
            <a:pPr latinLnBrk="0"/>
            <a:r>
              <a:rPr lang="ko-KR" altLang="en-US" kern="0" dirty="0"/>
              <a:t> </a:t>
            </a:r>
            <a:r>
              <a:rPr lang="en-US" altLang="ko-KR" kern="0" dirty="0"/>
              <a:t>- EMA</a:t>
            </a:r>
            <a:r>
              <a:rPr lang="ko-KR" altLang="en-US" kern="0" dirty="0"/>
              <a:t>사이의 수요반응 통신 프로토콜이며</a:t>
            </a:r>
            <a:r>
              <a:rPr lang="en-US" altLang="ko-KR" kern="0" dirty="0"/>
              <a:t> OpenADR 2.0b</a:t>
            </a:r>
            <a:r>
              <a:rPr lang="ko-KR" altLang="en-US" kern="0" dirty="0"/>
              <a:t>의 모델링을 따랐으며 </a:t>
            </a:r>
            <a:endParaRPr lang="en-US" altLang="ko-KR" kern="0" dirty="0"/>
          </a:p>
          <a:p>
            <a:pPr latinLnBrk="0"/>
            <a:r>
              <a:rPr lang="ko-KR" altLang="en-US" kern="0" dirty="0"/>
              <a:t>일부 모델링을 확장했고 </a:t>
            </a:r>
            <a:r>
              <a:rPr lang="en-US" altLang="ko-KR" kern="0" dirty="0"/>
              <a:t> Discovery</a:t>
            </a:r>
            <a:r>
              <a:rPr lang="ko-KR" altLang="en-US" kern="0" dirty="0"/>
              <a:t>와 </a:t>
            </a:r>
            <a:r>
              <a:rPr lang="en-US" altLang="ko-KR" kern="0" dirty="0"/>
              <a:t>Monitoring, Control </a:t>
            </a:r>
            <a:r>
              <a:rPr lang="ko-KR" altLang="en-US" kern="0" dirty="0"/>
              <a:t>부분의 통신 프로토콜이 확장</a:t>
            </a:r>
            <a:r>
              <a:rPr lang="en-US" altLang="ko-KR" kern="0" dirty="0"/>
              <a:t>.</a:t>
            </a:r>
          </a:p>
          <a:p>
            <a:pPr latinLnBrk="1"/>
            <a:r>
              <a:rPr lang="ko-KR" altLang="en-US" dirty="0"/>
              <a:t> </a:t>
            </a:r>
            <a:endParaRPr lang="en-US" dirty="0"/>
          </a:p>
        </p:txBody>
      </p:sp>
      <p:grpSp>
        <p:nvGrpSpPr>
          <p:cNvPr id="5" name="그룹 4"/>
          <p:cNvGrpSpPr/>
          <p:nvPr/>
        </p:nvGrpSpPr>
        <p:grpSpPr>
          <a:xfrm>
            <a:off x="71406" y="2492896"/>
            <a:ext cx="8595481" cy="4083109"/>
            <a:chOff x="71406" y="1334512"/>
            <a:chExt cx="8595481" cy="5241493"/>
          </a:xfrm>
        </p:grpSpPr>
        <p:sp>
          <p:nvSpPr>
            <p:cNvPr id="6" name="직사각형 5"/>
            <p:cNvSpPr/>
            <p:nvPr/>
          </p:nvSpPr>
          <p:spPr bwMode="auto">
            <a:xfrm>
              <a:off x="71406" y="1357298"/>
              <a:ext cx="1143008" cy="500066"/>
            </a:xfrm>
            <a:prstGeom prst="rect">
              <a:avLst/>
            </a:prstGeom>
            <a:solidFill>
              <a:schemeClr val="bg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1300" b="1" i="0" u="none" strike="noStrike" cap="none" normalizeH="0" baseline="0" dirty="0">
                  <a:ln>
                    <a:noFill/>
                  </a:ln>
                  <a:effectLst/>
                  <a:latin typeface="Times New Roman" pitchFamily="18" charset="0"/>
                  <a:ea typeface="굴림" pitchFamily="50" charset="-127"/>
                </a:rPr>
                <a:t>VTN</a:t>
              </a:r>
              <a:endParaRPr kumimoji="0" lang="ko-KR" altLang="en-US" sz="1300" b="1" i="0" u="none" strike="noStrike" cap="none" normalizeH="0" baseline="0" dirty="0">
                <a:ln>
                  <a:noFill/>
                </a:ln>
                <a:effectLst/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7" name="직사각형 6"/>
            <p:cNvSpPr/>
            <p:nvPr/>
          </p:nvSpPr>
          <p:spPr bwMode="auto">
            <a:xfrm>
              <a:off x="2714611" y="1357298"/>
              <a:ext cx="1143008" cy="500066"/>
            </a:xfrm>
            <a:prstGeom prst="rect">
              <a:avLst/>
            </a:prstGeom>
            <a:solidFill>
              <a:schemeClr val="bg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300" b="1" dirty="0">
                  <a:latin typeface="Times New Roman" pitchFamily="18" charset="0"/>
                  <a:ea typeface="굴림" pitchFamily="50" charset="-127"/>
                </a:rPr>
                <a:t>VEN</a:t>
              </a:r>
              <a:endParaRPr lang="ko-KR" altLang="en-US" sz="1300" b="1" dirty="0"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8" name="모서리가 둥근 직사각형 7"/>
            <p:cNvSpPr/>
            <p:nvPr/>
          </p:nvSpPr>
          <p:spPr bwMode="auto">
            <a:xfrm>
              <a:off x="642910" y="3857628"/>
              <a:ext cx="2643206" cy="357190"/>
            </a:xfrm>
            <a:prstGeom prst="roundRect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500" dirty="0">
                  <a:latin typeface="Times New Roman" pitchFamily="18" charset="0"/>
                  <a:ea typeface="굴림" pitchFamily="50" charset="-127"/>
                </a:rPr>
                <a:t>Opt</a:t>
              </a:r>
              <a:endParaRPr lang="ko-KR" altLang="en-US" sz="1500" dirty="0"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9" name="모서리가 둥근 직사각형 8"/>
            <p:cNvSpPr/>
            <p:nvPr/>
          </p:nvSpPr>
          <p:spPr bwMode="auto">
            <a:xfrm>
              <a:off x="642910" y="2071678"/>
              <a:ext cx="2643206" cy="357190"/>
            </a:xfrm>
            <a:prstGeom prst="roundRect">
              <a:avLst/>
            </a:prstGeom>
            <a:solidFill>
              <a:schemeClr val="accent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15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굴림" pitchFamily="50" charset="-127"/>
                </a:rPr>
                <a:t>Session</a:t>
              </a:r>
              <a:r>
                <a:rPr kumimoji="0" lang="en-US" altLang="ko-KR" sz="1500" b="0" i="0" u="none" strike="noStrike" cap="none" normalizeH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굴림" pitchFamily="50" charset="-127"/>
                </a:rPr>
                <a:t> Setup</a:t>
              </a:r>
              <a:r>
                <a:rPr lang="en-US" altLang="ko-KR" sz="1500" baseline="0" dirty="0">
                  <a:latin typeface="Times New Roman" pitchFamily="18" charset="0"/>
                  <a:ea typeface="굴림" pitchFamily="50" charset="-127"/>
                </a:rPr>
                <a:t>(</a:t>
              </a:r>
              <a:r>
                <a:rPr lang="en-US" altLang="ko-KR" sz="1500" kern="0" dirty="0"/>
                <a:t>Registration</a:t>
              </a:r>
              <a:r>
                <a:rPr lang="en-US" altLang="ko-KR" sz="2000" baseline="0" dirty="0">
                  <a:latin typeface="Times New Roman" pitchFamily="18" charset="0"/>
                  <a:ea typeface="굴림" pitchFamily="50" charset="-127"/>
                </a:rPr>
                <a:t>)</a:t>
              </a:r>
              <a:endParaRPr kumimoji="0" lang="ko-KR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10" name="모서리가 둥근 직사각형 9"/>
            <p:cNvSpPr/>
            <p:nvPr/>
          </p:nvSpPr>
          <p:spPr bwMode="auto">
            <a:xfrm>
              <a:off x="642910" y="2643182"/>
              <a:ext cx="2643206" cy="357190"/>
            </a:xfrm>
            <a:prstGeom prst="roundRect">
              <a:avLst/>
            </a:prstGeom>
            <a:solidFill>
              <a:schemeClr val="accent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500" dirty="0">
                  <a:latin typeface="Times New Roman" pitchFamily="18" charset="0"/>
                  <a:ea typeface="굴림" pitchFamily="50" charset="-127"/>
                </a:rPr>
                <a:t>Report</a:t>
              </a:r>
              <a:endParaRPr kumimoji="0" lang="ko-KR" altLang="en-US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11" name="모서리가 둥근 직사각형 10"/>
            <p:cNvSpPr/>
            <p:nvPr/>
          </p:nvSpPr>
          <p:spPr bwMode="auto">
            <a:xfrm>
              <a:off x="642910" y="3214686"/>
              <a:ext cx="2643206" cy="428628"/>
            </a:xfrm>
            <a:prstGeom prst="roundRect">
              <a:avLst/>
            </a:prstGeom>
            <a:solidFill>
              <a:schemeClr val="accent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500" dirty="0">
                  <a:latin typeface="Times New Roman" pitchFamily="18" charset="0"/>
                  <a:ea typeface="굴림" pitchFamily="50" charset="-127"/>
                </a:rPr>
                <a:t>Demand Response Event</a:t>
              </a:r>
              <a:endParaRPr kumimoji="0" lang="ko-KR" altLang="en-US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굴림" pitchFamily="50" charset="-127"/>
              </a:endParaRPr>
            </a:p>
          </p:txBody>
        </p:sp>
        <p:cxnSp>
          <p:nvCxnSpPr>
            <p:cNvPr id="12" name="직선 화살표 연결선 11"/>
            <p:cNvCxnSpPr>
              <a:cxnSpLocks/>
              <a:stCxn id="6" idx="3"/>
              <a:endCxn id="7" idx="1"/>
            </p:cNvCxnSpPr>
            <p:nvPr/>
          </p:nvCxnSpPr>
          <p:spPr bwMode="auto">
            <a:xfrm>
              <a:off x="1214414" y="1607331"/>
              <a:ext cx="1500197" cy="0"/>
            </a:xfrm>
            <a:prstGeom prst="straightConnector1">
              <a:avLst/>
            </a:prstGeom>
            <a:solidFill>
              <a:schemeClr val="accent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  <p:sp>
          <p:nvSpPr>
            <p:cNvPr id="13" name="TextBox 12"/>
            <p:cNvSpPr txBox="1"/>
            <p:nvPr/>
          </p:nvSpPr>
          <p:spPr>
            <a:xfrm>
              <a:off x="1130856" y="1334512"/>
              <a:ext cx="178595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rgbClr val="FF0000"/>
                  </a:solidFill>
                </a:rPr>
                <a:t>OpenADR HTTP/XML</a:t>
              </a:r>
              <a:endParaRPr lang="ko-KR" altLang="en-US" sz="1200" b="1" dirty="0">
                <a:solidFill>
                  <a:srgbClr val="FF0000"/>
                </a:solidFill>
              </a:endParaRPr>
            </a:p>
          </p:txBody>
        </p:sp>
        <p:sp>
          <p:nvSpPr>
            <p:cNvPr id="14" name="직사각형 13"/>
            <p:cNvSpPr/>
            <p:nvPr/>
          </p:nvSpPr>
          <p:spPr bwMode="auto">
            <a:xfrm>
              <a:off x="500034" y="2000240"/>
              <a:ext cx="7572428" cy="2357454"/>
            </a:xfrm>
            <a:prstGeom prst="rect">
              <a:avLst/>
            </a:prstGeom>
            <a:noFill/>
            <a:ln w="12699" cap="flat" cmpd="sng" algn="ctr">
              <a:solidFill>
                <a:schemeClr val="tx1"/>
              </a:solidFill>
              <a:prstDash val="lgDash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15" name="직사각형 14"/>
            <p:cNvSpPr/>
            <p:nvPr/>
          </p:nvSpPr>
          <p:spPr bwMode="auto">
            <a:xfrm>
              <a:off x="4714876" y="4429132"/>
              <a:ext cx="3357586" cy="2143140"/>
            </a:xfrm>
            <a:prstGeom prst="rect">
              <a:avLst/>
            </a:prstGeom>
            <a:noFill/>
            <a:ln w="12699" cap="flat" cmpd="sng" algn="ctr">
              <a:solidFill>
                <a:srgbClr val="FF0000"/>
              </a:solidFill>
              <a:prstDash val="lgDash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3686050" y="5283401"/>
              <a:ext cx="1005403" cy="43460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600" b="1">
                  <a:solidFill>
                    <a:srgbClr val="FF0000"/>
                  </a:solidFill>
                </a:rPr>
                <a:t>기능확장</a:t>
              </a:r>
              <a:endParaRPr lang="ko-KR" altLang="en-US" sz="1600" b="1" dirty="0">
                <a:solidFill>
                  <a:srgbClr val="FF0000"/>
                </a:solidFill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3664588" y="2857496"/>
              <a:ext cx="1050288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600" b="1" dirty="0">
                  <a:solidFill>
                    <a:srgbClr val="FF0000"/>
                  </a:solidFill>
                </a:rPr>
                <a:t>일부 확장</a:t>
              </a:r>
              <a:endParaRPr lang="en-US" altLang="ko-KR" sz="1600" b="1" dirty="0">
                <a:solidFill>
                  <a:srgbClr val="FF0000"/>
                </a:solidFill>
              </a:endParaRPr>
            </a:p>
            <a:p>
              <a:r>
                <a:rPr lang="en-US" altLang="ko-KR" sz="1600" b="1" dirty="0">
                  <a:solidFill>
                    <a:srgbClr val="FF0000"/>
                  </a:solidFill>
                </a:rPr>
                <a:t>(</a:t>
              </a:r>
              <a:r>
                <a:rPr lang="ko-KR" altLang="en-US" sz="1600" b="1" dirty="0">
                  <a:solidFill>
                    <a:srgbClr val="FF0000"/>
                  </a:solidFill>
                </a:rPr>
                <a:t>모델링</a:t>
              </a:r>
              <a:r>
                <a:rPr lang="en-US" altLang="ko-KR" sz="1600" b="1" dirty="0">
                  <a:solidFill>
                    <a:srgbClr val="FF0000"/>
                  </a:solidFill>
                </a:rPr>
                <a:t>)</a:t>
              </a:r>
              <a:endParaRPr lang="ko-KR" altLang="en-US" sz="1600" b="1" dirty="0">
                <a:solidFill>
                  <a:srgbClr val="FF0000"/>
                </a:solidFill>
              </a:endParaRPr>
            </a:p>
          </p:txBody>
        </p:sp>
        <p:sp>
          <p:nvSpPr>
            <p:cNvPr id="18" name="오른쪽 중괄호 17"/>
            <p:cNvSpPr/>
            <p:nvPr/>
          </p:nvSpPr>
          <p:spPr bwMode="auto">
            <a:xfrm rot="10800000">
              <a:off x="4572000" y="2071678"/>
              <a:ext cx="500066" cy="2214578"/>
            </a:xfrm>
            <a:prstGeom prst="rightBrace">
              <a:avLst/>
            </a:prstGeom>
            <a:noFill/>
            <a:ln w="12699" cap="flat" cmpd="sng" algn="ctr">
              <a:solidFill>
                <a:schemeClr val="tx1"/>
              </a:solidFill>
              <a:prstDash val="dashDot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000" b="0" i="0" u="none" strike="noStrike" cap="none" normalizeH="0" baseline="0">
                <a:ln>
                  <a:noFill/>
                </a:ln>
                <a:effectLst/>
                <a:latin typeface="Times New Roman" pitchFamily="18" charset="0"/>
                <a:ea typeface="굴림" pitchFamily="50" charset="-127"/>
              </a:endParaRPr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8382726A-2446-413B-80A0-8A39160505A3}"/>
                </a:ext>
              </a:extLst>
            </p:cNvPr>
            <p:cNvCxnSpPr>
              <a:cxnSpLocks/>
              <a:stCxn id="6" idx="2"/>
            </p:cNvCxnSpPr>
            <p:nvPr/>
          </p:nvCxnSpPr>
          <p:spPr bwMode="auto">
            <a:xfrm>
              <a:off x="642910" y="1857364"/>
              <a:ext cx="0" cy="4714908"/>
            </a:xfrm>
            <a:prstGeom prst="line">
              <a:avLst/>
            </a:prstGeom>
            <a:solidFill>
              <a:schemeClr val="accent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C708A280-AFC8-4E5D-8858-D14C4561A90E}"/>
                </a:ext>
              </a:extLst>
            </p:cNvPr>
            <p:cNvCxnSpPr>
              <a:cxnSpLocks/>
              <a:stCxn id="7" idx="2"/>
            </p:cNvCxnSpPr>
            <p:nvPr/>
          </p:nvCxnSpPr>
          <p:spPr bwMode="auto">
            <a:xfrm>
              <a:off x="3286115" y="1857364"/>
              <a:ext cx="0" cy="4714908"/>
            </a:xfrm>
            <a:prstGeom prst="line">
              <a:avLst/>
            </a:prstGeom>
            <a:solidFill>
              <a:schemeClr val="accent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grpSp>
          <p:nvGrpSpPr>
            <p:cNvPr id="21" name="그룹 56">
              <a:extLst>
                <a:ext uri="{FF2B5EF4-FFF2-40B4-BE49-F238E27FC236}">
                  <a16:creationId xmlns:a16="http://schemas.microsoft.com/office/drawing/2014/main" id="{932097B8-BFB9-423B-94EB-ACC3279CC5B5}"/>
                </a:ext>
              </a:extLst>
            </p:cNvPr>
            <p:cNvGrpSpPr/>
            <p:nvPr/>
          </p:nvGrpSpPr>
          <p:grpSpPr>
            <a:xfrm>
              <a:off x="4519884" y="1334513"/>
              <a:ext cx="4147003" cy="5241492"/>
              <a:chOff x="2344312" y="1334513"/>
              <a:chExt cx="4147003" cy="5241492"/>
            </a:xfrm>
          </p:grpSpPr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14DAE57C-C206-4DC1-BF56-959FF558E971}"/>
                  </a:ext>
                </a:extLst>
              </p:cNvPr>
              <p:cNvSpPr/>
              <p:nvPr/>
            </p:nvSpPr>
            <p:spPr bwMode="auto">
              <a:xfrm>
                <a:off x="2344312" y="1357298"/>
                <a:ext cx="1143008" cy="500066"/>
              </a:xfrm>
              <a:prstGeom prst="rect">
                <a:avLst/>
              </a:prstGeom>
              <a:solidFill>
                <a:schemeClr val="bg1"/>
              </a:solidFill>
              <a:ln w="12699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ko-KR" sz="1300" b="1" i="0" u="none" strike="noStrike" cap="none" normalizeH="0" baseline="0" dirty="0">
                    <a:ln>
                      <a:noFill/>
                    </a:ln>
                    <a:effectLst/>
                    <a:latin typeface="Times New Roman" pitchFamily="18" charset="0"/>
                    <a:ea typeface="굴림" pitchFamily="50" charset="-127"/>
                  </a:rPr>
                  <a:t>Server EMA</a:t>
                </a:r>
              </a:p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altLang="ko-KR" sz="1300" b="1" dirty="0">
                    <a:latin typeface="Times New Roman" pitchFamily="18" charset="0"/>
                    <a:ea typeface="굴림" pitchFamily="50" charset="-127"/>
                  </a:rPr>
                  <a:t>(Client EMA)</a:t>
                </a:r>
                <a:endParaRPr kumimoji="0" lang="ko-KR" altLang="en-US" sz="1300" b="1" i="0" u="none" strike="noStrike" cap="none" normalizeH="0" baseline="0" dirty="0">
                  <a:ln>
                    <a:noFill/>
                  </a:ln>
                  <a:effectLst/>
                  <a:latin typeface="Times New Roman" pitchFamily="18" charset="0"/>
                  <a:ea typeface="굴림" pitchFamily="50" charset="-127"/>
                </a:endParaRPr>
              </a:p>
            </p:txBody>
          </p:sp>
          <p:sp>
            <p:nvSpPr>
              <p:cNvPr id="23" name="모서리가 둥근 직사각형 129">
                <a:extLst>
                  <a:ext uri="{FF2B5EF4-FFF2-40B4-BE49-F238E27FC236}">
                    <a16:creationId xmlns:a16="http://schemas.microsoft.com/office/drawing/2014/main" id="{C8F232CD-DFFB-4DF2-B693-EA5A4C518B2F}"/>
                  </a:ext>
                </a:extLst>
              </p:cNvPr>
              <p:cNvSpPr/>
              <p:nvPr/>
            </p:nvSpPr>
            <p:spPr bwMode="auto">
              <a:xfrm>
                <a:off x="2915815" y="4786322"/>
                <a:ext cx="2644207" cy="357190"/>
              </a:xfrm>
              <a:prstGeom prst="roundRect">
                <a:avLst/>
              </a:prstGeom>
              <a:solidFill>
                <a:srgbClr val="FF0000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ko-KR" sz="15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itchFamily="18" charset="0"/>
                    <a:ea typeface="굴림" pitchFamily="50" charset="-127"/>
                  </a:rPr>
                  <a:t>Discovery</a:t>
                </a:r>
                <a:endParaRPr kumimoji="0" lang="ko-KR" altLang="en-US" sz="15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굴림" pitchFamily="50" charset="-127"/>
                </a:endParaRPr>
              </a:p>
            </p:txBody>
          </p:sp>
          <p:sp>
            <p:nvSpPr>
              <p:cNvPr id="24" name="모서리가 둥근 직사각형 130">
                <a:extLst>
                  <a:ext uri="{FF2B5EF4-FFF2-40B4-BE49-F238E27FC236}">
                    <a16:creationId xmlns:a16="http://schemas.microsoft.com/office/drawing/2014/main" id="{62BDE8D1-7749-497F-97C7-4AFC1F762098}"/>
                  </a:ext>
                </a:extLst>
              </p:cNvPr>
              <p:cNvSpPr/>
              <p:nvPr/>
            </p:nvSpPr>
            <p:spPr bwMode="auto">
              <a:xfrm>
                <a:off x="2915815" y="2071678"/>
                <a:ext cx="2644213" cy="357190"/>
              </a:xfrm>
              <a:prstGeom prst="roundRect">
                <a:avLst/>
              </a:prstGeom>
              <a:solidFill>
                <a:schemeClr val="accent1"/>
              </a:solidFill>
              <a:ln w="12699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ko-KR" sz="15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itchFamily="18" charset="0"/>
                    <a:ea typeface="굴림" pitchFamily="50" charset="-127"/>
                  </a:rPr>
                  <a:t>Session</a:t>
                </a:r>
                <a:r>
                  <a:rPr kumimoji="0" lang="en-US" altLang="ko-KR" sz="1500" b="0" i="0" u="none" strike="noStrike" cap="none" normalizeH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itchFamily="18" charset="0"/>
                    <a:ea typeface="굴림" pitchFamily="50" charset="-127"/>
                  </a:rPr>
                  <a:t> Setup</a:t>
                </a:r>
                <a:r>
                  <a:rPr lang="en-US" altLang="ko-KR" sz="1500" baseline="0" dirty="0">
                    <a:latin typeface="Times New Roman" pitchFamily="18" charset="0"/>
                    <a:ea typeface="굴림" pitchFamily="50" charset="-127"/>
                  </a:rPr>
                  <a:t>(</a:t>
                </a:r>
                <a:r>
                  <a:rPr lang="en-US" altLang="ko-KR" sz="1500" kern="0" dirty="0"/>
                  <a:t>Registration</a:t>
                </a:r>
                <a:r>
                  <a:rPr lang="en-US" altLang="ko-KR" sz="2000" baseline="0" dirty="0">
                    <a:latin typeface="Times New Roman" pitchFamily="18" charset="0"/>
                    <a:ea typeface="굴림" pitchFamily="50" charset="-127"/>
                  </a:rPr>
                  <a:t>)</a:t>
                </a:r>
                <a:endParaRPr kumimoji="0" lang="ko-KR" altLang="en-US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굴림" pitchFamily="50" charset="-127"/>
                </a:endParaRPr>
              </a:p>
            </p:txBody>
          </p:sp>
          <p:sp>
            <p:nvSpPr>
              <p:cNvPr id="25" name="모서리가 둥근 직사각형 137">
                <a:extLst>
                  <a:ext uri="{FF2B5EF4-FFF2-40B4-BE49-F238E27FC236}">
                    <a16:creationId xmlns:a16="http://schemas.microsoft.com/office/drawing/2014/main" id="{9FEB6FC0-ED84-4165-90EC-199A096A7706}"/>
                  </a:ext>
                </a:extLst>
              </p:cNvPr>
              <p:cNvSpPr/>
              <p:nvPr/>
            </p:nvSpPr>
            <p:spPr bwMode="auto">
              <a:xfrm>
                <a:off x="2915815" y="5357826"/>
                <a:ext cx="2644208" cy="357190"/>
              </a:xfrm>
              <a:prstGeom prst="roundRect">
                <a:avLst/>
              </a:prstGeom>
              <a:solidFill>
                <a:srgbClr val="FF0000"/>
              </a:solidFill>
              <a:ln w="12699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ko-KR" sz="15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itchFamily="18" charset="0"/>
                    <a:ea typeface="굴림" pitchFamily="50" charset="-127"/>
                  </a:rPr>
                  <a:t>Monitoring</a:t>
                </a:r>
                <a:endParaRPr kumimoji="0" lang="ko-KR" altLang="en-US" sz="15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굴림" pitchFamily="50" charset="-127"/>
                </a:endParaRPr>
              </a:p>
            </p:txBody>
          </p:sp>
          <p:sp>
            <p:nvSpPr>
              <p:cNvPr id="26" name="모서리가 둥근 직사각형 139">
                <a:extLst>
                  <a:ext uri="{FF2B5EF4-FFF2-40B4-BE49-F238E27FC236}">
                    <a16:creationId xmlns:a16="http://schemas.microsoft.com/office/drawing/2014/main" id="{2EFD2E80-407D-49BA-9778-423AAEE77C56}"/>
                  </a:ext>
                </a:extLst>
              </p:cNvPr>
              <p:cNvSpPr/>
              <p:nvPr/>
            </p:nvSpPr>
            <p:spPr bwMode="auto">
              <a:xfrm>
                <a:off x="2915815" y="2643182"/>
                <a:ext cx="2644213" cy="357190"/>
              </a:xfrm>
              <a:prstGeom prst="roundRect">
                <a:avLst/>
              </a:prstGeom>
              <a:solidFill>
                <a:schemeClr val="accent1"/>
              </a:solidFill>
              <a:ln w="12699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altLang="ko-KR" sz="1500" dirty="0">
                    <a:latin typeface="Times New Roman" pitchFamily="18" charset="0"/>
                    <a:ea typeface="굴림" pitchFamily="50" charset="-127"/>
                  </a:rPr>
                  <a:t>Report</a:t>
                </a:r>
                <a:endParaRPr kumimoji="0" lang="ko-KR" altLang="en-US" sz="15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굴림" pitchFamily="50" charset="-127"/>
                </a:endParaRPr>
              </a:p>
            </p:txBody>
          </p:sp>
          <p:sp>
            <p:nvSpPr>
              <p:cNvPr id="27" name="모서리가 둥근 직사각형 140">
                <a:extLst>
                  <a:ext uri="{FF2B5EF4-FFF2-40B4-BE49-F238E27FC236}">
                    <a16:creationId xmlns:a16="http://schemas.microsoft.com/office/drawing/2014/main" id="{3C410A13-3B51-4B99-821D-2C2FE6D8BB14}"/>
                  </a:ext>
                </a:extLst>
              </p:cNvPr>
              <p:cNvSpPr/>
              <p:nvPr/>
            </p:nvSpPr>
            <p:spPr bwMode="auto">
              <a:xfrm>
                <a:off x="2915815" y="3214686"/>
                <a:ext cx="2644213" cy="428628"/>
              </a:xfrm>
              <a:prstGeom prst="roundRect">
                <a:avLst/>
              </a:prstGeom>
              <a:solidFill>
                <a:schemeClr val="accent1"/>
              </a:solidFill>
              <a:ln w="12699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altLang="ko-KR" sz="1500" dirty="0">
                    <a:latin typeface="Times New Roman" pitchFamily="18" charset="0"/>
                    <a:ea typeface="굴림" pitchFamily="50" charset="-127"/>
                  </a:rPr>
                  <a:t>Demand Response Event</a:t>
                </a:r>
                <a:endParaRPr kumimoji="0" lang="ko-KR" altLang="en-US" sz="15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굴림" pitchFamily="50" charset="-127"/>
                </a:endParaRPr>
              </a:p>
            </p:txBody>
          </p:sp>
          <p:sp>
            <p:nvSpPr>
              <p:cNvPr id="28" name="모서리가 둥근 직사각형 141">
                <a:extLst>
                  <a:ext uri="{FF2B5EF4-FFF2-40B4-BE49-F238E27FC236}">
                    <a16:creationId xmlns:a16="http://schemas.microsoft.com/office/drawing/2014/main" id="{DBC60AFB-E218-4FF9-976B-BCD031203A8C}"/>
                  </a:ext>
                </a:extLst>
              </p:cNvPr>
              <p:cNvSpPr/>
              <p:nvPr/>
            </p:nvSpPr>
            <p:spPr bwMode="auto">
              <a:xfrm>
                <a:off x="2915815" y="5929330"/>
                <a:ext cx="2644215" cy="357190"/>
              </a:xfrm>
              <a:prstGeom prst="roundRect">
                <a:avLst/>
              </a:prstGeom>
              <a:solidFill>
                <a:srgbClr val="FF0000"/>
              </a:solidFill>
              <a:ln w="12699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ko-KR" sz="15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itchFamily="18" charset="0"/>
                    <a:ea typeface="굴림" pitchFamily="50" charset="-127"/>
                  </a:rPr>
                  <a:t>Control</a:t>
                </a:r>
                <a:endParaRPr kumimoji="0" lang="ko-KR" altLang="en-US" sz="15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굴림" pitchFamily="50" charset="-127"/>
                </a:endParaRPr>
              </a:p>
            </p:txBody>
          </p:sp>
          <p:sp>
            <p:nvSpPr>
              <p:cNvPr id="29" name="모서리가 둥근 직사각형 158">
                <a:extLst>
                  <a:ext uri="{FF2B5EF4-FFF2-40B4-BE49-F238E27FC236}">
                    <a16:creationId xmlns:a16="http://schemas.microsoft.com/office/drawing/2014/main" id="{06D18446-4598-4A96-96A4-7DC111627338}"/>
                  </a:ext>
                </a:extLst>
              </p:cNvPr>
              <p:cNvSpPr/>
              <p:nvPr/>
            </p:nvSpPr>
            <p:spPr bwMode="auto">
              <a:xfrm>
                <a:off x="2915815" y="3857628"/>
                <a:ext cx="2644211" cy="357190"/>
              </a:xfrm>
              <a:prstGeom prst="roundRect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latinLnBrk="0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ko-KR" sz="1500" dirty="0">
                    <a:latin typeface="Times New Roman" pitchFamily="18" charset="0"/>
                    <a:ea typeface="굴림" pitchFamily="50" charset="-127"/>
                  </a:rPr>
                  <a:t>Opt</a:t>
                </a:r>
                <a:endParaRPr lang="ko-KR" altLang="en-US" sz="1500" dirty="0">
                  <a:latin typeface="Times New Roman" pitchFamily="18" charset="0"/>
                  <a:ea typeface="굴림" pitchFamily="50" charset="-127"/>
                </a:endParaRPr>
              </a:p>
            </p:txBody>
          </p:sp>
          <p:cxnSp>
            <p:nvCxnSpPr>
              <p:cNvPr id="30" name="직선 화살표 연결선 29">
                <a:extLst>
                  <a:ext uri="{FF2B5EF4-FFF2-40B4-BE49-F238E27FC236}">
                    <a16:creationId xmlns:a16="http://schemas.microsoft.com/office/drawing/2014/main" id="{D7D20BB9-FAB5-4D6B-AE84-AF4B40BFD3C8}"/>
                  </a:ext>
                </a:extLst>
              </p:cNvPr>
              <p:cNvCxnSpPr>
                <a:cxnSpLocks/>
                <a:stCxn id="22" idx="3"/>
                <a:endCxn id="33" idx="1"/>
              </p:cNvCxnSpPr>
              <p:nvPr/>
            </p:nvCxnSpPr>
            <p:spPr bwMode="auto">
              <a:xfrm>
                <a:off x="3487320" y="1607331"/>
                <a:ext cx="1141411" cy="0"/>
              </a:xfrm>
              <a:prstGeom prst="straightConnector1">
                <a:avLst/>
              </a:prstGeom>
              <a:solidFill>
                <a:schemeClr val="accent1"/>
              </a:solidFill>
              <a:ln w="12699" cap="flat" cmpd="sng" algn="ctr">
                <a:solidFill>
                  <a:schemeClr val="tx1"/>
                </a:solidFill>
                <a:prstDash val="solid"/>
                <a:round/>
                <a:headEnd type="arrow"/>
                <a:tailEnd type="arrow"/>
              </a:ln>
              <a:effectLst/>
            </p:spPr>
          </p:cxn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DA6FA12-DBDC-4F11-A882-8CFF3DDAE3EE}"/>
                  </a:ext>
                </a:extLst>
              </p:cNvPr>
              <p:cNvSpPr txBox="1"/>
              <p:nvPr/>
            </p:nvSpPr>
            <p:spPr>
              <a:xfrm>
                <a:off x="3487320" y="1334513"/>
                <a:ext cx="150019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 dirty="0">
                    <a:solidFill>
                      <a:srgbClr val="FF0000"/>
                    </a:solidFill>
                  </a:rPr>
                  <a:t>EMAI Protocol</a:t>
                </a:r>
                <a:endParaRPr lang="ko-KR" altLang="en-US" sz="1200" b="1" dirty="0">
                  <a:solidFill>
                    <a:srgbClr val="FF0000"/>
                  </a:solidFill>
                </a:endParaRPr>
              </a:p>
            </p:txBody>
          </p:sp>
          <p:cxnSp>
            <p:nvCxnSpPr>
              <p:cNvPr id="32" name="직선 연결선 31">
                <a:extLst>
                  <a:ext uri="{FF2B5EF4-FFF2-40B4-BE49-F238E27FC236}">
                    <a16:creationId xmlns:a16="http://schemas.microsoft.com/office/drawing/2014/main" id="{DCDF0A21-5DDB-4CF1-86C9-EA105DFCD5CE}"/>
                  </a:ext>
                </a:extLst>
              </p:cNvPr>
              <p:cNvCxnSpPr>
                <a:cxnSpLocks/>
                <a:stCxn id="22" idx="2"/>
              </p:cNvCxnSpPr>
              <p:nvPr/>
            </p:nvCxnSpPr>
            <p:spPr bwMode="auto">
              <a:xfrm>
                <a:off x="2915816" y="1857364"/>
                <a:ext cx="0" cy="4718641"/>
              </a:xfrm>
              <a:prstGeom prst="line">
                <a:avLst/>
              </a:prstGeom>
              <a:solidFill>
                <a:schemeClr val="accent1"/>
              </a:solidFill>
              <a:ln w="12699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5D7D80AA-D9B0-4EA6-A963-0717A85E1BDC}"/>
                  </a:ext>
                </a:extLst>
              </p:cNvPr>
              <p:cNvSpPr/>
              <p:nvPr/>
            </p:nvSpPr>
            <p:spPr bwMode="auto">
              <a:xfrm>
                <a:off x="4628731" y="1357298"/>
                <a:ext cx="1862584" cy="500066"/>
              </a:xfrm>
              <a:prstGeom prst="rect">
                <a:avLst/>
              </a:prstGeom>
              <a:solidFill>
                <a:schemeClr val="bg1"/>
              </a:solidFill>
              <a:ln w="12699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ko-KR" sz="1300" b="1" dirty="0">
                    <a:latin typeface="Times New Roman" pitchFamily="18" charset="0"/>
                    <a:ea typeface="굴림" pitchFamily="50" charset="-127"/>
                  </a:rPr>
                  <a:t>Client </a:t>
                </a:r>
                <a:r>
                  <a:rPr lang="ko-KR" altLang="en-US" sz="1300" b="1" dirty="0">
                    <a:latin typeface="Times New Roman" pitchFamily="18" charset="0"/>
                    <a:ea typeface="굴림" pitchFamily="50" charset="-127"/>
                  </a:rPr>
                  <a:t> </a:t>
                </a:r>
                <a:r>
                  <a:rPr lang="en-US" altLang="ko-KR" sz="1300" b="1" dirty="0">
                    <a:latin typeface="Times New Roman" pitchFamily="18" charset="0"/>
                    <a:ea typeface="굴림" pitchFamily="50" charset="-127"/>
                  </a:rPr>
                  <a:t>EMA</a:t>
                </a:r>
              </a:p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ko-KR" sz="1300" b="1" dirty="0">
                    <a:latin typeface="Times New Roman" pitchFamily="18" charset="0"/>
                    <a:ea typeface="굴림" pitchFamily="50" charset="-127"/>
                  </a:rPr>
                  <a:t>(Smart Appliance EMA)</a:t>
                </a:r>
                <a:endParaRPr lang="ko-KR" altLang="en-US" sz="1300" b="1" dirty="0">
                  <a:latin typeface="Times New Roman" pitchFamily="18" charset="0"/>
                  <a:ea typeface="굴림" pitchFamily="50" charset="-127"/>
                </a:endParaRPr>
              </a:p>
            </p:txBody>
          </p:sp>
          <p:cxnSp>
            <p:nvCxnSpPr>
              <p:cNvPr id="34" name="직선 연결선 33">
                <a:extLst>
                  <a:ext uri="{FF2B5EF4-FFF2-40B4-BE49-F238E27FC236}">
                    <a16:creationId xmlns:a16="http://schemas.microsoft.com/office/drawing/2014/main" id="{893EEB8B-253F-46D4-A936-A6B33ABD0767}"/>
                  </a:ext>
                </a:extLst>
              </p:cNvPr>
              <p:cNvCxnSpPr>
                <a:cxnSpLocks/>
                <a:stCxn id="33" idx="2"/>
              </p:cNvCxnSpPr>
              <p:nvPr/>
            </p:nvCxnSpPr>
            <p:spPr bwMode="auto">
              <a:xfrm>
                <a:off x="5560023" y="1857364"/>
                <a:ext cx="0" cy="4718641"/>
              </a:xfrm>
              <a:prstGeom prst="line">
                <a:avLst/>
              </a:prstGeom>
              <a:solidFill>
                <a:schemeClr val="accent1"/>
              </a:solidFill>
              <a:ln w="12699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</p:grpSp>
      <p:cxnSp>
        <p:nvCxnSpPr>
          <p:cNvPr id="3" name="꺾인 연결선 2"/>
          <p:cNvCxnSpPr>
            <a:stCxn id="25" idx="3"/>
            <a:endCxn id="26" idx="3"/>
          </p:cNvCxnSpPr>
          <p:nvPr/>
        </p:nvCxnSpPr>
        <p:spPr bwMode="auto">
          <a:xfrm flipV="1">
            <a:off x="7735595" y="3651472"/>
            <a:ext cx="5" cy="2114700"/>
          </a:xfrm>
          <a:prstGeom prst="bentConnector3">
            <a:avLst>
              <a:gd name="adj1" fmla="val 4572100000"/>
            </a:avLst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2" name="꺾인 연결선 41"/>
          <p:cNvCxnSpPr>
            <a:stCxn id="23" idx="3"/>
            <a:endCxn id="24" idx="3"/>
          </p:cNvCxnSpPr>
          <p:nvPr/>
        </p:nvCxnSpPr>
        <p:spPr bwMode="auto">
          <a:xfrm flipV="1">
            <a:off x="7735594" y="3206272"/>
            <a:ext cx="6" cy="2114700"/>
          </a:xfrm>
          <a:prstGeom prst="bentConnector3">
            <a:avLst>
              <a:gd name="adj1" fmla="val 3810100000"/>
            </a:avLst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6" name="꺾인 연결선 45"/>
          <p:cNvCxnSpPr>
            <a:stCxn id="28" idx="3"/>
            <a:endCxn id="27" idx="3"/>
          </p:cNvCxnSpPr>
          <p:nvPr/>
        </p:nvCxnSpPr>
        <p:spPr bwMode="auto">
          <a:xfrm flipH="1" flipV="1">
            <a:off x="7735600" y="4124497"/>
            <a:ext cx="2" cy="2086875"/>
          </a:xfrm>
          <a:prstGeom prst="bentConnector3">
            <a:avLst>
              <a:gd name="adj1" fmla="val -11430000000"/>
            </a:avLst>
          </a:prstGeom>
          <a:solidFill>
            <a:schemeClr val="accent1"/>
          </a:solidFill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882616257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제목 2"/>
          <p:cNvSpPr>
            <a:spLocks noGrp="1"/>
          </p:cNvSpPr>
          <p:nvPr>
            <p:ph type="title"/>
          </p:nvPr>
        </p:nvSpPr>
        <p:spPr>
          <a:xfrm>
            <a:off x="28604" y="233346"/>
            <a:ext cx="8686800" cy="838200"/>
          </a:xfrm>
          <a:noFill/>
        </p:spPr>
        <p:txBody>
          <a:bodyPr/>
          <a:lstStyle/>
          <a:p>
            <a:pPr lvl="0">
              <a:defRPr/>
            </a:pPr>
            <a:r>
              <a:rPr lang="en-US" altLang="ko-KR" b="1" dirty="0">
                <a:solidFill>
                  <a:schemeClr val="tx1"/>
                </a:solidFill>
              </a:rPr>
              <a:t>2. Profile : OpenADR 2.0b</a:t>
            </a:r>
            <a:br>
              <a:rPr lang="en-US" altLang="ko-KR" b="1" dirty="0">
                <a:solidFill>
                  <a:schemeClr val="tx1"/>
                </a:solidFill>
              </a:rPr>
            </a:br>
            <a:r>
              <a:rPr lang="en-US" altLang="ko-KR" sz="2400" b="1" dirty="0">
                <a:solidFill>
                  <a:schemeClr val="tx1"/>
                </a:solidFill>
              </a:rPr>
              <a:t>2.3 Services : EiEvent (</a:t>
            </a:r>
            <a:r>
              <a:rPr lang="en-US" altLang="ko-KR" sz="2400" b="1" dirty="0">
                <a:solidFill>
                  <a:schemeClr val="accent2"/>
                </a:solidFill>
              </a:rPr>
              <a:t>MQTT / JSON</a:t>
            </a:r>
            <a:r>
              <a:rPr lang="en-US" altLang="ko-KR" sz="2400" b="1" dirty="0">
                <a:solidFill>
                  <a:schemeClr val="tx1"/>
                </a:solidFill>
              </a:rPr>
              <a:t>)</a:t>
            </a:r>
            <a:endParaRPr lang="en-US" altLang="zh-CN" sz="2400" b="1" dirty="0"/>
          </a:p>
        </p:txBody>
      </p:sp>
      <p:sp>
        <p:nvSpPr>
          <p:cNvPr id="161" name="직사각형 160"/>
          <p:cNvSpPr/>
          <p:nvPr/>
        </p:nvSpPr>
        <p:spPr>
          <a:xfrm>
            <a:off x="611561" y="1484784"/>
            <a:ext cx="1512707" cy="5937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VEN</a:t>
            </a:r>
            <a:endParaRPr lang="ko-KR" alt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2" name="직사각형 161"/>
          <p:cNvSpPr/>
          <p:nvPr/>
        </p:nvSpPr>
        <p:spPr>
          <a:xfrm>
            <a:off x="6947725" y="1484784"/>
            <a:ext cx="1512707" cy="5937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VTN</a:t>
            </a:r>
            <a:endParaRPr lang="ko-KR" alt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63" name="직선 연결선 162"/>
          <p:cNvCxnSpPr/>
          <p:nvPr/>
        </p:nvCxnSpPr>
        <p:spPr>
          <a:xfrm>
            <a:off x="1367917" y="2078530"/>
            <a:ext cx="0" cy="43027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직선 연결선 189"/>
          <p:cNvCxnSpPr/>
          <p:nvPr/>
        </p:nvCxnSpPr>
        <p:spPr>
          <a:xfrm>
            <a:off x="7704081" y="2078530"/>
            <a:ext cx="0" cy="43027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/>
          <p:cNvCxnSpPr/>
          <p:nvPr/>
        </p:nvCxnSpPr>
        <p:spPr>
          <a:xfrm>
            <a:off x="1367910" y="3200131"/>
            <a:ext cx="633617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직선 화살표 연결선 191"/>
          <p:cNvCxnSpPr/>
          <p:nvPr/>
        </p:nvCxnSpPr>
        <p:spPr>
          <a:xfrm>
            <a:off x="1367909" y="5877272"/>
            <a:ext cx="6336171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TextBox 200"/>
          <p:cNvSpPr txBox="1"/>
          <p:nvPr/>
        </p:nvSpPr>
        <p:spPr>
          <a:xfrm>
            <a:off x="2395923" y="2619460"/>
            <a:ext cx="3371436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TOPIC 	: /OpenADR/</a:t>
            </a:r>
            <a:r>
              <a:rPr lang="en-US" altLang="ko-KR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VTN1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/2.0b/EiOpt</a:t>
            </a:r>
          </a:p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Payload 	: oadrCreateOpt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0" name="TextBox 209"/>
          <p:cNvSpPr txBox="1"/>
          <p:nvPr/>
        </p:nvSpPr>
        <p:spPr>
          <a:xfrm>
            <a:off x="2395923" y="3230368"/>
            <a:ext cx="3371436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TOPIC	: /OpenADR/</a:t>
            </a:r>
            <a:r>
              <a:rPr lang="en-US" altLang="ko-KR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VEN1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/2.0b/EiOpt</a:t>
            </a:r>
          </a:p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Payload	: oadrCreatedOpt</a:t>
            </a:r>
          </a:p>
          <a:p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11" name="직선 화살표 연결선 210"/>
          <p:cNvCxnSpPr/>
          <p:nvPr/>
        </p:nvCxnSpPr>
        <p:spPr>
          <a:xfrm>
            <a:off x="1367909" y="5157192"/>
            <a:ext cx="633617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3" name="TextBox 212"/>
          <p:cNvSpPr txBox="1"/>
          <p:nvPr/>
        </p:nvSpPr>
        <p:spPr>
          <a:xfrm>
            <a:off x="2395922" y="4599708"/>
            <a:ext cx="3340979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TOPIC 	: /OpenADR/</a:t>
            </a:r>
            <a:r>
              <a:rPr lang="en-US" altLang="ko-KR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VTN1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/2.0b/EiOpt</a:t>
            </a:r>
          </a:p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Payload 	: oadrCancelOpt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4" name="TextBox 213"/>
          <p:cNvSpPr txBox="1"/>
          <p:nvPr/>
        </p:nvSpPr>
        <p:spPr>
          <a:xfrm>
            <a:off x="2395922" y="5210616"/>
            <a:ext cx="3340979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TOPIC 	: /OpenADR/</a:t>
            </a:r>
            <a:r>
              <a:rPr lang="en-US" altLang="ko-KR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VEN1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/2.0b/EiOpt</a:t>
            </a:r>
          </a:p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Payload	: oadrCanceledOpt</a:t>
            </a:r>
          </a:p>
          <a:p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20" name="직선 화살표 연결선 219"/>
          <p:cNvCxnSpPr/>
          <p:nvPr/>
        </p:nvCxnSpPr>
        <p:spPr>
          <a:xfrm>
            <a:off x="1367909" y="3789040"/>
            <a:ext cx="6336171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물결 15"/>
          <p:cNvSpPr/>
          <p:nvPr/>
        </p:nvSpPr>
        <p:spPr bwMode="auto">
          <a:xfrm>
            <a:off x="1376541" y="4087854"/>
            <a:ext cx="6336170" cy="277250"/>
          </a:xfrm>
          <a:prstGeom prst="wave">
            <a:avLst/>
          </a:prstGeom>
          <a:solidFill>
            <a:srgbClr val="FFFFD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92923777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241901" y="343366"/>
            <a:ext cx="8929750" cy="838200"/>
          </a:xfrm>
        </p:spPr>
        <p:txBody>
          <a:bodyPr/>
          <a:lstStyle/>
          <a:p>
            <a:r>
              <a:rPr lang="en-US" altLang="ko-KR" sz="2800" b="1" dirty="0">
                <a:solidFill>
                  <a:schemeClr val="tx1"/>
                </a:solidFill>
              </a:rPr>
              <a:t>2. Smart Home Energy Framework : </a:t>
            </a:r>
            <a:br>
              <a:rPr lang="en-US" altLang="ko-KR" sz="2800" b="1" dirty="0">
                <a:solidFill>
                  <a:schemeClr val="tx1"/>
                </a:solidFill>
              </a:rPr>
            </a:br>
            <a:r>
              <a:rPr lang="en-US" altLang="ko-KR" sz="1800" b="1" dirty="0">
                <a:solidFill>
                  <a:schemeClr val="tx1"/>
                </a:solidFill>
              </a:rPr>
              <a:t>2.1 OpenADR(HTTP/XML, MQTT/JSON, CoAP/JSON) : Data Time Comparison (1/3)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7C6F095-276F-4AD3-9842-1213BA0CC323}" type="slidenum">
              <a:rPr lang="ko-KR" altLang="en-US" smtClean="0">
                <a:solidFill>
                  <a:srgbClr val="000000"/>
                </a:solidFill>
              </a:rPr>
              <a:pPr>
                <a:defRPr/>
              </a:pPr>
              <a:t>141</a:t>
            </a:fld>
            <a:endParaRPr lang="ko-KR" altLang="en-US" dirty="0">
              <a:solidFill>
                <a:srgbClr val="000000"/>
              </a:solidFill>
            </a:endParaRPr>
          </a:p>
        </p:txBody>
      </p:sp>
      <p:graphicFrame>
        <p:nvGraphicFramePr>
          <p:cNvPr id="19" name="차트 18">
            <a:extLst>
              <a:ext uri="{FF2B5EF4-FFF2-40B4-BE49-F238E27FC236}">
                <a16:creationId xmlns:a16="http://schemas.microsoft.com/office/drawing/2014/main" id="{00000000-0008-0000-0100-000002000000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827584" y="1340768"/>
          <a:ext cx="6683189" cy="33494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7" name="표 6"/>
          <p:cNvGraphicFramePr>
            <a:graphicFrameLocks noGrp="1"/>
          </p:cNvGraphicFramePr>
          <p:nvPr>
            <p:extLst/>
          </p:nvPr>
        </p:nvGraphicFramePr>
        <p:xfrm>
          <a:off x="963161" y="4874948"/>
          <a:ext cx="6552726" cy="136815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71688">
                  <a:extLst>
                    <a:ext uri="{9D8B030D-6E8A-4147-A177-3AD203B41FA5}">
                      <a16:colId xmlns:a16="http://schemas.microsoft.com/office/drawing/2014/main" val="90760961"/>
                    </a:ext>
                  </a:extLst>
                </a:gridCol>
                <a:gridCol w="1465974">
                  <a:extLst>
                    <a:ext uri="{9D8B030D-6E8A-4147-A177-3AD203B41FA5}">
                      <a16:colId xmlns:a16="http://schemas.microsoft.com/office/drawing/2014/main" val="2639064312"/>
                    </a:ext>
                  </a:extLst>
                </a:gridCol>
                <a:gridCol w="1271688">
                  <a:extLst>
                    <a:ext uri="{9D8B030D-6E8A-4147-A177-3AD203B41FA5}">
                      <a16:colId xmlns:a16="http://schemas.microsoft.com/office/drawing/2014/main" val="1420318582"/>
                    </a:ext>
                  </a:extLst>
                </a:gridCol>
                <a:gridCol w="1271688">
                  <a:extLst>
                    <a:ext uri="{9D8B030D-6E8A-4147-A177-3AD203B41FA5}">
                      <a16:colId xmlns:a16="http://schemas.microsoft.com/office/drawing/2014/main" val="1796829696"/>
                    </a:ext>
                  </a:extLst>
                </a:gridCol>
                <a:gridCol w="1271688">
                  <a:extLst>
                    <a:ext uri="{9D8B030D-6E8A-4147-A177-3AD203B41FA5}">
                      <a16:colId xmlns:a16="http://schemas.microsoft.com/office/drawing/2014/main" val="1500514646"/>
                    </a:ext>
                  </a:extLst>
                </a:gridCol>
              </a:tblGrid>
              <a:tr h="273630"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Polling Respond Comparison (Sec)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 fontAlgn="ctr"/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l" fontAlgn="ctr"/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60569744"/>
                  </a:ext>
                </a:extLst>
              </a:tr>
              <a:tr h="27363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1" u="none" strike="noStrike" dirty="0">
                          <a:effectLst/>
                        </a:rPr>
                        <a:t>　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b="1" u="none" strike="noStrike" dirty="0">
                          <a:effectLst/>
                        </a:rPr>
                        <a:t>1</a:t>
                      </a:r>
                      <a:endParaRPr lang="en-US" altLang="ko-KR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b="1" u="none" strike="noStrike">
                          <a:effectLst/>
                        </a:rPr>
                        <a:t>3</a:t>
                      </a:r>
                      <a:endParaRPr lang="en-US" altLang="ko-KR" sz="14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b="1" u="none" strike="noStrike">
                          <a:effectLst/>
                        </a:rPr>
                        <a:t>9</a:t>
                      </a:r>
                      <a:endParaRPr lang="en-US" altLang="ko-KR" sz="14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b="1" u="none" strike="noStrike">
                          <a:effectLst/>
                        </a:rPr>
                        <a:t>20</a:t>
                      </a:r>
                      <a:endParaRPr lang="en-US" altLang="ko-KR" sz="14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50949796"/>
                  </a:ext>
                </a:extLst>
              </a:tr>
              <a:tr h="27363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u="none" strike="noStrike">
                          <a:effectLst/>
                        </a:rPr>
                        <a:t>HTTP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b="1" u="none" strike="noStrike" dirty="0">
                          <a:effectLst/>
                        </a:rPr>
                        <a:t>0.0410224</a:t>
                      </a:r>
                      <a:endParaRPr lang="en-US" altLang="ko-KR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b="1" u="none" strike="noStrike" dirty="0">
                          <a:effectLst/>
                        </a:rPr>
                        <a:t>0.045946</a:t>
                      </a:r>
                      <a:endParaRPr lang="en-US" altLang="ko-KR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b="1" u="none" strike="noStrike">
                          <a:effectLst/>
                        </a:rPr>
                        <a:t>0.070413</a:t>
                      </a:r>
                      <a:endParaRPr lang="en-US" altLang="ko-KR" sz="14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b="1" u="none" strike="noStrike">
                          <a:effectLst/>
                        </a:rPr>
                        <a:t>0.158386</a:t>
                      </a:r>
                      <a:endParaRPr lang="en-US" altLang="ko-KR" sz="14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78967563"/>
                  </a:ext>
                </a:extLst>
              </a:tr>
              <a:tr h="27363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u="none" strike="noStrike" dirty="0">
                          <a:effectLst/>
                        </a:rPr>
                        <a:t>CoAP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b="1" u="none" strike="noStrike" dirty="0">
                          <a:effectLst/>
                        </a:rPr>
                        <a:t>0.009088</a:t>
                      </a:r>
                      <a:endParaRPr lang="en-US" altLang="ko-KR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b="1" u="none" strike="noStrike" dirty="0">
                          <a:effectLst/>
                        </a:rPr>
                        <a:t>0.00992</a:t>
                      </a:r>
                      <a:endParaRPr lang="en-US" altLang="ko-KR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b="1" u="none" strike="noStrike" dirty="0">
                          <a:effectLst/>
                        </a:rPr>
                        <a:t>0.010096</a:t>
                      </a:r>
                      <a:endParaRPr lang="en-US" altLang="ko-KR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b="1" u="none" strike="noStrike">
                          <a:effectLst/>
                        </a:rPr>
                        <a:t>0.013202</a:t>
                      </a:r>
                      <a:endParaRPr lang="en-US" altLang="ko-KR" sz="14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60105365"/>
                  </a:ext>
                </a:extLst>
              </a:tr>
              <a:tr h="27363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u="none" strike="noStrike">
                          <a:effectLst/>
                        </a:rPr>
                        <a:t>MQTT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b="1" u="none" strike="noStrike">
                          <a:effectLst/>
                        </a:rPr>
                        <a:t>0.0196723</a:t>
                      </a:r>
                      <a:endParaRPr lang="en-US" altLang="ko-KR" sz="14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b="1" u="none" strike="noStrike">
                          <a:effectLst/>
                        </a:rPr>
                        <a:t>0.017697</a:t>
                      </a:r>
                      <a:endParaRPr lang="en-US" altLang="ko-KR" sz="14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b="1" u="none" strike="noStrike" dirty="0">
                          <a:effectLst/>
                        </a:rPr>
                        <a:t>0.021437</a:t>
                      </a:r>
                      <a:endParaRPr lang="en-US" altLang="ko-KR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b="1" u="none" strike="noStrike" dirty="0">
                          <a:effectLst/>
                        </a:rPr>
                        <a:t>0.043106</a:t>
                      </a:r>
                      <a:endParaRPr lang="en-US" altLang="ko-KR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500707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2455074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241901" y="343366"/>
            <a:ext cx="8929750" cy="838200"/>
          </a:xfrm>
        </p:spPr>
        <p:txBody>
          <a:bodyPr/>
          <a:lstStyle/>
          <a:p>
            <a:r>
              <a:rPr lang="en-US" altLang="ko-KR" sz="2800" b="1" dirty="0">
                <a:solidFill>
                  <a:schemeClr val="tx1"/>
                </a:solidFill>
              </a:rPr>
              <a:t>2. Smart Home Energy Framework : </a:t>
            </a:r>
            <a:br>
              <a:rPr lang="en-US" altLang="ko-KR" sz="2800" b="1" dirty="0">
                <a:solidFill>
                  <a:schemeClr val="tx1"/>
                </a:solidFill>
              </a:rPr>
            </a:br>
            <a:r>
              <a:rPr lang="en-US" altLang="ko-KR" sz="1800" b="1" dirty="0">
                <a:solidFill>
                  <a:schemeClr val="tx1"/>
                </a:solidFill>
              </a:rPr>
              <a:t>2.1 OpenADR(HTTP/XML, MQTT/JSON, CoAP/JSON) : Data Time Comparison (2/3)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7C6F095-276F-4AD3-9842-1213BA0CC323}" type="slidenum">
              <a:rPr lang="ko-KR" altLang="en-US" smtClean="0">
                <a:solidFill>
                  <a:srgbClr val="000000"/>
                </a:solidFill>
              </a:rPr>
              <a:pPr>
                <a:defRPr/>
              </a:pPr>
              <a:t>142</a:t>
            </a:fld>
            <a:endParaRPr lang="ko-KR" altLang="en-US" dirty="0">
              <a:solidFill>
                <a:srgbClr val="000000"/>
              </a:solidFill>
            </a:endParaRPr>
          </a:p>
        </p:txBody>
      </p:sp>
      <p:graphicFrame>
        <p:nvGraphicFramePr>
          <p:cNvPr id="8" name="차트 7">
            <a:extLst>
              <a:ext uri="{FF2B5EF4-FFF2-40B4-BE49-F238E27FC236}">
                <a16:creationId xmlns:a16="http://schemas.microsoft.com/office/drawing/2014/main" id="{00000000-0008-0000-0100-000003000000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1235168" y="1543750"/>
          <a:ext cx="6673663" cy="37705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2" name="표 1"/>
          <p:cNvGraphicFramePr>
            <a:graphicFrameLocks noGrp="1"/>
          </p:cNvGraphicFramePr>
          <p:nvPr>
            <p:extLst/>
          </p:nvPr>
        </p:nvGraphicFramePr>
        <p:xfrm>
          <a:off x="1403648" y="5314250"/>
          <a:ext cx="6505181" cy="133731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62461">
                  <a:extLst>
                    <a:ext uri="{9D8B030D-6E8A-4147-A177-3AD203B41FA5}">
                      <a16:colId xmlns:a16="http://schemas.microsoft.com/office/drawing/2014/main" val="3701690723"/>
                    </a:ext>
                  </a:extLst>
                </a:gridCol>
                <a:gridCol w="1455337">
                  <a:extLst>
                    <a:ext uri="{9D8B030D-6E8A-4147-A177-3AD203B41FA5}">
                      <a16:colId xmlns:a16="http://schemas.microsoft.com/office/drawing/2014/main" val="1301572470"/>
                    </a:ext>
                  </a:extLst>
                </a:gridCol>
                <a:gridCol w="1262461">
                  <a:extLst>
                    <a:ext uri="{9D8B030D-6E8A-4147-A177-3AD203B41FA5}">
                      <a16:colId xmlns:a16="http://schemas.microsoft.com/office/drawing/2014/main" val="3282617765"/>
                    </a:ext>
                  </a:extLst>
                </a:gridCol>
                <a:gridCol w="1262461">
                  <a:extLst>
                    <a:ext uri="{9D8B030D-6E8A-4147-A177-3AD203B41FA5}">
                      <a16:colId xmlns:a16="http://schemas.microsoft.com/office/drawing/2014/main" val="1434407220"/>
                    </a:ext>
                  </a:extLst>
                </a:gridCol>
                <a:gridCol w="1262461">
                  <a:extLst>
                    <a:ext uri="{9D8B030D-6E8A-4147-A177-3AD203B41FA5}">
                      <a16:colId xmlns:a16="http://schemas.microsoft.com/office/drawing/2014/main" val="3722218049"/>
                    </a:ext>
                  </a:extLst>
                </a:gridCol>
              </a:tblGrid>
              <a:tr h="209550"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Event-Response (Sec)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 fontAlgn="ctr"/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l" fontAlgn="ctr"/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l" fontAlgn="ctr"/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0627477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1" u="none" strike="noStrike">
                          <a:effectLst/>
                        </a:rPr>
                        <a:t>　</a:t>
                      </a:r>
                      <a:endParaRPr lang="ko-KR" altLang="en-US" sz="14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b="1" u="none" strike="noStrike" dirty="0">
                          <a:effectLst/>
                        </a:rPr>
                        <a:t>1</a:t>
                      </a:r>
                      <a:endParaRPr lang="en-US" altLang="ko-KR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b="1" u="none" strike="noStrike">
                          <a:effectLst/>
                        </a:rPr>
                        <a:t>3</a:t>
                      </a:r>
                      <a:endParaRPr lang="en-US" altLang="ko-KR" sz="14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b="1" u="none" strike="noStrike">
                          <a:effectLst/>
                        </a:rPr>
                        <a:t>9</a:t>
                      </a:r>
                      <a:endParaRPr lang="en-US" altLang="ko-KR" sz="14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b="1" u="none" strike="noStrike">
                          <a:effectLst/>
                        </a:rPr>
                        <a:t>20</a:t>
                      </a:r>
                      <a:endParaRPr lang="en-US" altLang="ko-KR" sz="14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67161464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u="none" strike="noStrike">
                          <a:effectLst/>
                        </a:rPr>
                        <a:t>HTTP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b="1" u="none" strike="noStrike" dirty="0">
                          <a:effectLst/>
                        </a:rPr>
                        <a:t>0.538178</a:t>
                      </a:r>
                      <a:endParaRPr lang="en-US" altLang="ko-KR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b="1" u="none" strike="noStrike">
                          <a:effectLst/>
                        </a:rPr>
                        <a:t>0.522328</a:t>
                      </a:r>
                      <a:endParaRPr lang="en-US" altLang="ko-KR" sz="14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b="1" u="none" strike="noStrike">
                          <a:effectLst/>
                        </a:rPr>
                        <a:t>0.655566</a:t>
                      </a:r>
                      <a:endParaRPr lang="en-US" altLang="ko-KR" sz="14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b="1" u="none" strike="noStrike">
                          <a:effectLst/>
                        </a:rPr>
                        <a:t>0.75686</a:t>
                      </a:r>
                      <a:endParaRPr lang="en-US" altLang="ko-KR" sz="14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73939036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u="none" strike="noStrike" dirty="0">
                          <a:effectLst/>
                        </a:rPr>
                        <a:t>CoAP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b="1" u="none" strike="noStrike">
                          <a:effectLst/>
                        </a:rPr>
                        <a:t>0.02196 </a:t>
                      </a:r>
                      <a:endParaRPr lang="en-US" altLang="ko-KR" sz="14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b="1" u="none" strike="noStrike" dirty="0">
                          <a:effectLst/>
                        </a:rPr>
                        <a:t>0.02394 </a:t>
                      </a:r>
                      <a:endParaRPr lang="en-US" altLang="ko-KR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b="1" u="none" strike="noStrike" dirty="0">
                          <a:effectLst/>
                        </a:rPr>
                        <a:t>0.03703 </a:t>
                      </a:r>
                      <a:endParaRPr lang="en-US" altLang="ko-KR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b="1" u="none" strike="noStrike">
                          <a:effectLst/>
                        </a:rPr>
                        <a:t>0.05531 </a:t>
                      </a:r>
                      <a:endParaRPr lang="en-US" altLang="ko-KR" sz="14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6237732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u="none" strike="noStrike">
                          <a:effectLst/>
                        </a:rPr>
                        <a:t>MQTT(Pull)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b="1" u="none" strike="noStrike">
                          <a:effectLst/>
                        </a:rPr>
                        <a:t>0.1416421</a:t>
                      </a:r>
                      <a:endParaRPr lang="en-US" altLang="ko-KR" sz="14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b="1" u="none" strike="noStrike" dirty="0">
                          <a:effectLst/>
                        </a:rPr>
                        <a:t>0.128474</a:t>
                      </a:r>
                      <a:endParaRPr lang="en-US" altLang="ko-KR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b="1" u="none" strike="noStrike" dirty="0">
                          <a:effectLst/>
                        </a:rPr>
                        <a:t>0.207446</a:t>
                      </a:r>
                      <a:endParaRPr lang="en-US" altLang="ko-KR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b="1" u="none" strike="noStrike">
                          <a:effectLst/>
                        </a:rPr>
                        <a:t>0.310962</a:t>
                      </a:r>
                      <a:endParaRPr lang="en-US" altLang="ko-KR" sz="14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961361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u="none" strike="noStrike" dirty="0">
                          <a:effectLst/>
                        </a:rPr>
                        <a:t>MQTT(Push)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b="1" u="none" strike="noStrike">
                          <a:effectLst/>
                        </a:rPr>
                        <a:t>0.0271353</a:t>
                      </a:r>
                      <a:endParaRPr lang="en-US" altLang="ko-KR" sz="14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b="1" u="none" strike="noStrike">
                          <a:effectLst/>
                        </a:rPr>
                        <a:t>0.029069</a:t>
                      </a:r>
                      <a:endParaRPr lang="en-US" altLang="ko-KR" sz="14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b="1" u="none" strike="noStrike" dirty="0">
                          <a:effectLst/>
                        </a:rPr>
                        <a:t>0.025261</a:t>
                      </a:r>
                      <a:endParaRPr lang="en-US" altLang="ko-KR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b="1" u="none" strike="noStrike" dirty="0">
                          <a:effectLst/>
                        </a:rPr>
                        <a:t>0.027319</a:t>
                      </a:r>
                      <a:endParaRPr lang="en-US" altLang="ko-KR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649709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02107348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241901" y="343366"/>
            <a:ext cx="8929750" cy="838200"/>
          </a:xfrm>
        </p:spPr>
        <p:txBody>
          <a:bodyPr/>
          <a:lstStyle/>
          <a:p>
            <a:r>
              <a:rPr lang="en-US" altLang="ko-KR" sz="2800" b="1" dirty="0">
                <a:solidFill>
                  <a:schemeClr val="tx1"/>
                </a:solidFill>
              </a:rPr>
              <a:t>2. Smart Home Energy Framework : </a:t>
            </a:r>
            <a:br>
              <a:rPr lang="en-US" altLang="ko-KR" sz="2800" b="1" dirty="0">
                <a:solidFill>
                  <a:schemeClr val="tx1"/>
                </a:solidFill>
              </a:rPr>
            </a:br>
            <a:r>
              <a:rPr lang="en-US" altLang="ko-KR" sz="1800" b="1" dirty="0">
                <a:solidFill>
                  <a:schemeClr val="tx1"/>
                </a:solidFill>
              </a:rPr>
              <a:t>2.1 OpenADR(HTTP/XML, MQTT/JSON, CoAP/JSON) : Data Traffic Comparison (3/3)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7C6F095-276F-4AD3-9842-1213BA0CC323}" type="slidenum">
              <a:rPr lang="ko-KR" altLang="en-US" smtClean="0">
                <a:solidFill>
                  <a:srgbClr val="000000"/>
                </a:solidFill>
              </a:rPr>
              <a:pPr>
                <a:defRPr/>
              </a:pPr>
              <a:t>143</a:t>
            </a:fld>
            <a:endParaRPr lang="ko-KR" altLang="en-US" dirty="0">
              <a:solidFill>
                <a:srgbClr val="000000"/>
              </a:solidFill>
            </a:endParaRPr>
          </a:p>
        </p:txBody>
      </p:sp>
      <p:graphicFrame>
        <p:nvGraphicFramePr>
          <p:cNvPr id="7" name="차트 6">
            <a:extLst>
              <a:ext uri="{FF2B5EF4-FFF2-40B4-BE49-F238E27FC236}">
                <a16:creationId xmlns:a16="http://schemas.microsoft.com/office/drawing/2014/main" id="{00000000-0008-0000-0100-000004000000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1244693" y="1770949"/>
          <a:ext cx="6654613" cy="33161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/>
          </p:nvPr>
        </p:nvGraphicFramePr>
        <p:xfrm>
          <a:off x="1691680" y="5087050"/>
          <a:ext cx="6207624" cy="133731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04714">
                  <a:extLst>
                    <a:ext uri="{9D8B030D-6E8A-4147-A177-3AD203B41FA5}">
                      <a16:colId xmlns:a16="http://schemas.microsoft.com/office/drawing/2014/main" val="3072594643"/>
                    </a:ext>
                  </a:extLst>
                </a:gridCol>
                <a:gridCol w="1388768">
                  <a:extLst>
                    <a:ext uri="{9D8B030D-6E8A-4147-A177-3AD203B41FA5}">
                      <a16:colId xmlns:a16="http://schemas.microsoft.com/office/drawing/2014/main" val="2714227537"/>
                    </a:ext>
                  </a:extLst>
                </a:gridCol>
                <a:gridCol w="1204714">
                  <a:extLst>
                    <a:ext uri="{9D8B030D-6E8A-4147-A177-3AD203B41FA5}">
                      <a16:colId xmlns:a16="http://schemas.microsoft.com/office/drawing/2014/main" val="4020244293"/>
                    </a:ext>
                  </a:extLst>
                </a:gridCol>
                <a:gridCol w="1204714">
                  <a:extLst>
                    <a:ext uri="{9D8B030D-6E8A-4147-A177-3AD203B41FA5}">
                      <a16:colId xmlns:a16="http://schemas.microsoft.com/office/drawing/2014/main" val="586267353"/>
                    </a:ext>
                  </a:extLst>
                </a:gridCol>
                <a:gridCol w="1204714">
                  <a:extLst>
                    <a:ext uri="{9D8B030D-6E8A-4147-A177-3AD203B41FA5}">
                      <a16:colId xmlns:a16="http://schemas.microsoft.com/office/drawing/2014/main" val="2262763986"/>
                    </a:ext>
                  </a:extLst>
                </a:gridCol>
              </a:tblGrid>
              <a:tr h="209550"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Data traffic (Bytes)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3667572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1" u="none" strike="noStrike">
                          <a:effectLst/>
                        </a:rPr>
                        <a:t>　</a:t>
                      </a:r>
                      <a:endParaRPr lang="ko-KR" altLang="en-US" sz="14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b="1" u="none" strike="noStrike">
                          <a:effectLst/>
                        </a:rPr>
                        <a:t>1</a:t>
                      </a:r>
                      <a:endParaRPr lang="en-US" altLang="ko-KR" sz="14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b="1" u="none" strike="noStrike">
                          <a:effectLst/>
                        </a:rPr>
                        <a:t>3</a:t>
                      </a:r>
                      <a:endParaRPr lang="en-US" altLang="ko-KR" sz="14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b="1" u="none" strike="noStrike">
                          <a:effectLst/>
                        </a:rPr>
                        <a:t>9</a:t>
                      </a:r>
                      <a:endParaRPr lang="en-US" altLang="ko-KR" sz="14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b="1" u="none" strike="noStrike">
                          <a:effectLst/>
                        </a:rPr>
                        <a:t>20</a:t>
                      </a:r>
                      <a:endParaRPr lang="en-US" altLang="ko-KR" sz="14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3656994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u="none" strike="noStrike">
                          <a:effectLst/>
                        </a:rPr>
                        <a:t>HTTP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b="1" u="none" strike="noStrike">
                          <a:effectLst/>
                        </a:rPr>
                        <a:t>8340.1966</a:t>
                      </a:r>
                      <a:endParaRPr lang="en-US" altLang="ko-KR" sz="14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b="1" u="none" strike="noStrike">
                          <a:effectLst/>
                        </a:rPr>
                        <a:t>21130.51</a:t>
                      </a:r>
                      <a:endParaRPr lang="en-US" altLang="ko-KR" sz="14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b="1" u="none" strike="noStrike">
                          <a:effectLst/>
                        </a:rPr>
                        <a:t>50062.6</a:t>
                      </a:r>
                      <a:endParaRPr lang="en-US" altLang="ko-KR" sz="14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b="1" u="none" strike="noStrike">
                          <a:effectLst/>
                        </a:rPr>
                        <a:t>105051.3</a:t>
                      </a:r>
                      <a:endParaRPr lang="en-US" altLang="ko-KR" sz="14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5212557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u="none" strike="noStrike" dirty="0">
                          <a:effectLst/>
                        </a:rPr>
                        <a:t>CoAP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b="1" u="none" strike="noStrike">
                          <a:effectLst/>
                        </a:rPr>
                        <a:t>877.392 </a:t>
                      </a:r>
                      <a:endParaRPr lang="en-US" altLang="ko-KR" sz="14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b="1" u="none" strike="noStrike">
                          <a:effectLst/>
                        </a:rPr>
                        <a:t>2592.325</a:t>
                      </a:r>
                      <a:endParaRPr lang="en-US" altLang="ko-KR" sz="14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b="1" u="none" strike="noStrike">
                          <a:effectLst/>
                        </a:rPr>
                        <a:t>7368.251</a:t>
                      </a:r>
                      <a:endParaRPr lang="en-US" altLang="ko-KR" sz="14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b="1" u="none" strike="noStrike">
                          <a:effectLst/>
                        </a:rPr>
                        <a:t>16052.44</a:t>
                      </a:r>
                      <a:endParaRPr lang="en-US" altLang="ko-KR" sz="14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4800706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u="none" strike="noStrike">
                          <a:effectLst/>
                        </a:rPr>
                        <a:t>MQTT(Pull)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b="1" u="none" strike="noStrike">
                          <a:effectLst/>
                        </a:rPr>
                        <a:t>1676.794</a:t>
                      </a:r>
                      <a:endParaRPr lang="en-US" altLang="ko-KR" sz="14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b="1" u="none" strike="noStrike">
                          <a:effectLst/>
                        </a:rPr>
                        <a:t>5001.758</a:t>
                      </a:r>
                      <a:endParaRPr lang="en-US" altLang="ko-KR" sz="14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b="1" u="none" strike="noStrike">
                          <a:effectLst/>
                        </a:rPr>
                        <a:t>14395.77</a:t>
                      </a:r>
                      <a:endParaRPr lang="en-US" altLang="ko-KR" sz="14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b="1" u="none" strike="noStrike">
                          <a:effectLst/>
                        </a:rPr>
                        <a:t>30195.19</a:t>
                      </a:r>
                      <a:endParaRPr lang="en-US" altLang="ko-KR" sz="14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8707186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u="none" strike="noStrike" dirty="0">
                          <a:effectLst/>
                        </a:rPr>
                        <a:t>MQTT(Push)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b="1" u="none" strike="noStrike">
                          <a:effectLst/>
                        </a:rPr>
                        <a:t>397.9302</a:t>
                      </a:r>
                      <a:endParaRPr lang="en-US" altLang="ko-KR" sz="14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b="1" u="none" strike="noStrike">
                          <a:effectLst/>
                        </a:rPr>
                        <a:t>897.7762</a:t>
                      </a:r>
                      <a:endParaRPr lang="en-US" altLang="ko-KR" sz="14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b="1" u="none" strike="noStrike">
                          <a:effectLst/>
                        </a:rPr>
                        <a:t>3350.054</a:t>
                      </a:r>
                      <a:endParaRPr lang="en-US" altLang="ko-KR" sz="14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b="1" u="none" strike="noStrike" dirty="0">
                          <a:effectLst/>
                        </a:rPr>
                        <a:t>6077.086</a:t>
                      </a:r>
                      <a:endParaRPr lang="en-US" altLang="ko-KR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767820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50724331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F13F5CC-B8E9-482F-A016-6EE14B7359EE}" type="slidenum">
              <a:rPr lang="ko-KR" altLang="en-US" smtClean="0"/>
              <a:pPr>
                <a:defRPr/>
              </a:pPr>
              <a:t>144</a:t>
            </a:fld>
            <a:endParaRPr lang="ko-KR" altLang="en-US"/>
          </a:p>
        </p:txBody>
      </p:sp>
      <p:sp>
        <p:nvSpPr>
          <p:cNvPr id="6" name="标题 1"/>
          <p:cNvSpPr>
            <a:spLocks noGrp="1"/>
          </p:cNvSpPr>
          <p:nvPr>
            <p:ph type="ctrTitle"/>
          </p:nvPr>
        </p:nvSpPr>
        <p:spPr>
          <a:xfrm>
            <a:off x="0" y="1571612"/>
            <a:ext cx="9144032" cy="3000396"/>
          </a:xfrm>
        </p:spPr>
        <p:txBody>
          <a:bodyPr/>
          <a:lstStyle/>
          <a:p>
            <a:r>
              <a:rPr lang="en-US" altLang="zh-CN" sz="2800" b="1" dirty="0">
                <a:solidFill>
                  <a:schemeClr val="tx1"/>
                </a:solidFill>
                <a:latin typeface="맑은 고딕" pitchFamily="50" charset="-127"/>
              </a:rPr>
              <a:t>Energy Framework</a:t>
            </a:r>
            <a:br>
              <a:rPr lang="en-US" altLang="zh-CN" sz="2800" b="1" dirty="0">
                <a:solidFill>
                  <a:schemeClr val="tx1"/>
                </a:solidFill>
                <a:latin typeface="맑은 고딕" pitchFamily="50" charset="-127"/>
              </a:rPr>
            </a:br>
            <a:r>
              <a:rPr lang="en-US" altLang="zh-CN" sz="2800" b="1" dirty="0">
                <a:solidFill>
                  <a:schemeClr val="tx1"/>
                </a:solidFill>
                <a:latin typeface="맑은 고딕" pitchFamily="50" charset="-127"/>
              </a:rPr>
              <a:t/>
            </a:r>
            <a:br>
              <a:rPr lang="en-US" altLang="zh-CN" sz="2800" b="1" dirty="0">
                <a:solidFill>
                  <a:schemeClr val="tx1"/>
                </a:solidFill>
                <a:latin typeface="맑은 고딕" pitchFamily="50" charset="-127"/>
              </a:rPr>
            </a:br>
            <a:r>
              <a:rPr lang="en-US" altLang="zh-CN" sz="2400" b="1" dirty="0">
                <a:solidFill>
                  <a:schemeClr val="tx1"/>
                </a:solidFill>
                <a:latin typeface="맑은 고딕" pitchFamily="50" charset="-127"/>
              </a:rPr>
              <a:t>2. Profile &amp; Protocol : OpenADR, EMAP, </a:t>
            </a:r>
            <a:r>
              <a:rPr lang="en-US" altLang="zh-CN" sz="2400" b="1" dirty="0">
                <a:solidFill>
                  <a:srgbClr val="FF0000"/>
                </a:solidFill>
                <a:latin typeface="맑은 고딕" pitchFamily="50" charset="-127"/>
              </a:rPr>
              <a:t>DLMS/COSEM</a:t>
            </a:r>
            <a:r>
              <a:rPr lang="en-US" altLang="zh-CN" sz="2800" b="1" dirty="0">
                <a:solidFill>
                  <a:srgbClr val="FF0000"/>
                </a:solidFill>
                <a:latin typeface="맑은 고딕" pitchFamily="50" charset="-127"/>
              </a:rPr>
              <a:t/>
            </a:r>
            <a:br>
              <a:rPr lang="en-US" altLang="zh-CN" sz="2800" b="1" dirty="0">
                <a:solidFill>
                  <a:srgbClr val="FF0000"/>
                </a:solidFill>
                <a:latin typeface="맑은 고딕" pitchFamily="50" charset="-127"/>
              </a:rPr>
            </a:br>
            <a:r>
              <a:rPr lang="en-US" altLang="zh-CN" sz="2800" b="1" dirty="0">
                <a:solidFill>
                  <a:srgbClr val="FF0000"/>
                </a:solidFill>
                <a:latin typeface="맑은 고딕" pitchFamily="50" charset="-127"/>
              </a:rPr>
              <a:t/>
            </a:r>
            <a:br>
              <a:rPr lang="en-US" altLang="zh-CN" sz="2800" b="1" dirty="0">
                <a:solidFill>
                  <a:srgbClr val="FF0000"/>
                </a:solidFill>
                <a:latin typeface="맑은 고딕" pitchFamily="50" charset="-127"/>
              </a:rPr>
            </a:br>
            <a:endParaRPr lang="zh-CN" altLang="en-US" sz="2800" b="1" dirty="0">
              <a:solidFill>
                <a:srgbClr val="FF0000"/>
              </a:solidFill>
              <a:latin typeface="맑은 고딕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899592" y="3429000"/>
            <a:ext cx="7632848" cy="20005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chemeClr val="bg2">
                    <a:lumMod val="60000"/>
                    <a:lumOff val="40000"/>
                  </a:schemeClr>
                </a:solidFill>
                <a:latin typeface="맑은 고딕" pitchFamily="50" charset="-127"/>
              </a:rPr>
              <a:t>2.1 	OpenADR (HTTP/XML, MQTT, COAP) 	 </a:t>
            </a:r>
          </a:p>
          <a:p>
            <a:r>
              <a:rPr lang="en-US" altLang="zh-CN" sz="1600" b="1" i="1" dirty="0">
                <a:solidFill>
                  <a:schemeClr val="bg2">
                    <a:lumMod val="60000"/>
                    <a:lumOff val="40000"/>
                  </a:schemeClr>
                </a:solidFill>
                <a:latin typeface="맑은 고딕" pitchFamily="50" charset="-127"/>
              </a:rPr>
              <a:t>	VTN</a:t>
            </a:r>
            <a:r>
              <a:rPr lang="ko-KR" altLang="en-US" sz="1600" b="1" i="1" dirty="0">
                <a:solidFill>
                  <a:schemeClr val="bg2">
                    <a:lumMod val="60000"/>
                    <a:lumOff val="40000"/>
                  </a:schemeClr>
                </a:solidFill>
                <a:latin typeface="맑은 고딕" pitchFamily="50" charset="-127"/>
                <a:sym typeface="Wingdings" panose="05000000000000000000" pitchFamily="2" charset="2"/>
              </a:rPr>
              <a:t> ↔ </a:t>
            </a:r>
            <a:r>
              <a:rPr lang="en-US" altLang="ko-KR" sz="1600" b="1" i="1" dirty="0">
                <a:solidFill>
                  <a:schemeClr val="bg2">
                    <a:lumMod val="60000"/>
                    <a:lumOff val="40000"/>
                  </a:schemeClr>
                </a:solidFill>
                <a:latin typeface="맑은 고딕" pitchFamily="50" charset="-127"/>
                <a:sym typeface="Wingdings" panose="05000000000000000000" pitchFamily="2" charset="2"/>
              </a:rPr>
              <a:t>VEN</a:t>
            </a:r>
            <a:r>
              <a:rPr lang="en-US" altLang="zh-CN" sz="1600" b="1" dirty="0">
                <a:solidFill>
                  <a:srgbClr val="0070C0"/>
                </a:solidFill>
                <a:latin typeface="맑은 고딕" pitchFamily="50" charset="-127"/>
              </a:rPr>
              <a:t/>
            </a:r>
            <a:br>
              <a:rPr lang="en-US" altLang="zh-CN" sz="1600" b="1" dirty="0">
                <a:solidFill>
                  <a:srgbClr val="0070C0"/>
                </a:solidFill>
                <a:latin typeface="맑은 고딕" pitchFamily="50" charset="-127"/>
              </a:rPr>
            </a:br>
            <a:r>
              <a:rPr lang="en-US" altLang="zh-CN" b="1" dirty="0">
                <a:latin typeface="맑은 고딕" pitchFamily="50" charset="-127"/>
              </a:rPr>
              <a:t>2.2 	EMAP</a:t>
            </a:r>
            <a:r>
              <a:rPr lang="ko-KR" altLang="en-US" b="1" dirty="0">
                <a:latin typeface="맑은 고딕" pitchFamily="50" charset="-127"/>
              </a:rPr>
              <a:t> </a:t>
            </a:r>
            <a:r>
              <a:rPr lang="en-US" altLang="ko-KR" b="1" dirty="0">
                <a:latin typeface="맑은 고딕" pitchFamily="50" charset="-127"/>
              </a:rPr>
              <a:t>(MQTT, COAP/JSON)      </a:t>
            </a:r>
          </a:p>
          <a:p>
            <a:r>
              <a:rPr lang="en-US" altLang="ko-KR" sz="1600" b="1" i="1" dirty="0">
                <a:solidFill>
                  <a:srgbClr val="0070C0"/>
                </a:solidFill>
                <a:latin typeface="맑은 고딕" pitchFamily="50" charset="-127"/>
              </a:rPr>
              <a:t>	Server EMA </a:t>
            </a:r>
            <a:r>
              <a:rPr lang="ko-KR" altLang="en-US" b="1" i="1" dirty="0">
                <a:solidFill>
                  <a:srgbClr val="0070C0"/>
                </a:solidFill>
                <a:latin typeface="맑은 고딕" pitchFamily="50" charset="-127"/>
                <a:sym typeface="Wingdings" panose="05000000000000000000" pitchFamily="2" charset="2"/>
              </a:rPr>
              <a:t>↔ </a:t>
            </a:r>
            <a:r>
              <a:rPr lang="en-US" altLang="ko-KR" b="1" i="1" dirty="0">
                <a:solidFill>
                  <a:srgbClr val="0070C0"/>
                </a:solidFill>
                <a:latin typeface="맑은 고딕" pitchFamily="50" charset="-127"/>
                <a:sym typeface="Wingdings" panose="05000000000000000000" pitchFamily="2" charset="2"/>
              </a:rPr>
              <a:t>Client EMA</a:t>
            </a:r>
            <a:r>
              <a:rPr lang="en-US" altLang="ko-KR" b="1" dirty="0">
                <a:solidFill>
                  <a:srgbClr val="0070C0"/>
                </a:solidFill>
                <a:latin typeface="맑은 고딕" pitchFamily="50" charset="-127"/>
              </a:rPr>
              <a:t/>
            </a:r>
            <a:br>
              <a:rPr lang="en-US" altLang="ko-KR" b="1" dirty="0">
                <a:solidFill>
                  <a:srgbClr val="0070C0"/>
                </a:solidFill>
                <a:latin typeface="맑은 고딕" pitchFamily="50" charset="-127"/>
              </a:rPr>
            </a:br>
            <a:r>
              <a:rPr lang="en-US" altLang="ko-KR" b="1" dirty="0">
                <a:solidFill>
                  <a:schemeClr val="bg2">
                    <a:lumMod val="60000"/>
                    <a:lumOff val="40000"/>
                  </a:schemeClr>
                </a:solidFill>
                <a:latin typeface="맑은 고딕" pitchFamily="50" charset="-127"/>
              </a:rPr>
              <a:t>2.3 	Device Control                             </a:t>
            </a:r>
          </a:p>
          <a:p>
            <a:r>
              <a:rPr lang="en-US" altLang="ko-KR" sz="1600" b="1" i="1" dirty="0">
                <a:solidFill>
                  <a:schemeClr val="bg2">
                    <a:lumMod val="60000"/>
                    <a:lumOff val="40000"/>
                  </a:schemeClr>
                </a:solidFill>
                <a:latin typeface="맑은 고딕" pitchFamily="50" charset="-127"/>
              </a:rPr>
              <a:t>	Client </a:t>
            </a:r>
            <a:r>
              <a:rPr lang="en-US" altLang="zh-CN" sz="1600" b="1" i="1" dirty="0">
                <a:solidFill>
                  <a:schemeClr val="bg2">
                    <a:lumMod val="60000"/>
                    <a:lumOff val="40000"/>
                  </a:schemeClr>
                </a:solidFill>
                <a:latin typeface="맑은 고딕" pitchFamily="50" charset="-127"/>
              </a:rPr>
              <a:t>EMA </a:t>
            </a:r>
            <a:r>
              <a:rPr lang="ko-KR" altLang="en-US" b="1" i="1" dirty="0">
                <a:solidFill>
                  <a:schemeClr val="bg2">
                    <a:lumMod val="60000"/>
                    <a:lumOff val="40000"/>
                  </a:schemeClr>
                </a:solidFill>
                <a:latin typeface="맑은 고딕" pitchFamily="50" charset="-127"/>
                <a:sym typeface="Wingdings" panose="05000000000000000000" pitchFamily="2" charset="2"/>
              </a:rPr>
              <a:t>↔ </a:t>
            </a:r>
            <a:r>
              <a:rPr lang="en-US" altLang="ko-KR" b="1" i="1" dirty="0">
                <a:solidFill>
                  <a:schemeClr val="bg2">
                    <a:lumMod val="60000"/>
                    <a:lumOff val="40000"/>
                  </a:schemeClr>
                </a:solidFill>
                <a:latin typeface="맑은 고딕" pitchFamily="50" charset="-127"/>
                <a:sym typeface="Wingdings" panose="05000000000000000000" pitchFamily="2" charset="2"/>
              </a:rPr>
              <a:t>Device</a:t>
            </a:r>
            <a:r>
              <a:rPr lang="en-US" altLang="zh-CN" b="1" dirty="0">
                <a:solidFill>
                  <a:schemeClr val="bg2">
                    <a:lumMod val="60000"/>
                    <a:lumOff val="40000"/>
                  </a:schemeClr>
                </a:solidFill>
                <a:latin typeface="맑은 고딕" pitchFamily="50" charset="-127"/>
              </a:rPr>
              <a:t/>
            </a:r>
            <a:br>
              <a:rPr lang="en-US" altLang="zh-CN" b="1" dirty="0">
                <a:solidFill>
                  <a:schemeClr val="bg2">
                    <a:lumMod val="60000"/>
                    <a:lumOff val="40000"/>
                  </a:schemeClr>
                </a:solidFill>
                <a:latin typeface="맑은 고딕" pitchFamily="50" charset="-127"/>
              </a:rPr>
            </a:br>
            <a:r>
              <a:rPr lang="en-US" altLang="zh-CN" b="1" dirty="0">
                <a:solidFill>
                  <a:schemeClr val="bg2">
                    <a:lumMod val="60000"/>
                    <a:lumOff val="40000"/>
                  </a:schemeClr>
                </a:solidFill>
                <a:latin typeface="맑은 고딕" pitchFamily="50" charset="-127"/>
              </a:rPr>
              <a:t>2.4 	DLMS/COSEM</a:t>
            </a:r>
            <a:endParaRPr lang="ko-KR" altLang="en-US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7953563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 bwMode="auto">
          <a:xfrm>
            <a:off x="347893" y="2306889"/>
            <a:ext cx="3909798" cy="3264109"/>
          </a:xfrm>
          <a:prstGeom prst="rect">
            <a:avLst/>
          </a:prstGeom>
          <a:noFill/>
          <a:ln w="12699" cap="flat" cmpd="sng" algn="ctr">
            <a:solidFill>
              <a:schemeClr val="accent1"/>
            </a:solidFill>
            <a:prstDash val="lg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 dirty="0">
              <a:ln>
                <a:noFill/>
              </a:ln>
              <a:solidFill>
                <a:schemeClr val="accent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7" name="슬라이드 번호 개체 틀 3"/>
          <p:cNvSpPr>
            <a:spLocks noGrp="1"/>
          </p:cNvSpPr>
          <p:nvPr>
            <p:ph type="sldNum" sz="quarter" idx="11"/>
          </p:nvPr>
        </p:nvSpPr>
        <p:spPr>
          <a:xfrm>
            <a:off x="7239000" y="6477000"/>
            <a:ext cx="1905000" cy="381000"/>
          </a:xfrm>
        </p:spPr>
        <p:txBody>
          <a:bodyPr/>
          <a:lstStyle/>
          <a:p>
            <a:pPr>
              <a:defRPr/>
            </a:pPr>
            <a:fld id="{97C6F095-276F-4AD3-9842-1213BA0CC323}" type="slidenum">
              <a:rPr lang="ko-KR" altLang="en-US" smtClean="0"/>
              <a:pPr>
                <a:defRPr/>
              </a:pPr>
              <a:t>145</a:t>
            </a:fld>
            <a:endParaRPr lang="ko-KR" altLang="en-US"/>
          </a:p>
        </p:txBody>
      </p:sp>
      <p:sp>
        <p:nvSpPr>
          <p:cNvPr id="8" name="내용 개체 틀 1"/>
          <p:cNvSpPr txBox="1">
            <a:spLocks/>
          </p:cNvSpPr>
          <p:nvPr/>
        </p:nvSpPr>
        <p:spPr bwMode="auto">
          <a:xfrm>
            <a:off x="4866144" y="1305088"/>
            <a:ext cx="4093265" cy="50424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>
            <a:lvl1pPr marL="342891" indent="-342891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32" indent="-285744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2971" indent="-228594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160" indent="-228594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349" indent="-228594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537" indent="-228594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971726" indent="-228594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428914" indent="-228594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886103" indent="-228594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latinLnBrk="0"/>
            <a:r>
              <a:rPr lang="en-US" altLang="ko-KR" sz="1050" kern="0" dirty="0"/>
              <a:t>Session Setup(Registration)</a:t>
            </a:r>
          </a:p>
          <a:p>
            <a:pPr lvl="1" latinLnBrk="0"/>
            <a:r>
              <a:rPr lang="ko-KR" altLang="en-US" sz="900" kern="0" dirty="0"/>
              <a:t>에너지관리에이전트 간 서로 연결을 수립하고 </a:t>
            </a:r>
            <a:r>
              <a:rPr lang="en-US" altLang="ko-KR" sz="900" kern="0" dirty="0"/>
              <a:t>Report</a:t>
            </a:r>
            <a:r>
              <a:rPr lang="ko-KR" altLang="en-US" sz="900" kern="0" dirty="0"/>
              <a:t>을 교환할 때 기존의 </a:t>
            </a:r>
            <a:r>
              <a:rPr lang="en-US" altLang="ko-KR" sz="900" kern="0" dirty="0"/>
              <a:t>Report</a:t>
            </a:r>
            <a:r>
              <a:rPr lang="ko-KR" altLang="en-US" sz="900" kern="0" dirty="0"/>
              <a:t>에 대한 에너지 가격 정보나 클라이언트 에너지관리에이전트의 에너지 관리 정보를 얻음</a:t>
            </a:r>
            <a:r>
              <a:rPr lang="en-US" altLang="ko-KR" sz="900" kern="0" dirty="0"/>
              <a:t>.</a:t>
            </a:r>
          </a:p>
          <a:p>
            <a:pPr lvl="1" latinLnBrk="0"/>
            <a:r>
              <a:rPr lang="ko-KR" altLang="en-US" sz="900" kern="0" dirty="0">
                <a:solidFill>
                  <a:srgbClr val="FF0000"/>
                </a:solidFill>
              </a:rPr>
              <a:t>기존</a:t>
            </a:r>
            <a:r>
              <a:rPr lang="en-US" altLang="ko-KR" sz="900" kern="0" dirty="0">
                <a:solidFill>
                  <a:srgbClr val="FF0000"/>
                </a:solidFill>
              </a:rPr>
              <a:t> OpenADR 2.0b</a:t>
            </a:r>
            <a:r>
              <a:rPr lang="ko-KR" altLang="en-US" sz="900" kern="0" dirty="0">
                <a:solidFill>
                  <a:srgbClr val="FF0000"/>
                </a:solidFill>
              </a:rPr>
              <a:t>의</a:t>
            </a:r>
            <a:r>
              <a:rPr lang="en-US" altLang="ko-KR" sz="900" kern="0" dirty="0">
                <a:solidFill>
                  <a:srgbClr val="FF0000"/>
                </a:solidFill>
              </a:rPr>
              <a:t> EiRegister, EiReport, EiEvent</a:t>
            </a:r>
            <a:r>
              <a:rPr lang="ko-KR" altLang="en-US" sz="900" kern="0" dirty="0">
                <a:solidFill>
                  <a:srgbClr val="FF0000"/>
                </a:solidFill>
              </a:rPr>
              <a:t>의 초기 등록과정을 포함하여 </a:t>
            </a:r>
            <a:r>
              <a:rPr lang="en-US" altLang="ko-KR" sz="900" kern="0" dirty="0">
                <a:solidFill>
                  <a:srgbClr val="FF0000"/>
                </a:solidFill>
              </a:rPr>
              <a:t>Session Setup</a:t>
            </a:r>
            <a:r>
              <a:rPr lang="ko-KR" altLang="en-US" sz="900" kern="0" dirty="0">
                <a:solidFill>
                  <a:srgbClr val="FF0000"/>
                </a:solidFill>
              </a:rPr>
              <a:t>과정으로 통일하였음</a:t>
            </a:r>
            <a:r>
              <a:rPr lang="en-US" altLang="ko-KR" sz="900" kern="0" dirty="0">
                <a:solidFill>
                  <a:srgbClr val="FF0000"/>
                </a:solidFill>
              </a:rPr>
              <a:t>.</a:t>
            </a:r>
          </a:p>
          <a:p>
            <a:pPr latinLnBrk="0"/>
            <a:endParaRPr lang="en-US" altLang="ko-KR" sz="1050" kern="0" dirty="0"/>
          </a:p>
          <a:p>
            <a:pPr latinLnBrk="0"/>
            <a:r>
              <a:rPr lang="en-US" altLang="ko-KR" sz="1050" kern="0" dirty="0"/>
              <a:t>Report(UpdateReport)</a:t>
            </a:r>
          </a:p>
          <a:p>
            <a:pPr lvl="1" latinLnBrk="0"/>
            <a:r>
              <a:rPr lang="ko-KR" altLang="en-US" sz="900" kern="0" dirty="0"/>
              <a:t>에너지관리에이전트 간 서로 연결을 수립 할 때 </a:t>
            </a:r>
            <a:r>
              <a:rPr lang="en-US" altLang="ko-KR" sz="900" kern="0" dirty="0"/>
              <a:t>Report</a:t>
            </a:r>
            <a:r>
              <a:rPr lang="ko-KR" altLang="en-US" sz="900" kern="0" dirty="0"/>
              <a:t>을 교환할 때 실시간 에너지에 대한 가격 정보나 클라이언트 에너지관리에이전트의 디바이스 정보 등을 얻음</a:t>
            </a:r>
            <a:r>
              <a:rPr lang="en-US" altLang="ko-KR" sz="900" kern="0" dirty="0"/>
              <a:t>.</a:t>
            </a:r>
          </a:p>
          <a:p>
            <a:pPr lvl="1" latinLnBrk="0"/>
            <a:r>
              <a:rPr lang="ko-KR" altLang="en-US" sz="900" kern="0" dirty="0">
                <a:solidFill>
                  <a:srgbClr val="FF0000"/>
                </a:solidFill>
              </a:rPr>
              <a:t>하위의 </a:t>
            </a:r>
            <a:r>
              <a:rPr lang="en-US" altLang="ko-KR" sz="900" kern="0" dirty="0">
                <a:solidFill>
                  <a:srgbClr val="FF0000"/>
                </a:solidFill>
              </a:rPr>
              <a:t>EMA</a:t>
            </a:r>
            <a:r>
              <a:rPr lang="ko-KR" altLang="en-US" sz="900" kern="0" dirty="0">
                <a:solidFill>
                  <a:srgbClr val="FF0000"/>
                </a:solidFill>
              </a:rPr>
              <a:t>의 정보를 모니터링 하는 단계</a:t>
            </a:r>
            <a:r>
              <a:rPr lang="en-US" altLang="ko-KR" sz="900" kern="0" dirty="0">
                <a:solidFill>
                  <a:srgbClr val="FF0000"/>
                </a:solidFill>
              </a:rPr>
              <a:t>, Explicit/Abstract </a:t>
            </a:r>
            <a:r>
              <a:rPr lang="ko-KR" altLang="en-US" sz="900" kern="0" dirty="0">
                <a:solidFill>
                  <a:srgbClr val="FF0000"/>
                </a:solidFill>
              </a:rPr>
              <a:t>방식으로 </a:t>
            </a:r>
            <a:r>
              <a:rPr lang="en-US" altLang="ko-KR" sz="900" kern="0" dirty="0">
                <a:solidFill>
                  <a:srgbClr val="FF0000"/>
                </a:solidFill>
              </a:rPr>
              <a:t>Monitoring.</a:t>
            </a:r>
          </a:p>
          <a:p>
            <a:pPr lvl="1" latinLnBrk="0"/>
            <a:r>
              <a:rPr lang="en-US" altLang="ko-KR" sz="900" kern="0" dirty="0">
                <a:solidFill>
                  <a:srgbClr val="FF0000"/>
                </a:solidFill>
              </a:rPr>
              <a:t>Explicit</a:t>
            </a:r>
            <a:r>
              <a:rPr lang="ko-KR" altLang="en-US" sz="900" kern="0" dirty="0">
                <a:solidFill>
                  <a:srgbClr val="FF0000"/>
                </a:solidFill>
              </a:rPr>
              <a:t>에는 </a:t>
            </a:r>
            <a:r>
              <a:rPr lang="en-US" altLang="ko-KR" sz="900" kern="0" dirty="0">
                <a:solidFill>
                  <a:srgbClr val="FF0000"/>
                </a:solidFill>
              </a:rPr>
              <a:t>Device Type (LED, ESS, Recloser, Resource, PV)</a:t>
            </a:r>
            <a:r>
              <a:rPr lang="ko-KR" altLang="en-US" sz="900" kern="0" dirty="0">
                <a:solidFill>
                  <a:srgbClr val="FF0000"/>
                </a:solidFill>
              </a:rPr>
              <a:t>에 대한 정보가 포함</a:t>
            </a:r>
            <a:endParaRPr lang="en-US" altLang="ko-KR" sz="900" kern="0" dirty="0">
              <a:solidFill>
                <a:srgbClr val="FF0000"/>
              </a:solidFill>
            </a:endParaRPr>
          </a:p>
          <a:p>
            <a:pPr lvl="1" latinLnBrk="0"/>
            <a:r>
              <a:rPr lang="en-US" altLang="ko-KR" sz="900" kern="0" dirty="0">
                <a:solidFill>
                  <a:srgbClr val="FF0000"/>
                </a:solidFill>
              </a:rPr>
              <a:t>Implicit</a:t>
            </a:r>
            <a:r>
              <a:rPr lang="ko-KR" altLang="en-US" sz="900" kern="0" dirty="0">
                <a:solidFill>
                  <a:srgbClr val="FF0000"/>
                </a:solidFill>
              </a:rPr>
              <a:t>에는 </a:t>
            </a:r>
            <a:r>
              <a:rPr lang="en-US" altLang="ko-KR" sz="900" kern="0" dirty="0">
                <a:solidFill>
                  <a:srgbClr val="FF0000"/>
                </a:solidFill>
              </a:rPr>
              <a:t>Device Type</a:t>
            </a:r>
            <a:r>
              <a:rPr lang="ko-KR" altLang="en-US" sz="900" kern="0" dirty="0">
                <a:solidFill>
                  <a:srgbClr val="FF0000"/>
                </a:solidFill>
              </a:rPr>
              <a:t>을 제외한 정보가 포함되어 있어  필요로 하는 정보에 따라 데이터 트래픽을 다르게 설정할 수 있음</a:t>
            </a:r>
            <a:r>
              <a:rPr lang="en-US" altLang="ko-KR" sz="900" kern="0" dirty="0">
                <a:solidFill>
                  <a:srgbClr val="FF0000"/>
                </a:solidFill>
              </a:rPr>
              <a:t>.</a:t>
            </a:r>
          </a:p>
          <a:p>
            <a:pPr lvl="1" latinLnBrk="0"/>
            <a:endParaRPr lang="en-US" altLang="ko-KR" sz="900" kern="0" dirty="0"/>
          </a:p>
          <a:p>
            <a:pPr latinLnBrk="0"/>
            <a:r>
              <a:rPr lang="en-US" altLang="ko-KR" sz="1050" kern="0" dirty="0"/>
              <a:t>Event(</a:t>
            </a:r>
            <a:r>
              <a:rPr lang="en-US" altLang="ko-KR" sz="1000" dirty="0">
                <a:latin typeface="Times New Roman" pitchFamily="18" charset="0"/>
                <a:ea typeface="굴림" pitchFamily="50" charset="-127"/>
              </a:rPr>
              <a:t>Demand Response Event</a:t>
            </a:r>
            <a:r>
              <a:rPr lang="en-US" altLang="ko-KR" sz="1050" kern="0" dirty="0"/>
              <a:t>)</a:t>
            </a:r>
          </a:p>
          <a:p>
            <a:pPr lvl="1" latinLnBrk="0"/>
            <a:r>
              <a:rPr lang="ko-KR" altLang="en-US" sz="900" kern="0" dirty="0"/>
              <a:t>에너지관리에이전트 프로토콜은 다양한 이벤트 종류가 있다</a:t>
            </a:r>
            <a:r>
              <a:rPr lang="en-US" altLang="ko-KR" sz="900" kern="0" dirty="0"/>
              <a:t>. </a:t>
            </a:r>
            <a:r>
              <a:rPr lang="ko-KR" altLang="en-US" sz="900" kern="0" dirty="0"/>
              <a:t>예로 가격기반 수요반응 이벤트에서 </a:t>
            </a:r>
            <a:r>
              <a:rPr lang="en-US" altLang="ko-KR" sz="900" kern="0" dirty="0"/>
              <a:t>Initial Price, Incentive Price, Negotiation Price</a:t>
            </a:r>
            <a:r>
              <a:rPr lang="ko-KR" altLang="en-US" sz="900" kern="0" dirty="0"/>
              <a:t>가 있다</a:t>
            </a:r>
            <a:r>
              <a:rPr lang="en-US" altLang="ko-KR" sz="900" kern="0" dirty="0"/>
              <a:t>. </a:t>
            </a:r>
            <a:r>
              <a:rPr lang="ko-KR" altLang="en-US" sz="900" kern="0" dirty="0"/>
              <a:t>서버 에너지관리에이전트는 실 시간적으로 가격에 대한 정보를 이벤트로 발생</a:t>
            </a:r>
            <a:endParaRPr lang="en-US" altLang="ko-KR" sz="900" kern="0" dirty="0"/>
          </a:p>
          <a:p>
            <a:pPr lvl="1" latinLnBrk="0"/>
            <a:r>
              <a:rPr lang="en-US" altLang="ko-KR" sz="900" dirty="0">
                <a:solidFill>
                  <a:srgbClr val="FF0000"/>
                </a:solidFill>
              </a:rPr>
              <a:t>EMA</a:t>
            </a:r>
            <a:r>
              <a:rPr lang="ko-KR" altLang="en-US" sz="900" dirty="0">
                <a:solidFill>
                  <a:srgbClr val="FF0000"/>
                </a:solidFill>
              </a:rPr>
              <a:t>가 최하위 </a:t>
            </a:r>
            <a:r>
              <a:rPr lang="en-US" altLang="ko-KR" sz="900" dirty="0">
                <a:solidFill>
                  <a:srgbClr val="FF0000"/>
                </a:solidFill>
              </a:rPr>
              <a:t>Device </a:t>
            </a:r>
            <a:r>
              <a:rPr lang="ko-KR" altLang="en-US" sz="900" dirty="0">
                <a:solidFill>
                  <a:srgbClr val="FF0000"/>
                </a:solidFill>
              </a:rPr>
              <a:t>컨트롤 하기 위해서 </a:t>
            </a:r>
            <a:r>
              <a:rPr lang="en-US" altLang="ko-KR" sz="900" dirty="0">
                <a:solidFill>
                  <a:srgbClr val="FF0000"/>
                </a:solidFill>
              </a:rPr>
              <a:t>Device</a:t>
            </a:r>
            <a:r>
              <a:rPr lang="ko-KR" altLang="en-US" sz="900" dirty="0">
                <a:solidFill>
                  <a:srgbClr val="FF0000"/>
                </a:solidFill>
              </a:rPr>
              <a:t>를 총괄적으로 관리하는 </a:t>
            </a:r>
            <a:r>
              <a:rPr lang="en-US" altLang="ko-KR" sz="900" dirty="0">
                <a:solidFill>
                  <a:srgbClr val="FF0000"/>
                </a:solidFill>
              </a:rPr>
              <a:t>Smart  Appliances</a:t>
            </a:r>
            <a:r>
              <a:rPr lang="ko-KR" altLang="en-US" sz="900" dirty="0">
                <a:solidFill>
                  <a:srgbClr val="FF0000"/>
                </a:solidFill>
              </a:rPr>
              <a:t>에게 </a:t>
            </a:r>
            <a:r>
              <a:rPr lang="en-US" altLang="ko-KR" sz="900" dirty="0">
                <a:solidFill>
                  <a:srgbClr val="FF0000"/>
                </a:solidFill>
              </a:rPr>
              <a:t>Control </a:t>
            </a:r>
            <a:r>
              <a:rPr lang="ko-KR" altLang="en-US" sz="900" dirty="0">
                <a:solidFill>
                  <a:srgbClr val="FF0000"/>
                </a:solidFill>
              </a:rPr>
              <a:t>메시지를 전달</a:t>
            </a:r>
            <a:r>
              <a:rPr lang="en-US" altLang="ko-KR" sz="900" dirty="0">
                <a:solidFill>
                  <a:srgbClr val="FF0000"/>
                </a:solidFill>
              </a:rPr>
              <a:t>.</a:t>
            </a:r>
          </a:p>
          <a:p>
            <a:pPr lvl="1" latinLnBrk="0"/>
            <a:r>
              <a:rPr lang="ko-KR" altLang="en-US" sz="900" kern="0" dirty="0">
                <a:solidFill>
                  <a:srgbClr val="FF0000"/>
                </a:solidFill>
              </a:rPr>
              <a:t>대표적인 예로 기존 </a:t>
            </a:r>
            <a:r>
              <a:rPr lang="en-US" altLang="ko-KR" sz="900" kern="0" dirty="0">
                <a:solidFill>
                  <a:srgbClr val="FF0000"/>
                </a:solidFill>
              </a:rPr>
              <a:t>OpenADR 2.0b</a:t>
            </a:r>
            <a:r>
              <a:rPr lang="ko-KR" altLang="en-US" sz="900" kern="0" dirty="0">
                <a:solidFill>
                  <a:srgbClr val="FF0000"/>
                </a:solidFill>
              </a:rPr>
              <a:t>의 </a:t>
            </a:r>
            <a:r>
              <a:rPr lang="en-US" altLang="ko-KR" sz="900" kern="0" dirty="0">
                <a:solidFill>
                  <a:srgbClr val="FF0000"/>
                </a:solidFill>
              </a:rPr>
              <a:t>marketContext</a:t>
            </a:r>
            <a:r>
              <a:rPr lang="ko-KR" altLang="en-US" sz="900" kern="0" dirty="0">
                <a:solidFill>
                  <a:srgbClr val="FF0000"/>
                </a:solidFill>
              </a:rPr>
              <a:t>에 </a:t>
            </a:r>
            <a:r>
              <a:rPr lang="en-US" altLang="ko-KR" sz="900" kern="0" dirty="0">
                <a:solidFill>
                  <a:srgbClr val="FF0000"/>
                </a:solidFill>
              </a:rPr>
              <a:t>price</a:t>
            </a:r>
            <a:r>
              <a:rPr lang="ko-KR" altLang="en-US" sz="900" kern="0" dirty="0">
                <a:solidFill>
                  <a:srgbClr val="FF0000"/>
                </a:solidFill>
              </a:rPr>
              <a:t>정보만 있지만</a:t>
            </a:r>
            <a:r>
              <a:rPr lang="en-US" altLang="ko-KR" sz="900" kern="0" dirty="0">
                <a:solidFill>
                  <a:srgbClr val="FF0000"/>
                </a:solidFill>
              </a:rPr>
              <a:t>, </a:t>
            </a:r>
            <a:r>
              <a:rPr lang="ko-KR" altLang="en-US" sz="900" kern="0" dirty="0">
                <a:solidFill>
                  <a:srgbClr val="FF0000"/>
                </a:solidFill>
              </a:rPr>
              <a:t>하위 노드의 </a:t>
            </a:r>
            <a:r>
              <a:rPr lang="en-US" altLang="ko-KR" sz="900" kern="0" dirty="0">
                <a:solidFill>
                  <a:srgbClr val="FF0000"/>
                </a:solidFill>
              </a:rPr>
              <a:t>Price</a:t>
            </a:r>
            <a:r>
              <a:rPr lang="ko-KR" altLang="en-US" sz="900" kern="0" dirty="0">
                <a:solidFill>
                  <a:srgbClr val="FF0000"/>
                </a:solidFill>
              </a:rPr>
              <a:t>가 포함되어 있는 </a:t>
            </a:r>
            <a:r>
              <a:rPr lang="en-US" altLang="ko-KR" sz="900" kern="0" dirty="0">
                <a:solidFill>
                  <a:srgbClr val="FF0000"/>
                </a:solidFill>
              </a:rPr>
              <a:t>Local Price, Local  Incentive</a:t>
            </a:r>
            <a:r>
              <a:rPr lang="ko-KR" altLang="en-US" sz="900" kern="0" dirty="0">
                <a:solidFill>
                  <a:srgbClr val="FF0000"/>
                </a:solidFill>
              </a:rPr>
              <a:t>가 포함되어 있음</a:t>
            </a:r>
            <a:r>
              <a:rPr lang="en-US" altLang="ko-KR" sz="900" kern="0" dirty="0">
                <a:solidFill>
                  <a:srgbClr val="FF0000"/>
                </a:solidFill>
              </a:rPr>
              <a:t>.</a:t>
            </a:r>
            <a:endParaRPr lang="en-US" altLang="ko-KR" sz="1000" kern="0" dirty="0">
              <a:solidFill>
                <a:srgbClr val="FF0000"/>
              </a:solidFill>
            </a:endParaRPr>
          </a:p>
          <a:p>
            <a:pPr lvl="1" latinLnBrk="0"/>
            <a:endParaRPr lang="en-US" altLang="ko-KR" sz="500" kern="0" dirty="0"/>
          </a:p>
          <a:p>
            <a:pPr latinLnBrk="0"/>
            <a:r>
              <a:rPr lang="en-US" altLang="ko-KR" sz="1000" dirty="0">
                <a:latin typeface="Times New Roman" pitchFamily="18" charset="0"/>
                <a:ea typeface="굴림" pitchFamily="50" charset="-127"/>
              </a:rPr>
              <a:t>Opt</a:t>
            </a:r>
            <a:endParaRPr lang="en-US" altLang="ko-KR" sz="1050" kern="0" dirty="0"/>
          </a:p>
          <a:p>
            <a:pPr lvl="1" latinLnBrk="0"/>
            <a:r>
              <a:rPr lang="ko-KR" altLang="en-US" sz="900" kern="0" dirty="0"/>
              <a:t>에너지관리에이전트 프로토콜의 </a:t>
            </a:r>
            <a:r>
              <a:rPr lang="en-US" altLang="ko-KR" sz="900" kern="0" dirty="0"/>
              <a:t>Opt</a:t>
            </a:r>
            <a:r>
              <a:rPr lang="ko-KR" altLang="en-US" sz="900" kern="0" dirty="0"/>
              <a:t>는 클라이언트 에너지관리에이전트가 상위 서버 에너지관리에이전트에게 수요반응 이벤트의 가용상태 또는 수요반응 이벤트 프로그램 변경</a:t>
            </a:r>
            <a:r>
              <a:rPr lang="en-US" altLang="ko-KR" sz="900" kern="0" dirty="0"/>
              <a:t>, </a:t>
            </a:r>
            <a:r>
              <a:rPr lang="ko-KR" altLang="en-US" sz="900" kern="0" dirty="0"/>
              <a:t>수요반응 스케줄링을 요청을 알려주는 서비스</a:t>
            </a:r>
            <a:r>
              <a:rPr lang="en-US" altLang="ko-KR" sz="900" kern="0" dirty="0"/>
              <a:t>.</a:t>
            </a:r>
            <a:endParaRPr lang="ko-KR" altLang="en-US" sz="900" kern="0" dirty="0"/>
          </a:p>
        </p:txBody>
      </p:sp>
      <p:cxnSp>
        <p:nvCxnSpPr>
          <p:cNvPr id="9" name="직선 연결선 8"/>
          <p:cNvCxnSpPr/>
          <p:nvPr/>
        </p:nvCxnSpPr>
        <p:spPr bwMode="auto">
          <a:xfrm>
            <a:off x="4584498" y="1592882"/>
            <a:ext cx="0" cy="4712677"/>
          </a:xfrm>
          <a:prstGeom prst="line">
            <a:avLst/>
          </a:prstGeom>
          <a:solidFill>
            <a:schemeClr val="accent1"/>
          </a:solidFill>
          <a:ln w="3175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10" name="오른쪽 중괄호 9"/>
          <p:cNvSpPr/>
          <p:nvPr/>
        </p:nvSpPr>
        <p:spPr bwMode="auto">
          <a:xfrm>
            <a:off x="3617029" y="2485485"/>
            <a:ext cx="857256" cy="2621046"/>
          </a:xfrm>
          <a:prstGeom prst="rightBrace">
            <a:avLst/>
          </a:prstGeom>
          <a:noFill/>
          <a:ln w="12699" cap="flat" cmpd="sng" algn="ctr">
            <a:solidFill>
              <a:schemeClr val="accent1"/>
            </a:solidFill>
            <a:prstDash val="dashDot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85786" y="6509587"/>
            <a:ext cx="58579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Server EMA = SEMA , Client EMA = CEMA , Smart Appliance EMA= SAEMA</a:t>
            </a:r>
            <a:endParaRPr lang="ko-KR" altLang="en-US" sz="1200" dirty="0"/>
          </a:p>
        </p:txBody>
      </p:sp>
      <p:sp>
        <p:nvSpPr>
          <p:cNvPr id="27" name="标题 2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838200"/>
          </a:xfrm>
        </p:spPr>
        <p:txBody>
          <a:bodyPr/>
          <a:lstStyle/>
          <a:p>
            <a:r>
              <a:rPr lang="en-US" altLang="ko-KR" sz="3200" b="1" dirty="0">
                <a:solidFill>
                  <a:schemeClr val="tx1"/>
                </a:solidFill>
              </a:rPr>
              <a:t>2.2 EMAP(MQTT, CoAP/JSON) </a:t>
            </a:r>
            <a:endParaRPr lang="zh-CN" altLang="en-US" sz="2000" b="1" dirty="0">
              <a:solidFill>
                <a:srgbClr val="FF0000"/>
              </a:solidFill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14DAE57C-C206-4DC1-BF56-959FF558E971}"/>
              </a:ext>
            </a:extLst>
          </p:cNvPr>
          <p:cNvSpPr/>
          <p:nvPr/>
        </p:nvSpPr>
        <p:spPr bwMode="auto">
          <a:xfrm>
            <a:off x="107504" y="1811914"/>
            <a:ext cx="1143008" cy="389550"/>
          </a:xfrm>
          <a:prstGeom prst="rect">
            <a:avLst/>
          </a:prstGeom>
          <a:solidFill>
            <a:schemeClr val="bg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300" b="1" i="0" u="none" strike="noStrike" cap="none" normalizeH="0" baseline="0" dirty="0">
                <a:ln>
                  <a:noFill/>
                </a:ln>
                <a:effectLst/>
                <a:latin typeface="Times New Roman" pitchFamily="18" charset="0"/>
                <a:ea typeface="굴림" pitchFamily="50" charset="-127"/>
              </a:rPr>
              <a:t>Server EMA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300" b="1" dirty="0">
                <a:latin typeface="Times New Roman" pitchFamily="18" charset="0"/>
                <a:ea typeface="굴림" pitchFamily="50" charset="-127"/>
              </a:rPr>
              <a:t>(Client EMA)</a:t>
            </a:r>
            <a:endParaRPr kumimoji="0" lang="ko-KR" altLang="en-US" sz="1300" b="1" i="0" u="none" strike="noStrike" cap="none" normalizeH="0" baseline="0" dirty="0">
              <a:ln>
                <a:noFill/>
              </a:ln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43" name="모서리가 둥근 직사각형 129">
            <a:extLst>
              <a:ext uri="{FF2B5EF4-FFF2-40B4-BE49-F238E27FC236}">
                <a16:creationId xmlns:a16="http://schemas.microsoft.com/office/drawing/2014/main" id="{C8F232CD-DFFB-4DF2-B693-EA5A4C518B2F}"/>
              </a:ext>
            </a:extLst>
          </p:cNvPr>
          <p:cNvSpPr/>
          <p:nvPr/>
        </p:nvSpPr>
        <p:spPr bwMode="auto">
          <a:xfrm>
            <a:off x="2679900" y="2368412"/>
            <a:ext cx="1296897" cy="505869"/>
          </a:xfrm>
          <a:prstGeom prst="roundRect">
            <a:avLst/>
          </a:prstGeom>
          <a:solidFill>
            <a:srgbClr val="FF000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굴림" pitchFamily="50" charset="-127"/>
              </a:rPr>
              <a:t>Discovery</a:t>
            </a:r>
            <a:endParaRPr kumimoji="0" lang="ko-KR" altLang="en-US" sz="13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44" name="모서리가 둥근 직사각형 130">
            <a:extLst>
              <a:ext uri="{FF2B5EF4-FFF2-40B4-BE49-F238E27FC236}">
                <a16:creationId xmlns:a16="http://schemas.microsoft.com/office/drawing/2014/main" id="{62BDE8D1-7749-497F-97C7-4AFC1F762098}"/>
              </a:ext>
            </a:extLst>
          </p:cNvPr>
          <p:cNvSpPr/>
          <p:nvPr/>
        </p:nvSpPr>
        <p:spPr bwMode="auto">
          <a:xfrm>
            <a:off x="679007" y="2368413"/>
            <a:ext cx="2000893" cy="505869"/>
          </a:xfrm>
          <a:prstGeom prst="roundRect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굴림" pitchFamily="50" charset="-127"/>
              </a:rPr>
              <a:t>Session</a:t>
            </a:r>
            <a:r>
              <a:rPr kumimoji="0" lang="en-US" altLang="ko-KR" sz="13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굴림" pitchFamily="50" charset="-127"/>
              </a:rPr>
              <a:t> Setup</a:t>
            </a:r>
            <a:r>
              <a:rPr lang="en-US" altLang="ko-KR" sz="1300" baseline="0" dirty="0">
                <a:latin typeface="Times New Roman" pitchFamily="18" charset="0"/>
                <a:ea typeface="굴림" pitchFamily="50" charset="-127"/>
              </a:rPr>
              <a:t>(</a:t>
            </a:r>
            <a:r>
              <a:rPr lang="en-US" altLang="ko-KR" sz="1300" kern="0" dirty="0"/>
              <a:t>Registration</a:t>
            </a:r>
            <a:r>
              <a:rPr lang="en-US" altLang="ko-KR" sz="1300" baseline="0" dirty="0">
                <a:latin typeface="Times New Roman" pitchFamily="18" charset="0"/>
                <a:ea typeface="굴림" pitchFamily="50" charset="-127"/>
              </a:rPr>
              <a:t>)</a:t>
            </a:r>
            <a:endParaRPr kumimoji="0" lang="ko-KR" altLang="en-US" sz="13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45" name="모서리가 둥근 직사각형 137">
            <a:extLst>
              <a:ext uri="{FF2B5EF4-FFF2-40B4-BE49-F238E27FC236}">
                <a16:creationId xmlns:a16="http://schemas.microsoft.com/office/drawing/2014/main" id="{9FEB6FC0-ED84-4165-90EC-199A096A7706}"/>
              </a:ext>
            </a:extLst>
          </p:cNvPr>
          <p:cNvSpPr/>
          <p:nvPr/>
        </p:nvSpPr>
        <p:spPr bwMode="auto">
          <a:xfrm>
            <a:off x="2685634" y="3078547"/>
            <a:ext cx="1290409" cy="505869"/>
          </a:xfrm>
          <a:prstGeom prst="roundRect">
            <a:avLst/>
          </a:prstGeom>
          <a:solidFill>
            <a:srgbClr val="FF0000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굴림" pitchFamily="50" charset="-127"/>
              </a:rPr>
              <a:t>Monitoring</a:t>
            </a:r>
            <a:endParaRPr kumimoji="0" lang="ko-KR" altLang="en-US" sz="13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46" name="모서리가 둥근 직사각형 139">
            <a:extLst>
              <a:ext uri="{FF2B5EF4-FFF2-40B4-BE49-F238E27FC236}">
                <a16:creationId xmlns:a16="http://schemas.microsoft.com/office/drawing/2014/main" id="{2EFD2E80-407D-49BA-9778-423AAEE77C56}"/>
              </a:ext>
            </a:extLst>
          </p:cNvPr>
          <p:cNvSpPr/>
          <p:nvPr/>
        </p:nvSpPr>
        <p:spPr bwMode="auto">
          <a:xfrm>
            <a:off x="679007" y="3078548"/>
            <a:ext cx="2000893" cy="505869"/>
          </a:xfrm>
          <a:prstGeom prst="roundRect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300" dirty="0">
                <a:latin typeface="Times New Roman" pitchFamily="18" charset="0"/>
                <a:ea typeface="굴림" pitchFamily="50" charset="-127"/>
              </a:rPr>
              <a:t>Report</a:t>
            </a:r>
            <a:endParaRPr kumimoji="0" lang="ko-KR" altLang="en-US" sz="13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47" name="모서리가 둥근 직사각형 140">
            <a:extLst>
              <a:ext uri="{FF2B5EF4-FFF2-40B4-BE49-F238E27FC236}">
                <a16:creationId xmlns:a16="http://schemas.microsoft.com/office/drawing/2014/main" id="{3C410A13-3B51-4B99-821D-2C2FE6D8BB14}"/>
              </a:ext>
            </a:extLst>
          </p:cNvPr>
          <p:cNvSpPr/>
          <p:nvPr/>
        </p:nvSpPr>
        <p:spPr bwMode="auto">
          <a:xfrm>
            <a:off x="679007" y="3811780"/>
            <a:ext cx="2000893" cy="607043"/>
          </a:xfrm>
          <a:prstGeom prst="roundRect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300" dirty="0">
                <a:latin typeface="Times New Roman" pitchFamily="18" charset="0"/>
                <a:ea typeface="굴림" pitchFamily="50" charset="-127"/>
              </a:rPr>
              <a:t>Demand Response Event</a:t>
            </a:r>
            <a:endParaRPr kumimoji="0" lang="ko-KR" altLang="en-US" sz="13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48" name="모서리가 둥근 직사각형 141">
            <a:extLst>
              <a:ext uri="{FF2B5EF4-FFF2-40B4-BE49-F238E27FC236}">
                <a16:creationId xmlns:a16="http://schemas.microsoft.com/office/drawing/2014/main" id="{DBC60AFB-E218-4FF9-976B-BCD031203A8C}"/>
              </a:ext>
            </a:extLst>
          </p:cNvPr>
          <p:cNvSpPr/>
          <p:nvPr/>
        </p:nvSpPr>
        <p:spPr bwMode="auto">
          <a:xfrm>
            <a:off x="2685632" y="3811779"/>
            <a:ext cx="1290412" cy="607046"/>
          </a:xfrm>
          <a:prstGeom prst="roundRect">
            <a:avLst/>
          </a:prstGeom>
          <a:solidFill>
            <a:srgbClr val="FF0000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굴림" pitchFamily="50" charset="-127"/>
              </a:rPr>
              <a:t>Control</a:t>
            </a:r>
            <a:endParaRPr kumimoji="0" lang="ko-KR" altLang="en-US" sz="13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49" name="모서리가 둥근 직사각형 158">
            <a:extLst>
              <a:ext uri="{FF2B5EF4-FFF2-40B4-BE49-F238E27FC236}">
                <a16:creationId xmlns:a16="http://schemas.microsoft.com/office/drawing/2014/main" id="{06D18446-4598-4A96-96A4-7DC111627338}"/>
              </a:ext>
            </a:extLst>
          </p:cNvPr>
          <p:cNvSpPr/>
          <p:nvPr/>
        </p:nvSpPr>
        <p:spPr bwMode="auto">
          <a:xfrm>
            <a:off x="679007" y="4600662"/>
            <a:ext cx="3277714" cy="505869"/>
          </a:xfrm>
          <a:prstGeom prst="roundRect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300" dirty="0">
                <a:latin typeface="Times New Roman" pitchFamily="18" charset="0"/>
                <a:ea typeface="굴림" pitchFamily="50" charset="-127"/>
              </a:rPr>
              <a:t>Opt</a:t>
            </a:r>
            <a:endParaRPr lang="ko-KR" altLang="en-US" sz="1300" dirty="0">
              <a:latin typeface="Times New Roman" pitchFamily="18" charset="0"/>
              <a:ea typeface="굴림" pitchFamily="50" charset="-127"/>
            </a:endParaRP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D7D20BB9-FAB5-4D6B-AE84-AF4B40BFD3C8}"/>
              </a:ext>
            </a:extLst>
          </p:cNvPr>
          <p:cNvCxnSpPr>
            <a:cxnSpLocks/>
            <a:stCxn id="42" idx="3"/>
            <a:endCxn id="53" idx="1"/>
          </p:cNvCxnSpPr>
          <p:nvPr/>
        </p:nvCxnSpPr>
        <p:spPr bwMode="auto">
          <a:xfrm>
            <a:off x="1250512" y="2006688"/>
            <a:ext cx="2149523" cy="0"/>
          </a:xfrm>
          <a:prstGeom prst="straightConnector1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</p:spPr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EDA6FA12-DBDC-4F11-A882-8CFF3DDAE3EE}"/>
              </a:ext>
            </a:extLst>
          </p:cNvPr>
          <p:cNvSpPr txBox="1"/>
          <p:nvPr/>
        </p:nvSpPr>
        <p:spPr>
          <a:xfrm>
            <a:off x="2051720" y="1769064"/>
            <a:ext cx="7081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FF0000"/>
                </a:solidFill>
              </a:rPr>
              <a:t>EMAP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DCDF0A21-5DDB-4CF1-86C9-EA105DFCD5CE}"/>
              </a:ext>
            </a:extLst>
          </p:cNvPr>
          <p:cNvCxnSpPr>
            <a:cxnSpLocks/>
            <a:stCxn id="42" idx="2"/>
          </p:cNvCxnSpPr>
          <p:nvPr/>
        </p:nvCxnSpPr>
        <p:spPr bwMode="auto">
          <a:xfrm>
            <a:off x="679008" y="2201464"/>
            <a:ext cx="0" cy="3675808"/>
          </a:xfrm>
          <a:prstGeom prst="line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5D7D80AA-D9B0-4EA6-A963-0717A85E1BDC}"/>
              </a:ext>
            </a:extLst>
          </p:cNvPr>
          <p:cNvSpPr/>
          <p:nvPr/>
        </p:nvSpPr>
        <p:spPr bwMode="auto">
          <a:xfrm>
            <a:off x="3400035" y="1811913"/>
            <a:ext cx="1080065" cy="389550"/>
          </a:xfrm>
          <a:prstGeom prst="rect">
            <a:avLst/>
          </a:prstGeom>
          <a:solidFill>
            <a:schemeClr val="bg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300" b="1" dirty="0">
                <a:latin typeface="Times New Roman" pitchFamily="18" charset="0"/>
                <a:ea typeface="굴림" pitchFamily="50" charset="-127"/>
              </a:rPr>
              <a:t>Client </a:t>
            </a:r>
            <a:r>
              <a:rPr lang="ko-KR" altLang="en-US" sz="1300" b="1" dirty="0">
                <a:latin typeface="Times New Roman" pitchFamily="18" charset="0"/>
                <a:ea typeface="굴림" pitchFamily="50" charset="-127"/>
              </a:rPr>
              <a:t> </a:t>
            </a:r>
            <a:r>
              <a:rPr lang="en-US" altLang="ko-KR" sz="1300" b="1" dirty="0">
                <a:latin typeface="Times New Roman" pitchFamily="18" charset="0"/>
                <a:ea typeface="굴림" pitchFamily="50" charset="-127"/>
              </a:rPr>
              <a:t>EMA</a:t>
            </a:r>
          </a:p>
        </p:txBody>
      </p:sp>
      <p:cxnSp>
        <p:nvCxnSpPr>
          <p:cNvPr id="54" name="직선 연결선 53"/>
          <p:cNvCxnSpPr/>
          <p:nvPr/>
        </p:nvCxnSpPr>
        <p:spPr bwMode="auto">
          <a:xfrm flipV="1">
            <a:off x="3976044" y="2226211"/>
            <a:ext cx="0" cy="3648153"/>
          </a:xfrm>
          <a:prstGeom prst="line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991452226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内容占位符 2"/>
          <p:cNvSpPr>
            <a:spLocks noGrp="1"/>
          </p:cNvSpPr>
          <p:nvPr>
            <p:ph idx="1"/>
          </p:nvPr>
        </p:nvSpPr>
        <p:spPr>
          <a:xfrm>
            <a:off x="230586" y="1359992"/>
            <a:ext cx="8682038" cy="4953000"/>
          </a:xfrm>
        </p:spPr>
        <p:txBody>
          <a:bodyPr/>
          <a:lstStyle/>
          <a:p>
            <a:r>
              <a:rPr lang="en-US" altLang="ko-KR" sz="2400" dirty="0"/>
              <a:t>EMAP </a:t>
            </a:r>
            <a:r>
              <a:rPr lang="ko-KR" altLang="en-US" sz="2400" dirty="0"/>
              <a:t>모델에서 필요한 서비스 </a:t>
            </a:r>
            <a:r>
              <a:rPr lang="en-US" altLang="ko-KR" sz="2400" dirty="0"/>
              <a:t>4</a:t>
            </a:r>
            <a:r>
              <a:rPr lang="ko-KR" altLang="en-US" sz="2400" dirty="0"/>
              <a:t>가지</a:t>
            </a:r>
            <a:endParaRPr lang="en-US" altLang="ko-KR" sz="2400" dirty="0"/>
          </a:p>
          <a:p>
            <a:pPr lvl="1"/>
            <a:r>
              <a:rPr lang="en-US" altLang="ko-KR" sz="2000" dirty="0"/>
              <a:t>Session Setup, UpdateReport, Event, Opt</a:t>
            </a:r>
          </a:p>
          <a:p>
            <a:pPr lvl="1"/>
            <a:r>
              <a:rPr lang="en-US" altLang="ko-KR" sz="2000" b="1" dirty="0">
                <a:solidFill>
                  <a:srgbClr val="FF0000"/>
                </a:solidFill>
              </a:rPr>
              <a:t>Session Setup</a:t>
            </a:r>
          </a:p>
          <a:p>
            <a:pPr lvl="2"/>
            <a:r>
              <a:rPr lang="en-US" altLang="ko-KR" sz="1400" dirty="0"/>
              <a:t>ConnectRegistration/</a:t>
            </a:r>
            <a:r>
              <a:rPr lang="en-US" altLang="ko-KR" sz="1400" dirty="0" err="1"/>
              <a:t>ConnectedRegistration</a:t>
            </a:r>
            <a:r>
              <a:rPr lang="en-US" altLang="ko-KR" sz="1400" dirty="0"/>
              <a:t> : </a:t>
            </a:r>
            <a:r>
              <a:rPr lang="ko-KR" altLang="en-US" sz="1400" dirty="0"/>
              <a:t>상위노드가 등록전에 등록에 필요한 정보를 하위노드로부터 얻는다</a:t>
            </a:r>
            <a:r>
              <a:rPr lang="en-US" altLang="ko-KR" sz="1400" dirty="0"/>
              <a:t>. </a:t>
            </a:r>
            <a:r>
              <a:rPr lang="ko-KR" altLang="en-US" sz="1400" dirty="0"/>
              <a:t>응답메시지에는 상위노드에 의해 지원되는 모든 프로파일과 전송 프로토콜 정보가 포함된다</a:t>
            </a:r>
            <a:r>
              <a:rPr lang="en-US" altLang="ko-KR" sz="1400" dirty="0"/>
              <a:t>. </a:t>
            </a:r>
          </a:p>
          <a:p>
            <a:pPr lvl="2"/>
            <a:r>
              <a:rPr lang="en-US" altLang="ko-KR" sz="1400" dirty="0"/>
              <a:t>CreatePartyRegistration/</a:t>
            </a:r>
            <a:r>
              <a:rPr lang="en-US" altLang="ko-KR" sz="1400" dirty="0" err="1"/>
              <a:t>CreatedPartyRegistration</a:t>
            </a:r>
            <a:r>
              <a:rPr lang="en-US" altLang="ko-KR" sz="1400" dirty="0"/>
              <a:t> : </a:t>
            </a:r>
            <a:r>
              <a:rPr lang="ko-KR" altLang="en-US" sz="1400" dirty="0"/>
              <a:t>하위노드가 상위노드의 정보 중에 등록할 내용을 입력하여 등록을 요청하고 가 받아들인다</a:t>
            </a:r>
            <a:r>
              <a:rPr lang="en-US" altLang="ko-KR" sz="1400" dirty="0"/>
              <a:t>. </a:t>
            </a:r>
          </a:p>
          <a:p>
            <a:pPr lvl="2"/>
            <a:r>
              <a:rPr lang="en-US" altLang="ko-KR" sz="1400" dirty="0"/>
              <a:t>RegisterReport/</a:t>
            </a:r>
            <a:r>
              <a:rPr lang="en-US" altLang="ko-KR" sz="1400" dirty="0" err="1"/>
              <a:t>RegisteredReport</a:t>
            </a:r>
            <a:r>
              <a:rPr lang="en-US" altLang="ko-KR" sz="1400" dirty="0"/>
              <a:t> : </a:t>
            </a:r>
            <a:r>
              <a:rPr lang="ko-KR" altLang="en-US" sz="1400" dirty="0"/>
              <a:t>등록된 자원에 대한 상태와 최대값 최소값 등에 대하여 보고하고 응답한다</a:t>
            </a:r>
            <a:r>
              <a:rPr lang="en-US" altLang="ko-KR" sz="1400" dirty="0"/>
              <a:t>.</a:t>
            </a:r>
          </a:p>
          <a:p>
            <a:pPr lvl="2"/>
            <a:r>
              <a:rPr lang="en-US" altLang="ko-KR" sz="1400" dirty="0"/>
              <a:t>Poll(RegisterReport Request) / RegisterReport  : </a:t>
            </a:r>
            <a:r>
              <a:rPr lang="ko-KR" altLang="en-US" sz="1400" dirty="0"/>
              <a:t>주기적으로 </a:t>
            </a:r>
            <a:r>
              <a:rPr lang="en-US" altLang="ko-KR" sz="1400" dirty="0"/>
              <a:t>Report</a:t>
            </a:r>
            <a:r>
              <a:rPr lang="ko-KR" altLang="en-US" sz="1400" dirty="0"/>
              <a:t>를 보내고 해당 </a:t>
            </a:r>
            <a:r>
              <a:rPr lang="en-US" altLang="ko-KR" sz="1400" dirty="0"/>
              <a:t>Report</a:t>
            </a:r>
            <a:r>
              <a:rPr lang="ko-KR" altLang="en-US" sz="1400" dirty="0"/>
              <a:t>를 받아들임</a:t>
            </a:r>
            <a:endParaRPr lang="en-US" altLang="ko-KR" sz="1400" dirty="0"/>
          </a:p>
          <a:p>
            <a:pPr lvl="2"/>
            <a:r>
              <a:rPr lang="en-US" altLang="ko-KR" sz="1400" dirty="0"/>
              <a:t>RequestEvent/</a:t>
            </a:r>
            <a:r>
              <a:rPr lang="en-US" altLang="ko-KR" sz="1400" dirty="0" err="1"/>
              <a:t>DistributeEvent</a:t>
            </a:r>
            <a:r>
              <a:rPr lang="en-US" altLang="ko-KR" sz="1400" dirty="0"/>
              <a:t> : </a:t>
            </a:r>
            <a:r>
              <a:rPr lang="ko-KR" altLang="en-US" sz="1400" dirty="0"/>
              <a:t>하위노드가 </a:t>
            </a:r>
            <a:r>
              <a:rPr lang="en-US" altLang="ko-KR" sz="1400" dirty="0"/>
              <a:t>DR</a:t>
            </a:r>
            <a:r>
              <a:rPr lang="ko-KR" altLang="en-US" sz="1400" dirty="0"/>
              <a:t>이벤트가 있는지 요청</a:t>
            </a:r>
            <a:r>
              <a:rPr lang="en-US" altLang="ko-KR" sz="1400" dirty="0"/>
              <a:t>, </a:t>
            </a:r>
            <a:r>
              <a:rPr lang="ko-KR" altLang="en-US" sz="1400" dirty="0"/>
              <a:t>하고 상위노드가 </a:t>
            </a:r>
            <a:r>
              <a:rPr lang="en-US" altLang="ko-KR" sz="1400" dirty="0"/>
              <a:t>DR</a:t>
            </a:r>
            <a:r>
              <a:rPr lang="ko-KR" altLang="en-US" sz="1400" dirty="0"/>
              <a:t>이벤트를 보냄</a:t>
            </a:r>
            <a:endParaRPr lang="en-US" altLang="ko-KR" sz="1400" dirty="0"/>
          </a:p>
          <a:p>
            <a:pPr lvl="2"/>
            <a:r>
              <a:rPr lang="en-US" altLang="ko-KR" sz="1400" dirty="0"/>
              <a:t>CancelPartyRegistration/</a:t>
            </a:r>
            <a:r>
              <a:rPr lang="en-US" altLang="ko-KR" sz="1400" dirty="0" err="1"/>
              <a:t>CanceledPartyRegistration</a:t>
            </a:r>
            <a:r>
              <a:rPr lang="en-US" altLang="ko-KR" sz="1400" dirty="0"/>
              <a:t> : </a:t>
            </a:r>
            <a:r>
              <a:rPr lang="ko-KR" altLang="en-US" sz="1400" dirty="0"/>
              <a:t>하위노드측에서 등록을 취소하고 상위노드</a:t>
            </a:r>
            <a:r>
              <a:rPr lang="en-US" altLang="ko-KR" sz="1400" dirty="0"/>
              <a:t> </a:t>
            </a:r>
            <a:r>
              <a:rPr lang="ko-KR" altLang="en-US" sz="1400" dirty="0"/>
              <a:t>측에서 받아들인다</a:t>
            </a:r>
            <a:r>
              <a:rPr lang="en-US" altLang="ko-KR" sz="1400" dirty="0"/>
              <a:t>.</a:t>
            </a:r>
            <a:endParaRPr lang="en-US" altLang="ko-KR" sz="1600" dirty="0"/>
          </a:p>
          <a:p>
            <a:pPr lvl="1"/>
            <a:endParaRPr lang="en-US" altLang="ko-KR" sz="20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314440" y="260648"/>
            <a:ext cx="8867328" cy="838200"/>
          </a:xfrm>
        </p:spPr>
        <p:txBody>
          <a:bodyPr/>
          <a:lstStyle/>
          <a:p>
            <a:r>
              <a:rPr lang="en-US" altLang="ko-KR" sz="3200" b="1" dirty="0">
                <a:solidFill>
                  <a:schemeClr val="tx1"/>
                </a:solidFill>
              </a:rPr>
              <a:t>2.2 EMAP(MQTT, </a:t>
            </a:r>
            <a:r>
              <a:rPr lang="en-US" altLang="ko-KR" sz="3200" b="1" dirty="0" err="1">
                <a:solidFill>
                  <a:schemeClr val="tx1"/>
                </a:solidFill>
              </a:rPr>
              <a:t>CoAP</a:t>
            </a:r>
            <a:r>
              <a:rPr lang="en-US" altLang="ko-KR" sz="3200" b="1" dirty="0">
                <a:solidFill>
                  <a:schemeClr val="tx1"/>
                </a:solidFill>
              </a:rPr>
              <a:t>/JSON) </a:t>
            </a:r>
            <a:br>
              <a:rPr lang="en-US" altLang="ko-KR" sz="3200" b="1" dirty="0">
                <a:solidFill>
                  <a:schemeClr val="tx1"/>
                </a:solidFill>
              </a:rPr>
            </a:br>
            <a:r>
              <a:rPr lang="en-US" altLang="ko-KR" sz="2800" b="1" dirty="0">
                <a:solidFill>
                  <a:schemeClr val="tx1"/>
                </a:solidFill>
              </a:rPr>
              <a:t>Profile Spec (1/2) </a:t>
            </a:r>
            <a:endParaRPr lang="ko-KR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DB4DE64-8865-4603-AE4E-C1680B6C891B}" type="slidenum">
              <a:rPr lang="ko-KR" altLang="en-US" smtClean="0"/>
              <a:pPr/>
              <a:t>146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42862538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内容占位符 2"/>
          <p:cNvSpPr>
            <a:spLocks noGrp="1"/>
          </p:cNvSpPr>
          <p:nvPr>
            <p:ph idx="1"/>
          </p:nvPr>
        </p:nvSpPr>
        <p:spPr>
          <a:xfrm>
            <a:off x="107504" y="1371600"/>
            <a:ext cx="9371384" cy="4953000"/>
          </a:xfrm>
        </p:spPr>
        <p:txBody>
          <a:bodyPr/>
          <a:lstStyle/>
          <a:p>
            <a:r>
              <a:rPr lang="en-US" altLang="ko-KR" sz="2400" dirty="0"/>
              <a:t>EMAP </a:t>
            </a:r>
            <a:r>
              <a:rPr lang="ko-KR" altLang="en-US" sz="2400" dirty="0"/>
              <a:t>모델에서 필요한 서비스 </a:t>
            </a:r>
            <a:r>
              <a:rPr lang="en-US" altLang="ko-KR" sz="2400" dirty="0"/>
              <a:t>4</a:t>
            </a:r>
            <a:r>
              <a:rPr lang="ko-KR" altLang="en-US" sz="2400" dirty="0"/>
              <a:t>가지</a:t>
            </a:r>
            <a:endParaRPr lang="en-US" altLang="ko-KR" sz="2400" dirty="0"/>
          </a:p>
          <a:p>
            <a:pPr lvl="1"/>
            <a:r>
              <a:rPr lang="en-US" altLang="ko-KR" sz="1800" b="1" dirty="0">
                <a:solidFill>
                  <a:srgbClr val="FF0000"/>
                </a:solidFill>
              </a:rPr>
              <a:t>UpdateReport</a:t>
            </a:r>
          </a:p>
          <a:p>
            <a:pPr lvl="2"/>
            <a:r>
              <a:rPr lang="en-US" altLang="ko-KR" sz="1400" dirty="0"/>
              <a:t>UpdateReport/</a:t>
            </a:r>
            <a:r>
              <a:rPr lang="en-US" altLang="ko-KR" sz="1400" dirty="0" err="1"/>
              <a:t>UpdatedReport</a:t>
            </a:r>
            <a:r>
              <a:rPr lang="en-US" altLang="ko-KR" sz="1400" dirty="0"/>
              <a:t> : </a:t>
            </a:r>
            <a:r>
              <a:rPr lang="ko-KR" altLang="en-US" sz="1400" dirty="0"/>
              <a:t>주기적으로 등록된 자원에 대한 상태와 최대값 최소값 </a:t>
            </a:r>
            <a:endParaRPr lang="en-US" altLang="ko-KR" sz="1400" dirty="0"/>
          </a:p>
          <a:p>
            <a:pPr marL="914400" lvl="2" indent="0">
              <a:buNone/>
            </a:pPr>
            <a:r>
              <a:rPr lang="en-US" altLang="ko-KR" sz="1400" dirty="0"/>
              <a:t>     </a:t>
            </a:r>
            <a:r>
              <a:rPr lang="ko-KR" altLang="en-US" sz="1400" dirty="0"/>
              <a:t>등에 대하여 보고하고 응답한다</a:t>
            </a:r>
            <a:r>
              <a:rPr lang="en-US" altLang="ko-KR" sz="1400" dirty="0"/>
              <a:t>.  (Type</a:t>
            </a:r>
            <a:r>
              <a:rPr lang="ko-KR" altLang="en-US" sz="1400" dirty="0"/>
              <a:t>에 따라 </a:t>
            </a:r>
            <a:r>
              <a:rPr lang="en-US" altLang="ko-KR" sz="1400" dirty="0"/>
              <a:t>Implict/Explicit</a:t>
            </a:r>
            <a:r>
              <a:rPr lang="ko-KR" altLang="en-US" sz="1400" dirty="0"/>
              <a:t>로 구분</a:t>
            </a:r>
            <a:r>
              <a:rPr lang="en-US" altLang="ko-KR" sz="1400" dirty="0"/>
              <a:t>)</a:t>
            </a:r>
          </a:p>
          <a:p>
            <a:pPr lvl="2"/>
            <a:endParaRPr lang="en-US" altLang="ko-KR" sz="600" dirty="0">
              <a:solidFill>
                <a:srgbClr val="FF0000"/>
              </a:solidFill>
            </a:endParaRPr>
          </a:p>
          <a:p>
            <a:pPr lvl="1"/>
            <a:r>
              <a:rPr lang="en-US" altLang="ko-KR" sz="1800" b="1" dirty="0">
                <a:solidFill>
                  <a:srgbClr val="FF0000"/>
                </a:solidFill>
              </a:rPr>
              <a:t>Event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altLang="ko-KR" sz="1400" b="1" dirty="0">
                <a:solidFill>
                  <a:srgbClr val="FF0000"/>
                </a:solidFill>
              </a:rPr>
              <a:t>PULL</a:t>
            </a:r>
          </a:p>
          <a:p>
            <a:pPr lvl="2"/>
            <a:r>
              <a:rPr lang="en-US" altLang="ko-KR" sz="1400" dirty="0"/>
              <a:t>Poll/</a:t>
            </a:r>
            <a:r>
              <a:rPr lang="en-US" altLang="ko-KR" sz="1400" dirty="0" err="1"/>
              <a:t>DistributeEvent</a:t>
            </a:r>
            <a:r>
              <a:rPr lang="en-US" altLang="ko-KR" sz="1400" dirty="0"/>
              <a:t> : </a:t>
            </a:r>
            <a:r>
              <a:rPr lang="ko-KR" altLang="en-US" sz="1400" dirty="0"/>
              <a:t>주기적으로 하위노드에서 </a:t>
            </a:r>
            <a:r>
              <a:rPr lang="en-US" altLang="ko-KR" sz="1400" dirty="0"/>
              <a:t>Event</a:t>
            </a:r>
            <a:r>
              <a:rPr lang="ko-KR" altLang="en-US" sz="1400" dirty="0"/>
              <a:t>가 있는지 요청하고 상위노드</a:t>
            </a:r>
            <a:endParaRPr lang="en-US" altLang="ko-KR" sz="1400" dirty="0"/>
          </a:p>
          <a:p>
            <a:pPr marL="914400" lvl="2" indent="0">
              <a:buNone/>
            </a:pPr>
            <a:r>
              <a:rPr lang="ko-KR" altLang="en-US" sz="1400" dirty="0"/>
              <a:t>     쪽에서 이에 대한 </a:t>
            </a:r>
            <a:r>
              <a:rPr lang="en-US" altLang="ko-KR" sz="1400" dirty="0"/>
              <a:t>Event</a:t>
            </a:r>
            <a:r>
              <a:rPr lang="ko-KR" altLang="en-US" sz="1400" dirty="0"/>
              <a:t>를 내린다</a:t>
            </a:r>
            <a:r>
              <a:rPr lang="en-US" altLang="ko-KR" sz="1400" dirty="0"/>
              <a:t>.</a:t>
            </a:r>
          </a:p>
          <a:p>
            <a:pPr lvl="2"/>
            <a:r>
              <a:rPr lang="en-US" altLang="ko-KR" sz="1400" dirty="0"/>
              <a:t>CreateEvent/Response :  </a:t>
            </a:r>
            <a:r>
              <a:rPr lang="ko-KR" altLang="en-US" sz="1400" dirty="0"/>
              <a:t>하위노드에서 </a:t>
            </a:r>
            <a:r>
              <a:rPr lang="en-US" altLang="ko-KR" sz="1400" dirty="0"/>
              <a:t>Event</a:t>
            </a:r>
            <a:r>
              <a:rPr lang="ko-KR" altLang="en-US" sz="1400" dirty="0"/>
              <a:t>에 참여할것인지에 대하여 </a:t>
            </a:r>
            <a:r>
              <a:rPr lang="en-US" altLang="ko-KR" sz="1400" dirty="0"/>
              <a:t>OptIn/</a:t>
            </a:r>
            <a:r>
              <a:rPr lang="en-US" altLang="ko-KR" sz="1400" dirty="0" err="1"/>
              <a:t>OptOut</a:t>
            </a:r>
            <a:endParaRPr lang="en-US" altLang="ko-KR" sz="1400" dirty="0"/>
          </a:p>
          <a:p>
            <a:pPr marL="914400" lvl="2" indent="0">
              <a:buNone/>
            </a:pPr>
            <a:r>
              <a:rPr lang="en-US" altLang="ko-KR" sz="1400" dirty="0"/>
              <a:t>     </a:t>
            </a:r>
            <a:r>
              <a:rPr lang="ko-KR" altLang="en-US" sz="1400" dirty="0"/>
              <a:t>으로 응답하고 상위노드에서 확인하고 응답한다</a:t>
            </a:r>
            <a:r>
              <a:rPr lang="en-US" altLang="ko-KR" sz="1400" dirty="0"/>
              <a:t>.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altLang="ko-KR" sz="1400" b="1" dirty="0">
                <a:solidFill>
                  <a:srgbClr val="FF0000"/>
                </a:solidFill>
              </a:rPr>
              <a:t>Push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altLang="ko-KR" sz="1400" dirty="0" err="1"/>
              <a:t>DistributeEvent</a:t>
            </a:r>
            <a:r>
              <a:rPr lang="en-US" altLang="ko-KR" sz="1400" dirty="0"/>
              <a:t>/Response : </a:t>
            </a:r>
            <a:r>
              <a:rPr lang="ko-KR" altLang="en-US" sz="1400" dirty="0"/>
              <a:t>상위노드가 이벤트에 대하여 바로 하위노드에게 요청하고 하위노드는 </a:t>
            </a:r>
            <a:endParaRPr lang="en-US" altLang="ko-KR" sz="1400" dirty="0"/>
          </a:p>
          <a:p>
            <a:pPr marL="914400" lvl="2" indent="0">
              <a:buNone/>
            </a:pPr>
            <a:r>
              <a:rPr lang="en-US" altLang="ko-KR" sz="1400" dirty="0"/>
              <a:t>     </a:t>
            </a:r>
            <a:r>
              <a:rPr lang="ko-KR" altLang="en-US" sz="1400" dirty="0"/>
              <a:t>이에 대하여 응답한다</a:t>
            </a:r>
            <a:r>
              <a:rPr lang="en-US" altLang="ko-KR" sz="1400" dirty="0"/>
              <a:t>.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altLang="ko-KR" sz="1400" dirty="0"/>
              <a:t>CreateEvent/Response : </a:t>
            </a:r>
            <a:r>
              <a:rPr lang="ko-KR" altLang="en-US" sz="1400" dirty="0"/>
              <a:t>하위노드에서 </a:t>
            </a:r>
            <a:r>
              <a:rPr lang="en-US" altLang="ko-KR" sz="1400" dirty="0"/>
              <a:t>Event</a:t>
            </a:r>
            <a:r>
              <a:rPr lang="ko-KR" altLang="en-US" sz="1400" dirty="0"/>
              <a:t>에 참여할것인지에 대하여 </a:t>
            </a:r>
            <a:r>
              <a:rPr lang="en-US" altLang="ko-KR" sz="1400" dirty="0" err="1"/>
              <a:t>OptIn</a:t>
            </a:r>
            <a:r>
              <a:rPr lang="en-US" altLang="ko-KR" sz="1400" dirty="0"/>
              <a:t>/</a:t>
            </a:r>
            <a:r>
              <a:rPr lang="en-US" altLang="ko-KR" sz="1400" dirty="0" err="1"/>
              <a:t>OptOut</a:t>
            </a:r>
            <a:endParaRPr lang="en-US" altLang="ko-KR" sz="1400" dirty="0"/>
          </a:p>
          <a:p>
            <a:pPr marL="914400" lvl="2" indent="0">
              <a:buNone/>
            </a:pPr>
            <a:r>
              <a:rPr lang="ko-KR" altLang="en-US" sz="1400" dirty="0"/>
              <a:t>      </a:t>
            </a:r>
            <a:r>
              <a:rPr lang="ko-KR" altLang="en-US" sz="1400" dirty="0" err="1"/>
              <a:t>으로</a:t>
            </a:r>
            <a:r>
              <a:rPr lang="ko-KR" altLang="en-US" sz="1400" dirty="0"/>
              <a:t> 응답하고</a:t>
            </a:r>
            <a:r>
              <a:rPr lang="en-US" altLang="ko-KR" sz="1400" dirty="0"/>
              <a:t> </a:t>
            </a:r>
            <a:r>
              <a:rPr lang="ko-KR" altLang="en-US" sz="1400" dirty="0"/>
              <a:t>상위노드에서 확인하고 응답한다</a:t>
            </a:r>
            <a:r>
              <a:rPr lang="en-US" altLang="ko-KR" sz="1400" dirty="0"/>
              <a:t>.</a:t>
            </a:r>
          </a:p>
          <a:p>
            <a:pPr lvl="2">
              <a:buFont typeface="Wingdings" panose="05000000000000000000" pitchFamily="2" charset="2"/>
              <a:buChar char="Ø"/>
            </a:pPr>
            <a:endParaRPr lang="en-US" altLang="ko-KR" sz="700" b="1" dirty="0">
              <a:solidFill>
                <a:srgbClr val="FF0000"/>
              </a:solidFill>
            </a:endParaRPr>
          </a:p>
          <a:p>
            <a:pPr marL="914400" lvl="2" indent="0">
              <a:buNone/>
            </a:pPr>
            <a:endParaRPr lang="en-US" altLang="ko-KR" sz="200" dirty="0"/>
          </a:p>
          <a:p>
            <a:pPr lvl="2"/>
            <a:endParaRPr lang="en-US" altLang="ko-KR" sz="700" dirty="0"/>
          </a:p>
          <a:p>
            <a:pPr lvl="1"/>
            <a:r>
              <a:rPr lang="en-US" altLang="ko-KR" sz="1800" b="1" dirty="0">
                <a:solidFill>
                  <a:srgbClr val="FF0000"/>
                </a:solidFill>
              </a:rPr>
              <a:t>Opt</a:t>
            </a:r>
          </a:p>
          <a:p>
            <a:pPr lvl="2"/>
            <a:r>
              <a:rPr lang="en-US" altLang="ko-KR" sz="1400" dirty="0" err="1"/>
              <a:t>CreateOpt</a:t>
            </a:r>
            <a:r>
              <a:rPr lang="en-US" altLang="ko-KR" sz="1400" dirty="0"/>
              <a:t>/</a:t>
            </a:r>
            <a:r>
              <a:rPr lang="en-US" altLang="ko-KR" sz="1400" dirty="0" err="1"/>
              <a:t>CreatedOpt</a:t>
            </a:r>
            <a:r>
              <a:rPr lang="en-US" altLang="ko-KR" sz="1400" dirty="0"/>
              <a:t> : </a:t>
            </a:r>
            <a:r>
              <a:rPr lang="ko-KR" altLang="en-US" sz="1400" dirty="0"/>
              <a:t>하위노드가 </a:t>
            </a:r>
            <a:r>
              <a:rPr lang="en-US" altLang="ko-KR" sz="1400" dirty="0"/>
              <a:t>opt </a:t>
            </a:r>
            <a:r>
              <a:rPr lang="ko-KR" altLang="en-US" sz="1400" dirty="0"/>
              <a:t>스케줄을 보내고 상위노드가 응답한다</a:t>
            </a:r>
            <a:r>
              <a:rPr lang="en-US" altLang="ko-KR" sz="1400" dirty="0"/>
              <a:t>.</a:t>
            </a:r>
          </a:p>
          <a:p>
            <a:pPr lvl="2"/>
            <a:r>
              <a:rPr lang="en-US" altLang="ko-KR" sz="1400" dirty="0" err="1"/>
              <a:t>CancelOpt</a:t>
            </a:r>
            <a:r>
              <a:rPr lang="en-US" altLang="ko-KR" sz="1400" dirty="0"/>
              <a:t>/</a:t>
            </a:r>
            <a:r>
              <a:rPr lang="en-US" altLang="ko-KR" sz="1400" dirty="0" err="1"/>
              <a:t>CanceledOpt</a:t>
            </a:r>
            <a:r>
              <a:rPr lang="en-US" altLang="ko-KR" sz="1400" dirty="0"/>
              <a:t> : </a:t>
            </a:r>
            <a:r>
              <a:rPr lang="ko-KR" altLang="en-US" sz="1400" dirty="0"/>
              <a:t>하위노드가 </a:t>
            </a:r>
            <a:r>
              <a:rPr lang="en-US" altLang="ko-KR" sz="1400" dirty="0"/>
              <a:t>opt </a:t>
            </a:r>
            <a:r>
              <a:rPr lang="ko-KR" altLang="en-US" sz="1400" dirty="0"/>
              <a:t>스케줄을 취소하고 </a:t>
            </a:r>
            <a:r>
              <a:rPr lang="en-US" altLang="ko-KR" sz="1400" dirty="0"/>
              <a:t>S-EMA</a:t>
            </a:r>
            <a:r>
              <a:rPr lang="ko-KR" altLang="en-US" sz="1400" dirty="0"/>
              <a:t>이 응답한다</a:t>
            </a:r>
            <a:r>
              <a:rPr lang="en-US" altLang="ko-KR" sz="1400" dirty="0"/>
              <a:t>.</a:t>
            </a:r>
          </a:p>
          <a:p>
            <a:pPr lvl="1"/>
            <a:endParaRPr lang="en-US" altLang="ko-KR" sz="20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228600" y="381000"/>
            <a:ext cx="8686800" cy="838200"/>
          </a:xfrm>
        </p:spPr>
        <p:txBody>
          <a:bodyPr/>
          <a:lstStyle/>
          <a:p>
            <a:r>
              <a:rPr lang="en-US" altLang="ko-KR" sz="3200" b="1" dirty="0">
                <a:solidFill>
                  <a:schemeClr val="tx1"/>
                </a:solidFill>
              </a:rPr>
              <a:t>2.2 EMAP(MQTT, </a:t>
            </a:r>
            <a:r>
              <a:rPr lang="en-US" altLang="ko-KR" sz="3200" b="1" dirty="0" err="1">
                <a:solidFill>
                  <a:schemeClr val="tx1"/>
                </a:solidFill>
              </a:rPr>
              <a:t>CoAP</a:t>
            </a:r>
            <a:r>
              <a:rPr lang="en-US" altLang="ko-KR" sz="3200" b="1" dirty="0">
                <a:solidFill>
                  <a:schemeClr val="tx1"/>
                </a:solidFill>
              </a:rPr>
              <a:t>/JSON) </a:t>
            </a:r>
            <a:br>
              <a:rPr lang="en-US" altLang="ko-KR" sz="3200" b="1" dirty="0">
                <a:solidFill>
                  <a:schemeClr val="tx1"/>
                </a:solidFill>
              </a:rPr>
            </a:br>
            <a:r>
              <a:rPr lang="en-US" altLang="ko-KR" sz="2800" b="1" dirty="0">
                <a:solidFill>
                  <a:schemeClr val="tx1"/>
                </a:solidFill>
              </a:rPr>
              <a:t>Profile Spec (2/2) 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DB4DE64-8865-4603-AE4E-C1680B6C891B}" type="slidenum">
              <a:rPr lang="ko-KR" altLang="en-US" smtClean="0"/>
              <a:pPr/>
              <a:t>147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0751590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제목 2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838200"/>
          </a:xfrm>
        </p:spPr>
        <p:txBody>
          <a:bodyPr/>
          <a:lstStyle/>
          <a:p>
            <a:r>
              <a:rPr lang="en-US" altLang="ko-KR" sz="3200" b="1" dirty="0">
                <a:solidFill>
                  <a:schemeClr val="tx1"/>
                </a:solidFill>
              </a:rPr>
              <a:t>2.2 EMAP(MQTT, CoAP/JSON) </a:t>
            </a:r>
            <a:endParaRPr lang="ko-KR" altLang="en-US" sz="3200" b="1" dirty="0">
              <a:solidFill>
                <a:srgbClr val="FF0000"/>
              </a:solidFill>
            </a:endParaRPr>
          </a:p>
        </p:txBody>
      </p:sp>
      <p:sp>
        <p:nvSpPr>
          <p:cNvPr id="81" name="직사각형 80"/>
          <p:cNvSpPr/>
          <p:nvPr/>
        </p:nvSpPr>
        <p:spPr>
          <a:xfrm>
            <a:off x="323528" y="1340768"/>
            <a:ext cx="8927444" cy="12926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0"/>
            <a:r>
              <a:rPr lang="en-US" altLang="ko-KR" sz="2400" kern="0" dirty="0"/>
              <a:t>EMAP</a:t>
            </a:r>
          </a:p>
          <a:p>
            <a:pPr latinLnBrk="0"/>
            <a:r>
              <a:rPr lang="ko-KR" altLang="en-US" kern="0" dirty="0"/>
              <a:t> </a:t>
            </a:r>
            <a:r>
              <a:rPr lang="en-US" altLang="ko-KR" kern="0" dirty="0"/>
              <a:t>- EMA</a:t>
            </a:r>
            <a:r>
              <a:rPr lang="ko-KR" altLang="en-US" kern="0" dirty="0"/>
              <a:t>사이의 수요반응 통신 프로토콜이며</a:t>
            </a:r>
            <a:r>
              <a:rPr lang="en-US" altLang="ko-KR" kern="0" dirty="0"/>
              <a:t> OpenADR 2.0b</a:t>
            </a:r>
            <a:r>
              <a:rPr lang="ko-KR" altLang="en-US" kern="0" dirty="0"/>
              <a:t>의 모델링을 따랐으며 </a:t>
            </a:r>
            <a:endParaRPr lang="en-US" altLang="ko-KR" kern="0" dirty="0"/>
          </a:p>
          <a:p>
            <a:pPr latinLnBrk="0"/>
            <a:r>
              <a:rPr lang="ko-KR" altLang="en-US" kern="0" dirty="0"/>
              <a:t>일부 모델링을 확장했고 </a:t>
            </a:r>
            <a:r>
              <a:rPr lang="en-US" altLang="ko-KR" kern="0" dirty="0"/>
              <a:t> Discovery</a:t>
            </a:r>
            <a:r>
              <a:rPr lang="ko-KR" altLang="en-US" kern="0" dirty="0"/>
              <a:t>와 </a:t>
            </a:r>
            <a:r>
              <a:rPr lang="en-US" altLang="ko-KR" kern="0" dirty="0"/>
              <a:t>Monitoring, Control </a:t>
            </a:r>
            <a:r>
              <a:rPr lang="ko-KR" altLang="en-US" kern="0" dirty="0"/>
              <a:t>부분의 통신 프로토콜이 확장</a:t>
            </a:r>
            <a:r>
              <a:rPr lang="en-US" altLang="ko-KR" kern="0" dirty="0"/>
              <a:t>.</a:t>
            </a:r>
          </a:p>
          <a:p>
            <a:pPr latinLnBrk="1"/>
            <a:r>
              <a:rPr lang="ko-KR" altLang="en-US" dirty="0"/>
              <a:t> </a:t>
            </a:r>
            <a:endParaRPr lang="en-US" dirty="0"/>
          </a:p>
        </p:txBody>
      </p:sp>
      <p:sp>
        <p:nvSpPr>
          <p:cNvPr id="6" name="직사각형 5"/>
          <p:cNvSpPr/>
          <p:nvPr/>
        </p:nvSpPr>
        <p:spPr bwMode="auto">
          <a:xfrm>
            <a:off x="71406" y="2510647"/>
            <a:ext cx="1143008" cy="389550"/>
          </a:xfrm>
          <a:prstGeom prst="rect">
            <a:avLst/>
          </a:prstGeom>
          <a:solidFill>
            <a:schemeClr val="bg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300" b="1" i="0" u="none" strike="noStrike" cap="none" normalizeH="0" baseline="0" dirty="0">
                <a:ln>
                  <a:noFill/>
                </a:ln>
                <a:effectLst/>
                <a:latin typeface="Times New Roman" pitchFamily="18" charset="0"/>
                <a:ea typeface="굴림" pitchFamily="50" charset="-127"/>
              </a:rPr>
              <a:t>VTN</a:t>
            </a:r>
            <a:endParaRPr kumimoji="0" lang="ko-KR" altLang="en-US" sz="1300" b="1" i="0" u="none" strike="noStrike" cap="none" normalizeH="0" baseline="0" dirty="0">
              <a:ln>
                <a:noFill/>
              </a:ln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7" name="직사각형 6"/>
          <p:cNvSpPr/>
          <p:nvPr/>
        </p:nvSpPr>
        <p:spPr bwMode="auto">
          <a:xfrm>
            <a:off x="2714611" y="2510647"/>
            <a:ext cx="1143008" cy="389550"/>
          </a:xfrm>
          <a:prstGeom prst="rect">
            <a:avLst/>
          </a:prstGeom>
          <a:solidFill>
            <a:schemeClr val="bg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300" b="1" dirty="0">
                <a:latin typeface="Times New Roman" pitchFamily="18" charset="0"/>
                <a:ea typeface="굴림" pitchFamily="50" charset="-127"/>
              </a:rPr>
              <a:t>VEN</a:t>
            </a:r>
            <a:endParaRPr lang="ko-KR" altLang="en-US" sz="1300" b="1" dirty="0"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8" name="모서리가 둥근 직사각형 7"/>
          <p:cNvSpPr/>
          <p:nvPr/>
        </p:nvSpPr>
        <p:spPr bwMode="auto">
          <a:xfrm>
            <a:off x="642910" y="5299395"/>
            <a:ext cx="2643206" cy="505869"/>
          </a:xfrm>
          <a:prstGeom prst="roundRect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500" dirty="0" err="1">
                <a:latin typeface="Times New Roman" pitchFamily="18" charset="0"/>
                <a:ea typeface="굴림" pitchFamily="50" charset="-127"/>
              </a:rPr>
              <a:t>EiOpt</a:t>
            </a:r>
            <a:endParaRPr lang="ko-KR" altLang="en-US" sz="1500" dirty="0"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9" name="모서리가 둥근 직사각형 8"/>
          <p:cNvSpPr/>
          <p:nvPr/>
        </p:nvSpPr>
        <p:spPr bwMode="auto">
          <a:xfrm>
            <a:off x="642910" y="3067146"/>
            <a:ext cx="2643206" cy="505869"/>
          </a:xfrm>
          <a:prstGeom prst="roundRect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400" dirty="0">
                <a:latin typeface="Times New Roman" pitchFamily="18" charset="0"/>
                <a:ea typeface="굴림" pitchFamily="50" charset="-127"/>
              </a:rPr>
              <a:t>EiRegister, 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400" b="1" dirty="0">
                <a:solidFill>
                  <a:srgbClr val="FF0000"/>
                </a:solidFill>
                <a:latin typeface="Times New Roman" pitchFamily="18" charset="0"/>
                <a:ea typeface="굴림" pitchFamily="50" charset="-127"/>
              </a:rPr>
              <a:t>part of EiReport and EiEvent </a:t>
            </a:r>
            <a:endParaRPr kumimoji="0" lang="ko-KR" altLang="en-US" b="1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10" name="모서리가 둥근 직사각형 9"/>
          <p:cNvSpPr/>
          <p:nvPr/>
        </p:nvSpPr>
        <p:spPr bwMode="auto">
          <a:xfrm>
            <a:off x="642910" y="3777281"/>
            <a:ext cx="2643206" cy="505869"/>
          </a:xfrm>
          <a:prstGeom prst="roundRect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500" dirty="0">
                <a:latin typeface="Times New Roman" pitchFamily="18" charset="0"/>
                <a:ea typeface="굴림" pitchFamily="50" charset="-127"/>
              </a:rPr>
              <a:t>EiReport</a:t>
            </a:r>
            <a:endParaRPr kumimoji="0" lang="ko-KR" altLang="en-US" sz="1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 bwMode="auto">
          <a:xfrm>
            <a:off x="642910" y="4510513"/>
            <a:ext cx="2643206" cy="607043"/>
          </a:xfrm>
          <a:prstGeom prst="roundRect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500" dirty="0">
                <a:latin typeface="Times New Roman" pitchFamily="18" charset="0"/>
                <a:ea typeface="굴림" pitchFamily="50" charset="-127"/>
              </a:rPr>
              <a:t>EiEvent</a:t>
            </a:r>
            <a:endParaRPr kumimoji="0" lang="ko-KR" altLang="en-US" sz="1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cxnSp>
        <p:nvCxnSpPr>
          <p:cNvPr id="12" name="직선 화살표 연결선 11"/>
          <p:cNvCxnSpPr>
            <a:cxnSpLocks/>
            <a:stCxn id="6" idx="3"/>
            <a:endCxn id="7" idx="1"/>
          </p:cNvCxnSpPr>
          <p:nvPr/>
        </p:nvCxnSpPr>
        <p:spPr bwMode="auto">
          <a:xfrm>
            <a:off x="1214414" y="2705422"/>
            <a:ext cx="1500197" cy="0"/>
          </a:xfrm>
          <a:prstGeom prst="straightConnector1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</p:spPr>
      </p:cxnSp>
      <p:sp>
        <p:nvSpPr>
          <p:cNvPr id="13" name="TextBox 12"/>
          <p:cNvSpPr txBox="1"/>
          <p:nvPr/>
        </p:nvSpPr>
        <p:spPr>
          <a:xfrm>
            <a:off x="1201874" y="2492896"/>
            <a:ext cx="1785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rgbClr val="FF0000"/>
                </a:solidFill>
              </a:rPr>
              <a:t>OpenADR HTTP/XML</a:t>
            </a:r>
            <a:endParaRPr lang="ko-KR" altLang="en-US" sz="1100" b="1" dirty="0">
              <a:solidFill>
                <a:srgbClr val="FF0000"/>
              </a:solidFill>
            </a:endParaRPr>
          </a:p>
        </p:txBody>
      </p:sp>
      <p:sp>
        <p:nvSpPr>
          <p:cNvPr id="14" name="직사각형 13"/>
          <p:cNvSpPr/>
          <p:nvPr/>
        </p:nvSpPr>
        <p:spPr bwMode="auto">
          <a:xfrm>
            <a:off x="500034" y="3011497"/>
            <a:ext cx="8186766" cy="2937784"/>
          </a:xfrm>
          <a:prstGeom prst="rect">
            <a:avLst/>
          </a:prstGeom>
          <a:noFill/>
          <a:ln w="12699" cap="flat" cmpd="sng" algn="ctr">
            <a:solidFill>
              <a:schemeClr val="tx1"/>
            </a:solidFill>
            <a:prstDash val="lg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664588" y="3679296"/>
            <a:ext cx="1050288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dirty="0">
                <a:solidFill>
                  <a:srgbClr val="FF0000"/>
                </a:solidFill>
              </a:rPr>
              <a:t>일부 확장</a:t>
            </a:r>
            <a:endParaRPr lang="en-US" altLang="ko-KR" sz="1600" b="1" dirty="0">
              <a:solidFill>
                <a:srgbClr val="FF0000"/>
              </a:solidFill>
            </a:endParaRPr>
          </a:p>
          <a:p>
            <a:r>
              <a:rPr lang="en-US" altLang="ko-KR" sz="1600" b="1" dirty="0">
                <a:solidFill>
                  <a:srgbClr val="FF0000"/>
                </a:solidFill>
              </a:rPr>
              <a:t>(</a:t>
            </a:r>
            <a:r>
              <a:rPr lang="ko-KR" altLang="en-US" sz="1600" b="1" dirty="0">
                <a:solidFill>
                  <a:srgbClr val="FF0000"/>
                </a:solidFill>
              </a:rPr>
              <a:t>모델링</a:t>
            </a:r>
            <a:r>
              <a:rPr lang="en-US" altLang="ko-KR" sz="1600" b="1" dirty="0">
                <a:solidFill>
                  <a:srgbClr val="FF0000"/>
                </a:solidFill>
              </a:rPr>
              <a:t>)</a:t>
            </a:r>
          </a:p>
          <a:p>
            <a:pPr algn="ctr"/>
            <a:r>
              <a:rPr lang="ko-KR" altLang="en-US" sz="1600" b="1" dirty="0">
                <a:solidFill>
                  <a:srgbClr val="FF0000"/>
                </a:solidFill>
              </a:rPr>
              <a:t>및</a:t>
            </a:r>
            <a:endParaRPr lang="en-US" altLang="ko-KR" sz="1600" b="1" dirty="0">
              <a:solidFill>
                <a:srgbClr val="FF0000"/>
              </a:solidFill>
            </a:endParaRPr>
          </a:p>
          <a:p>
            <a:r>
              <a:rPr lang="ko-KR" altLang="en-US" sz="1600" b="1" dirty="0">
                <a:solidFill>
                  <a:srgbClr val="FF0000"/>
                </a:solidFill>
              </a:rPr>
              <a:t>기능확장</a:t>
            </a:r>
          </a:p>
        </p:txBody>
      </p:sp>
      <p:sp>
        <p:nvSpPr>
          <p:cNvPr id="18" name="오른쪽 중괄호 17"/>
          <p:cNvSpPr/>
          <p:nvPr/>
        </p:nvSpPr>
        <p:spPr bwMode="auto">
          <a:xfrm rot="10800000">
            <a:off x="4572000" y="3067146"/>
            <a:ext cx="500066" cy="2738117"/>
          </a:xfrm>
          <a:prstGeom prst="rightBrace">
            <a:avLst/>
          </a:prstGeom>
          <a:noFill/>
          <a:ln w="12699" cap="flat" cmpd="sng" algn="ctr">
            <a:solidFill>
              <a:schemeClr val="tx1"/>
            </a:solidFill>
            <a:prstDash val="dashDot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>
              <a:ln>
                <a:noFill/>
              </a:ln>
              <a:effectLst/>
              <a:latin typeface="Times New Roman" pitchFamily="18" charset="0"/>
              <a:ea typeface="굴림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8382726A-2446-413B-80A0-8A39160505A3}"/>
              </a:ext>
            </a:extLst>
          </p:cNvPr>
          <p:cNvCxnSpPr>
            <a:cxnSpLocks/>
            <a:stCxn id="6" idx="2"/>
          </p:cNvCxnSpPr>
          <p:nvPr/>
        </p:nvCxnSpPr>
        <p:spPr bwMode="auto">
          <a:xfrm>
            <a:off x="642910" y="2900197"/>
            <a:ext cx="0" cy="3672900"/>
          </a:xfrm>
          <a:prstGeom prst="line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C708A280-AFC8-4E5D-8858-D14C4561A90E}"/>
              </a:ext>
            </a:extLst>
          </p:cNvPr>
          <p:cNvCxnSpPr>
            <a:cxnSpLocks/>
            <a:stCxn id="7" idx="2"/>
          </p:cNvCxnSpPr>
          <p:nvPr/>
        </p:nvCxnSpPr>
        <p:spPr bwMode="auto">
          <a:xfrm>
            <a:off x="3286115" y="2900197"/>
            <a:ext cx="0" cy="3672900"/>
          </a:xfrm>
          <a:prstGeom prst="line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4DAE57C-C206-4DC1-BF56-959FF558E971}"/>
              </a:ext>
            </a:extLst>
          </p:cNvPr>
          <p:cNvSpPr/>
          <p:nvPr/>
        </p:nvSpPr>
        <p:spPr bwMode="auto">
          <a:xfrm>
            <a:off x="4519884" y="2510647"/>
            <a:ext cx="1143008" cy="389550"/>
          </a:xfrm>
          <a:prstGeom prst="rect">
            <a:avLst/>
          </a:prstGeom>
          <a:solidFill>
            <a:schemeClr val="bg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300" b="1" i="0" u="none" strike="noStrike" cap="none" normalizeH="0" baseline="0" dirty="0">
                <a:ln>
                  <a:noFill/>
                </a:ln>
                <a:effectLst/>
                <a:latin typeface="Times New Roman" pitchFamily="18" charset="0"/>
                <a:ea typeface="굴림" pitchFamily="50" charset="-127"/>
              </a:rPr>
              <a:t>Server EMA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300" b="1" dirty="0">
                <a:latin typeface="Times New Roman" pitchFamily="18" charset="0"/>
                <a:ea typeface="굴림" pitchFamily="50" charset="-127"/>
              </a:rPr>
              <a:t>(Client EMA)</a:t>
            </a:r>
            <a:endParaRPr kumimoji="0" lang="ko-KR" altLang="en-US" sz="1300" b="1" i="0" u="none" strike="noStrike" cap="none" normalizeH="0" baseline="0" dirty="0">
              <a:ln>
                <a:noFill/>
              </a:ln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23" name="모서리가 둥근 직사각형 129">
            <a:extLst>
              <a:ext uri="{FF2B5EF4-FFF2-40B4-BE49-F238E27FC236}">
                <a16:creationId xmlns:a16="http://schemas.microsoft.com/office/drawing/2014/main" id="{C8F232CD-DFFB-4DF2-B693-EA5A4C518B2F}"/>
              </a:ext>
            </a:extLst>
          </p:cNvPr>
          <p:cNvSpPr/>
          <p:nvPr/>
        </p:nvSpPr>
        <p:spPr bwMode="auto">
          <a:xfrm>
            <a:off x="7092280" y="3067145"/>
            <a:ext cx="1296897" cy="505869"/>
          </a:xfrm>
          <a:prstGeom prst="roundRect">
            <a:avLst/>
          </a:prstGeom>
          <a:solidFill>
            <a:srgbClr val="FF000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굴림" pitchFamily="50" charset="-127"/>
              </a:rPr>
              <a:t>Discovery</a:t>
            </a:r>
            <a:endParaRPr kumimoji="0" lang="ko-KR" altLang="en-US" sz="13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24" name="모서리가 둥근 직사각형 130">
            <a:extLst>
              <a:ext uri="{FF2B5EF4-FFF2-40B4-BE49-F238E27FC236}">
                <a16:creationId xmlns:a16="http://schemas.microsoft.com/office/drawing/2014/main" id="{62BDE8D1-7749-497F-97C7-4AFC1F762098}"/>
              </a:ext>
            </a:extLst>
          </p:cNvPr>
          <p:cNvSpPr/>
          <p:nvPr/>
        </p:nvSpPr>
        <p:spPr bwMode="auto">
          <a:xfrm>
            <a:off x="5091387" y="3067146"/>
            <a:ext cx="2000893" cy="505869"/>
          </a:xfrm>
          <a:prstGeom prst="roundRect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굴림" pitchFamily="50" charset="-127"/>
              </a:rPr>
              <a:t>Session</a:t>
            </a:r>
            <a:r>
              <a:rPr kumimoji="0" lang="en-US" altLang="ko-KR" sz="13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굴림" pitchFamily="50" charset="-127"/>
              </a:rPr>
              <a:t> Setup</a:t>
            </a:r>
            <a:r>
              <a:rPr lang="en-US" altLang="ko-KR" sz="1300" baseline="0" dirty="0">
                <a:latin typeface="Times New Roman" pitchFamily="18" charset="0"/>
                <a:ea typeface="굴림" pitchFamily="50" charset="-127"/>
              </a:rPr>
              <a:t>(</a:t>
            </a:r>
            <a:r>
              <a:rPr lang="en-US" altLang="ko-KR" sz="1300" kern="0" dirty="0"/>
              <a:t>Registration</a:t>
            </a:r>
            <a:r>
              <a:rPr lang="en-US" altLang="ko-KR" sz="1300" baseline="0" dirty="0">
                <a:latin typeface="Times New Roman" pitchFamily="18" charset="0"/>
                <a:ea typeface="굴림" pitchFamily="50" charset="-127"/>
              </a:rPr>
              <a:t>)</a:t>
            </a:r>
            <a:endParaRPr kumimoji="0" lang="ko-KR" altLang="en-US" sz="13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25" name="모서리가 둥근 직사각형 137">
            <a:extLst>
              <a:ext uri="{FF2B5EF4-FFF2-40B4-BE49-F238E27FC236}">
                <a16:creationId xmlns:a16="http://schemas.microsoft.com/office/drawing/2014/main" id="{9FEB6FC0-ED84-4165-90EC-199A096A7706}"/>
              </a:ext>
            </a:extLst>
          </p:cNvPr>
          <p:cNvSpPr/>
          <p:nvPr/>
        </p:nvSpPr>
        <p:spPr bwMode="auto">
          <a:xfrm>
            <a:off x="7098014" y="3777280"/>
            <a:ext cx="1290409" cy="505869"/>
          </a:xfrm>
          <a:prstGeom prst="roundRect">
            <a:avLst/>
          </a:prstGeom>
          <a:solidFill>
            <a:srgbClr val="FF0000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굴림" pitchFamily="50" charset="-127"/>
              </a:rPr>
              <a:t>Monitoring</a:t>
            </a:r>
            <a:endParaRPr kumimoji="0" lang="ko-KR" altLang="en-US" sz="13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26" name="모서리가 둥근 직사각형 139">
            <a:extLst>
              <a:ext uri="{FF2B5EF4-FFF2-40B4-BE49-F238E27FC236}">
                <a16:creationId xmlns:a16="http://schemas.microsoft.com/office/drawing/2014/main" id="{2EFD2E80-407D-49BA-9778-423AAEE77C56}"/>
              </a:ext>
            </a:extLst>
          </p:cNvPr>
          <p:cNvSpPr/>
          <p:nvPr/>
        </p:nvSpPr>
        <p:spPr bwMode="auto">
          <a:xfrm>
            <a:off x="5091387" y="3777281"/>
            <a:ext cx="2000893" cy="505869"/>
          </a:xfrm>
          <a:prstGeom prst="roundRect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300" dirty="0">
                <a:latin typeface="Times New Roman" pitchFamily="18" charset="0"/>
                <a:ea typeface="굴림" pitchFamily="50" charset="-127"/>
              </a:rPr>
              <a:t>Report</a:t>
            </a:r>
            <a:endParaRPr kumimoji="0" lang="ko-KR" altLang="en-US" sz="13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27" name="모서리가 둥근 직사각형 140">
            <a:extLst>
              <a:ext uri="{FF2B5EF4-FFF2-40B4-BE49-F238E27FC236}">
                <a16:creationId xmlns:a16="http://schemas.microsoft.com/office/drawing/2014/main" id="{3C410A13-3B51-4B99-821D-2C2FE6D8BB14}"/>
              </a:ext>
            </a:extLst>
          </p:cNvPr>
          <p:cNvSpPr/>
          <p:nvPr/>
        </p:nvSpPr>
        <p:spPr bwMode="auto">
          <a:xfrm>
            <a:off x="5091387" y="4510513"/>
            <a:ext cx="2000893" cy="607043"/>
          </a:xfrm>
          <a:prstGeom prst="roundRect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300" dirty="0">
                <a:latin typeface="Times New Roman" pitchFamily="18" charset="0"/>
                <a:ea typeface="굴림" pitchFamily="50" charset="-127"/>
              </a:rPr>
              <a:t>Demand Response Event</a:t>
            </a:r>
            <a:endParaRPr kumimoji="0" lang="ko-KR" altLang="en-US" sz="13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28" name="모서리가 둥근 직사각형 141">
            <a:extLst>
              <a:ext uri="{FF2B5EF4-FFF2-40B4-BE49-F238E27FC236}">
                <a16:creationId xmlns:a16="http://schemas.microsoft.com/office/drawing/2014/main" id="{DBC60AFB-E218-4FF9-976B-BCD031203A8C}"/>
              </a:ext>
            </a:extLst>
          </p:cNvPr>
          <p:cNvSpPr/>
          <p:nvPr/>
        </p:nvSpPr>
        <p:spPr bwMode="auto">
          <a:xfrm>
            <a:off x="7098012" y="4510512"/>
            <a:ext cx="1290412" cy="607046"/>
          </a:xfrm>
          <a:prstGeom prst="roundRect">
            <a:avLst/>
          </a:prstGeom>
          <a:solidFill>
            <a:srgbClr val="FF0000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굴림" pitchFamily="50" charset="-127"/>
              </a:rPr>
              <a:t>Control</a:t>
            </a:r>
            <a:endParaRPr kumimoji="0" lang="ko-KR" altLang="en-US" sz="13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29" name="모서리가 둥근 직사각형 158">
            <a:extLst>
              <a:ext uri="{FF2B5EF4-FFF2-40B4-BE49-F238E27FC236}">
                <a16:creationId xmlns:a16="http://schemas.microsoft.com/office/drawing/2014/main" id="{06D18446-4598-4A96-96A4-7DC111627338}"/>
              </a:ext>
            </a:extLst>
          </p:cNvPr>
          <p:cNvSpPr/>
          <p:nvPr/>
        </p:nvSpPr>
        <p:spPr bwMode="auto">
          <a:xfrm>
            <a:off x="5091387" y="5299395"/>
            <a:ext cx="3277714" cy="505869"/>
          </a:xfrm>
          <a:prstGeom prst="roundRect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300" dirty="0">
                <a:latin typeface="Times New Roman" pitchFamily="18" charset="0"/>
                <a:ea typeface="굴림" pitchFamily="50" charset="-127"/>
              </a:rPr>
              <a:t>Opt</a:t>
            </a:r>
            <a:endParaRPr lang="ko-KR" altLang="en-US" sz="1300" dirty="0">
              <a:latin typeface="Times New Roman" pitchFamily="18" charset="0"/>
              <a:ea typeface="굴림" pitchFamily="50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D7D20BB9-FAB5-4D6B-AE84-AF4B40BFD3C8}"/>
              </a:ext>
            </a:extLst>
          </p:cNvPr>
          <p:cNvCxnSpPr>
            <a:cxnSpLocks/>
            <a:stCxn id="22" idx="3"/>
            <a:endCxn id="33" idx="1"/>
          </p:cNvCxnSpPr>
          <p:nvPr/>
        </p:nvCxnSpPr>
        <p:spPr bwMode="auto">
          <a:xfrm>
            <a:off x="5662892" y="2705421"/>
            <a:ext cx="2149523" cy="0"/>
          </a:xfrm>
          <a:prstGeom prst="straightConnector1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</p:spPr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EDA6FA12-DBDC-4F11-A882-8CFF3DDAE3EE}"/>
              </a:ext>
            </a:extLst>
          </p:cNvPr>
          <p:cNvSpPr txBox="1"/>
          <p:nvPr/>
        </p:nvSpPr>
        <p:spPr>
          <a:xfrm>
            <a:off x="6570323" y="2467797"/>
            <a:ext cx="7081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FF0000"/>
                </a:solidFill>
              </a:rPr>
              <a:t>EMAP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DCDF0A21-5DDB-4CF1-86C9-EA105DFCD5CE}"/>
              </a:ext>
            </a:extLst>
          </p:cNvPr>
          <p:cNvCxnSpPr>
            <a:cxnSpLocks/>
            <a:stCxn id="22" idx="2"/>
          </p:cNvCxnSpPr>
          <p:nvPr/>
        </p:nvCxnSpPr>
        <p:spPr bwMode="auto">
          <a:xfrm>
            <a:off x="5091388" y="2900197"/>
            <a:ext cx="0" cy="3675808"/>
          </a:xfrm>
          <a:prstGeom prst="line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5D7D80AA-D9B0-4EA6-A963-0717A85E1BDC}"/>
              </a:ext>
            </a:extLst>
          </p:cNvPr>
          <p:cNvSpPr/>
          <p:nvPr/>
        </p:nvSpPr>
        <p:spPr bwMode="auto">
          <a:xfrm>
            <a:off x="7812415" y="2510646"/>
            <a:ext cx="1080065" cy="389550"/>
          </a:xfrm>
          <a:prstGeom prst="rect">
            <a:avLst/>
          </a:prstGeom>
          <a:solidFill>
            <a:schemeClr val="bg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300" b="1" dirty="0">
                <a:latin typeface="Times New Roman" pitchFamily="18" charset="0"/>
                <a:ea typeface="굴림" pitchFamily="50" charset="-127"/>
              </a:rPr>
              <a:t>Client </a:t>
            </a:r>
            <a:r>
              <a:rPr lang="ko-KR" altLang="en-US" sz="1300" b="1" dirty="0">
                <a:latin typeface="Times New Roman" pitchFamily="18" charset="0"/>
                <a:ea typeface="굴림" pitchFamily="50" charset="-127"/>
              </a:rPr>
              <a:t> </a:t>
            </a:r>
            <a:r>
              <a:rPr lang="en-US" altLang="ko-KR" sz="1300" b="1" dirty="0">
                <a:latin typeface="Times New Roman" pitchFamily="18" charset="0"/>
                <a:ea typeface="굴림" pitchFamily="50" charset="-127"/>
              </a:rPr>
              <a:t>EMA</a:t>
            </a:r>
          </a:p>
        </p:txBody>
      </p:sp>
      <p:cxnSp>
        <p:nvCxnSpPr>
          <p:cNvPr id="41" name="직선 연결선 40"/>
          <p:cNvCxnSpPr/>
          <p:nvPr/>
        </p:nvCxnSpPr>
        <p:spPr bwMode="auto">
          <a:xfrm flipV="1">
            <a:off x="8388424" y="2924944"/>
            <a:ext cx="0" cy="3648153"/>
          </a:xfrm>
          <a:prstGeom prst="line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2899144494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F13F5CC-B8E9-482F-A016-6EE14B7359EE}" type="slidenum">
              <a:rPr lang="ko-KR" altLang="en-US" smtClean="0"/>
              <a:pPr/>
              <a:t>149</a:t>
            </a:fld>
            <a:endParaRPr lang="ko-KR" altLang="en-US"/>
          </a:p>
        </p:txBody>
      </p:sp>
      <p:sp>
        <p:nvSpPr>
          <p:cNvPr id="6" name="标题 1"/>
          <p:cNvSpPr txBox="1">
            <a:spLocks/>
          </p:cNvSpPr>
          <p:nvPr/>
        </p:nvSpPr>
        <p:spPr bwMode="auto">
          <a:xfrm>
            <a:off x="214282" y="2571752"/>
            <a:ext cx="8743984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200" b="1" kern="0" dirty="0">
                <a:ea typeface="굴림" pitchFamily="50" charset="-127"/>
              </a:rPr>
              <a:t>EMAP (CoAP &amp; MQTT/JSON)</a:t>
            </a:r>
            <a:endParaRPr lang="zh-CN" altLang="en-US" sz="3200" b="1" kern="0" dirty="0"/>
          </a:p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altLang="ko-KR" sz="3200" b="1" kern="0" dirty="0"/>
          </a:p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200" b="1" kern="0" dirty="0"/>
              <a:t>Session Setup (Registration)</a:t>
            </a:r>
          </a:p>
          <a:p>
            <a:pPr lvl="0" algn="ctr"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endParaRPr kumimoji="0" lang="zh-CN" altLang="en-US" sz="36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6229329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 bwMode="auto">
          <a:xfrm>
            <a:off x="366014" y="2000240"/>
            <a:ext cx="3214707" cy="2357454"/>
          </a:xfrm>
          <a:prstGeom prst="rect">
            <a:avLst/>
          </a:prstGeom>
          <a:noFill/>
          <a:ln w="12699" cap="flat" cmpd="sng" algn="ctr">
            <a:solidFill>
              <a:schemeClr val="accent1"/>
            </a:solidFill>
            <a:prstDash val="lg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 dirty="0">
              <a:ln>
                <a:noFill/>
              </a:ln>
              <a:solidFill>
                <a:schemeClr val="accent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7" name="슬라이드 번호 개체 틀 3"/>
          <p:cNvSpPr>
            <a:spLocks noGrp="1"/>
          </p:cNvSpPr>
          <p:nvPr>
            <p:ph type="sldNum" sz="quarter" idx="11"/>
          </p:nvPr>
        </p:nvSpPr>
        <p:spPr>
          <a:xfrm>
            <a:off x="7239000" y="6477000"/>
            <a:ext cx="1905000" cy="381000"/>
          </a:xfrm>
        </p:spPr>
        <p:txBody>
          <a:bodyPr/>
          <a:lstStyle/>
          <a:p>
            <a:pPr>
              <a:defRPr/>
            </a:pPr>
            <a:fld id="{97C6F095-276F-4AD3-9842-1213BA0CC323}" type="slidenum">
              <a:rPr lang="ko-KR" altLang="en-US" smtClean="0"/>
              <a:pPr>
                <a:defRPr/>
              </a:pPr>
              <a:t>15</a:t>
            </a:fld>
            <a:endParaRPr lang="ko-KR" altLang="en-US"/>
          </a:p>
        </p:txBody>
      </p:sp>
      <p:sp>
        <p:nvSpPr>
          <p:cNvPr id="8" name="내용 개체 틀 1"/>
          <p:cNvSpPr txBox="1">
            <a:spLocks/>
          </p:cNvSpPr>
          <p:nvPr/>
        </p:nvSpPr>
        <p:spPr bwMode="auto">
          <a:xfrm>
            <a:off x="4593535" y="1529862"/>
            <a:ext cx="4093265" cy="50424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>
            <a:lvl1pPr marL="342891" indent="-342891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32" indent="-285744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2971" indent="-228594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160" indent="-228594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349" indent="-228594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537" indent="-228594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971726" indent="-228594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428914" indent="-228594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886103" indent="-228594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latinLnBrk="0"/>
            <a:r>
              <a:rPr lang="en-US" altLang="ko-KR" sz="1477" kern="0" dirty="0"/>
              <a:t>Session Setup(Registration)</a:t>
            </a:r>
          </a:p>
          <a:p>
            <a:pPr lvl="1" latinLnBrk="0"/>
            <a:r>
              <a:rPr lang="ko-KR" altLang="en-US" sz="1108" kern="0" dirty="0"/>
              <a:t>에너지관리에이전트 간 서로 연결을 수립하고 </a:t>
            </a:r>
            <a:r>
              <a:rPr lang="en-US" altLang="ko-KR" sz="1108" kern="0" dirty="0"/>
              <a:t>Report</a:t>
            </a:r>
            <a:r>
              <a:rPr lang="ko-KR" altLang="en-US" sz="1108" kern="0" dirty="0"/>
              <a:t>을 교환할 때 기존의 </a:t>
            </a:r>
            <a:r>
              <a:rPr lang="en-US" altLang="ko-KR" sz="1108" kern="0" dirty="0"/>
              <a:t>Report</a:t>
            </a:r>
            <a:r>
              <a:rPr lang="ko-KR" altLang="en-US" sz="1108" kern="0" dirty="0"/>
              <a:t>에 대한 에너지 </a:t>
            </a:r>
            <a:r>
              <a:rPr lang="ko-KR" altLang="en-US" sz="1108" kern="0" dirty="0">
                <a:solidFill>
                  <a:srgbClr val="FF0000"/>
                </a:solidFill>
              </a:rPr>
              <a:t>가격 정보나 클라이언트 에너지관리에이전트의 에너지 관리 정보를 </a:t>
            </a:r>
            <a:r>
              <a:rPr lang="ko-KR" altLang="en-US" sz="1108" kern="0" dirty="0"/>
              <a:t>얻음</a:t>
            </a:r>
            <a:r>
              <a:rPr lang="en-US" altLang="ko-KR" sz="1108" kern="0" dirty="0"/>
              <a:t>.</a:t>
            </a:r>
          </a:p>
          <a:p>
            <a:pPr latinLnBrk="0"/>
            <a:endParaRPr lang="en-US" altLang="ko-KR" sz="1477" kern="0" dirty="0"/>
          </a:p>
          <a:p>
            <a:pPr latinLnBrk="0"/>
            <a:r>
              <a:rPr lang="en-US" altLang="ko-KR" sz="1477" kern="0" dirty="0"/>
              <a:t>Report(</a:t>
            </a:r>
            <a:r>
              <a:rPr lang="en-US" altLang="ko-KR" sz="1477" kern="0" dirty="0" err="1"/>
              <a:t>updateReport</a:t>
            </a:r>
            <a:r>
              <a:rPr lang="en-US" altLang="ko-KR" sz="1477" kern="0" dirty="0"/>
              <a:t>)</a:t>
            </a:r>
          </a:p>
          <a:p>
            <a:pPr lvl="1" latinLnBrk="0"/>
            <a:r>
              <a:rPr lang="ko-KR" altLang="en-US" sz="1108" kern="0" dirty="0"/>
              <a:t>에너지관리에이전트 간 서로 연결을 수립 할 때 </a:t>
            </a:r>
            <a:r>
              <a:rPr lang="en-US" altLang="ko-KR" sz="1108" kern="0" dirty="0"/>
              <a:t>Report</a:t>
            </a:r>
            <a:r>
              <a:rPr lang="ko-KR" altLang="en-US" sz="1108" kern="0" dirty="0"/>
              <a:t>을 교환할 때 </a:t>
            </a:r>
            <a:r>
              <a:rPr lang="ko-KR" altLang="en-US" sz="1108" kern="0" dirty="0">
                <a:solidFill>
                  <a:srgbClr val="FF0000"/>
                </a:solidFill>
              </a:rPr>
              <a:t>실시간 에너지에 대한 가격 정보나 클라이언트 에너지관리에이전트의 디바이스 정보 </a:t>
            </a:r>
            <a:r>
              <a:rPr lang="ko-KR" altLang="en-US" sz="1108" kern="0" dirty="0"/>
              <a:t>등을 얻음</a:t>
            </a:r>
            <a:r>
              <a:rPr lang="en-US" altLang="ko-KR" sz="1108" kern="0" dirty="0"/>
              <a:t>.</a:t>
            </a:r>
          </a:p>
          <a:p>
            <a:pPr lvl="1" latinLnBrk="0"/>
            <a:endParaRPr lang="en-US" altLang="ko-KR" sz="1108" kern="0" dirty="0"/>
          </a:p>
          <a:p>
            <a:pPr latinLnBrk="0"/>
            <a:r>
              <a:rPr lang="en-US" altLang="ko-KR" sz="1477" kern="0" dirty="0"/>
              <a:t>Event(</a:t>
            </a:r>
            <a:r>
              <a:rPr lang="en-US" altLang="ko-KR" sz="1400" dirty="0">
                <a:latin typeface="Times New Roman" pitchFamily="18" charset="0"/>
                <a:ea typeface="굴림" pitchFamily="50" charset="-127"/>
              </a:rPr>
              <a:t>Demand Response Event</a:t>
            </a:r>
            <a:r>
              <a:rPr lang="en-US" altLang="ko-KR" sz="1477" kern="0" dirty="0"/>
              <a:t>)</a:t>
            </a:r>
          </a:p>
          <a:p>
            <a:pPr lvl="1" latinLnBrk="0"/>
            <a:r>
              <a:rPr lang="ko-KR" altLang="en-US" sz="1108" kern="0" dirty="0"/>
              <a:t>에너지관리에이전트 프로토콜은 다양한 이벤트 종류가 있다</a:t>
            </a:r>
            <a:r>
              <a:rPr lang="en-US" altLang="ko-KR" sz="1108" kern="0" dirty="0"/>
              <a:t>. </a:t>
            </a:r>
            <a:r>
              <a:rPr lang="ko-KR" altLang="en-US" sz="1108" kern="0" dirty="0"/>
              <a:t>예로 </a:t>
            </a:r>
            <a:r>
              <a:rPr lang="ko-KR" altLang="en-US" sz="1108" kern="0" dirty="0">
                <a:solidFill>
                  <a:srgbClr val="FF0000"/>
                </a:solidFill>
              </a:rPr>
              <a:t>가격기반 수요반응 이벤트에서 </a:t>
            </a:r>
            <a:r>
              <a:rPr lang="en-US" altLang="ko-KR" sz="1108" kern="0" dirty="0">
                <a:solidFill>
                  <a:srgbClr val="FF0000"/>
                </a:solidFill>
              </a:rPr>
              <a:t>Initial Price, Incentive Price, Negotiation Price</a:t>
            </a:r>
            <a:r>
              <a:rPr lang="ko-KR" altLang="en-US" sz="1108" kern="0" dirty="0">
                <a:solidFill>
                  <a:srgbClr val="FF0000"/>
                </a:solidFill>
              </a:rPr>
              <a:t>가 있다</a:t>
            </a:r>
            <a:r>
              <a:rPr lang="en-US" altLang="ko-KR" sz="1108" kern="0" dirty="0">
                <a:solidFill>
                  <a:srgbClr val="FF0000"/>
                </a:solidFill>
              </a:rPr>
              <a:t>. </a:t>
            </a:r>
            <a:r>
              <a:rPr lang="ko-KR" altLang="en-US" sz="1108" kern="0" dirty="0">
                <a:solidFill>
                  <a:srgbClr val="FF0000"/>
                </a:solidFill>
              </a:rPr>
              <a:t>서버 에너지관리에이전트는 </a:t>
            </a:r>
            <a:r>
              <a:rPr lang="ko-KR" altLang="en-US" sz="1108" kern="0" dirty="0" err="1">
                <a:solidFill>
                  <a:srgbClr val="FF0000"/>
                </a:solidFill>
              </a:rPr>
              <a:t>실시간적으로</a:t>
            </a:r>
            <a:r>
              <a:rPr lang="ko-KR" altLang="en-US" sz="1108" kern="0" dirty="0">
                <a:solidFill>
                  <a:srgbClr val="FF0000"/>
                </a:solidFill>
              </a:rPr>
              <a:t> 가격에 대한 정보를 이벤트로 </a:t>
            </a:r>
            <a:r>
              <a:rPr lang="ko-KR" altLang="en-US" sz="1108" kern="0" dirty="0"/>
              <a:t>발생</a:t>
            </a:r>
            <a:endParaRPr lang="en-US" altLang="ko-KR" sz="1108" kern="0" dirty="0"/>
          </a:p>
          <a:p>
            <a:pPr latinLnBrk="0"/>
            <a:r>
              <a:rPr lang="en-US" altLang="ko-KR" sz="1400" dirty="0">
                <a:latin typeface="Times New Roman" pitchFamily="18" charset="0"/>
                <a:ea typeface="굴림" pitchFamily="50" charset="-127"/>
              </a:rPr>
              <a:t>Opt</a:t>
            </a:r>
            <a:endParaRPr lang="en-US" altLang="ko-KR" sz="1477" kern="0" dirty="0"/>
          </a:p>
          <a:p>
            <a:pPr lvl="1" latinLnBrk="0"/>
            <a:r>
              <a:rPr lang="ko-KR" altLang="en-US" sz="1108" kern="0" dirty="0"/>
              <a:t>에너지관리에이전트 프로토콜의 </a:t>
            </a:r>
            <a:r>
              <a:rPr lang="en-US" altLang="ko-KR" sz="1108" kern="0" dirty="0"/>
              <a:t>Opt</a:t>
            </a:r>
            <a:r>
              <a:rPr lang="ko-KR" altLang="en-US" sz="1108" kern="0" dirty="0"/>
              <a:t>는 클라이언트 에너지관리에이전트가 상위 서버 에너지관리에이전트에게 수요반응 이벤트의 </a:t>
            </a:r>
            <a:r>
              <a:rPr lang="ko-KR" altLang="en-US" sz="1108" kern="0" dirty="0">
                <a:solidFill>
                  <a:srgbClr val="FF0000"/>
                </a:solidFill>
              </a:rPr>
              <a:t>가용상태 또는 수요반응 이벤트 프로그램 변경</a:t>
            </a:r>
            <a:r>
              <a:rPr lang="en-US" altLang="ko-KR" sz="1108" kern="0" dirty="0">
                <a:solidFill>
                  <a:srgbClr val="FF0000"/>
                </a:solidFill>
              </a:rPr>
              <a:t>, </a:t>
            </a:r>
            <a:r>
              <a:rPr lang="ko-KR" altLang="en-US" sz="1108" kern="0" dirty="0">
                <a:solidFill>
                  <a:srgbClr val="FF0000"/>
                </a:solidFill>
              </a:rPr>
              <a:t>수요반응 스케줄링을 요청을 </a:t>
            </a:r>
            <a:r>
              <a:rPr lang="ko-KR" altLang="en-US" sz="1108" kern="0" dirty="0"/>
              <a:t>알려주는 서비스</a:t>
            </a:r>
          </a:p>
        </p:txBody>
      </p:sp>
      <p:cxnSp>
        <p:nvCxnSpPr>
          <p:cNvPr id="9" name="직선 연결선 8"/>
          <p:cNvCxnSpPr/>
          <p:nvPr/>
        </p:nvCxnSpPr>
        <p:spPr bwMode="auto">
          <a:xfrm>
            <a:off x="4584498" y="1592882"/>
            <a:ext cx="0" cy="4712677"/>
          </a:xfrm>
          <a:prstGeom prst="line">
            <a:avLst/>
          </a:prstGeom>
          <a:solidFill>
            <a:schemeClr val="accent1"/>
          </a:solidFill>
          <a:ln w="3175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10" name="오른쪽 중괄호 9"/>
          <p:cNvSpPr/>
          <p:nvPr/>
        </p:nvSpPr>
        <p:spPr bwMode="auto">
          <a:xfrm>
            <a:off x="3643306" y="2071678"/>
            <a:ext cx="857256" cy="2000264"/>
          </a:xfrm>
          <a:prstGeom prst="rightBrace">
            <a:avLst/>
          </a:prstGeom>
          <a:noFill/>
          <a:ln w="12699" cap="flat" cmpd="sng" algn="ctr">
            <a:solidFill>
              <a:schemeClr val="accent1"/>
            </a:solidFill>
            <a:prstDash val="dashDot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85786" y="6509587"/>
            <a:ext cx="58579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Server EMA = SEMA , Client EMA = CEMA , Smart Appliance EMA= SAEMA</a:t>
            </a:r>
            <a:endParaRPr lang="ko-KR" altLang="en-US" sz="1200" dirty="0"/>
          </a:p>
        </p:txBody>
      </p:sp>
      <p:grpSp>
        <p:nvGrpSpPr>
          <p:cNvPr id="12" name="그룹 43">
            <a:extLst>
              <a:ext uri="{FF2B5EF4-FFF2-40B4-BE49-F238E27FC236}">
                <a16:creationId xmlns:a16="http://schemas.microsoft.com/office/drawing/2014/main" id="{E27FE8EB-2420-4C55-BA91-4C6D922843E6}"/>
              </a:ext>
            </a:extLst>
          </p:cNvPr>
          <p:cNvGrpSpPr/>
          <p:nvPr/>
        </p:nvGrpSpPr>
        <p:grpSpPr>
          <a:xfrm>
            <a:off x="90414" y="1334513"/>
            <a:ext cx="4135263" cy="5237759"/>
            <a:chOff x="2344312" y="1334513"/>
            <a:chExt cx="4135263" cy="5237759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6EC315D2-608F-4CB4-9002-380355828053}"/>
                </a:ext>
              </a:extLst>
            </p:cNvPr>
            <p:cNvSpPr/>
            <p:nvPr/>
          </p:nvSpPr>
          <p:spPr bwMode="auto">
            <a:xfrm>
              <a:off x="2344312" y="1357298"/>
              <a:ext cx="1143008" cy="500066"/>
            </a:xfrm>
            <a:prstGeom prst="rect">
              <a:avLst/>
            </a:prstGeom>
            <a:solidFill>
              <a:schemeClr val="bg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1300" b="1" i="0" u="none" strike="noStrike" cap="none" normalizeH="0" baseline="0" dirty="0">
                  <a:ln>
                    <a:noFill/>
                  </a:ln>
                  <a:effectLst/>
                  <a:latin typeface="Times New Roman" pitchFamily="18" charset="0"/>
                  <a:ea typeface="굴림" pitchFamily="50" charset="-127"/>
                </a:rPr>
                <a:t>Server EMA</a:t>
              </a:r>
            </a:p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300" b="1" dirty="0">
                  <a:latin typeface="Times New Roman" pitchFamily="18" charset="0"/>
                  <a:ea typeface="굴림" pitchFamily="50" charset="-127"/>
                </a:rPr>
                <a:t>(Client EMA)</a:t>
              </a:r>
              <a:endParaRPr kumimoji="0" lang="ko-KR" altLang="en-US" sz="1300" b="1" i="0" u="none" strike="noStrike" cap="none" normalizeH="0" baseline="0" dirty="0">
                <a:ln>
                  <a:noFill/>
                </a:ln>
                <a:effectLst/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14" name="모서리가 둥근 직사각형 129">
              <a:extLst>
                <a:ext uri="{FF2B5EF4-FFF2-40B4-BE49-F238E27FC236}">
                  <a16:creationId xmlns:a16="http://schemas.microsoft.com/office/drawing/2014/main" id="{1B5D9E0F-1552-461A-98C7-F1E1E9A4B9D6}"/>
                </a:ext>
              </a:extLst>
            </p:cNvPr>
            <p:cNvSpPr/>
            <p:nvPr/>
          </p:nvSpPr>
          <p:spPr bwMode="auto">
            <a:xfrm>
              <a:off x="2915815" y="4786322"/>
              <a:ext cx="2632467" cy="357190"/>
            </a:xfrm>
            <a:prstGeom prst="roundRect">
              <a:avLst/>
            </a:prstGeom>
            <a:solidFill>
              <a:srgbClr val="FF0000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15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굴림" pitchFamily="50" charset="-127"/>
                </a:rPr>
                <a:t>Discovery</a:t>
              </a:r>
              <a:endParaRPr kumimoji="0" lang="ko-KR" altLang="en-US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15" name="모서리가 둥근 직사각형 130">
              <a:extLst>
                <a:ext uri="{FF2B5EF4-FFF2-40B4-BE49-F238E27FC236}">
                  <a16:creationId xmlns:a16="http://schemas.microsoft.com/office/drawing/2014/main" id="{410CC106-5720-4214-A30D-D40D1FA90CAB}"/>
                </a:ext>
              </a:extLst>
            </p:cNvPr>
            <p:cNvSpPr/>
            <p:nvPr/>
          </p:nvSpPr>
          <p:spPr bwMode="auto">
            <a:xfrm>
              <a:off x="2915815" y="2071678"/>
              <a:ext cx="2632473" cy="357190"/>
            </a:xfrm>
            <a:prstGeom prst="roundRect">
              <a:avLst/>
            </a:prstGeom>
            <a:solidFill>
              <a:schemeClr val="accent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15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굴림" pitchFamily="50" charset="-127"/>
                </a:rPr>
                <a:t>Session</a:t>
              </a:r>
              <a:r>
                <a:rPr kumimoji="0" lang="en-US" altLang="ko-KR" sz="1500" b="0" i="0" u="none" strike="noStrike" cap="none" normalizeH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굴림" pitchFamily="50" charset="-127"/>
                </a:rPr>
                <a:t> Setup</a:t>
              </a:r>
              <a:r>
                <a:rPr lang="en-US" altLang="ko-KR" sz="1500" baseline="0" dirty="0">
                  <a:latin typeface="Times New Roman" pitchFamily="18" charset="0"/>
                  <a:ea typeface="굴림" pitchFamily="50" charset="-127"/>
                </a:rPr>
                <a:t>(</a:t>
              </a:r>
              <a:r>
                <a:rPr lang="en-US" altLang="ko-KR" sz="1500" kern="0" dirty="0"/>
                <a:t>Registration</a:t>
              </a:r>
              <a:r>
                <a:rPr lang="en-US" altLang="ko-KR" sz="2000" baseline="0" dirty="0">
                  <a:latin typeface="Times New Roman" pitchFamily="18" charset="0"/>
                  <a:ea typeface="굴림" pitchFamily="50" charset="-127"/>
                </a:rPr>
                <a:t>)</a:t>
              </a:r>
              <a:endParaRPr kumimoji="0" lang="ko-KR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16" name="모서리가 둥근 직사각형 137">
              <a:extLst>
                <a:ext uri="{FF2B5EF4-FFF2-40B4-BE49-F238E27FC236}">
                  <a16:creationId xmlns:a16="http://schemas.microsoft.com/office/drawing/2014/main" id="{ED557E6E-A472-4F02-93E7-3D0DF10DB400}"/>
                </a:ext>
              </a:extLst>
            </p:cNvPr>
            <p:cNvSpPr/>
            <p:nvPr/>
          </p:nvSpPr>
          <p:spPr bwMode="auto">
            <a:xfrm>
              <a:off x="2915815" y="5357826"/>
              <a:ext cx="2632468" cy="357190"/>
            </a:xfrm>
            <a:prstGeom prst="roundRect">
              <a:avLst/>
            </a:prstGeom>
            <a:solidFill>
              <a:srgbClr val="FF0000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15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굴림" pitchFamily="50" charset="-127"/>
                </a:rPr>
                <a:t>Monitoring</a:t>
              </a:r>
              <a:endParaRPr kumimoji="0" lang="ko-KR" altLang="en-US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17" name="모서리가 둥근 직사각형 139">
              <a:extLst>
                <a:ext uri="{FF2B5EF4-FFF2-40B4-BE49-F238E27FC236}">
                  <a16:creationId xmlns:a16="http://schemas.microsoft.com/office/drawing/2014/main" id="{63F62157-DEF9-4196-9EF1-834A4614155D}"/>
                </a:ext>
              </a:extLst>
            </p:cNvPr>
            <p:cNvSpPr/>
            <p:nvPr/>
          </p:nvSpPr>
          <p:spPr bwMode="auto">
            <a:xfrm>
              <a:off x="2915815" y="2643182"/>
              <a:ext cx="2632473" cy="357190"/>
            </a:xfrm>
            <a:prstGeom prst="roundRect">
              <a:avLst/>
            </a:prstGeom>
            <a:solidFill>
              <a:schemeClr val="accent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500" dirty="0">
                  <a:latin typeface="Times New Roman" pitchFamily="18" charset="0"/>
                  <a:ea typeface="굴림" pitchFamily="50" charset="-127"/>
                </a:rPr>
                <a:t>Report</a:t>
              </a:r>
              <a:endParaRPr kumimoji="0" lang="ko-KR" altLang="en-US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18" name="모서리가 둥근 직사각형 140">
              <a:extLst>
                <a:ext uri="{FF2B5EF4-FFF2-40B4-BE49-F238E27FC236}">
                  <a16:creationId xmlns:a16="http://schemas.microsoft.com/office/drawing/2014/main" id="{5FC98EE9-4C40-4CBD-B75E-A2E3DD737D1F}"/>
                </a:ext>
              </a:extLst>
            </p:cNvPr>
            <p:cNvSpPr/>
            <p:nvPr/>
          </p:nvSpPr>
          <p:spPr bwMode="auto">
            <a:xfrm>
              <a:off x="2915815" y="3214686"/>
              <a:ext cx="2632473" cy="428628"/>
            </a:xfrm>
            <a:prstGeom prst="roundRect">
              <a:avLst/>
            </a:prstGeom>
            <a:solidFill>
              <a:schemeClr val="accent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500" dirty="0">
                  <a:latin typeface="Times New Roman" pitchFamily="18" charset="0"/>
                  <a:ea typeface="굴림" pitchFamily="50" charset="-127"/>
                </a:rPr>
                <a:t>Demand Response Event</a:t>
              </a:r>
              <a:endParaRPr kumimoji="0" lang="ko-KR" altLang="en-US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19" name="모서리가 둥근 직사각형 141">
              <a:extLst>
                <a:ext uri="{FF2B5EF4-FFF2-40B4-BE49-F238E27FC236}">
                  <a16:creationId xmlns:a16="http://schemas.microsoft.com/office/drawing/2014/main" id="{F3B208D9-1469-4FDF-8442-0D63E7C73E5A}"/>
                </a:ext>
              </a:extLst>
            </p:cNvPr>
            <p:cNvSpPr/>
            <p:nvPr/>
          </p:nvSpPr>
          <p:spPr bwMode="auto">
            <a:xfrm>
              <a:off x="2915815" y="5929330"/>
              <a:ext cx="2632475" cy="357190"/>
            </a:xfrm>
            <a:prstGeom prst="roundRect">
              <a:avLst/>
            </a:prstGeom>
            <a:solidFill>
              <a:srgbClr val="FF0000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15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굴림" pitchFamily="50" charset="-127"/>
                </a:rPr>
                <a:t>Control</a:t>
              </a:r>
              <a:endParaRPr kumimoji="0" lang="ko-KR" altLang="en-US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20" name="모서리가 둥근 직사각형 158">
              <a:extLst>
                <a:ext uri="{FF2B5EF4-FFF2-40B4-BE49-F238E27FC236}">
                  <a16:creationId xmlns:a16="http://schemas.microsoft.com/office/drawing/2014/main" id="{A575E188-9248-4E65-9F6B-3C0352D88DDF}"/>
                </a:ext>
              </a:extLst>
            </p:cNvPr>
            <p:cNvSpPr/>
            <p:nvPr/>
          </p:nvSpPr>
          <p:spPr bwMode="auto">
            <a:xfrm>
              <a:off x="2915815" y="3857628"/>
              <a:ext cx="2632471" cy="357190"/>
            </a:xfrm>
            <a:prstGeom prst="roundRect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500" dirty="0">
                  <a:latin typeface="Times New Roman" pitchFamily="18" charset="0"/>
                  <a:ea typeface="굴림" pitchFamily="50" charset="-127"/>
                </a:rPr>
                <a:t>Opt</a:t>
              </a:r>
              <a:endParaRPr lang="ko-KR" altLang="en-US" sz="1500" dirty="0">
                <a:latin typeface="Times New Roman" pitchFamily="18" charset="0"/>
                <a:ea typeface="굴림" pitchFamily="50" charset="-127"/>
              </a:endParaRPr>
            </a:p>
          </p:txBody>
        </p:sp>
        <p:cxnSp>
          <p:nvCxnSpPr>
            <p:cNvPr id="21" name="직선 화살표 연결선 20">
              <a:extLst>
                <a:ext uri="{FF2B5EF4-FFF2-40B4-BE49-F238E27FC236}">
                  <a16:creationId xmlns:a16="http://schemas.microsoft.com/office/drawing/2014/main" id="{2BCA2DD9-2AB7-4178-A3C5-705A56CACF8C}"/>
                </a:ext>
              </a:extLst>
            </p:cNvPr>
            <p:cNvCxnSpPr>
              <a:cxnSpLocks/>
              <a:stCxn id="13" idx="3"/>
              <a:endCxn id="24" idx="1"/>
            </p:cNvCxnSpPr>
            <p:nvPr/>
          </p:nvCxnSpPr>
          <p:spPr bwMode="auto">
            <a:xfrm>
              <a:off x="3487320" y="1607331"/>
              <a:ext cx="1129671" cy="0"/>
            </a:xfrm>
            <a:prstGeom prst="straightConnector1">
              <a:avLst/>
            </a:prstGeom>
            <a:solidFill>
              <a:schemeClr val="accent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77E5D37-D359-4819-ACB3-7F31415DA4C9}"/>
                </a:ext>
              </a:extLst>
            </p:cNvPr>
            <p:cNvSpPr txBox="1"/>
            <p:nvPr/>
          </p:nvSpPr>
          <p:spPr>
            <a:xfrm>
              <a:off x="3487320" y="1334513"/>
              <a:ext cx="150019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rgbClr val="FF0000"/>
                  </a:solidFill>
                </a:rPr>
                <a:t>EMAI Protocol</a:t>
              </a:r>
              <a:endParaRPr lang="ko-KR" altLang="en-US" sz="1200" b="1" dirty="0">
                <a:solidFill>
                  <a:srgbClr val="FF0000"/>
                </a:solidFill>
              </a:endParaRP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75B79A89-DDE0-43C0-ACD5-BE1C36D61C82}"/>
                </a:ext>
              </a:extLst>
            </p:cNvPr>
            <p:cNvCxnSpPr>
              <a:stCxn id="13" idx="2"/>
            </p:cNvCxnSpPr>
            <p:nvPr/>
          </p:nvCxnSpPr>
          <p:spPr bwMode="auto">
            <a:xfrm flipH="1">
              <a:off x="2915815" y="1857364"/>
              <a:ext cx="1" cy="4714908"/>
            </a:xfrm>
            <a:prstGeom prst="line">
              <a:avLst/>
            </a:prstGeom>
            <a:solidFill>
              <a:schemeClr val="accent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5E7BD058-0E7C-4EEA-BD69-87C4EB49A5B9}"/>
                </a:ext>
              </a:extLst>
            </p:cNvPr>
            <p:cNvSpPr/>
            <p:nvPr/>
          </p:nvSpPr>
          <p:spPr bwMode="auto">
            <a:xfrm>
              <a:off x="4616991" y="1357298"/>
              <a:ext cx="1862584" cy="500066"/>
            </a:xfrm>
            <a:prstGeom prst="rect">
              <a:avLst/>
            </a:prstGeom>
            <a:solidFill>
              <a:schemeClr val="bg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300" b="1" dirty="0">
                  <a:latin typeface="Times New Roman" pitchFamily="18" charset="0"/>
                  <a:ea typeface="굴림" pitchFamily="50" charset="-127"/>
                </a:rPr>
                <a:t>Client </a:t>
              </a:r>
              <a:r>
                <a:rPr lang="ko-KR" altLang="en-US" sz="1300" b="1" dirty="0">
                  <a:latin typeface="Times New Roman" pitchFamily="18" charset="0"/>
                  <a:ea typeface="굴림" pitchFamily="50" charset="-127"/>
                </a:rPr>
                <a:t> </a:t>
              </a:r>
              <a:r>
                <a:rPr lang="en-US" altLang="ko-KR" sz="1300" b="1" dirty="0">
                  <a:latin typeface="Times New Roman" pitchFamily="18" charset="0"/>
                  <a:ea typeface="굴림" pitchFamily="50" charset="-127"/>
                </a:rPr>
                <a:t>EMA</a:t>
              </a:r>
            </a:p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300" b="1" dirty="0">
                  <a:latin typeface="Times New Roman" pitchFamily="18" charset="0"/>
                  <a:ea typeface="굴림" pitchFamily="50" charset="-127"/>
                </a:rPr>
                <a:t>(Smart Appliance EMA)</a:t>
              </a:r>
              <a:endParaRPr lang="ko-KR" altLang="en-US" sz="1300" b="1" dirty="0">
                <a:latin typeface="Times New Roman" pitchFamily="18" charset="0"/>
                <a:ea typeface="굴림" pitchFamily="50" charset="-127"/>
              </a:endParaRPr>
            </a:p>
          </p:txBody>
        </p: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F9F8DA7E-992A-4D1D-A821-A836D8656163}"/>
                </a:ext>
              </a:extLst>
            </p:cNvPr>
            <p:cNvCxnSpPr>
              <a:cxnSpLocks/>
              <a:stCxn id="24" idx="2"/>
            </p:cNvCxnSpPr>
            <p:nvPr/>
          </p:nvCxnSpPr>
          <p:spPr bwMode="auto">
            <a:xfrm>
              <a:off x="5548283" y="1857364"/>
              <a:ext cx="0" cy="4714908"/>
            </a:xfrm>
            <a:prstGeom prst="line">
              <a:avLst/>
            </a:prstGeom>
            <a:solidFill>
              <a:schemeClr val="accent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27" name="标题 2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838200"/>
          </a:xfrm>
        </p:spPr>
        <p:txBody>
          <a:bodyPr/>
          <a:lstStyle/>
          <a:p>
            <a:r>
              <a:rPr lang="en-US" altLang="ko-KR" b="1" dirty="0">
                <a:solidFill>
                  <a:schemeClr val="tx1"/>
                </a:solidFill>
              </a:rPr>
              <a:t>1. Smart Home Energy Framework :</a:t>
            </a:r>
            <a:br>
              <a:rPr lang="en-US" altLang="ko-KR" b="1" dirty="0">
                <a:solidFill>
                  <a:schemeClr val="tx1"/>
                </a:solidFill>
              </a:rPr>
            </a:br>
            <a:r>
              <a:rPr lang="en-US" altLang="ko-KR" sz="2000" b="1" dirty="0">
                <a:solidFill>
                  <a:schemeClr val="tx1"/>
                </a:solidFill>
              </a:rPr>
              <a:t>1.1.2 Background </a:t>
            </a:r>
            <a:r>
              <a:rPr lang="ko-KR" altLang="en-US" sz="2000" b="1" dirty="0">
                <a:solidFill>
                  <a:schemeClr val="tx1"/>
                </a:solidFill>
              </a:rPr>
              <a:t>수요반응 </a:t>
            </a:r>
            <a:r>
              <a:rPr lang="en-US" altLang="ko-KR" sz="2000" b="1" dirty="0">
                <a:solidFill>
                  <a:schemeClr val="tx1"/>
                </a:solidFill>
              </a:rPr>
              <a:t>: EMAP (3/4)</a:t>
            </a:r>
            <a:endParaRPr lang="zh-CN" altLang="en-US" sz="2000" b="1" dirty="0">
              <a:solidFill>
                <a:schemeClr val="tx1"/>
              </a:solidFill>
            </a:endParaRPr>
          </a:p>
        </p:txBody>
      </p:sp>
      <p:cxnSp>
        <p:nvCxnSpPr>
          <p:cNvPr id="3" name="꺾인 연결선 2"/>
          <p:cNvCxnSpPr>
            <a:stCxn id="14" idx="3"/>
            <a:endCxn id="15" idx="3"/>
          </p:cNvCxnSpPr>
          <p:nvPr/>
        </p:nvCxnSpPr>
        <p:spPr bwMode="auto">
          <a:xfrm flipV="1">
            <a:off x="3294384" y="2250273"/>
            <a:ext cx="6" cy="2714644"/>
          </a:xfrm>
          <a:prstGeom prst="bentConnector3">
            <a:avLst>
              <a:gd name="adj1" fmla="val 3810100000"/>
            </a:avLst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9" name="꺾인 연결선 28"/>
          <p:cNvCxnSpPr>
            <a:stCxn id="16" idx="3"/>
            <a:endCxn id="17" idx="3"/>
          </p:cNvCxnSpPr>
          <p:nvPr/>
        </p:nvCxnSpPr>
        <p:spPr bwMode="auto">
          <a:xfrm flipV="1">
            <a:off x="3294385" y="2821777"/>
            <a:ext cx="5" cy="2714644"/>
          </a:xfrm>
          <a:prstGeom prst="bentConnector3">
            <a:avLst>
              <a:gd name="adj1" fmla="val 4572100000"/>
            </a:avLst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1" name="꺾인 연결선 30"/>
          <p:cNvCxnSpPr>
            <a:stCxn id="19" idx="3"/>
            <a:endCxn id="18" idx="3"/>
          </p:cNvCxnSpPr>
          <p:nvPr/>
        </p:nvCxnSpPr>
        <p:spPr bwMode="auto">
          <a:xfrm flipH="1" flipV="1">
            <a:off x="3294390" y="3429000"/>
            <a:ext cx="2" cy="2678925"/>
          </a:xfrm>
          <a:prstGeom prst="bentConnector3">
            <a:avLst>
              <a:gd name="adj1" fmla="val -11430000000"/>
            </a:avLst>
          </a:prstGeom>
          <a:solidFill>
            <a:schemeClr val="accent1"/>
          </a:solidFill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2499045836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제목 2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838200"/>
          </a:xfrm>
        </p:spPr>
        <p:txBody>
          <a:bodyPr/>
          <a:lstStyle/>
          <a:p>
            <a:r>
              <a:rPr lang="en-US" altLang="ko-KR" sz="2800" b="1" dirty="0">
                <a:solidFill>
                  <a:schemeClr val="tx1"/>
                </a:solidFill>
              </a:rPr>
              <a:t>2.2 EMAP(MQTT, CoAP/JSON)</a:t>
            </a:r>
            <a:br>
              <a:rPr lang="en-US" altLang="ko-KR" sz="2800" b="1" dirty="0">
                <a:solidFill>
                  <a:schemeClr val="tx1"/>
                </a:solidFill>
              </a:rPr>
            </a:br>
            <a:r>
              <a:rPr lang="en-US" altLang="ko-KR" sz="2800" b="1" dirty="0">
                <a:solidFill>
                  <a:schemeClr val="tx1"/>
                </a:solidFill>
              </a:rPr>
              <a:t>Service : Session Setup</a:t>
            </a:r>
            <a:endParaRPr lang="ko-KR" altLang="en-US" sz="2800" b="1" dirty="0">
              <a:solidFill>
                <a:srgbClr val="FF0000"/>
              </a:solidFill>
            </a:endParaRPr>
          </a:p>
        </p:txBody>
      </p:sp>
      <p:sp>
        <p:nvSpPr>
          <p:cNvPr id="81" name="직사각형 80"/>
          <p:cNvSpPr/>
          <p:nvPr/>
        </p:nvSpPr>
        <p:spPr>
          <a:xfrm>
            <a:off x="323528" y="1340768"/>
            <a:ext cx="8927444" cy="12926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0"/>
            <a:r>
              <a:rPr lang="en-US" altLang="ko-KR" sz="2400" kern="0" dirty="0"/>
              <a:t>EMAP</a:t>
            </a:r>
          </a:p>
          <a:p>
            <a:pPr latinLnBrk="0"/>
            <a:r>
              <a:rPr lang="ko-KR" altLang="en-US" kern="0" dirty="0"/>
              <a:t> </a:t>
            </a:r>
            <a:r>
              <a:rPr lang="en-US" altLang="ko-KR" kern="0" dirty="0"/>
              <a:t>- EMA</a:t>
            </a:r>
            <a:r>
              <a:rPr lang="ko-KR" altLang="en-US" kern="0" dirty="0"/>
              <a:t>사이의 수요반응 통신 프로토콜이며</a:t>
            </a:r>
            <a:r>
              <a:rPr lang="en-US" altLang="ko-KR" kern="0" dirty="0"/>
              <a:t> OpenADR 2.0b</a:t>
            </a:r>
            <a:r>
              <a:rPr lang="ko-KR" altLang="en-US" kern="0" dirty="0"/>
              <a:t>의 모델링을 따랐으며 </a:t>
            </a:r>
            <a:endParaRPr lang="en-US" altLang="ko-KR" kern="0" dirty="0"/>
          </a:p>
          <a:p>
            <a:pPr latinLnBrk="0"/>
            <a:r>
              <a:rPr lang="ko-KR" altLang="en-US" kern="0" dirty="0"/>
              <a:t>일부 모델링을 확장했고 </a:t>
            </a:r>
            <a:r>
              <a:rPr lang="en-US" altLang="ko-KR" kern="0" dirty="0"/>
              <a:t> Discovery</a:t>
            </a:r>
            <a:r>
              <a:rPr lang="ko-KR" altLang="en-US" kern="0" dirty="0"/>
              <a:t>와 </a:t>
            </a:r>
            <a:r>
              <a:rPr lang="en-US" altLang="ko-KR" kern="0" dirty="0"/>
              <a:t>Monitoring, Control </a:t>
            </a:r>
            <a:r>
              <a:rPr lang="ko-KR" altLang="en-US" kern="0" dirty="0"/>
              <a:t>부분의 통신 프로토콜이 확장</a:t>
            </a:r>
            <a:r>
              <a:rPr lang="en-US" altLang="ko-KR" kern="0" dirty="0"/>
              <a:t>.</a:t>
            </a:r>
          </a:p>
          <a:p>
            <a:pPr latinLnBrk="1"/>
            <a:r>
              <a:rPr lang="ko-KR" altLang="en-US" dirty="0"/>
              <a:t> </a:t>
            </a:r>
            <a:endParaRPr 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4DAE57C-C206-4DC1-BF56-959FF558E971}"/>
              </a:ext>
            </a:extLst>
          </p:cNvPr>
          <p:cNvSpPr/>
          <p:nvPr/>
        </p:nvSpPr>
        <p:spPr bwMode="auto">
          <a:xfrm>
            <a:off x="487436" y="2510647"/>
            <a:ext cx="1143008" cy="389550"/>
          </a:xfrm>
          <a:prstGeom prst="rect">
            <a:avLst/>
          </a:prstGeom>
          <a:solidFill>
            <a:schemeClr val="bg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300" b="1" i="0" u="none" strike="noStrike" cap="none" normalizeH="0" baseline="0" dirty="0">
                <a:ln>
                  <a:noFill/>
                </a:ln>
                <a:effectLst/>
                <a:latin typeface="Times New Roman" pitchFamily="18" charset="0"/>
                <a:ea typeface="굴림" pitchFamily="50" charset="-127"/>
              </a:rPr>
              <a:t>Server EMA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300" b="1" dirty="0">
                <a:latin typeface="Times New Roman" pitchFamily="18" charset="0"/>
                <a:ea typeface="굴림" pitchFamily="50" charset="-127"/>
              </a:rPr>
              <a:t>(Client EMA)</a:t>
            </a:r>
            <a:endParaRPr kumimoji="0" lang="ko-KR" altLang="en-US" sz="1300" b="1" i="0" u="none" strike="noStrike" cap="none" normalizeH="0" baseline="0" dirty="0">
              <a:ln>
                <a:noFill/>
              </a:ln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23" name="모서리가 둥근 직사각형 129">
            <a:extLst>
              <a:ext uri="{FF2B5EF4-FFF2-40B4-BE49-F238E27FC236}">
                <a16:creationId xmlns:a16="http://schemas.microsoft.com/office/drawing/2014/main" id="{C8F232CD-DFFB-4DF2-B693-EA5A4C518B2F}"/>
              </a:ext>
            </a:extLst>
          </p:cNvPr>
          <p:cNvSpPr/>
          <p:nvPr/>
        </p:nvSpPr>
        <p:spPr bwMode="auto">
          <a:xfrm>
            <a:off x="3059832" y="3067145"/>
            <a:ext cx="1296897" cy="505869"/>
          </a:xfrm>
          <a:prstGeom prst="roundRect">
            <a:avLst/>
          </a:prstGeom>
          <a:solidFill>
            <a:srgbClr val="FF000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굴림" pitchFamily="50" charset="-127"/>
              </a:rPr>
              <a:t>Discovery</a:t>
            </a:r>
            <a:endParaRPr kumimoji="0" lang="ko-KR" altLang="en-US" sz="13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24" name="모서리가 둥근 직사각형 130">
            <a:extLst>
              <a:ext uri="{FF2B5EF4-FFF2-40B4-BE49-F238E27FC236}">
                <a16:creationId xmlns:a16="http://schemas.microsoft.com/office/drawing/2014/main" id="{62BDE8D1-7749-497F-97C7-4AFC1F762098}"/>
              </a:ext>
            </a:extLst>
          </p:cNvPr>
          <p:cNvSpPr/>
          <p:nvPr/>
        </p:nvSpPr>
        <p:spPr bwMode="auto">
          <a:xfrm>
            <a:off x="1058939" y="3067146"/>
            <a:ext cx="2000893" cy="505869"/>
          </a:xfrm>
          <a:prstGeom prst="roundRect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굴림" pitchFamily="50" charset="-127"/>
              </a:rPr>
              <a:t>Session</a:t>
            </a:r>
            <a:r>
              <a:rPr kumimoji="0" lang="en-US" altLang="ko-KR" sz="13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굴림" pitchFamily="50" charset="-127"/>
              </a:rPr>
              <a:t> Setup</a:t>
            </a:r>
            <a:r>
              <a:rPr lang="en-US" altLang="ko-KR" sz="1300" baseline="0" dirty="0">
                <a:latin typeface="Times New Roman" pitchFamily="18" charset="0"/>
                <a:ea typeface="굴림" pitchFamily="50" charset="-127"/>
              </a:rPr>
              <a:t>(</a:t>
            </a:r>
            <a:r>
              <a:rPr lang="en-US" altLang="ko-KR" sz="1300" kern="0" dirty="0"/>
              <a:t>Registration</a:t>
            </a:r>
            <a:r>
              <a:rPr lang="en-US" altLang="ko-KR" sz="1300" baseline="0" dirty="0">
                <a:latin typeface="Times New Roman" pitchFamily="18" charset="0"/>
                <a:ea typeface="굴림" pitchFamily="50" charset="-127"/>
              </a:rPr>
              <a:t>)</a:t>
            </a:r>
            <a:endParaRPr kumimoji="0" lang="ko-KR" altLang="en-US" sz="13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25" name="모서리가 둥근 직사각형 137">
            <a:extLst>
              <a:ext uri="{FF2B5EF4-FFF2-40B4-BE49-F238E27FC236}">
                <a16:creationId xmlns:a16="http://schemas.microsoft.com/office/drawing/2014/main" id="{9FEB6FC0-ED84-4165-90EC-199A096A7706}"/>
              </a:ext>
            </a:extLst>
          </p:cNvPr>
          <p:cNvSpPr/>
          <p:nvPr/>
        </p:nvSpPr>
        <p:spPr bwMode="auto">
          <a:xfrm>
            <a:off x="3065566" y="3777280"/>
            <a:ext cx="1290409" cy="505869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굴림" pitchFamily="50" charset="-127"/>
              </a:rPr>
              <a:t>Monitoring</a:t>
            </a:r>
            <a:endParaRPr kumimoji="0" lang="ko-KR" altLang="en-US" sz="13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26" name="모서리가 둥근 직사각형 139">
            <a:extLst>
              <a:ext uri="{FF2B5EF4-FFF2-40B4-BE49-F238E27FC236}">
                <a16:creationId xmlns:a16="http://schemas.microsoft.com/office/drawing/2014/main" id="{2EFD2E80-407D-49BA-9778-423AAEE77C56}"/>
              </a:ext>
            </a:extLst>
          </p:cNvPr>
          <p:cNvSpPr/>
          <p:nvPr/>
        </p:nvSpPr>
        <p:spPr bwMode="auto">
          <a:xfrm>
            <a:off x="1058939" y="3777281"/>
            <a:ext cx="2000893" cy="505869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300" dirty="0">
                <a:latin typeface="Times New Roman" pitchFamily="18" charset="0"/>
                <a:ea typeface="굴림" pitchFamily="50" charset="-127"/>
              </a:rPr>
              <a:t>Report</a:t>
            </a:r>
            <a:endParaRPr kumimoji="0" lang="ko-KR" altLang="en-US" sz="13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27" name="모서리가 둥근 직사각형 140">
            <a:extLst>
              <a:ext uri="{FF2B5EF4-FFF2-40B4-BE49-F238E27FC236}">
                <a16:creationId xmlns:a16="http://schemas.microsoft.com/office/drawing/2014/main" id="{3C410A13-3B51-4B99-821D-2C2FE6D8BB14}"/>
              </a:ext>
            </a:extLst>
          </p:cNvPr>
          <p:cNvSpPr/>
          <p:nvPr/>
        </p:nvSpPr>
        <p:spPr bwMode="auto">
          <a:xfrm>
            <a:off x="1058939" y="4510513"/>
            <a:ext cx="2000893" cy="607043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300" dirty="0">
                <a:latin typeface="Times New Roman" pitchFamily="18" charset="0"/>
                <a:ea typeface="굴림" pitchFamily="50" charset="-127"/>
              </a:rPr>
              <a:t>Demand Response Event</a:t>
            </a:r>
            <a:endParaRPr kumimoji="0" lang="ko-KR" altLang="en-US" sz="13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28" name="모서리가 둥근 직사각형 141">
            <a:extLst>
              <a:ext uri="{FF2B5EF4-FFF2-40B4-BE49-F238E27FC236}">
                <a16:creationId xmlns:a16="http://schemas.microsoft.com/office/drawing/2014/main" id="{DBC60AFB-E218-4FF9-976B-BCD031203A8C}"/>
              </a:ext>
            </a:extLst>
          </p:cNvPr>
          <p:cNvSpPr/>
          <p:nvPr/>
        </p:nvSpPr>
        <p:spPr bwMode="auto">
          <a:xfrm>
            <a:off x="3065564" y="4510512"/>
            <a:ext cx="1290412" cy="607046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굴림" pitchFamily="50" charset="-127"/>
              </a:rPr>
              <a:t>Control</a:t>
            </a:r>
            <a:endParaRPr kumimoji="0" lang="ko-KR" altLang="en-US" sz="13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29" name="모서리가 둥근 직사각형 158">
            <a:extLst>
              <a:ext uri="{FF2B5EF4-FFF2-40B4-BE49-F238E27FC236}">
                <a16:creationId xmlns:a16="http://schemas.microsoft.com/office/drawing/2014/main" id="{06D18446-4598-4A96-96A4-7DC111627338}"/>
              </a:ext>
            </a:extLst>
          </p:cNvPr>
          <p:cNvSpPr/>
          <p:nvPr/>
        </p:nvSpPr>
        <p:spPr bwMode="auto">
          <a:xfrm>
            <a:off x="1058939" y="5299395"/>
            <a:ext cx="3277714" cy="505869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300" dirty="0">
                <a:latin typeface="Times New Roman" pitchFamily="18" charset="0"/>
                <a:ea typeface="굴림" pitchFamily="50" charset="-127"/>
              </a:rPr>
              <a:t>Opt</a:t>
            </a:r>
            <a:endParaRPr lang="ko-KR" altLang="en-US" sz="1300" dirty="0">
              <a:latin typeface="Times New Roman" pitchFamily="18" charset="0"/>
              <a:ea typeface="굴림" pitchFamily="50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D7D20BB9-FAB5-4D6B-AE84-AF4B40BFD3C8}"/>
              </a:ext>
            </a:extLst>
          </p:cNvPr>
          <p:cNvCxnSpPr>
            <a:cxnSpLocks/>
            <a:stCxn id="22" idx="3"/>
            <a:endCxn id="33" idx="1"/>
          </p:cNvCxnSpPr>
          <p:nvPr/>
        </p:nvCxnSpPr>
        <p:spPr bwMode="auto">
          <a:xfrm>
            <a:off x="1630444" y="2705421"/>
            <a:ext cx="2149523" cy="0"/>
          </a:xfrm>
          <a:prstGeom prst="straightConnector1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</p:spPr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EDA6FA12-DBDC-4F11-A882-8CFF3DDAE3EE}"/>
              </a:ext>
            </a:extLst>
          </p:cNvPr>
          <p:cNvSpPr txBox="1"/>
          <p:nvPr/>
        </p:nvSpPr>
        <p:spPr>
          <a:xfrm>
            <a:off x="2537875" y="2467797"/>
            <a:ext cx="7081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FF0000"/>
                </a:solidFill>
              </a:rPr>
              <a:t>EMAP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DCDF0A21-5DDB-4CF1-86C9-EA105DFCD5CE}"/>
              </a:ext>
            </a:extLst>
          </p:cNvPr>
          <p:cNvCxnSpPr>
            <a:cxnSpLocks/>
            <a:stCxn id="22" idx="2"/>
          </p:cNvCxnSpPr>
          <p:nvPr/>
        </p:nvCxnSpPr>
        <p:spPr bwMode="auto">
          <a:xfrm>
            <a:off x="1058940" y="2900197"/>
            <a:ext cx="0" cy="3675808"/>
          </a:xfrm>
          <a:prstGeom prst="line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5D7D80AA-D9B0-4EA6-A963-0717A85E1BDC}"/>
              </a:ext>
            </a:extLst>
          </p:cNvPr>
          <p:cNvSpPr/>
          <p:nvPr/>
        </p:nvSpPr>
        <p:spPr bwMode="auto">
          <a:xfrm>
            <a:off x="3779967" y="2510646"/>
            <a:ext cx="1080065" cy="389550"/>
          </a:xfrm>
          <a:prstGeom prst="rect">
            <a:avLst/>
          </a:prstGeom>
          <a:solidFill>
            <a:schemeClr val="bg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300" b="1" dirty="0">
                <a:latin typeface="Times New Roman" pitchFamily="18" charset="0"/>
                <a:ea typeface="굴림" pitchFamily="50" charset="-127"/>
              </a:rPr>
              <a:t>Client </a:t>
            </a:r>
            <a:r>
              <a:rPr lang="ko-KR" altLang="en-US" sz="1300" b="1" dirty="0">
                <a:latin typeface="Times New Roman" pitchFamily="18" charset="0"/>
                <a:ea typeface="굴림" pitchFamily="50" charset="-127"/>
              </a:rPr>
              <a:t> </a:t>
            </a:r>
            <a:r>
              <a:rPr lang="en-US" altLang="ko-KR" sz="1300" b="1" dirty="0">
                <a:latin typeface="Times New Roman" pitchFamily="18" charset="0"/>
                <a:ea typeface="굴림" pitchFamily="50" charset="-127"/>
              </a:rPr>
              <a:t>EMA</a:t>
            </a:r>
          </a:p>
        </p:txBody>
      </p:sp>
      <p:cxnSp>
        <p:nvCxnSpPr>
          <p:cNvPr id="41" name="직선 연결선 40"/>
          <p:cNvCxnSpPr/>
          <p:nvPr/>
        </p:nvCxnSpPr>
        <p:spPr bwMode="auto">
          <a:xfrm flipV="1">
            <a:off x="4355976" y="2924944"/>
            <a:ext cx="0" cy="3648153"/>
          </a:xfrm>
          <a:prstGeom prst="line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4" name="내용 개체 틀 1"/>
          <p:cNvSpPr txBox="1">
            <a:spLocks/>
          </p:cNvSpPr>
          <p:nvPr/>
        </p:nvSpPr>
        <p:spPr bwMode="auto">
          <a:xfrm>
            <a:off x="4593535" y="3632951"/>
            <a:ext cx="4093265" cy="17551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>
            <a:lvl1pPr marL="342891" indent="-342891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32" indent="-285744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2971" indent="-228594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160" indent="-228594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349" indent="-228594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537" indent="-228594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971726" indent="-228594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428914" indent="-228594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886103" indent="-228594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latinLnBrk="0"/>
            <a:r>
              <a:rPr lang="en-US" altLang="ko-KR" sz="1200" kern="0" dirty="0"/>
              <a:t>Session Setup(Registration)</a:t>
            </a:r>
          </a:p>
          <a:p>
            <a:pPr lvl="1" latinLnBrk="0"/>
            <a:r>
              <a:rPr lang="ko-KR" altLang="en-US" sz="1050" kern="0" dirty="0"/>
              <a:t>에너지관리에이전트 간 서로 연결을 수립하고 </a:t>
            </a:r>
            <a:r>
              <a:rPr lang="en-US" altLang="ko-KR" sz="1050" kern="0" dirty="0"/>
              <a:t>Report</a:t>
            </a:r>
            <a:r>
              <a:rPr lang="ko-KR" altLang="en-US" sz="1050" kern="0" dirty="0"/>
              <a:t>을 교환할 때 기존의 </a:t>
            </a:r>
            <a:r>
              <a:rPr lang="en-US" altLang="ko-KR" sz="1050" kern="0" dirty="0"/>
              <a:t>Report</a:t>
            </a:r>
            <a:r>
              <a:rPr lang="ko-KR" altLang="en-US" sz="1050" kern="0" dirty="0"/>
              <a:t>에 대한 에너지 가격 정보나 클라이언트 에너지관리에이전트의 에너지 관리 정보를 얻음</a:t>
            </a:r>
            <a:r>
              <a:rPr lang="en-US" altLang="ko-KR" sz="1050" kern="0" dirty="0"/>
              <a:t>.</a:t>
            </a:r>
          </a:p>
          <a:p>
            <a:pPr lvl="1" latinLnBrk="0"/>
            <a:r>
              <a:rPr lang="ko-KR" altLang="en-US" sz="1050" kern="0" dirty="0">
                <a:solidFill>
                  <a:srgbClr val="FF0000"/>
                </a:solidFill>
              </a:rPr>
              <a:t>기존</a:t>
            </a:r>
            <a:r>
              <a:rPr lang="en-US" altLang="ko-KR" sz="1050" kern="0" dirty="0">
                <a:solidFill>
                  <a:srgbClr val="FF0000"/>
                </a:solidFill>
              </a:rPr>
              <a:t> OpenADR 2.0b</a:t>
            </a:r>
            <a:r>
              <a:rPr lang="ko-KR" altLang="en-US" sz="1050" kern="0" dirty="0">
                <a:solidFill>
                  <a:srgbClr val="FF0000"/>
                </a:solidFill>
              </a:rPr>
              <a:t>의</a:t>
            </a:r>
            <a:r>
              <a:rPr lang="en-US" altLang="ko-KR" sz="1050" kern="0" dirty="0">
                <a:solidFill>
                  <a:srgbClr val="FF0000"/>
                </a:solidFill>
              </a:rPr>
              <a:t> EiRegister, EiReport, EiEvent</a:t>
            </a:r>
            <a:r>
              <a:rPr lang="ko-KR" altLang="en-US" sz="1050" kern="0" dirty="0">
                <a:solidFill>
                  <a:srgbClr val="FF0000"/>
                </a:solidFill>
              </a:rPr>
              <a:t>의 초기 등록과정을 포함하여 </a:t>
            </a:r>
            <a:r>
              <a:rPr lang="en-US" altLang="ko-KR" sz="1050" kern="0" dirty="0">
                <a:solidFill>
                  <a:srgbClr val="FF0000"/>
                </a:solidFill>
              </a:rPr>
              <a:t>Session Setup</a:t>
            </a:r>
            <a:r>
              <a:rPr lang="ko-KR" altLang="en-US" sz="1050" kern="0" dirty="0">
                <a:solidFill>
                  <a:srgbClr val="FF0000"/>
                </a:solidFill>
              </a:rPr>
              <a:t>과정으로 통일 하였다</a:t>
            </a:r>
            <a:r>
              <a:rPr lang="en-US" altLang="ko-KR" sz="1050" kern="0" dirty="0">
                <a:solidFill>
                  <a:srgbClr val="FF0000"/>
                </a:solidFill>
              </a:rPr>
              <a:t>.</a:t>
            </a:r>
          </a:p>
          <a:p>
            <a:pPr latinLnBrk="0"/>
            <a:endParaRPr lang="en-US" altLang="ko-KR" sz="1200" kern="0" dirty="0"/>
          </a:p>
        </p:txBody>
      </p:sp>
    </p:spTree>
    <p:extLst>
      <p:ext uri="{BB962C8B-B14F-4D97-AF65-F5344CB8AC3E}">
        <p14:creationId xmlns:p14="http://schemas.microsoft.com/office/powerpoint/2010/main" val="2532442855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제목 2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838200"/>
          </a:xfrm>
        </p:spPr>
        <p:txBody>
          <a:bodyPr/>
          <a:lstStyle/>
          <a:p>
            <a:pPr lvl="0">
              <a:defRPr/>
            </a:pPr>
            <a:r>
              <a:rPr lang="en-US" altLang="ko-KR" sz="2800" b="1" dirty="0">
                <a:solidFill>
                  <a:schemeClr val="tx1"/>
                </a:solidFill>
              </a:rPr>
              <a:t>2.2 EMAP(MQTT, CoAP/JSON)</a:t>
            </a:r>
            <a:br>
              <a:rPr lang="en-US" altLang="ko-KR" sz="2800" b="1" dirty="0">
                <a:solidFill>
                  <a:schemeClr val="tx1"/>
                </a:solidFill>
              </a:rPr>
            </a:br>
            <a:r>
              <a:rPr lang="en-US" altLang="ko-KR" sz="2800" b="1" dirty="0">
                <a:solidFill>
                  <a:schemeClr val="tx1"/>
                </a:solidFill>
              </a:rPr>
              <a:t>Service : Session Setup</a:t>
            </a:r>
            <a:endParaRPr lang="zh-CN" altLang="en-US" sz="2800" b="1" dirty="0">
              <a:solidFill>
                <a:schemeClr val="tx1"/>
              </a:solidFill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414061" y="1628800"/>
            <a:ext cx="8315878" cy="5229202"/>
            <a:chOff x="-71470" y="1214636"/>
            <a:chExt cx="9361710" cy="6460659"/>
          </a:xfrm>
        </p:grpSpPr>
        <p:cxnSp>
          <p:nvCxnSpPr>
            <p:cNvPr id="18" name="직선 연결선 17"/>
            <p:cNvCxnSpPr/>
            <p:nvPr/>
          </p:nvCxnSpPr>
          <p:spPr bwMode="auto">
            <a:xfrm>
              <a:off x="3212336" y="1702159"/>
              <a:ext cx="2342" cy="5973134"/>
            </a:xfrm>
            <a:prstGeom prst="line">
              <a:avLst/>
            </a:prstGeom>
            <a:solidFill>
              <a:schemeClr val="accent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0" name="직선 연결선 19"/>
            <p:cNvCxnSpPr/>
            <p:nvPr/>
          </p:nvCxnSpPr>
          <p:spPr bwMode="auto">
            <a:xfrm>
              <a:off x="5905761" y="1731371"/>
              <a:ext cx="23561" cy="5943924"/>
            </a:xfrm>
            <a:prstGeom prst="line">
              <a:avLst/>
            </a:prstGeom>
            <a:solidFill>
              <a:schemeClr val="accent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6" name="직사각형 25"/>
            <p:cNvSpPr/>
            <p:nvPr/>
          </p:nvSpPr>
          <p:spPr bwMode="auto">
            <a:xfrm>
              <a:off x="5320307" y="1243665"/>
              <a:ext cx="1143008" cy="500066"/>
            </a:xfrm>
            <a:prstGeom prst="rect">
              <a:avLst/>
            </a:prstGeom>
            <a:solidFill>
              <a:schemeClr val="bg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100" b="1" dirty="0">
                  <a:latin typeface="Times New Roman" pitchFamily="18" charset="0"/>
                  <a:ea typeface="굴림" pitchFamily="50" charset="-127"/>
                </a:rPr>
                <a:t>Client </a:t>
              </a:r>
              <a:r>
                <a:rPr lang="ko-KR" altLang="en-US" sz="1100" b="1" dirty="0">
                  <a:latin typeface="Times New Roman" pitchFamily="18" charset="0"/>
                  <a:ea typeface="굴림" pitchFamily="50" charset="-127"/>
                </a:rPr>
                <a:t> </a:t>
              </a:r>
              <a:r>
                <a:rPr lang="en-US" altLang="ko-KR" sz="1100" b="1" dirty="0">
                  <a:latin typeface="Times New Roman" pitchFamily="18" charset="0"/>
                  <a:ea typeface="굴림" pitchFamily="50" charset="-127"/>
                </a:rPr>
                <a:t>EMA</a:t>
              </a:r>
            </a:p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100" b="1" dirty="0">
                  <a:latin typeface="Times New Roman" pitchFamily="18" charset="0"/>
                  <a:ea typeface="굴림" pitchFamily="50" charset="-127"/>
                </a:rPr>
                <a:t>(Server EMA)</a:t>
              </a:r>
              <a:endParaRPr lang="ko-KR" altLang="en-US" sz="1100" b="1" dirty="0">
                <a:latin typeface="Times New Roman" pitchFamily="18" charset="0"/>
                <a:ea typeface="굴림" pitchFamily="50" charset="-127"/>
              </a:endParaRPr>
            </a:p>
          </p:txBody>
        </p:sp>
        <p:cxnSp>
          <p:nvCxnSpPr>
            <p:cNvPr id="47" name="직선 연결선 46"/>
            <p:cNvCxnSpPr>
              <a:stCxn id="138" idx="2"/>
            </p:cNvCxnSpPr>
            <p:nvPr/>
          </p:nvCxnSpPr>
          <p:spPr bwMode="auto">
            <a:xfrm flipH="1">
              <a:off x="500033" y="1721960"/>
              <a:ext cx="1" cy="5898200"/>
            </a:xfrm>
            <a:prstGeom prst="line">
              <a:avLst/>
            </a:prstGeom>
            <a:solidFill>
              <a:schemeClr val="accent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38" name="직사각형 137"/>
            <p:cNvSpPr/>
            <p:nvPr/>
          </p:nvSpPr>
          <p:spPr bwMode="auto">
            <a:xfrm>
              <a:off x="-71470" y="1221894"/>
              <a:ext cx="1143008" cy="500066"/>
            </a:xfrm>
            <a:prstGeom prst="rect">
              <a:avLst/>
            </a:prstGeom>
            <a:solidFill>
              <a:schemeClr val="bg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100" b="1" dirty="0">
                  <a:latin typeface="Times New Roman" pitchFamily="18" charset="0"/>
                  <a:ea typeface="굴림" pitchFamily="50" charset="-127"/>
                </a:rPr>
                <a:t>VTN</a:t>
              </a:r>
              <a:endParaRPr kumimoji="0" lang="ko-KR" altLang="en-US" sz="1100" b="1" i="0" u="none" strike="noStrike" cap="none" normalizeH="0" baseline="0" dirty="0">
                <a:ln>
                  <a:noFill/>
                </a:ln>
                <a:effectLst/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16" name="직사각형 15"/>
            <p:cNvSpPr/>
            <p:nvPr/>
          </p:nvSpPr>
          <p:spPr bwMode="auto">
            <a:xfrm>
              <a:off x="2677102" y="1243665"/>
              <a:ext cx="1143008" cy="500066"/>
            </a:xfrm>
            <a:prstGeom prst="rect">
              <a:avLst/>
            </a:prstGeom>
            <a:solidFill>
              <a:schemeClr val="bg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1100" b="1" i="0" u="none" strike="noStrike" cap="none" normalizeH="0" baseline="0" dirty="0">
                  <a:ln>
                    <a:noFill/>
                  </a:ln>
                  <a:effectLst/>
                  <a:latin typeface="Times New Roman" pitchFamily="18" charset="0"/>
                  <a:ea typeface="굴림" pitchFamily="50" charset="-127"/>
                </a:rPr>
                <a:t>VEN</a:t>
              </a:r>
            </a:p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1100" b="1" i="0" u="none" strike="noStrike" cap="none" normalizeH="0" baseline="0" dirty="0">
                  <a:ln>
                    <a:noFill/>
                  </a:ln>
                  <a:effectLst/>
                  <a:latin typeface="Times New Roman" pitchFamily="18" charset="0"/>
                  <a:ea typeface="굴림" pitchFamily="50" charset="-127"/>
                </a:rPr>
                <a:t>Server EMA</a:t>
              </a:r>
              <a:endParaRPr kumimoji="0" lang="ko-KR" altLang="en-US" sz="1100" b="1" i="0" u="none" strike="noStrike" cap="none" normalizeH="0" baseline="0" dirty="0">
                <a:ln>
                  <a:noFill/>
                </a:ln>
                <a:effectLst/>
                <a:latin typeface="Times New Roman" pitchFamily="18" charset="0"/>
                <a:ea typeface="굴림" pitchFamily="50" charset="-127"/>
              </a:endParaRPr>
            </a:p>
          </p:txBody>
        </p:sp>
        <p:cxnSp>
          <p:nvCxnSpPr>
            <p:cNvPr id="143" name="직선 연결선 142"/>
            <p:cNvCxnSpPr/>
            <p:nvPr/>
          </p:nvCxnSpPr>
          <p:spPr bwMode="auto">
            <a:xfrm flipH="1">
              <a:off x="8662583" y="1455600"/>
              <a:ext cx="931" cy="6219693"/>
            </a:xfrm>
            <a:prstGeom prst="line">
              <a:avLst/>
            </a:prstGeom>
            <a:solidFill>
              <a:schemeClr val="accent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44" name="직사각형 143"/>
            <p:cNvSpPr/>
            <p:nvPr/>
          </p:nvSpPr>
          <p:spPr bwMode="auto">
            <a:xfrm>
              <a:off x="8034517" y="1214636"/>
              <a:ext cx="1255723" cy="500066"/>
            </a:xfrm>
            <a:prstGeom prst="rect">
              <a:avLst/>
            </a:prstGeom>
            <a:solidFill>
              <a:schemeClr val="bg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100" b="1" dirty="0">
                  <a:latin typeface="Times New Roman" pitchFamily="18" charset="0"/>
                  <a:ea typeface="굴림" pitchFamily="50" charset="-127"/>
                </a:rPr>
                <a:t>Device</a:t>
              </a:r>
              <a:endParaRPr lang="ko-KR" altLang="en-US" sz="1100" b="1" dirty="0"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182" name="TextBox 181"/>
            <p:cNvSpPr txBox="1"/>
            <p:nvPr/>
          </p:nvSpPr>
          <p:spPr>
            <a:xfrm>
              <a:off x="1336419" y="1308764"/>
              <a:ext cx="1785257" cy="5323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dirty="0">
                  <a:solidFill>
                    <a:srgbClr val="0156FF"/>
                  </a:solidFill>
                </a:rPr>
                <a:t>OpenADR</a:t>
              </a:r>
            </a:p>
            <a:p>
              <a:r>
                <a:rPr lang="en-US" altLang="ko-KR" sz="1050" dirty="0">
                  <a:solidFill>
                    <a:srgbClr val="0156FF"/>
                  </a:solidFill>
                </a:rPr>
                <a:t>HTTP/XML</a:t>
              </a:r>
              <a:endParaRPr lang="ko-KR" altLang="en-US" sz="1050" dirty="0">
                <a:solidFill>
                  <a:srgbClr val="0156FF"/>
                </a:solidFill>
              </a:endParaRPr>
            </a:p>
          </p:txBody>
        </p:sp>
        <p:sp>
          <p:nvSpPr>
            <p:cNvPr id="183" name="TextBox 182"/>
            <p:cNvSpPr txBox="1"/>
            <p:nvPr/>
          </p:nvSpPr>
          <p:spPr>
            <a:xfrm>
              <a:off x="3804954" y="1295415"/>
              <a:ext cx="1785257" cy="5323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dirty="0">
                  <a:solidFill>
                    <a:srgbClr val="0156FF"/>
                  </a:solidFill>
                </a:rPr>
                <a:t>EMAI Protocol</a:t>
              </a:r>
            </a:p>
            <a:p>
              <a:r>
                <a:rPr lang="en-US" altLang="ko-KR" sz="1050" dirty="0">
                  <a:solidFill>
                    <a:srgbClr val="0156FF"/>
                  </a:solidFill>
                </a:rPr>
                <a:t>MQTT &amp; COAP/JSON</a:t>
              </a:r>
              <a:endParaRPr lang="ko-KR" altLang="en-US" sz="1050" dirty="0">
                <a:solidFill>
                  <a:srgbClr val="0156FF"/>
                </a:solidFill>
              </a:endParaRPr>
            </a:p>
          </p:txBody>
        </p:sp>
        <p:sp>
          <p:nvSpPr>
            <p:cNvPr id="184" name="TextBox 183"/>
            <p:cNvSpPr txBox="1"/>
            <p:nvPr/>
          </p:nvSpPr>
          <p:spPr>
            <a:xfrm>
              <a:off x="6706704" y="1308764"/>
              <a:ext cx="1785257" cy="323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dirty="0">
                  <a:solidFill>
                    <a:srgbClr val="0156FF"/>
                  </a:solidFill>
                </a:rPr>
                <a:t>GCON Protocol</a:t>
              </a:r>
              <a:endParaRPr lang="ko-KR" altLang="en-US" sz="1050" dirty="0">
                <a:solidFill>
                  <a:srgbClr val="0156FF"/>
                </a:solidFill>
              </a:endParaRPr>
            </a:p>
          </p:txBody>
        </p:sp>
        <p:sp>
          <p:nvSpPr>
            <p:cNvPr id="88" name="모서리가 둥근 직사각형 87"/>
            <p:cNvSpPr/>
            <p:nvPr/>
          </p:nvSpPr>
          <p:spPr bwMode="auto">
            <a:xfrm>
              <a:off x="500034" y="1926361"/>
              <a:ext cx="2714644" cy="785818"/>
            </a:xfrm>
            <a:prstGeom prst="roundRect">
              <a:avLst/>
            </a:prstGeom>
            <a:solidFill>
              <a:schemeClr val="bg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12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굴림" pitchFamily="50" charset="-127"/>
                </a:rPr>
                <a:t>Session</a:t>
              </a:r>
              <a:r>
                <a:rPr kumimoji="0" lang="en-US" altLang="ko-KR" sz="1200" b="0" i="0" u="none" strike="noStrike" cap="none" normalizeH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굴림" pitchFamily="50" charset="-127"/>
                </a:rPr>
                <a:t> Setup</a:t>
              </a:r>
              <a:r>
                <a:rPr lang="en-US" altLang="ko-KR" sz="1200" baseline="0" dirty="0">
                  <a:latin typeface="Times New Roman" pitchFamily="18" charset="0"/>
                  <a:ea typeface="굴림" pitchFamily="50" charset="-127"/>
                </a:rPr>
                <a:t>(</a:t>
              </a:r>
              <a:r>
                <a:rPr lang="en-US" altLang="ko-KR" sz="1200" kern="0" dirty="0"/>
                <a:t>Registration</a:t>
              </a:r>
              <a:r>
                <a:rPr lang="en-US" altLang="ko-KR" sz="1200" baseline="0" dirty="0">
                  <a:latin typeface="Times New Roman" pitchFamily="18" charset="0"/>
                  <a:ea typeface="굴림" pitchFamily="50" charset="-127"/>
                </a:rPr>
                <a:t>)</a:t>
              </a:r>
            </a:p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1200" b="0" i="0" u="none" strike="noStrike" cap="none" normalizeH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굴림" pitchFamily="50" charset="-127"/>
                </a:rPr>
                <a:t>Original</a:t>
              </a:r>
            </a:p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1200" b="0" i="0" u="none" strike="noStrike" cap="none" normalizeH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굴림" pitchFamily="50" charset="-127"/>
                </a:rPr>
                <a:t>OpenADR 2.0b</a:t>
              </a:r>
              <a:endPara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89" name="모서리가 둥근 직사각형 88"/>
            <p:cNvSpPr/>
            <p:nvPr/>
          </p:nvSpPr>
          <p:spPr bwMode="auto">
            <a:xfrm>
              <a:off x="3214678" y="2638086"/>
              <a:ext cx="2643205" cy="785818"/>
            </a:xfrm>
            <a:prstGeom prst="roundRect">
              <a:avLst/>
            </a:prstGeom>
            <a:solidFill>
              <a:srgbClr val="FF0000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12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굴림" pitchFamily="50" charset="-127"/>
                </a:rPr>
                <a:t>Session</a:t>
              </a:r>
              <a:r>
                <a:rPr kumimoji="0" lang="en-US" altLang="ko-KR" sz="1200" b="0" i="0" u="none" strike="noStrike" cap="none" normalizeH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굴림" pitchFamily="50" charset="-127"/>
                </a:rPr>
                <a:t> Setup</a:t>
              </a:r>
              <a:r>
                <a:rPr lang="en-US" altLang="ko-KR" sz="1200" baseline="0" dirty="0">
                  <a:latin typeface="Times New Roman" pitchFamily="18" charset="0"/>
                  <a:ea typeface="굴림" pitchFamily="50" charset="-127"/>
                </a:rPr>
                <a:t>(</a:t>
              </a:r>
              <a:r>
                <a:rPr lang="en-US" altLang="ko-KR" sz="1200" kern="0" dirty="0"/>
                <a:t>Registration</a:t>
              </a:r>
              <a:r>
                <a:rPr lang="en-US" altLang="ko-KR" sz="1200" baseline="0" dirty="0">
                  <a:latin typeface="Times New Roman" pitchFamily="18" charset="0"/>
                  <a:ea typeface="굴림" pitchFamily="50" charset="-127"/>
                </a:rPr>
                <a:t>)</a:t>
              </a:r>
            </a:p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200" dirty="0">
                  <a:latin typeface="Times New Roman" pitchFamily="18" charset="0"/>
                  <a:ea typeface="굴림" pitchFamily="50" charset="-127"/>
                </a:rPr>
                <a:t>Extended</a:t>
              </a:r>
              <a:endParaRPr kumimoji="0" lang="en-US" altLang="ko-KR" sz="12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굴림" pitchFamily="50" charset="-127"/>
              </a:endParaRPr>
            </a:p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1200" b="0" i="0" u="none" strike="noStrike" cap="none" normalizeH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굴림" pitchFamily="50" charset="-127"/>
                </a:rPr>
                <a:t>OpenADR</a:t>
              </a:r>
              <a:endPara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90" name="직사각형 89"/>
            <p:cNvSpPr/>
            <p:nvPr/>
          </p:nvSpPr>
          <p:spPr bwMode="auto">
            <a:xfrm>
              <a:off x="3357554" y="3438776"/>
              <a:ext cx="2428892" cy="4181384"/>
            </a:xfrm>
            <a:prstGeom prst="rect">
              <a:avLst/>
            </a:prstGeom>
            <a:solidFill>
              <a:schemeClr val="bg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1000" b="0" i="0" u="none" strike="noStrike" cap="none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  <a:latin typeface="Times New Roman" pitchFamily="18" charset="0"/>
                  <a:ea typeface="굴림" pitchFamily="50" charset="-127"/>
                </a:rPr>
                <a:t> Session Setup</a:t>
              </a:r>
            </a:p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altLang="ko-KR" sz="200" dirty="0">
                <a:solidFill>
                  <a:srgbClr val="FF0000"/>
                </a:solidFill>
                <a:latin typeface="Times New Roman" pitchFamily="18" charset="0"/>
                <a:ea typeface="굴림" pitchFamily="50" charset="-127"/>
              </a:endParaRPr>
            </a:p>
            <a:p>
              <a:pPr marL="0" marR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1000" b="0" i="0" u="none" strike="noStrike" cap="none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  <a:latin typeface="Times New Roman" pitchFamily="18" charset="0"/>
                  <a:ea typeface="굴림" pitchFamily="50" charset="-127"/>
                </a:rPr>
                <a:t>+ </a:t>
              </a:r>
              <a:r>
                <a:rPr lang="en-US" altLang="ko-KR" sz="1000" dirty="0">
                  <a:solidFill>
                    <a:srgbClr val="FF0000"/>
                  </a:solidFill>
                  <a:latin typeface="Times New Roman" pitchFamily="18" charset="0"/>
                  <a:ea typeface="굴림" pitchFamily="50" charset="-127"/>
                </a:rPr>
                <a:t>version : String,</a:t>
              </a:r>
            </a:p>
            <a:p>
              <a:pPr marL="0" marR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000" dirty="0">
                  <a:solidFill>
                    <a:srgbClr val="FF0000"/>
                  </a:solidFill>
                  <a:latin typeface="Times New Roman" pitchFamily="18" charset="0"/>
                  <a:ea typeface="굴림" pitchFamily="50" charset="-127"/>
                </a:rPr>
                <a:t>+ time : Date,</a:t>
              </a:r>
            </a:p>
            <a:p>
              <a:pPr marL="0" marR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000" dirty="0">
                  <a:solidFill>
                    <a:srgbClr val="FF0000"/>
                  </a:solidFill>
                  <a:latin typeface="Times New Roman" pitchFamily="18" charset="0"/>
                  <a:ea typeface="굴림" pitchFamily="50" charset="-127"/>
                </a:rPr>
                <a:t>+ type : String,</a:t>
              </a:r>
            </a:p>
            <a:p>
              <a:pPr marL="0" marR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000" dirty="0">
                  <a:solidFill>
                    <a:srgbClr val="FF0000"/>
                  </a:solidFill>
                  <a:latin typeface="Times New Roman" pitchFamily="18" charset="0"/>
                  <a:ea typeface="굴림" pitchFamily="50" charset="-127"/>
                </a:rPr>
                <a:t>+ qos : String,</a:t>
              </a:r>
            </a:p>
            <a:p>
              <a:pPr marL="0" marR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000" dirty="0">
                  <a:solidFill>
                    <a:srgbClr val="FF0000"/>
                  </a:solidFill>
                  <a:latin typeface="Times New Roman" pitchFamily="18" charset="0"/>
                  <a:ea typeface="굴림" pitchFamily="50" charset="-127"/>
                </a:rPr>
                <a:t>+ state : String,</a:t>
              </a:r>
            </a:p>
            <a:p>
              <a:pPr marL="0" marR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000" dirty="0">
                  <a:solidFill>
                    <a:srgbClr val="FF0000"/>
                  </a:solidFill>
                  <a:latin typeface="Times New Roman" pitchFamily="18" charset="0"/>
                  <a:ea typeface="굴림" pitchFamily="50" charset="-127"/>
                </a:rPr>
                <a:t>+ power : Double,</a:t>
              </a:r>
            </a:p>
            <a:p>
              <a:pPr marL="0" marR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000" dirty="0">
                  <a:solidFill>
                    <a:srgbClr val="FF0000"/>
                  </a:solidFill>
                  <a:latin typeface="Times New Roman" pitchFamily="18" charset="0"/>
                  <a:ea typeface="굴림" pitchFamily="50" charset="-127"/>
                </a:rPr>
                <a:t>+ dimming : Integer,</a:t>
              </a:r>
            </a:p>
            <a:p>
              <a:pPr marL="0" marR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000" dirty="0">
                  <a:solidFill>
                    <a:srgbClr val="FF0000"/>
                  </a:solidFill>
                  <a:latin typeface="Times New Roman" pitchFamily="18" charset="0"/>
                  <a:ea typeface="굴림" pitchFamily="50" charset="-127"/>
                </a:rPr>
                <a:t>+ margin : Double,</a:t>
              </a:r>
            </a:p>
            <a:p>
              <a:pPr marL="0" marR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000" dirty="0">
                  <a:solidFill>
                    <a:srgbClr val="FF0000"/>
                  </a:solidFill>
                  <a:latin typeface="Times New Roman" pitchFamily="18" charset="0"/>
                  <a:ea typeface="굴림" pitchFamily="50" charset="-127"/>
                </a:rPr>
                <a:t>+ generate : Double,</a:t>
              </a:r>
            </a:p>
            <a:p>
              <a:pPr marL="0" marR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000" dirty="0">
                  <a:solidFill>
                    <a:srgbClr val="FF0000"/>
                  </a:solidFill>
                  <a:latin typeface="Times New Roman" pitchFamily="18" charset="0"/>
                  <a:ea typeface="굴림" pitchFamily="50" charset="-127"/>
                </a:rPr>
                <a:t>+ storage : String,</a:t>
              </a:r>
            </a:p>
            <a:p>
              <a:pPr marL="0" marR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000" dirty="0">
                  <a:solidFill>
                    <a:srgbClr val="FF0000"/>
                  </a:solidFill>
                  <a:latin typeface="Times New Roman" pitchFamily="18" charset="0"/>
                  <a:ea typeface="굴림" pitchFamily="50" charset="-127"/>
                </a:rPr>
                <a:t>+ maxValue : Double,</a:t>
              </a:r>
            </a:p>
            <a:p>
              <a:pPr marL="0" marR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000" dirty="0">
                  <a:solidFill>
                    <a:srgbClr val="FF0000"/>
                  </a:solidFill>
                  <a:latin typeface="Times New Roman" pitchFamily="18" charset="0"/>
                  <a:ea typeface="굴림" pitchFamily="50" charset="-127"/>
                </a:rPr>
                <a:t>+ minValue : Double,</a:t>
              </a:r>
            </a:p>
            <a:p>
              <a:pPr marL="0" marR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000" dirty="0">
                  <a:solidFill>
                    <a:srgbClr val="FF0000"/>
                  </a:solidFill>
                  <a:latin typeface="Times New Roman" pitchFamily="18" charset="0"/>
                  <a:ea typeface="굴림" pitchFamily="50" charset="-127"/>
                </a:rPr>
                <a:t>+ maxTime : Date,</a:t>
              </a:r>
            </a:p>
            <a:p>
              <a:pPr marL="0" marR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000" dirty="0">
                  <a:solidFill>
                    <a:srgbClr val="FF0000"/>
                  </a:solidFill>
                  <a:latin typeface="Times New Roman" pitchFamily="18" charset="0"/>
                  <a:ea typeface="굴림" pitchFamily="50" charset="-127"/>
                </a:rPr>
                <a:t>+ minTime : Date,</a:t>
              </a:r>
            </a:p>
            <a:p>
              <a:pPr marL="0" marR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000" dirty="0">
                  <a:solidFill>
                    <a:srgbClr val="FF0000"/>
                  </a:solidFill>
                  <a:latin typeface="Times New Roman" pitchFamily="18" charset="0"/>
                  <a:ea typeface="굴림" pitchFamily="50" charset="-127"/>
                </a:rPr>
                <a:t>+ priority : Integer,</a:t>
              </a:r>
            </a:p>
            <a:p>
              <a:pPr marL="0" marR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000" dirty="0">
                  <a:solidFill>
                    <a:srgbClr val="FF0000"/>
                  </a:solidFill>
                  <a:latin typeface="Times New Roman" pitchFamily="18" charset="0"/>
                  <a:ea typeface="굴림" pitchFamily="50" charset="-127"/>
                </a:rPr>
                <a:t>+ signalType : String,</a:t>
              </a:r>
            </a:p>
            <a:p>
              <a:pPr marL="0" marR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000" dirty="0">
                  <a:solidFill>
                    <a:srgbClr val="FF0000"/>
                  </a:solidFill>
                  <a:latin typeface="Times New Roman" pitchFamily="18" charset="0"/>
                  <a:ea typeface="굴림" pitchFamily="50" charset="-127"/>
                </a:rPr>
                <a:t>+ threshold : Double,</a:t>
              </a:r>
            </a:p>
            <a:p>
              <a:pPr marL="0" marR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000" dirty="0">
                  <a:solidFill>
                    <a:srgbClr val="FF0000"/>
                  </a:solidFill>
                  <a:latin typeface="Times New Roman" pitchFamily="18" charset="0"/>
                  <a:ea typeface="굴림" pitchFamily="50" charset="-127"/>
                </a:rPr>
                <a:t>+ capacity : Double</a:t>
              </a:r>
            </a:p>
            <a:p>
              <a:pPr marL="0" marR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000" dirty="0">
                  <a:solidFill>
                    <a:srgbClr val="FF0000"/>
                  </a:solidFill>
                  <a:latin typeface="Times New Roman" pitchFamily="18" charset="0"/>
                  <a:ea typeface="굴림" pitchFamily="50" charset="-127"/>
                </a:rPr>
                <a:t>+ price : Integer,</a:t>
              </a:r>
            </a:p>
            <a:p>
              <a:pPr marL="0" marR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000" dirty="0">
                  <a:solidFill>
                    <a:srgbClr val="FF0000"/>
                  </a:solidFill>
                  <a:latin typeface="Times New Roman" pitchFamily="18" charset="0"/>
                  <a:ea typeface="굴림" pitchFamily="50" charset="-127"/>
                </a:rPr>
                <a:t>+ unit : String</a:t>
              </a:r>
            </a:p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0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Times New Roman" pitchFamily="18" charset="0"/>
                <a:ea typeface="굴림" pitchFamily="50" charset="-127"/>
              </a:endParaRPr>
            </a:p>
          </p:txBody>
        </p:sp>
        <p:cxnSp>
          <p:nvCxnSpPr>
            <p:cNvPr id="105" name="직선 연결선 104"/>
            <p:cNvCxnSpPr/>
            <p:nvPr/>
          </p:nvCxnSpPr>
          <p:spPr bwMode="auto">
            <a:xfrm>
              <a:off x="3357554" y="3705673"/>
              <a:ext cx="2428892" cy="1588"/>
            </a:xfrm>
            <a:prstGeom prst="line">
              <a:avLst/>
            </a:prstGeom>
            <a:solidFill>
              <a:schemeClr val="accent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06" name="직선 연결선 105"/>
            <p:cNvCxnSpPr/>
            <p:nvPr/>
          </p:nvCxnSpPr>
          <p:spPr bwMode="auto">
            <a:xfrm>
              <a:off x="3357554" y="7529607"/>
              <a:ext cx="2428892" cy="1588"/>
            </a:xfrm>
            <a:prstGeom prst="line">
              <a:avLst/>
            </a:prstGeom>
            <a:solidFill>
              <a:schemeClr val="accent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07" name="모서리가 둥근 직사각형 106"/>
            <p:cNvSpPr/>
            <p:nvPr/>
          </p:nvSpPr>
          <p:spPr bwMode="auto">
            <a:xfrm>
              <a:off x="5929322" y="3214686"/>
              <a:ext cx="2643206" cy="785818"/>
            </a:xfrm>
            <a:prstGeom prst="roundRect">
              <a:avLst/>
            </a:prstGeom>
            <a:solidFill>
              <a:schemeClr val="bg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12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굴림" pitchFamily="50" charset="-127"/>
                </a:rPr>
                <a:t>GCON</a:t>
              </a:r>
              <a:r>
                <a:rPr kumimoji="0" lang="en-US" altLang="ko-KR" sz="1200" b="0" i="0" u="none" strike="noStrike" cap="none" normalizeH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굴림" pitchFamily="50" charset="-127"/>
                </a:rPr>
                <a:t> Protocol</a:t>
              </a:r>
              <a:endPara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굴림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75950467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제목 2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838200"/>
          </a:xfrm>
        </p:spPr>
        <p:txBody>
          <a:bodyPr/>
          <a:lstStyle/>
          <a:p>
            <a:pPr lvl="0">
              <a:defRPr/>
            </a:pPr>
            <a:r>
              <a:rPr lang="en-US" altLang="ko-KR" sz="3200" b="1" dirty="0">
                <a:solidFill>
                  <a:schemeClr val="tx1"/>
                </a:solidFill>
              </a:rPr>
              <a:t>2.2 EMAP(MQTT, CoAP/JSON)</a:t>
            </a:r>
            <a:br>
              <a:rPr lang="en-US" altLang="ko-KR" sz="3200" b="1" dirty="0">
                <a:solidFill>
                  <a:schemeClr val="tx1"/>
                </a:solidFill>
              </a:rPr>
            </a:br>
            <a:r>
              <a:rPr lang="en-US" altLang="ko-KR" sz="3200" b="1" dirty="0">
                <a:solidFill>
                  <a:schemeClr val="tx1"/>
                </a:solidFill>
              </a:rPr>
              <a:t>Service : Session Setup</a:t>
            </a:r>
            <a:endParaRPr lang="zh-CN" altLang="en-US" sz="2000" b="1" dirty="0">
              <a:solidFill>
                <a:schemeClr val="tx1"/>
              </a:solidFill>
            </a:endParaRPr>
          </a:p>
        </p:txBody>
      </p:sp>
      <p:cxnSp>
        <p:nvCxnSpPr>
          <p:cNvPr id="18" name="직선 연결선 17"/>
          <p:cNvCxnSpPr/>
          <p:nvPr/>
        </p:nvCxnSpPr>
        <p:spPr bwMode="auto">
          <a:xfrm rot="16200000" flipH="1">
            <a:off x="1009882" y="4243558"/>
            <a:ext cx="4677617" cy="9590"/>
          </a:xfrm>
          <a:prstGeom prst="line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0" name="직선 연결선 19"/>
          <p:cNvCxnSpPr/>
          <p:nvPr/>
        </p:nvCxnSpPr>
        <p:spPr bwMode="auto">
          <a:xfrm rot="5400000">
            <a:off x="3355004" y="4281147"/>
            <a:ext cx="4702753" cy="10450"/>
          </a:xfrm>
          <a:prstGeom prst="line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6" name="직사각형 25"/>
          <p:cNvSpPr/>
          <p:nvPr/>
        </p:nvSpPr>
        <p:spPr bwMode="auto">
          <a:xfrm>
            <a:off x="5196950" y="1510076"/>
            <a:ext cx="1004784" cy="435689"/>
          </a:xfrm>
          <a:prstGeom prst="rect">
            <a:avLst/>
          </a:prstGeom>
          <a:solidFill>
            <a:schemeClr val="bg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100" b="1" dirty="0">
                <a:latin typeface="Times New Roman" pitchFamily="18" charset="0"/>
                <a:ea typeface="굴림" pitchFamily="50" charset="-127"/>
              </a:rPr>
              <a:t>Client </a:t>
            </a:r>
            <a:r>
              <a:rPr lang="ko-KR" altLang="en-US" sz="1100" b="1" dirty="0">
                <a:latin typeface="Times New Roman" pitchFamily="18" charset="0"/>
                <a:ea typeface="굴림" pitchFamily="50" charset="-127"/>
              </a:rPr>
              <a:t> </a:t>
            </a:r>
            <a:r>
              <a:rPr lang="en-US" altLang="ko-KR" sz="1100" b="1" dirty="0">
                <a:latin typeface="Times New Roman" pitchFamily="18" charset="0"/>
                <a:ea typeface="굴림" pitchFamily="50" charset="-127"/>
              </a:rPr>
              <a:t>EMA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100" b="1" dirty="0">
                <a:latin typeface="Times New Roman" pitchFamily="18" charset="0"/>
                <a:ea typeface="굴림" pitchFamily="50" charset="-127"/>
              </a:rPr>
              <a:t>(Server EMA)</a:t>
            </a:r>
            <a:endParaRPr lang="ko-KR" altLang="en-US" sz="1100" b="1" dirty="0">
              <a:latin typeface="Times New Roman" pitchFamily="18" charset="0"/>
              <a:ea typeface="굴림" pitchFamily="50" charset="-127"/>
            </a:endParaRPr>
          </a:p>
        </p:txBody>
      </p:sp>
      <p:cxnSp>
        <p:nvCxnSpPr>
          <p:cNvPr id="27" name="직선 화살표 연결선 26"/>
          <p:cNvCxnSpPr/>
          <p:nvPr/>
        </p:nvCxnSpPr>
        <p:spPr bwMode="auto">
          <a:xfrm rot="10800000" flipV="1">
            <a:off x="3365742" y="2568177"/>
            <a:ext cx="2314032" cy="8048"/>
          </a:xfrm>
          <a:prstGeom prst="straightConnector1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8" name="직사각형 27"/>
          <p:cNvSpPr/>
          <p:nvPr/>
        </p:nvSpPr>
        <p:spPr>
          <a:xfrm>
            <a:off x="3884666" y="2346950"/>
            <a:ext cx="1276184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900" dirty="0"/>
              <a:t>ConnectRegistration</a:t>
            </a:r>
            <a:endParaRPr lang="ko-KR" altLang="en-US" sz="900" dirty="0"/>
          </a:p>
        </p:txBody>
      </p:sp>
      <p:cxnSp>
        <p:nvCxnSpPr>
          <p:cNvPr id="31" name="직선 화살표 연결선 30"/>
          <p:cNvCxnSpPr/>
          <p:nvPr/>
        </p:nvCxnSpPr>
        <p:spPr bwMode="auto">
          <a:xfrm>
            <a:off x="3361682" y="2786698"/>
            <a:ext cx="2322152" cy="16097"/>
          </a:xfrm>
          <a:prstGeom prst="straightConnector1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2" name="직선 화살표 연결선 31"/>
          <p:cNvCxnSpPr/>
          <p:nvPr/>
        </p:nvCxnSpPr>
        <p:spPr bwMode="auto">
          <a:xfrm rot="10800000" flipV="1">
            <a:off x="3365742" y="3100387"/>
            <a:ext cx="2314032" cy="8048"/>
          </a:xfrm>
          <a:prstGeom prst="straightConnector1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3" name="직선 화살표 연결선 32"/>
          <p:cNvCxnSpPr/>
          <p:nvPr/>
        </p:nvCxnSpPr>
        <p:spPr bwMode="auto">
          <a:xfrm>
            <a:off x="3361682" y="3414077"/>
            <a:ext cx="2322152" cy="16097"/>
          </a:xfrm>
          <a:prstGeom prst="straightConnector1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6" name="직선 화살표 연결선 35"/>
          <p:cNvCxnSpPr/>
          <p:nvPr/>
        </p:nvCxnSpPr>
        <p:spPr bwMode="auto">
          <a:xfrm flipH="1" flipV="1">
            <a:off x="3332441" y="4319073"/>
            <a:ext cx="2380635" cy="13331"/>
          </a:xfrm>
          <a:prstGeom prst="straightConnector1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7" name="직선 화살표 연결선 36"/>
          <p:cNvCxnSpPr/>
          <p:nvPr/>
        </p:nvCxnSpPr>
        <p:spPr bwMode="auto">
          <a:xfrm>
            <a:off x="3361682" y="3978718"/>
            <a:ext cx="2322152" cy="16097"/>
          </a:xfrm>
          <a:prstGeom prst="straightConnector1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8" name="직사각형 37"/>
          <p:cNvSpPr/>
          <p:nvPr/>
        </p:nvSpPr>
        <p:spPr>
          <a:xfrm>
            <a:off x="3677904" y="2849436"/>
            <a:ext cx="1689708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900" dirty="0"/>
              <a:t>CreatePartyRegistration</a:t>
            </a:r>
            <a:endParaRPr lang="ko-KR" altLang="en-US" sz="900" dirty="0"/>
          </a:p>
        </p:txBody>
      </p:sp>
      <p:sp>
        <p:nvSpPr>
          <p:cNvPr id="39" name="직사각형 38"/>
          <p:cNvSpPr/>
          <p:nvPr/>
        </p:nvSpPr>
        <p:spPr>
          <a:xfrm>
            <a:off x="3805850" y="3163126"/>
            <a:ext cx="143381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900" dirty="0"/>
              <a:t>CreatedPartyRegistration</a:t>
            </a:r>
          </a:p>
        </p:txBody>
      </p:sp>
      <p:cxnSp>
        <p:nvCxnSpPr>
          <p:cNvPr id="44" name="직선 화살표 연결선 43"/>
          <p:cNvCxnSpPr/>
          <p:nvPr/>
        </p:nvCxnSpPr>
        <p:spPr bwMode="auto">
          <a:xfrm flipH="1" flipV="1">
            <a:off x="3360475" y="3727766"/>
            <a:ext cx="2324567" cy="8988"/>
          </a:xfrm>
          <a:prstGeom prst="straightConnector1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45" name="직선 화살표 연결선 44"/>
          <p:cNvCxnSpPr/>
          <p:nvPr/>
        </p:nvCxnSpPr>
        <p:spPr bwMode="auto">
          <a:xfrm>
            <a:off x="3361682" y="4890695"/>
            <a:ext cx="2322152" cy="16097"/>
          </a:xfrm>
          <a:prstGeom prst="straightConnector1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46" name="직선 화살표 연결선 45"/>
          <p:cNvCxnSpPr/>
          <p:nvPr/>
        </p:nvCxnSpPr>
        <p:spPr bwMode="auto">
          <a:xfrm flipH="1" flipV="1">
            <a:off x="3376159" y="5108000"/>
            <a:ext cx="2293199" cy="10107"/>
          </a:xfrm>
          <a:prstGeom prst="straightConnector1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70" name="직사각형 69"/>
          <p:cNvSpPr/>
          <p:nvPr/>
        </p:nvSpPr>
        <p:spPr>
          <a:xfrm>
            <a:off x="3658167" y="2598484"/>
            <a:ext cx="1729182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900" dirty="0"/>
              <a:t>ConnectedPartyRegistration</a:t>
            </a:r>
          </a:p>
        </p:txBody>
      </p:sp>
      <p:cxnSp>
        <p:nvCxnSpPr>
          <p:cNvPr id="47" name="직선 연결선 46"/>
          <p:cNvCxnSpPr>
            <a:stCxn id="138" idx="2"/>
          </p:cNvCxnSpPr>
          <p:nvPr/>
        </p:nvCxnSpPr>
        <p:spPr bwMode="auto">
          <a:xfrm rot="16200000" flipH="1">
            <a:off x="-1410882" y="4297270"/>
            <a:ext cx="4742564" cy="1617"/>
          </a:xfrm>
          <a:prstGeom prst="line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3" name="직선 화살표 연결선 62"/>
          <p:cNvCxnSpPr/>
          <p:nvPr/>
        </p:nvCxnSpPr>
        <p:spPr bwMode="auto">
          <a:xfrm rot="10800000" flipV="1">
            <a:off x="1023173" y="2630515"/>
            <a:ext cx="2314032" cy="8048"/>
          </a:xfrm>
          <a:prstGeom prst="straightConnector1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65" name="직선 화살표 연결선 64"/>
          <p:cNvCxnSpPr/>
          <p:nvPr/>
        </p:nvCxnSpPr>
        <p:spPr bwMode="auto">
          <a:xfrm>
            <a:off x="1019112" y="2881591"/>
            <a:ext cx="2322152" cy="16097"/>
          </a:xfrm>
          <a:prstGeom prst="straightConnector1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66" name="직선 화살표 연결선 65"/>
          <p:cNvCxnSpPr/>
          <p:nvPr/>
        </p:nvCxnSpPr>
        <p:spPr bwMode="auto">
          <a:xfrm rot="10800000" flipV="1">
            <a:off x="1023173" y="3221974"/>
            <a:ext cx="2314032" cy="8048"/>
          </a:xfrm>
          <a:prstGeom prst="straightConnector1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67" name="직선 화살표 연결선 66"/>
          <p:cNvCxnSpPr/>
          <p:nvPr/>
        </p:nvCxnSpPr>
        <p:spPr bwMode="auto">
          <a:xfrm>
            <a:off x="1019112" y="3519730"/>
            <a:ext cx="2322152" cy="16097"/>
          </a:xfrm>
          <a:prstGeom prst="straightConnector1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68" name="직선 화살표 연결선 67"/>
          <p:cNvCxnSpPr/>
          <p:nvPr/>
        </p:nvCxnSpPr>
        <p:spPr bwMode="auto">
          <a:xfrm flipH="1" flipV="1">
            <a:off x="1023173" y="3918130"/>
            <a:ext cx="2316449" cy="14926"/>
          </a:xfrm>
          <a:prstGeom prst="straightConnector1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71" name="직선 화살표 연결선 70"/>
          <p:cNvCxnSpPr/>
          <p:nvPr/>
        </p:nvCxnSpPr>
        <p:spPr bwMode="auto">
          <a:xfrm>
            <a:off x="1019112" y="4159471"/>
            <a:ext cx="2322152" cy="16097"/>
          </a:xfrm>
          <a:prstGeom prst="straightConnector1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72" name="직선 화살표 연결선 71"/>
          <p:cNvCxnSpPr/>
          <p:nvPr/>
        </p:nvCxnSpPr>
        <p:spPr bwMode="auto">
          <a:xfrm rot="10800000" flipV="1">
            <a:off x="1023173" y="4627409"/>
            <a:ext cx="2314032" cy="8048"/>
          </a:xfrm>
          <a:prstGeom prst="straightConnector1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73" name="직선 화살표 연결선 72"/>
          <p:cNvCxnSpPr/>
          <p:nvPr/>
        </p:nvCxnSpPr>
        <p:spPr bwMode="auto">
          <a:xfrm>
            <a:off x="1019112" y="4871634"/>
            <a:ext cx="2322152" cy="16097"/>
          </a:xfrm>
          <a:prstGeom prst="straightConnector1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80" name="직선 화살표 연결선 79"/>
          <p:cNvCxnSpPr/>
          <p:nvPr/>
        </p:nvCxnSpPr>
        <p:spPr bwMode="auto">
          <a:xfrm rot="10800000" flipV="1">
            <a:off x="1023173" y="5166066"/>
            <a:ext cx="2314032" cy="8048"/>
          </a:xfrm>
          <a:prstGeom prst="straightConnector1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81" name="직선 화살표 연결선 80"/>
          <p:cNvCxnSpPr/>
          <p:nvPr/>
        </p:nvCxnSpPr>
        <p:spPr bwMode="auto">
          <a:xfrm>
            <a:off x="1019112" y="5479205"/>
            <a:ext cx="2322152" cy="16097"/>
          </a:xfrm>
          <a:prstGeom prst="straightConnector1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82" name="직선 화살표 연결선 81"/>
          <p:cNvCxnSpPr/>
          <p:nvPr/>
        </p:nvCxnSpPr>
        <p:spPr bwMode="auto">
          <a:xfrm rot="10800000" flipV="1">
            <a:off x="1023172" y="5748782"/>
            <a:ext cx="2314032" cy="8048"/>
          </a:xfrm>
          <a:prstGeom prst="straightConnector1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83" name="직선 화살표 연결선 82"/>
          <p:cNvCxnSpPr/>
          <p:nvPr/>
        </p:nvCxnSpPr>
        <p:spPr bwMode="auto">
          <a:xfrm>
            <a:off x="1019112" y="6046539"/>
            <a:ext cx="2322152" cy="16097"/>
          </a:xfrm>
          <a:prstGeom prst="straightConnector1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25" name="직선 화살표 연결선 124"/>
          <p:cNvCxnSpPr/>
          <p:nvPr/>
        </p:nvCxnSpPr>
        <p:spPr bwMode="auto">
          <a:xfrm>
            <a:off x="3361682" y="5358951"/>
            <a:ext cx="2322152" cy="16097"/>
          </a:xfrm>
          <a:prstGeom prst="straightConnector1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26" name="TextBox 125"/>
          <p:cNvSpPr txBox="1"/>
          <p:nvPr/>
        </p:nvSpPr>
        <p:spPr>
          <a:xfrm>
            <a:off x="1061132" y="3025534"/>
            <a:ext cx="223811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900" dirty="0"/>
              <a:t>EiRegisterParty(CreatePartyRegistration)</a:t>
            </a:r>
            <a:endParaRPr lang="ko-KR" altLang="en-US" sz="900" dirty="0"/>
          </a:p>
        </p:txBody>
      </p:sp>
      <p:sp>
        <p:nvSpPr>
          <p:cNvPr id="127" name="TextBox 126"/>
          <p:cNvSpPr txBox="1"/>
          <p:nvPr/>
        </p:nvSpPr>
        <p:spPr>
          <a:xfrm>
            <a:off x="1079566" y="3331502"/>
            <a:ext cx="220124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900" dirty="0"/>
              <a:t>HTTP 200 OK(CreatedPartyRegistration)</a:t>
            </a:r>
            <a:endParaRPr lang="ko-KR" altLang="en-US" sz="900" dirty="0"/>
          </a:p>
        </p:txBody>
      </p:sp>
      <p:sp>
        <p:nvSpPr>
          <p:cNvPr id="128" name="TextBox 127"/>
          <p:cNvSpPr txBox="1"/>
          <p:nvPr/>
        </p:nvSpPr>
        <p:spPr>
          <a:xfrm>
            <a:off x="1450661" y="3741450"/>
            <a:ext cx="145905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900" dirty="0"/>
              <a:t>EiReport(RegisterReport)</a:t>
            </a:r>
            <a:endParaRPr lang="ko-KR" altLang="en-US" sz="900" dirty="0"/>
          </a:p>
        </p:txBody>
      </p:sp>
      <p:sp>
        <p:nvSpPr>
          <p:cNvPr id="129" name="TextBox 128"/>
          <p:cNvSpPr txBox="1"/>
          <p:nvPr/>
        </p:nvSpPr>
        <p:spPr>
          <a:xfrm>
            <a:off x="1272728" y="3957135"/>
            <a:ext cx="181492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900" dirty="0"/>
              <a:t>HTTP 200 OK(RegisteredReport)</a:t>
            </a:r>
            <a:endParaRPr lang="ko-KR" altLang="en-US" sz="900" dirty="0"/>
          </a:p>
        </p:txBody>
      </p:sp>
      <p:sp>
        <p:nvSpPr>
          <p:cNvPr id="130" name="TextBox 129"/>
          <p:cNvSpPr txBox="1"/>
          <p:nvPr/>
        </p:nvSpPr>
        <p:spPr>
          <a:xfrm>
            <a:off x="1870648" y="4447607"/>
            <a:ext cx="61908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900" dirty="0"/>
              <a:t>OadrPoll</a:t>
            </a:r>
            <a:endParaRPr lang="ko-KR" altLang="en-US" sz="900" dirty="0"/>
          </a:p>
        </p:txBody>
      </p:sp>
      <p:sp>
        <p:nvSpPr>
          <p:cNvPr id="131" name="TextBox 130"/>
          <p:cNvSpPr txBox="1"/>
          <p:nvPr/>
        </p:nvSpPr>
        <p:spPr>
          <a:xfrm>
            <a:off x="1332840" y="4683284"/>
            <a:ext cx="169469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900" dirty="0"/>
              <a:t>HTTP 200 OK(RegisterReport)</a:t>
            </a:r>
            <a:endParaRPr lang="ko-KR" altLang="en-US" sz="900" dirty="0"/>
          </a:p>
        </p:txBody>
      </p:sp>
      <p:sp>
        <p:nvSpPr>
          <p:cNvPr id="132" name="TextBox 131"/>
          <p:cNvSpPr txBox="1"/>
          <p:nvPr/>
        </p:nvSpPr>
        <p:spPr>
          <a:xfrm>
            <a:off x="1390549" y="4952297"/>
            <a:ext cx="157927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900" dirty="0"/>
              <a:t>EiReport(RegisteredReport)</a:t>
            </a:r>
            <a:endParaRPr lang="ko-KR" altLang="en-US" sz="900" dirty="0"/>
          </a:p>
        </p:txBody>
      </p:sp>
      <p:sp>
        <p:nvSpPr>
          <p:cNvPr id="133" name="TextBox 132"/>
          <p:cNvSpPr txBox="1"/>
          <p:nvPr/>
        </p:nvSpPr>
        <p:spPr>
          <a:xfrm>
            <a:off x="1356885" y="5295626"/>
            <a:ext cx="16466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900" dirty="0"/>
              <a:t>HTTP 200 OK(oadrResponse)</a:t>
            </a:r>
            <a:endParaRPr lang="ko-KR" altLang="en-US" sz="900" b="1" dirty="0">
              <a:solidFill>
                <a:srgbClr val="FF0000"/>
              </a:solidFill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1513980" y="5535602"/>
            <a:ext cx="133241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900" dirty="0"/>
              <a:t>EiEvent(RequestEvent)</a:t>
            </a:r>
            <a:endParaRPr lang="ko-KR" altLang="en-US" sz="900" b="1" dirty="0">
              <a:solidFill>
                <a:srgbClr val="FF0000"/>
              </a:solidFill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1356885" y="5834838"/>
            <a:ext cx="16466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900" dirty="0"/>
              <a:t>HTTP 200 OK(oadrResponse)</a:t>
            </a:r>
            <a:endParaRPr lang="ko-KR" altLang="en-US" sz="900" b="1" dirty="0">
              <a:solidFill>
                <a:srgbClr val="FF0000"/>
              </a:solidFill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1203799" y="2424875"/>
            <a:ext cx="195277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900" dirty="0"/>
              <a:t>EiRegisterParty(QueryRegistration)</a:t>
            </a:r>
            <a:endParaRPr lang="ko-KR" altLang="en-US" sz="900" dirty="0"/>
          </a:p>
        </p:txBody>
      </p:sp>
      <p:sp>
        <p:nvSpPr>
          <p:cNvPr id="137" name="TextBox 136"/>
          <p:cNvSpPr txBox="1"/>
          <p:nvPr/>
        </p:nvSpPr>
        <p:spPr>
          <a:xfrm>
            <a:off x="1079566" y="2692907"/>
            <a:ext cx="220124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900" dirty="0"/>
              <a:t>HTTP 200 OK(CreatedPartyRegistration)</a:t>
            </a:r>
            <a:endParaRPr lang="ko-KR" altLang="en-US" sz="900" dirty="0"/>
          </a:p>
        </p:txBody>
      </p:sp>
      <p:sp>
        <p:nvSpPr>
          <p:cNvPr id="138" name="직사각형 137"/>
          <p:cNvSpPr/>
          <p:nvPr/>
        </p:nvSpPr>
        <p:spPr bwMode="auto">
          <a:xfrm>
            <a:off x="457200" y="1491108"/>
            <a:ext cx="1004784" cy="435689"/>
          </a:xfrm>
          <a:prstGeom prst="rect">
            <a:avLst/>
          </a:prstGeom>
          <a:solidFill>
            <a:schemeClr val="bg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100" b="1" dirty="0">
                <a:latin typeface="Times New Roman" pitchFamily="18" charset="0"/>
                <a:ea typeface="굴림" pitchFamily="50" charset="-127"/>
              </a:rPr>
              <a:t>VTN</a:t>
            </a:r>
            <a:endParaRPr kumimoji="0" lang="ko-KR" altLang="en-US" sz="1100" b="1" i="0" u="none" strike="noStrike" cap="none" normalizeH="0" baseline="0" dirty="0">
              <a:ln>
                <a:noFill/>
              </a:ln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16" name="직사각형 15"/>
          <p:cNvSpPr/>
          <p:nvPr/>
        </p:nvSpPr>
        <p:spPr bwMode="auto">
          <a:xfrm>
            <a:off x="2873388" y="1510076"/>
            <a:ext cx="1004784" cy="435689"/>
          </a:xfrm>
          <a:prstGeom prst="rect">
            <a:avLst/>
          </a:prstGeom>
          <a:solidFill>
            <a:schemeClr val="bg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100" b="1" i="0" u="none" strike="noStrike" cap="none" normalizeH="0" baseline="0" dirty="0">
                <a:ln>
                  <a:noFill/>
                </a:ln>
                <a:effectLst/>
                <a:latin typeface="Times New Roman" pitchFamily="18" charset="0"/>
                <a:ea typeface="굴림" pitchFamily="50" charset="-127"/>
              </a:rPr>
              <a:t>VEN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100" b="1" i="0" u="none" strike="noStrike" cap="none" normalizeH="0" baseline="0" dirty="0">
                <a:ln>
                  <a:noFill/>
                </a:ln>
                <a:effectLst/>
                <a:latin typeface="Times New Roman" pitchFamily="18" charset="0"/>
                <a:ea typeface="굴림" pitchFamily="50" charset="-127"/>
              </a:rPr>
              <a:t>Server EMA</a:t>
            </a:r>
            <a:endParaRPr kumimoji="0" lang="ko-KR" altLang="en-US" sz="1100" b="1" i="0" u="none" strike="noStrike" cap="none" normalizeH="0" baseline="0" dirty="0">
              <a:ln>
                <a:noFill/>
              </a:ln>
              <a:effectLst/>
              <a:latin typeface="Times New Roman" pitchFamily="18" charset="0"/>
              <a:ea typeface="굴림" pitchFamily="50" charset="-127"/>
            </a:endParaRPr>
          </a:p>
        </p:txBody>
      </p:sp>
      <p:cxnSp>
        <p:nvCxnSpPr>
          <p:cNvPr id="143" name="직선 연결선 142"/>
          <p:cNvCxnSpPr/>
          <p:nvPr/>
        </p:nvCxnSpPr>
        <p:spPr bwMode="auto">
          <a:xfrm rot="5400000">
            <a:off x="5665444" y="4154684"/>
            <a:ext cx="4930376" cy="10461"/>
          </a:xfrm>
          <a:prstGeom prst="line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44" name="직사각형 143"/>
          <p:cNvSpPr/>
          <p:nvPr/>
        </p:nvSpPr>
        <p:spPr bwMode="auto">
          <a:xfrm>
            <a:off x="7582931" y="1484784"/>
            <a:ext cx="1103869" cy="435689"/>
          </a:xfrm>
          <a:prstGeom prst="rect">
            <a:avLst/>
          </a:prstGeom>
          <a:solidFill>
            <a:schemeClr val="bg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100" b="1" dirty="0">
                <a:latin typeface="Times New Roman" pitchFamily="18" charset="0"/>
                <a:ea typeface="굴림" pitchFamily="50" charset="-127"/>
              </a:rPr>
              <a:t>Device</a:t>
            </a:r>
            <a:endParaRPr lang="ko-KR" altLang="en-US" sz="1100" b="1" dirty="0">
              <a:latin typeface="Times New Roman" pitchFamily="18" charset="0"/>
              <a:ea typeface="굴림" pitchFamily="50" charset="-127"/>
            </a:endParaRPr>
          </a:p>
        </p:txBody>
      </p:sp>
      <p:cxnSp>
        <p:nvCxnSpPr>
          <p:cNvPr id="148" name="직선 화살표 연결선 147"/>
          <p:cNvCxnSpPr/>
          <p:nvPr/>
        </p:nvCxnSpPr>
        <p:spPr bwMode="auto">
          <a:xfrm flipH="1">
            <a:off x="5705230" y="3465715"/>
            <a:ext cx="2420172" cy="0"/>
          </a:xfrm>
          <a:prstGeom prst="straightConnector1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49" name="직선 화살표 연결선 148"/>
          <p:cNvCxnSpPr/>
          <p:nvPr/>
        </p:nvCxnSpPr>
        <p:spPr bwMode="auto">
          <a:xfrm>
            <a:off x="5711606" y="3706400"/>
            <a:ext cx="2435634" cy="0"/>
          </a:xfrm>
          <a:prstGeom prst="straightConnector1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52" name="직선 화살표 연결선 151"/>
          <p:cNvCxnSpPr/>
          <p:nvPr/>
        </p:nvCxnSpPr>
        <p:spPr bwMode="auto">
          <a:xfrm rot="10800000" flipV="1">
            <a:off x="5770300" y="4918511"/>
            <a:ext cx="2314032" cy="8048"/>
          </a:xfrm>
          <a:prstGeom prst="straightConnector1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53" name="직선 화살표 연결선 152"/>
          <p:cNvCxnSpPr/>
          <p:nvPr/>
        </p:nvCxnSpPr>
        <p:spPr bwMode="auto">
          <a:xfrm>
            <a:off x="5754058" y="5216268"/>
            <a:ext cx="2322152" cy="16097"/>
          </a:xfrm>
          <a:prstGeom prst="straightConnector1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60" name="직선 화살표 연결선 159"/>
          <p:cNvCxnSpPr/>
          <p:nvPr/>
        </p:nvCxnSpPr>
        <p:spPr bwMode="auto">
          <a:xfrm rot="10800000" flipV="1">
            <a:off x="5747053" y="5510700"/>
            <a:ext cx="2314032" cy="8048"/>
          </a:xfrm>
          <a:prstGeom prst="straightConnector1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61" name="직선 화살표 연결선 160"/>
          <p:cNvCxnSpPr/>
          <p:nvPr/>
        </p:nvCxnSpPr>
        <p:spPr bwMode="auto">
          <a:xfrm>
            <a:off x="5758118" y="5823839"/>
            <a:ext cx="2322152" cy="16097"/>
          </a:xfrm>
          <a:prstGeom prst="straightConnector1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62" name="직선 화살표 연결선 161"/>
          <p:cNvCxnSpPr/>
          <p:nvPr/>
        </p:nvCxnSpPr>
        <p:spPr bwMode="auto">
          <a:xfrm rot="10800000" flipV="1">
            <a:off x="5778420" y="6093416"/>
            <a:ext cx="2314032" cy="8048"/>
          </a:xfrm>
          <a:prstGeom prst="straightConnector1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63" name="직선 화살표 연결선 162"/>
          <p:cNvCxnSpPr/>
          <p:nvPr/>
        </p:nvCxnSpPr>
        <p:spPr bwMode="auto">
          <a:xfrm>
            <a:off x="5762178" y="6391173"/>
            <a:ext cx="2322152" cy="16097"/>
          </a:xfrm>
          <a:prstGeom prst="straightConnector1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82" name="TextBox 181"/>
          <p:cNvSpPr txBox="1"/>
          <p:nvPr/>
        </p:nvSpPr>
        <p:spPr>
          <a:xfrm>
            <a:off x="1694832" y="1568874"/>
            <a:ext cx="15693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rgbClr val="0156FF"/>
                </a:solidFill>
              </a:rPr>
              <a:t>OpenADR</a:t>
            </a:r>
          </a:p>
          <a:p>
            <a:r>
              <a:rPr lang="en-US" altLang="ko-KR" sz="900" dirty="0">
                <a:solidFill>
                  <a:srgbClr val="0156FF"/>
                </a:solidFill>
              </a:rPr>
              <a:t>HTTP/XML</a:t>
            </a:r>
          </a:p>
          <a:p>
            <a:r>
              <a:rPr lang="en-US" altLang="ko-KR" sz="900" dirty="0">
                <a:solidFill>
                  <a:srgbClr val="0156FF"/>
                </a:solidFill>
              </a:rPr>
              <a:t>MQTT/JSON</a:t>
            </a:r>
          </a:p>
          <a:p>
            <a:r>
              <a:rPr lang="en-US" altLang="ko-KR" sz="900" dirty="0">
                <a:solidFill>
                  <a:srgbClr val="0156FF"/>
                </a:solidFill>
              </a:rPr>
              <a:t>CoAP/JSON</a:t>
            </a:r>
            <a:endParaRPr lang="ko-KR" altLang="en-US" sz="900" dirty="0">
              <a:solidFill>
                <a:srgbClr val="0156FF"/>
              </a:solidFill>
            </a:endParaRPr>
          </a:p>
        </p:txBody>
      </p:sp>
      <p:sp>
        <p:nvSpPr>
          <p:cNvPr id="183" name="TextBox 182"/>
          <p:cNvSpPr txBox="1"/>
          <p:nvPr/>
        </p:nvSpPr>
        <p:spPr>
          <a:xfrm>
            <a:off x="4099919" y="1568874"/>
            <a:ext cx="156936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rgbClr val="0156FF"/>
                </a:solidFill>
              </a:rPr>
              <a:t>EMAI Protocol</a:t>
            </a:r>
          </a:p>
        </p:txBody>
      </p:sp>
      <p:sp>
        <p:nvSpPr>
          <p:cNvPr id="184" name="TextBox 183"/>
          <p:cNvSpPr txBox="1"/>
          <p:nvPr/>
        </p:nvSpPr>
        <p:spPr>
          <a:xfrm>
            <a:off x="6415691" y="1568874"/>
            <a:ext cx="156936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rgbClr val="0156FF"/>
                </a:solidFill>
              </a:rPr>
              <a:t>GCON Protocol</a:t>
            </a:r>
          </a:p>
        </p:txBody>
      </p:sp>
      <p:sp>
        <p:nvSpPr>
          <p:cNvPr id="94" name="직사각형 93"/>
          <p:cNvSpPr/>
          <p:nvPr/>
        </p:nvSpPr>
        <p:spPr>
          <a:xfrm>
            <a:off x="6496695" y="4015145"/>
            <a:ext cx="934871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00" dirty="0"/>
              <a:t>RegisterReport</a:t>
            </a:r>
            <a:endParaRPr lang="ko-KR" altLang="en-US" sz="900" dirty="0"/>
          </a:p>
        </p:txBody>
      </p:sp>
      <p:sp>
        <p:nvSpPr>
          <p:cNvPr id="95" name="직사각형 94"/>
          <p:cNvSpPr/>
          <p:nvPr/>
        </p:nvSpPr>
        <p:spPr>
          <a:xfrm>
            <a:off x="6442995" y="4266098"/>
            <a:ext cx="1055097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00" dirty="0"/>
              <a:t>RegisteredReport</a:t>
            </a:r>
          </a:p>
        </p:txBody>
      </p:sp>
      <p:sp>
        <p:nvSpPr>
          <p:cNvPr id="96" name="직사각형 95"/>
          <p:cNvSpPr/>
          <p:nvPr/>
        </p:nvSpPr>
        <p:spPr>
          <a:xfrm>
            <a:off x="4335046" y="4140622"/>
            <a:ext cx="375424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00" dirty="0"/>
              <a:t>Poll</a:t>
            </a:r>
          </a:p>
        </p:txBody>
      </p:sp>
      <p:sp>
        <p:nvSpPr>
          <p:cNvPr id="97" name="직사각형 96"/>
          <p:cNvSpPr/>
          <p:nvPr/>
        </p:nvSpPr>
        <p:spPr>
          <a:xfrm>
            <a:off x="4055323" y="3539553"/>
            <a:ext cx="934871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00" dirty="0"/>
              <a:t>RegisterReport</a:t>
            </a:r>
            <a:endParaRPr lang="ko-KR" altLang="en-US" sz="900" dirty="0"/>
          </a:p>
        </p:txBody>
      </p:sp>
      <p:sp>
        <p:nvSpPr>
          <p:cNvPr id="98" name="직사각형 97"/>
          <p:cNvSpPr/>
          <p:nvPr/>
        </p:nvSpPr>
        <p:spPr>
          <a:xfrm>
            <a:off x="3995210" y="3790504"/>
            <a:ext cx="1055097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00" dirty="0"/>
              <a:t>RegisteredReport</a:t>
            </a:r>
            <a:endParaRPr lang="ko-KR" altLang="en-US" sz="900" dirty="0"/>
          </a:p>
        </p:txBody>
      </p:sp>
      <p:sp>
        <p:nvSpPr>
          <p:cNvPr id="99" name="직사각형 98"/>
          <p:cNvSpPr/>
          <p:nvPr/>
        </p:nvSpPr>
        <p:spPr>
          <a:xfrm>
            <a:off x="4193982" y="4705264"/>
            <a:ext cx="657552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00" dirty="0"/>
              <a:t>Response</a:t>
            </a:r>
          </a:p>
        </p:txBody>
      </p:sp>
      <p:sp>
        <p:nvSpPr>
          <p:cNvPr id="100" name="직사각형 99"/>
          <p:cNvSpPr/>
          <p:nvPr/>
        </p:nvSpPr>
        <p:spPr>
          <a:xfrm>
            <a:off x="4089787" y="4919786"/>
            <a:ext cx="86594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00" dirty="0"/>
              <a:t>RequestEvent</a:t>
            </a:r>
            <a:endParaRPr lang="ko-KR" altLang="en-US" sz="900" dirty="0"/>
          </a:p>
        </p:txBody>
      </p:sp>
      <p:sp>
        <p:nvSpPr>
          <p:cNvPr id="101" name="직사각형 100"/>
          <p:cNvSpPr/>
          <p:nvPr/>
        </p:nvSpPr>
        <p:spPr>
          <a:xfrm>
            <a:off x="4040094" y="5108000"/>
            <a:ext cx="965329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00" dirty="0"/>
              <a:t>DistributeEvent</a:t>
            </a:r>
            <a:endParaRPr lang="ko-KR" altLang="en-US" sz="900" dirty="0"/>
          </a:p>
        </p:txBody>
      </p:sp>
      <p:sp>
        <p:nvSpPr>
          <p:cNvPr id="106" name="직사각형 105"/>
          <p:cNvSpPr/>
          <p:nvPr/>
        </p:nvSpPr>
        <p:spPr>
          <a:xfrm>
            <a:off x="6747565" y="4721143"/>
            <a:ext cx="375424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00" dirty="0"/>
              <a:t>Poll</a:t>
            </a:r>
          </a:p>
        </p:txBody>
      </p:sp>
      <p:sp>
        <p:nvSpPr>
          <p:cNvPr id="107" name="직사각형 106"/>
          <p:cNvSpPr/>
          <p:nvPr/>
        </p:nvSpPr>
        <p:spPr>
          <a:xfrm>
            <a:off x="6496695" y="5010845"/>
            <a:ext cx="934871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00" dirty="0"/>
              <a:t>RegisterReport</a:t>
            </a:r>
            <a:endParaRPr lang="ko-KR" altLang="en-US" sz="900" dirty="0"/>
          </a:p>
        </p:txBody>
      </p:sp>
      <p:sp>
        <p:nvSpPr>
          <p:cNvPr id="108" name="직사각형 107"/>
          <p:cNvSpPr/>
          <p:nvPr/>
        </p:nvSpPr>
        <p:spPr>
          <a:xfrm>
            <a:off x="6442995" y="5300549"/>
            <a:ext cx="1055097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00" dirty="0"/>
              <a:t>RegisteredReport</a:t>
            </a:r>
            <a:endParaRPr lang="ko-KR" altLang="en-US" sz="900" dirty="0"/>
          </a:p>
        </p:txBody>
      </p:sp>
      <p:sp>
        <p:nvSpPr>
          <p:cNvPr id="109" name="직사각형 108"/>
          <p:cNvSpPr/>
          <p:nvPr/>
        </p:nvSpPr>
        <p:spPr>
          <a:xfrm>
            <a:off x="6619325" y="5606344"/>
            <a:ext cx="657552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00" dirty="0"/>
              <a:t>Response</a:t>
            </a:r>
          </a:p>
        </p:txBody>
      </p:sp>
      <p:sp>
        <p:nvSpPr>
          <p:cNvPr id="110" name="직사각형 109"/>
          <p:cNvSpPr/>
          <p:nvPr/>
        </p:nvSpPr>
        <p:spPr>
          <a:xfrm>
            <a:off x="6526351" y="5904096"/>
            <a:ext cx="86594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00" dirty="0"/>
              <a:t>RequestEvent</a:t>
            </a:r>
            <a:endParaRPr lang="ko-KR" altLang="en-US" sz="900" dirty="0"/>
          </a:p>
        </p:txBody>
      </p:sp>
      <p:sp>
        <p:nvSpPr>
          <p:cNvPr id="111" name="직사각형 110"/>
          <p:cNvSpPr/>
          <p:nvPr/>
        </p:nvSpPr>
        <p:spPr>
          <a:xfrm>
            <a:off x="6482268" y="6153561"/>
            <a:ext cx="965329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00" dirty="0"/>
              <a:t>DistributeEvent</a:t>
            </a:r>
            <a:endParaRPr lang="ko-KR" altLang="en-US" sz="900" dirty="0"/>
          </a:p>
        </p:txBody>
      </p:sp>
      <p:cxnSp>
        <p:nvCxnSpPr>
          <p:cNvPr id="34" name="직선 화살표 연결선 33"/>
          <p:cNvCxnSpPr/>
          <p:nvPr/>
        </p:nvCxnSpPr>
        <p:spPr bwMode="auto">
          <a:xfrm flipH="1">
            <a:off x="3372645" y="6111806"/>
            <a:ext cx="2300226" cy="0"/>
          </a:xfrm>
          <a:prstGeom prst="straightConnector1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5" name="직선 화살표 연결선 34"/>
          <p:cNvCxnSpPr/>
          <p:nvPr/>
        </p:nvCxnSpPr>
        <p:spPr bwMode="auto">
          <a:xfrm>
            <a:off x="3382850" y="6300020"/>
            <a:ext cx="2279817" cy="0"/>
          </a:xfrm>
          <a:prstGeom prst="straightConnector1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40" name="직사각형 39"/>
          <p:cNvSpPr/>
          <p:nvPr/>
        </p:nvSpPr>
        <p:spPr>
          <a:xfrm>
            <a:off x="4083375" y="5897283"/>
            <a:ext cx="878767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00" dirty="0"/>
              <a:t>UpdateReport</a:t>
            </a:r>
            <a:endParaRPr lang="ko-KR" altLang="en-US" sz="900" dirty="0"/>
          </a:p>
        </p:txBody>
      </p:sp>
      <p:sp>
        <p:nvSpPr>
          <p:cNvPr id="41" name="직사각형 40"/>
          <p:cNvSpPr/>
          <p:nvPr/>
        </p:nvSpPr>
        <p:spPr>
          <a:xfrm>
            <a:off x="4051315" y="6085496"/>
            <a:ext cx="942887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00" dirty="0"/>
              <a:t>UpdatedReport</a:t>
            </a:r>
          </a:p>
        </p:txBody>
      </p:sp>
      <p:sp>
        <p:nvSpPr>
          <p:cNvPr id="3" name="직사각형 2"/>
          <p:cNvSpPr/>
          <p:nvPr/>
        </p:nvSpPr>
        <p:spPr bwMode="auto">
          <a:xfrm>
            <a:off x="3364217" y="2222057"/>
            <a:ext cx="2312343" cy="3705029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9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cxnSp>
        <p:nvCxnSpPr>
          <p:cNvPr id="91" name="직선 화살표 연결선 90"/>
          <p:cNvCxnSpPr/>
          <p:nvPr/>
        </p:nvCxnSpPr>
        <p:spPr bwMode="auto">
          <a:xfrm flipH="1">
            <a:off x="5705230" y="4229669"/>
            <a:ext cx="2420172" cy="0"/>
          </a:xfrm>
          <a:prstGeom prst="straightConnector1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92" name="직선 화살표 연결선 91"/>
          <p:cNvCxnSpPr/>
          <p:nvPr/>
        </p:nvCxnSpPr>
        <p:spPr bwMode="auto">
          <a:xfrm>
            <a:off x="5711606" y="4470355"/>
            <a:ext cx="2435634" cy="0"/>
          </a:xfrm>
          <a:prstGeom prst="straightConnector1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85" name="직선 화살표 연결선 84"/>
          <p:cNvCxnSpPr/>
          <p:nvPr/>
        </p:nvCxnSpPr>
        <p:spPr bwMode="auto">
          <a:xfrm>
            <a:off x="3361682" y="4486287"/>
            <a:ext cx="2322152" cy="16097"/>
          </a:xfrm>
          <a:prstGeom prst="straightConnector1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86" name="직사각형 85"/>
          <p:cNvSpPr/>
          <p:nvPr/>
        </p:nvSpPr>
        <p:spPr>
          <a:xfrm>
            <a:off x="4055323" y="4296383"/>
            <a:ext cx="934871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00" dirty="0"/>
              <a:t>RegisterReport</a:t>
            </a:r>
            <a:endParaRPr lang="ko-KR" altLang="en-US" sz="900" dirty="0"/>
          </a:p>
        </p:txBody>
      </p:sp>
      <p:cxnSp>
        <p:nvCxnSpPr>
          <p:cNvPr id="87" name="직선 화살표 연결선 86"/>
          <p:cNvCxnSpPr/>
          <p:nvPr/>
        </p:nvCxnSpPr>
        <p:spPr bwMode="auto">
          <a:xfrm flipH="1" flipV="1">
            <a:off x="3360475" y="4708730"/>
            <a:ext cx="2324567" cy="8988"/>
          </a:xfrm>
          <a:prstGeom prst="straightConnector1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88" name="직사각형 87"/>
          <p:cNvSpPr/>
          <p:nvPr/>
        </p:nvSpPr>
        <p:spPr>
          <a:xfrm>
            <a:off x="3995210" y="4524576"/>
            <a:ext cx="1055097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00" dirty="0"/>
              <a:t>RegisteredReport</a:t>
            </a:r>
            <a:endParaRPr lang="ko-KR" altLang="en-US" sz="900" dirty="0"/>
          </a:p>
        </p:txBody>
      </p:sp>
      <p:grpSp>
        <p:nvGrpSpPr>
          <p:cNvPr id="89" name="그룹 88"/>
          <p:cNvGrpSpPr/>
          <p:nvPr/>
        </p:nvGrpSpPr>
        <p:grpSpPr>
          <a:xfrm>
            <a:off x="3413095" y="5459667"/>
            <a:ext cx="2219327" cy="443811"/>
            <a:chOff x="2396425" y="5129274"/>
            <a:chExt cx="4491269" cy="731995"/>
          </a:xfrm>
        </p:grpSpPr>
        <p:cxnSp>
          <p:nvCxnSpPr>
            <p:cNvPr id="90" name="직선 화살표 연결선 89"/>
            <p:cNvCxnSpPr>
              <a:cxnSpLocks/>
            </p:cNvCxnSpPr>
            <p:nvPr/>
          </p:nvCxnSpPr>
          <p:spPr bwMode="auto">
            <a:xfrm flipH="1">
              <a:off x="2396425" y="5437052"/>
              <a:ext cx="4491269" cy="0"/>
            </a:xfrm>
            <a:prstGeom prst="straightConnector1">
              <a:avLst/>
            </a:prstGeom>
            <a:solidFill>
              <a:schemeClr val="accent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93" name="직선 화살표 연결선 92"/>
            <p:cNvCxnSpPr>
              <a:cxnSpLocks/>
            </p:cNvCxnSpPr>
            <p:nvPr/>
          </p:nvCxnSpPr>
          <p:spPr bwMode="auto">
            <a:xfrm>
              <a:off x="2396425" y="5790979"/>
              <a:ext cx="4491267" cy="0"/>
            </a:xfrm>
            <a:prstGeom prst="straightConnector1">
              <a:avLst/>
            </a:prstGeom>
            <a:solidFill>
              <a:schemeClr val="accent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102" name="직사각형 101"/>
            <p:cNvSpPr/>
            <p:nvPr/>
          </p:nvSpPr>
          <p:spPr>
            <a:xfrm>
              <a:off x="3527995" y="5129274"/>
              <a:ext cx="2796987" cy="3807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900" dirty="0"/>
                <a:t>CancelPartyRegistration</a:t>
              </a:r>
              <a:endParaRPr lang="ko-KR" altLang="en-US" sz="900" dirty="0"/>
            </a:p>
          </p:txBody>
        </p:sp>
        <p:sp>
          <p:nvSpPr>
            <p:cNvPr id="103" name="직사각형 102"/>
            <p:cNvSpPr/>
            <p:nvPr/>
          </p:nvSpPr>
          <p:spPr>
            <a:xfrm>
              <a:off x="3527997" y="5480549"/>
              <a:ext cx="3040285" cy="3807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900" dirty="0"/>
                <a:t>CanceledPartyRegistration</a:t>
              </a:r>
              <a:endParaRPr lang="ko-KR" altLang="en-US" sz="900" dirty="0"/>
            </a:p>
          </p:txBody>
        </p:sp>
      </p:grpSp>
    </p:spTree>
    <p:extLst>
      <p:ext uri="{BB962C8B-B14F-4D97-AF65-F5344CB8AC3E}">
        <p14:creationId xmlns:p14="http://schemas.microsoft.com/office/powerpoint/2010/main" val="755683941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57200" y="304800"/>
            <a:ext cx="8686800" cy="838200"/>
          </a:xfrm>
        </p:spPr>
        <p:txBody>
          <a:bodyPr/>
          <a:lstStyle/>
          <a:p>
            <a:r>
              <a:rPr lang="en-US" altLang="ko-KR" sz="2800" b="1" dirty="0">
                <a:solidFill>
                  <a:schemeClr val="tx1"/>
                </a:solidFill>
              </a:rPr>
              <a:t>2.2 EMAP(MQTT, CoAP/JSON)</a:t>
            </a:r>
            <a:br>
              <a:rPr lang="en-US" altLang="ko-KR" sz="2800" b="1" dirty="0">
                <a:solidFill>
                  <a:schemeClr val="tx1"/>
                </a:solidFill>
              </a:rPr>
            </a:br>
            <a:r>
              <a:rPr lang="en-US" altLang="ko-KR" sz="2800" b="1" dirty="0">
                <a:solidFill>
                  <a:schemeClr val="tx1"/>
                </a:solidFill>
              </a:rPr>
              <a:t>Service : Session Setup</a:t>
            </a:r>
            <a:endParaRPr lang="en-US" altLang="ko-KR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>
          <a:xfrm>
            <a:off x="6583290" y="6431041"/>
            <a:ext cx="1905000" cy="381000"/>
          </a:xfrm>
        </p:spPr>
        <p:txBody>
          <a:bodyPr/>
          <a:lstStyle/>
          <a:p>
            <a:pPr>
              <a:defRPr/>
            </a:pPr>
            <a:fld id="{97C6F095-276F-4AD3-9842-1213BA0CC323}" type="slidenum">
              <a:rPr lang="ko-KR" altLang="en-US" smtClean="0"/>
              <a:pPr>
                <a:defRPr/>
              </a:pPr>
              <a:t>153</a:t>
            </a:fld>
            <a:endParaRPr lang="ko-KR" altLang="en-US"/>
          </a:p>
        </p:txBody>
      </p:sp>
      <p:sp>
        <p:nvSpPr>
          <p:cNvPr id="69" name="직사각형 68"/>
          <p:cNvSpPr/>
          <p:nvPr/>
        </p:nvSpPr>
        <p:spPr bwMode="auto">
          <a:xfrm>
            <a:off x="1571604" y="1932438"/>
            <a:ext cx="1649642" cy="710744"/>
          </a:xfrm>
          <a:prstGeom prst="rect">
            <a:avLst/>
          </a:prstGeom>
          <a:solidFill>
            <a:schemeClr val="bg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1" i="0" u="none" strike="noStrike" cap="none" normalizeH="0" baseline="0" dirty="0">
                <a:ln>
                  <a:noFill/>
                </a:ln>
                <a:effectLst/>
                <a:latin typeface="Times New Roman" pitchFamily="18" charset="0"/>
                <a:ea typeface="굴림" pitchFamily="50" charset="-127"/>
              </a:rPr>
              <a:t>Server EMA</a:t>
            </a:r>
          </a:p>
        </p:txBody>
      </p:sp>
      <p:sp>
        <p:nvSpPr>
          <p:cNvPr id="72" name="직사각형 71"/>
          <p:cNvSpPr/>
          <p:nvPr/>
        </p:nvSpPr>
        <p:spPr bwMode="auto">
          <a:xfrm>
            <a:off x="6106063" y="1928802"/>
            <a:ext cx="1537771" cy="710744"/>
          </a:xfrm>
          <a:prstGeom prst="rect">
            <a:avLst/>
          </a:prstGeom>
          <a:solidFill>
            <a:schemeClr val="bg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400" b="1" dirty="0">
                <a:latin typeface="Times New Roman" pitchFamily="18" charset="0"/>
                <a:ea typeface="굴림" pitchFamily="50" charset="-127"/>
              </a:rPr>
              <a:t>Client </a:t>
            </a:r>
            <a:r>
              <a:rPr lang="ko-KR" altLang="en-US" sz="1400" b="1" dirty="0">
                <a:latin typeface="Times New Roman" pitchFamily="18" charset="0"/>
                <a:ea typeface="굴림" pitchFamily="50" charset="-127"/>
              </a:rPr>
              <a:t> </a:t>
            </a:r>
            <a:r>
              <a:rPr lang="en-US" altLang="ko-KR" sz="1400" b="1" dirty="0">
                <a:latin typeface="Times New Roman" pitchFamily="18" charset="0"/>
                <a:ea typeface="굴림" pitchFamily="50" charset="-127"/>
              </a:rPr>
              <a:t>EMA</a:t>
            </a:r>
          </a:p>
        </p:txBody>
      </p:sp>
      <p:cxnSp>
        <p:nvCxnSpPr>
          <p:cNvPr id="73" name="직선 화살표 연결선 72"/>
          <p:cNvCxnSpPr>
            <a:cxnSpLocks/>
          </p:cNvCxnSpPr>
          <p:nvPr/>
        </p:nvCxnSpPr>
        <p:spPr bwMode="auto">
          <a:xfrm flipH="1">
            <a:off x="2396425" y="3071810"/>
            <a:ext cx="4478523" cy="0"/>
          </a:xfrm>
          <a:prstGeom prst="straightConnector1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arrow" w="med" len="med"/>
            <a:tailEnd type="arrow" w="med" len="med"/>
          </a:ln>
          <a:effectLst/>
        </p:spPr>
      </p:cxnSp>
      <p:cxnSp>
        <p:nvCxnSpPr>
          <p:cNvPr id="76" name="직선 화살표 연결선 75"/>
          <p:cNvCxnSpPr>
            <a:cxnSpLocks/>
          </p:cNvCxnSpPr>
          <p:nvPr/>
        </p:nvCxnSpPr>
        <p:spPr bwMode="auto">
          <a:xfrm>
            <a:off x="2396425" y="3371850"/>
            <a:ext cx="4478524" cy="0"/>
          </a:xfrm>
          <a:prstGeom prst="straightConnector1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arrow" w="med" len="med"/>
            <a:tailEnd type="arrow" w="med" len="med"/>
          </a:ln>
          <a:effectLst/>
        </p:spPr>
      </p:cxnSp>
      <p:grpSp>
        <p:nvGrpSpPr>
          <p:cNvPr id="2" name="그룹 1"/>
          <p:cNvGrpSpPr/>
          <p:nvPr/>
        </p:nvGrpSpPr>
        <p:grpSpPr>
          <a:xfrm>
            <a:off x="2396425" y="5129274"/>
            <a:ext cx="4491269" cy="738246"/>
            <a:chOff x="2396425" y="5129274"/>
            <a:chExt cx="4491269" cy="738246"/>
          </a:xfrm>
        </p:grpSpPr>
        <p:cxnSp>
          <p:nvCxnSpPr>
            <p:cNvPr id="79" name="직선 화살표 연결선 78"/>
            <p:cNvCxnSpPr>
              <a:cxnSpLocks/>
            </p:cNvCxnSpPr>
            <p:nvPr/>
          </p:nvCxnSpPr>
          <p:spPr bwMode="auto">
            <a:xfrm flipH="1">
              <a:off x="2396425" y="5437052"/>
              <a:ext cx="4491269" cy="0"/>
            </a:xfrm>
            <a:prstGeom prst="straightConnector1">
              <a:avLst/>
            </a:prstGeom>
            <a:solidFill>
              <a:schemeClr val="accent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80" name="직선 화살표 연결선 79"/>
            <p:cNvCxnSpPr>
              <a:cxnSpLocks/>
            </p:cNvCxnSpPr>
            <p:nvPr/>
          </p:nvCxnSpPr>
          <p:spPr bwMode="auto">
            <a:xfrm>
              <a:off x="2396425" y="5867520"/>
              <a:ext cx="4491268" cy="0"/>
            </a:xfrm>
            <a:prstGeom prst="straightConnector1">
              <a:avLst/>
            </a:prstGeom>
            <a:solidFill>
              <a:schemeClr val="accent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85" name="직사각형 84"/>
            <p:cNvSpPr/>
            <p:nvPr/>
          </p:nvSpPr>
          <p:spPr>
            <a:xfrm>
              <a:off x="3527997" y="5129274"/>
              <a:ext cx="2215416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/>
                <a:t>6. CancelPartyRegistration</a:t>
              </a:r>
              <a:endParaRPr lang="ko-KR" altLang="en-US" sz="1400" dirty="0"/>
            </a:p>
          </p:txBody>
        </p:sp>
        <p:sp>
          <p:nvSpPr>
            <p:cNvPr id="86" name="직사각형 85"/>
            <p:cNvSpPr/>
            <p:nvPr/>
          </p:nvSpPr>
          <p:spPr>
            <a:xfrm>
              <a:off x="3527998" y="5551812"/>
              <a:ext cx="2402966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/>
                <a:t>7. CanceledPartyRegistration</a:t>
              </a:r>
              <a:endParaRPr lang="ko-KR" altLang="en-US" sz="1400" dirty="0"/>
            </a:p>
          </p:txBody>
        </p:sp>
      </p:grpSp>
      <p:sp>
        <p:nvSpPr>
          <p:cNvPr id="117" name="오른쪽 중괄호 116"/>
          <p:cNvSpPr/>
          <p:nvPr/>
        </p:nvSpPr>
        <p:spPr bwMode="auto">
          <a:xfrm rot="10800000">
            <a:off x="2071669" y="2928932"/>
            <a:ext cx="357189" cy="1571637"/>
          </a:xfrm>
          <a:prstGeom prst="rightBrace">
            <a:avLst>
              <a:gd name="adj1" fmla="val 8333"/>
              <a:gd name="adj2" fmla="val 51966"/>
            </a:avLst>
          </a:prstGeom>
          <a:noFill/>
          <a:ln w="12699" cap="flat" cmpd="sng" algn="ctr">
            <a:solidFill>
              <a:schemeClr val="tx1"/>
            </a:solidFill>
            <a:prstDash val="dashDot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118" name="오른쪽 중괄호 117"/>
          <p:cNvSpPr/>
          <p:nvPr/>
        </p:nvSpPr>
        <p:spPr bwMode="auto">
          <a:xfrm rot="10800000">
            <a:off x="2088584" y="5000636"/>
            <a:ext cx="270915" cy="905914"/>
          </a:xfrm>
          <a:prstGeom prst="rightBrace">
            <a:avLst>
              <a:gd name="adj1" fmla="val 8333"/>
              <a:gd name="adj2" fmla="val 51966"/>
            </a:avLst>
          </a:prstGeom>
          <a:noFill/>
          <a:ln w="12699" cap="flat" cmpd="sng" algn="ctr">
            <a:solidFill>
              <a:schemeClr val="tx1"/>
            </a:solidFill>
            <a:prstDash val="dashDot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116" name="물결 115"/>
          <p:cNvSpPr/>
          <p:nvPr/>
        </p:nvSpPr>
        <p:spPr bwMode="auto">
          <a:xfrm>
            <a:off x="2207104" y="4689078"/>
            <a:ext cx="4936923" cy="216024"/>
          </a:xfrm>
          <a:prstGeom prst="wave">
            <a:avLst/>
          </a:prstGeom>
          <a:solidFill>
            <a:srgbClr val="FFFFD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124" name="직사각형 123"/>
          <p:cNvSpPr/>
          <p:nvPr/>
        </p:nvSpPr>
        <p:spPr>
          <a:xfrm>
            <a:off x="857224" y="3486398"/>
            <a:ext cx="123944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/>
              <a:t>Session Setup</a:t>
            </a:r>
          </a:p>
        </p:txBody>
      </p:sp>
      <p:sp>
        <p:nvSpPr>
          <p:cNvPr id="125" name="직사각형 124"/>
          <p:cNvSpPr/>
          <p:nvPr/>
        </p:nvSpPr>
        <p:spPr>
          <a:xfrm>
            <a:off x="1035379" y="5283163"/>
            <a:ext cx="9995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/>
              <a:t>Tear down</a:t>
            </a:r>
          </a:p>
        </p:txBody>
      </p:sp>
      <p:sp>
        <p:nvSpPr>
          <p:cNvPr id="34" name="직사각형 33"/>
          <p:cNvSpPr/>
          <p:nvPr/>
        </p:nvSpPr>
        <p:spPr>
          <a:xfrm>
            <a:off x="2549333" y="2762904"/>
            <a:ext cx="417274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dirty="0"/>
              <a:t>1. </a:t>
            </a:r>
            <a:r>
              <a:rPr lang="en-US" altLang="ko-KR" sz="1400" dirty="0" err="1"/>
              <a:t>ConnectRegistration</a:t>
            </a:r>
            <a:r>
              <a:rPr lang="en-US" altLang="ko-KR" sz="1400" dirty="0"/>
              <a:t>/</a:t>
            </a:r>
            <a:r>
              <a:rPr lang="en-US" altLang="ko-KR" sz="1400" dirty="0" err="1"/>
              <a:t>ConnectedPartyRegistration</a:t>
            </a:r>
            <a:endParaRPr lang="ko-KR" altLang="en-US" sz="1400" dirty="0"/>
          </a:p>
        </p:txBody>
      </p:sp>
      <p:sp>
        <p:nvSpPr>
          <p:cNvPr id="35" name="직사각형 34"/>
          <p:cNvSpPr/>
          <p:nvPr/>
        </p:nvSpPr>
        <p:spPr>
          <a:xfrm>
            <a:off x="2449628" y="3063169"/>
            <a:ext cx="437215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dirty="0"/>
              <a:t>2. </a:t>
            </a:r>
            <a:r>
              <a:rPr lang="en-US" altLang="ko-KR" sz="1400" dirty="0" err="1"/>
              <a:t>CreatePartyRegistration</a:t>
            </a:r>
            <a:r>
              <a:rPr lang="en-US" altLang="ko-KR" sz="1400" dirty="0"/>
              <a:t>/</a:t>
            </a:r>
            <a:r>
              <a:rPr lang="en-US" altLang="ko-KR" sz="1400" dirty="0" err="1"/>
              <a:t>CreatedPartyRegistration</a:t>
            </a:r>
            <a:endParaRPr lang="en-US" altLang="ko-KR" sz="1400" dirty="0"/>
          </a:p>
        </p:txBody>
      </p:sp>
      <p:cxnSp>
        <p:nvCxnSpPr>
          <p:cNvPr id="40" name="직선 화살표 연결선 39"/>
          <p:cNvCxnSpPr>
            <a:cxnSpLocks/>
          </p:cNvCxnSpPr>
          <p:nvPr/>
        </p:nvCxnSpPr>
        <p:spPr bwMode="auto">
          <a:xfrm>
            <a:off x="2396425" y="3671890"/>
            <a:ext cx="4478524" cy="0"/>
          </a:xfrm>
          <a:prstGeom prst="straightConnector1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arrow" w="med" len="med"/>
            <a:tailEnd type="arrow" w="med" len="med"/>
          </a:ln>
          <a:effectLst/>
        </p:spPr>
      </p:cxnSp>
      <p:cxnSp>
        <p:nvCxnSpPr>
          <p:cNvPr id="41" name="직선 화살표 연결선 40"/>
          <p:cNvCxnSpPr>
            <a:cxnSpLocks/>
          </p:cNvCxnSpPr>
          <p:nvPr/>
        </p:nvCxnSpPr>
        <p:spPr bwMode="auto">
          <a:xfrm>
            <a:off x="2396425" y="3971930"/>
            <a:ext cx="4478524" cy="0"/>
          </a:xfrm>
          <a:prstGeom prst="straightConnector1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arrow" w="med" len="med"/>
            <a:tailEnd type="arrow" w="med" len="med"/>
          </a:ln>
          <a:effectLst/>
        </p:spPr>
      </p:cxnSp>
      <p:cxnSp>
        <p:nvCxnSpPr>
          <p:cNvPr id="42" name="직선 화살표 연결선 41"/>
          <p:cNvCxnSpPr>
            <a:cxnSpLocks/>
          </p:cNvCxnSpPr>
          <p:nvPr/>
        </p:nvCxnSpPr>
        <p:spPr bwMode="auto">
          <a:xfrm>
            <a:off x="2396425" y="4271970"/>
            <a:ext cx="4478524" cy="0"/>
          </a:xfrm>
          <a:prstGeom prst="straightConnector1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arrow" w="med" len="med"/>
            <a:tailEnd type="arrow" w="med" len="med"/>
          </a:ln>
          <a:effectLst/>
        </p:spPr>
      </p:cxnSp>
      <p:sp>
        <p:nvSpPr>
          <p:cNvPr id="43" name="직사각형 42"/>
          <p:cNvSpPr/>
          <p:nvPr/>
        </p:nvSpPr>
        <p:spPr>
          <a:xfrm>
            <a:off x="3159821" y="3363434"/>
            <a:ext cx="29517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dirty="0"/>
              <a:t>3. </a:t>
            </a:r>
            <a:r>
              <a:rPr lang="en-US" altLang="ko-KR" sz="1400" dirty="0" err="1"/>
              <a:t>RegisterReport</a:t>
            </a:r>
            <a:r>
              <a:rPr lang="en-US" altLang="ko-KR" sz="1400" dirty="0"/>
              <a:t>/</a:t>
            </a:r>
            <a:r>
              <a:rPr lang="en-US" altLang="ko-KR" sz="1400" dirty="0" err="1"/>
              <a:t>RegisteredReport</a:t>
            </a:r>
            <a:endParaRPr lang="en-US" altLang="ko-KR" sz="1400" dirty="0"/>
          </a:p>
        </p:txBody>
      </p:sp>
      <p:sp>
        <p:nvSpPr>
          <p:cNvPr id="44" name="직사각형 43"/>
          <p:cNvSpPr/>
          <p:nvPr/>
        </p:nvSpPr>
        <p:spPr>
          <a:xfrm>
            <a:off x="2688121" y="3663699"/>
            <a:ext cx="38951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dirty="0"/>
              <a:t>4. Poll (RegisterReport Request)/RegisterReport</a:t>
            </a:r>
          </a:p>
        </p:txBody>
      </p:sp>
      <p:sp>
        <p:nvSpPr>
          <p:cNvPr id="45" name="직사각형 44"/>
          <p:cNvSpPr/>
          <p:nvPr/>
        </p:nvSpPr>
        <p:spPr>
          <a:xfrm>
            <a:off x="3440314" y="3963964"/>
            <a:ext cx="239078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dirty="0"/>
              <a:t> </a:t>
            </a:r>
            <a:r>
              <a:rPr lang="en-US" altLang="ko-KR" sz="1400" dirty="0" err="1"/>
              <a:t>RegisteredReport</a:t>
            </a:r>
            <a:r>
              <a:rPr lang="en-US" altLang="ko-KR" sz="1400" dirty="0"/>
              <a:t>/Response</a:t>
            </a:r>
          </a:p>
        </p:txBody>
      </p:sp>
      <p:cxnSp>
        <p:nvCxnSpPr>
          <p:cNvPr id="46" name="직선 화살표 연결선 45"/>
          <p:cNvCxnSpPr>
            <a:cxnSpLocks/>
          </p:cNvCxnSpPr>
          <p:nvPr/>
        </p:nvCxnSpPr>
        <p:spPr bwMode="auto">
          <a:xfrm>
            <a:off x="2396425" y="4572008"/>
            <a:ext cx="4491268" cy="0"/>
          </a:xfrm>
          <a:prstGeom prst="straightConnector1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arrow" w="med" len="med"/>
            <a:tailEnd type="arrow" w="med" len="med"/>
          </a:ln>
          <a:effectLst/>
        </p:spPr>
      </p:cxnSp>
      <p:sp>
        <p:nvSpPr>
          <p:cNvPr id="47" name="직사각형 46"/>
          <p:cNvSpPr/>
          <p:nvPr/>
        </p:nvSpPr>
        <p:spPr>
          <a:xfrm>
            <a:off x="3278475" y="4264231"/>
            <a:ext cx="271446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dirty="0"/>
              <a:t>5. </a:t>
            </a:r>
            <a:r>
              <a:rPr lang="en-US" altLang="ko-KR" sz="1400" dirty="0" err="1"/>
              <a:t>RequestEvent</a:t>
            </a:r>
            <a:r>
              <a:rPr lang="en-US" altLang="ko-KR" sz="1400" dirty="0"/>
              <a:t>/</a:t>
            </a:r>
            <a:r>
              <a:rPr lang="en-US" altLang="ko-KR" sz="1400" dirty="0" err="1"/>
              <a:t>DistributeEvent</a:t>
            </a:r>
            <a:endParaRPr lang="en-US" altLang="ko-KR" sz="1400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77B85E01-0955-4A07-9AE9-5CC489BF5E4F}"/>
              </a:ext>
            </a:extLst>
          </p:cNvPr>
          <p:cNvCxnSpPr>
            <a:cxnSpLocks/>
            <a:stCxn id="69" idx="2"/>
          </p:cNvCxnSpPr>
          <p:nvPr/>
        </p:nvCxnSpPr>
        <p:spPr bwMode="auto">
          <a:xfrm>
            <a:off x="2396425" y="2643182"/>
            <a:ext cx="0" cy="3334806"/>
          </a:xfrm>
          <a:prstGeom prst="line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6ACBD9C7-4FA4-4330-BAB8-56951B9FE7E2}"/>
              </a:ext>
            </a:extLst>
          </p:cNvPr>
          <p:cNvCxnSpPr>
            <a:cxnSpLocks/>
            <a:stCxn id="72" idx="2"/>
          </p:cNvCxnSpPr>
          <p:nvPr/>
        </p:nvCxnSpPr>
        <p:spPr bwMode="auto">
          <a:xfrm>
            <a:off x="6874949" y="2639546"/>
            <a:ext cx="0" cy="3334806"/>
          </a:xfrm>
          <a:prstGeom prst="line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552344792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F13F5CC-B8E9-482F-A016-6EE14B7359EE}" type="slidenum">
              <a:rPr lang="ko-KR" altLang="en-US" smtClean="0"/>
              <a:pPr/>
              <a:t>154</a:t>
            </a:fld>
            <a:endParaRPr lang="ko-KR" altLang="en-US"/>
          </a:p>
        </p:txBody>
      </p:sp>
      <p:sp>
        <p:nvSpPr>
          <p:cNvPr id="6" name="标题 1"/>
          <p:cNvSpPr txBox="1">
            <a:spLocks/>
          </p:cNvSpPr>
          <p:nvPr/>
        </p:nvSpPr>
        <p:spPr bwMode="auto">
          <a:xfrm>
            <a:off x="214282" y="2571752"/>
            <a:ext cx="8743984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200" b="1" kern="0" dirty="0">
                <a:ea typeface="굴림" pitchFamily="50" charset="-127"/>
              </a:rPr>
              <a:t>EMAP</a:t>
            </a:r>
            <a:endParaRPr lang="en-US" altLang="ko-KR" sz="3200" b="1" kern="0" dirty="0"/>
          </a:p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200" b="1" kern="0" dirty="0"/>
              <a:t>(1) Session Setup (Registration)</a:t>
            </a:r>
          </a:p>
          <a:p>
            <a:pPr marL="2743200" lvl="5" indent="-457200" eaLnBrk="0" fontAlgn="base" latinLnBrk="0" hangingPunct="0">
              <a:spcBef>
                <a:spcPct val="0"/>
              </a:spcBef>
              <a:spcAft>
                <a:spcPct val="0"/>
              </a:spcAft>
              <a:buFontTx/>
              <a:buChar char="-"/>
              <a:defRPr/>
            </a:pPr>
            <a:r>
              <a:rPr lang="en-US" altLang="ko-KR" sz="2400" b="1" kern="0" dirty="0">
                <a:solidFill>
                  <a:schemeClr val="accent2"/>
                </a:solidFill>
              </a:rPr>
              <a:t>CoAP / JSON</a:t>
            </a:r>
          </a:p>
          <a:p>
            <a:pPr marL="2743200" lvl="5" indent="-457200" eaLnBrk="0" fontAlgn="base" latinLnBrk="0" hangingPunct="0">
              <a:spcBef>
                <a:spcPct val="0"/>
              </a:spcBef>
              <a:spcAft>
                <a:spcPct val="0"/>
              </a:spcAft>
              <a:buFontTx/>
              <a:buChar char="-"/>
              <a:defRPr/>
            </a:pPr>
            <a:r>
              <a:rPr lang="en-US" altLang="ko-KR" sz="2400" b="1" kern="0" dirty="0"/>
              <a:t>MQTT / JSON</a:t>
            </a:r>
          </a:p>
        </p:txBody>
      </p:sp>
    </p:spTree>
    <p:extLst>
      <p:ext uri="{BB962C8B-B14F-4D97-AF65-F5344CB8AC3E}">
        <p14:creationId xmlns:p14="http://schemas.microsoft.com/office/powerpoint/2010/main" val="1694339210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제목 2"/>
          <p:cNvSpPr>
            <a:spLocks noGrp="1"/>
          </p:cNvSpPr>
          <p:nvPr>
            <p:ph type="title"/>
          </p:nvPr>
        </p:nvSpPr>
        <p:spPr>
          <a:xfrm>
            <a:off x="28604" y="233346"/>
            <a:ext cx="8686800" cy="838200"/>
          </a:xfrm>
          <a:noFill/>
        </p:spPr>
        <p:txBody>
          <a:bodyPr/>
          <a:lstStyle/>
          <a:p>
            <a:pPr lvl="0">
              <a:defRPr/>
            </a:pPr>
            <a:r>
              <a:rPr lang="en-US" altLang="ko-KR" sz="3200" b="1" dirty="0">
                <a:solidFill>
                  <a:schemeClr val="tx1"/>
                </a:solidFill>
              </a:rPr>
              <a:t>2.2 EMAP(</a:t>
            </a:r>
            <a:r>
              <a:rPr lang="en-US" altLang="ko-KR" sz="3200" b="1" dirty="0" err="1">
                <a:solidFill>
                  <a:schemeClr val="accent2"/>
                </a:solidFill>
              </a:rPr>
              <a:t>CoAP</a:t>
            </a:r>
            <a:r>
              <a:rPr lang="en-US" altLang="ko-KR" sz="3200" b="1" dirty="0">
                <a:solidFill>
                  <a:schemeClr val="accent2"/>
                </a:solidFill>
              </a:rPr>
              <a:t>/JSON</a:t>
            </a:r>
            <a:r>
              <a:rPr lang="en-US" altLang="ko-KR" sz="3200" b="1" dirty="0">
                <a:solidFill>
                  <a:schemeClr val="tx1"/>
                </a:solidFill>
              </a:rPr>
              <a:t>)</a:t>
            </a:r>
            <a:br>
              <a:rPr lang="en-US" altLang="ko-KR" sz="3200" b="1" dirty="0">
                <a:solidFill>
                  <a:schemeClr val="tx1"/>
                </a:solidFill>
              </a:rPr>
            </a:br>
            <a:r>
              <a:rPr lang="en-US" altLang="ko-KR" sz="3200" b="1" dirty="0">
                <a:solidFill>
                  <a:schemeClr val="tx1"/>
                </a:solidFill>
              </a:rPr>
              <a:t>Service : Session Setup</a:t>
            </a:r>
            <a:endParaRPr lang="en-US" altLang="zh-CN" sz="3200" b="1" dirty="0"/>
          </a:p>
        </p:txBody>
      </p:sp>
      <p:sp>
        <p:nvSpPr>
          <p:cNvPr id="161" name="직사각형 160"/>
          <p:cNvSpPr/>
          <p:nvPr/>
        </p:nvSpPr>
        <p:spPr>
          <a:xfrm>
            <a:off x="611561" y="1484784"/>
            <a:ext cx="1512707" cy="5937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Client EMA</a:t>
            </a:r>
            <a:endParaRPr lang="ko-KR" alt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2" name="직사각형 161"/>
          <p:cNvSpPr/>
          <p:nvPr/>
        </p:nvSpPr>
        <p:spPr>
          <a:xfrm>
            <a:off x="6947725" y="1484784"/>
            <a:ext cx="1512707" cy="5937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Server EMA</a:t>
            </a:r>
            <a:endParaRPr lang="ko-KR" alt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90" name="직선 연결선 189"/>
          <p:cNvCxnSpPr/>
          <p:nvPr/>
        </p:nvCxnSpPr>
        <p:spPr>
          <a:xfrm flipH="1">
            <a:off x="7704078" y="2078530"/>
            <a:ext cx="3" cy="47794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/>
          <p:cNvCxnSpPr/>
          <p:nvPr/>
        </p:nvCxnSpPr>
        <p:spPr>
          <a:xfrm>
            <a:off x="1367910" y="2276872"/>
            <a:ext cx="633617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직선 화살표 연결선 191"/>
          <p:cNvCxnSpPr/>
          <p:nvPr/>
        </p:nvCxnSpPr>
        <p:spPr>
          <a:xfrm>
            <a:off x="1331640" y="2564904"/>
            <a:ext cx="6336171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TextBox 200"/>
          <p:cNvSpPr txBox="1"/>
          <p:nvPr/>
        </p:nvSpPr>
        <p:spPr>
          <a:xfrm>
            <a:off x="2395923" y="1988839"/>
            <a:ext cx="2576346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PUT 	: /EMAP/SEMA/1.0b/</a:t>
            </a:r>
            <a:r>
              <a:rPr lang="en-US" altLang="ko-KR" sz="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SessionSetup</a:t>
            </a:r>
            <a:endParaRPr lang="en-US" altLang="ko-KR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Payload 	: ConnectRegistration</a:t>
            </a:r>
            <a:endParaRPr lang="ko-KR" altLang="en-US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0" name="TextBox 209"/>
          <p:cNvSpPr txBox="1"/>
          <p:nvPr/>
        </p:nvSpPr>
        <p:spPr>
          <a:xfrm>
            <a:off x="2395923" y="2298358"/>
            <a:ext cx="2101857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Response	: 2.05 Content</a:t>
            </a:r>
          </a:p>
          <a:p>
            <a:r>
              <a:rPr lang="en-US" altLang="ko-KR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Payload	: </a:t>
            </a:r>
            <a:r>
              <a:rPr lang="en-US" altLang="ko-KR" sz="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ConnectedRegistration</a:t>
            </a:r>
            <a:endParaRPr lang="en-US" altLang="ko-KR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11" name="직선 화살표 연결선 210"/>
          <p:cNvCxnSpPr/>
          <p:nvPr/>
        </p:nvCxnSpPr>
        <p:spPr>
          <a:xfrm>
            <a:off x="1367909" y="2852936"/>
            <a:ext cx="633617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직선 화살표 연결선 211"/>
          <p:cNvCxnSpPr/>
          <p:nvPr/>
        </p:nvCxnSpPr>
        <p:spPr>
          <a:xfrm>
            <a:off x="1331640" y="3140968"/>
            <a:ext cx="6336171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3" name="TextBox 212"/>
          <p:cNvSpPr txBox="1"/>
          <p:nvPr/>
        </p:nvSpPr>
        <p:spPr>
          <a:xfrm>
            <a:off x="2395922" y="2564904"/>
            <a:ext cx="2576346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PUT 	: /EMAP/SEMA/1.0b/</a:t>
            </a:r>
            <a:r>
              <a:rPr lang="en-US" altLang="ko-KR" sz="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SessionSetup</a:t>
            </a:r>
            <a:endParaRPr lang="en-US" altLang="ko-KR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Payload 	: CreatePartyRegistration</a:t>
            </a:r>
            <a:endParaRPr lang="ko-KR" altLang="en-US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4" name="TextBox 213"/>
          <p:cNvSpPr txBox="1"/>
          <p:nvPr/>
        </p:nvSpPr>
        <p:spPr>
          <a:xfrm>
            <a:off x="2395922" y="2852936"/>
            <a:ext cx="2198038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Response	: 2.05 Content</a:t>
            </a:r>
          </a:p>
          <a:p>
            <a:r>
              <a:rPr lang="en-US" altLang="ko-KR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Payload	: CreatedPartyRegistration</a:t>
            </a:r>
          </a:p>
        </p:txBody>
      </p:sp>
      <p:cxnSp>
        <p:nvCxnSpPr>
          <p:cNvPr id="219" name="직선 화살표 연결선 218"/>
          <p:cNvCxnSpPr/>
          <p:nvPr/>
        </p:nvCxnSpPr>
        <p:spPr>
          <a:xfrm>
            <a:off x="1367909" y="6381328"/>
            <a:ext cx="633617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직선 화살표 연결선 219"/>
          <p:cNvCxnSpPr/>
          <p:nvPr/>
        </p:nvCxnSpPr>
        <p:spPr>
          <a:xfrm>
            <a:off x="1367909" y="6676166"/>
            <a:ext cx="6336171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1" name="TextBox 220"/>
          <p:cNvSpPr txBox="1"/>
          <p:nvPr/>
        </p:nvSpPr>
        <p:spPr>
          <a:xfrm>
            <a:off x="2395922" y="5975380"/>
            <a:ext cx="2576346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PUT	: /EMAP/SEMA/1.0b/</a:t>
            </a:r>
            <a:r>
              <a:rPr lang="en-US" altLang="ko-KR" sz="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SessionSetup</a:t>
            </a:r>
            <a:endParaRPr lang="en-US" altLang="ko-KR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Payload 	: CancelPartyRegistration</a:t>
            </a:r>
            <a:endParaRPr lang="ko-KR" altLang="en-US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2" name="TextBox 221"/>
          <p:cNvSpPr txBox="1"/>
          <p:nvPr/>
        </p:nvSpPr>
        <p:spPr>
          <a:xfrm>
            <a:off x="2395922" y="6381328"/>
            <a:ext cx="2260555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Response	: 2.05 Content</a:t>
            </a:r>
          </a:p>
          <a:p>
            <a:r>
              <a:rPr lang="en-US" altLang="ko-KR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Payload	: CanceledPartyRegistration</a:t>
            </a:r>
          </a:p>
        </p:txBody>
      </p:sp>
      <p:sp>
        <p:nvSpPr>
          <p:cNvPr id="223" name="물결 222"/>
          <p:cNvSpPr/>
          <p:nvPr/>
        </p:nvSpPr>
        <p:spPr bwMode="auto">
          <a:xfrm>
            <a:off x="1331640" y="5851708"/>
            <a:ext cx="6336170" cy="169580"/>
          </a:xfrm>
          <a:prstGeom prst="wave">
            <a:avLst/>
          </a:prstGeom>
          <a:solidFill>
            <a:srgbClr val="FFFFD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cxnSp>
        <p:nvCxnSpPr>
          <p:cNvPr id="25" name="직선 화살표 연결선 24"/>
          <p:cNvCxnSpPr/>
          <p:nvPr/>
        </p:nvCxnSpPr>
        <p:spPr>
          <a:xfrm>
            <a:off x="1331640" y="3429000"/>
            <a:ext cx="633617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2431662" y="3140968"/>
            <a:ext cx="2576346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PUT 	: /EMAP/SEMA/1.0b/</a:t>
            </a:r>
            <a:r>
              <a:rPr lang="en-US" altLang="ko-KR" sz="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SessionSetup</a:t>
            </a:r>
            <a:endParaRPr lang="en-US" altLang="ko-KR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Payload 	: RegisterReport</a:t>
            </a:r>
            <a:endParaRPr lang="ko-KR" altLang="en-US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431662" y="4005064"/>
            <a:ext cx="1830950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Response	: 2.05 Content</a:t>
            </a:r>
          </a:p>
          <a:p>
            <a:r>
              <a:rPr lang="en-US" altLang="ko-KR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Payload	: </a:t>
            </a:r>
            <a:r>
              <a:rPr lang="en-US" altLang="ko-KR" sz="800" dirty="0"/>
              <a:t>RegisterReport</a:t>
            </a:r>
            <a:endParaRPr lang="en-US" altLang="ko-KR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431661" y="4365104"/>
            <a:ext cx="2576346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PUT 	: /EMAP/SEMA/1.0b/</a:t>
            </a:r>
            <a:r>
              <a:rPr lang="en-US" altLang="ko-KR" sz="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SessionSetup</a:t>
            </a:r>
            <a:endParaRPr lang="en-US" altLang="ko-KR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Payload 	: RegisteredReport</a:t>
            </a:r>
            <a:endParaRPr lang="ko-KR" altLang="en-US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4" name="직선 화살표 연결선 33"/>
          <p:cNvCxnSpPr/>
          <p:nvPr/>
        </p:nvCxnSpPr>
        <p:spPr>
          <a:xfrm>
            <a:off x="1331640" y="5661248"/>
            <a:ext cx="6336171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 flipH="1">
            <a:off x="1331640" y="2060848"/>
            <a:ext cx="3" cy="47794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2411760" y="5034662"/>
            <a:ext cx="2576346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PUT 	: /EMAP/SEMA/1.0b/</a:t>
            </a:r>
            <a:r>
              <a:rPr lang="en-US" altLang="ko-KR" sz="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SessionSetup</a:t>
            </a:r>
            <a:endParaRPr lang="en-US" altLang="ko-KR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Payload 	: RequestEvent</a:t>
            </a:r>
            <a:endParaRPr lang="ko-KR" altLang="en-US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404751" y="5394702"/>
            <a:ext cx="1830950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Response	: 2.05 Content</a:t>
            </a:r>
          </a:p>
          <a:p>
            <a:r>
              <a:rPr lang="en-US" altLang="ko-KR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Payload	: </a:t>
            </a:r>
            <a:r>
              <a:rPr lang="en-US" altLang="ko-KR" sz="800" dirty="0"/>
              <a:t>DistrbuteEvent</a:t>
            </a:r>
            <a:endParaRPr lang="en-US" altLang="ko-KR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오른쪽 중괄호 41"/>
          <p:cNvSpPr/>
          <p:nvPr/>
        </p:nvSpPr>
        <p:spPr bwMode="auto">
          <a:xfrm rot="10800000">
            <a:off x="940470" y="2154945"/>
            <a:ext cx="357189" cy="3506302"/>
          </a:xfrm>
          <a:prstGeom prst="rightBrace">
            <a:avLst>
              <a:gd name="adj1" fmla="val 8333"/>
              <a:gd name="adj2" fmla="val 51966"/>
            </a:avLst>
          </a:prstGeom>
          <a:noFill/>
          <a:ln w="12699" cap="flat" cmpd="sng" algn="ctr">
            <a:solidFill>
              <a:schemeClr val="tx1"/>
            </a:solidFill>
            <a:prstDash val="dashDot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43" name="오른쪽 중괄호 42"/>
          <p:cNvSpPr/>
          <p:nvPr/>
        </p:nvSpPr>
        <p:spPr bwMode="auto">
          <a:xfrm rot="10800000">
            <a:off x="957386" y="5851708"/>
            <a:ext cx="270915" cy="817652"/>
          </a:xfrm>
          <a:prstGeom prst="rightBrace">
            <a:avLst>
              <a:gd name="adj1" fmla="val 8333"/>
              <a:gd name="adj2" fmla="val 51966"/>
            </a:avLst>
          </a:prstGeom>
          <a:noFill/>
          <a:ln w="12699" cap="flat" cmpd="sng" algn="ctr">
            <a:solidFill>
              <a:schemeClr val="tx1"/>
            </a:solidFill>
            <a:prstDash val="dashDot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-95818" y="3734028"/>
            <a:ext cx="123944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/>
              <a:t>Session Setup</a:t>
            </a:r>
          </a:p>
        </p:txBody>
      </p:sp>
      <p:sp>
        <p:nvSpPr>
          <p:cNvPr id="45" name="직사각형 44"/>
          <p:cNvSpPr/>
          <p:nvPr/>
        </p:nvSpPr>
        <p:spPr>
          <a:xfrm>
            <a:off x="24118" y="5928125"/>
            <a:ext cx="9995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/>
              <a:t>Tear down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2407044" y="3738518"/>
            <a:ext cx="2576346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PUT 	: /EMAP/SEMA/1.0b/</a:t>
            </a:r>
            <a:r>
              <a:rPr lang="en-US" altLang="ko-KR" sz="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SessionSetup</a:t>
            </a:r>
            <a:endParaRPr lang="en-US" altLang="ko-KR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Payload 	: Poll</a:t>
            </a:r>
            <a:endParaRPr lang="ko-KR" altLang="en-US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431662" y="4674622"/>
            <a:ext cx="1693092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Response	: 2.05 Content</a:t>
            </a:r>
          </a:p>
          <a:p>
            <a:r>
              <a:rPr lang="en-US" altLang="ko-KR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Payload	: </a:t>
            </a:r>
            <a:r>
              <a:rPr lang="en-US" altLang="ko-KR" sz="800" dirty="0"/>
              <a:t>Response</a:t>
            </a:r>
            <a:endParaRPr lang="en-US" altLang="ko-KR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0" name="직선 화살표 연결선 49"/>
          <p:cNvCxnSpPr/>
          <p:nvPr/>
        </p:nvCxnSpPr>
        <p:spPr>
          <a:xfrm>
            <a:off x="1331640" y="3717032"/>
            <a:ext cx="6336171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2417234" y="3439743"/>
            <a:ext cx="1879041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PUT 	: 2.05 Content</a:t>
            </a:r>
          </a:p>
          <a:p>
            <a:r>
              <a:rPr lang="en-US" altLang="ko-KR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Payload 	: RegisteredReport</a:t>
            </a:r>
            <a:endParaRPr lang="ko-KR" altLang="en-US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3" name="직선 화살표 연결선 52"/>
          <p:cNvCxnSpPr/>
          <p:nvPr/>
        </p:nvCxnSpPr>
        <p:spPr>
          <a:xfrm>
            <a:off x="1331640" y="4005064"/>
            <a:ext cx="633617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/>
          <p:cNvCxnSpPr/>
          <p:nvPr/>
        </p:nvCxnSpPr>
        <p:spPr>
          <a:xfrm>
            <a:off x="1331640" y="4293096"/>
            <a:ext cx="6336171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/>
          <p:cNvCxnSpPr/>
          <p:nvPr/>
        </p:nvCxnSpPr>
        <p:spPr>
          <a:xfrm>
            <a:off x="1331640" y="4653136"/>
            <a:ext cx="633617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/>
          <p:cNvCxnSpPr/>
          <p:nvPr/>
        </p:nvCxnSpPr>
        <p:spPr>
          <a:xfrm>
            <a:off x="1331640" y="5013176"/>
            <a:ext cx="6336171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/>
          <p:cNvCxnSpPr/>
          <p:nvPr/>
        </p:nvCxnSpPr>
        <p:spPr>
          <a:xfrm>
            <a:off x="1331640" y="5301208"/>
            <a:ext cx="633617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3188353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b="1" dirty="0">
                <a:solidFill>
                  <a:schemeClr val="tx1"/>
                </a:solidFill>
              </a:rPr>
              <a:t>2.2 EMAP(MQTT, CoAP/JSON)</a:t>
            </a:r>
            <a:br>
              <a:rPr lang="en-US" altLang="ko-KR" sz="2800" b="1" dirty="0">
                <a:solidFill>
                  <a:schemeClr val="tx1"/>
                </a:solidFill>
              </a:rPr>
            </a:br>
            <a:r>
              <a:rPr lang="en-US" altLang="ko-KR" sz="2800" b="1" dirty="0">
                <a:solidFill>
                  <a:schemeClr val="tx1"/>
                </a:solidFill>
              </a:rPr>
              <a:t>Service : Session Setup</a:t>
            </a:r>
            <a:endParaRPr lang="ko-KR" altLang="en-US" sz="24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7C6F095-276F-4AD3-9842-1213BA0CC323}" type="slidenum">
              <a:rPr lang="ko-KR" altLang="en-US" smtClean="0">
                <a:solidFill>
                  <a:srgbClr val="000000"/>
                </a:solidFill>
              </a:rPr>
              <a:pPr>
                <a:defRPr/>
              </a:pPr>
              <a:t>156</a:t>
            </a:fld>
            <a:endParaRPr lang="ko-KR" altLang="en-US" dirty="0">
              <a:solidFill>
                <a:srgbClr val="000000"/>
              </a:solidFill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4119076"/>
              </p:ext>
            </p:extLst>
          </p:nvPr>
        </p:nvGraphicFramePr>
        <p:xfrm>
          <a:off x="179512" y="2195029"/>
          <a:ext cx="3689554" cy="3898267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962774">
                  <a:extLst>
                    <a:ext uri="{9D8B030D-6E8A-4147-A177-3AD203B41FA5}">
                      <a16:colId xmlns:a16="http://schemas.microsoft.com/office/drawing/2014/main" val="2120021048"/>
                    </a:ext>
                  </a:extLst>
                </a:gridCol>
                <a:gridCol w="1143697">
                  <a:extLst>
                    <a:ext uri="{9D8B030D-6E8A-4147-A177-3AD203B41FA5}">
                      <a16:colId xmlns:a16="http://schemas.microsoft.com/office/drawing/2014/main" val="2096299039"/>
                    </a:ext>
                  </a:extLst>
                </a:gridCol>
                <a:gridCol w="1583083">
                  <a:extLst>
                    <a:ext uri="{9D8B030D-6E8A-4147-A177-3AD203B41FA5}">
                      <a16:colId xmlns:a16="http://schemas.microsoft.com/office/drawing/2014/main" val="2250391353"/>
                    </a:ext>
                  </a:extLst>
                </a:gridCol>
              </a:tblGrid>
              <a:tr h="337687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Key Name</a:t>
                      </a:r>
                      <a:endParaRPr lang="en-US" sz="900" b="1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Reference</a:t>
                      </a:r>
                      <a:endParaRPr lang="en-US" sz="900" b="1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0574211"/>
                  </a:ext>
                </a:extLst>
              </a:tr>
              <a:tr h="33768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solidFill>
                            <a:schemeClr val="bg1"/>
                          </a:solidFill>
                          <a:effectLst/>
                        </a:rPr>
                        <a:t>OpenADR 2.0b</a:t>
                      </a:r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solidFill>
                            <a:schemeClr val="bg1"/>
                          </a:solidFill>
                          <a:effectLst/>
                        </a:rPr>
                        <a:t>SEP 2.0(IEC 61968)</a:t>
                      </a:r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9883060"/>
                  </a:ext>
                </a:extLst>
              </a:tr>
              <a:tr h="528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SrcEMA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ei: venID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1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23820004"/>
                  </a:ext>
                </a:extLst>
              </a:tr>
              <a:tr h="528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DestEMA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ei: vtnID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1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508435709"/>
                  </a:ext>
                </a:extLst>
              </a:tr>
              <a:tr h="528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</a:rPr>
                        <a:t>requestID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</a:rPr>
                        <a:t>pyld:requestID</a:t>
                      </a:r>
                      <a:endParaRPr lang="en-US" sz="800" b="0" i="1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1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615853667"/>
                  </a:ext>
                </a:extLst>
              </a:tr>
              <a:tr h="528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solidFill>
                            <a:schemeClr val="accent2"/>
                          </a:solidFill>
                          <a:effectLst/>
                        </a:rPr>
                        <a:t>service</a:t>
                      </a:r>
                      <a:endParaRPr lang="en-US" sz="800" b="1" i="0" u="none" strike="noStrike" dirty="0">
                        <a:solidFill>
                          <a:schemeClr val="accent2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>
                          <a:solidFill>
                            <a:schemeClr val="accent2"/>
                          </a:solidFill>
                          <a:effectLst/>
                          <a:latin typeface="Times New Roman" panose="02020603050405020304" pitchFamily="18" charset="0"/>
                        </a:rPr>
                        <a:t>(Tag </a:t>
                      </a:r>
                      <a:r>
                        <a:rPr lang="ko-KR" altLang="en-US" sz="800" b="0" i="0" u="none" strike="noStrike" dirty="0">
                          <a:solidFill>
                            <a:schemeClr val="accent2"/>
                          </a:solidFill>
                          <a:effectLst/>
                          <a:latin typeface="Times New Roman" panose="02020603050405020304" pitchFamily="18" charset="0"/>
                        </a:rPr>
                        <a:t>이름으로 존재</a:t>
                      </a:r>
                      <a:r>
                        <a:rPr lang="en-US" altLang="ko-KR" sz="800" b="0" i="0" u="none" strike="noStrike" dirty="0">
                          <a:solidFill>
                            <a:schemeClr val="accent2"/>
                          </a:solidFill>
                          <a:effectLst/>
                          <a:latin typeface="Times New Roman" panose="02020603050405020304" pitchFamily="18" charset="0"/>
                        </a:rPr>
                        <a:t>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800" b="0" i="1" u="none" strike="noStrike" dirty="0">
                        <a:solidFill>
                          <a:schemeClr val="accent2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954997486"/>
                  </a:ext>
                </a:extLst>
              </a:tr>
              <a:tr h="528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version</a:t>
                      </a:r>
                      <a:endParaRPr lang="en-US" sz="800" b="1" i="0" u="none" strike="noStrike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1" u="none" strike="noStrike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IdentifiedObject:version</a:t>
                      </a:r>
                      <a:endParaRPr lang="en-US" sz="800" b="0" i="1" u="none" strike="noStrike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681169957"/>
                  </a:ext>
                </a:extLst>
              </a:tr>
              <a:tr h="57889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time</a:t>
                      </a:r>
                      <a:endParaRPr lang="en-US" sz="800" b="1" i="0" u="none" strike="noStrike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1" u="none" strike="noStrike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RandomizableEvent:creation Time</a:t>
                      </a:r>
                      <a:endParaRPr lang="en-US" sz="800" b="0" i="1" u="none" strike="noStrike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061454311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5927353"/>
              </p:ext>
            </p:extLst>
          </p:nvPr>
        </p:nvGraphicFramePr>
        <p:xfrm>
          <a:off x="3995936" y="2186954"/>
          <a:ext cx="5038180" cy="4055645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867975">
                  <a:extLst>
                    <a:ext uri="{9D8B030D-6E8A-4147-A177-3AD203B41FA5}">
                      <a16:colId xmlns:a16="http://schemas.microsoft.com/office/drawing/2014/main" val="805197926"/>
                    </a:ext>
                  </a:extLst>
                </a:gridCol>
                <a:gridCol w="8679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40036">
                  <a:extLst>
                    <a:ext uri="{9D8B030D-6E8A-4147-A177-3AD203B41FA5}">
                      <a16:colId xmlns:a16="http://schemas.microsoft.com/office/drawing/2014/main" val="1343284466"/>
                    </a:ext>
                  </a:extLst>
                </a:gridCol>
                <a:gridCol w="1355313">
                  <a:extLst>
                    <a:ext uri="{9D8B030D-6E8A-4147-A177-3AD203B41FA5}">
                      <a16:colId xmlns:a16="http://schemas.microsoft.com/office/drawing/2014/main" val="2678148129"/>
                    </a:ext>
                  </a:extLst>
                </a:gridCol>
                <a:gridCol w="906881">
                  <a:extLst>
                    <a:ext uri="{9D8B030D-6E8A-4147-A177-3AD203B41FA5}">
                      <a16:colId xmlns:a16="http://schemas.microsoft.com/office/drawing/2014/main" val="3414416844"/>
                    </a:ext>
                  </a:extLst>
                </a:gridCol>
              </a:tblGrid>
              <a:tr h="165894"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  <a:latin typeface="+mn-lt"/>
                        </a:rPr>
                        <a:t>Key Name</a:t>
                      </a:r>
                      <a:endParaRPr lang="en-US" sz="800" b="1" i="0" u="none" strike="noStrike" dirty="0"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tc rowSpan="2" hMerge="1">
                  <a:txBody>
                    <a:bodyPr/>
                    <a:lstStyle/>
                    <a:p>
                      <a:pPr algn="ctr" fontAlgn="ctr"/>
                      <a:endParaRPr lang="en-US" sz="800" b="1" i="0" u="none" strike="noStrike" dirty="0"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  <a:latin typeface="+mn-lt"/>
                        </a:rPr>
                        <a:t>Reference</a:t>
                      </a:r>
                      <a:endParaRPr lang="en-US" sz="800" b="1" i="0" u="none" strike="noStrike" dirty="0"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8126188"/>
                  </a:ext>
                </a:extLst>
              </a:tr>
              <a:tr h="165894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OpenADR 2.0b</a:t>
                      </a:r>
                      <a:endParaRPr lang="en-US" sz="8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SEP 2.0(IEC 61968)</a:t>
                      </a:r>
                      <a:endParaRPr lang="en-US" sz="8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081318"/>
                  </a:ext>
                </a:extLst>
              </a:tr>
              <a:tr h="24446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SrcEMA</a:t>
                      </a:r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ei:vtnID</a:t>
                      </a:r>
                      <a:endParaRPr lang="en-US" sz="800" b="0" i="1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1" u="none" strike="noStrike"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980174593"/>
                  </a:ext>
                </a:extLst>
              </a:tr>
              <a:tr h="24446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DestEMA</a:t>
                      </a:r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ei:venID</a:t>
                      </a:r>
                      <a:endParaRPr lang="en-US" sz="800" b="0" i="1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1" u="none" strike="noStrike" dirty="0"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816233664"/>
                  </a:ext>
                </a:extLst>
              </a:tr>
              <a:tr h="24446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responseCode</a:t>
                      </a:r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ei:eiResponse</a:t>
                      </a:r>
                      <a:endParaRPr lang="en-US" sz="800" b="0" i="1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ei:responseCode</a:t>
                      </a:r>
                      <a:endParaRPr lang="en-US" sz="800" b="0" i="1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1" u="none" strike="noStrike"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81775826"/>
                  </a:ext>
                </a:extLst>
              </a:tr>
              <a:tr h="29860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responseDescription</a:t>
                      </a:r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ei:responseDescription</a:t>
                      </a:r>
                      <a:endParaRPr lang="en-US" sz="800" b="0" i="1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1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656594683"/>
                  </a:ext>
                </a:extLst>
              </a:tr>
              <a:tr h="24446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requestID</a:t>
                      </a:r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Pyld:requestID</a:t>
                      </a:r>
                      <a:endParaRPr lang="en-US" sz="800" b="0" i="1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1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975549888"/>
                  </a:ext>
                </a:extLst>
              </a:tr>
              <a:tr h="44005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profile</a:t>
                      </a:r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transports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Oadr:oadrProfile</a:t>
                      </a:r>
                      <a:endParaRPr lang="en-US" sz="800" b="0" i="1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oadrTransport:</a:t>
                      </a:r>
                      <a:r>
                        <a:rPr lang="en-US" altLang="ko-KR" sz="8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 Array</a:t>
                      </a:r>
                      <a:endParaRPr lang="en-US" altLang="ko-KR" sz="8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1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305261393"/>
                  </a:ext>
                </a:extLst>
              </a:tr>
              <a:tr h="220025"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profileName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Oadr:oadrProfile</a:t>
                      </a:r>
                      <a:endParaRPr lang="en-US" altLang="ko-KR" sz="800" b="0" i="1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oadrProfileName</a:t>
                      </a:r>
                      <a:r>
                        <a:rPr lang="en-US" altLang="ko-KR" sz="8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 : String</a:t>
                      </a:r>
                      <a:endParaRPr lang="en-US" altLang="ko-KR" sz="800" b="0" i="1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1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400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dirty="0"/>
                        <a:t> profile:</a:t>
                      </a:r>
                      <a:r>
                        <a:rPr lang="en-US" altLang="ko-KR" sz="800" baseline="0" dirty="0"/>
                        <a:t> </a:t>
                      </a:r>
                      <a:r>
                        <a:rPr lang="en-US" altLang="ko-KR" sz="800" dirty="0"/>
                        <a:t>profileName: transports</a:t>
                      </a:r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transportName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Oadr:oadrProfile:oadrTransportname</a:t>
                      </a:r>
                      <a:endParaRPr lang="en-US" altLang="ko-KR" sz="800" b="0" i="1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oadrTransportName:</a:t>
                      </a:r>
                      <a:r>
                        <a:rPr lang="en-US" altLang="ko-KR" sz="8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 String</a:t>
                      </a:r>
                      <a:endParaRPr lang="en-US" altLang="ko-KR" sz="8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1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930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duration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RandomizableEvent:randomizeDuration</a:t>
                      </a:r>
                      <a:endParaRPr lang="en-US" altLang="ko-KR" sz="800" b="0" i="1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1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978490779"/>
                  </a:ext>
                </a:extLst>
              </a:tr>
              <a:tr h="14930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registrationID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i="1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1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044500132"/>
                  </a:ext>
                </a:extLst>
              </a:tr>
              <a:tr h="37503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solidFill>
                            <a:schemeClr val="accent2"/>
                          </a:solidFill>
                          <a:effectLst/>
                          <a:latin typeface="+mn-lt"/>
                        </a:rPr>
                        <a:t>service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800" u="none" strike="noStrike" dirty="0">
                        <a:solidFill>
                          <a:schemeClr val="accent2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>
                          <a:solidFill>
                            <a:schemeClr val="accent2"/>
                          </a:solidFill>
                          <a:effectLst/>
                          <a:latin typeface="+mn-lt"/>
                          <a:ea typeface="+mn-ea"/>
                        </a:rPr>
                        <a:t>(Tag </a:t>
                      </a:r>
                      <a:r>
                        <a:rPr lang="ko-KR" altLang="en-US" sz="800" b="0" i="0" u="none" strike="noStrike" dirty="0">
                          <a:solidFill>
                            <a:schemeClr val="accent2"/>
                          </a:solidFill>
                          <a:effectLst/>
                          <a:latin typeface="+mn-lt"/>
                          <a:ea typeface="+mn-ea"/>
                        </a:rPr>
                        <a:t>이름으로 존재</a:t>
                      </a:r>
                      <a:r>
                        <a:rPr lang="en-US" altLang="ko-KR" sz="800" b="0" i="0" u="none" strike="noStrike" dirty="0">
                          <a:solidFill>
                            <a:schemeClr val="accent2"/>
                          </a:solidFill>
                          <a:effectLst/>
                          <a:latin typeface="+mn-lt"/>
                          <a:ea typeface="+mn-ea"/>
                        </a:rPr>
                        <a:t>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1" u="none" strike="noStrike" dirty="0">
                        <a:solidFill>
                          <a:schemeClr val="accent2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800" b="0" i="1" u="none" strike="noStrike" dirty="0">
                        <a:solidFill>
                          <a:schemeClr val="accent2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917951193"/>
                  </a:ext>
                </a:extLst>
              </a:tr>
              <a:tr h="37503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version</a:t>
                      </a:r>
                      <a:endParaRPr lang="en-US" sz="800" b="1" i="0" u="none" strike="noStrike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800" b="1" i="0" u="none" strike="noStrike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1" u="none" strike="noStrike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800" b="0" i="1" u="none" strike="noStrike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IdentifiedObject:version</a:t>
                      </a:r>
                      <a:endParaRPr lang="en-US" altLang="ko-KR" sz="800" b="0" i="1" u="none" strike="noStrike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  <a:p>
                      <a:pPr algn="ctr" fontAlgn="ctr"/>
                      <a:endParaRPr lang="en-US" sz="800" b="0" i="1" u="none" strike="noStrike" dirty="0">
                        <a:solidFill>
                          <a:srgbClr val="FF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610521217"/>
                  </a:ext>
                </a:extLst>
              </a:tr>
              <a:tr h="29860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time</a:t>
                      </a:r>
                      <a:endParaRPr lang="en-US" sz="800" b="1" i="0" u="none" strike="noStrike" dirty="0">
                        <a:solidFill>
                          <a:srgbClr val="FF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800" b="1" i="0" u="none" strike="noStrike" dirty="0">
                        <a:solidFill>
                          <a:srgbClr val="FF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1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1" u="none" strike="noStrike" dirty="0"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RandomizableEvent:creationTime</a:t>
                      </a:r>
                      <a:endParaRPr lang="en-US" sz="800" b="0" i="1" u="none" strike="noStrike" dirty="0">
                        <a:solidFill>
                          <a:srgbClr val="FF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562982161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07504" y="1897087"/>
            <a:ext cx="20249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(1) ConnectRegistration</a:t>
            </a:r>
            <a:endParaRPr lang="ko-KR" altLang="en-US" sz="1400" dirty="0"/>
          </a:p>
        </p:txBody>
      </p:sp>
      <p:sp>
        <p:nvSpPr>
          <p:cNvPr id="27" name="TextBox 26"/>
          <p:cNvSpPr txBox="1"/>
          <p:nvPr/>
        </p:nvSpPr>
        <p:spPr>
          <a:xfrm>
            <a:off x="3878902" y="1885308"/>
            <a:ext cx="22109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(2) ConnectedRegistration</a:t>
            </a:r>
            <a:endParaRPr lang="ko-KR" altLang="en-US" sz="1400" dirty="0"/>
          </a:p>
        </p:txBody>
      </p:sp>
      <p:grpSp>
        <p:nvGrpSpPr>
          <p:cNvPr id="33" name="그룹 32"/>
          <p:cNvGrpSpPr/>
          <p:nvPr/>
        </p:nvGrpSpPr>
        <p:grpSpPr>
          <a:xfrm>
            <a:off x="467544" y="1364486"/>
            <a:ext cx="8229600" cy="526953"/>
            <a:chOff x="467544" y="1307151"/>
            <a:chExt cx="8229600" cy="1130677"/>
          </a:xfrm>
        </p:grpSpPr>
        <p:sp>
          <p:nvSpPr>
            <p:cNvPr id="34" name="직사각형 33"/>
            <p:cNvSpPr/>
            <p:nvPr/>
          </p:nvSpPr>
          <p:spPr bwMode="auto">
            <a:xfrm>
              <a:off x="467544" y="1414528"/>
              <a:ext cx="8229600" cy="1023300"/>
            </a:xfrm>
            <a:prstGeom prst="rect">
              <a:avLst/>
            </a:prstGeom>
            <a:solidFill>
              <a:schemeClr val="bg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7377792" y="1653765"/>
              <a:ext cx="845103" cy="54482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05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Client EMA</a:t>
              </a:r>
              <a:endParaRPr lang="ko-KR" altLang="en-US" sz="105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6" name="직선 화살표 연결선 35"/>
            <p:cNvCxnSpPr/>
            <p:nvPr/>
          </p:nvCxnSpPr>
          <p:spPr bwMode="auto">
            <a:xfrm>
              <a:off x="2195736" y="1844824"/>
              <a:ext cx="4707807" cy="0"/>
            </a:xfrm>
            <a:prstGeom prst="straightConnector1">
              <a:avLst/>
            </a:prstGeom>
            <a:solidFill>
              <a:schemeClr val="accent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arrow" w="med" len="med"/>
              <a:tailEnd type="none"/>
            </a:ln>
            <a:effectLst/>
          </p:spPr>
        </p:cxnSp>
        <p:sp>
          <p:nvSpPr>
            <p:cNvPr id="38" name="TextBox 37"/>
            <p:cNvSpPr txBox="1"/>
            <p:nvPr/>
          </p:nvSpPr>
          <p:spPr>
            <a:xfrm>
              <a:off x="862283" y="1612978"/>
              <a:ext cx="869149" cy="54482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05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Server EMA</a:t>
              </a:r>
              <a:endParaRPr lang="ko-KR" altLang="en-US" sz="105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9" name="직선 화살표 연결선 38"/>
            <p:cNvCxnSpPr/>
            <p:nvPr/>
          </p:nvCxnSpPr>
          <p:spPr bwMode="auto">
            <a:xfrm flipH="1">
              <a:off x="2195736" y="2276872"/>
              <a:ext cx="4707808" cy="0"/>
            </a:xfrm>
            <a:prstGeom prst="straightConnector1">
              <a:avLst/>
            </a:prstGeom>
            <a:solidFill>
              <a:schemeClr val="accent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arrow" w="med" len="med"/>
              <a:tailEnd type="none"/>
            </a:ln>
            <a:effectLst/>
          </p:spPr>
        </p:cxnSp>
        <p:sp>
          <p:nvSpPr>
            <p:cNvPr id="40" name="TextBox 39"/>
            <p:cNvSpPr txBox="1"/>
            <p:nvPr/>
          </p:nvSpPr>
          <p:spPr>
            <a:xfrm>
              <a:off x="3487138" y="1776473"/>
              <a:ext cx="2138726" cy="5613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(2)</a:t>
              </a:r>
              <a:r>
                <a:rPr lang="en-US" altLang="ko-KR" sz="1100" dirty="0"/>
                <a:t> ConnectedPartyRegistration</a:t>
              </a:r>
              <a:endParaRPr lang="ko-KR" altLang="en-US" sz="11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3765446" y="1307151"/>
              <a:ext cx="1670650" cy="5613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(1) </a:t>
              </a:r>
              <a:r>
                <a:rPr lang="en-US" altLang="ko-KR" sz="1100" dirty="0"/>
                <a:t>ConnectRegistration</a:t>
              </a:r>
              <a:endParaRPr lang="ko-KR" altLang="en-US" sz="11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9" name="직사각형 8"/>
          <p:cNvSpPr/>
          <p:nvPr/>
        </p:nvSpPr>
        <p:spPr>
          <a:xfrm>
            <a:off x="0" y="0"/>
            <a:ext cx="234307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>
                <a:solidFill>
                  <a:schemeClr val="accent2"/>
                </a:solidFill>
              </a:rPr>
              <a:t>파란색 </a:t>
            </a:r>
            <a:r>
              <a:rPr lang="en-US" altLang="ko-KR" sz="1200" dirty="0">
                <a:solidFill>
                  <a:schemeClr val="accent2"/>
                </a:solidFill>
              </a:rPr>
              <a:t>: </a:t>
            </a:r>
            <a:r>
              <a:rPr lang="ko-KR" altLang="en-US" sz="1200" dirty="0">
                <a:solidFill>
                  <a:schemeClr val="accent2"/>
                </a:solidFill>
              </a:rPr>
              <a:t>기존 </a:t>
            </a:r>
            <a:r>
              <a:rPr lang="en-US" altLang="ko-KR" sz="1200" dirty="0">
                <a:solidFill>
                  <a:schemeClr val="accent2"/>
                </a:solidFill>
              </a:rPr>
              <a:t>OpenADR</a:t>
            </a:r>
            <a:r>
              <a:rPr lang="ko-KR" altLang="en-US" sz="1200" dirty="0">
                <a:solidFill>
                  <a:schemeClr val="accent2"/>
                </a:solidFill>
              </a:rPr>
              <a:t> </a:t>
            </a:r>
            <a:r>
              <a:rPr lang="en-US" altLang="ko-KR" sz="1200" dirty="0">
                <a:solidFill>
                  <a:schemeClr val="accent2"/>
                </a:solidFill>
              </a:rPr>
              <a:t>Tag </a:t>
            </a:r>
            <a:r>
              <a:rPr lang="ko-KR" altLang="en-US" sz="1200" dirty="0">
                <a:solidFill>
                  <a:schemeClr val="accent2"/>
                </a:solidFill>
              </a:rPr>
              <a:t>부분</a:t>
            </a:r>
            <a:endParaRPr lang="en-US" altLang="ko-KR" sz="1200" dirty="0">
              <a:solidFill>
                <a:schemeClr val="accent2"/>
              </a:solidFill>
            </a:endParaRPr>
          </a:p>
          <a:p>
            <a:r>
              <a:rPr lang="ko-KR" altLang="en-US" sz="1200" dirty="0">
                <a:solidFill>
                  <a:srgbClr val="FF0000"/>
                </a:solidFill>
              </a:rPr>
              <a:t>빨간색 </a:t>
            </a:r>
            <a:r>
              <a:rPr lang="en-US" altLang="ko-KR" sz="1200" dirty="0">
                <a:solidFill>
                  <a:srgbClr val="FF0000"/>
                </a:solidFill>
              </a:rPr>
              <a:t>: OpenADR</a:t>
            </a:r>
            <a:r>
              <a:rPr lang="ko-KR" altLang="en-US" sz="1200" dirty="0">
                <a:solidFill>
                  <a:srgbClr val="FF0000"/>
                </a:solidFill>
              </a:rPr>
              <a:t>확장된 </a:t>
            </a:r>
            <a:r>
              <a:rPr lang="en-US" altLang="ko-KR" sz="1200" dirty="0">
                <a:solidFill>
                  <a:srgbClr val="FF0000"/>
                </a:solidFill>
              </a:rPr>
              <a:t>Profile</a:t>
            </a:r>
          </a:p>
          <a:p>
            <a:endParaRPr lang="ko-KR" altLang="en-US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2986534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b="1" dirty="0">
                <a:solidFill>
                  <a:schemeClr val="tx1"/>
                </a:solidFill>
              </a:rPr>
              <a:t>2.2 EMAP(MQTT, CoAP/JSON)</a:t>
            </a:r>
            <a:br>
              <a:rPr lang="en-US" altLang="ko-KR" sz="2800" b="1" dirty="0">
                <a:solidFill>
                  <a:schemeClr val="tx1"/>
                </a:solidFill>
              </a:rPr>
            </a:br>
            <a:r>
              <a:rPr lang="en-US" altLang="ko-KR" sz="2800" b="1" dirty="0">
                <a:solidFill>
                  <a:schemeClr val="tx1"/>
                </a:solidFill>
              </a:rPr>
              <a:t>Service : Session Setup</a:t>
            </a:r>
            <a:endParaRPr lang="ko-KR" altLang="en-US" sz="24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7C6F095-276F-4AD3-9842-1213BA0CC323}" type="slidenum">
              <a:rPr lang="ko-KR" altLang="en-US" smtClean="0">
                <a:solidFill>
                  <a:srgbClr val="000000"/>
                </a:solidFill>
              </a:rPr>
              <a:pPr>
                <a:defRPr/>
              </a:pPr>
              <a:t>157</a:t>
            </a:fld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7504" y="1897087"/>
            <a:ext cx="20249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(1) ConnectRegistration</a:t>
            </a:r>
            <a:endParaRPr lang="ko-KR" altLang="en-US" sz="1400" dirty="0"/>
          </a:p>
        </p:txBody>
      </p:sp>
      <p:sp>
        <p:nvSpPr>
          <p:cNvPr id="27" name="TextBox 26"/>
          <p:cNvSpPr txBox="1"/>
          <p:nvPr/>
        </p:nvSpPr>
        <p:spPr>
          <a:xfrm>
            <a:off x="3878902" y="1885308"/>
            <a:ext cx="22109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(2) ConnectedRegistration</a:t>
            </a:r>
            <a:endParaRPr lang="ko-KR" altLang="en-US" sz="1400" dirty="0"/>
          </a:p>
        </p:txBody>
      </p:sp>
      <p:grpSp>
        <p:nvGrpSpPr>
          <p:cNvPr id="33" name="그룹 32"/>
          <p:cNvGrpSpPr/>
          <p:nvPr/>
        </p:nvGrpSpPr>
        <p:grpSpPr>
          <a:xfrm>
            <a:off x="467544" y="1364486"/>
            <a:ext cx="8229600" cy="526953"/>
            <a:chOff x="467544" y="1307151"/>
            <a:chExt cx="8229600" cy="1130677"/>
          </a:xfrm>
        </p:grpSpPr>
        <p:sp>
          <p:nvSpPr>
            <p:cNvPr id="34" name="직사각형 33"/>
            <p:cNvSpPr/>
            <p:nvPr/>
          </p:nvSpPr>
          <p:spPr bwMode="auto">
            <a:xfrm>
              <a:off x="467544" y="1414528"/>
              <a:ext cx="8229600" cy="1023300"/>
            </a:xfrm>
            <a:prstGeom prst="rect">
              <a:avLst/>
            </a:prstGeom>
            <a:solidFill>
              <a:schemeClr val="bg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7377792" y="1653765"/>
              <a:ext cx="845103" cy="54482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05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Client EMA</a:t>
              </a:r>
              <a:endParaRPr lang="ko-KR" altLang="en-US" sz="105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6" name="직선 화살표 연결선 35"/>
            <p:cNvCxnSpPr/>
            <p:nvPr/>
          </p:nvCxnSpPr>
          <p:spPr bwMode="auto">
            <a:xfrm>
              <a:off x="2195736" y="1844824"/>
              <a:ext cx="4707807" cy="0"/>
            </a:xfrm>
            <a:prstGeom prst="straightConnector1">
              <a:avLst/>
            </a:prstGeom>
            <a:solidFill>
              <a:schemeClr val="accent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arrow" w="med" len="med"/>
              <a:tailEnd type="none"/>
            </a:ln>
            <a:effectLst/>
          </p:spPr>
        </p:cxnSp>
        <p:sp>
          <p:nvSpPr>
            <p:cNvPr id="38" name="TextBox 37"/>
            <p:cNvSpPr txBox="1"/>
            <p:nvPr/>
          </p:nvSpPr>
          <p:spPr>
            <a:xfrm>
              <a:off x="862283" y="1612978"/>
              <a:ext cx="869149" cy="54482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05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Server EMA</a:t>
              </a:r>
              <a:endParaRPr lang="ko-KR" altLang="en-US" sz="105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9" name="직선 화살표 연결선 38"/>
            <p:cNvCxnSpPr/>
            <p:nvPr/>
          </p:nvCxnSpPr>
          <p:spPr bwMode="auto">
            <a:xfrm flipH="1">
              <a:off x="2195736" y="2276872"/>
              <a:ext cx="4707808" cy="0"/>
            </a:xfrm>
            <a:prstGeom prst="straightConnector1">
              <a:avLst/>
            </a:prstGeom>
            <a:solidFill>
              <a:schemeClr val="accent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arrow" w="med" len="med"/>
              <a:tailEnd type="none"/>
            </a:ln>
            <a:effectLst/>
          </p:spPr>
        </p:cxnSp>
        <p:sp>
          <p:nvSpPr>
            <p:cNvPr id="40" name="TextBox 39"/>
            <p:cNvSpPr txBox="1"/>
            <p:nvPr/>
          </p:nvSpPr>
          <p:spPr>
            <a:xfrm>
              <a:off x="3487138" y="1776473"/>
              <a:ext cx="2138726" cy="5613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(2)</a:t>
              </a:r>
              <a:r>
                <a:rPr lang="en-US" altLang="ko-KR" sz="1100" dirty="0"/>
                <a:t> ConnectedPartyRegistration</a:t>
              </a:r>
              <a:endParaRPr lang="ko-KR" altLang="en-US" sz="11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3765446" y="1307151"/>
              <a:ext cx="1670650" cy="5613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(1) </a:t>
              </a:r>
              <a:r>
                <a:rPr lang="en-US" altLang="ko-KR" sz="1100" dirty="0"/>
                <a:t>ConnectRegistration</a:t>
              </a:r>
              <a:endParaRPr lang="ko-KR" altLang="en-US" sz="11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9E132AAB-DAF6-4413-A608-E71E70A7FA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8941421"/>
              </p:ext>
            </p:extLst>
          </p:nvPr>
        </p:nvGraphicFramePr>
        <p:xfrm>
          <a:off x="467544" y="2293335"/>
          <a:ext cx="2819400" cy="1495425"/>
        </p:xfrm>
        <a:graphic>
          <a:graphicData uri="http://schemas.openxmlformats.org/drawingml/2006/table">
            <a:tbl>
              <a:tblPr/>
              <a:tblGrid>
                <a:gridCol w="888000">
                  <a:extLst>
                    <a:ext uri="{9D8B030D-6E8A-4147-A177-3AD203B41FA5}">
                      <a16:colId xmlns:a16="http://schemas.microsoft.com/office/drawing/2014/main" val="3008112958"/>
                    </a:ext>
                  </a:extLst>
                </a:gridCol>
                <a:gridCol w="1931400">
                  <a:extLst>
                    <a:ext uri="{9D8B030D-6E8A-4147-A177-3AD203B41FA5}">
                      <a16:colId xmlns:a16="http://schemas.microsoft.com/office/drawing/2014/main" val="1717667820"/>
                    </a:ext>
                  </a:extLst>
                </a:gridCol>
              </a:tblGrid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Key name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Comments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8191635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SrcEMA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source EMA identifier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966388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DestEMA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destination EMA identifier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50784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requestID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request identifier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57425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service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type of service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644487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version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EMAP protocol version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485755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time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service creation time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5289567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8D59ECFA-FD8C-4226-9101-A3BA49CFAC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4179591"/>
              </p:ext>
            </p:extLst>
          </p:nvPr>
        </p:nvGraphicFramePr>
        <p:xfrm>
          <a:off x="3995936" y="2293335"/>
          <a:ext cx="4521200" cy="2752725"/>
        </p:xfrm>
        <a:graphic>
          <a:graphicData uri="http://schemas.openxmlformats.org/drawingml/2006/table">
            <a:tbl>
              <a:tblPr/>
              <a:tblGrid>
                <a:gridCol w="533026">
                  <a:extLst>
                    <a:ext uri="{9D8B030D-6E8A-4147-A177-3AD203B41FA5}">
                      <a16:colId xmlns:a16="http://schemas.microsoft.com/office/drawing/2014/main" val="3384530017"/>
                    </a:ext>
                  </a:extLst>
                </a:gridCol>
                <a:gridCol w="751947">
                  <a:extLst>
                    <a:ext uri="{9D8B030D-6E8A-4147-A177-3AD203B41FA5}">
                      <a16:colId xmlns:a16="http://schemas.microsoft.com/office/drawing/2014/main" val="1721404501"/>
                    </a:ext>
                  </a:extLst>
                </a:gridCol>
                <a:gridCol w="1113643">
                  <a:extLst>
                    <a:ext uri="{9D8B030D-6E8A-4147-A177-3AD203B41FA5}">
                      <a16:colId xmlns:a16="http://schemas.microsoft.com/office/drawing/2014/main" val="3426370068"/>
                    </a:ext>
                  </a:extLst>
                </a:gridCol>
                <a:gridCol w="2122584">
                  <a:extLst>
                    <a:ext uri="{9D8B030D-6E8A-4147-A177-3AD203B41FA5}">
                      <a16:colId xmlns:a16="http://schemas.microsoft.com/office/drawing/2014/main" val="3457860483"/>
                    </a:ext>
                  </a:extLst>
                </a:gridCol>
              </a:tblGrid>
              <a:tr h="219075"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Key name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Comments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6891750"/>
                  </a:ext>
                </a:extLst>
              </a:tr>
              <a:tr h="219075">
                <a:tc gridSpan="3"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SrcEMA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source EMA identifier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76319356"/>
                  </a:ext>
                </a:extLst>
              </a:tr>
              <a:tr h="209550">
                <a:tc gridSpan="3"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DestEMA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destination EMA identifier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78699884"/>
                  </a:ext>
                </a:extLst>
              </a:tr>
              <a:tr h="209550">
                <a:tc gridSpan="3"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responseCode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response code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5936236"/>
                  </a:ext>
                </a:extLst>
              </a:tr>
              <a:tr h="209550">
                <a:tc gridSpan="3"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responseDescription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 of response code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7520854"/>
                  </a:ext>
                </a:extLst>
              </a:tr>
              <a:tr h="209550">
                <a:tc gridSpan="3"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requestID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request identifier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760904"/>
                  </a:ext>
                </a:extLst>
              </a:tr>
              <a:tr h="209550">
                <a:tc gridSpan="3"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duration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requested polling frequency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74330878"/>
                  </a:ext>
                </a:extLst>
              </a:tr>
              <a:tr h="209550">
                <a:tc gridSpan="3"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registrationID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registration identifier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6185937"/>
                  </a:ext>
                </a:extLst>
              </a:tr>
              <a:tr h="209550">
                <a:tc rowSpan="2"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profile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profileName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type of profile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9518328"/>
                  </a:ext>
                </a:extLst>
              </a:tr>
              <a:tr h="2095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transports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transportName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type of transport protocol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52441236"/>
                  </a:ext>
                </a:extLst>
              </a:tr>
              <a:tr h="209550">
                <a:tc gridSpan="3"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version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EMAP protocol version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2204704"/>
                  </a:ext>
                </a:extLst>
              </a:tr>
              <a:tr h="209550">
                <a:tc gridSpan="3"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service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type of service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02279953"/>
                  </a:ext>
                </a:extLst>
              </a:tr>
              <a:tr h="219075">
                <a:tc gridSpan="3"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time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service creation time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61401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24449934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8"/>
          <p:cNvSpPr txBox="1"/>
          <p:nvPr/>
        </p:nvSpPr>
        <p:spPr>
          <a:xfrm>
            <a:off x="171897" y="3182871"/>
            <a:ext cx="4190414" cy="3449763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txBody>
          <a:bodyPr wrap="square" lIns="108000" tIns="108000" rIns="108000" bIns="108000" rtlCol="0" anchor="ctr">
            <a:spAutoFit/>
          </a:bodyPr>
          <a:lstStyle/>
          <a:p>
            <a:r>
              <a:rPr lang="en-US" sz="1050" b="1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ConnectRegistration Object</a:t>
            </a:r>
            <a:r>
              <a:rPr lang="en-US" sz="105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{</a:t>
            </a:r>
          </a:p>
          <a:p>
            <a:r>
              <a:rPr lang="en-US" sz="105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</a:t>
            </a:r>
            <a:r>
              <a:rPr lang="en-US" altLang="ko-KR" sz="105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“</a:t>
            </a:r>
            <a:r>
              <a:rPr lang="en-US" altLang="ko-KR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SrcEMA” </a:t>
            </a:r>
            <a:r>
              <a:rPr lang="en-US" sz="105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: String,</a:t>
            </a:r>
          </a:p>
          <a:p>
            <a:r>
              <a:rPr lang="en-US" altLang="ko-KR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“DestEMA” : String,</a:t>
            </a:r>
          </a:p>
          <a:p>
            <a:r>
              <a:rPr lang="en-US" sz="105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</a:t>
            </a:r>
            <a:r>
              <a:rPr lang="en-US" altLang="ko-KR" sz="105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“</a:t>
            </a:r>
            <a:r>
              <a:rPr lang="en-US" sz="105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requestID": String,</a:t>
            </a:r>
          </a:p>
          <a:p>
            <a:r>
              <a:rPr lang="en-US" altLang="ko-KR" sz="1050" dirty="0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“service”: String,</a:t>
            </a:r>
          </a:p>
          <a:p>
            <a:r>
              <a:rPr lang="en-US" altLang="ko-KR" sz="1050" dirty="0">
                <a:solidFill>
                  <a:srgbClr val="FF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“version” :   String,</a:t>
            </a:r>
          </a:p>
          <a:p>
            <a:r>
              <a:rPr lang="en-US" altLang="ko-KR" sz="1050" dirty="0">
                <a:solidFill>
                  <a:srgbClr val="FF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“time” : Date,</a:t>
            </a:r>
          </a:p>
          <a:p>
            <a:r>
              <a:rPr lang="en-US" altLang="ko-KR" sz="1050" dirty="0">
                <a:solidFill>
                  <a:schemeClr val="accent1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</a:t>
            </a:r>
            <a:r>
              <a:rPr lang="en-US" altLang="ko-KR" sz="1050" strike="sngStrike" dirty="0">
                <a:solidFill>
                  <a:schemeClr val="accent1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“type”: String =&gt; </a:t>
            </a:r>
            <a:r>
              <a:rPr lang="en-US" altLang="ko-KR" sz="1050" strike="sngStrike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RegisteredReport</a:t>
            </a:r>
            <a:r>
              <a:rPr lang="en-US" altLang="ko-KR" sz="1050" b="1" strike="sngStrik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1050" strike="sngStrike" dirty="0">
                <a:solidFill>
                  <a:schemeClr val="accent1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로 변경</a:t>
            </a:r>
            <a:endParaRPr lang="en-US" altLang="ko-KR" sz="1050" strike="sngStrike" dirty="0">
              <a:solidFill>
                <a:schemeClr val="accent1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r>
              <a:rPr lang="en-US" altLang="ko-KR" sz="1050" strike="sngStrike" dirty="0">
                <a:solidFill>
                  <a:schemeClr val="accent1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</a:t>
            </a:r>
            <a:r>
              <a:rPr lang="en-US" altLang="ko-KR" sz="1050" strike="sngStrike" dirty="0" err="1">
                <a:solidFill>
                  <a:schemeClr val="accent1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QoS</a:t>
            </a:r>
            <a:r>
              <a:rPr lang="en-US" altLang="ko-KR" sz="1050" strike="sngStrike" dirty="0">
                <a:solidFill>
                  <a:schemeClr val="accent1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” :  String =&gt; RegisterReport</a:t>
            </a:r>
            <a:r>
              <a:rPr lang="ko-KR" altLang="en-US" sz="1050" strike="sngStrike" dirty="0">
                <a:solidFill>
                  <a:schemeClr val="accent1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로 변경</a:t>
            </a:r>
            <a:endParaRPr lang="en-US" altLang="ko-KR" sz="1050" strike="sngStrike" dirty="0">
              <a:solidFill>
                <a:srgbClr val="FF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r>
              <a:rPr lang="en-US" sz="105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}</a:t>
            </a:r>
          </a:p>
          <a:p>
            <a:endParaRPr lang="en-US" sz="105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sz="105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sz="105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sz="105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sz="105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sz="105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sz="105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sz="105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sz="105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sz="105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b="1" dirty="0">
                <a:solidFill>
                  <a:schemeClr val="tx1"/>
                </a:solidFill>
              </a:rPr>
              <a:t>2. Smart Home Energy Framework : </a:t>
            </a:r>
            <a:br>
              <a:rPr lang="en-US" altLang="ko-KR" sz="3200" b="1" dirty="0">
                <a:solidFill>
                  <a:schemeClr val="tx1"/>
                </a:solidFill>
              </a:rPr>
            </a:br>
            <a:r>
              <a:rPr lang="en-US" altLang="ko-KR" sz="2800" b="1" dirty="0">
                <a:solidFill>
                  <a:schemeClr val="tx1"/>
                </a:solidFill>
              </a:rPr>
              <a:t>2.2 </a:t>
            </a:r>
            <a:r>
              <a:rPr lang="en-US" altLang="ko-KR" sz="2800" b="1" dirty="0">
                <a:solidFill>
                  <a:srgbClr val="FF0000"/>
                </a:solidFill>
              </a:rPr>
              <a:t>EMAP</a:t>
            </a:r>
            <a:r>
              <a:rPr lang="en-US" altLang="ko-KR" sz="2800" b="1" dirty="0">
                <a:solidFill>
                  <a:schemeClr val="tx1"/>
                </a:solidFill>
              </a:rPr>
              <a:t>(</a:t>
            </a:r>
            <a:r>
              <a:rPr lang="en-US" altLang="ko-KR" sz="2800" b="1" dirty="0" err="1">
                <a:solidFill>
                  <a:srgbClr val="FF0000"/>
                </a:solidFill>
              </a:rPr>
              <a:t>CoAP</a:t>
            </a:r>
            <a:r>
              <a:rPr lang="en-US" altLang="ko-KR" sz="2800" b="1" dirty="0">
                <a:solidFill>
                  <a:srgbClr val="FF0000"/>
                </a:solidFill>
              </a:rPr>
              <a:t>/JSON</a:t>
            </a:r>
            <a:r>
              <a:rPr lang="en-US" altLang="ko-KR" sz="2800" b="1" dirty="0">
                <a:solidFill>
                  <a:schemeClr val="tx1"/>
                </a:solidFill>
              </a:rPr>
              <a:t>, MQTT/JSON) : Session Setup</a:t>
            </a:r>
            <a:endParaRPr lang="ko-KR" altLang="en-US" sz="2800" dirty="0"/>
          </a:p>
        </p:txBody>
      </p:sp>
      <p:sp>
        <p:nvSpPr>
          <p:cNvPr id="12" name="직사각형 11"/>
          <p:cNvSpPr/>
          <p:nvPr/>
        </p:nvSpPr>
        <p:spPr bwMode="auto">
          <a:xfrm>
            <a:off x="467544" y="1414528"/>
            <a:ext cx="8229600" cy="1023300"/>
          </a:xfrm>
          <a:prstGeom prst="rect">
            <a:avLst/>
          </a:prstGeom>
          <a:solidFill>
            <a:schemeClr val="bg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972718" y="1608057"/>
            <a:ext cx="1569660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Client EMA</a:t>
            </a:r>
          </a:p>
          <a:p>
            <a:pPr algn="ctr"/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192.168.1.101 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4" name="직선 화살표 연결선 13"/>
          <p:cNvCxnSpPr/>
          <p:nvPr/>
        </p:nvCxnSpPr>
        <p:spPr bwMode="auto">
          <a:xfrm>
            <a:off x="2195736" y="1844824"/>
            <a:ext cx="4707807" cy="0"/>
          </a:xfrm>
          <a:prstGeom prst="straightConnector1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arrow" w="med" len="med"/>
            <a:tailEnd type="none"/>
          </a:ln>
          <a:effectLst/>
        </p:spPr>
      </p:cxnSp>
      <p:sp>
        <p:nvSpPr>
          <p:cNvPr id="16" name="TextBox 15"/>
          <p:cNvSpPr txBox="1"/>
          <p:nvPr/>
        </p:nvSpPr>
        <p:spPr>
          <a:xfrm>
            <a:off x="587587" y="1572747"/>
            <a:ext cx="1511952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Server EMA</a:t>
            </a:r>
          </a:p>
          <a:p>
            <a:pPr algn="ctr"/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192.168.1.127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7" name="직선 화살표 연결선 16"/>
          <p:cNvCxnSpPr/>
          <p:nvPr/>
        </p:nvCxnSpPr>
        <p:spPr bwMode="auto">
          <a:xfrm flipH="1">
            <a:off x="2195736" y="2276872"/>
            <a:ext cx="4707808" cy="0"/>
          </a:xfrm>
          <a:prstGeom prst="straightConnector1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arrow" w="med" len="med"/>
            <a:tailEnd type="none"/>
          </a:ln>
          <a:effectLst/>
        </p:spPr>
      </p:cxnSp>
      <p:sp>
        <p:nvSpPr>
          <p:cNvPr id="29" name="TextBox 28"/>
          <p:cNvSpPr txBox="1"/>
          <p:nvPr/>
        </p:nvSpPr>
        <p:spPr>
          <a:xfrm>
            <a:off x="3297648" y="1984484"/>
            <a:ext cx="25808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(2)</a:t>
            </a:r>
            <a:r>
              <a:rPr lang="en-US" altLang="ko-KR" sz="1400" dirty="0"/>
              <a:t> ConnectedPartyRegistration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526280" y="1552436"/>
            <a:ext cx="20538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(1) </a:t>
            </a:r>
            <a:r>
              <a:rPr lang="en-US" altLang="ko-KR" sz="1400" dirty="0"/>
              <a:t>ConnectRegistration</a:t>
            </a:r>
            <a:endParaRPr lang="ko-KR" altLang="en-US" sz="13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b="54604"/>
          <a:stretch/>
        </p:blipFill>
        <p:spPr>
          <a:xfrm>
            <a:off x="2634666" y="2562573"/>
            <a:ext cx="6399727" cy="418410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79512" y="2454115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400" dirty="0"/>
              <a:t>(1) ConnectRegistration</a:t>
            </a:r>
          </a:p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(2) ConnectedPartyRegistration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582344" y="3156657"/>
            <a:ext cx="4452049" cy="3449763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txBody>
          <a:bodyPr wrap="square" lIns="108000" tIns="108000" rIns="108000" bIns="108000" rtlCol="0" anchor="ctr">
            <a:spAutoFit/>
          </a:bodyPr>
          <a:lstStyle/>
          <a:p>
            <a:r>
              <a:rPr lang="en-US" sz="1050" b="1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ConnectedRegistration Object</a:t>
            </a:r>
            <a:r>
              <a:rPr lang="en-US" sz="105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{</a:t>
            </a:r>
          </a:p>
          <a:p>
            <a:r>
              <a:rPr lang="en-US" sz="105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</a:t>
            </a:r>
            <a:r>
              <a:rPr lang="en-US" altLang="ko-KR" sz="105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“</a:t>
            </a:r>
            <a:r>
              <a:rPr lang="en-US" altLang="ko-KR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SrcEMA” </a:t>
            </a:r>
            <a:r>
              <a:rPr lang="en-US" sz="105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: String,</a:t>
            </a:r>
          </a:p>
          <a:p>
            <a:r>
              <a:rPr lang="en-US" altLang="ko-KR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“DestEMA” : String,</a:t>
            </a:r>
            <a:endParaRPr lang="en-US" altLang="ko-KR" sz="1050" dirty="0"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r>
              <a:rPr lang="en-US" altLang="ko-KR" sz="105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“responseCode” : Integer,</a:t>
            </a:r>
          </a:p>
          <a:p>
            <a:r>
              <a:rPr lang="en-US" altLang="ko-KR" sz="105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“responseDescription”: String,</a:t>
            </a:r>
            <a:endParaRPr lang="en-US" altLang="ko-KR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05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</a:t>
            </a:r>
            <a:r>
              <a:rPr lang="en-US" altLang="ko-KR" sz="105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“</a:t>
            </a:r>
            <a:r>
              <a:rPr lang="en-US" sz="105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requestID": </a:t>
            </a:r>
            <a:r>
              <a:rPr lang="en-US" altLang="ko-KR" sz="105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String</a:t>
            </a:r>
            <a:r>
              <a:rPr lang="en-US" sz="105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,</a:t>
            </a:r>
          </a:p>
          <a:p>
            <a:r>
              <a:rPr lang="en-US" sz="105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“duration” : Integer,</a:t>
            </a:r>
          </a:p>
          <a:p>
            <a:r>
              <a:rPr lang="en-US" sz="1050" dirty="0">
                <a:solidFill>
                  <a:schemeClr val="accent1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“profile”: Array,</a:t>
            </a:r>
          </a:p>
          <a:p>
            <a:r>
              <a:rPr lang="en-US" altLang="ko-KR" sz="1050" dirty="0">
                <a:solidFill>
                  <a:schemeClr val="accent1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“profileName”: String,</a:t>
            </a:r>
          </a:p>
          <a:p>
            <a:r>
              <a:rPr lang="en-US" altLang="ko-KR" sz="1050" dirty="0">
                <a:solidFill>
                  <a:schemeClr val="accent1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“TransportName”: String,</a:t>
            </a:r>
          </a:p>
          <a:p>
            <a:r>
              <a:rPr lang="en-US" altLang="ko-KR" sz="1050" dirty="0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“service”: String,</a:t>
            </a:r>
          </a:p>
          <a:p>
            <a:r>
              <a:rPr lang="en-US" altLang="ko-KR" sz="1050" dirty="0">
                <a:solidFill>
                  <a:srgbClr val="FF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“version” :   String,</a:t>
            </a:r>
          </a:p>
          <a:p>
            <a:r>
              <a:rPr lang="en-US" altLang="ko-KR" sz="1050" dirty="0">
                <a:solidFill>
                  <a:srgbClr val="FF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“time” : Date,</a:t>
            </a:r>
          </a:p>
          <a:p>
            <a:r>
              <a:rPr lang="en-US" altLang="ko-KR" sz="1050" strike="sngStrike" dirty="0">
                <a:solidFill>
                  <a:schemeClr val="accent1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“type”: String =&gt; </a:t>
            </a:r>
            <a:r>
              <a:rPr lang="en-US" altLang="ko-KR" sz="1050" strike="sngStrike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RegisteredReport </a:t>
            </a:r>
            <a:r>
              <a:rPr lang="ko-KR" altLang="en-US" sz="1050" strike="sngStrike" dirty="0">
                <a:solidFill>
                  <a:schemeClr val="accent1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로 변경</a:t>
            </a:r>
            <a:endParaRPr lang="en-US" altLang="ko-KR" sz="1050" strike="sngStrike" dirty="0">
              <a:solidFill>
                <a:schemeClr val="accent1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r>
              <a:rPr lang="en-US" altLang="ko-KR" sz="1050" strike="sngStrike" dirty="0">
                <a:solidFill>
                  <a:schemeClr val="accent1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</a:t>
            </a:r>
            <a:r>
              <a:rPr lang="en-US" altLang="ko-KR" sz="1050" strike="sngStrike" dirty="0" err="1">
                <a:solidFill>
                  <a:schemeClr val="accent1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QoS</a:t>
            </a:r>
            <a:r>
              <a:rPr lang="en-US" altLang="ko-KR" sz="1050" strike="sngStrike" dirty="0">
                <a:solidFill>
                  <a:schemeClr val="accent1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” :  String =&gt; RegisterReport </a:t>
            </a:r>
            <a:r>
              <a:rPr lang="ko-KR" altLang="en-US" sz="1050" strike="sngStrike" dirty="0">
                <a:solidFill>
                  <a:schemeClr val="accent1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로 변경</a:t>
            </a:r>
            <a:r>
              <a:rPr lang="en-US" altLang="ko-KR" sz="1050" strike="sngStrike" dirty="0">
                <a:solidFill>
                  <a:schemeClr val="accent1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,</a:t>
            </a:r>
          </a:p>
          <a:p>
            <a:r>
              <a:rPr lang="en-US" altLang="ko-KR" sz="105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 “r</a:t>
            </a:r>
            <a:r>
              <a:rPr lang="en-US" altLang="ko-KR" sz="1050" dirty="0"/>
              <a:t>egistrationID” : String</a:t>
            </a:r>
            <a:endParaRPr lang="en-US" altLang="ko-KR" sz="1050" strike="sngStrike" dirty="0"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r>
              <a:rPr lang="en-US" sz="105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}</a:t>
            </a:r>
          </a:p>
          <a:p>
            <a:endParaRPr lang="en-US" sz="105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sz="105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sz="105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0" y="0"/>
            <a:ext cx="234307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>
                <a:solidFill>
                  <a:schemeClr val="accent2"/>
                </a:solidFill>
              </a:rPr>
              <a:t>파란색 </a:t>
            </a:r>
            <a:r>
              <a:rPr lang="en-US" altLang="ko-KR" sz="1200" dirty="0">
                <a:solidFill>
                  <a:schemeClr val="accent2"/>
                </a:solidFill>
              </a:rPr>
              <a:t>: </a:t>
            </a:r>
            <a:r>
              <a:rPr lang="ko-KR" altLang="en-US" sz="1200" dirty="0">
                <a:solidFill>
                  <a:schemeClr val="accent2"/>
                </a:solidFill>
              </a:rPr>
              <a:t>기존 </a:t>
            </a:r>
            <a:r>
              <a:rPr lang="en-US" altLang="ko-KR" sz="1200" dirty="0">
                <a:solidFill>
                  <a:schemeClr val="accent2"/>
                </a:solidFill>
              </a:rPr>
              <a:t>OpenADR</a:t>
            </a:r>
            <a:r>
              <a:rPr lang="ko-KR" altLang="en-US" sz="1200" dirty="0">
                <a:solidFill>
                  <a:schemeClr val="accent2"/>
                </a:solidFill>
              </a:rPr>
              <a:t> </a:t>
            </a:r>
            <a:r>
              <a:rPr lang="en-US" altLang="ko-KR" sz="1200" dirty="0">
                <a:solidFill>
                  <a:schemeClr val="accent2"/>
                </a:solidFill>
              </a:rPr>
              <a:t>Tag </a:t>
            </a:r>
            <a:r>
              <a:rPr lang="ko-KR" altLang="en-US" sz="1200" dirty="0">
                <a:solidFill>
                  <a:schemeClr val="accent2"/>
                </a:solidFill>
              </a:rPr>
              <a:t>부분</a:t>
            </a:r>
            <a:endParaRPr lang="en-US" altLang="ko-KR" sz="1200" dirty="0">
              <a:solidFill>
                <a:schemeClr val="accent2"/>
              </a:solidFill>
            </a:endParaRPr>
          </a:p>
          <a:p>
            <a:r>
              <a:rPr lang="ko-KR" altLang="en-US" sz="1200" dirty="0">
                <a:solidFill>
                  <a:srgbClr val="FF0000"/>
                </a:solidFill>
              </a:rPr>
              <a:t>빨간색 </a:t>
            </a:r>
            <a:r>
              <a:rPr lang="en-US" altLang="ko-KR" sz="1200" dirty="0">
                <a:solidFill>
                  <a:srgbClr val="FF0000"/>
                </a:solidFill>
              </a:rPr>
              <a:t>: OpenADR</a:t>
            </a:r>
            <a:r>
              <a:rPr lang="ko-KR" altLang="en-US" sz="1200" dirty="0">
                <a:solidFill>
                  <a:srgbClr val="FF0000"/>
                </a:solidFill>
              </a:rPr>
              <a:t>확장된 </a:t>
            </a:r>
            <a:r>
              <a:rPr lang="en-US" altLang="ko-KR" sz="1200" dirty="0">
                <a:solidFill>
                  <a:srgbClr val="FF0000"/>
                </a:solidFill>
              </a:rPr>
              <a:t>Profile</a:t>
            </a:r>
          </a:p>
          <a:p>
            <a:r>
              <a:rPr lang="ko-KR" altLang="en-US" sz="1200" dirty="0">
                <a:solidFill>
                  <a:schemeClr val="accent1"/>
                </a:solidFill>
              </a:rPr>
              <a:t>초록색 </a:t>
            </a:r>
            <a:r>
              <a:rPr lang="en-US" altLang="ko-KR" sz="1200" dirty="0">
                <a:solidFill>
                  <a:schemeClr val="accent1"/>
                </a:solidFill>
              </a:rPr>
              <a:t>: </a:t>
            </a:r>
            <a:r>
              <a:rPr lang="ko-KR" altLang="en-US" sz="1200" dirty="0">
                <a:solidFill>
                  <a:schemeClr val="accent1"/>
                </a:solidFill>
              </a:rPr>
              <a:t>삭제 또는 변경</a:t>
            </a:r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1361" y="4959377"/>
            <a:ext cx="1778159" cy="165618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6296" y="4959377"/>
            <a:ext cx="1680742" cy="1656184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6863267" y="3212976"/>
            <a:ext cx="1741181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solidFill>
                  <a:schemeClr val="accent1"/>
                </a:solidFill>
              </a:rPr>
              <a:t>oadrProfile</a:t>
            </a:r>
            <a:r>
              <a:rPr lang="en-US" altLang="ko-KR" sz="1000" dirty="0">
                <a:solidFill>
                  <a:schemeClr val="accent1"/>
                </a:solidFill>
              </a:rPr>
              <a:t> Array{</a:t>
            </a:r>
          </a:p>
          <a:p>
            <a:r>
              <a:rPr lang="en-US" altLang="ko-KR" sz="1000" dirty="0">
                <a:solidFill>
                  <a:schemeClr val="accent1"/>
                </a:solidFill>
              </a:rPr>
              <a:t>   “</a:t>
            </a:r>
            <a:r>
              <a:rPr lang="en-US" altLang="ko-KR" sz="1000" b="1" dirty="0">
                <a:solidFill>
                  <a:schemeClr val="accent1"/>
                </a:solidFill>
              </a:rPr>
              <a:t>oadrTransports</a:t>
            </a:r>
            <a:r>
              <a:rPr lang="en-US" altLang="ko-KR" sz="1000" dirty="0">
                <a:solidFill>
                  <a:schemeClr val="accent1"/>
                </a:solidFill>
              </a:rPr>
              <a:t>”: Array,</a:t>
            </a:r>
          </a:p>
          <a:p>
            <a:r>
              <a:rPr lang="en-US" altLang="ko-KR" sz="1000" dirty="0">
                <a:solidFill>
                  <a:schemeClr val="accent1"/>
                </a:solidFill>
              </a:rPr>
              <a:t>   “oadrProfileName”: String</a:t>
            </a:r>
          </a:p>
          <a:p>
            <a:r>
              <a:rPr lang="en-US" altLang="ko-KR" sz="1000" dirty="0">
                <a:solidFill>
                  <a:schemeClr val="accent1"/>
                </a:solidFill>
              </a:rPr>
              <a:t>}</a:t>
            </a:r>
            <a:endParaRPr lang="ko-KR" altLang="en-US" sz="1000" dirty="0">
              <a:solidFill>
                <a:schemeClr val="accent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863266" y="4043773"/>
            <a:ext cx="1741182" cy="53860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accent1"/>
                </a:solidFill>
              </a:rPr>
              <a:t>oadrTransports</a:t>
            </a:r>
            <a:r>
              <a:rPr lang="en-US" altLang="ko-KR" sz="1000" dirty="0">
                <a:solidFill>
                  <a:schemeClr val="accent1"/>
                </a:solidFill>
              </a:rPr>
              <a:t> Array{</a:t>
            </a:r>
          </a:p>
          <a:p>
            <a:r>
              <a:rPr lang="en-US" altLang="ko-KR" sz="900" dirty="0">
                <a:solidFill>
                  <a:schemeClr val="accent1"/>
                </a:solidFill>
              </a:rPr>
              <a:t>   “oadrTransportName”: String,</a:t>
            </a:r>
          </a:p>
          <a:p>
            <a:r>
              <a:rPr lang="en-US" altLang="ko-KR" sz="1000" dirty="0">
                <a:solidFill>
                  <a:schemeClr val="accent1"/>
                </a:solidFill>
              </a:rPr>
              <a:t>}</a:t>
            </a:r>
            <a:endParaRPr lang="ko-KR" altLang="en-US" sz="10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5327836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b="1" dirty="0">
                <a:solidFill>
                  <a:schemeClr val="tx1"/>
                </a:solidFill>
              </a:rPr>
              <a:t>2.2 EMAP(MQTT, CoAP/JSON)</a:t>
            </a:r>
            <a:br>
              <a:rPr lang="en-US" altLang="ko-KR" sz="2800" b="1" dirty="0">
                <a:solidFill>
                  <a:schemeClr val="tx1"/>
                </a:solidFill>
              </a:rPr>
            </a:br>
            <a:r>
              <a:rPr lang="en-US" altLang="ko-KR" sz="2800" b="1" dirty="0">
                <a:solidFill>
                  <a:schemeClr val="tx1"/>
                </a:solidFill>
              </a:rPr>
              <a:t>Service : Session Setup</a:t>
            </a:r>
            <a:endParaRPr lang="ko-KR" altLang="en-US" sz="24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7C6F095-276F-4AD3-9842-1213BA0CC323}" type="slidenum">
              <a:rPr lang="ko-KR" altLang="en-US" smtClean="0">
                <a:solidFill>
                  <a:srgbClr val="000000"/>
                </a:solidFill>
              </a:rPr>
              <a:pPr>
                <a:defRPr/>
              </a:pPr>
              <a:t>159</a:t>
            </a:fld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3657" y="1983927"/>
            <a:ext cx="21643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(3) CreatePartyRegistration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647019" y="1959678"/>
            <a:ext cx="22541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(4) CreatedPartyRegistration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3" name="그룹 32"/>
          <p:cNvGrpSpPr/>
          <p:nvPr/>
        </p:nvGrpSpPr>
        <p:grpSpPr>
          <a:xfrm>
            <a:off x="467544" y="1369188"/>
            <a:ext cx="8229600" cy="805108"/>
            <a:chOff x="467544" y="1317240"/>
            <a:chExt cx="8229600" cy="1727511"/>
          </a:xfrm>
        </p:grpSpPr>
        <p:sp>
          <p:nvSpPr>
            <p:cNvPr id="34" name="직사각형 33"/>
            <p:cNvSpPr/>
            <p:nvPr/>
          </p:nvSpPr>
          <p:spPr bwMode="auto">
            <a:xfrm>
              <a:off x="467544" y="1414528"/>
              <a:ext cx="8229600" cy="1023300"/>
            </a:xfrm>
            <a:prstGeom prst="rect">
              <a:avLst/>
            </a:prstGeom>
            <a:solidFill>
              <a:schemeClr val="bg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7377792" y="1653765"/>
              <a:ext cx="845103" cy="54482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05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Client EMA</a:t>
              </a:r>
              <a:endParaRPr lang="ko-KR" altLang="en-US" sz="105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6" name="직선 화살표 연결선 35"/>
            <p:cNvCxnSpPr/>
            <p:nvPr/>
          </p:nvCxnSpPr>
          <p:spPr bwMode="auto">
            <a:xfrm>
              <a:off x="2195736" y="1844824"/>
              <a:ext cx="4707807" cy="0"/>
            </a:xfrm>
            <a:prstGeom prst="straightConnector1">
              <a:avLst/>
            </a:prstGeom>
            <a:solidFill>
              <a:schemeClr val="accent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arrow" w="med" len="med"/>
              <a:tailEnd type="none"/>
            </a:ln>
            <a:effectLst/>
          </p:spPr>
        </p:cxnSp>
        <p:sp>
          <p:nvSpPr>
            <p:cNvPr id="38" name="TextBox 37"/>
            <p:cNvSpPr txBox="1"/>
            <p:nvPr/>
          </p:nvSpPr>
          <p:spPr>
            <a:xfrm>
              <a:off x="862283" y="1612978"/>
              <a:ext cx="869149" cy="54482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05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Server EMA</a:t>
              </a:r>
              <a:endParaRPr lang="ko-KR" altLang="en-US" sz="105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9" name="직선 화살표 연결선 38"/>
            <p:cNvCxnSpPr/>
            <p:nvPr/>
          </p:nvCxnSpPr>
          <p:spPr bwMode="auto">
            <a:xfrm flipH="1">
              <a:off x="2195736" y="2276872"/>
              <a:ext cx="4707808" cy="0"/>
            </a:xfrm>
            <a:prstGeom prst="straightConnector1">
              <a:avLst/>
            </a:prstGeom>
            <a:solidFill>
              <a:schemeClr val="accent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arrow" w="med" len="med"/>
              <a:tailEnd type="none"/>
            </a:ln>
            <a:effectLst/>
          </p:spPr>
        </p:cxnSp>
        <p:sp>
          <p:nvSpPr>
            <p:cNvPr id="40" name="TextBox 39"/>
            <p:cNvSpPr txBox="1"/>
            <p:nvPr/>
          </p:nvSpPr>
          <p:spPr>
            <a:xfrm>
              <a:off x="3449818" y="1756986"/>
              <a:ext cx="2199641" cy="12877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(4) </a:t>
              </a:r>
              <a:r>
                <a:rPr lang="en-US" altLang="ko-KR" sz="11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CreatedPartyRegistration</a:t>
              </a:r>
              <a:endParaRPr lang="ko-KR" altLang="en-US" sz="11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endParaRPr lang="en-US" altLang="ko-KR" sz="1100" dirty="0"/>
            </a:p>
            <a:p>
              <a:endParaRPr lang="ko-KR" altLang="en-US" sz="11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3606672" y="1317240"/>
              <a:ext cx="1869423" cy="9245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(3) </a:t>
              </a:r>
              <a:r>
                <a:rPr lang="en-US" altLang="ko-KR" sz="11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CreatePartyRegistration</a:t>
              </a:r>
              <a:endParaRPr lang="ko-KR" altLang="en-US" sz="11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endParaRPr lang="ko-KR" altLang="en-US" sz="11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8635642"/>
              </p:ext>
            </p:extLst>
          </p:nvPr>
        </p:nvGraphicFramePr>
        <p:xfrm>
          <a:off x="72059" y="2276870"/>
          <a:ext cx="4511340" cy="3627644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418783">
                  <a:extLst>
                    <a:ext uri="{9D8B030D-6E8A-4147-A177-3AD203B41FA5}">
                      <a16:colId xmlns:a16="http://schemas.microsoft.com/office/drawing/2014/main" val="811174271"/>
                    </a:ext>
                  </a:extLst>
                </a:gridCol>
                <a:gridCol w="1497242">
                  <a:extLst>
                    <a:ext uri="{9D8B030D-6E8A-4147-A177-3AD203B41FA5}">
                      <a16:colId xmlns:a16="http://schemas.microsoft.com/office/drawing/2014/main" val="2745088578"/>
                    </a:ext>
                  </a:extLst>
                </a:gridCol>
                <a:gridCol w="1595315">
                  <a:extLst>
                    <a:ext uri="{9D8B030D-6E8A-4147-A177-3AD203B41FA5}">
                      <a16:colId xmlns:a16="http://schemas.microsoft.com/office/drawing/2014/main" val="4160081121"/>
                    </a:ext>
                  </a:extLst>
                </a:gridCol>
              </a:tblGrid>
              <a:tr h="20976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Key Name</a:t>
                      </a:r>
                      <a:endParaRPr lang="en-US" sz="1000" b="1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Reference</a:t>
                      </a:r>
                      <a:endParaRPr lang="en-US" sz="1000" b="1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8297917"/>
                  </a:ext>
                </a:extLst>
              </a:tr>
              <a:tr h="20976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OpenADR 2.0b</a:t>
                      </a:r>
                      <a:endParaRPr 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SEP 2.0(IEC 61968)</a:t>
                      </a:r>
                      <a:endParaRPr 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3177286"/>
                  </a:ext>
                </a:extLst>
              </a:tr>
              <a:tr h="188784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u="none" strike="noStrike" dirty="0">
                          <a:effectLst/>
                        </a:rPr>
                        <a:t>SrcEMA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u="none" strike="noStrike" dirty="0">
                          <a:effectLst/>
                        </a:rPr>
                        <a:t>ei:venID</a:t>
                      </a:r>
                      <a:endParaRPr lang="en-US" altLang="ko-KR" sz="900" b="0" i="1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91913997"/>
                  </a:ext>
                </a:extLst>
              </a:tr>
              <a:tr h="188784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u="none" strike="noStrike" dirty="0">
                          <a:effectLst/>
                        </a:rPr>
                        <a:t>DestEMA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u="none" strike="noStrike" dirty="0">
                          <a:effectLst/>
                        </a:rPr>
                        <a:t>ei:vtnID</a:t>
                      </a:r>
                      <a:endParaRPr lang="en-US" altLang="ko-KR" sz="900" b="0" i="1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151477578"/>
                  </a:ext>
                </a:extLst>
              </a:tr>
              <a:tr h="345904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u="none" strike="noStrike" dirty="0">
                          <a:effectLst/>
                        </a:rPr>
                        <a:t>requestID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u="none" strike="noStrike">
                          <a:effectLst/>
                        </a:rPr>
                        <a:t>pyld:requsetID</a:t>
                      </a:r>
                      <a:endParaRPr lang="en-US" sz="900" b="0" i="1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1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174358941"/>
                  </a:ext>
                </a:extLst>
              </a:tr>
              <a:tr h="345904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u="none" strike="noStrike" dirty="0">
                          <a:effectLst/>
                        </a:rPr>
                        <a:t>profileName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u="none" strike="noStrike">
                          <a:effectLst/>
                        </a:rPr>
                        <a:t>oadr:oadrProfileName</a:t>
                      </a:r>
                      <a:endParaRPr lang="en-US" sz="900" b="0" i="1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1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102441990"/>
                  </a:ext>
                </a:extLst>
              </a:tr>
              <a:tr h="345904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u="none" strike="noStrike" dirty="0">
                          <a:effectLst/>
                        </a:rPr>
                        <a:t>transportName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u="none" strike="noStrike">
                          <a:effectLst/>
                        </a:rPr>
                        <a:t>oadr:oadrTranportName</a:t>
                      </a:r>
                      <a:endParaRPr lang="en-US" sz="900" b="0" i="1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1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579966973"/>
                  </a:ext>
                </a:extLst>
              </a:tr>
              <a:tr h="345904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u="none" strike="noStrike" dirty="0" err="1">
                          <a:effectLst/>
                        </a:rPr>
                        <a:t>reportOnly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u="none" strike="noStrike" dirty="0" err="1">
                          <a:effectLst/>
                        </a:rPr>
                        <a:t>oadr:oadrReportOnly</a:t>
                      </a:r>
                      <a:endParaRPr lang="en-US" sz="900" b="0" i="1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1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415851684"/>
                  </a:ext>
                </a:extLst>
              </a:tr>
              <a:tr h="345904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u="none" strike="noStrike" dirty="0" err="1">
                          <a:effectLst/>
                        </a:rPr>
                        <a:t>xmlSignature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u="none" strike="noStrike">
                          <a:effectLst/>
                        </a:rPr>
                        <a:t>oadr:oadrXMLSignature</a:t>
                      </a:r>
                      <a:endParaRPr lang="en-US" sz="900" b="0" i="1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0" i="1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790809781"/>
                  </a:ext>
                </a:extLst>
              </a:tr>
              <a:tr h="345904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u="none" strike="noStrike" dirty="0" err="1">
                          <a:effectLst/>
                        </a:rPr>
                        <a:t>httpPullModel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u="none" strike="noStrike">
                          <a:effectLst/>
                        </a:rPr>
                        <a:t>oadr:oadrHttpPullModel</a:t>
                      </a:r>
                      <a:endParaRPr lang="en-US" sz="900" b="0" i="1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effectLst/>
                        </a:rPr>
                        <a:t>　</a:t>
                      </a:r>
                      <a:endParaRPr lang="ko-KR" altLang="en-US" sz="900" b="0" i="1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095935227"/>
                  </a:ext>
                </a:extLst>
              </a:tr>
              <a:tr h="37756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solidFill>
                            <a:schemeClr val="accent2"/>
                          </a:solidFill>
                          <a:effectLst/>
                        </a:rPr>
                        <a:t>service</a:t>
                      </a:r>
                      <a:endParaRPr lang="en-US" sz="900" b="1" i="0" u="none" strike="noStrike" dirty="0">
                        <a:solidFill>
                          <a:schemeClr val="accent2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accent2"/>
                          </a:solidFill>
                          <a:effectLst/>
                          <a:latin typeface="Times New Roman" panose="02020603050405020304" pitchFamily="18" charset="0"/>
                        </a:rPr>
                        <a:t>(Tag </a:t>
                      </a:r>
                      <a:r>
                        <a:rPr lang="ko-KR" altLang="en-US" sz="900" b="0" i="0" u="none" strike="noStrike" dirty="0">
                          <a:solidFill>
                            <a:schemeClr val="accent2"/>
                          </a:solidFill>
                          <a:effectLst/>
                          <a:latin typeface="Times New Roman" panose="02020603050405020304" pitchFamily="18" charset="0"/>
                        </a:rPr>
                        <a:t>이름으로 존재</a:t>
                      </a:r>
                      <a:r>
                        <a:rPr lang="en-US" altLang="ko-KR" sz="900" b="0" i="0" u="none" strike="noStrike" dirty="0">
                          <a:solidFill>
                            <a:schemeClr val="accent2"/>
                          </a:solidFill>
                          <a:effectLst/>
                          <a:latin typeface="Times New Roman" panose="02020603050405020304" pitchFamily="18" charset="0"/>
                        </a:rPr>
                        <a:t>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b="0" i="1" u="none" strike="noStrike" dirty="0">
                        <a:solidFill>
                          <a:schemeClr val="accent2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25329230"/>
                  </a:ext>
                </a:extLst>
              </a:tr>
              <a:tr h="377566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time</a:t>
                      </a:r>
                      <a:endParaRPr lang="en-US" sz="900" b="1" i="0" u="none" strike="noStrike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1" u="none" strike="noStrike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RandomizableEvent:creationTime</a:t>
                      </a:r>
                      <a:endParaRPr lang="en-US" sz="900" b="0" i="1" u="none" strike="noStrike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648857644"/>
                  </a:ext>
                </a:extLst>
              </a:tr>
            </a:tbl>
          </a:graphicData>
        </a:graphic>
      </p:graphicFrame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1208224"/>
              </p:ext>
            </p:extLst>
          </p:nvPr>
        </p:nvGraphicFramePr>
        <p:xfrm>
          <a:off x="4690657" y="2276870"/>
          <a:ext cx="4345840" cy="3816426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740709">
                  <a:extLst>
                    <a:ext uri="{9D8B030D-6E8A-4147-A177-3AD203B41FA5}">
                      <a16:colId xmlns:a16="http://schemas.microsoft.com/office/drawing/2014/main" val="1996241295"/>
                    </a:ext>
                  </a:extLst>
                </a:gridCol>
                <a:gridCol w="740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40709">
                  <a:extLst>
                    <a:ext uri="{9D8B030D-6E8A-4147-A177-3AD203B41FA5}">
                      <a16:colId xmlns:a16="http://schemas.microsoft.com/office/drawing/2014/main" val="595931191"/>
                    </a:ext>
                  </a:extLst>
                </a:gridCol>
                <a:gridCol w="916822">
                  <a:extLst>
                    <a:ext uri="{9D8B030D-6E8A-4147-A177-3AD203B41FA5}">
                      <a16:colId xmlns:a16="http://schemas.microsoft.com/office/drawing/2014/main" val="2152392852"/>
                    </a:ext>
                  </a:extLst>
                </a:gridCol>
                <a:gridCol w="1206891">
                  <a:extLst>
                    <a:ext uri="{9D8B030D-6E8A-4147-A177-3AD203B41FA5}">
                      <a16:colId xmlns:a16="http://schemas.microsoft.com/office/drawing/2014/main" val="3703564580"/>
                    </a:ext>
                  </a:extLst>
                </a:gridCol>
              </a:tblGrid>
              <a:tr h="201145"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Key Name</a:t>
                      </a:r>
                      <a:endParaRPr lang="en-US" sz="900" b="1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rowSpan="2" hMerge="1">
                  <a:txBody>
                    <a:bodyPr/>
                    <a:lstStyle/>
                    <a:p>
                      <a:pPr algn="ctr" fontAlgn="ctr"/>
                      <a:endParaRPr lang="en-US" sz="900" b="1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Reference</a:t>
                      </a:r>
                      <a:endParaRPr lang="en-US" sz="900" b="1" i="0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1558719"/>
                  </a:ext>
                </a:extLst>
              </a:tr>
              <a:tr h="201145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solidFill>
                            <a:schemeClr val="bg1"/>
                          </a:solidFill>
                          <a:effectLst/>
                        </a:rPr>
                        <a:t>OpenADR 2.0b</a:t>
                      </a:r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solidFill>
                            <a:schemeClr val="bg1"/>
                          </a:solidFill>
                          <a:effectLst/>
                        </a:rPr>
                        <a:t>SEP 2.0(IEC 61968)</a:t>
                      </a:r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6253317"/>
                  </a:ext>
                </a:extLst>
              </a:tr>
              <a:tr h="24531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u="none" strike="noStrike" dirty="0">
                          <a:effectLst/>
                        </a:rPr>
                        <a:t>SrcEMA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sz="900" u="none" strike="noStrike" dirty="0">
                          <a:effectLst/>
                        </a:rPr>
                        <a:t>ei:vtnID</a:t>
                      </a:r>
                      <a:endParaRPr lang="en-US" sz="900" b="0" i="1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1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634948426"/>
                  </a:ext>
                </a:extLst>
              </a:tr>
              <a:tr h="24531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u="none" strike="noStrike" dirty="0">
                          <a:effectLst/>
                        </a:rPr>
                        <a:t>DestEMA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sz="900" u="none" strike="noStrike" dirty="0">
                          <a:effectLst/>
                        </a:rPr>
                        <a:t>ei:venID</a:t>
                      </a:r>
                      <a:endParaRPr lang="en-US" sz="900" b="0" i="1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1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290801396"/>
                  </a:ext>
                </a:extLst>
              </a:tr>
              <a:tr h="24531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u="none" strike="noStrike" dirty="0">
                          <a:effectLst/>
                        </a:rPr>
                        <a:t>responseCode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rowSpan="3">
                  <a:txBody>
                    <a:bodyPr/>
                    <a:lstStyle/>
                    <a:p>
                      <a:pPr algn="ctr" rtl="0" fontAlgn="ctr"/>
                      <a:r>
                        <a:rPr lang="en-US" sz="900" u="none" strike="noStrike" dirty="0">
                          <a:effectLst/>
                        </a:rPr>
                        <a:t>ei:eiResponse</a:t>
                      </a:r>
                      <a:endParaRPr lang="en-US" sz="900" b="0" i="1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u="none" strike="noStrike" dirty="0">
                          <a:effectLst/>
                        </a:rPr>
                        <a:t>Ei:responseCode</a:t>
                      </a:r>
                      <a:endParaRPr lang="en-US" sz="900" b="0" i="1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1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994410639"/>
                  </a:ext>
                </a:extLst>
              </a:tr>
              <a:tr h="29480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u="none" strike="noStrike" dirty="0">
                          <a:effectLst/>
                        </a:rPr>
                        <a:t>responseDescription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u="none" strike="noStrike" dirty="0">
                          <a:effectLst/>
                        </a:rPr>
                        <a:t>ei:responseDescription</a:t>
                      </a:r>
                      <a:endParaRPr lang="en-US" sz="900" b="0" i="1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1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177762147"/>
                  </a:ext>
                </a:extLst>
              </a:tr>
              <a:tr h="24531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u="none" strike="noStrike" dirty="0">
                          <a:effectLst/>
                        </a:rPr>
                        <a:t>requestID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u="none" strike="noStrike" dirty="0">
                          <a:effectLst/>
                        </a:rPr>
                        <a:t>Pyld:requestID</a:t>
                      </a:r>
                      <a:endParaRPr lang="en-US" sz="900" b="0" i="1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1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965512116"/>
                  </a:ext>
                </a:extLst>
              </a:tr>
              <a:tr h="24531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u="none" strike="noStrike" dirty="0">
                          <a:effectLst/>
                        </a:rPr>
                        <a:t>registrationID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sz="900" u="none" strike="noStrike" dirty="0">
                          <a:effectLst/>
                        </a:rPr>
                        <a:t>ei:registrationID</a:t>
                      </a:r>
                      <a:endParaRPr lang="en-US" sz="900" b="0" i="1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1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510007630"/>
                  </a:ext>
                </a:extLst>
              </a:tr>
              <a:tr h="262047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profile</a:t>
                      </a:r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transports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Oadr:oadrProfile</a:t>
                      </a:r>
                      <a:endParaRPr lang="en-US" sz="800" b="0" i="1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oadrTransport:</a:t>
                      </a:r>
                      <a:r>
                        <a:rPr lang="en-US" altLang="ko-KR" sz="8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 Array</a:t>
                      </a:r>
                      <a:endParaRPr lang="en-US" altLang="ko-KR" sz="8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1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823398345"/>
                  </a:ext>
                </a:extLst>
              </a:tr>
              <a:tr h="262047"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profileName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Oadr:oadrProfile</a:t>
                      </a:r>
                      <a:endParaRPr lang="en-US" altLang="ko-KR" sz="800" b="0" i="1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oadrProfileName</a:t>
                      </a:r>
                      <a:r>
                        <a:rPr lang="en-US" altLang="ko-KR" sz="8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 : String</a:t>
                      </a:r>
                      <a:endParaRPr lang="en-US" altLang="ko-KR" sz="800" b="0" i="1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1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9307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dirty="0"/>
                        <a:t> profile:</a:t>
                      </a:r>
                      <a:r>
                        <a:rPr lang="en-US" altLang="ko-KR" sz="800" baseline="0" dirty="0"/>
                        <a:t> </a:t>
                      </a:r>
                      <a:r>
                        <a:rPr lang="en-US" altLang="ko-KR" sz="800" dirty="0"/>
                        <a:t>profileName: transports</a:t>
                      </a:r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transportName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Oadr:oadrProfile:oadrTransportname</a:t>
                      </a:r>
                      <a:endParaRPr lang="en-US" altLang="ko-KR" sz="800" b="0" i="1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oadrTransportName:</a:t>
                      </a:r>
                      <a:r>
                        <a:rPr lang="en-US" altLang="ko-KR" sz="8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 String</a:t>
                      </a:r>
                      <a:endParaRPr lang="en-US" altLang="ko-KR" sz="8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1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042109069"/>
                  </a:ext>
                </a:extLst>
              </a:tr>
              <a:tr h="3404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u="none" strike="noStrike" dirty="0">
                          <a:solidFill>
                            <a:schemeClr val="tx1"/>
                          </a:solidFill>
                          <a:effectLst/>
                        </a:rPr>
                        <a:t>duration</a:t>
                      </a:r>
                      <a:endParaRPr 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u="none" strike="noStrike" dirty="0">
                          <a:solidFill>
                            <a:schemeClr val="tx1"/>
                          </a:solidFill>
                          <a:effectLst/>
                        </a:rPr>
                        <a:t>RandomizableEvent:randomizeDuration</a:t>
                      </a:r>
                      <a:endParaRPr lang="en-US" altLang="ko-KR" sz="900" b="0" i="1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l" fontAlgn="ctr"/>
                      <a:endParaRPr lang="ko-KR" altLang="en-US" sz="900" b="0" i="1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900" b="0" i="1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98672326"/>
                  </a:ext>
                </a:extLst>
              </a:tr>
              <a:tr h="3404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u="none" strike="noStrike" dirty="0">
                          <a:solidFill>
                            <a:schemeClr val="accent2"/>
                          </a:solidFill>
                          <a:effectLst/>
                        </a:rPr>
                        <a:t>service</a:t>
                      </a:r>
                      <a:endParaRPr lang="en-US" sz="900" b="1" i="0" u="none" strike="noStrike" dirty="0">
                        <a:solidFill>
                          <a:schemeClr val="accent2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900" b="1" i="0" u="none" strike="noStrike" dirty="0">
                        <a:solidFill>
                          <a:schemeClr val="accent2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accent2"/>
                          </a:solidFill>
                          <a:effectLst/>
                          <a:latin typeface="Times New Roman" panose="02020603050405020304" pitchFamily="18" charset="0"/>
                        </a:rPr>
                        <a:t>(Tag </a:t>
                      </a:r>
                      <a:r>
                        <a:rPr lang="ko-KR" altLang="en-US" sz="900" b="0" i="0" u="none" strike="noStrike" dirty="0">
                          <a:solidFill>
                            <a:schemeClr val="accent2"/>
                          </a:solidFill>
                          <a:effectLst/>
                          <a:latin typeface="Times New Roman" panose="02020603050405020304" pitchFamily="18" charset="0"/>
                        </a:rPr>
                        <a:t>이름으로 존재</a:t>
                      </a:r>
                      <a:r>
                        <a:rPr lang="en-US" altLang="ko-KR" sz="900" b="0" i="0" u="none" strike="noStrike" dirty="0">
                          <a:solidFill>
                            <a:schemeClr val="accent2"/>
                          </a:solidFill>
                          <a:effectLst/>
                          <a:latin typeface="Times New Roman" panose="02020603050405020304" pitchFamily="18" charset="0"/>
                        </a:rPr>
                        <a:t>)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l" fontAlgn="ctr"/>
                      <a:endParaRPr lang="ko-KR" altLang="en-US" sz="900" b="0" i="1" u="none" strike="noStrike" dirty="0">
                        <a:solidFill>
                          <a:schemeClr val="accent2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900" b="0" i="1" u="none" strike="noStrike" dirty="0">
                        <a:solidFill>
                          <a:schemeClr val="accent2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772114948"/>
                  </a:ext>
                </a:extLst>
              </a:tr>
              <a:tr h="29480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time</a:t>
                      </a:r>
                      <a:endParaRPr lang="en-US" sz="900" b="1" i="0" u="none" strike="noStrike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900" b="1" i="0" u="none" strike="noStrike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900" b="0" i="1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1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RandomizableEvent:creation Time</a:t>
                      </a:r>
                      <a:endParaRPr lang="en-US" sz="900" b="0" i="1" u="none" strike="noStrike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950574172"/>
                  </a:ext>
                </a:extLst>
              </a:tr>
            </a:tbl>
          </a:graphicData>
        </a:graphic>
      </p:graphicFrame>
      <p:sp>
        <p:nvSpPr>
          <p:cNvPr id="22" name="직사각형 21"/>
          <p:cNvSpPr/>
          <p:nvPr/>
        </p:nvSpPr>
        <p:spPr>
          <a:xfrm>
            <a:off x="0" y="0"/>
            <a:ext cx="234307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>
                <a:solidFill>
                  <a:schemeClr val="accent2"/>
                </a:solidFill>
              </a:rPr>
              <a:t>파란색 </a:t>
            </a:r>
            <a:r>
              <a:rPr lang="en-US" altLang="ko-KR" sz="1200" dirty="0">
                <a:solidFill>
                  <a:schemeClr val="accent2"/>
                </a:solidFill>
              </a:rPr>
              <a:t>: </a:t>
            </a:r>
            <a:r>
              <a:rPr lang="ko-KR" altLang="en-US" sz="1200" dirty="0">
                <a:solidFill>
                  <a:schemeClr val="accent2"/>
                </a:solidFill>
              </a:rPr>
              <a:t>기존 </a:t>
            </a:r>
            <a:r>
              <a:rPr lang="en-US" altLang="ko-KR" sz="1200" dirty="0">
                <a:solidFill>
                  <a:schemeClr val="accent2"/>
                </a:solidFill>
              </a:rPr>
              <a:t>OpenADR</a:t>
            </a:r>
            <a:r>
              <a:rPr lang="ko-KR" altLang="en-US" sz="1200" dirty="0">
                <a:solidFill>
                  <a:schemeClr val="accent2"/>
                </a:solidFill>
              </a:rPr>
              <a:t> </a:t>
            </a:r>
            <a:r>
              <a:rPr lang="en-US" altLang="ko-KR" sz="1200" dirty="0">
                <a:solidFill>
                  <a:schemeClr val="accent2"/>
                </a:solidFill>
              </a:rPr>
              <a:t>Tag </a:t>
            </a:r>
            <a:r>
              <a:rPr lang="ko-KR" altLang="en-US" sz="1200" dirty="0">
                <a:solidFill>
                  <a:schemeClr val="accent2"/>
                </a:solidFill>
              </a:rPr>
              <a:t>부분</a:t>
            </a:r>
            <a:endParaRPr lang="en-US" altLang="ko-KR" sz="1200" dirty="0">
              <a:solidFill>
                <a:schemeClr val="accent2"/>
              </a:solidFill>
            </a:endParaRPr>
          </a:p>
          <a:p>
            <a:r>
              <a:rPr lang="ko-KR" altLang="en-US" sz="1200" dirty="0">
                <a:solidFill>
                  <a:srgbClr val="FF0000"/>
                </a:solidFill>
              </a:rPr>
              <a:t>빨간색 </a:t>
            </a:r>
            <a:r>
              <a:rPr lang="en-US" altLang="ko-KR" sz="1200" dirty="0">
                <a:solidFill>
                  <a:srgbClr val="FF0000"/>
                </a:solidFill>
              </a:rPr>
              <a:t>: OpenADR</a:t>
            </a:r>
            <a:r>
              <a:rPr lang="ko-KR" altLang="en-US" sz="1200" dirty="0">
                <a:solidFill>
                  <a:srgbClr val="FF0000"/>
                </a:solidFill>
              </a:rPr>
              <a:t>확장된 </a:t>
            </a:r>
            <a:r>
              <a:rPr lang="en-US" altLang="ko-KR" sz="1200" dirty="0">
                <a:solidFill>
                  <a:srgbClr val="FF0000"/>
                </a:solidFill>
              </a:rPr>
              <a:t>Profile</a:t>
            </a:r>
          </a:p>
        </p:txBody>
      </p:sp>
    </p:spTree>
    <p:extLst>
      <p:ext uri="{BB962C8B-B14F-4D97-AF65-F5344CB8AC3E}">
        <p14:creationId xmlns:p14="http://schemas.microsoft.com/office/powerpoint/2010/main" val="1008417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직사각형 166"/>
          <p:cNvSpPr/>
          <p:nvPr/>
        </p:nvSpPr>
        <p:spPr bwMode="auto">
          <a:xfrm>
            <a:off x="366014" y="4429132"/>
            <a:ext cx="3214710" cy="2143140"/>
          </a:xfrm>
          <a:prstGeom prst="rect">
            <a:avLst/>
          </a:prstGeom>
          <a:noFill/>
          <a:ln w="12699" cap="flat" cmpd="sng" algn="ctr">
            <a:solidFill>
              <a:srgbClr val="FF0000"/>
            </a:solidFill>
            <a:prstDash val="lg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168" name="직사각형 167"/>
          <p:cNvSpPr/>
          <p:nvPr/>
        </p:nvSpPr>
        <p:spPr>
          <a:xfrm>
            <a:off x="1214413" y="6572272"/>
            <a:ext cx="12891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Expansion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31" name="슬라이드 번호 개체 틀 3"/>
          <p:cNvSpPr>
            <a:spLocks noGrp="1"/>
          </p:cNvSpPr>
          <p:nvPr>
            <p:ph type="sldNum" sz="quarter" idx="11"/>
          </p:nvPr>
        </p:nvSpPr>
        <p:spPr>
          <a:xfrm>
            <a:off x="7234238" y="6477000"/>
            <a:ext cx="1905000" cy="381000"/>
          </a:xfrm>
        </p:spPr>
        <p:txBody>
          <a:bodyPr/>
          <a:lstStyle/>
          <a:p>
            <a:pPr>
              <a:defRPr/>
            </a:pPr>
            <a:fld id="{97C6F095-276F-4AD3-9842-1213BA0CC323}" type="slidenum">
              <a:rPr lang="ko-KR" altLang="en-US" smtClean="0"/>
              <a:pPr>
                <a:defRPr/>
              </a:pPr>
              <a:t>16</a:t>
            </a:fld>
            <a:endParaRPr lang="ko-KR" altLang="en-US"/>
          </a:p>
        </p:txBody>
      </p:sp>
      <p:sp>
        <p:nvSpPr>
          <p:cNvPr id="32" name="내용 개체 틀 1"/>
          <p:cNvSpPr txBox="1">
            <a:spLocks/>
          </p:cNvSpPr>
          <p:nvPr/>
        </p:nvSpPr>
        <p:spPr bwMode="auto">
          <a:xfrm>
            <a:off x="4593535" y="1529862"/>
            <a:ext cx="4093265" cy="50424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>
            <a:lvl1pPr marL="342891" indent="-342891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32" indent="-285744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2971" indent="-228594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160" indent="-228594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349" indent="-228594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537" indent="-228594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971726" indent="-228594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428914" indent="-228594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886103" indent="-228594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latinLnBrk="0"/>
            <a:r>
              <a:rPr lang="en-US" altLang="ko-KR" sz="1477" kern="0" dirty="0"/>
              <a:t>Discovery(Connect)</a:t>
            </a:r>
          </a:p>
          <a:p>
            <a:pPr lvl="1" latinLnBrk="0"/>
            <a:r>
              <a:rPr lang="en-US" altLang="ko-KR" sz="1108" kern="0" dirty="0"/>
              <a:t>EMA Discovery </a:t>
            </a:r>
            <a:r>
              <a:rPr lang="ko-KR" altLang="en-US" sz="1108" kern="0" dirty="0"/>
              <a:t>과정입니다</a:t>
            </a:r>
            <a:r>
              <a:rPr lang="en-US" altLang="ko-KR" sz="1108" kern="0" dirty="0"/>
              <a:t>. Connect </a:t>
            </a:r>
            <a:r>
              <a:rPr lang="ko-KR" altLang="en-US" sz="1108" kern="0" dirty="0"/>
              <a:t>메시지는 </a:t>
            </a:r>
            <a:r>
              <a:rPr lang="en-US" altLang="ko-KR" sz="1108" kern="0" dirty="0"/>
              <a:t>Monitoring</a:t>
            </a:r>
            <a:r>
              <a:rPr lang="ko-KR" altLang="en-US" sz="1108" kern="0" dirty="0"/>
              <a:t>에서 </a:t>
            </a:r>
            <a:r>
              <a:rPr lang="en-US" altLang="ko-KR" sz="1108" kern="0" dirty="0"/>
              <a:t>Explicit/Abstract</a:t>
            </a:r>
            <a:r>
              <a:rPr lang="ko-KR" altLang="en-US" sz="1108" kern="0" dirty="0"/>
              <a:t>를 결정하는 단계입니다</a:t>
            </a:r>
            <a:r>
              <a:rPr lang="en-US" altLang="ko-KR" sz="1108" kern="0" dirty="0"/>
              <a:t>. </a:t>
            </a:r>
            <a:r>
              <a:rPr lang="ko-KR" altLang="en-US" sz="1108" kern="0" dirty="0"/>
              <a:t>기존 </a:t>
            </a:r>
            <a:r>
              <a:rPr lang="en-US" altLang="ko-KR" sz="1108" kern="0" dirty="0"/>
              <a:t>HTTP/XML </a:t>
            </a:r>
            <a:r>
              <a:rPr lang="ko-KR" altLang="en-US" sz="1108" kern="0" dirty="0"/>
              <a:t>방식의 </a:t>
            </a:r>
            <a:r>
              <a:rPr lang="en-US" altLang="ko-KR" sz="1108" kern="0" dirty="0"/>
              <a:t>OpenADR</a:t>
            </a:r>
            <a:r>
              <a:rPr lang="ko-KR" altLang="en-US" sz="1108" kern="0" dirty="0"/>
              <a:t>에는 </a:t>
            </a:r>
            <a:r>
              <a:rPr lang="en-US" altLang="ko-KR" sz="1108" kern="0" dirty="0"/>
              <a:t>Connect</a:t>
            </a:r>
            <a:r>
              <a:rPr lang="ko-KR" altLang="en-US" sz="1108" kern="0" dirty="0"/>
              <a:t>와 </a:t>
            </a:r>
            <a:r>
              <a:rPr lang="en-US" altLang="ko-KR" sz="1108" kern="0" dirty="0"/>
              <a:t>Disconnect </a:t>
            </a:r>
            <a:r>
              <a:rPr lang="ko-KR" altLang="en-US" sz="1108" kern="0" dirty="0"/>
              <a:t>가 없습니다</a:t>
            </a:r>
            <a:endParaRPr lang="en-US" altLang="ko-KR" sz="1108" kern="0" dirty="0"/>
          </a:p>
          <a:p>
            <a:pPr latinLnBrk="0"/>
            <a:r>
              <a:rPr lang="en-US" altLang="ko-KR" sz="1477" kern="0" dirty="0"/>
              <a:t>Discovery(Disconnect)</a:t>
            </a:r>
            <a:endParaRPr lang="ko-KR" altLang="en-US" sz="1108" kern="0" dirty="0"/>
          </a:p>
          <a:p>
            <a:pPr lvl="1" latinLnBrk="0"/>
            <a:r>
              <a:rPr lang="ko-KR" altLang="en-US" sz="1108" kern="0" dirty="0"/>
              <a:t> </a:t>
            </a:r>
            <a:r>
              <a:rPr lang="en-US" altLang="ko-KR" sz="1108" kern="0" dirty="0"/>
              <a:t>disconnect </a:t>
            </a:r>
            <a:r>
              <a:rPr lang="ko-KR" altLang="en-US" sz="1108" kern="0" dirty="0"/>
              <a:t>하위 </a:t>
            </a:r>
            <a:r>
              <a:rPr lang="en-US" altLang="ko-KR" sz="1108" kern="0" dirty="0"/>
              <a:t>EMA</a:t>
            </a:r>
            <a:r>
              <a:rPr lang="ko-KR" altLang="en-US" sz="1108" kern="0" dirty="0"/>
              <a:t>가 연결을 끊을 려면 메시지를 절차에 의해서</a:t>
            </a:r>
            <a:r>
              <a:rPr lang="en-US" altLang="ko-KR" sz="1108" kern="0" dirty="0"/>
              <a:t>(</a:t>
            </a:r>
            <a:r>
              <a:rPr lang="ko-KR" altLang="en-US" sz="1108" kern="0" dirty="0"/>
              <a:t> </a:t>
            </a:r>
            <a:r>
              <a:rPr lang="en-US" altLang="ko-KR" sz="1108" kern="0" dirty="0"/>
              <a:t>CancelRegistration</a:t>
            </a:r>
            <a:r>
              <a:rPr lang="ko-KR" altLang="en-US" sz="1108" kern="0" dirty="0"/>
              <a:t>을 보내면</a:t>
            </a:r>
            <a:r>
              <a:rPr lang="en-US" altLang="ko-KR" sz="1108" kern="0" dirty="0"/>
              <a:t>)</a:t>
            </a:r>
            <a:r>
              <a:rPr lang="ko-KR" altLang="en-US" sz="1108" kern="0" dirty="0"/>
              <a:t> 상위 </a:t>
            </a:r>
            <a:r>
              <a:rPr lang="en-US" altLang="ko-KR" sz="1108" kern="0" dirty="0"/>
              <a:t>EMA</a:t>
            </a:r>
            <a:r>
              <a:rPr lang="ko-KR" altLang="en-US" sz="1108" kern="0" dirty="0"/>
              <a:t>쪽에서 확인하게 되며 </a:t>
            </a:r>
            <a:r>
              <a:rPr lang="en-US" altLang="ko-KR" sz="1108" kern="0" dirty="0"/>
              <a:t>session</a:t>
            </a:r>
            <a:r>
              <a:rPr lang="ko-KR" altLang="en-US" sz="1108" kern="0" dirty="0"/>
              <a:t>을 종료하게 되며 다른 </a:t>
            </a:r>
            <a:r>
              <a:rPr lang="en-US" altLang="ko-KR" sz="1108" kern="0" dirty="0"/>
              <a:t>Client EMA</a:t>
            </a:r>
            <a:r>
              <a:rPr lang="ko-KR" altLang="en-US" sz="1108" kern="0" dirty="0"/>
              <a:t>에게 </a:t>
            </a:r>
            <a:r>
              <a:rPr lang="en-US" altLang="ko-KR" sz="1108" kern="0" dirty="0"/>
              <a:t>session </a:t>
            </a:r>
            <a:r>
              <a:rPr lang="ko-KR" altLang="en-US" sz="1108" kern="0" dirty="0"/>
              <a:t>종료를 알린다</a:t>
            </a:r>
            <a:r>
              <a:rPr lang="en-US" altLang="ko-KR" sz="1108" kern="0" dirty="0"/>
              <a:t>.</a:t>
            </a:r>
            <a:endParaRPr lang="ko-KR" altLang="en-US" sz="1108" kern="0" dirty="0"/>
          </a:p>
          <a:p>
            <a:pPr latinLnBrk="0"/>
            <a:endParaRPr lang="en-US" altLang="ko-KR" sz="1477" kern="0" dirty="0"/>
          </a:p>
          <a:p>
            <a:pPr latinLnBrk="0"/>
            <a:r>
              <a:rPr lang="en-US" altLang="ko-KR" sz="1477" kern="0" dirty="0"/>
              <a:t>Monitoring</a:t>
            </a:r>
          </a:p>
          <a:p>
            <a:pPr lvl="1" latinLnBrk="0"/>
            <a:r>
              <a:rPr lang="ko-KR" altLang="en-US" sz="1110" kern="0" dirty="0"/>
              <a:t>하위의 </a:t>
            </a:r>
            <a:r>
              <a:rPr lang="en-US" altLang="ko-KR" sz="1110" kern="0" dirty="0"/>
              <a:t>EMA</a:t>
            </a:r>
            <a:r>
              <a:rPr lang="ko-KR" altLang="en-US" sz="1110" kern="0" dirty="0"/>
              <a:t>의 정보를 모니터링 하는 단계입니다</a:t>
            </a:r>
            <a:r>
              <a:rPr lang="en-US" altLang="ko-KR" sz="1110" kern="0" dirty="0"/>
              <a:t>. Explicit/Abstract </a:t>
            </a:r>
            <a:r>
              <a:rPr lang="ko-KR" altLang="en-US" sz="1110" kern="0" dirty="0"/>
              <a:t>방식의 </a:t>
            </a:r>
            <a:r>
              <a:rPr lang="en-US" altLang="ko-KR" sz="1110" kern="0" dirty="0"/>
              <a:t>Monitoring </a:t>
            </a:r>
            <a:r>
              <a:rPr lang="ko-KR" altLang="en-US" sz="1110" kern="0" dirty="0"/>
              <a:t>방식이 있습니다</a:t>
            </a:r>
            <a:r>
              <a:rPr lang="en-US" altLang="ko-KR" sz="1110" kern="0" dirty="0"/>
              <a:t>.</a:t>
            </a:r>
          </a:p>
          <a:p>
            <a:pPr latinLnBrk="0"/>
            <a:r>
              <a:rPr lang="en-US" altLang="ko-KR" sz="1477" kern="0" dirty="0"/>
              <a:t>Control</a:t>
            </a:r>
          </a:p>
          <a:p>
            <a:pPr lvl="1" latinLnBrk="0"/>
            <a:r>
              <a:rPr lang="en-US" altLang="ko-KR" sz="1100" dirty="0"/>
              <a:t>EMA</a:t>
            </a:r>
            <a:r>
              <a:rPr lang="ko-KR" altLang="en-US" sz="1100" dirty="0"/>
              <a:t>가 최하위 </a:t>
            </a:r>
            <a:r>
              <a:rPr lang="en-US" altLang="ko-KR" sz="1100" dirty="0"/>
              <a:t>Device </a:t>
            </a:r>
            <a:r>
              <a:rPr lang="ko-KR" altLang="en-US" sz="1100" dirty="0"/>
              <a:t>컨트롤 하기 위해서 </a:t>
            </a:r>
            <a:r>
              <a:rPr lang="en-US" altLang="ko-KR" sz="1100" dirty="0"/>
              <a:t>Device</a:t>
            </a:r>
            <a:r>
              <a:rPr lang="ko-KR" altLang="en-US" sz="1100" dirty="0"/>
              <a:t>를 총괄적으로 관리하는 </a:t>
            </a:r>
            <a:r>
              <a:rPr lang="en-US" altLang="ko-KR" sz="1100" dirty="0"/>
              <a:t>Smart  Appliances</a:t>
            </a:r>
            <a:r>
              <a:rPr lang="ko-KR" altLang="en-US" sz="1100" dirty="0"/>
              <a:t>에게 </a:t>
            </a:r>
            <a:r>
              <a:rPr lang="en-US" altLang="ko-KR" sz="1100" dirty="0"/>
              <a:t>Control </a:t>
            </a:r>
            <a:r>
              <a:rPr lang="ko-KR" altLang="en-US" sz="1100" dirty="0"/>
              <a:t>메시지를  줌</a:t>
            </a:r>
            <a:endParaRPr lang="en-US" altLang="ko-KR" sz="1108" kern="0" dirty="0"/>
          </a:p>
        </p:txBody>
      </p:sp>
      <p:cxnSp>
        <p:nvCxnSpPr>
          <p:cNvPr id="33" name="직선 연결선 32"/>
          <p:cNvCxnSpPr/>
          <p:nvPr/>
        </p:nvCxnSpPr>
        <p:spPr bwMode="auto">
          <a:xfrm>
            <a:off x="4584498" y="1592882"/>
            <a:ext cx="0" cy="4712677"/>
          </a:xfrm>
          <a:prstGeom prst="line">
            <a:avLst/>
          </a:prstGeom>
          <a:solidFill>
            <a:schemeClr val="accent1"/>
          </a:solidFill>
          <a:ln w="3175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34" name="오른쪽 중괄호 33"/>
          <p:cNvSpPr/>
          <p:nvPr/>
        </p:nvSpPr>
        <p:spPr bwMode="auto">
          <a:xfrm>
            <a:off x="3652163" y="4500570"/>
            <a:ext cx="857256" cy="1928826"/>
          </a:xfrm>
          <a:prstGeom prst="rightBrace">
            <a:avLst/>
          </a:prstGeom>
          <a:noFill/>
          <a:ln w="12699" cap="flat" cmpd="sng" algn="ctr">
            <a:solidFill>
              <a:srgbClr val="FF0000"/>
            </a:solidFill>
            <a:prstDash val="dashDot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714612" y="6652463"/>
            <a:ext cx="58579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Server EMA = SEMA , Client EMA = CEMA , Smart Appliance EMA= SAEMA</a:t>
            </a:r>
            <a:endParaRPr lang="ko-KR" altLang="en-US" sz="1200" dirty="0"/>
          </a:p>
        </p:txBody>
      </p:sp>
      <p:grpSp>
        <p:nvGrpSpPr>
          <p:cNvPr id="2" name="그룹 58">
            <a:extLst>
              <a:ext uri="{FF2B5EF4-FFF2-40B4-BE49-F238E27FC236}">
                <a16:creationId xmlns:a16="http://schemas.microsoft.com/office/drawing/2014/main" id="{00C0156C-ED35-47FF-ADCB-9336DD0FE503}"/>
              </a:ext>
            </a:extLst>
          </p:cNvPr>
          <p:cNvGrpSpPr/>
          <p:nvPr/>
        </p:nvGrpSpPr>
        <p:grpSpPr>
          <a:xfrm>
            <a:off x="77678" y="1334513"/>
            <a:ext cx="4139935" cy="5237759"/>
            <a:chOff x="2344312" y="1334513"/>
            <a:chExt cx="4139935" cy="5237759"/>
          </a:xfrm>
        </p:grpSpPr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41AE1337-8D79-4EC0-930C-8528A829B4E0}"/>
                </a:ext>
              </a:extLst>
            </p:cNvPr>
            <p:cNvSpPr/>
            <p:nvPr/>
          </p:nvSpPr>
          <p:spPr bwMode="auto">
            <a:xfrm>
              <a:off x="2344312" y="1357298"/>
              <a:ext cx="1143008" cy="500066"/>
            </a:xfrm>
            <a:prstGeom prst="rect">
              <a:avLst/>
            </a:prstGeom>
            <a:solidFill>
              <a:schemeClr val="bg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1300" b="1" i="0" u="none" strike="noStrike" cap="none" normalizeH="0" baseline="0" dirty="0">
                  <a:ln>
                    <a:noFill/>
                  </a:ln>
                  <a:effectLst/>
                  <a:latin typeface="Times New Roman" pitchFamily="18" charset="0"/>
                  <a:ea typeface="굴림" pitchFamily="50" charset="-127"/>
                </a:rPr>
                <a:t>Server EMA</a:t>
              </a:r>
            </a:p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300" b="1" dirty="0">
                  <a:latin typeface="Times New Roman" pitchFamily="18" charset="0"/>
                  <a:ea typeface="굴림" pitchFamily="50" charset="-127"/>
                </a:rPr>
                <a:t>(Client EMA)</a:t>
              </a:r>
              <a:endParaRPr kumimoji="0" lang="ko-KR" altLang="en-US" sz="1300" b="1" i="0" u="none" strike="noStrike" cap="none" normalizeH="0" baseline="0" dirty="0">
                <a:ln>
                  <a:noFill/>
                </a:ln>
                <a:effectLst/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61" name="모서리가 둥근 직사각형 129">
              <a:extLst>
                <a:ext uri="{FF2B5EF4-FFF2-40B4-BE49-F238E27FC236}">
                  <a16:creationId xmlns:a16="http://schemas.microsoft.com/office/drawing/2014/main" id="{F3B70645-3CFD-47AF-AE5D-7A08775D2F3A}"/>
                </a:ext>
              </a:extLst>
            </p:cNvPr>
            <p:cNvSpPr/>
            <p:nvPr/>
          </p:nvSpPr>
          <p:spPr bwMode="auto">
            <a:xfrm>
              <a:off x="2915815" y="4786322"/>
              <a:ext cx="2637135" cy="357190"/>
            </a:xfrm>
            <a:prstGeom prst="roundRect">
              <a:avLst/>
            </a:prstGeom>
            <a:solidFill>
              <a:srgbClr val="FF0000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15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굴림" pitchFamily="50" charset="-127"/>
                </a:rPr>
                <a:t>Discovery</a:t>
              </a:r>
              <a:endParaRPr kumimoji="0" lang="ko-KR" altLang="en-US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62" name="모서리가 둥근 직사각형 130">
              <a:extLst>
                <a:ext uri="{FF2B5EF4-FFF2-40B4-BE49-F238E27FC236}">
                  <a16:creationId xmlns:a16="http://schemas.microsoft.com/office/drawing/2014/main" id="{A5E26FAC-4724-4842-80C8-8FDBFAEDFD61}"/>
                </a:ext>
              </a:extLst>
            </p:cNvPr>
            <p:cNvSpPr/>
            <p:nvPr/>
          </p:nvSpPr>
          <p:spPr bwMode="auto">
            <a:xfrm>
              <a:off x="2915815" y="2071678"/>
              <a:ext cx="2637141" cy="357190"/>
            </a:xfrm>
            <a:prstGeom prst="roundRect">
              <a:avLst/>
            </a:prstGeom>
            <a:solidFill>
              <a:schemeClr val="accent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15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굴림" pitchFamily="50" charset="-127"/>
                </a:rPr>
                <a:t>Session</a:t>
              </a:r>
              <a:r>
                <a:rPr kumimoji="0" lang="en-US" altLang="ko-KR" sz="1500" b="0" i="0" u="none" strike="noStrike" cap="none" normalizeH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굴림" pitchFamily="50" charset="-127"/>
                </a:rPr>
                <a:t> Setup</a:t>
              </a:r>
              <a:r>
                <a:rPr lang="en-US" altLang="ko-KR" sz="1500" baseline="0" dirty="0">
                  <a:latin typeface="Times New Roman" pitchFamily="18" charset="0"/>
                  <a:ea typeface="굴림" pitchFamily="50" charset="-127"/>
                </a:rPr>
                <a:t>(</a:t>
              </a:r>
              <a:r>
                <a:rPr lang="en-US" altLang="ko-KR" sz="1500" kern="0" dirty="0"/>
                <a:t>Registration</a:t>
              </a:r>
              <a:r>
                <a:rPr lang="en-US" altLang="ko-KR" sz="2000" baseline="0" dirty="0">
                  <a:latin typeface="Times New Roman" pitchFamily="18" charset="0"/>
                  <a:ea typeface="굴림" pitchFamily="50" charset="-127"/>
                </a:rPr>
                <a:t>)</a:t>
              </a:r>
              <a:endParaRPr kumimoji="0" lang="ko-KR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63" name="모서리가 둥근 직사각형 137">
              <a:extLst>
                <a:ext uri="{FF2B5EF4-FFF2-40B4-BE49-F238E27FC236}">
                  <a16:creationId xmlns:a16="http://schemas.microsoft.com/office/drawing/2014/main" id="{F5811EAA-B929-43C6-A214-768E75B30268}"/>
                </a:ext>
              </a:extLst>
            </p:cNvPr>
            <p:cNvSpPr/>
            <p:nvPr/>
          </p:nvSpPr>
          <p:spPr bwMode="auto">
            <a:xfrm>
              <a:off x="2915815" y="5357826"/>
              <a:ext cx="2637136" cy="357190"/>
            </a:xfrm>
            <a:prstGeom prst="roundRect">
              <a:avLst/>
            </a:prstGeom>
            <a:solidFill>
              <a:srgbClr val="FF0000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15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굴림" pitchFamily="50" charset="-127"/>
                </a:rPr>
                <a:t>Monitoring</a:t>
              </a:r>
              <a:endParaRPr kumimoji="0" lang="ko-KR" altLang="en-US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64" name="모서리가 둥근 직사각형 139">
              <a:extLst>
                <a:ext uri="{FF2B5EF4-FFF2-40B4-BE49-F238E27FC236}">
                  <a16:creationId xmlns:a16="http://schemas.microsoft.com/office/drawing/2014/main" id="{25050B29-621B-4DA7-998E-13D335501A14}"/>
                </a:ext>
              </a:extLst>
            </p:cNvPr>
            <p:cNvSpPr/>
            <p:nvPr/>
          </p:nvSpPr>
          <p:spPr bwMode="auto">
            <a:xfrm>
              <a:off x="2915815" y="2643182"/>
              <a:ext cx="2637141" cy="357190"/>
            </a:xfrm>
            <a:prstGeom prst="roundRect">
              <a:avLst/>
            </a:prstGeom>
            <a:solidFill>
              <a:schemeClr val="accent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500" dirty="0">
                  <a:latin typeface="Times New Roman" pitchFamily="18" charset="0"/>
                  <a:ea typeface="굴림" pitchFamily="50" charset="-127"/>
                </a:rPr>
                <a:t>Report</a:t>
              </a:r>
              <a:endParaRPr kumimoji="0" lang="ko-KR" altLang="en-US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65" name="모서리가 둥근 직사각형 140">
              <a:extLst>
                <a:ext uri="{FF2B5EF4-FFF2-40B4-BE49-F238E27FC236}">
                  <a16:creationId xmlns:a16="http://schemas.microsoft.com/office/drawing/2014/main" id="{867B07C4-90A4-4DDF-9A26-ADDFF1679380}"/>
                </a:ext>
              </a:extLst>
            </p:cNvPr>
            <p:cNvSpPr/>
            <p:nvPr/>
          </p:nvSpPr>
          <p:spPr bwMode="auto">
            <a:xfrm>
              <a:off x="2915815" y="3214686"/>
              <a:ext cx="2637141" cy="428628"/>
            </a:xfrm>
            <a:prstGeom prst="roundRect">
              <a:avLst/>
            </a:prstGeom>
            <a:solidFill>
              <a:schemeClr val="accent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500" dirty="0">
                  <a:latin typeface="Times New Roman" pitchFamily="18" charset="0"/>
                  <a:ea typeface="굴림" pitchFamily="50" charset="-127"/>
                </a:rPr>
                <a:t>Demand Response Event</a:t>
              </a:r>
              <a:endParaRPr kumimoji="0" lang="ko-KR" altLang="en-US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66" name="모서리가 둥근 직사각형 141">
              <a:extLst>
                <a:ext uri="{FF2B5EF4-FFF2-40B4-BE49-F238E27FC236}">
                  <a16:creationId xmlns:a16="http://schemas.microsoft.com/office/drawing/2014/main" id="{ADE8AFF8-3047-4CCC-A533-C1F71A33DBF8}"/>
                </a:ext>
              </a:extLst>
            </p:cNvPr>
            <p:cNvSpPr/>
            <p:nvPr/>
          </p:nvSpPr>
          <p:spPr bwMode="auto">
            <a:xfrm>
              <a:off x="2915815" y="5929330"/>
              <a:ext cx="2637143" cy="357190"/>
            </a:xfrm>
            <a:prstGeom prst="roundRect">
              <a:avLst/>
            </a:prstGeom>
            <a:solidFill>
              <a:srgbClr val="FF0000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15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굴림" pitchFamily="50" charset="-127"/>
                </a:rPr>
                <a:t>Control</a:t>
              </a:r>
              <a:endParaRPr kumimoji="0" lang="ko-KR" altLang="en-US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67" name="모서리가 둥근 직사각형 158">
              <a:extLst>
                <a:ext uri="{FF2B5EF4-FFF2-40B4-BE49-F238E27FC236}">
                  <a16:creationId xmlns:a16="http://schemas.microsoft.com/office/drawing/2014/main" id="{13E81C78-9EED-4AFC-B25D-12A87C742A72}"/>
                </a:ext>
              </a:extLst>
            </p:cNvPr>
            <p:cNvSpPr/>
            <p:nvPr/>
          </p:nvSpPr>
          <p:spPr bwMode="auto">
            <a:xfrm>
              <a:off x="2915815" y="3857628"/>
              <a:ext cx="2637139" cy="357190"/>
            </a:xfrm>
            <a:prstGeom prst="roundRect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500" dirty="0">
                  <a:latin typeface="Times New Roman" pitchFamily="18" charset="0"/>
                  <a:ea typeface="굴림" pitchFamily="50" charset="-127"/>
                </a:rPr>
                <a:t>Opt</a:t>
              </a:r>
              <a:endParaRPr lang="ko-KR" altLang="en-US" sz="1500" dirty="0">
                <a:latin typeface="Times New Roman" pitchFamily="18" charset="0"/>
                <a:ea typeface="굴림" pitchFamily="50" charset="-127"/>
              </a:endParaRPr>
            </a:p>
          </p:txBody>
        </p:sp>
        <p:cxnSp>
          <p:nvCxnSpPr>
            <p:cNvPr id="68" name="직선 화살표 연결선 67">
              <a:extLst>
                <a:ext uri="{FF2B5EF4-FFF2-40B4-BE49-F238E27FC236}">
                  <a16:creationId xmlns:a16="http://schemas.microsoft.com/office/drawing/2014/main" id="{3A133EA4-7DB9-4882-8EF1-6A3BEDF21A49}"/>
                </a:ext>
              </a:extLst>
            </p:cNvPr>
            <p:cNvCxnSpPr>
              <a:cxnSpLocks/>
              <a:stCxn id="60" idx="3"/>
              <a:endCxn id="71" idx="1"/>
            </p:cNvCxnSpPr>
            <p:nvPr/>
          </p:nvCxnSpPr>
          <p:spPr bwMode="auto">
            <a:xfrm>
              <a:off x="3487320" y="1607331"/>
              <a:ext cx="1134343" cy="0"/>
            </a:xfrm>
            <a:prstGeom prst="straightConnector1">
              <a:avLst/>
            </a:prstGeom>
            <a:solidFill>
              <a:schemeClr val="accent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FFD1814B-A495-47D3-9481-194E4BDBC878}"/>
                </a:ext>
              </a:extLst>
            </p:cNvPr>
            <p:cNvSpPr txBox="1"/>
            <p:nvPr/>
          </p:nvSpPr>
          <p:spPr>
            <a:xfrm>
              <a:off x="3487320" y="1334513"/>
              <a:ext cx="150019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rgbClr val="FF0000"/>
                  </a:solidFill>
                </a:rPr>
                <a:t>EMAI Protocol</a:t>
              </a:r>
              <a:endParaRPr lang="ko-KR" altLang="en-US" sz="1200" b="1" dirty="0">
                <a:solidFill>
                  <a:srgbClr val="FF0000"/>
                </a:solidFill>
              </a:endParaRPr>
            </a:p>
          </p:txBody>
        </p:sp>
        <p:cxnSp>
          <p:nvCxnSpPr>
            <p:cNvPr id="70" name="직선 연결선 69">
              <a:extLst>
                <a:ext uri="{FF2B5EF4-FFF2-40B4-BE49-F238E27FC236}">
                  <a16:creationId xmlns:a16="http://schemas.microsoft.com/office/drawing/2014/main" id="{01790D59-57BB-45F5-97F1-7FA7F44CA935}"/>
                </a:ext>
              </a:extLst>
            </p:cNvPr>
            <p:cNvCxnSpPr>
              <a:stCxn id="60" idx="2"/>
            </p:cNvCxnSpPr>
            <p:nvPr/>
          </p:nvCxnSpPr>
          <p:spPr bwMode="auto">
            <a:xfrm flipH="1">
              <a:off x="2915815" y="1857364"/>
              <a:ext cx="1" cy="4714908"/>
            </a:xfrm>
            <a:prstGeom prst="line">
              <a:avLst/>
            </a:prstGeom>
            <a:solidFill>
              <a:schemeClr val="accent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4BBA71B9-626E-42D6-A0DF-EA6A0F3173F7}"/>
                </a:ext>
              </a:extLst>
            </p:cNvPr>
            <p:cNvSpPr/>
            <p:nvPr/>
          </p:nvSpPr>
          <p:spPr bwMode="auto">
            <a:xfrm>
              <a:off x="4621663" y="1357298"/>
              <a:ext cx="1862584" cy="500066"/>
            </a:xfrm>
            <a:prstGeom prst="rect">
              <a:avLst/>
            </a:prstGeom>
            <a:solidFill>
              <a:schemeClr val="bg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300" b="1" dirty="0">
                  <a:latin typeface="Times New Roman" pitchFamily="18" charset="0"/>
                  <a:ea typeface="굴림" pitchFamily="50" charset="-127"/>
                </a:rPr>
                <a:t>Client </a:t>
              </a:r>
              <a:r>
                <a:rPr lang="ko-KR" altLang="en-US" sz="1300" b="1" dirty="0">
                  <a:latin typeface="Times New Roman" pitchFamily="18" charset="0"/>
                  <a:ea typeface="굴림" pitchFamily="50" charset="-127"/>
                </a:rPr>
                <a:t> </a:t>
              </a:r>
              <a:r>
                <a:rPr lang="en-US" altLang="ko-KR" sz="1300" b="1" dirty="0">
                  <a:latin typeface="Times New Roman" pitchFamily="18" charset="0"/>
                  <a:ea typeface="굴림" pitchFamily="50" charset="-127"/>
                </a:rPr>
                <a:t>EMA</a:t>
              </a:r>
            </a:p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300" b="1" dirty="0">
                  <a:latin typeface="Times New Roman" pitchFamily="18" charset="0"/>
                  <a:ea typeface="굴림" pitchFamily="50" charset="-127"/>
                </a:rPr>
                <a:t>(Smart Appliance EMA)</a:t>
              </a:r>
              <a:endParaRPr lang="ko-KR" altLang="en-US" sz="1300" b="1" dirty="0">
                <a:latin typeface="Times New Roman" pitchFamily="18" charset="0"/>
                <a:ea typeface="굴림" pitchFamily="50" charset="-127"/>
              </a:endParaRPr>
            </a:p>
          </p:txBody>
        </p:sp>
        <p:cxnSp>
          <p:nvCxnSpPr>
            <p:cNvPr id="72" name="직선 연결선 71">
              <a:extLst>
                <a:ext uri="{FF2B5EF4-FFF2-40B4-BE49-F238E27FC236}">
                  <a16:creationId xmlns:a16="http://schemas.microsoft.com/office/drawing/2014/main" id="{575B7CF9-061C-4EAA-B404-07DEF173E49F}"/>
                </a:ext>
              </a:extLst>
            </p:cNvPr>
            <p:cNvCxnSpPr>
              <a:cxnSpLocks/>
              <a:stCxn id="71" idx="2"/>
            </p:cNvCxnSpPr>
            <p:nvPr/>
          </p:nvCxnSpPr>
          <p:spPr bwMode="auto">
            <a:xfrm>
              <a:off x="5552955" y="1857364"/>
              <a:ext cx="0" cy="4714908"/>
            </a:xfrm>
            <a:prstGeom prst="line">
              <a:avLst/>
            </a:prstGeom>
            <a:solidFill>
              <a:schemeClr val="accent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>
                <a:solidFill>
                  <a:schemeClr val="tx1"/>
                </a:solidFill>
              </a:rPr>
              <a:t>1. Smart Home Energy Framework :</a:t>
            </a:r>
            <a:r>
              <a:rPr lang="en-US" altLang="ko-KR" sz="2800" b="1" dirty="0">
                <a:solidFill>
                  <a:schemeClr val="tx1"/>
                </a:solidFill>
              </a:rPr>
              <a:t/>
            </a:r>
            <a:br>
              <a:rPr lang="en-US" altLang="ko-KR" sz="2800" b="1" dirty="0">
                <a:solidFill>
                  <a:schemeClr val="tx1"/>
                </a:solidFill>
              </a:rPr>
            </a:br>
            <a:r>
              <a:rPr lang="en-US" altLang="ko-KR" sz="2000" b="1" dirty="0">
                <a:solidFill>
                  <a:schemeClr val="tx1"/>
                </a:solidFill>
              </a:rPr>
              <a:t>1.1.2 Background </a:t>
            </a:r>
            <a:r>
              <a:rPr lang="ko-KR" altLang="en-US" sz="2000" b="1" dirty="0">
                <a:solidFill>
                  <a:schemeClr val="tx1"/>
                </a:solidFill>
              </a:rPr>
              <a:t>수요반응 </a:t>
            </a:r>
            <a:r>
              <a:rPr lang="en-US" altLang="ko-KR" sz="2000" b="1" dirty="0">
                <a:solidFill>
                  <a:schemeClr val="tx1"/>
                </a:solidFill>
              </a:rPr>
              <a:t>: EMAP (4/4)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65203512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b="1" dirty="0">
                <a:solidFill>
                  <a:schemeClr val="tx1"/>
                </a:solidFill>
              </a:rPr>
              <a:t>2.2 EMAP(MQTT, CoAP/JSON)</a:t>
            </a:r>
            <a:br>
              <a:rPr lang="en-US" altLang="ko-KR" sz="2800" b="1" dirty="0">
                <a:solidFill>
                  <a:schemeClr val="tx1"/>
                </a:solidFill>
              </a:rPr>
            </a:br>
            <a:r>
              <a:rPr lang="en-US" altLang="ko-KR" sz="2800" b="1" dirty="0">
                <a:solidFill>
                  <a:schemeClr val="tx1"/>
                </a:solidFill>
              </a:rPr>
              <a:t>Service : Session Setup</a:t>
            </a:r>
            <a:endParaRPr lang="ko-KR" altLang="en-US" sz="24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7C6F095-276F-4AD3-9842-1213BA0CC323}" type="slidenum">
              <a:rPr lang="ko-KR" altLang="en-US" smtClean="0">
                <a:solidFill>
                  <a:srgbClr val="000000"/>
                </a:solidFill>
              </a:rPr>
              <a:pPr>
                <a:defRPr/>
              </a:pPr>
              <a:t>160</a:t>
            </a:fld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3657" y="1983927"/>
            <a:ext cx="21643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(3) CreatePartyRegistration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647019" y="1959678"/>
            <a:ext cx="22541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(4) CreatedPartyRegistration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3" name="그룹 32"/>
          <p:cNvGrpSpPr/>
          <p:nvPr/>
        </p:nvGrpSpPr>
        <p:grpSpPr>
          <a:xfrm>
            <a:off x="467544" y="1369188"/>
            <a:ext cx="8229600" cy="805108"/>
            <a:chOff x="467544" y="1317240"/>
            <a:chExt cx="8229600" cy="1727511"/>
          </a:xfrm>
        </p:grpSpPr>
        <p:sp>
          <p:nvSpPr>
            <p:cNvPr id="34" name="직사각형 33"/>
            <p:cNvSpPr/>
            <p:nvPr/>
          </p:nvSpPr>
          <p:spPr bwMode="auto">
            <a:xfrm>
              <a:off x="467544" y="1414528"/>
              <a:ext cx="8229600" cy="1023300"/>
            </a:xfrm>
            <a:prstGeom prst="rect">
              <a:avLst/>
            </a:prstGeom>
            <a:solidFill>
              <a:schemeClr val="bg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7377792" y="1653765"/>
              <a:ext cx="845103" cy="54482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05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Client EMA</a:t>
              </a:r>
              <a:endParaRPr lang="ko-KR" altLang="en-US" sz="105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6" name="직선 화살표 연결선 35"/>
            <p:cNvCxnSpPr/>
            <p:nvPr/>
          </p:nvCxnSpPr>
          <p:spPr bwMode="auto">
            <a:xfrm>
              <a:off x="2195736" y="1844824"/>
              <a:ext cx="4707807" cy="0"/>
            </a:xfrm>
            <a:prstGeom prst="straightConnector1">
              <a:avLst/>
            </a:prstGeom>
            <a:solidFill>
              <a:schemeClr val="accent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arrow" w="med" len="med"/>
              <a:tailEnd type="none"/>
            </a:ln>
            <a:effectLst/>
          </p:spPr>
        </p:cxnSp>
        <p:sp>
          <p:nvSpPr>
            <p:cNvPr id="38" name="TextBox 37"/>
            <p:cNvSpPr txBox="1"/>
            <p:nvPr/>
          </p:nvSpPr>
          <p:spPr>
            <a:xfrm>
              <a:off x="862283" y="1612978"/>
              <a:ext cx="869149" cy="54482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05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Server EMA</a:t>
              </a:r>
              <a:endParaRPr lang="ko-KR" altLang="en-US" sz="105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9" name="직선 화살표 연결선 38"/>
            <p:cNvCxnSpPr/>
            <p:nvPr/>
          </p:nvCxnSpPr>
          <p:spPr bwMode="auto">
            <a:xfrm flipH="1">
              <a:off x="2195736" y="2276872"/>
              <a:ext cx="4707808" cy="0"/>
            </a:xfrm>
            <a:prstGeom prst="straightConnector1">
              <a:avLst/>
            </a:prstGeom>
            <a:solidFill>
              <a:schemeClr val="accent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arrow" w="med" len="med"/>
              <a:tailEnd type="none"/>
            </a:ln>
            <a:effectLst/>
          </p:spPr>
        </p:cxnSp>
        <p:sp>
          <p:nvSpPr>
            <p:cNvPr id="40" name="TextBox 39"/>
            <p:cNvSpPr txBox="1"/>
            <p:nvPr/>
          </p:nvSpPr>
          <p:spPr>
            <a:xfrm>
              <a:off x="3449818" y="1756986"/>
              <a:ext cx="2199641" cy="12877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(4) </a:t>
              </a:r>
              <a:r>
                <a:rPr lang="en-US" altLang="ko-KR" sz="11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CreatedPartyRegistration</a:t>
              </a:r>
              <a:endParaRPr lang="ko-KR" altLang="en-US" sz="11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endParaRPr lang="en-US" altLang="ko-KR" sz="1100" dirty="0"/>
            </a:p>
            <a:p>
              <a:endParaRPr lang="ko-KR" altLang="en-US" sz="11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3606672" y="1317240"/>
              <a:ext cx="1869423" cy="9245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(3) </a:t>
              </a:r>
              <a:r>
                <a:rPr lang="en-US" altLang="ko-KR" sz="11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CreatePartyRegistration</a:t>
              </a:r>
              <a:endParaRPr lang="ko-KR" altLang="en-US" sz="11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endParaRPr lang="ko-KR" altLang="en-US" sz="11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DA6D666A-A7FC-4E6F-ADBB-FAE2EA069F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4795156"/>
              </p:ext>
            </p:extLst>
          </p:nvPr>
        </p:nvGraphicFramePr>
        <p:xfrm>
          <a:off x="467544" y="2350080"/>
          <a:ext cx="3816424" cy="2468880"/>
        </p:xfrm>
        <a:graphic>
          <a:graphicData uri="http://schemas.openxmlformats.org/drawingml/2006/table">
            <a:tbl>
              <a:tblPr/>
              <a:tblGrid>
                <a:gridCol w="1080120">
                  <a:extLst>
                    <a:ext uri="{9D8B030D-6E8A-4147-A177-3AD203B41FA5}">
                      <a16:colId xmlns:a16="http://schemas.microsoft.com/office/drawing/2014/main" val="48591327"/>
                    </a:ext>
                  </a:extLst>
                </a:gridCol>
                <a:gridCol w="2736304">
                  <a:extLst>
                    <a:ext uri="{9D8B030D-6E8A-4147-A177-3AD203B41FA5}">
                      <a16:colId xmlns:a16="http://schemas.microsoft.com/office/drawing/2014/main" val="1890931996"/>
                    </a:ext>
                  </a:extLst>
                </a:gridCol>
              </a:tblGrid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Key name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Comments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76051180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SrcEMA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source EMA identifier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637021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DestEMA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destination EMA identifier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017698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requestID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request identifier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5342417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profileName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profile name used by client EMA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140453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transportName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transport name used by client EMA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785086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reportOnly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EMA type (report only or full functional)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377397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xmlSignature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xml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사용여부 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true/false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522995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httpPullMode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communication mode used by EMA</a:t>
                      </a:r>
                      <a:b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(pull or push)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3887072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service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message type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74448448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time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service creation time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778358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59E93896-C56D-45CE-9656-D5D9C9B43F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690833"/>
              </p:ext>
            </p:extLst>
          </p:nvPr>
        </p:nvGraphicFramePr>
        <p:xfrm>
          <a:off x="4427984" y="2350080"/>
          <a:ext cx="4521200" cy="2752725"/>
        </p:xfrm>
        <a:graphic>
          <a:graphicData uri="http://schemas.openxmlformats.org/drawingml/2006/table">
            <a:tbl>
              <a:tblPr/>
              <a:tblGrid>
                <a:gridCol w="533026">
                  <a:extLst>
                    <a:ext uri="{9D8B030D-6E8A-4147-A177-3AD203B41FA5}">
                      <a16:colId xmlns:a16="http://schemas.microsoft.com/office/drawing/2014/main" val="2341809056"/>
                    </a:ext>
                  </a:extLst>
                </a:gridCol>
                <a:gridCol w="751947">
                  <a:extLst>
                    <a:ext uri="{9D8B030D-6E8A-4147-A177-3AD203B41FA5}">
                      <a16:colId xmlns:a16="http://schemas.microsoft.com/office/drawing/2014/main" val="2085149447"/>
                    </a:ext>
                  </a:extLst>
                </a:gridCol>
                <a:gridCol w="1113643">
                  <a:extLst>
                    <a:ext uri="{9D8B030D-6E8A-4147-A177-3AD203B41FA5}">
                      <a16:colId xmlns:a16="http://schemas.microsoft.com/office/drawing/2014/main" val="1909642684"/>
                    </a:ext>
                  </a:extLst>
                </a:gridCol>
                <a:gridCol w="2122584">
                  <a:extLst>
                    <a:ext uri="{9D8B030D-6E8A-4147-A177-3AD203B41FA5}">
                      <a16:colId xmlns:a16="http://schemas.microsoft.com/office/drawing/2014/main" val="438282956"/>
                    </a:ext>
                  </a:extLst>
                </a:gridCol>
              </a:tblGrid>
              <a:tr h="219075"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Key name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Comments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3973305"/>
                  </a:ext>
                </a:extLst>
              </a:tr>
              <a:tr h="219075">
                <a:tc gridSpan="3"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SrcEMA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source EMA identifier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75491214"/>
                  </a:ext>
                </a:extLst>
              </a:tr>
              <a:tr h="209550">
                <a:tc gridSpan="3"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DestEMA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destination EMA identifier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0656571"/>
                  </a:ext>
                </a:extLst>
              </a:tr>
              <a:tr h="209550">
                <a:tc gridSpan="3"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responseCode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response code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2234186"/>
                  </a:ext>
                </a:extLst>
              </a:tr>
              <a:tr h="209550">
                <a:tc gridSpan="3"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responseDescription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 of response code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3937184"/>
                  </a:ext>
                </a:extLst>
              </a:tr>
              <a:tr h="209550">
                <a:tc gridSpan="3"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requestID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request identifier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6178176"/>
                  </a:ext>
                </a:extLst>
              </a:tr>
              <a:tr h="209550">
                <a:tc gridSpan="3"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duration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requested polling frequency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928264"/>
                  </a:ext>
                </a:extLst>
              </a:tr>
              <a:tr h="209550">
                <a:tc gridSpan="3"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registrationID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registration identifier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44179790"/>
                  </a:ext>
                </a:extLst>
              </a:tr>
              <a:tr h="209550">
                <a:tc rowSpan="2"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profile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profileName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type of profile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31877715"/>
                  </a:ext>
                </a:extLst>
              </a:tr>
              <a:tr h="2095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transports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transportName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type of transport protocol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644925"/>
                  </a:ext>
                </a:extLst>
              </a:tr>
              <a:tr h="209550">
                <a:tc gridSpan="3"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version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EMAP protocol version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57676275"/>
                  </a:ext>
                </a:extLst>
              </a:tr>
              <a:tr h="209550">
                <a:tc gridSpan="3"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service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type of service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4511485"/>
                  </a:ext>
                </a:extLst>
              </a:tr>
              <a:tr h="219075">
                <a:tc gridSpan="3"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time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service creation time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80164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99044179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b="1" dirty="0">
                <a:solidFill>
                  <a:schemeClr val="tx1"/>
                </a:solidFill>
              </a:rPr>
              <a:t>2. Smart Home Energy Framework : </a:t>
            </a:r>
            <a:br>
              <a:rPr lang="en-US" altLang="ko-KR" sz="3200" b="1" dirty="0">
                <a:solidFill>
                  <a:schemeClr val="tx1"/>
                </a:solidFill>
              </a:rPr>
            </a:br>
            <a:r>
              <a:rPr lang="en-US" altLang="ko-KR" sz="2800" b="1" dirty="0">
                <a:solidFill>
                  <a:schemeClr val="tx1"/>
                </a:solidFill>
              </a:rPr>
              <a:t>2.2 </a:t>
            </a:r>
            <a:r>
              <a:rPr lang="en-US" altLang="ko-KR" sz="2800" b="1" dirty="0">
                <a:solidFill>
                  <a:srgbClr val="FF0000"/>
                </a:solidFill>
              </a:rPr>
              <a:t>EMAP</a:t>
            </a:r>
            <a:r>
              <a:rPr lang="en-US" altLang="ko-KR" sz="2800" b="1" dirty="0">
                <a:solidFill>
                  <a:schemeClr val="tx1"/>
                </a:solidFill>
              </a:rPr>
              <a:t>(</a:t>
            </a:r>
            <a:r>
              <a:rPr lang="en-US" altLang="ko-KR" sz="2800" b="1" dirty="0" err="1">
                <a:solidFill>
                  <a:srgbClr val="FF0000"/>
                </a:solidFill>
              </a:rPr>
              <a:t>CoAP</a:t>
            </a:r>
            <a:r>
              <a:rPr lang="en-US" altLang="ko-KR" sz="2800" b="1" dirty="0">
                <a:solidFill>
                  <a:srgbClr val="FF0000"/>
                </a:solidFill>
              </a:rPr>
              <a:t>/JSON</a:t>
            </a:r>
            <a:r>
              <a:rPr lang="en-US" altLang="ko-KR" sz="2800" b="1" dirty="0">
                <a:solidFill>
                  <a:schemeClr val="tx1"/>
                </a:solidFill>
              </a:rPr>
              <a:t>, MQTT/JSON) : Session Setup</a:t>
            </a:r>
            <a:endParaRPr lang="ko-KR" altLang="en-US" sz="2800" dirty="0"/>
          </a:p>
        </p:txBody>
      </p:sp>
      <p:sp>
        <p:nvSpPr>
          <p:cNvPr id="12" name="직사각형 11"/>
          <p:cNvSpPr/>
          <p:nvPr/>
        </p:nvSpPr>
        <p:spPr bwMode="auto">
          <a:xfrm>
            <a:off x="467544" y="1414528"/>
            <a:ext cx="8229600" cy="1023300"/>
          </a:xfrm>
          <a:prstGeom prst="rect">
            <a:avLst/>
          </a:prstGeom>
          <a:solidFill>
            <a:schemeClr val="bg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973499" y="1630541"/>
            <a:ext cx="1569660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Client EMA</a:t>
            </a:r>
          </a:p>
          <a:p>
            <a:pPr algn="ctr"/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192.168.1.101 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4" name="직선 화살표 연결선 13"/>
          <p:cNvCxnSpPr/>
          <p:nvPr/>
        </p:nvCxnSpPr>
        <p:spPr bwMode="auto">
          <a:xfrm>
            <a:off x="2195736" y="1844824"/>
            <a:ext cx="4707807" cy="0"/>
          </a:xfrm>
          <a:prstGeom prst="straightConnector1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arrow" w="med" len="med"/>
            <a:tailEnd type="none"/>
          </a:ln>
          <a:effectLst/>
        </p:spPr>
      </p:cxnSp>
      <p:sp>
        <p:nvSpPr>
          <p:cNvPr id="16" name="TextBox 15"/>
          <p:cNvSpPr txBox="1"/>
          <p:nvPr/>
        </p:nvSpPr>
        <p:spPr>
          <a:xfrm>
            <a:off x="587587" y="1572747"/>
            <a:ext cx="1511952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Server EMA</a:t>
            </a:r>
          </a:p>
          <a:p>
            <a:pPr algn="ctr"/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192.168.1.127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7" name="직선 화살표 연결선 16"/>
          <p:cNvCxnSpPr/>
          <p:nvPr/>
        </p:nvCxnSpPr>
        <p:spPr bwMode="auto">
          <a:xfrm flipH="1">
            <a:off x="2195736" y="2276872"/>
            <a:ext cx="4707808" cy="0"/>
          </a:xfrm>
          <a:prstGeom prst="straightConnector1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arrow" w="med" len="med"/>
            <a:tailEnd type="none"/>
          </a:ln>
          <a:effectLst/>
        </p:spPr>
      </p:cxnSp>
      <p:sp>
        <p:nvSpPr>
          <p:cNvPr id="29" name="TextBox 28"/>
          <p:cNvSpPr txBox="1"/>
          <p:nvPr/>
        </p:nvSpPr>
        <p:spPr>
          <a:xfrm>
            <a:off x="3602385" y="1991018"/>
            <a:ext cx="2281587" cy="6617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(4) </a:t>
            </a:r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CreatedPartyRegistration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altLang="ko-KR" sz="1200" dirty="0"/>
          </a:p>
          <a:p>
            <a:endParaRPr lang="ko-KR" altLang="en-US" sz="13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729697" y="1552276"/>
            <a:ext cx="2026965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(3) </a:t>
            </a:r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CreatePartyRegistration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ko-KR" altLang="en-US" sz="13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79512" y="2454115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400" dirty="0"/>
              <a:t>(3) CreatePartyRegistration</a:t>
            </a:r>
          </a:p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(4) CreatedPartyRegistration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38859" y="3067932"/>
            <a:ext cx="3921359" cy="3434374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txBody>
          <a:bodyPr wrap="square" lIns="108000" tIns="108000" rIns="108000" bIns="108000" rtlCol="0" anchor="ctr">
            <a:spAutoFit/>
          </a:bodyPr>
          <a:lstStyle/>
          <a:p>
            <a:r>
              <a:rPr lang="en-US" altLang="ko-KR" sz="1100" b="1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CreatePartyRegistration Object</a:t>
            </a:r>
            <a:r>
              <a:rPr lang="en-US" altLang="ko-KR" sz="110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{</a:t>
            </a:r>
          </a:p>
          <a:p>
            <a:r>
              <a:rPr lang="en-US" altLang="ko-KR" sz="11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</a:t>
            </a:r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SrcEMA” </a:t>
            </a:r>
            <a:r>
              <a:rPr lang="en-US" altLang="ko-KR" sz="11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: String,</a:t>
            </a:r>
          </a:p>
          <a:p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“DestEMA” : String,</a:t>
            </a:r>
          </a:p>
          <a:p>
            <a:r>
              <a:rPr lang="en-US" altLang="ko-KR" sz="11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ko-KR" sz="1100" strike="sngStrike" dirty="0">
                <a:solidFill>
                  <a:schemeClr val="accent1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“version” : Integer =&gt; </a:t>
            </a:r>
            <a:r>
              <a:rPr lang="ko-KR" altLang="en-US" sz="1100" strike="sngStrike" dirty="0">
                <a:solidFill>
                  <a:schemeClr val="accent1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삭제</a:t>
            </a:r>
            <a:r>
              <a:rPr lang="en-US" altLang="ko-KR" sz="1100" strike="sngStrike" dirty="0">
                <a:solidFill>
                  <a:schemeClr val="accent1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,</a:t>
            </a:r>
            <a:endParaRPr lang="en-US" altLang="ko-KR" sz="1100" strike="sngStrike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sz="11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“requestID” : String,</a:t>
            </a:r>
          </a:p>
          <a:p>
            <a:r>
              <a:rPr lang="en-US" altLang="ko-KR" sz="11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“transportName” : String, </a:t>
            </a:r>
          </a:p>
          <a:p>
            <a:r>
              <a:rPr lang="en-US" altLang="ko-KR" sz="11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</a:t>
            </a:r>
            <a:r>
              <a:rPr lang="en-US" altLang="ko-KR" sz="1100" dirty="0" err="1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reportOnly</a:t>
            </a:r>
            <a:r>
              <a:rPr lang="en-US" altLang="ko-KR" sz="11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” : Integer,</a:t>
            </a:r>
          </a:p>
          <a:p>
            <a:r>
              <a:rPr lang="en-US" altLang="ko-KR" sz="1100" dirty="0">
                <a:solidFill>
                  <a:schemeClr val="accent1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</a:t>
            </a:r>
            <a:r>
              <a:rPr lang="en-US" altLang="ko-KR" sz="1100" dirty="0" err="1">
                <a:solidFill>
                  <a:schemeClr val="accent1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httpPullModel</a:t>
            </a:r>
            <a:r>
              <a:rPr lang="en-US" altLang="ko-KR" sz="1100" dirty="0">
                <a:solidFill>
                  <a:schemeClr val="accent1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” : Boolean,</a:t>
            </a:r>
          </a:p>
          <a:p>
            <a:r>
              <a:rPr lang="en-US" altLang="ko-KR" sz="11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“profileName” : String,</a:t>
            </a:r>
          </a:p>
          <a:p>
            <a:r>
              <a:rPr lang="en-US" altLang="ko-KR" sz="1100" dirty="0">
                <a:solidFill>
                  <a:schemeClr val="accent1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</a:t>
            </a:r>
            <a:r>
              <a:rPr lang="en-US" altLang="ko-KR" sz="1100" dirty="0" err="1">
                <a:solidFill>
                  <a:schemeClr val="accent1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xmlSignature</a:t>
            </a:r>
            <a:r>
              <a:rPr lang="en-US" altLang="ko-KR" sz="1100" dirty="0">
                <a:solidFill>
                  <a:schemeClr val="accent1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” : String,</a:t>
            </a:r>
          </a:p>
          <a:p>
            <a:r>
              <a:rPr lang="en-US" altLang="ko-KR" sz="1100" strike="sngStrike" dirty="0">
                <a:solidFill>
                  <a:schemeClr val="accent1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“registrationID” : String </a:t>
            </a:r>
            <a:r>
              <a:rPr lang="ko-KR" altLang="en-US" sz="1100" strike="sngStrike" dirty="0">
                <a:solidFill>
                  <a:schemeClr val="accent1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삭제</a:t>
            </a:r>
            <a:r>
              <a:rPr lang="en-US" altLang="ko-KR" sz="1100" strike="sngStrike" dirty="0">
                <a:solidFill>
                  <a:schemeClr val="accent1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,</a:t>
            </a:r>
          </a:p>
          <a:p>
            <a:r>
              <a:rPr lang="en-US" altLang="ko-KR" sz="1100" dirty="0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“service”: String, </a:t>
            </a:r>
          </a:p>
          <a:p>
            <a:r>
              <a:rPr lang="en-US" altLang="ko-KR" sz="1100" dirty="0">
                <a:solidFill>
                  <a:srgbClr val="FF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“time” : Date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}</a:t>
            </a:r>
          </a:p>
          <a:p>
            <a:endParaRPr lang="en-US" sz="110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sz="110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sz="110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sz="110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sz="110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185624" y="3144876"/>
            <a:ext cx="4869584" cy="3172764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txBody>
          <a:bodyPr wrap="square" lIns="108000" tIns="108000" rIns="108000" bIns="108000" rtlCol="0" anchor="ctr">
            <a:spAutoFit/>
          </a:bodyPr>
          <a:lstStyle/>
          <a:p>
            <a:r>
              <a:rPr lang="en-US" altLang="ko-KR" sz="1200" b="1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CreatedPartyRegistration Object</a:t>
            </a:r>
            <a:r>
              <a:rPr lang="en-US" altLang="ko-KR" sz="120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{</a:t>
            </a:r>
          </a:p>
          <a:p>
            <a:r>
              <a:rPr lang="en-US" altLang="ko-KR" sz="12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SrcEMA” </a:t>
            </a:r>
            <a:r>
              <a:rPr lang="en-US" altLang="ko-KR" sz="12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: String,</a:t>
            </a:r>
          </a:p>
          <a:p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“DestEMA” : String,</a:t>
            </a:r>
            <a:endParaRPr lang="en-US" altLang="ko-KR" sz="1200" strike="sngStrike" dirty="0">
              <a:solidFill>
                <a:schemeClr val="accent1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r>
              <a:rPr lang="en-US" altLang="ko-KR" sz="1200" strike="sngStrike" dirty="0">
                <a:solidFill>
                  <a:schemeClr val="accent1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“version": Integer =&gt; </a:t>
            </a:r>
            <a:r>
              <a:rPr lang="ko-KR" altLang="en-US" sz="1200" strike="sngStrike" dirty="0">
                <a:solidFill>
                  <a:schemeClr val="accent1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삭제</a:t>
            </a:r>
            <a:r>
              <a:rPr lang="en-US" altLang="ko-KR" sz="1200" strike="sngStrike" dirty="0">
                <a:solidFill>
                  <a:schemeClr val="accent1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,</a:t>
            </a:r>
          </a:p>
          <a:p>
            <a:r>
              <a:rPr lang="en-US" altLang="ko-KR" sz="1200" dirty="0">
                <a:solidFill>
                  <a:schemeClr val="accent1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“requestID” : String,</a:t>
            </a:r>
          </a:p>
          <a:p>
            <a:r>
              <a:rPr lang="en-US" altLang="ko-KR" sz="1200" dirty="0">
                <a:solidFill>
                  <a:schemeClr val="accent1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“oadrProfile”: Array,</a:t>
            </a:r>
          </a:p>
          <a:p>
            <a:r>
              <a:rPr lang="en-US" altLang="ko-KR" sz="12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“registrationID”: String,</a:t>
            </a:r>
          </a:p>
          <a:p>
            <a:r>
              <a:rPr lang="en-US" altLang="ko-KR" sz="12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</a:t>
            </a:r>
            <a:r>
              <a:rPr lang="en-US" altLang="ko-KR" sz="1200" dirty="0">
                <a:solidFill>
                  <a:schemeClr val="accent1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“duration” : String</a:t>
            </a:r>
            <a:r>
              <a:rPr lang="en-US" altLang="ko-KR" sz="12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,</a:t>
            </a:r>
          </a:p>
          <a:p>
            <a:r>
              <a:rPr lang="en-US" altLang="ko-KR" sz="12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“responseCode” : Integer,</a:t>
            </a:r>
          </a:p>
          <a:p>
            <a:r>
              <a:rPr lang="en-US" altLang="ko-KR" sz="12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“responseDescription”: String,</a:t>
            </a:r>
          </a:p>
          <a:p>
            <a:r>
              <a:rPr lang="en-US" altLang="ko-KR" sz="1200" dirty="0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“service”: String</a:t>
            </a:r>
          </a:p>
          <a:p>
            <a:r>
              <a:rPr lang="en-US" altLang="ko-KR" sz="1200" dirty="0">
                <a:solidFill>
                  <a:srgbClr val="FF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“time” : Date,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}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</a:t>
            </a:r>
          </a:p>
          <a:p>
            <a:endParaRPr lang="en-US" altLang="ko-KR" sz="120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altLang="ko-KR" sz="120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9184" y="3963853"/>
            <a:ext cx="1976752" cy="2066603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3500" y="4567619"/>
            <a:ext cx="1922743" cy="185127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4728" y="2499501"/>
            <a:ext cx="6413563" cy="428625"/>
          </a:xfrm>
          <a:prstGeom prst="rect">
            <a:avLst/>
          </a:prstGeom>
        </p:spPr>
      </p:pic>
      <p:sp>
        <p:nvSpPr>
          <p:cNvPr id="35" name="직사각형 34"/>
          <p:cNvSpPr/>
          <p:nvPr/>
        </p:nvSpPr>
        <p:spPr>
          <a:xfrm>
            <a:off x="0" y="0"/>
            <a:ext cx="234307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>
                <a:solidFill>
                  <a:schemeClr val="accent2"/>
                </a:solidFill>
              </a:rPr>
              <a:t>파란색 </a:t>
            </a:r>
            <a:r>
              <a:rPr lang="en-US" altLang="ko-KR" sz="1200" dirty="0">
                <a:solidFill>
                  <a:schemeClr val="accent2"/>
                </a:solidFill>
              </a:rPr>
              <a:t>: </a:t>
            </a:r>
            <a:r>
              <a:rPr lang="ko-KR" altLang="en-US" sz="1200" dirty="0">
                <a:solidFill>
                  <a:schemeClr val="accent2"/>
                </a:solidFill>
              </a:rPr>
              <a:t>기존 </a:t>
            </a:r>
            <a:r>
              <a:rPr lang="en-US" altLang="ko-KR" sz="1200" dirty="0">
                <a:solidFill>
                  <a:schemeClr val="accent2"/>
                </a:solidFill>
              </a:rPr>
              <a:t>OpenADR</a:t>
            </a:r>
            <a:r>
              <a:rPr lang="ko-KR" altLang="en-US" sz="1200" dirty="0">
                <a:solidFill>
                  <a:schemeClr val="accent2"/>
                </a:solidFill>
              </a:rPr>
              <a:t> </a:t>
            </a:r>
            <a:r>
              <a:rPr lang="en-US" altLang="ko-KR" sz="1200" dirty="0">
                <a:solidFill>
                  <a:schemeClr val="accent2"/>
                </a:solidFill>
              </a:rPr>
              <a:t>Tag </a:t>
            </a:r>
            <a:r>
              <a:rPr lang="ko-KR" altLang="en-US" sz="1200" dirty="0">
                <a:solidFill>
                  <a:schemeClr val="accent2"/>
                </a:solidFill>
              </a:rPr>
              <a:t>부분</a:t>
            </a:r>
            <a:endParaRPr lang="en-US" altLang="ko-KR" sz="1200" dirty="0">
              <a:solidFill>
                <a:schemeClr val="accent2"/>
              </a:solidFill>
            </a:endParaRPr>
          </a:p>
          <a:p>
            <a:r>
              <a:rPr lang="ko-KR" altLang="en-US" sz="1200" dirty="0">
                <a:solidFill>
                  <a:srgbClr val="FF0000"/>
                </a:solidFill>
              </a:rPr>
              <a:t>빨간색 </a:t>
            </a:r>
            <a:r>
              <a:rPr lang="en-US" altLang="ko-KR" sz="1200" dirty="0">
                <a:solidFill>
                  <a:srgbClr val="FF0000"/>
                </a:solidFill>
              </a:rPr>
              <a:t>: OpenADR</a:t>
            </a:r>
            <a:r>
              <a:rPr lang="ko-KR" altLang="en-US" sz="1200" dirty="0">
                <a:solidFill>
                  <a:srgbClr val="FF0000"/>
                </a:solidFill>
              </a:rPr>
              <a:t>확장된 </a:t>
            </a:r>
            <a:r>
              <a:rPr lang="en-US" altLang="ko-KR" sz="1200" dirty="0">
                <a:solidFill>
                  <a:srgbClr val="FF0000"/>
                </a:solidFill>
              </a:rPr>
              <a:t>Profile</a:t>
            </a:r>
          </a:p>
          <a:p>
            <a:r>
              <a:rPr lang="ko-KR" altLang="en-US" sz="1200" dirty="0">
                <a:solidFill>
                  <a:schemeClr val="accent1"/>
                </a:solidFill>
              </a:rPr>
              <a:t>초록색 </a:t>
            </a:r>
            <a:r>
              <a:rPr lang="en-US" altLang="ko-KR" sz="1200" dirty="0">
                <a:solidFill>
                  <a:schemeClr val="accent1"/>
                </a:solidFill>
              </a:rPr>
              <a:t>: </a:t>
            </a:r>
            <a:r>
              <a:rPr lang="ko-KR" altLang="en-US" sz="1200" dirty="0">
                <a:solidFill>
                  <a:schemeClr val="accent1"/>
                </a:solidFill>
              </a:rPr>
              <a:t>삭제 또는 변경</a:t>
            </a:r>
            <a:endParaRPr lang="en-US" altLang="ko-KR" sz="1200" dirty="0">
              <a:solidFill>
                <a:schemeClr val="accent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212485" y="3192683"/>
            <a:ext cx="1741181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solidFill>
                  <a:schemeClr val="accent1"/>
                </a:solidFill>
              </a:rPr>
              <a:t>oadrProfile</a:t>
            </a:r>
            <a:r>
              <a:rPr lang="en-US" altLang="ko-KR" sz="1000" dirty="0">
                <a:solidFill>
                  <a:schemeClr val="accent1"/>
                </a:solidFill>
              </a:rPr>
              <a:t> Array{</a:t>
            </a:r>
          </a:p>
          <a:p>
            <a:r>
              <a:rPr lang="en-US" altLang="ko-KR" sz="1000" dirty="0">
                <a:solidFill>
                  <a:schemeClr val="accent1"/>
                </a:solidFill>
              </a:rPr>
              <a:t>   “</a:t>
            </a:r>
            <a:r>
              <a:rPr lang="en-US" altLang="ko-KR" sz="1000" b="1" dirty="0">
                <a:solidFill>
                  <a:schemeClr val="accent1"/>
                </a:solidFill>
              </a:rPr>
              <a:t>oadrTransports</a:t>
            </a:r>
            <a:r>
              <a:rPr lang="en-US" altLang="ko-KR" sz="1000" dirty="0">
                <a:solidFill>
                  <a:schemeClr val="accent1"/>
                </a:solidFill>
              </a:rPr>
              <a:t>”: Array,</a:t>
            </a:r>
          </a:p>
          <a:p>
            <a:r>
              <a:rPr lang="en-US" altLang="ko-KR" sz="1000" dirty="0">
                <a:solidFill>
                  <a:schemeClr val="accent1"/>
                </a:solidFill>
              </a:rPr>
              <a:t>   “oadrProfileName”: String</a:t>
            </a:r>
          </a:p>
          <a:p>
            <a:r>
              <a:rPr lang="en-US" altLang="ko-KR" sz="1000" dirty="0">
                <a:solidFill>
                  <a:schemeClr val="accent1"/>
                </a:solidFill>
              </a:rPr>
              <a:t>}</a:t>
            </a:r>
            <a:endParaRPr lang="ko-KR" altLang="en-US" sz="1000" dirty="0">
              <a:solidFill>
                <a:schemeClr val="accent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217109" y="3970511"/>
            <a:ext cx="1741182" cy="53860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accent1"/>
                </a:solidFill>
              </a:rPr>
              <a:t>oadrTransports</a:t>
            </a:r>
            <a:r>
              <a:rPr lang="en-US" altLang="ko-KR" sz="1000" dirty="0">
                <a:solidFill>
                  <a:schemeClr val="accent1"/>
                </a:solidFill>
              </a:rPr>
              <a:t> Array{</a:t>
            </a:r>
          </a:p>
          <a:p>
            <a:r>
              <a:rPr lang="en-US" altLang="ko-KR" sz="900" dirty="0">
                <a:solidFill>
                  <a:schemeClr val="accent1"/>
                </a:solidFill>
              </a:rPr>
              <a:t>   “oadrTransportName”: String,</a:t>
            </a:r>
          </a:p>
          <a:p>
            <a:r>
              <a:rPr lang="en-US" altLang="ko-KR" sz="1000" dirty="0">
                <a:solidFill>
                  <a:schemeClr val="accent1"/>
                </a:solidFill>
              </a:rPr>
              <a:t>}</a:t>
            </a:r>
            <a:endParaRPr lang="ko-KR" altLang="en-US" sz="10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1005636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b="1" dirty="0">
                <a:solidFill>
                  <a:schemeClr val="tx1"/>
                </a:solidFill>
              </a:rPr>
              <a:t>2.2 EMAP(MQTT, CoAP/JSON)</a:t>
            </a:r>
            <a:br>
              <a:rPr lang="en-US" altLang="ko-KR" sz="2800" b="1" dirty="0">
                <a:solidFill>
                  <a:schemeClr val="tx1"/>
                </a:solidFill>
              </a:rPr>
            </a:br>
            <a:r>
              <a:rPr lang="en-US" altLang="ko-KR" sz="2800" b="1" dirty="0">
                <a:solidFill>
                  <a:schemeClr val="tx1"/>
                </a:solidFill>
              </a:rPr>
              <a:t>Service : Session Setup</a:t>
            </a:r>
            <a:endParaRPr lang="ko-KR" altLang="en-US" sz="24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7C6F095-276F-4AD3-9842-1213BA0CC323}" type="slidenum">
              <a:rPr lang="ko-KR" altLang="en-US" smtClean="0">
                <a:solidFill>
                  <a:srgbClr val="000000"/>
                </a:solidFill>
              </a:rPr>
              <a:pPr>
                <a:defRPr/>
              </a:pPr>
              <a:t>162</a:t>
            </a:fld>
            <a:endParaRPr lang="ko-KR" altLang="en-US" dirty="0">
              <a:solidFill>
                <a:srgbClr val="000000"/>
              </a:solidFill>
            </a:endParaRPr>
          </a:p>
        </p:txBody>
      </p:sp>
      <p:grpSp>
        <p:nvGrpSpPr>
          <p:cNvPr id="33" name="그룹 32"/>
          <p:cNvGrpSpPr/>
          <p:nvPr/>
        </p:nvGrpSpPr>
        <p:grpSpPr>
          <a:xfrm>
            <a:off x="457200" y="1295182"/>
            <a:ext cx="8229600" cy="519503"/>
            <a:chOff x="467544" y="1323136"/>
            <a:chExt cx="8229600" cy="1114692"/>
          </a:xfrm>
        </p:grpSpPr>
        <p:sp>
          <p:nvSpPr>
            <p:cNvPr id="34" name="직사각형 33"/>
            <p:cNvSpPr/>
            <p:nvPr/>
          </p:nvSpPr>
          <p:spPr bwMode="auto">
            <a:xfrm>
              <a:off x="467544" y="1414527"/>
              <a:ext cx="8229600" cy="1023301"/>
            </a:xfrm>
            <a:prstGeom prst="rect">
              <a:avLst/>
            </a:prstGeom>
            <a:solidFill>
              <a:schemeClr val="bg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7377792" y="1653765"/>
              <a:ext cx="845103" cy="54482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05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Client EMA</a:t>
              </a:r>
              <a:endParaRPr lang="ko-KR" altLang="en-US" sz="105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6" name="직선 화살표 연결선 35"/>
            <p:cNvCxnSpPr/>
            <p:nvPr/>
          </p:nvCxnSpPr>
          <p:spPr bwMode="auto">
            <a:xfrm>
              <a:off x="2195736" y="1844824"/>
              <a:ext cx="4707807" cy="0"/>
            </a:xfrm>
            <a:prstGeom prst="straightConnector1">
              <a:avLst/>
            </a:prstGeom>
            <a:solidFill>
              <a:schemeClr val="accent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arrow" w="med" len="med"/>
              <a:tailEnd type="none"/>
            </a:ln>
            <a:effectLst/>
          </p:spPr>
        </p:cxnSp>
        <p:sp>
          <p:nvSpPr>
            <p:cNvPr id="38" name="TextBox 37"/>
            <p:cNvSpPr txBox="1"/>
            <p:nvPr/>
          </p:nvSpPr>
          <p:spPr>
            <a:xfrm>
              <a:off x="862283" y="1612978"/>
              <a:ext cx="869149" cy="54482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05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Server EMA</a:t>
              </a:r>
              <a:endParaRPr lang="ko-KR" altLang="en-US" sz="105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9" name="직선 화살표 연결선 38"/>
            <p:cNvCxnSpPr/>
            <p:nvPr/>
          </p:nvCxnSpPr>
          <p:spPr bwMode="auto">
            <a:xfrm flipH="1">
              <a:off x="2195736" y="2276872"/>
              <a:ext cx="4707808" cy="0"/>
            </a:xfrm>
            <a:prstGeom prst="straightConnector1">
              <a:avLst/>
            </a:prstGeom>
            <a:solidFill>
              <a:schemeClr val="accent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arrow" w="med" len="med"/>
              <a:tailEnd type="none"/>
            </a:ln>
            <a:effectLst/>
          </p:spPr>
        </p:cxnSp>
        <p:sp>
          <p:nvSpPr>
            <p:cNvPr id="40" name="TextBox 39"/>
            <p:cNvSpPr txBox="1"/>
            <p:nvPr/>
          </p:nvSpPr>
          <p:spPr>
            <a:xfrm>
              <a:off x="3535558" y="1786656"/>
              <a:ext cx="1420582" cy="5613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(6) RegisterdReport</a:t>
              </a:r>
              <a:endParaRPr lang="ko-KR" altLang="en-US" sz="11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3595881" y="1323136"/>
              <a:ext cx="1306768" cy="5613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(5) RegisterReport</a:t>
              </a:r>
              <a:endParaRPr lang="ko-KR" altLang="en-US" sz="11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" name="직사각형 1"/>
          <p:cNvSpPr/>
          <p:nvPr/>
        </p:nvSpPr>
        <p:spPr>
          <a:xfrm>
            <a:off x="366636" y="1768673"/>
            <a:ext cx="133722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(5) RegisterReport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0" y="0"/>
            <a:ext cx="234307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>
                <a:solidFill>
                  <a:schemeClr val="accent2"/>
                </a:solidFill>
              </a:rPr>
              <a:t>파란색 </a:t>
            </a:r>
            <a:r>
              <a:rPr lang="en-US" altLang="ko-KR" sz="1200" dirty="0">
                <a:solidFill>
                  <a:schemeClr val="accent2"/>
                </a:solidFill>
              </a:rPr>
              <a:t>: </a:t>
            </a:r>
            <a:r>
              <a:rPr lang="ko-KR" altLang="en-US" sz="1200" dirty="0">
                <a:solidFill>
                  <a:schemeClr val="accent2"/>
                </a:solidFill>
              </a:rPr>
              <a:t>기존 </a:t>
            </a:r>
            <a:r>
              <a:rPr lang="en-US" altLang="ko-KR" sz="1200" dirty="0">
                <a:solidFill>
                  <a:schemeClr val="accent2"/>
                </a:solidFill>
              </a:rPr>
              <a:t>OpenADR</a:t>
            </a:r>
            <a:r>
              <a:rPr lang="ko-KR" altLang="en-US" sz="1200" dirty="0">
                <a:solidFill>
                  <a:schemeClr val="accent2"/>
                </a:solidFill>
              </a:rPr>
              <a:t> </a:t>
            </a:r>
            <a:r>
              <a:rPr lang="en-US" altLang="ko-KR" sz="1200" dirty="0">
                <a:solidFill>
                  <a:schemeClr val="accent2"/>
                </a:solidFill>
              </a:rPr>
              <a:t>Tag </a:t>
            </a:r>
            <a:r>
              <a:rPr lang="ko-KR" altLang="en-US" sz="1200" dirty="0">
                <a:solidFill>
                  <a:schemeClr val="accent2"/>
                </a:solidFill>
              </a:rPr>
              <a:t>부분</a:t>
            </a:r>
            <a:endParaRPr lang="en-US" altLang="ko-KR" sz="1200" dirty="0">
              <a:solidFill>
                <a:schemeClr val="accent2"/>
              </a:solidFill>
            </a:endParaRPr>
          </a:p>
          <a:p>
            <a:r>
              <a:rPr lang="ko-KR" altLang="en-US" sz="1200" dirty="0">
                <a:solidFill>
                  <a:srgbClr val="FF0000"/>
                </a:solidFill>
              </a:rPr>
              <a:t>빨간색 </a:t>
            </a:r>
            <a:r>
              <a:rPr lang="en-US" altLang="ko-KR" sz="1200" dirty="0">
                <a:solidFill>
                  <a:srgbClr val="FF0000"/>
                </a:solidFill>
              </a:rPr>
              <a:t>: OpenADR</a:t>
            </a:r>
            <a:r>
              <a:rPr lang="ko-KR" altLang="en-US" sz="1200" dirty="0">
                <a:solidFill>
                  <a:srgbClr val="FF0000"/>
                </a:solidFill>
              </a:rPr>
              <a:t>확장된 </a:t>
            </a:r>
            <a:r>
              <a:rPr lang="en-US" altLang="ko-KR" sz="1200" dirty="0">
                <a:solidFill>
                  <a:srgbClr val="FF0000"/>
                </a:solidFill>
              </a:rPr>
              <a:t>Profile</a:t>
            </a:r>
          </a:p>
        </p:txBody>
      </p:sp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8621949"/>
              </p:ext>
            </p:extLst>
          </p:nvPr>
        </p:nvGraphicFramePr>
        <p:xfrm>
          <a:off x="457200" y="2072755"/>
          <a:ext cx="8065220" cy="6463333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192250">
                  <a:extLst>
                    <a:ext uri="{9D8B030D-6E8A-4147-A177-3AD203B41FA5}">
                      <a16:colId xmlns:a16="http://schemas.microsoft.com/office/drawing/2014/main" val="2930293275"/>
                    </a:ext>
                  </a:extLst>
                </a:gridCol>
                <a:gridCol w="1262382">
                  <a:extLst>
                    <a:ext uri="{9D8B030D-6E8A-4147-A177-3AD203B41FA5}">
                      <a16:colId xmlns:a16="http://schemas.microsoft.com/office/drawing/2014/main" val="2591518600"/>
                    </a:ext>
                  </a:extLst>
                </a:gridCol>
                <a:gridCol w="1402647">
                  <a:extLst>
                    <a:ext uri="{9D8B030D-6E8A-4147-A177-3AD203B41FA5}">
                      <a16:colId xmlns:a16="http://schemas.microsoft.com/office/drawing/2014/main" val="773426876"/>
                    </a:ext>
                  </a:extLst>
                </a:gridCol>
                <a:gridCol w="1402647">
                  <a:extLst>
                    <a:ext uri="{9D8B030D-6E8A-4147-A177-3AD203B41FA5}">
                      <a16:colId xmlns:a16="http://schemas.microsoft.com/office/drawing/2014/main" val="1941103093"/>
                    </a:ext>
                  </a:extLst>
                </a:gridCol>
                <a:gridCol w="1591178">
                  <a:extLst>
                    <a:ext uri="{9D8B030D-6E8A-4147-A177-3AD203B41FA5}">
                      <a16:colId xmlns:a16="http://schemas.microsoft.com/office/drawing/2014/main" val="234158747"/>
                    </a:ext>
                  </a:extLst>
                </a:gridCol>
                <a:gridCol w="1214116">
                  <a:extLst>
                    <a:ext uri="{9D8B030D-6E8A-4147-A177-3AD203B41FA5}">
                      <a16:colId xmlns:a16="http://schemas.microsoft.com/office/drawing/2014/main" val="3949653331"/>
                    </a:ext>
                  </a:extLst>
                </a:gridCol>
              </a:tblGrid>
              <a:tr h="117393">
                <a:tc rowSpan="2" gridSpan="2">
                  <a:txBody>
                    <a:bodyPr/>
                    <a:lstStyle/>
                    <a:p>
                      <a:pPr algn="ctr" rtl="0" fontAlgn="ctr"/>
                      <a:r>
                        <a:rPr lang="en-US" sz="800" b="1" u="none" strike="noStrike" dirty="0">
                          <a:effectLst/>
                        </a:rPr>
                        <a:t>Key Name</a:t>
                      </a:r>
                      <a:endParaRPr lang="en-US" sz="800" b="1" i="0" u="none" strike="noStrike" dirty="0">
                        <a:solidFill>
                          <a:srgbClr val="FFFFFF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964" marR="4964" marT="4964" marB="0" anchor="ctr"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rtl="0" fontAlgn="ctr"/>
                      <a:r>
                        <a:rPr lang="en-US" sz="800" b="1" u="none" strike="noStrike" dirty="0">
                          <a:effectLst/>
                        </a:rPr>
                        <a:t>Reference</a:t>
                      </a:r>
                      <a:endParaRPr lang="en-US" sz="800" b="1" i="0" u="none" strike="noStrike" dirty="0">
                        <a:solidFill>
                          <a:srgbClr val="FFFFFF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964" marR="4964" marT="4964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0792854"/>
                  </a:ext>
                </a:extLst>
              </a:tr>
              <a:tr h="119134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sz="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OpenADR 2.0b</a:t>
                      </a:r>
                      <a:endParaRPr lang="en-US" sz="800" b="1" i="0" u="none" strike="noStrike" dirty="0">
                        <a:solidFill>
                          <a:schemeClr val="bg1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964" marR="4964" marT="4964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SEP 2.0(IEC 61968)</a:t>
                      </a:r>
                      <a:endParaRPr lang="en-US" sz="800" b="1" i="0" u="none" strike="noStrike" dirty="0">
                        <a:solidFill>
                          <a:schemeClr val="bg1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964" marR="4964" marT="4964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OpenFMB(IEC 61850)</a:t>
                      </a:r>
                      <a:endParaRPr lang="en-US" sz="800" b="1" i="0" u="none" strike="noStrike" dirty="0">
                        <a:solidFill>
                          <a:schemeClr val="bg1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964" marR="4964" marT="4964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5772750"/>
                  </a:ext>
                </a:extLst>
              </a:tr>
              <a:tr h="119134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 dirty="0">
                          <a:effectLst/>
                        </a:rPr>
                        <a:t>SrcEMA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964" marR="4964" marT="4964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 dirty="0">
                          <a:effectLst/>
                        </a:rPr>
                        <a:t>ei:venID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964" marR="4964" marT="4964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964" marR="4964" marT="49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964" marR="4964" marT="4964" marB="0" anchor="ctr"/>
                </a:tc>
                <a:extLst>
                  <a:ext uri="{0D108BD9-81ED-4DB2-BD59-A6C34878D82A}">
                    <a16:rowId xmlns:a16="http://schemas.microsoft.com/office/drawing/2014/main" val="2036336731"/>
                  </a:ext>
                </a:extLst>
              </a:tr>
              <a:tr h="114170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 dirty="0">
                          <a:effectLst/>
                        </a:rPr>
                        <a:t>DestEMA</a:t>
                      </a:r>
                      <a:endParaRPr lang="en-US" sz="800" b="0" i="0" u="none" strike="noStrike" dirty="0">
                        <a:solidFill>
                          <a:srgbClr val="00CC99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964" marR="4964" marT="4964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 dirty="0">
                          <a:effectLst/>
                        </a:rPr>
                        <a:t>ei:vtnID</a:t>
                      </a:r>
                      <a:endParaRPr lang="en-US" sz="800" b="0" i="0" u="none" strike="noStrike" dirty="0">
                        <a:solidFill>
                          <a:srgbClr val="00CC99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964" marR="4964" marT="4964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964" marR="4964" marT="49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964" marR="4964" marT="4964" marB="0" anchor="ctr"/>
                </a:tc>
                <a:extLst>
                  <a:ext uri="{0D108BD9-81ED-4DB2-BD59-A6C34878D82A}">
                    <a16:rowId xmlns:a16="http://schemas.microsoft.com/office/drawing/2014/main" val="165733866"/>
                  </a:ext>
                </a:extLst>
              </a:tr>
              <a:tr h="163809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 dirty="0">
                          <a:solidFill>
                            <a:schemeClr val="accent2"/>
                          </a:solidFill>
                          <a:effectLst/>
                        </a:rPr>
                        <a:t>service</a:t>
                      </a:r>
                      <a:endParaRPr lang="en-US" sz="800" b="0" i="0" u="none" strike="noStrike" dirty="0">
                        <a:solidFill>
                          <a:schemeClr val="accent2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964" marR="4964" marT="4964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>
                          <a:solidFill>
                            <a:schemeClr val="accent2"/>
                          </a:solidFill>
                          <a:effectLst/>
                          <a:latin typeface="Times New Roman" panose="02020603050405020304" pitchFamily="18" charset="0"/>
                        </a:rPr>
                        <a:t>(tag</a:t>
                      </a:r>
                      <a:r>
                        <a:rPr lang="ko-KR" altLang="en-US" sz="800" b="0" i="0" u="none" strike="noStrike" dirty="0">
                          <a:solidFill>
                            <a:schemeClr val="accent2"/>
                          </a:solidFill>
                          <a:effectLst/>
                          <a:latin typeface="Times New Roman" panose="02020603050405020304" pitchFamily="18" charset="0"/>
                        </a:rPr>
                        <a:t>이름으로 존재</a:t>
                      </a:r>
                      <a:r>
                        <a:rPr lang="en-US" altLang="ko-KR" sz="800" b="0" i="0" u="none" strike="noStrike" dirty="0">
                          <a:solidFill>
                            <a:schemeClr val="accent2"/>
                          </a:solidFill>
                          <a:effectLst/>
                          <a:latin typeface="Times New Roman" panose="02020603050405020304" pitchFamily="18" charset="0"/>
                        </a:rPr>
                        <a:t>)</a:t>
                      </a:r>
                      <a:r>
                        <a:rPr lang="ko-KR" altLang="en-US" sz="800" u="none" strike="noStrike" dirty="0">
                          <a:solidFill>
                            <a:schemeClr val="accent2"/>
                          </a:solidFill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accent2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964" marR="4964" marT="4964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800" b="0" i="0" u="none" strike="noStrike" dirty="0">
                        <a:solidFill>
                          <a:schemeClr val="accent2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964" marR="4964" marT="49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964" marR="4964" marT="4964" marB="0" anchor="ctr"/>
                </a:tc>
                <a:extLst>
                  <a:ext uri="{0D108BD9-81ED-4DB2-BD59-A6C34878D82A}">
                    <a16:rowId xmlns:a16="http://schemas.microsoft.com/office/drawing/2014/main" val="992670167"/>
                  </a:ext>
                </a:extLst>
              </a:tr>
              <a:tr h="114170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time</a:t>
                      </a:r>
                      <a:endParaRPr lang="en-US" sz="800" b="0" i="0" u="none" strike="noStrike" dirty="0">
                        <a:solidFill>
                          <a:srgbClr val="FF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964" marR="4964" marT="4964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FF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964" marR="4964" marT="49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FF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964" marR="4964" marT="496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RandomizableEvent:creation Time</a:t>
                      </a:r>
                      <a:endParaRPr lang="en-US" sz="800" b="0" i="0" u="none" strike="noStrike" dirty="0">
                        <a:solidFill>
                          <a:srgbClr val="FF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964" marR="4964" marT="49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FF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964" marR="4964" marT="4964" marB="0" anchor="ctr"/>
                </a:tc>
                <a:extLst>
                  <a:ext uri="{0D108BD9-81ED-4DB2-BD59-A6C34878D82A}">
                    <a16:rowId xmlns:a16="http://schemas.microsoft.com/office/drawing/2014/main" val="2382393542"/>
                  </a:ext>
                </a:extLst>
              </a:tr>
              <a:tr h="114170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 dirty="0">
                          <a:effectLst/>
                        </a:rPr>
                        <a:t>requestID</a:t>
                      </a:r>
                      <a:endParaRPr lang="en-US" sz="800" b="1" i="0" u="none" strike="noStrike" dirty="0">
                        <a:solidFill>
                          <a:srgbClr val="FF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964" marR="4964" marT="4964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 dirty="0">
                          <a:effectLst/>
                        </a:rPr>
                        <a:t>requestID</a:t>
                      </a:r>
                      <a:endParaRPr lang="en-US" sz="800" b="1" i="0" u="none" strike="noStrike" dirty="0">
                        <a:solidFill>
                          <a:srgbClr val="FF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964" marR="4964" marT="4964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964" marR="4964" marT="49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964" marR="4964" marT="4964" marB="0" anchor="ctr"/>
                </a:tc>
                <a:extLst>
                  <a:ext uri="{0D108BD9-81ED-4DB2-BD59-A6C34878D82A}">
                    <a16:rowId xmlns:a16="http://schemas.microsoft.com/office/drawing/2014/main" val="3834828943"/>
                  </a:ext>
                </a:extLst>
              </a:tr>
              <a:tr h="114170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sz="800" b="1" i="0" u="none" strike="noStrike" dirty="0">
                          <a:solidFill>
                            <a:srgbClr val="FF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50" charset="-127"/>
                        </a:rPr>
                        <a:t>type(Implicit,</a:t>
                      </a:r>
                      <a:r>
                        <a:rPr lang="en-US" sz="800" b="1" i="0" u="none" strike="noStrike" baseline="0" dirty="0">
                          <a:solidFill>
                            <a:srgbClr val="FF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50" charset="-127"/>
                        </a:rPr>
                        <a:t> Explicit</a:t>
                      </a:r>
                      <a:r>
                        <a:rPr lang="en-US" altLang="ko-KR" sz="800" b="1" i="0" u="none" strike="noStrike" baseline="0" dirty="0">
                          <a:solidFill>
                            <a:srgbClr val="FF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50" charset="-127"/>
                        </a:rPr>
                        <a:t>)</a:t>
                      </a:r>
                      <a:endParaRPr lang="en-US" sz="800" b="1" i="0" u="none" strike="noStrike" dirty="0">
                        <a:solidFill>
                          <a:srgbClr val="FF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964" marR="4964" marT="4964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ctr"/>
                      <a:endParaRPr lang="en-US" sz="800" b="1" i="0" u="none" strike="noStrike" dirty="0">
                        <a:solidFill>
                          <a:srgbClr val="FF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964" marR="4964" marT="4964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u="none" strike="noStrike" dirty="0" err="1">
                          <a:solidFill>
                            <a:srgbClr val="FF0000"/>
                          </a:solidFill>
                          <a:effectLst/>
                        </a:rPr>
                        <a:t>TariffProfile:serviceCategoryKind:ServiceKind</a:t>
                      </a:r>
                      <a:endParaRPr lang="en-US" altLang="ko-KR" sz="800" b="0" i="1" u="none" strike="noStrike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964" marR="4964" marT="496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964" marR="4964" marT="4964" marB="0" anchor="ctr"/>
                </a:tc>
                <a:extLst>
                  <a:ext uri="{0D108BD9-81ED-4DB2-BD59-A6C34878D82A}">
                    <a16:rowId xmlns:a16="http://schemas.microsoft.com/office/drawing/2014/main" val="1788553365"/>
                  </a:ext>
                </a:extLst>
              </a:tr>
              <a:tr h="114170">
                <a:tc rowSpan="6"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 dirty="0">
                          <a:effectLst/>
                        </a:rPr>
                        <a:t>report</a:t>
                      </a:r>
                      <a:endParaRPr lang="en-US" sz="800" b="1" i="0" u="none" strike="noStrike" dirty="0">
                        <a:solidFill>
                          <a:srgbClr val="FF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964" marR="4964" marT="496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 dirty="0">
                          <a:effectLst/>
                        </a:rPr>
                        <a:t>duration</a:t>
                      </a:r>
                      <a:endParaRPr lang="en-US" sz="800" b="0" i="0" u="none" strike="noStrike" dirty="0">
                        <a:solidFill>
                          <a:srgbClr val="FF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964" marR="4964" marT="4964" marB="0" anchor="ctr"/>
                </a:tc>
                <a:tc rowSpan="6"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 dirty="0">
                          <a:effectLst/>
                        </a:rPr>
                        <a:t>oadrReport</a:t>
                      </a:r>
                      <a:endParaRPr lang="en-US" sz="800" b="1" i="0" u="none" strike="noStrike" dirty="0">
                        <a:solidFill>
                          <a:srgbClr val="FF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964" marR="4964" marT="496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 dirty="0">
                          <a:effectLst/>
                        </a:rPr>
                        <a:t>duration</a:t>
                      </a:r>
                      <a:endParaRPr lang="en-US" sz="800" b="0" i="0" u="none" strike="noStrike" dirty="0">
                        <a:solidFill>
                          <a:srgbClr val="FF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964" marR="4964" marT="49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964" marR="4964" marT="49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964" marR="4964" marT="4964" marB="0" anchor="ctr"/>
                </a:tc>
                <a:extLst>
                  <a:ext uri="{0D108BD9-81ED-4DB2-BD59-A6C34878D82A}">
                    <a16:rowId xmlns:a16="http://schemas.microsoft.com/office/drawing/2014/main" val="1639561424"/>
                  </a:ext>
                </a:extLst>
              </a:tr>
              <a:tr h="11417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u="none" strike="noStrike" dirty="0">
                          <a:effectLst/>
                        </a:rPr>
                        <a:t>reportDescription</a:t>
                      </a:r>
                      <a:endParaRPr lang="en-US" sz="800" b="0" i="0" u="none" strike="noStrike" dirty="0">
                        <a:solidFill>
                          <a:srgbClr val="FF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964" marR="4964" marT="4964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 dirty="0">
                          <a:effectLst/>
                        </a:rPr>
                        <a:t>oadrReportDescription</a:t>
                      </a:r>
                      <a:endParaRPr lang="en-US" sz="800" b="0" i="0" u="none" strike="noStrike" dirty="0">
                        <a:solidFill>
                          <a:srgbClr val="FF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964" marR="4964" marT="49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964" marR="4964" marT="49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964" marR="4964" marT="4964" marB="0" anchor="ctr"/>
                </a:tc>
                <a:extLst>
                  <a:ext uri="{0D108BD9-81ED-4DB2-BD59-A6C34878D82A}">
                    <a16:rowId xmlns:a16="http://schemas.microsoft.com/office/drawing/2014/main" val="2551412100"/>
                  </a:ext>
                </a:extLst>
              </a:tr>
              <a:tr h="11417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 dirty="0">
                          <a:effectLst/>
                        </a:rPr>
                        <a:t>reportRequestID</a:t>
                      </a:r>
                      <a:endParaRPr lang="en-US" sz="800" b="0" i="0" u="none" strike="noStrike" dirty="0">
                        <a:solidFill>
                          <a:srgbClr val="FF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964" marR="4964" marT="4964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 dirty="0">
                          <a:effectLst/>
                        </a:rPr>
                        <a:t>reportRequestID</a:t>
                      </a:r>
                      <a:endParaRPr lang="en-US" sz="800" b="0" i="0" u="none" strike="noStrike" dirty="0">
                        <a:solidFill>
                          <a:srgbClr val="FF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964" marR="4964" marT="49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964" marR="4964" marT="49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964" marR="4964" marT="4964" marB="0" anchor="ctr"/>
                </a:tc>
                <a:extLst>
                  <a:ext uri="{0D108BD9-81ED-4DB2-BD59-A6C34878D82A}">
                    <a16:rowId xmlns:a16="http://schemas.microsoft.com/office/drawing/2014/main" val="1560211811"/>
                  </a:ext>
                </a:extLst>
              </a:tr>
              <a:tr h="11417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 dirty="0">
                          <a:effectLst/>
                        </a:rPr>
                        <a:t>reportSpecifierID</a:t>
                      </a:r>
                      <a:endParaRPr lang="en-US" sz="800" b="0" i="0" u="none" strike="noStrike" dirty="0">
                        <a:solidFill>
                          <a:srgbClr val="FF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964" marR="4964" marT="4964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 dirty="0">
                          <a:effectLst/>
                        </a:rPr>
                        <a:t>reportSpecifierID</a:t>
                      </a:r>
                      <a:endParaRPr lang="en-US" sz="800" b="0" i="0" u="none" strike="noStrike" dirty="0">
                        <a:solidFill>
                          <a:srgbClr val="FF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964" marR="4964" marT="49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964" marR="4964" marT="49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964" marR="4964" marT="4964" marB="0" anchor="ctr"/>
                </a:tc>
                <a:extLst>
                  <a:ext uri="{0D108BD9-81ED-4DB2-BD59-A6C34878D82A}">
                    <a16:rowId xmlns:a16="http://schemas.microsoft.com/office/drawing/2014/main" val="239208298"/>
                  </a:ext>
                </a:extLst>
              </a:tr>
              <a:tr h="11417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 dirty="0">
                          <a:effectLst/>
                        </a:rPr>
                        <a:t>reportName</a:t>
                      </a:r>
                      <a:endParaRPr lang="en-US" sz="800" b="0" i="0" u="none" strike="noStrike" dirty="0">
                        <a:solidFill>
                          <a:srgbClr val="FF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964" marR="4964" marT="4964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 dirty="0">
                          <a:effectLst/>
                        </a:rPr>
                        <a:t>reportName</a:t>
                      </a:r>
                      <a:endParaRPr lang="en-US" sz="800" b="0" i="0" u="none" strike="noStrike" dirty="0">
                        <a:solidFill>
                          <a:srgbClr val="FF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964" marR="4964" marT="49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964" marR="4964" marT="49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964" marR="4964" marT="4964" marB="0" anchor="ctr"/>
                </a:tc>
                <a:extLst>
                  <a:ext uri="{0D108BD9-81ED-4DB2-BD59-A6C34878D82A}">
                    <a16:rowId xmlns:a16="http://schemas.microsoft.com/office/drawing/2014/main" val="2747187799"/>
                  </a:ext>
                </a:extLst>
              </a:tr>
              <a:tr h="11417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 dirty="0">
                          <a:effectLst/>
                        </a:rPr>
                        <a:t>createdDateTime</a:t>
                      </a:r>
                      <a:endParaRPr lang="en-US" sz="800" b="0" i="0" u="none" strike="noStrike" dirty="0">
                        <a:solidFill>
                          <a:srgbClr val="FF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964" marR="4964" marT="4964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 dirty="0">
                          <a:effectLst/>
                        </a:rPr>
                        <a:t>createdDateTime</a:t>
                      </a:r>
                      <a:endParaRPr lang="en-US" sz="800" b="0" i="0" u="none" strike="noStrike" dirty="0">
                        <a:solidFill>
                          <a:srgbClr val="FF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964" marR="4964" marT="49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964" marR="4964" marT="49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solidFill>
                            <a:schemeClr val="tx1"/>
                          </a:solidFill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964" marR="4964" marT="4964" marB="0" anchor="ctr"/>
                </a:tc>
                <a:extLst>
                  <a:ext uri="{0D108BD9-81ED-4DB2-BD59-A6C34878D82A}">
                    <a16:rowId xmlns:a16="http://schemas.microsoft.com/office/drawing/2014/main" val="2427033332"/>
                  </a:ext>
                </a:extLst>
              </a:tr>
              <a:tr h="114170">
                <a:tc rowSpan="25"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 dirty="0">
                          <a:effectLst/>
                        </a:rPr>
                        <a:t>report:reportDescription</a:t>
                      </a:r>
                      <a:endParaRPr lang="en-US" sz="800" b="0" i="0" u="none" strike="noStrike" dirty="0">
                        <a:solidFill>
                          <a:srgbClr val="FF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964" marR="4964" marT="496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 dirty="0" err="1">
                          <a:effectLst/>
                        </a:rPr>
                        <a:t>rID</a:t>
                      </a:r>
                      <a:endParaRPr lang="en-US" sz="800" b="0" i="1" u="none" strike="noStrike" dirty="0">
                        <a:solidFill>
                          <a:srgbClr val="FF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964" marR="4964" marT="4964" marB="0" anchor="ctr"/>
                </a:tc>
                <a:tc rowSpan="12"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 dirty="0" err="1">
                          <a:effectLst/>
                        </a:rPr>
                        <a:t>oadrReport:oadrReportDescription</a:t>
                      </a:r>
                      <a:endParaRPr lang="en-US" sz="800" b="0" i="0" u="none" strike="noStrike" dirty="0">
                        <a:solidFill>
                          <a:srgbClr val="FF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964" marR="4964" marT="496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 dirty="0">
                          <a:effectLst/>
                        </a:rPr>
                        <a:t>rID</a:t>
                      </a:r>
                      <a:endParaRPr lang="en-US" sz="800" b="0" i="1" u="none" strike="noStrike" dirty="0">
                        <a:solidFill>
                          <a:srgbClr val="FF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964" marR="4964" marT="49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964" marR="4964" marT="49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solidFill>
                            <a:schemeClr val="tx1"/>
                          </a:solidFill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964" marR="4964" marT="4964" marB="0" anchor="ctr"/>
                </a:tc>
                <a:extLst>
                  <a:ext uri="{0D108BD9-81ED-4DB2-BD59-A6C34878D82A}">
                    <a16:rowId xmlns:a16="http://schemas.microsoft.com/office/drawing/2014/main" val="356964691"/>
                  </a:ext>
                </a:extLst>
              </a:tr>
              <a:tr h="11417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 dirty="0">
                          <a:effectLst/>
                        </a:rPr>
                        <a:t>resourceID</a:t>
                      </a:r>
                      <a:endParaRPr lang="en-US" sz="800" b="0" i="1" u="none" strike="noStrike" dirty="0">
                        <a:solidFill>
                          <a:srgbClr val="FF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964" marR="4964" marT="4964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 dirty="0">
                          <a:effectLst/>
                        </a:rPr>
                        <a:t>resourceID</a:t>
                      </a:r>
                      <a:endParaRPr lang="en-US" sz="800" b="0" i="1" u="none" strike="noStrike" dirty="0">
                        <a:solidFill>
                          <a:srgbClr val="FF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964" marR="4964" marT="49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964" marR="4964" marT="49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964" marR="4964" marT="4964" marB="0" anchor="ctr"/>
                </a:tc>
                <a:extLst>
                  <a:ext uri="{0D108BD9-81ED-4DB2-BD59-A6C34878D82A}">
                    <a16:rowId xmlns:a16="http://schemas.microsoft.com/office/drawing/2014/main" val="2257586751"/>
                  </a:ext>
                </a:extLst>
              </a:tr>
              <a:tr h="11417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deviceType</a:t>
                      </a:r>
                      <a:endParaRPr lang="en-US" sz="800" b="1" i="0" u="none" strike="noStrike" dirty="0">
                        <a:solidFill>
                          <a:srgbClr val="FF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964" marR="4964" marT="4964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964" marR="4964" marT="49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964" marR="4964" marT="496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EndDeviceControlType:type</a:t>
                      </a:r>
                      <a:endParaRPr 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964" marR="4964" marT="4964" marB="0" anchor="ctr"/>
                </a:tc>
                <a:extLst>
                  <a:ext uri="{0D108BD9-81ED-4DB2-BD59-A6C34878D82A}">
                    <a16:rowId xmlns:a16="http://schemas.microsoft.com/office/drawing/2014/main" val="2677696515"/>
                  </a:ext>
                </a:extLst>
              </a:tr>
              <a:tr h="11417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 dirty="0" err="1">
                          <a:effectLst/>
                        </a:rPr>
                        <a:t>reportType</a:t>
                      </a:r>
                      <a:endParaRPr lang="en-US" sz="800" b="0" i="1" u="none" strike="noStrike" dirty="0">
                        <a:solidFill>
                          <a:srgbClr val="FF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964" marR="4964" marT="4964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 dirty="0" err="1">
                          <a:effectLst/>
                        </a:rPr>
                        <a:t>reportType</a:t>
                      </a:r>
                      <a:endParaRPr lang="en-US" sz="800" b="0" i="1" u="none" strike="noStrike" dirty="0">
                        <a:solidFill>
                          <a:srgbClr val="FF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964" marR="4964" marT="49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964" marR="4964" marT="49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964" marR="4964" marT="4964" marB="0" anchor="ctr"/>
                </a:tc>
                <a:extLst>
                  <a:ext uri="{0D108BD9-81ED-4DB2-BD59-A6C34878D82A}">
                    <a16:rowId xmlns:a16="http://schemas.microsoft.com/office/drawing/2014/main" val="493826945"/>
                  </a:ext>
                </a:extLst>
              </a:tr>
              <a:tr h="11417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 dirty="0" err="1">
                          <a:effectLst/>
                        </a:rPr>
                        <a:t>itemUnits</a:t>
                      </a:r>
                      <a:endParaRPr lang="en-US" sz="800" b="0" i="1" u="none" strike="noStrike" dirty="0">
                        <a:solidFill>
                          <a:srgbClr val="FF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964" marR="4964" marT="4964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 dirty="0">
                          <a:effectLst/>
                        </a:rPr>
                        <a:t>itemUnits</a:t>
                      </a:r>
                      <a:endParaRPr lang="en-US" sz="800" b="0" i="1" u="none" strike="noStrike" dirty="0">
                        <a:solidFill>
                          <a:srgbClr val="FF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964" marR="4964" marT="49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964" marR="4964" marT="49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964" marR="4964" marT="4964" marB="0" anchor="ctr"/>
                </a:tc>
                <a:extLst>
                  <a:ext uri="{0D108BD9-81ED-4DB2-BD59-A6C34878D82A}">
                    <a16:rowId xmlns:a16="http://schemas.microsoft.com/office/drawing/2014/main" val="221774648"/>
                  </a:ext>
                </a:extLst>
              </a:tr>
              <a:tr h="11417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 dirty="0" err="1">
                          <a:effectLst/>
                        </a:rPr>
                        <a:t>siScaleCode</a:t>
                      </a:r>
                      <a:endParaRPr lang="en-US" sz="800" b="0" i="1" u="none" strike="noStrike" dirty="0">
                        <a:solidFill>
                          <a:srgbClr val="FF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964" marR="4964" marT="4964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 dirty="0" err="1">
                          <a:effectLst/>
                        </a:rPr>
                        <a:t>siScaleCode</a:t>
                      </a:r>
                      <a:endParaRPr lang="en-US" sz="800" b="0" i="1" u="none" strike="noStrike" dirty="0">
                        <a:solidFill>
                          <a:srgbClr val="FF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964" marR="4964" marT="49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964" marR="4964" marT="49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964" marR="4964" marT="4964" marB="0" anchor="ctr"/>
                </a:tc>
                <a:extLst>
                  <a:ext uri="{0D108BD9-81ED-4DB2-BD59-A6C34878D82A}">
                    <a16:rowId xmlns:a16="http://schemas.microsoft.com/office/drawing/2014/main" val="3111928226"/>
                  </a:ext>
                </a:extLst>
              </a:tr>
              <a:tr h="11417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 dirty="0">
                          <a:effectLst/>
                        </a:rPr>
                        <a:t>marketContext</a:t>
                      </a:r>
                      <a:endParaRPr lang="en-US" sz="800" b="0" i="1" u="none" strike="noStrike" dirty="0">
                        <a:solidFill>
                          <a:srgbClr val="FF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964" marR="4964" marT="4964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 dirty="0">
                          <a:effectLst/>
                        </a:rPr>
                        <a:t>marketContext</a:t>
                      </a:r>
                      <a:endParaRPr lang="en-US" sz="800" b="0" i="1" u="none" strike="noStrike" dirty="0">
                        <a:solidFill>
                          <a:srgbClr val="FF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964" marR="4964" marT="49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964" marR="4964" marT="49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964" marR="4964" marT="4964" marB="0" anchor="ctr"/>
                </a:tc>
                <a:extLst>
                  <a:ext uri="{0D108BD9-81ED-4DB2-BD59-A6C34878D82A}">
                    <a16:rowId xmlns:a16="http://schemas.microsoft.com/office/drawing/2014/main" val="1510727716"/>
                  </a:ext>
                </a:extLst>
              </a:tr>
              <a:tr h="11417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 dirty="0" err="1">
                          <a:effectLst/>
                        </a:rPr>
                        <a:t>MinPeriod</a:t>
                      </a:r>
                      <a:endParaRPr lang="en-US" sz="800" b="0" i="1" u="none" strike="noStrike" dirty="0">
                        <a:solidFill>
                          <a:srgbClr val="FF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964" marR="4964" marT="4964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>
                          <a:effectLst/>
                        </a:rPr>
                        <a:t>oadrMinPeriod</a:t>
                      </a:r>
                      <a:endParaRPr lang="en-US" sz="800" b="0" i="1" u="none" strike="noStrike">
                        <a:solidFill>
                          <a:srgbClr val="FF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964" marR="4964" marT="49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solidFill>
                            <a:schemeClr val="tx1"/>
                          </a:solidFill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964" marR="4964" marT="49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964" marR="4964" marT="4964" marB="0" anchor="ctr"/>
                </a:tc>
                <a:extLst>
                  <a:ext uri="{0D108BD9-81ED-4DB2-BD59-A6C34878D82A}">
                    <a16:rowId xmlns:a16="http://schemas.microsoft.com/office/drawing/2014/main" val="2164208608"/>
                  </a:ext>
                </a:extLst>
              </a:tr>
              <a:tr h="11417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 dirty="0" err="1">
                          <a:effectLst/>
                        </a:rPr>
                        <a:t>MaxPeriod</a:t>
                      </a:r>
                      <a:endParaRPr lang="en-US" sz="800" b="0" i="1" u="none" strike="noStrike" dirty="0">
                        <a:solidFill>
                          <a:srgbClr val="FF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964" marR="4964" marT="4964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 dirty="0">
                          <a:effectLst/>
                        </a:rPr>
                        <a:t>oadrMaxPeriod</a:t>
                      </a:r>
                      <a:endParaRPr lang="en-US" sz="800" b="0" i="1" u="none" strike="noStrike" dirty="0">
                        <a:solidFill>
                          <a:srgbClr val="FF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964" marR="4964" marT="49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964" marR="4964" marT="49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964" marR="4964" marT="4964" marB="0" anchor="ctr"/>
                </a:tc>
                <a:extLst>
                  <a:ext uri="{0D108BD9-81ED-4DB2-BD59-A6C34878D82A}">
                    <a16:rowId xmlns:a16="http://schemas.microsoft.com/office/drawing/2014/main" val="1684582185"/>
                  </a:ext>
                </a:extLst>
              </a:tr>
              <a:tr h="11417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 dirty="0" err="1">
                          <a:effectLst/>
                        </a:rPr>
                        <a:t>OnChange</a:t>
                      </a:r>
                      <a:endParaRPr lang="en-US" sz="800" b="0" i="1" u="none" strike="noStrike" dirty="0">
                        <a:solidFill>
                          <a:srgbClr val="FF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964" marR="4964" marT="4964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>
                          <a:effectLst/>
                        </a:rPr>
                        <a:t>oadrOnChange</a:t>
                      </a:r>
                      <a:endParaRPr lang="en-US" sz="800" b="0" i="1" u="none" strike="noStrike">
                        <a:solidFill>
                          <a:srgbClr val="FF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964" marR="4964" marT="49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964" marR="4964" marT="49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964" marR="4964" marT="4964" marB="0" anchor="ctr"/>
                </a:tc>
                <a:extLst>
                  <a:ext uri="{0D108BD9-81ED-4DB2-BD59-A6C34878D82A}">
                    <a16:rowId xmlns:a16="http://schemas.microsoft.com/office/drawing/2014/main" val="1871739017"/>
                  </a:ext>
                </a:extLst>
              </a:tr>
              <a:tr h="11417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 dirty="0" err="1">
                          <a:effectLst/>
                        </a:rPr>
                        <a:t>itemDescription</a:t>
                      </a:r>
                      <a:endParaRPr lang="en-US" sz="800" b="0" i="1" u="none" strike="noStrike" dirty="0">
                        <a:solidFill>
                          <a:srgbClr val="FF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964" marR="4964" marT="4964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>
                          <a:effectLst/>
                        </a:rPr>
                        <a:t>itemDescription</a:t>
                      </a:r>
                      <a:endParaRPr lang="en-US" sz="800" b="0" i="1" u="none" strike="noStrike">
                        <a:solidFill>
                          <a:srgbClr val="FF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964" marR="4964" marT="49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964" marR="4964" marT="49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solidFill>
                            <a:schemeClr val="tx1"/>
                          </a:solidFill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964" marR="4964" marT="4964" marB="0" anchor="ctr"/>
                </a:tc>
                <a:extLst>
                  <a:ext uri="{0D108BD9-81ED-4DB2-BD59-A6C34878D82A}">
                    <a16:rowId xmlns:a16="http://schemas.microsoft.com/office/drawing/2014/main" val="2143489041"/>
                  </a:ext>
                </a:extLst>
              </a:tr>
              <a:tr h="11417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1" u="none" strike="noStrike" dirty="0" err="1">
                          <a:effectLst/>
                        </a:rPr>
                        <a:t>powerAttributes</a:t>
                      </a:r>
                      <a:endParaRPr lang="en-US" sz="800" b="1" i="1" u="none" strike="noStrike" dirty="0">
                        <a:solidFill>
                          <a:srgbClr val="FF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964" marR="4964" marT="4964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>
                          <a:effectLst/>
                        </a:rPr>
                        <a:t>powerAttributes</a:t>
                      </a:r>
                      <a:endParaRPr lang="en-US" sz="800" b="0" i="1" u="none" strike="noStrike">
                        <a:solidFill>
                          <a:srgbClr val="FF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964" marR="4964" marT="49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964" marR="4964" marT="49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solidFill>
                            <a:schemeClr val="tx1"/>
                          </a:solidFill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964" marR="4964" marT="4964" marB="0" anchor="ctr"/>
                </a:tc>
                <a:extLst>
                  <a:ext uri="{0D108BD9-81ED-4DB2-BD59-A6C34878D82A}">
                    <a16:rowId xmlns:a16="http://schemas.microsoft.com/office/drawing/2014/main" val="2024295851"/>
                  </a:ext>
                </a:extLst>
              </a:tr>
              <a:tr h="11417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 dirty="0">
                          <a:solidFill>
                            <a:srgbClr val="FF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50" charset="-127"/>
                        </a:rPr>
                        <a:t>qos</a:t>
                      </a:r>
                    </a:p>
                  </a:txBody>
                  <a:tcPr marL="4964" marR="4964" marT="496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FF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964" marR="4964" marT="496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FF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964" marR="4964" marT="4964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 err="1">
                          <a:solidFill>
                            <a:srgbClr val="FF0000"/>
                          </a:solidFill>
                          <a:effectLst/>
                          <a:latin typeface="Cambria" panose="02040503050406030204" pitchFamily="18" charset="0"/>
                          <a:ea typeface="+mn-ea"/>
                        </a:rPr>
                        <a:t>EndDeviceControl:loadShiftForward</a:t>
                      </a:r>
                      <a:endParaRPr lang="en-US" altLang="ko-KR" sz="800" b="0" i="0" u="none" strike="noStrike" dirty="0">
                        <a:solidFill>
                          <a:srgbClr val="FF0000"/>
                        </a:solidFill>
                        <a:effectLst/>
                        <a:latin typeface="Cambria" panose="02040503050406030204" pitchFamily="18" charset="0"/>
                        <a:ea typeface="+mn-ea"/>
                      </a:endParaRPr>
                    </a:p>
                  </a:txBody>
                  <a:tcPr marL="4964" marR="4964" marT="496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FF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964" marR="4964" marT="4964" marB="0" anchor="ctr"/>
                </a:tc>
                <a:extLst>
                  <a:ext uri="{0D108BD9-81ED-4DB2-BD59-A6C34878D82A}">
                    <a16:rowId xmlns:a16="http://schemas.microsoft.com/office/drawing/2014/main" val="1913567172"/>
                  </a:ext>
                </a:extLst>
              </a:tr>
              <a:tr h="11417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state</a:t>
                      </a:r>
                      <a:endParaRPr lang="en-US" sz="800" b="1" i="0" u="none" strike="noStrike" dirty="0">
                        <a:solidFill>
                          <a:srgbClr val="FF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964" marR="4964" marT="49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FF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964" marR="4964" marT="49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FF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964" marR="4964" marT="496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DeviceStatus:opState</a:t>
                      </a:r>
                      <a:endParaRPr lang="en-US" sz="800" b="0" i="0" u="none" strike="noStrike" dirty="0">
                        <a:solidFill>
                          <a:srgbClr val="FF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964" marR="4964" marT="49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FF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964" marR="4964" marT="4964" marB="0" anchor="ctr"/>
                </a:tc>
                <a:extLst>
                  <a:ext uri="{0D108BD9-81ED-4DB2-BD59-A6C34878D82A}">
                    <a16:rowId xmlns:a16="http://schemas.microsoft.com/office/drawing/2014/main" val="2507797941"/>
                  </a:ext>
                </a:extLst>
              </a:tr>
              <a:tr h="11417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u="none" strike="noStrike" dirty="0">
                          <a:solidFill>
                            <a:srgbClr val="FF0000"/>
                          </a:solidFill>
                          <a:effectLst/>
                        </a:rPr>
                        <a:t>power</a:t>
                      </a:r>
                      <a:endParaRPr lang="en-US" sz="800" b="0" i="0" u="none" strike="noStrike" dirty="0">
                        <a:solidFill>
                          <a:srgbClr val="FF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964" marR="4964" marT="49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solidFill>
                            <a:srgbClr val="FF0000"/>
                          </a:solidFill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FF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964" marR="4964" marT="49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solidFill>
                            <a:srgbClr val="FF0000"/>
                          </a:solidFill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FF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964" marR="4964" marT="4964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8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FF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964" marR="4964" marT="4964" marB="0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Readings: value</a:t>
                      </a:r>
                      <a:endParaRPr lang="en-US" sz="800" b="0" i="0" u="none" strike="noStrike" dirty="0">
                        <a:solidFill>
                          <a:srgbClr val="FF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964" marR="4964" marT="4964" marB="0" anchor="ctr"/>
                </a:tc>
                <a:extLst>
                  <a:ext uri="{0D108BD9-81ED-4DB2-BD59-A6C34878D82A}">
                    <a16:rowId xmlns:a16="http://schemas.microsoft.com/office/drawing/2014/main" val="2087365785"/>
                  </a:ext>
                </a:extLst>
              </a:tr>
              <a:tr h="11417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>
                          <a:solidFill>
                            <a:srgbClr val="FF0000"/>
                          </a:solidFill>
                          <a:effectLst/>
                        </a:rPr>
                        <a:t>dimming</a:t>
                      </a:r>
                      <a:endParaRPr lang="en-US" sz="800" b="1" i="0" u="none" strike="noStrike">
                        <a:solidFill>
                          <a:srgbClr val="FF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964" marR="4964" marT="49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solidFill>
                            <a:srgbClr val="FF0000"/>
                          </a:solidFill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FF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964" marR="4964" marT="49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solidFill>
                            <a:srgbClr val="FF0000"/>
                          </a:solidFill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FF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964" marR="4964" marT="496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Subscription:Level</a:t>
                      </a:r>
                      <a:endParaRPr lang="en-US" sz="800" b="0" i="0" u="none" strike="noStrike" dirty="0">
                        <a:solidFill>
                          <a:srgbClr val="FF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964" marR="4964" marT="4964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8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FF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964" marR="4964" marT="4964" marB="0"/>
                </a:tc>
                <a:extLst>
                  <a:ext uri="{0D108BD9-81ED-4DB2-BD59-A6C34878D82A}">
                    <a16:rowId xmlns:a16="http://schemas.microsoft.com/office/drawing/2014/main" val="2162432786"/>
                  </a:ext>
                </a:extLst>
              </a:tr>
              <a:tr h="24323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margin</a:t>
                      </a:r>
                      <a:endParaRPr lang="en-US" sz="800" b="1" i="0" u="none" strike="noStrike" dirty="0">
                        <a:solidFill>
                          <a:srgbClr val="FF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964" marR="4964" marT="49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FF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964" marR="4964" marT="49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FF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964" marR="4964" marT="496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IdentifiedObject:DemandResponseProgram:availabilityUpdatePowerChnageThreshold</a:t>
                      </a:r>
                      <a:endParaRPr lang="en-US" sz="800" b="0" i="0" u="none" strike="noStrike" dirty="0">
                        <a:solidFill>
                          <a:srgbClr val="FF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964" marR="4964" marT="4964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8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FF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964" marR="4964" marT="4964" marB="0"/>
                </a:tc>
                <a:extLst>
                  <a:ext uri="{0D108BD9-81ED-4DB2-BD59-A6C34878D82A}">
                    <a16:rowId xmlns:a16="http://schemas.microsoft.com/office/drawing/2014/main" val="1030324710"/>
                  </a:ext>
                </a:extLst>
              </a:tr>
              <a:tr h="16380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generate</a:t>
                      </a:r>
                      <a:endParaRPr lang="en-US" sz="800" b="1" i="0" u="none" strike="noStrike" dirty="0">
                        <a:solidFill>
                          <a:srgbClr val="FF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964" marR="4964" marT="49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solidFill>
                            <a:srgbClr val="FF0000"/>
                          </a:solidFill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FF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964" marR="4964" marT="49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solidFill>
                            <a:srgbClr val="FF0000"/>
                          </a:solidFill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FF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964" marR="4964" marT="4964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8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FF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964" marR="4964" marT="4964" marB="0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SolarEventProfile:SolarInveterrStatus:value</a:t>
                      </a:r>
                      <a:endParaRPr lang="en-US" sz="800" b="0" i="0" u="none" strike="noStrike" dirty="0">
                        <a:solidFill>
                          <a:srgbClr val="FF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964" marR="4964" marT="4964" marB="0" anchor="ctr"/>
                </a:tc>
                <a:extLst>
                  <a:ext uri="{0D108BD9-81ED-4DB2-BD59-A6C34878D82A}">
                    <a16:rowId xmlns:a16="http://schemas.microsoft.com/office/drawing/2014/main" val="2056675276"/>
                  </a:ext>
                </a:extLst>
              </a:tr>
              <a:tr h="14792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solidFill>
                            <a:srgbClr val="FF0000"/>
                          </a:solidFill>
                          <a:effectLst/>
                        </a:rPr>
                        <a:t>storage</a:t>
                      </a:r>
                      <a:endParaRPr lang="en-US" sz="800" b="0" i="0" u="none" strike="noStrike">
                        <a:solidFill>
                          <a:srgbClr val="FF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964" marR="4964" marT="49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FF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964" marR="4964" marT="49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FF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964" marR="4964" marT="4964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8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FF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964" marR="4964" marT="4964" marB="0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BatteryEventProfile:BatteryStatus:value</a:t>
                      </a:r>
                      <a:endParaRPr lang="en-US" sz="800" b="0" i="0" u="none" strike="noStrike" dirty="0">
                        <a:solidFill>
                          <a:srgbClr val="FF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964" marR="4964" marT="4964" marB="0" anchor="ctr"/>
                </a:tc>
                <a:extLst>
                  <a:ext uri="{0D108BD9-81ED-4DB2-BD59-A6C34878D82A}">
                    <a16:rowId xmlns:a16="http://schemas.microsoft.com/office/drawing/2014/main" val="2042080329"/>
                  </a:ext>
                </a:extLst>
              </a:tr>
              <a:tr h="11417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maxValue</a:t>
                      </a:r>
                      <a:endParaRPr lang="en-US" sz="800" b="0" i="0" u="none" strike="noStrike" dirty="0">
                        <a:solidFill>
                          <a:srgbClr val="FF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964" marR="4964" marT="49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solidFill>
                            <a:srgbClr val="FF0000"/>
                          </a:solidFill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FF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964" marR="4964" marT="49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FF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964" marR="4964" marT="4964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8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FF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964" marR="4964" marT="4964" marB="0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solarModule:SolarCapability:MaxVal</a:t>
                      </a:r>
                      <a:endParaRPr lang="en-US" sz="800" b="0" i="0" u="none" strike="noStrike" dirty="0">
                        <a:solidFill>
                          <a:srgbClr val="FF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964" marR="4964" marT="4964" marB="0" anchor="ctr"/>
                </a:tc>
                <a:extLst>
                  <a:ext uri="{0D108BD9-81ED-4DB2-BD59-A6C34878D82A}">
                    <a16:rowId xmlns:a16="http://schemas.microsoft.com/office/drawing/2014/main" val="2144029814"/>
                  </a:ext>
                </a:extLst>
              </a:tr>
              <a:tr h="11417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minValue</a:t>
                      </a:r>
                      <a:endParaRPr lang="en-US" sz="800" b="0" i="0" u="none" strike="noStrike" dirty="0">
                        <a:solidFill>
                          <a:srgbClr val="FF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964" marR="4964" marT="49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solidFill>
                            <a:srgbClr val="FF0000"/>
                          </a:solidFill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FF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964" marR="4964" marT="49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solidFill>
                            <a:srgbClr val="FF0000"/>
                          </a:solidFill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FF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964" marR="4964" marT="4964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8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FF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964" marR="4964" marT="4964" marB="0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solarModule:SolarCapability:MinVal</a:t>
                      </a:r>
                      <a:endParaRPr lang="en-US" sz="800" b="0" i="0" u="none" strike="noStrike" dirty="0">
                        <a:solidFill>
                          <a:srgbClr val="FF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964" marR="4964" marT="4964" marB="0" anchor="ctr"/>
                </a:tc>
                <a:extLst>
                  <a:ext uri="{0D108BD9-81ED-4DB2-BD59-A6C34878D82A}">
                    <a16:rowId xmlns:a16="http://schemas.microsoft.com/office/drawing/2014/main" val="748990045"/>
                  </a:ext>
                </a:extLst>
              </a:tr>
              <a:tr h="11417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solidFill>
                            <a:srgbClr val="FF0000"/>
                          </a:solidFill>
                          <a:effectLst/>
                        </a:rPr>
                        <a:t>avgValue</a:t>
                      </a:r>
                      <a:endParaRPr lang="en-US" sz="800" b="0" i="0" u="none" strike="noStrike">
                        <a:solidFill>
                          <a:srgbClr val="FF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964" marR="4964" marT="49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solidFill>
                            <a:srgbClr val="FF0000"/>
                          </a:solidFill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FF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964" marR="4964" marT="49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solidFill>
                            <a:srgbClr val="FF0000"/>
                          </a:solidFill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FF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964" marR="4964" marT="4964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8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FF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964" marR="4964" marT="4964" marB="0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ResourceReading_MMTR:AvWh</a:t>
                      </a:r>
                      <a:endParaRPr lang="en-US" sz="800" b="0" i="0" u="none" strike="noStrike" dirty="0">
                        <a:solidFill>
                          <a:srgbClr val="FF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964" marR="4964" marT="4964" marB="0" anchor="ctr"/>
                </a:tc>
                <a:extLst>
                  <a:ext uri="{0D108BD9-81ED-4DB2-BD59-A6C34878D82A}">
                    <a16:rowId xmlns:a16="http://schemas.microsoft.com/office/drawing/2014/main" val="3519537890"/>
                  </a:ext>
                </a:extLst>
              </a:tr>
              <a:tr h="11417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maxTime</a:t>
                      </a:r>
                      <a:endParaRPr lang="en-US" sz="800" b="0" i="0" u="none" strike="noStrike" dirty="0">
                        <a:solidFill>
                          <a:srgbClr val="FF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964" marR="4964" marT="49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solidFill>
                            <a:srgbClr val="FF0000"/>
                          </a:solidFill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FF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964" marR="4964" marT="49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solidFill>
                            <a:srgbClr val="FF0000"/>
                          </a:solidFill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FF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964" marR="4964" marT="496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DeviceStatus:changedTime</a:t>
                      </a:r>
                      <a:endParaRPr lang="en-US" sz="800" b="0" i="0" u="none" strike="noStrike" dirty="0">
                        <a:solidFill>
                          <a:srgbClr val="FF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964" marR="4964" marT="4964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8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FF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964" marR="4964" marT="4964" marB="0"/>
                </a:tc>
                <a:extLst>
                  <a:ext uri="{0D108BD9-81ED-4DB2-BD59-A6C34878D82A}">
                    <a16:rowId xmlns:a16="http://schemas.microsoft.com/office/drawing/2014/main" val="3903879357"/>
                  </a:ext>
                </a:extLst>
              </a:tr>
              <a:tr h="11417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minTime</a:t>
                      </a:r>
                      <a:endParaRPr lang="en-US" sz="800" b="0" i="0" u="none" strike="noStrike" dirty="0">
                        <a:solidFill>
                          <a:srgbClr val="FF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964" marR="4964" marT="49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FF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964" marR="4964" marT="49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FF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964" marR="4964" marT="496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DeviceStatus:changedTime</a:t>
                      </a:r>
                      <a:endParaRPr lang="en-US" sz="800" b="0" i="0" u="none" strike="noStrike" dirty="0">
                        <a:solidFill>
                          <a:srgbClr val="FF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964" marR="4964" marT="4964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8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FF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964" marR="4964" marT="4964" marB="0"/>
                </a:tc>
                <a:extLst>
                  <a:ext uri="{0D108BD9-81ED-4DB2-BD59-A6C34878D82A}">
                    <a16:rowId xmlns:a16="http://schemas.microsoft.com/office/drawing/2014/main" val="3348467274"/>
                  </a:ext>
                </a:extLst>
              </a:tr>
              <a:tr h="11417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priority</a:t>
                      </a:r>
                      <a:endParaRPr lang="en-US" sz="800" b="0" i="0" u="none" strike="noStrike" dirty="0">
                        <a:solidFill>
                          <a:srgbClr val="FF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964" marR="4964" marT="49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solidFill>
                            <a:srgbClr val="FF0000"/>
                          </a:solidFill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FF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964" marR="4964" marT="49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FF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964" marR="4964" marT="496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Events:TextMessage:Priority</a:t>
                      </a:r>
                      <a:endParaRPr lang="en-US" sz="800" b="0" i="0" u="none" strike="noStrike" dirty="0">
                        <a:solidFill>
                          <a:srgbClr val="FF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964" marR="4964" marT="49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FF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964" marR="4964" marT="4964" marB="0" anchor="ctr"/>
                </a:tc>
                <a:extLst>
                  <a:ext uri="{0D108BD9-81ED-4DB2-BD59-A6C34878D82A}">
                    <a16:rowId xmlns:a16="http://schemas.microsoft.com/office/drawing/2014/main" val="1830805977"/>
                  </a:ext>
                </a:extLst>
              </a:tr>
              <a:tr h="114170">
                <a:tc rowSpan="3"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 dirty="0">
                          <a:effectLst/>
                        </a:rPr>
                        <a:t>report:reportDescription:powerAttributes</a:t>
                      </a:r>
                      <a:endParaRPr lang="en-US" sz="800" b="0" i="0" u="none" strike="noStrike" dirty="0">
                        <a:solidFill>
                          <a:srgbClr val="FF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964" marR="4964" marT="496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 dirty="0">
                          <a:effectLst/>
                        </a:rPr>
                        <a:t>hertz</a:t>
                      </a:r>
                      <a:endParaRPr lang="en-US" sz="800" b="0" i="1" u="none" strike="noStrike" dirty="0">
                        <a:solidFill>
                          <a:srgbClr val="FF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964" marR="4964" marT="4964" marB="0" anchor="ctr"/>
                </a:tc>
                <a:tc rowSpan="3"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>
                          <a:effectLst/>
                        </a:rPr>
                        <a:t>oadrReport:oadrReportDescription:powerAttributes</a:t>
                      </a:r>
                      <a:endParaRPr lang="en-US" sz="800" b="0" i="0" u="none" strike="noStrike">
                        <a:solidFill>
                          <a:srgbClr val="FF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964" marR="4964" marT="496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 dirty="0">
                          <a:effectLst/>
                        </a:rPr>
                        <a:t>Hertz</a:t>
                      </a:r>
                      <a:endParaRPr lang="en-US" sz="800" b="0" i="1" u="none" strike="noStrike" dirty="0">
                        <a:solidFill>
                          <a:srgbClr val="FF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964" marR="4964" marT="49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964" marR="4964" marT="49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964" marR="4964" marT="4964" marB="0" anchor="ctr"/>
                </a:tc>
                <a:extLst>
                  <a:ext uri="{0D108BD9-81ED-4DB2-BD59-A6C34878D82A}">
                    <a16:rowId xmlns:a16="http://schemas.microsoft.com/office/drawing/2014/main" val="1228799077"/>
                  </a:ext>
                </a:extLst>
              </a:tr>
              <a:tr h="11417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 dirty="0">
                          <a:effectLst/>
                        </a:rPr>
                        <a:t>voltage</a:t>
                      </a:r>
                      <a:endParaRPr lang="en-US" sz="800" b="0" i="1" u="none" strike="noStrike" dirty="0">
                        <a:solidFill>
                          <a:srgbClr val="FF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964" marR="4964" marT="4964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 dirty="0">
                          <a:effectLst/>
                        </a:rPr>
                        <a:t>voltage</a:t>
                      </a:r>
                      <a:endParaRPr lang="en-US" sz="800" b="0" i="1" u="none" strike="noStrike" dirty="0">
                        <a:solidFill>
                          <a:srgbClr val="FF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964" marR="4964" marT="49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964" marR="4964" marT="49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964" marR="4964" marT="4964" marB="0" anchor="ctr"/>
                </a:tc>
                <a:extLst>
                  <a:ext uri="{0D108BD9-81ED-4DB2-BD59-A6C34878D82A}">
                    <a16:rowId xmlns:a16="http://schemas.microsoft.com/office/drawing/2014/main" val="1446642085"/>
                  </a:ext>
                </a:extLst>
              </a:tr>
              <a:tr h="11417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 dirty="0">
                          <a:effectLst/>
                        </a:rPr>
                        <a:t>ac </a:t>
                      </a:r>
                      <a:endParaRPr lang="en-US" sz="800" b="1" i="0" u="none" strike="noStrike" dirty="0">
                        <a:solidFill>
                          <a:srgbClr val="FF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964" marR="4964" marT="4964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>
                          <a:effectLst/>
                        </a:rPr>
                        <a:t>ac</a:t>
                      </a:r>
                      <a:endParaRPr lang="en-US" sz="800" b="1" i="0" u="none" strike="noStrike">
                        <a:solidFill>
                          <a:srgbClr val="FF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964" marR="4964" marT="49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964" marR="4964" marT="49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964" marR="4964" marT="4964" marB="0" anchor="ctr"/>
                </a:tc>
                <a:extLst>
                  <a:ext uri="{0D108BD9-81ED-4DB2-BD59-A6C34878D82A}">
                    <a16:rowId xmlns:a16="http://schemas.microsoft.com/office/drawing/2014/main" val="18316039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05009647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b="1" dirty="0">
                <a:solidFill>
                  <a:schemeClr val="tx1"/>
                </a:solidFill>
              </a:rPr>
              <a:t>2.2 EMAP(MQTT, CoAP/JSON)</a:t>
            </a:r>
            <a:br>
              <a:rPr lang="en-US" altLang="ko-KR" sz="2800" b="1" dirty="0">
                <a:solidFill>
                  <a:schemeClr val="tx1"/>
                </a:solidFill>
              </a:rPr>
            </a:br>
            <a:r>
              <a:rPr lang="en-US" altLang="ko-KR" sz="2800" b="1" dirty="0">
                <a:solidFill>
                  <a:schemeClr val="tx1"/>
                </a:solidFill>
              </a:rPr>
              <a:t>Service : Session Setup</a:t>
            </a:r>
            <a:endParaRPr lang="ko-KR" altLang="en-US" sz="24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7C6F095-276F-4AD3-9842-1213BA0CC323}" type="slidenum">
              <a:rPr lang="ko-KR" altLang="en-US" smtClean="0">
                <a:solidFill>
                  <a:srgbClr val="000000"/>
                </a:solidFill>
              </a:rPr>
              <a:pPr>
                <a:defRPr/>
              </a:pPr>
              <a:t>163</a:t>
            </a:fld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00906" y="2009077"/>
            <a:ext cx="16962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(6) RegisteredReport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3" name="그룹 32"/>
          <p:cNvGrpSpPr/>
          <p:nvPr/>
        </p:nvGrpSpPr>
        <p:grpSpPr>
          <a:xfrm>
            <a:off x="467544" y="1367189"/>
            <a:ext cx="8229600" cy="524249"/>
            <a:chOff x="467544" y="1312952"/>
            <a:chExt cx="8229600" cy="1124876"/>
          </a:xfrm>
        </p:grpSpPr>
        <p:sp>
          <p:nvSpPr>
            <p:cNvPr id="34" name="직사각형 33"/>
            <p:cNvSpPr/>
            <p:nvPr/>
          </p:nvSpPr>
          <p:spPr bwMode="auto">
            <a:xfrm>
              <a:off x="467544" y="1414527"/>
              <a:ext cx="8229600" cy="1023301"/>
            </a:xfrm>
            <a:prstGeom prst="rect">
              <a:avLst/>
            </a:prstGeom>
            <a:solidFill>
              <a:schemeClr val="bg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7377792" y="1653765"/>
              <a:ext cx="845103" cy="54482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05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Client EMA</a:t>
              </a:r>
              <a:endParaRPr lang="ko-KR" altLang="en-US" sz="105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6" name="직선 화살표 연결선 35"/>
            <p:cNvCxnSpPr/>
            <p:nvPr/>
          </p:nvCxnSpPr>
          <p:spPr bwMode="auto">
            <a:xfrm>
              <a:off x="2195736" y="1844824"/>
              <a:ext cx="4707807" cy="0"/>
            </a:xfrm>
            <a:prstGeom prst="straightConnector1">
              <a:avLst/>
            </a:prstGeom>
            <a:solidFill>
              <a:schemeClr val="accent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arrow" w="med" len="med"/>
              <a:tailEnd type="none"/>
            </a:ln>
            <a:effectLst/>
          </p:spPr>
        </p:cxnSp>
        <p:sp>
          <p:nvSpPr>
            <p:cNvPr id="38" name="TextBox 37"/>
            <p:cNvSpPr txBox="1"/>
            <p:nvPr/>
          </p:nvSpPr>
          <p:spPr>
            <a:xfrm>
              <a:off x="862283" y="1612978"/>
              <a:ext cx="869149" cy="54482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05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Server EMA</a:t>
              </a:r>
              <a:endParaRPr lang="ko-KR" altLang="en-US" sz="105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9" name="직선 화살표 연결선 38"/>
            <p:cNvCxnSpPr/>
            <p:nvPr/>
          </p:nvCxnSpPr>
          <p:spPr bwMode="auto">
            <a:xfrm flipH="1">
              <a:off x="2195736" y="2276872"/>
              <a:ext cx="4707808" cy="0"/>
            </a:xfrm>
            <a:prstGeom prst="straightConnector1">
              <a:avLst/>
            </a:prstGeom>
            <a:solidFill>
              <a:schemeClr val="accent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arrow" w="med" len="med"/>
              <a:tailEnd type="none"/>
            </a:ln>
            <a:effectLst/>
          </p:spPr>
        </p:cxnSp>
        <p:sp>
          <p:nvSpPr>
            <p:cNvPr id="40" name="TextBox 39"/>
            <p:cNvSpPr txBox="1"/>
            <p:nvPr/>
          </p:nvSpPr>
          <p:spPr>
            <a:xfrm>
              <a:off x="3535558" y="1776473"/>
              <a:ext cx="1483098" cy="5613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(6) RegisteredReport</a:t>
              </a:r>
              <a:endParaRPr lang="ko-KR" altLang="en-US" sz="11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3595881" y="1312952"/>
              <a:ext cx="1306768" cy="5613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(5) RegisterReport</a:t>
              </a:r>
              <a:endParaRPr lang="ko-KR" altLang="en-US" sz="11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4143369"/>
              </p:ext>
            </p:extLst>
          </p:nvPr>
        </p:nvGraphicFramePr>
        <p:xfrm>
          <a:off x="252848" y="2402497"/>
          <a:ext cx="8593582" cy="318391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801526">
                  <a:extLst>
                    <a:ext uri="{9D8B030D-6E8A-4147-A177-3AD203B41FA5}">
                      <a16:colId xmlns:a16="http://schemas.microsoft.com/office/drawing/2014/main" val="2151741098"/>
                    </a:ext>
                  </a:extLst>
                </a:gridCol>
                <a:gridCol w="1998954">
                  <a:extLst>
                    <a:ext uri="{9D8B030D-6E8A-4147-A177-3AD203B41FA5}">
                      <a16:colId xmlns:a16="http://schemas.microsoft.com/office/drawing/2014/main" val="3688182713"/>
                    </a:ext>
                  </a:extLst>
                </a:gridCol>
                <a:gridCol w="1941370">
                  <a:extLst>
                    <a:ext uri="{9D8B030D-6E8A-4147-A177-3AD203B41FA5}">
                      <a16:colId xmlns:a16="http://schemas.microsoft.com/office/drawing/2014/main" val="2589952542"/>
                    </a:ext>
                  </a:extLst>
                </a:gridCol>
                <a:gridCol w="2851732">
                  <a:extLst>
                    <a:ext uri="{9D8B030D-6E8A-4147-A177-3AD203B41FA5}">
                      <a16:colId xmlns:a16="http://schemas.microsoft.com/office/drawing/2014/main" val="399365646"/>
                    </a:ext>
                  </a:extLst>
                </a:gridCol>
              </a:tblGrid>
              <a:tr h="192451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Key Name</a:t>
                      </a:r>
                      <a:endParaRPr lang="en-US" sz="1200" b="1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Reference</a:t>
                      </a:r>
                      <a:endParaRPr lang="en-US" sz="1200" b="1" i="0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4993234"/>
                  </a:ext>
                </a:extLst>
              </a:tr>
              <a:tr h="19245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OpenADR 2.0b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SEP 2.0(IEC 61968)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3227276"/>
                  </a:ext>
                </a:extLst>
              </a:tr>
              <a:tr h="377204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 dirty="0">
                          <a:effectLst/>
                        </a:rPr>
                        <a:t>SrcEMA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964" marR="4964" marT="4964" marB="0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marL="4964" marR="4964" marT="496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 dirty="0">
                          <a:effectLst/>
                        </a:rPr>
                        <a:t>ei:venID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964" marR="4964" marT="4964" marB="0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marL="4964" marR="4964" marT="4964" marB="0" anchor="ctr"/>
                </a:tc>
                <a:extLst>
                  <a:ext uri="{0D108BD9-81ED-4DB2-BD59-A6C34878D82A}">
                    <a16:rowId xmlns:a16="http://schemas.microsoft.com/office/drawing/2014/main" val="3558295290"/>
                  </a:ext>
                </a:extLst>
              </a:tr>
              <a:tr h="377204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 dirty="0">
                          <a:effectLst/>
                        </a:rPr>
                        <a:t>DestEMA</a:t>
                      </a:r>
                      <a:endParaRPr lang="en-US" sz="1200" b="0" i="0" u="none" strike="noStrike" dirty="0">
                        <a:solidFill>
                          <a:srgbClr val="00CC99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964" marR="4964" marT="4964" marB="0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marL="4964" marR="4964" marT="496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 dirty="0">
                          <a:effectLst/>
                        </a:rPr>
                        <a:t>ei:vtnID</a:t>
                      </a:r>
                      <a:endParaRPr lang="en-US" sz="1200" b="0" i="0" u="none" strike="noStrike" dirty="0">
                        <a:solidFill>
                          <a:srgbClr val="00CC99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964" marR="4964" marT="4964" marB="0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marL="4964" marR="4964" marT="4964" marB="0" anchor="ctr"/>
                </a:tc>
                <a:extLst>
                  <a:ext uri="{0D108BD9-81ED-4DB2-BD59-A6C34878D82A}">
                    <a16:rowId xmlns:a16="http://schemas.microsoft.com/office/drawing/2014/main" val="3884805422"/>
                  </a:ext>
                </a:extLst>
              </a:tr>
              <a:tr h="377204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 dirty="0">
                          <a:effectLst/>
                        </a:rPr>
                        <a:t>responseCode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rowSpan="3"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 dirty="0">
                          <a:effectLst/>
                        </a:rPr>
                        <a:t>ei:eiResponse</a:t>
                      </a:r>
                      <a:endParaRPr lang="en-US" sz="1200" b="0" i="1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 dirty="0">
                          <a:effectLst/>
                        </a:rPr>
                        <a:t>ei:responseCode</a:t>
                      </a:r>
                      <a:endParaRPr lang="en-US" sz="1200" b="0" i="1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1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510264644"/>
                  </a:ext>
                </a:extLst>
              </a:tr>
              <a:tr h="377204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 dirty="0">
                          <a:effectLst/>
                        </a:rPr>
                        <a:t>responseDescription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 dirty="0">
                          <a:effectLst/>
                        </a:rPr>
                        <a:t>ei:responseDescription</a:t>
                      </a:r>
                      <a:endParaRPr lang="en-US" sz="1200" b="0" i="1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1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458787615"/>
                  </a:ext>
                </a:extLst>
              </a:tr>
              <a:tr h="377204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 dirty="0">
                          <a:effectLst/>
                        </a:rPr>
                        <a:t>requestID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 dirty="0">
                          <a:effectLst/>
                        </a:rPr>
                        <a:t>pyld:requestID</a:t>
                      </a:r>
                      <a:endParaRPr lang="en-US" sz="1200" b="0" i="1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1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379059175"/>
                  </a:ext>
                </a:extLst>
              </a:tr>
              <a:tr h="535784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 dirty="0">
                          <a:solidFill>
                            <a:schemeClr val="accent2"/>
                          </a:solidFill>
                          <a:effectLst/>
                        </a:rPr>
                        <a:t>service</a:t>
                      </a:r>
                      <a:endParaRPr lang="en-US" sz="1200" b="1" i="0" u="none" strike="noStrike" dirty="0">
                        <a:solidFill>
                          <a:schemeClr val="accent2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u="none" strike="noStrike" dirty="0">
                          <a:solidFill>
                            <a:schemeClr val="accent2"/>
                          </a:solidFill>
                          <a:effectLst/>
                          <a:latin typeface="Times New Roman" panose="02020603050405020304" pitchFamily="18" charset="0"/>
                        </a:rPr>
                        <a:t>(tag</a:t>
                      </a:r>
                      <a:r>
                        <a:rPr lang="ko-KR" altLang="en-US" sz="1200" b="0" i="0" u="none" strike="noStrike" dirty="0">
                          <a:solidFill>
                            <a:schemeClr val="accent2"/>
                          </a:solidFill>
                          <a:effectLst/>
                          <a:latin typeface="Times New Roman" panose="02020603050405020304" pitchFamily="18" charset="0"/>
                        </a:rPr>
                        <a:t>이름으로 존재</a:t>
                      </a:r>
                      <a:r>
                        <a:rPr lang="en-US" altLang="ko-KR" sz="1200" b="0" i="0" u="none" strike="noStrike" dirty="0">
                          <a:solidFill>
                            <a:schemeClr val="accent2"/>
                          </a:solidFill>
                          <a:effectLst/>
                          <a:latin typeface="Times New Roman" panose="02020603050405020304" pitchFamily="18" charset="0"/>
                        </a:rPr>
                        <a:t>)</a:t>
                      </a:r>
                      <a:endParaRPr lang="ko-KR" altLang="en-US" sz="1200" b="0" i="0" u="none" strike="noStrike" dirty="0">
                        <a:solidFill>
                          <a:schemeClr val="accent2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200" b="0" i="1" u="none" strike="noStrike" dirty="0">
                        <a:solidFill>
                          <a:schemeClr val="accent2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1200" b="0" i="1" u="none" strike="noStrike" dirty="0">
                        <a:solidFill>
                          <a:schemeClr val="accent2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254009945"/>
                  </a:ext>
                </a:extLst>
              </a:tr>
              <a:tr h="377204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time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1200" b="0" i="1" u="none" strike="noStrike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200" b="0" i="1" u="none" strike="noStrike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RandomizableEvent:creation Time</a:t>
                      </a:r>
                      <a:endParaRPr lang="en-US" sz="1200" b="0" i="1" u="none" strike="noStrike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703397715"/>
                  </a:ext>
                </a:extLst>
              </a:tr>
            </a:tbl>
          </a:graphicData>
        </a:graphic>
      </p:graphicFrame>
      <p:sp>
        <p:nvSpPr>
          <p:cNvPr id="16" name="직사각형 15"/>
          <p:cNvSpPr/>
          <p:nvPr/>
        </p:nvSpPr>
        <p:spPr>
          <a:xfrm>
            <a:off x="0" y="0"/>
            <a:ext cx="234307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>
                <a:solidFill>
                  <a:schemeClr val="accent2"/>
                </a:solidFill>
              </a:rPr>
              <a:t>파란색 </a:t>
            </a:r>
            <a:r>
              <a:rPr lang="en-US" altLang="ko-KR" sz="1200" dirty="0">
                <a:solidFill>
                  <a:schemeClr val="accent2"/>
                </a:solidFill>
              </a:rPr>
              <a:t>: </a:t>
            </a:r>
            <a:r>
              <a:rPr lang="ko-KR" altLang="en-US" sz="1200" dirty="0">
                <a:solidFill>
                  <a:schemeClr val="accent2"/>
                </a:solidFill>
              </a:rPr>
              <a:t>기존 </a:t>
            </a:r>
            <a:r>
              <a:rPr lang="en-US" altLang="ko-KR" sz="1200" dirty="0">
                <a:solidFill>
                  <a:schemeClr val="accent2"/>
                </a:solidFill>
              </a:rPr>
              <a:t>OpenADR</a:t>
            </a:r>
            <a:r>
              <a:rPr lang="ko-KR" altLang="en-US" sz="1200" dirty="0">
                <a:solidFill>
                  <a:schemeClr val="accent2"/>
                </a:solidFill>
              </a:rPr>
              <a:t> </a:t>
            </a:r>
            <a:r>
              <a:rPr lang="en-US" altLang="ko-KR" sz="1200" dirty="0">
                <a:solidFill>
                  <a:schemeClr val="accent2"/>
                </a:solidFill>
              </a:rPr>
              <a:t>Tag </a:t>
            </a:r>
            <a:r>
              <a:rPr lang="ko-KR" altLang="en-US" sz="1200" dirty="0">
                <a:solidFill>
                  <a:schemeClr val="accent2"/>
                </a:solidFill>
              </a:rPr>
              <a:t>부분</a:t>
            </a:r>
            <a:endParaRPr lang="en-US" altLang="ko-KR" sz="1200" dirty="0">
              <a:solidFill>
                <a:schemeClr val="accent2"/>
              </a:solidFill>
            </a:endParaRPr>
          </a:p>
          <a:p>
            <a:r>
              <a:rPr lang="ko-KR" altLang="en-US" sz="1200" dirty="0">
                <a:solidFill>
                  <a:srgbClr val="FF0000"/>
                </a:solidFill>
              </a:rPr>
              <a:t>빨간색 </a:t>
            </a:r>
            <a:r>
              <a:rPr lang="en-US" altLang="ko-KR" sz="1200" dirty="0">
                <a:solidFill>
                  <a:srgbClr val="FF0000"/>
                </a:solidFill>
              </a:rPr>
              <a:t>: OpenADR</a:t>
            </a:r>
            <a:r>
              <a:rPr lang="ko-KR" altLang="en-US" sz="1200" dirty="0">
                <a:solidFill>
                  <a:srgbClr val="FF0000"/>
                </a:solidFill>
              </a:rPr>
              <a:t>확장된 </a:t>
            </a:r>
            <a:r>
              <a:rPr lang="en-US" altLang="ko-KR" sz="1200" dirty="0">
                <a:solidFill>
                  <a:srgbClr val="FF0000"/>
                </a:solidFill>
              </a:rPr>
              <a:t>Profile</a:t>
            </a:r>
          </a:p>
        </p:txBody>
      </p:sp>
    </p:spTree>
    <p:extLst>
      <p:ext uri="{BB962C8B-B14F-4D97-AF65-F5344CB8AC3E}">
        <p14:creationId xmlns:p14="http://schemas.microsoft.com/office/powerpoint/2010/main" val="3231259835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b="1" dirty="0">
                <a:solidFill>
                  <a:schemeClr val="tx1"/>
                </a:solidFill>
              </a:rPr>
              <a:t>2.2 EMAP(MQTT, CoAP/JSON)</a:t>
            </a:r>
            <a:br>
              <a:rPr lang="en-US" altLang="ko-KR" sz="2800" b="1" dirty="0">
                <a:solidFill>
                  <a:schemeClr val="tx1"/>
                </a:solidFill>
              </a:rPr>
            </a:br>
            <a:r>
              <a:rPr lang="en-US" altLang="ko-KR" sz="2800" b="1" dirty="0">
                <a:solidFill>
                  <a:schemeClr val="tx1"/>
                </a:solidFill>
              </a:rPr>
              <a:t>Service : Session Setup</a:t>
            </a:r>
            <a:endParaRPr lang="ko-KR" altLang="en-US" sz="24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7C6F095-276F-4AD3-9842-1213BA0CC323}" type="slidenum">
              <a:rPr lang="ko-KR" altLang="en-US" smtClean="0">
                <a:solidFill>
                  <a:srgbClr val="000000"/>
                </a:solidFill>
              </a:rPr>
              <a:pPr>
                <a:defRPr/>
              </a:pPr>
              <a:t>164</a:t>
            </a:fld>
            <a:endParaRPr lang="ko-KR" altLang="en-US" dirty="0">
              <a:solidFill>
                <a:srgbClr val="000000"/>
              </a:solidFill>
            </a:endParaRPr>
          </a:p>
        </p:txBody>
      </p:sp>
      <p:grpSp>
        <p:nvGrpSpPr>
          <p:cNvPr id="33" name="그룹 32"/>
          <p:cNvGrpSpPr/>
          <p:nvPr/>
        </p:nvGrpSpPr>
        <p:grpSpPr>
          <a:xfrm>
            <a:off x="457200" y="1295182"/>
            <a:ext cx="8229600" cy="519503"/>
            <a:chOff x="467544" y="1323136"/>
            <a:chExt cx="8229600" cy="1114692"/>
          </a:xfrm>
        </p:grpSpPr>
        <p:sp>
          <p:nvSpPr>
            <p:cNvPr id="34" name="직사각형 33"/>
            <p:cNvSpPr/>
            <p:nvPr/>
          </p:nvSpPr>
          <p:spPr bwMode="auto">
            <a:xfrm>
              <a:off x="467544" y="1414527"/>
              <a:ext cx="8229600" cy="1023301"/>
            </a:xfrm>
            <a:prstGeom prst="rect">
              <a:avLst/>
            </a:prstGeom>
            <a:solidFill>
              <a:schemeClr val="bg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7377792" y="1653765"/>
              <a:ext cx="845103" cy="54482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05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Client EMA</a:t>
              </a:r>
              <a:endParaRPr lang="ko-KR" altLang="en-US" sz="105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6" name="직선 화살표 연결선 35"/>
            <p:cNvCxnSpPr/>
            <p:nvPr/>
          </p:nvCxnSpPr>
          <p:spPr bwMode="auto">
            <a:xfrm>
              <a:off x="2195736" y="1844824"/>
              <a:ext cx="4707807" cy="0"/>
            </a:xfrm>
            <a:prstGeom prst="straightConnector1">
              <a:avLst/>
            </a:prstGeom>
            <a:solidFill>
              <a:schemeClr val="accent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arrow" w="med" len="med"/>
              <a:tailEnd type="none"/>
            </a:ln>
            <a:effectLst/>
          </p:spPr>
        </p:cxnSp>
        <p:sp>
          <p:nvSpPr>
            <p:cNvPr id="38" name="TextBox 37"/>
            <p:cNvSpPr txBox="1"/>
            <p:nvPr/>
          </p:nvSpPr>
          <p:spPr>
            <a:xfrm>
              <a:off x="862283" y="1612978"/>
              <a:ext cx="869149" cy="54482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05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Server EMA</a:t>
              </a:r>
              <a:endParaRPr lang="ko-KR" altLang="en-US" sz="105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9" name="직선 화살표 연결선 38"/>
            <p:cNvCxnSpPr/>
            <p:nvPr/>
          </p:nvCxnSpPr>
          <p:spPr bwMode="auto">
            <a:xfrm flipH="1">
              <a:off x="2195736" y="2276872"/>
              <a:ext cx="4707808" cy="0"/>
            </a:xfrm>
            <a:prstGeom prst="straightConnector1">
              <a:avLst/>
            </a:prstGeom>
            <a:solidFill>
              <a:schemeClr val="accent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arrow" w="med" len="med"/>
              <a:tailEnd type="none"/>
            </a:ln>
            <a:effectLst/>
          </p:spPr>
        </p:cxnSp>
        <p:sp>
          <p:nvSpPr>
            <p:cNvPr id="40" name="TextBox 39"/>
            <p:cNvSpPr txBox="1"/>
            <p:nvPr/>
          </p:nvSpPr>
          <p:spPr>
            <a:xfrm>
              <a:off x="3535558" y="1786656"/>
              <a:ext cx="1420582" cy="5613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(6) RegisterdReport</a:t>
              </a:r>
              <a:endParaRPr lang="ko-KR" altLang="en-US" sz="11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3595881" y="1323136"/>
              <a:ext cx="1306768" cy="5613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(5) RegisterReport</a:t>
              </a:r>
              <a:endParaRPr lang="ko-KR" altLang="en-US" sz="11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" name="직사각형 1"/>
          <p:cNvSpPr/>
          <p:nvPr/>
        </p:nvSpPr>
        <p:spPr>
          <a:xfrm>
            <a:off x="366636" y="1768673"/>
            <a:ext cx="133722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(5) RegisterReport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1F795AD-F812-48A2-93DC-580BF02D1A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8839027"/>
              </p:ext>
            </p:extLst>
          </p:nvPr>
        </p:nvGraphicFramePr>
        <p:xfrm>
          <a:off x="468454" y="2086076"/>
          <a:ext cx="6765783" cy="4687956"/>
        </p:xfrm>
        <a:graphic>
          <a:graphicData uri="http://schemas.openxmlformats.org/drawingml/2006/table">
            <a:tbl>
              <a:tblPr/>
              <a:tblGrid>
                <a:gridCol w="679633">
                  <a:extLst>
                    <a:ext uri="{9D8B030D-6E8A-4147-A177-3AD203B41FA5}">
                      <a16:colId xmlns:a16="http://schemas.microsoft.com/office/drawing/2014/main" val="150685916"/>
                    </a:ext>
                  </a:extLst>
                </a:gridCol>
                <a:gridCol w="1030903">
                  <a:extLst>
                    <a:ext uri="{9D8B030D-6E8A-4147-A177-3AD203B41FA5}">
                      <a16:colId xmlns:a16="http://schemas.microsoft.com/office/drawing/2014/main" val="2924510979"/>
                    </a:ext>
                  </a:extLst>
                </a:gridCol>
                <a:gridCol w="1011656">
                  <a:extLst>
                    <a:ext uri="{9D8B030D-6E8A-4147-A177-3AD203B41FA5}">
                      <a16:colId xmlns:a16="http://schemas.microsoft.com/office/drawing/2014/main" val="3582770737"/>
                    </a:ext>
                  </a:extLst>
                </a:gridCol>
                <a:gridCol w="907745">
                  <a:extLst>
                    <a:ext uri="{9D8B030D-6E8A-4147-A177-3AD203B41FA5}">
                      <a16:colId xmlns:a16="http://schemas.microsoft.com/office/drawing/2014/main" val="1978953923"/>
                    </a:ext>
                  </a:extLst>
                </a:gridCol>
                <a:gridCol w="3135846">
                  <a:extLst>
                    <a:ext uri="{9D8B030D-6E8A-4147-A177-3AD203B41FA5}">
                      <a16:colId xmlns:a16="http://schemas.microsoft.com/office/drawing/2014/main" val="1386124377"/>
                    </a:ext>
                  </a:extLst>
                </a:gridCol>
              </a:tblGrid>
              <a:tr h="120204"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Key name</a:t>
                      </a:r>
                    </a:p>
                  </a:txBody>
                  <a:tcPr marL="5301" marR="5301" marT="530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Comments</a:t>
                      </a:r>
                    </a:p>
                  </a:txBody>
                  <a:tcPr marL="5301" marR="5301" marT="5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33522703"/>
                  </a:ext>
                </a:extLst>
              </a:tr>
              <a:tr h="120204">
                <a:tc gridSpan="4"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SrcEMA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01" marR="5301" marT="530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source EMA identifier</a:t>
                      </a:r>
                    </a:p>
                  </a:txBody>
                  <a:tcPr marL="5301" marR="5301" marT="5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47197573"/>
                  </a:ext>
                </a:extLst>
              </a:tr>
              <a:tr h="120204">
                <a:tc gridSpan="4"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DestEMA</a:t>
                      </a:r>
                    </a:p>
                  </a:txBody>
                  <a:tcPr marL="5301" marR="5301" marT="530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destination EMA identifier</a:t>
                      </a:r>
                    </a:p>
                  </a:txBody>
                  <a:tcPr marL="5301" marR="5301" marT="5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0107142"/>
                  </a:ext>
                </a:extLst>
              </a:tr>
              <a:tr h="120204">
                <a:tc gridSpan="4"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requestID</a:t>
                      </a:r>
                    </a:p>
                  </a:txBody>
                  <a:tcPr marL="5301" marR="5301" marT="530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request identifier</a:t>
                      </a:r>
                    </a:p>
                  </a:txBody>
                  <a:tcPr marL="5301" marR="5301" marT="5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4982698"/>
                  </a:ext>
                </a:extLst>
              </a:tr>
              <a:tr h="120204">
                <a:tc rowSpan="32"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report</a:t>
                      </a:r>
                    </a:p>
                  </a:txBody>
                  <a:tcPr marL="5301" marR="5301" marT="530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duration</a:t>
                      </a:r>
                    </a:p>
                  </a:txBody>
                  <a:tcPr marL="5301" marR="5301" marT="5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report duration</a:t>
                      </a:r>
                    </a:p>
                  </a:txBody>
                  <a:tcPr marL="5301" marR="5301" marT="5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3908206"/>
                  </a:ext>
                </a:extLst>
              </a:tr>
              <a:tr h="12020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reportRequestID</a:t>
                      </a:r>
                    </a:p>
                  </a:txBody>
                  <a:tcPr marL="5301" marR="5301" marT="5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report request identifier</a:t>
                      </a:r>
                    </a:p>
                  </a:txBody>
                  <a:tcPr marL="5301" marR="5301" marT="5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0139979"/>
                  </a:ext>
                </a:extLst>
              </a:tr>
              <a:tr h="12020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reportSpecifierID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01" marR="5301" marT="5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report specific id (created from EMA)</a:t>
                      </a:r>
                    </a:p>
                  </a:txBody>
                  <a:tcPr marL="5301" marR="5301" marT="5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4746345"/>
                  </a:ext>
                </a:extLst>
              </a:tr>
              <a:tr h="12020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reportName</a:t>
                      </a:r>
                    </a:p>
                  </a:txBody>
                  <a:tcPr marL="5301" marR="5301" marT="5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report name</a:t>
                      </a:r>
                    </a:p>
                  </a:txBody>
                  <a:tcPr marL="5301" marR="5301" marT="5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64041668"/>
                  </a:ext>
                </a:extLst>
              </a:tr>
              <a:tr h="12020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createdDateTime</a:t>
                      </a:r>
                    </a:p>
                  </a:txBody>
                  <a:tcPr marL="5301" marR="5301" marT="5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created time of this report</a:t>
                      </a:r>
                    </a:p>
                  </a:txBody>
                  <a:tcPr marL="5301" marR="5301" marT="5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0775724"/>
                  </a:ext>
                </a:extLst>
              </a:tr>
              <a:tr h="12020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7"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reportDescription</a:t>
                      </a:r>
                    </a:p>
                  </a:txBody>
                  <a:tcPr marL="5301" marR="5301" marT="5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rID</a:t>
                      </a:r>
                    </a:p>
                  </a:txBody>
                  <a:tcPr marL="5301" marR="5301" marT="5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301" marR="5301" marT="5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3795532"/>
                  </a:ext>
                </a:extLst>
              </a:tr>
              <a:tr h="12020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resourceID</a:t>
                      </a:r>
                    </a:p>
                  </a:txBody>
                  <a:tcPr marL="5301" marR="5301" marT="5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resource identifier</a:t>
                      </a:r>
                    </a:p>
                  </a:txBody>
                  <a:tcPr marL="5301" marR="5301" marT="5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664015"/>
                  </a:ext>
                </a:extLst>
              </a:tr>
              <a:tr h="12020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reportType</a:t>
                      </a:r>
                    </a:p>
                  </a:txBody>
                  <a:tcPr marL="5301" marR="5301" marT="5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report type</a:t>
                      </a:r>
                    </a:p>
                  </a:txBody>
                  <a:tcPr marL="5301" marR="5301" marT="5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8737745"/>
                  </a:ext>
                </a:extLst>
              </a:tr>
              <a:tr h="12020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deviceType</a:t>
                      </a:r>
                    </a:p>
                  </a:txBody>
                  <a:tcPr marL="5301" marR="5301" marT="5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type of device</a:t>
                      </a:r>
                    </a:p>
                  </a:txBody>
                  <a:tcPr marL="5301" marR="5301" marT="5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6444317"/>
                  </a:ext>
                </a:extLst>
              </a:tr>
              <a:tr h="12020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itemUnits</a:t>
                      </a:r>
                    </a:p>
                  </a:txBody>
                  <a:tcPr marL="5301" marR="5301" marT="5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unit of item that report</a:t>
                      </a:r>
                    </a:p>
                  </a:txBody>
                  <a:tcPr marL="5301" marR="5301" marT="5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3735779"/>
                  </a:ext>
                </a:extLst>
              </a:tr>
              <a:tr h="12020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siScaleCode</a:t>
                      </a:r>
                    </a:p>
                  </a:txBody>
                  <a:tcPr marL="5301" marR="5301" marT="5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301" marR="5301" marT="5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47724368"/>
                  </a:ext>
                </a:extLst>
              </a:tr>
              <a:tr h="12020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marketContext</a:t>
                      </a:r>
                    </a:p>
                  </a:txBody>
                  <a:tcPr marL="5301" marR="5301" marT="5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refer </a:t>
                      </a:r>
                      <a:r>
                        <a:rPr lang="en-U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marketContext</a:t>
                      </a:r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address</a:t>
                      </a:r>
                    </a:p>
                  </a:txBody>
                  <a:tcPr marL="5301" marR="5301" marT="5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02549760"/>
                  </a:ext>
                </a:extLst>
              </a:tr>
              <a:tr h="12020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minPeriod</a:t>
                      </a:r>
                    </a:p>
                  </a:txBody>
                  <a:tcPr marL="5301" marR="5301" marT="5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Energy usage minimum period</a:t>
                      </a:r>
                    </a:p>
                  </a:txBody>
                  <a:tcPr marL="5301" marR="5301" marT="5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1882636"/>
                  </a:ext>
                </a:extLst>
              </a:tr>
              <a:tr h="12020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maxPeriod</a:t>
                      </a:r>
                    </a:p>
                  </a:txBody>
                  <a:tcPr marL="5301" marR="5301" marT="5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Energy usage maximum period</a:t>
                      </a:r>
                    </a:p>
                  </a:txBody>
                  <a:tcPr marL="5301" marR="5301" marT="5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7457463"/>
                  </a:ext>
                </a:extLst>
              </a:tr>
              <a:tr h="12020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onChange</a:t>
                      </a:r>
                    </a:p>
                  </a:txBody>
                  <a:tcPr marL="5301" marR="5301" marT="5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301" marR="5301" marT="5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27252675"/>
                  </a:ext>
                </a:extLst>
              </a:tr>
              <a:tr h="12020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itemDescription</a:t>
                      </a:r>
                    </a:p>
                  </a:txBody>
                  <a:tcPr marL="5301" marR="5301" marT="5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type of item that report</a:t>
                      </a:r>
                    </a:p>
                  </a:txBody>
                  <a:tcPr marL="5301" marR="5301" marT="5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6090415"/>
                  </a:ext>
                </a:extLst>
              </a:tr>
              <a:tr h="12020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qos</a:t>
                      </a:r>
                    </a:p>
                  </a:txBody>
                  <a:tcPr marL="5301" marR="5301" marT="5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device QoS</a:t>
                      </a:r>
                    </a:p>
                  </a:txBody>
                  <a:tcPr marL="5301" marR="5301" marT="5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5676106"/>
                  </a:ext>
                </a:extLst>
              </a:tr>
              <a:tr h="12020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state</a:t>
                      </a:r>
                    </a:p>
                  </a:txBody>
                  <a:tcPr marL="5301" marR="5301" marT="5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device current state</a:t>
                      </a:r>
                    </a:p>
                  </a:txBody>
                  <a:tcPr marL="5301" marR="5301" marT="5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0890979"/>
                  </a:ext>
                </a:extLst>
              </a:tr>
              <a:tr h="12020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power</a:t>
                      </a:r>
                    </a:p>
                  </a:txBody>
                  <a:tcPr marL="5301" marR="5301" marT="5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power usage</a:t>
                      </a:r>
                    </a:p>
                  </a:txBody>
                  <a:tcPr marL="5301" marR="5301" marT="5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331516"/>
                  </a:ext>
                </a:extLst>
              </a:tr>
              <a:tr h="12020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dimming</a:t>
                      </a:r>
                    </a:p>
                  </a:txBody>
                  <a:tcPr marL="5301" marR="5301" marT="5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dimming state</a:t>
                      </a:r>
                    </a:p>
                  </a:txBody>
                  <a:tcPr marL="5301" marR="5301" marT="5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93050667"/>
                  </a:ext>
                </a:extLst>
              </a:tr>
              <a:tr h="12020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margin</a:t>
                      </a:r>
                    </a:p>
                  </a:txBody>
                  <a:tcPr marL="5301" marR="5301" marT="5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available amount of energy (Including generated, </a:t>
                      </a:r>
                      <a:r>
                        <a:rPr lang="en-U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storaged</a:t>
                      </a:r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Energy)</a:t>
                      </a:r>
                    </a:p>
                  </a:txBody>
                  <a:tcPr marL="5301" marR="5301" marT="5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4474541"/>
                  </a:ext>
                </a:extLst>
              </a:tr>
              <a:tr h="12020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generate</a:t>
                      </a:r>
                    </a:p>
                  </a:txBody>
                  <a:tcPr marL="5301" marR="5301" marT="5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generated energy</a:t>
                      </a:r>
                    </a:p>
                  </a:txBody>
                  <a:tcPr marL="5301" marR="5301" marT="5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9085271"/>
                  </a:ext>
                </a:extLst>
              </a:tr>
              <a:tr h="12020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storage</a:t>
                      </a:r>
                    </a:p>
                  </a:txBody>
                  <a:tcPr marL="5301" marR="5301" marT="5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soraged energy</a:t>
                      </a:r>
                    </a:p>
                  </a:txBody>
                  <a:tcPr marL="5301" marR="5301" marT="5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3948019"/>
                  </a:ext>
                </a:extLst>
              </a:tr>
              <a:tr h="12020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maxValue</a:t>
                      </a:r>
                    </a:p>
                  </a:txBody>
                  <a:tcPr marL="5301" marR="5301" marT="5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energy max usage value</a:t>
                      </a:r>
                    </a:p>
                  </a:txBody>
                  <a:tcPr marL="5301" marR="5301" marT="5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7266700"/>
                  </a:ext>
                </a:extLst>
              </a:tr>
              <a:tr h="12020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minValue</a:t>
                      </a:r>
                    </a:p>
                  </a:txBody>
                  <a:tcPr marL="5301" marR="5301" marT="5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energy min usage vaalue</a:t>
                      </a:r>
                    </a:p>
                  </a:txBody>
                  <a:tcPr marL="5301" marR="5301" marT="5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9794332"/>
                  </a:ext>
                </a:extLst>
              </a:tr>
              <a:tr h="12020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avgValue</a:t>
                      </a:r>
                    </a:p>
                  </a:txBody>
                  <a:tcPr marL="5301" marR="5301" marT="5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energy average usage value</a:t>
                      </a:r>
                    </a:p>
                  </a:txBody>
                  <a:tcPr marL="5301" marR="5301" marT="5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0608721"/>
                  </a:ext>
                </a:extLst>
              </a:tr>
              <a:tr h="12020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maxTime</a:t>
                      </a:r>
                    </a:p>
                  </a:txBody>
                  <a:tcPr marL="5301" marR="5301" marT="5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energy max usage time</a:t>
                      </a:r>
                    </a:p>
                  </a:txBody>
                  <a:tcPr marL="5301" marR="5301" marT="5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7116016"/>
                  </a:ext>
                </a:extLst>
              </a:tr>
              <a:tr h="12020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minTime</a:t>
                      </a:r>
                    </a:p>
                  </a:txBody>
                  <a:tcPr marL="5301" marR="5301" marT="5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energy min usage time</a:t>
                      </a:r>
                    </a:p>
                  </a:txBody>
                  <a:tcPr marL="5301" marR="5301" marT="5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6819017"/>
                  </a:ext>
                </a:extLst>
              </a:tr>
              <a:tr h="12020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priority</a:t>
                      </a:r>
                    </a:p>
                  </a:txBody>
                  <a:tcPr marL="5301" marR="5301" marT="5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priority of this device</a:t>
                      </a:r>
                    </a:p>
                  </a:txBody>
                  <a:tcPr marL="5301" marR="5301" marT="5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56489709"/>
                  </a:ext>
                </a:extLst>
              </a:tr>
              <a:tr h="12020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powerAttributes</a:t>
                      </a:r>
                    </a:p>
                  </a:txBody>
                  <a:tcPr marL="5301" marR="5301" marT="5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hertz</a:t>
                      </a:r>
                    </a:p>
                  </a:txBody>
                  <a:tcPr marL="5301" marR="5301" marT="5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pulse frequency of power</a:t>
                      </a:r>
                    </a:p>
                  </a:txBody>
                  <a:tcPr marL="5301" marR="5301" marT="5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0544878"/>
                  </a:ext>
                </a:extLst>
              </a:tr>
              <a:tr h="12020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voltage</a:t>
                      </a:r>
                    </a:p>
                  </a:txBody>
                  <a:tcPr marL="5301" marR="5301" marT="5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voltage of power</a:t>
                      </a:r>
                    </a:p>
                  </a:txBody>
                  <a:tcPr marL="5301" marR="5301" marT="5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3835620"/>
                  </a:ext>
                </a:extLst>
              </a:tr>
              <a:tr h="12020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ac</a:t>
                      </a:r>
                    </a:p>
                  </a:txBody>
                  <a:tcPr marL="5301" marR="5301" marT="5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Is this AC power? (True or False)</a:t>
                      </a:r>
                    </a:p>
                  </a:txBody>
                  <a:tcPr marL="5301" marR="5301" marT="5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58934694"/>
                  </a:ext>
                </a:extLst>
              </a:tr>
              <a:tr h="120204">
                <a:tc gridSpan="4"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service</a:t>
                      </a:r>
                    </a:p>
                  </a:txBody>
                  <a:tcPr marL="5301" marR="5301" marT="530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type of service</a:t>
                      </a:r>
                    </a:p>
                  </a:txBody>
                  <a:tcPr marL="5301" marR="5301" marT="5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938768"/>
                  </a:ext>
                </a:extLst>
              </a:tr>
              <a:tr h="120204">
                <a:tc gridSpan="4"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time</a:t>
                      </a:r>
                    </a:p>
                  </a:txBody>
                  <a:tcPr marL="5301" marR="5301" marT="530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service creation time</a:t>
                      </a:r>
                    </a:p>
                  </a:txBody>
                  <a:tcPr marL="5301" marR="5301" marT="5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389948"/>
                  </a:ext>
                </a:extLst>
              </a:tr>
              <a:tr h="120204">
                <a:tc gridSpan="4"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type</a:t>
                      </a:r>
                    </a:p>
                  </a:txBody>
                  <a:tcPr marL="5301" marR="5301" marT="530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report message type (</a:t>
                      </a:r>
                      <a:r>
                        <a:rPr lang="fr-FR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implicit</a:t>
                      </a:r>
                      <a:r>
                        <a:rPr lang="fr-F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or explicit)</a:t>
                      </a:r>
                    </a:p>
                  </a:txBody>
                  <a:tcPr marL="5301" marR="5301" marT="53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60125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96317379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b="1" dirty="0">
                <a:solidFill>
                  <a:schemeClr val="tx1"/>
                </a:solidFill>
              </a:rPr>
              <a:t>2.2 EMAP(MQTT, CoAP/JSON)</a:t>
            </a:r>
            <a:br>
              <a:rPr lang="en-US" altLang="ko-KR" sz="2800" b="1" dirty="0">
                <a:solidFill>
                  <a:schemeClr val="tx1"/>
                </a:solidFill>
              </a:rPr>
            </a:br>
            <a:r>
              <a:rPr lang="en-US" altLang="ko-KR" sz="2800" b="1" dirty="0">
                <a:solidFill>
                  <a:schemeClr val="tx1"/>
                </a:solidFill>
              </a:rPr>
              <a:t>Service : Session Setup</a:t>
            </a:r>
            <a:endParaRPr lang="ko-KR" altLang="en-US" sz="24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7C6F095-276F-4AD3-9842-1213BA0CC323}" type="slidenum">
              <a:rPr lang="ko-KR" altLang="en-US" smtClean="0">
                <a:solidFill>
                  <a:srgbClr val="000000"/>
                </a:solidFill>
              </a:rPr>
              <a:pPr>
                <a:defRPr/>
              </a:pPr>
              <a:t>165</a:t>
            </a:fld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00906" y="2009077"/>
            <a:ext cx="16962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(6) RegisteredReport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3" name="그룹 32"/>
          <p:cNvGrpSpPr/>
          <p:nvPr/>
        </p:nvGrpSpPr>
        <p:grpSpPr>
          <a:xfrm>
            <a:off x="467544" y="1367189"/>
            <a:ext cx="8229600" cy="524249"/>
            <a:chOff x="467544" y="1312952"/>
            <a:chExt cx="8229600" cy="1124876"/>
          </a:xfrm>
        </p:grpSpPr>
        <p:sp>
          <p:nvSpPr>
            <p:cNvPr id="34" name="직사각형 33"/>
            <p:cNvSpPr/>
            <p:nvPr/>
          </p:nvSpPr>
          <p:spPr bwMode="auto">
            <a:xfrm>
              <a:off x="467544" y="1414527"/>
              <a:ext cx="8229600" cy="1023301"/>
            </a:xfrm>
            <a:prstGeom prst="rect">
              <a:avLst/>
            </a:prstGeom>
            <a:solidFill>
              <a:schemeClr val="bg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7377792" y="1653765"/>
              <a:ext cx="845103" cy="54482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05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Client EMA</a:t>
              </a:r>
              <a:endParaRPr lang="ko-KR" altLang="en-US" sz="105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6" name="직선 화살표 연결선 35"/>
            <p:cNvCxnSpPr/>
            <p:nvPr/>
          </p:nvCxnSpPr>
          <p:spPr bwMode="auto">
            <a:xfrm>
              <a:off x="2195736" y="1844824"/>
              <a:ext cx="4707807" cy="0"/>
            </a:xfrm>
            <a:prstGeom prst="straightConnector1">
              <a:avLst/>
            </a:prstGeom>
            <a:solidFill>
              <a:schemeClr val="accent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arrow" w="med" len="med"/>
              <a:tailEnd type="none"/>
            </a:ln>
            <a:effectLst/>
          </p:spPr>
        </p:cxnSp>
        <p:sp>
          <p:nvSpPr>
            <p:cNvPr id="38" name="TextBox 37"/>
            <p:cNvSpPr txBox="1"/>
            <p:nvPr/>
          </p:nvSpPr>
          <p:spPr>
            <a:xfrm>
              <a:off x="862283" y="1612978"/>
              <a:ext cx="869149" cy="54482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05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Server EMA</a:t>
              </a:r>
              <a:endParaRPr lang="ko-KR" altLang="en-US" sz="105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9" name="직선 화살표 연결선 38"/>
            <p:cNvCxnSpPr/>
            <p:nvPr/>
          </p:nvCxnSpPr>
          <p:spPr bwMode="auto">
            <a:xfrm flipH="1">
              <a:off x="2195736" y="2276872"/>
              <a:ext cx="4707808" cy="0"/>
            </a:xfrm>
            <a:prstGeom prst="straightConnector1">
              <a:avLst/>
            </a:prstGeom>
            <a:solidFill>
              <a:schemeClr val="accent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arrow" w="med" len="med"/>
              <a:tailEnd type="none"/>
            </a:ln>
            <a:effectLst/>
          </p:spPr>
        </p:cxnSp>
        <p:sp>
          <p:nvSpPr>
            <p:cNvPr id="40" name="TextBox 39"/>
            <p:cNvSpPr txBox="1"/>
            <p:nvPr/>
          </p:nvSpPr>
          <p:spPr>
            <a:xfrm>
              <a:off x="3535558" y="1776473"/>
              <a:ext cx="1483098" cy="5613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(6) RegisteredReport</a:t>
              </a:r>
              <a:endParaRPr lang="ko-KR" altLang="en-US" sz="11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3595881" y="1312952"/>
              <a:ext cx="1306768" cy="5613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(5) RegisterReport</a:t>
              </a:r>
              <a:endParaRPr lang="ko-KR" altLang="en-US" sz="11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D773D2BE-9E2F-41C7-9F39-88F22E28D6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2081942"/>
              </p:ext>
            </p:extLst>
          </p:nvPr>
        </p:nvGraphicFramePr>
        <p:xfrm>
          <a:off x="467544" y="2455855"/>
          <a:ext cx="3606800" cy="1704975"/>
        </p:xfrm>
        <a:graphic>
          <a:graphicData uri="http://schemas.openxmlformats.org/drawingml/2006/table">
            <a:tbl>
              <a:tblPr/>
              <a:tblGrid>
                <a:gridCol w="1484593">
                  <a:extLst>
                    <a:ext uri="{9D8B030D-6E8A-4147-A177-3AD203B41FA5}">
                      <a16:colId xmlns:a16="http://schemas.microsoft.com/office/drawing/2014/main" val="3808299794"/>
                    </a:ext>
                  </a:extLst>
                </a:gridCol>
                <a:gridCol w="2122207">
                  <a:extLst>
                    <a:ext uri="{9D8B030D-6E8A-4147-A177-3AD203B41FA5}">
                      <a16:colId xmlns:a16="http://schemas.microsoft.com/office/drawing/2014/main" val="3425612773"/>
                    </a:ext>
                  </a:extLst>
                </a:gridCol>
              </a:tblGrid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Key name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Comments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129715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SrcEMA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source EMA identifier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364306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DestEMA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destination EMA identifier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578187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requestID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request identifier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736366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responseCode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response code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1819298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responseDescription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 of response code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7384455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service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message type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0466660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time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service creation time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69737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01687418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b="1" dirty="0">
                <a:solidFill>
                  <a:schemeClr val="tx1"/>
                </a:solidFill>
              </a:rPr>
              <a:t>2. Smart Home Energy Framework : </a:t>
            </a:r>
            <a:br>
              <a:rPr lang="en-US" altLang="ko-KR" sz="3200" b="1" dirty="0">
                <a:solidFill>
                  <a:schemeClr val="tx1"/>
                </a:solidFill>
              </a:rPr>
            </a:br>
            <a:r>
              <a:rPr lang="en-US" altLang="ko-KR" sz="2800" b="1" dirty="0">
                <a:solidFill>
                  <a:schemeClr val="tx1"/>
                </a:solidFill>
              </a:rPr>
              <a:t>2.2 </a:t>
            </a:r>
            <a:r>
              <a:rPr lang="en-US" altLang="ko-KR" sz="2800" b="1" dirty="0">
                <a:solidFill>
                  <a:srgbClr val="FF0000"/>
                </a:solidFill>
              </a:rPr>
              <a:t>EMAP</a:t>
            </a:r>
            <a:r>
              <a:rPr lang="en-US" altLang="ko-KR" sz="2800" b="1" dirty="0">
                <a:solidFill>
                  <a:schemeClr val="tx1"/>
                </a:solidFill>
              </a:rPr>
              <a:t>(</a:t>
            </a:r>
            <a:r>
              <a:rPr lang="en-US" altLang="ko-KR" sz="2800" b="1" dirty="0" err="1">
                <a:solidFill>
                  <a:srgbClr val="FF0000"/>
                </a:solidFill>
              </a:rPr>
              <a:t>CoAP</a:t>
            </a:r>
            <a:r>
              <a:rPr lang="en-US" altLang="ko-KR" sz="2800" b="1" dirty="0">
                <a:solidFill>
                  <a:srgbClr val="FF0000"/>
                </a:solidFill>
              </a:rPr>
              <a:t>/JSON</a:t>
            </a:r>
            <a:r>
              <a:rPr lang="en-US" altLang="ko-KR" sz="2800" b="1" dirty="0">
                <a:solidFill>
                  <a:schemeClr val="tx1"/>
                </a:solidFill>
              </a:rPr>
              <a:t>, MQTT/JSON) : Session Setup</a:t>
            </a:r>
            <a:endParaRPr lang="ko-KR" altLang="en-US" sz="2800" dirty="0"/>
          </a:p>
        </p:txBody>
      </p:sp>
      <p:sp>
        <p:nvSpPr>
          <p:cNvPr id="12" name="직사각형 11"/>
          <p:cNvSpPr/>
          <p:nvPr/>
        </p:nvSpPr>
        <p:spPr bwMode="auto">
          <a:xfrm>
            <a:off x="467544" y="1414528"/>
            <a:ext cx="8229600" cy="1023300"/>
          </a:xfrm>
          <a:prstGeom prst="rect">
            <a:avLst/>
          </a:prstGeom>
          <a:solidFill>
            <a:schemeClr val="bg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973499" y="1630541"/>
            <a:ext cx="1569660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Client EMA</a:t>
            </a:r>
          </a:p>
          <a:p>
            <a:pPr algn="ctr"/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192.168.1.101 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4" name="직선 화살표 연결선 13"/>
          <p:cNvCxnSpPr/>
          <p:nvPr/>
        </p:nvCxnSpPr>
        <p:spPr bwMode="auto">
          <a:xfrm>
            <a:off x="2195736" y="1844824"/>
            <a:ext cx="4707807" cy="0"/>
          </a:xfrm>
          <a:prstGeom prst="straightConnector1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arrow" w="med" len="med"/>
            <a:tailEnd type="none"/>
          </a:ln>
          <a:effectLst/>
        </p:spPr>
      </p:cxnSp>
      <p:sp>
        <p:nvSpPr>
          <p:cNvPr id="16" name="TextBox 15"/>
          <p:cNvSpPr txBox="1"/>
          <p:nvPr/>
        </p:nvSpPr>
        <p:spPr>
          <a:xfrm>
            <a:off x="587587" y="1572747"/>
            <a:ext cx="1511952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Server EMA</a:t>
            </a:r>
          </a:p>
          <a:p>
            <a:pPr algn="ctr"/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192.168.1.127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7" name="직선 화살표 연결선 16"/>
          <p:cNvCxnSpPr/>
          <p:nvPr/>
        </p:nvCxnSpPr>
        <p:spPr bwMode="auto">
          <a:xfrm flipH="1">
            <a:off x="2195736" y="2276872"/>
            <a:ext cx="4707808" cy="0"/>
          </a:xfrm>
          <a:prstGeom prst="straightConnector1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arrow" w="med" len="med"/>
            <a:tailEnd type="none"/>
          </a:ln>
          <a:effectLst/>
        </p:spPr>
      </p:cxnSp>
      <p:sp>
        <p:nvSpPr>
          <p:cNvPr id="29" name="TextBox 28"/>
          <p:cNvSpPr txBox="1"/>
          <p:nvPr/>
        </p:nvSpPr>
        <p:spPr>
          <a:xfrm>
            <a:off x="3689398" y="1991018"/>
            <a:ext cx="1563698" cy="6617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(6) RegisteredReport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altLang="ko-KR" sz="1200" b="1" dirty="0"/>
          </a:p>
          <a:p>
            <a:endParaRPr lang="ko-KR" altLang="en-US" sz="13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729697" y="1552276"/>
            <a:ext cx="141256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(5) RegisterReport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ko-KR" altLang="en-US" sz="13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-90264" y="2445559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400" dirty="0"/>
              <a:t>(5) RegisterReport</a:t>
            </a:r>
          </a:p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(6) RegisteredReport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2657" y="2575576"/>
            <a:ext cx="7432552" cy="371475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0" y="0"/>
            <a:ext cx="234307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>
                <a:solidFill>
                  <a:schemeClr val="accent2"/>
                </a:solidFill>
              </a:rPr>
              <a:t>파란색 </a:t>
            </a:r>
            <a:r>
              <a:rPr lang="en-US" altLang="ko-KR" sz="1200" dirty="0">
                <a:solidFill>
                  <a:schemeClr val="accent2"/>
                </a:solidFill>
              </a:rPr>
              <a:t>: </a:t>
            </a:r>
            <a:r>
              <a:rPr lang="ko-KR" altLang="en-US" sz="1200" dirty="0">
                <a:solidFill>
                  <a:schemeClr val="accent2"/>
                </a:solidFill>
              </a:rPr>
              <a:t>기존 </a:t>
            </a:r>
            <a:r>
              <a:rPr lang="en-US" altLang="ko-KR" sz="1200" dirty="0">
                <a:solidFill>
                  <a:schemeClr val="accent2"/>
                </a:solidFill>
              </a:rPr>
              <a:t>OpenADR</a:t>
            </a:r>
            <a:r>
              <a:rPr lang="ko-KR" altLang="en-US" sz="1200" dirty="0">
                <a:solidFill>
                  <a:schemeClr val="accent2"/>
                </a:solidFill>
              </a:rPr>
              <a:t> </a:t>
            </a:r>
            <a:r>
              <a:rPr lang="en-US" altLang="ko-KR" sz="1200" dirty="0">
                <a:solidFill>
                  <a:schemeClr val="accent2"/>
                </a:solidFill>
              </a:rPr>
              <a:t>Tag </a:t>
            </a:r>
            <a:r>
              <a:rPr lang="ko-KR" altLang="en-US" sz="1200" dirty="0">
                <a:solidFill>
                  <a:schemeClr val="accent2"/>
                </a:solidFill>
              </a:rPr>
              <a:t>부분</a:t>
            </a:r>
            <a:endParaRPr lang="en-US" altLang="ko-KR" sz="1200" dirty="0">
              <a:solidFill>
                <a:schemeClr val="accent2"/>
              </a:solidFill>
            </a:endParaRPr>
          </a:p>
          <a:p>
            <a:r>
              <a:rPr lang="ko-KR" altLang="en-US" sz="1200" dirty="0">
                <a:solidFill>
                  <a:srgbClr val="FF0000"/>
                </a:solidFill>
              </a:rPr>
              <a:t>빨간색 </a:t>
            </a:r>
            <a:r>
              <a:rPr lang="en-US" altLang="ko-KR" sz="1200" dirty="0">
                <a:solidFill>
                  <a:srgbClr val="FF0000"/>
                </a:solidFill>
              </a:rPr>
              <a:t>: OpenADR</a:t>
            </a:r>
            <a:r>
              <a:rPr lang="ko-KR" altLang="en-US" sz="1200" dirty="0">
                <a:solidFill>
                  <a:srgbClr val="FF0000"/>
                </a:solidFill>
              </a:rPr>
              <a:t>확장된 </a:t>
            </a:r>
            <a:r>
              <a:rPr lang="en-US" altLang="ko-KR" sz="1200" dirty="0">
                <a:solidFill>
                  <a:srgbClr val="FF0000"/>
                </a:solidFill>
              </a:rPr>
              <a:t>Profile</a:t>
            </a:r>
          </a:p>
          <a:p>
            <a:r>
              <a:rPr lang="ko-KR" altLang="en-US" sz="1200" dirty="0">
                <a:solidFill>
                  <a:schemeClr val="accent1"/>
                </a:solidFill>
              </a:rPr>
              <a:t>초록색 </a:t>
            </a:r>
            <a:r>
              <a:rPr lang="en-US" altLang="ko-KR" sz="1200" dirty="0">
                <a:solidFill>
                  <a:schemeClr val="accent1"/>
                </a:solidFill>
              </a:rPr>
              <a:t>: </a:t>
            </a:r>
            <a:r>
              <a:rPr lang="ko-KR" altLang="en-US" sz="1200" dirty="0">
                <a:solidFill>
                  <a:schemeClr val="accent1"/>
                </a:solidFill>
              </a:rPr>
              <a:t>삭제 또는 변경</a:t>
            </a:r>
            <a:endParaRPr lang="en-US" altLang="ko-KR" sz="1200" dirty="0">
              <a:solidFill>
                <a:schemeClr val="accent1"/>
              </a:solidFill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138859" y="3032665"/>
            <a:ext cx="9005141" cy="3772929"/>
            <a:chOff x="138859" y="3032665"/>
            <a:chExt cx="9005141" cy="3772929"/>
          </a:xfrm>
        </p:grpSpPr>
        <p:grpSp>
          <p:nvGrpSpPr>
            <p:cNvPr id="43" name="그룹 42"/>
            <p:cNvGrpSpPr/>
            <p:nvPr/>
          </p:nvGrpSpPr>
          <p:grpSpPr>
            <a:xfrm>
              <a:off x="138859" y="3032665"/>
              <a:ext cx="9005141" cy="3772929"/>
              <a:chOff x="138859" y="2818592"/>
              <a:chExt cx="9005141" cy="3772929"/>
            </a:xfrm>
          </p:grpSpPr>
          <p:sp>
            <p:nvSpPr>
              <p:cNvPr id="24" name="TextBox 23"/>
              <p:cNvSpPr txBox="1"/>
              <p:nvPr/>
            </p:nvSpPr>
            <p:spPr>
              <a:xfrm>
                <a:off x="138859" y="2818592"/>
                <a:ext cx="9005141" cy="3772929"/>
              </a:xfrm>
              <a:prstGeom prst="rect">
                <a:avLst/>
              </a:prstGeom>
              <a:noFill/>
              <a:ln>
                <a:solidFill>
                  <a:schemeClr val="bg2">
                    <a:lumMod val="50000"/>
                  </a:schemeClr>
                </a:solidFill>
              </a:ln>
            </p:spPr>
            <p:txBody>
              <a:bodyPr wrap="square" lIns="108000" tIns="108000" rIns="108000" bIns="108000" rtlCol="0" anchor="ctr">
                <a:spAutoFit/>
              </a:bodyPr>
              <a:lstStyle/>
              <a:p>
                <a:r>
                  <a:rPr lang="en-US" altLang="ko-KR" sz="11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굴림" panose="020B0600000101010101" pitchFamily="50" charset="-127"/>
                    <a:cs typeface="Times New Roman" panose="02020603050405020304" pitchFamily="18" charset="0"/>
                  </a:rPr>
                  <a:t>RegisterReport Object</a:t>
                </a:r>
                <a:r>
                  <a:rPr lang="en-US" altLang="ko-KR" sz="11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굴림" panose="020B0600000101010101" pitchFamily="50" charset="-127"/>
                    <a:cs typeface="Times New Roman" panose="02020603050405020304" pitchFamily="18" charset="0"/>
                  </a:rPr>
                  <a:t>{</a:t>
                </a:r>
              </a:p>
              <a:p>
                <a:r>
                  <a:rPr lang="en-US" altLang="ko-KR" sz="11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굴림" panose="020B0600000101010101" pitchFamily="50" charset="-127"/>
                    <a:cs typeface="Times New Roman" panose="02020603050405020304" pitchFamily="18" charset="0"/>
                  </a:rPr>
                  <a:t>  </a:t>
                </a:r>
                <a:r>
                  <a:rPr lang="en-US" altLang="ko-KR" sz="1100" dirty="0">
                    <a:latin typeface="Times New Roman" panose="02020603050405020304" pitchFamily="18" charset="0"/>
                    <a:ea typeface="굴림" panose="020B0600000101010101" pitchFamily="50" charset="-127"/>
                    <a:cs typeface="Times New Roman" panose="02020603050405020304" pitchFamily="18" charset="0"/>
                  </a:rPr>
                  <a:t>“</a:t>
                </a:r>
                <a:r>
                  <a:rPr lang="en-US" altLang="ko-KR" sz="1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SrcEMA” </a:t>
                </a:r>
                <a:r>
                  <a:rPr lang="en-US" altLang="ko-KR" sz="1100" dirty="0">
                    <a:latin typeface="Times New Roman" panose="02020603050405020304" pitchFamily="18" charset="0"/>
                    <a:ea typeface="굴림" panose="020B0600000101010101" pitchFamily="50" charset="-127"/>
                    <a:cs typeface="Times New Roman" panose="02020603050405020304" pitchFamily="18" charset="0"/>
                  </a:rPr>
                  <a:t>: String,</a:t>
                </a:r>
              </a:p>
              <a:p>
                <a:r>
                  <a:rPr lang="en-US" altLang="ko-KR" sz="1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“DestEMA” : String,</a:t>
                </a:r>
              </a:p>
              <a:p>
                <a:r>
                  <a:rPr lang="en-US" altLang="ko-KR" sz="1100" dirty="0">
                    <a:solidFill>
                      <a:schemeClr val="accent1"/>
                    </a:solidFill>
                    <a:latin typeface="Times New Roman" panose="02020603050405020304" pitchFamily="18" charset="0"/>
                    <a:ea typeface="굴림" panose="020B0600000101010101" pitchFamily="50" charset="-127"/>
                    <a:cs typeface="Times New Roman" panose="02020603050405020304" pitchFamily="18" charset="0"/>
                  </a:rPr>
                  <a:t>  “requestID": String,</a:t>
                </a:r>
              </a:p>
              <a:p>
                <a:r>
                  <a:rPr lang="en-US" altLang="ko-KR" sz="1100" dirty="0">
                    <a:latin typeface="Times New Roman" panose="02020603050405020304" pitchFamily="18" charset="0"/>
                    <a:ea typeface="굴림" panose="020B0600000101010101" pitchFamily="50" charset="-127"/>
                    <a:cs typeface="Times New Roman" panose="02020603050405020304" pitchFamily="18" charset="0"/>
                  </a:rPr>
                  <a:t>  “reportType” : String,</a:t>
                </a:r>
              </a:p>
              <a:p>
                <a:r>
                  <a:rPr lang="en-US" altLang="ko-KR" sz="1100" strike="sngStrike" dirty="0">
                    <a:solidFill>
                      <a:schemeClr val="accent1"/>
                    </a:solidFill>
                    <a:latin typeface="Times New Roman" panose="02020603050405020304" pitchFamily="18" charset="0"/>
                    <a:ea typeface="굴림" panose="020B0600000101010101" pitchFamily="50" charset="-127"/>
                    <a:cs typeface="Times New Roman" panose="02020603050405020304" pitchFamily="18" charset="0"/>
                  </a:rPr>
                  <a:t>  “EMAregisteredDRinformation” : Object  =&gt;</a:t>
                </a:r>
                <a:r>
                  <a:rPr lang="ko-KR" altLang="en-US" sz="1100" strike="sngStrike" dirty="0">
                    <a:solidFill>
                      <a:schemeClr val="accent1"/>
                    </a:solidFill>
                    <a:latin typeface="Times New Roman" panose="02020603050405020304" pitchFamily="18" charset="0"/>
                    <a:ea typeface="굴림" panose="020B0600000101010101" pitchFamily="50" charset="-127"/>
                    <a:cs typeface="Times New Roman" panose="02020603050405020304" pitchFamily="18" charset="0"/>
                  </a:rPr>
                  <a:t>변경</a:t>
                </a:r>
                <a:r>
                  <a:rPr lang="en-US" altLang="ko-KR" sz="1100" strike="sngStrike" dirty="0">
                    <a:solidFill>
                      <a:schemeClr val="accent1"/>
                    </a:solidFill>
                    <a:latin typeface="Times New Roman" panose="02020603050405020304" pitchFamily="18" charset="0"/>
                    <a:ea typeface="굴림" panose="020B0600000101010101" pitchFamily="50" charset="-127"/>
                    <a:cs typeface="Times New Roman" panose="02020603050405020304" pitchFamily="18" charset="0"/>
                  </a:rPr>
                  <a:t> </a:t>
                </a:r>
              </a:p>
              <a:p>
                <a:r>
                  <a:rPr lang="en-US" altLang="ko-KR" sz="1100" strike="sngStrike" dirty="0">
                    <a:solidFill>
                      <a:schemeClr val="accent1"/>
                    </a:solidFill>
                    <a:latin typeface="Times New Roman" panose="02020603050405020304" pitchFamily="18" charset="0"/>
                    <a:ea typeface="굴림" panose="020B0600000101010101" pitchFamily="50" charset="-127"/>
                    <a:cs typeface="Times New Roman" panose="02020603050405020304" pitchFamily="18" charset="0"/>
                  </a:rPr>
                  <a:t>  “EMAregisteredMgnInformation” : Object  =&gt; </a:t>
                </a:r>
                <a:r>
                  <a:rPr lang="ko-KR" altLang="en-US" sz="1100" strike="sngStrike" dirty="0">
                    <a:solidFill>
                      <a:schemeClr val="accent1"/>
                    </a:solidFill>
                    <a:latin typeface="Times New Roman" panose="02020603050405020304" pitchFamily="18" charset="0"/>
                    <a:ea typeface="굴림" panose="020B0600000101010101" pitchFamily="50" charset="-127"/>
                    <a:cs typeface="Times New Roman" panose="02020603050405020304" pitchFamily="18" charset="0"/>
                  </a:rPr>
                  <a:t>변경</a:t>
                </a:r>
                <a:r>
                  <a:rPr lang="en-US" altLang="ko-KR" sz="1100" strike="sngStrike" dirty="0">
                    <a:solidFill>
                      <a:schemeClr val="accent1"/>
                    </a:solidFill>
                    <a:latin typeface="Times New Roman" panose="02020603050405020304" pitchFamily="18" charset="0"/>
                    <a:ea typeface="굴림" panose="020B0600000101010101" pitchFamily="50" charset="-127"/>
                    <a:cs typeface="Times New Roman" panose="02020603050405020304" pitchFamily="18" charset="0"/>
                  </a:rPr>
                  <a:t>,</a:t>
                </a:r>
                <a:br>
                  <a:rPr lang="en-US" altLang="ko-KR" sz="1100" strike="sngStrike" dirty="0">
                    <a:solidFill>
                      <a:schemeClr val="accent1"/>
                    </a:solidFill>
                    <a:latin typeface="Times New Roman" panose="02020603050405020304" pitchFamily="18" charset="0"/>
                    <a:ea typeface="굴림" panose="020B0600000101010101" pitchFamily="50" charset="-127"/>
                    <a:cs typeface="Times New Roman" panose="02020603050405020304" pitchFamily="18" charset="0"/>
                  </a:rPr>
                </a:br>
                <a:r>
                  <a:rPr lang="en-US" altLang="ko-KR" sz="1100" b="1" strike="sngStrike" dirty="0">
                    <a:solidFill>
                      <a:schemeClr val="accent1"/>
                    </a:solidFill>
                    <a:latin typeface="Times New Roman" panose="02020603050405020304" pitchFamily="18" charset="0"/>
                    <a:ea typeface="굴림" panose="020B0600000101010101" pitchFamily="50" charset="-127"/>
                    <a:cs typeface="Times New Roman" panose="02020603050405020304" pitchFamily="18" charset="0"/>
                  </a:rPr>
                  <a:t> </a:t>
                </a:r>
                <a:r>
                  <a:rPr lang="en-US" altLang="ko-KR" sz="1100" b="1" dirty="0">
                    <a:solidFill>
                      <a:schemeClr val="accent1"/>
                    </a:solidFill>
                    <a:latin typeface="Times New Roman" panose="02020603050405020304" pitchFamily="18" charset="0"/>
                    <a:ea typeface="굴림" panose="020B0600000101010101" pitchFamily="50" charset="-127"/>
                    <a:cs typeface="Times New Roman" panose="02020603050405020304" pitchFamily="18" charset="0"/>
                  </a:rPr>
                  <a:t> “report” : Array,</a:t>
                </a:r>
                <a:endParaRPr lang="en-US" altLang="ko-KR" sz="1100" b="1" strike="sngStrike" dirty="0">
                  <a:solidFill>
                    <a:schemeClr val="accent1"/>
                  </a:solidFill>
                  <a:latin typeface="Times New Roman" panose="02020603050405020304" pitchFamily="18" charset="0"/>
                  <a:ea typeface="굴림" panose="020B0600000101010101" pitchFamily="50" charset="-127"/>
                  <a:cs typeface="Times New Roman" panose="02020603050405020304" pitchFamily="18" charset="0"/>
                </a:endParaRPr>
              </a:p>
              <a:p>
                <a:r>
                  <a:rPr lang="en-US" altLang="ko-KR" sz="11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굴림" panose="020B0600000101010101" pitchFamily="50" charset="-127"/>
                    <a:cs typeface="Times New Roman" panose="02020603050405020304" pitchFamily="18" charset="0"/>
                  </a:rPr>
                  <a:t>  “time”: Date, </a:t>
                </a:r>
              </a:p>
              <a:p>
                <a:r>
                  <a:rPr lang="en-US" altLang="ko-KR" sz="1100" dirty="0">
                    <a:solidFill>
                      <a:schemeClr val="accent2"/>
                    </a:solidFill>
                    <a:latin typeface="Times New Roman" panose="02020603050405020304" pitchFamily="18" charset="0"/>
                    <a:ea typeface="굴림" panose="020B0600000101010101" pitchFamily="50" charset="-127"/>
                    <a:cs typeface="Times New Roman" panose="02020603050405020304" pitchFamily="18" charset="0"/>
                  </a:rPr>
                  <a:t>  “service” : String,</a:t>
                </a:r>
              </a:p>
              <a:p>
                <a:r>
                  <a:rPr lang="en-US" altLang="ko-KR" sz="11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굴림" panose="020B0600000101010101" pitchFamily="50" charset="-127"/>
                    <a:cs typeface="Times New Roman" panose="02020603050405020304" pitchFamily="18" charset="0"/>
                  </a:rPr>
                  <a:t>  “type”: String (Explicit, Implict</a:t>
                </a:r>
                <a:r>
                  <a:rPr lang="ko-KR" altLang="en-US" sz="11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굴림" panose="020B0600000101010101" pitchFamily="50" charset="-127"/>
                    <a:cs typeface="Times New Roman" panose="02020603050405020304" pitchFamily="18" charset="0"/>
                  </a:rPr>
                  <a:t>인지 구분</a:t>
                </a:r>
                <a:r>
                  <a:rPr lang="en-US" altLang="ko-KR" sz="11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굴림" panose="020B0600000101010101" pitchFamily="50" charset="-127"/>
                    <a:cs typeface="Times New Roman" panose="02020603050405020304" pitchFamily="18" charset="0"/>
                  </a:rPr>
                  <a:t>)</a:t>
                </a:r>
              </a:p>
              <a:p>
                <a:r>
                  <a:rPr lang="en-US" altLang="ko-KR" sz="11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굴림" panose="020B0600000101010101" pitchFamily="50" charset="-127"/>
                    <a:cs typeface="Times New Roman" panose="02020603050405020304" pitchFamily="18" charset="0"/>
                  </a:rPr>
                  <a:t>}</a:t>
                </a:r>
              </a:p>
              <a:p>
                <a:endParaRPr lang="en-US" altLang="ko-KR" sz="1100" dirty="0">
                  <a:solidFill>
                    <a:srgbClr val="000000"/>
                  </a:solidFill>
                  <a:latin typeface="Times New Roman" panose="02020603050405020304" pitchFamily="18" charset="0"/>
                  <a:ea typeface="굴림" panose="020B0600000101010101" pitchFamily="50" charset="-127"/>
                  <a:cs typeface="Times New Roman" panose="02020603050405020304" pitchFamily="18" charset="0"/>
                </a:endParaRPr>
              </a:p>
              <a:p>
                <a:endParaRPr lang="en-US" altLang="ko-KR" sz="1100" dirty="0">
                  <a:solidFill>
                    <a:srgbClr val="000000"/>
                  </a:solidFill>
                  <a:latin typeface="Times New Roman" panose="02020603050405020304" pitchFamily="18" charset="0"/>
                  <a:ea typeface="굴림" panose="020B0600000101010101" pitchFamily="50" charset="-127"/>
                  <a:cs typeface="Times New Roman" panose="02020603050405020304" pitchFamily="18" charset="0"/>
                </a:endParaRPr>
              </a:p>
              <a:p>
                <a:endParaRPr lang="en-US" altLang="ko-KR" sz="1100" dirty="0">
                  <a:solidFill>
                    <a:srgbClr val="000000"/>
                  </a:solidFill>
                  <a:latin typeface="Times New Roman" panose="02020603050405020304" pitchFamily="18" charset="0"/>
                  <a:ea typeface="굴림" panose="020B0600000101010101" pitchFamily="50" charset="-127"/>
                  <a:cs typeface="Times New Roman" panose="02020603050405020304" pitchFamily="18" charset="0"/>
                </a:endParaRPr>
              </a:p>
              <a:p>
                <a:endParaRPr lang="en-US" altLang="ko-KR" sz="1100" dirty="0">
                  <a:solidFill>
                    <a:srgbClr val="000000"/>
                  </a:solidFill>
                  <a:latin typeface="Times New Roman" panose="02020603050405020304" pitchFamily="18" charset="0"/>
                  <a:ea typeface="굴림" panose="020B0600000101010101" pitchFamily="50" charset="-127"/>
                  <a:cs typeface="Times New Roman" panose="02020603050405020304" pitchFamily="18" charset="0"/>
                </a:endParaRPr>
              </a:p>
              <a:p>
                <a:endParaRPr lang="en-US" altLang="ko-KR" sz="1100" dirty="0">
                  <a:solidFill>
                    <a:srgbClr val="000000"/>
                  </a:solidFill>
                  <a:latin typeface="Times New Roman" panose="02020603050405020304" pitchFamily="18" charset="0"/>
                  <a:ea typeface="굴림" panose="020B0600000101010101" pitchFamily="50" charset="-127"/>
                  <a:cs typeface="Times New Roman" panose="02020603050405020304" pitchFamily="18" charset="0"/>
                </a:endParaRPr>
              </a:p>
              <a:p>
                <a:endParaRPr lang="en-US" altLang="ko-KR" sz="1100" dirty="0">
                  <a:solidFill>
                    <a:srgbClr val="000000"/>
                  </a:solidFill>
                  <a:latin typeface="Times New Roman" panose="02020603050405020304" pitchFamily="18" charset="0"/>
                  <a:ea typeface="굴림" panose="020B0600000101010101" pitchFamily="50" charset="-127"/>
                  <a:cs typeface="Times New Roman" panose="02020603050405020304" pitchFamily="18" charset="0"/>
                </a:endParaRPr>
              </a:p>
              <a:p>
                <a:endParaRPr lang="en-US" sz="1100" dirty="0">
                  <a:solidFill>
                    <a:srgbClr val="000000"/>
                  </a:solidFill>
                  <a:latin typeface="Times New Roman" panose="02020603050405020304" pitchFamily="18" charset="0"/>
                  <a:ea typeface="굴림" panose="020B0600000101010101" pitchFamily="50" charset="-127"/>
                  <a:cs typeface="Times New Roman" panose="02020603050405020304" pitchFamily="18" charset="0"/>
                </a:endParaRPr>
              </a:p>
              <a:p>
                <a:endParaRPr lang="en-US" sz="1100" dirty="0">
                  <a:solidFill>
                    <a:srgbClr val="000000"/>
                  </a:solidFill>
                  <a:latin typeface="Times New Roman" panose="02020603050405020304" pitchFamily="18" charset="0"/>
                  <a:ea typeface="굴림" panose="020B0600000101010101" pitchFamily="50" charset="-127"/>
                  <a:cs typeface="Times New Roman" panose="02020603050405020304" pitchFamily="18" charset="0"/>
                </a:endParaRPr>
              </a:p>
              <a:p>
                <a:endParaRPr lang="en-US" sz="1100" dirty="0">
                  <a:solidFill>
                    <a:srgbClr val="000000"/>
                  </a:solidFill>
                  <a:latin typeface="Times New Roman" panose="02020603050405020304" pitchFamily="18" charset="0"/>
                  <a:ea typeface="굴림" panose="020B0600000101010101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3469519" y="2938718"/>
                <a:ext cx="1966577" cy="1326105"/>
              </a:xfrm>
              <a:prstGeom prst="rect">
                <a:avLst/>
              </a:prstGeom>
              <a:noFill/>
              <a:ln>
                <a:solidFill>
                  <a:schemeClr val="bg2">
                    <a:lumMod val="50000"/>
                  </a:schemeClr>
                </a:solidFill>
              </a:ln>
            </p:spPr>
            <p:txBody>
              <a:bodyPr wrap="square" lIns="108000" tIns="108000" rIns="108000" bIns="108000" rtlCol="0" anchor="ctr">
                <a:spAutoFit/>
              </a:bodyPr>
              <a:lstStyle/>
              <a:p>
                <a:r>
                  <a:rPr lang="en-US" altLang="ko-KR" sz="900" b="1" dirty="0">
                    <a:solidFill>
                      <a:schemeClr val="accent1"/>
                    </a:solidFill>
                    <a:latin typeface="Times New Roman" panose="02020603050405020304" pitchFamily="18" charset="0"/>
                    <a:ea typeface="굴림" panose="020B0600000101010101" pitchFamily="50" charset="-127"/>
                    <a:cs typeface="Times New Roman" panose="02020603050405020304" pitchFamily="18" charset="0"/>
                  </a:rPr>
                  <a:t>report</a:t>
                </a:r>
                <a:r>
                  <a:rPr lang="en-US" altLang="ko-KR" sz="900" dirty="0">
                    <a:solidFill>
                      <a:schemeClr val="accent2"/>
                    </a:solidFill>
                    <a:latin typeface="Times New Roman" panose="02020603050405020304" pitchFamily="18" charset="0"/>
                    <a:ea typeface="굴림" panose="020B0600000101010101" pitchFamily="50" charset="-127"/>
                    <a:cs typeface="Times New Roman" panose="02020603050405020304" pitchFamily="18" charset="0"/>
                  </a:rPr>
                  <a:t> </a:t>
                </a:r>
                <a:r>
                  <a:rPr lang="en-US" sz="9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굴림" panose="020B0600000101010101" pitchFamily="50" charset="-127"/>
                    <a:cs typeface="Times New Roman" panose="02020603050405020304" pitchFamily="18" charset="0"/>
                  </a:rPr>
                  <a:t>Object</a:t>
                </a:r>
                <a:r>
                  <a:rPr lang="en-US" sz="9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굴림" panose="020B0600000101010101" pitchFamily="50" charset="-127"/>
                    <a:cs typeface="Times New Roman" panose="02020603050405020304" pitchFamily="18" charset="0"/>
                  </a:rPr>
                  <a:t>{</a:t>
                </a:r>
              </a:p>
              <a:p>
                <a:r>
                  <a:rPr lang="en-US" sz="900" dirty="0">
                    <a:latin typeface="Times New Roman" panose="02020603050405020304" pitchFamily="18" charset="0"/>
                    <a:ea typeface="굴림" panose="020B0600000101010101" pitchFamily="50" charset="-127"/>
                    <a:cs typeface="Times New Roman" panose="02020603050405020304" pitchFamily="18" charset="0"/>
                  </a:rPr>
                  <a:t>      “duration” : String,</a:t>
                </a:r>
              </a:p>
              <a:p>
                <a:r>
                  <a:rPr lang="en-US" sz="900" dirty="0">
                    <a:latin typeface="Times New Roman" panose="02020603050405020304" pitchFamily="18" charset="0"/>
                    <a:ea typeface="굴림" panose="020B0600000101010101" pitchFamily="50" charset="-127"/>
                    <a:cs typeface="Times New Roman" panose="02020603050405020304" pitchFamily="18" charset="0"/>
                  </a:rPr>
                  <a:t>      “</a:t>
                </a:r>
                <a:r>
                  <a:rPr lang="en-US" altLang="ko-KR" sz="900" dirty="0" err="1"/>
                  <a:t>reportRequestID</a:t>
                </a:r>
                <a:r>
                  <a:rPr lang="en-US" altLang="ko-KR" sz="900" dirty="0"/>
                  <a:t>”  : Integer,</a:t>
                </a:r>
              </a:p>
              <a:p>
                <a:r>
                  <a:rPr lang="en-US" sz="900" dirty="0">
                    <a:latin typeface="Times New Roman" panose="02020603050405020304" pitchFamily="18" charset="0"/>
                    <a:ea typeface="굴림" panose="020B0600000101010101" pitchFamily="50" charset="-127"/>
                    <a:cs typeface="Times New Roman" panose="02020603050405020304" pitchFamily="18" charset="0"/>
                  </a:rPr>
                  <a:t>      “</a:t>
                </a:r>
                <a:r>
                  <a:rPr lang="en-US" altLang="ko-KR" sz="900" dirty="0" err="1"/>
                  <a:t>reportSpecifierID</a:t>
                </a:r>
                <a:r>
                  <a:rPr lang="en-US" altLang="ko-KR" sz="900" dirty="0"/>
                  <a:t>” : String,</a:t>
                </a:r>
              </a:p>
              <a:p>
                <a:r>
                  <a:rPr lang="en-US" sz="900" dirty="0">
                    <a:latin typeface="Times New Roman" panose="02020603050405020304" pitchFamily="18" charset="0"/>
                    <a:ea typeface="굴림" panose="020B0600000101010101" pitchFamily="50" charset="-127"/>
                    <a:cs typeface="Times New Roman" panose="02020603050405020304" pitchFamily="18" charset="0"/>
                  </a:rPr>
                  <a:t>      “</a:t>
                </a:r>
                <a:r>
                  <a:rPr lang="en-US" altLang="ko-KR" sz="900" dirty="0" err="1"/>
                  <a:t>reportName</a:t>
                </a:r>
                <a:r>
                  <a:rPr lang="en-US" altLang="ko-KR" sz="900" dirty="0"/>
                  <a:t>” : String,</a:t>
                </a:r>
              </a:p>
              <a:p>
                <a:r>
                  <a:rPr lang="en-US" sz="900" dirty="0">
                    <a:latin typeface="Times New Roman" panose="02020603050405020304" pitchFamily="18" charset="0"/>
                    <a:ea typeface="굴림" panose="020B0600000101010101" pitchFamily="50" charset="-127"/>
                    <a:cs typeface="Times New Roman" panose="02020603050405020304" pitchFamily="18" charset="0"/>
                  </a:rPr>
                  <a:t>      “</a:t>
                </a:r>
                <a:r>
                  <a:rPr lang="en-US" altLang="ko-KR" sz="900" dirty="0"/>
                  <a:t>createdDateTime” : Date,</a:t>
                </a:r>
              </a:p>
              <a:p>
                <a:r>
                  <a:rPr lang="en-US" sz="900" dirty="0">
                    <a:latin typeface="Times New Roman" panose="02020603050405020304" pitchFamily="18" charset="0"/>
                    <a:ea typeface="굴림" panose="020B0600000101010101" pitchFamily="50" charset="-127"/>
                    <a:cs typeface="Times New Roman" panose="02020603050405020304" pitchFamily="18" charset="0"/>
                  </a:rPr>
                  <a:t>      </a:t>
                </a:r>
                <a:r>
                  <a:rPr lang="en-US" sz="900" b="1" dirty="0">
                    <a:latin typeface="Times New Roman" panose="02020603050405020304" pitchFamily="18" charset="0"/>
                    <a:ea typeface="굴림" panose="020B0600000101010101" pitchFamily="50" charset="-127"/>
                    <a:cs typeface="Times New Roman" panose="02020603050405020304" pitchFamily="18" charset="0"/>
                  </a:rPr>
                  <a:t>“</a:t>
                </a:r>
                <a:r>
                  <a:rPr lang="en-US" altLang="ko-KR" sz="900" b="1" dirty="0" err="1"/>
                  <a:t>reportDescription</a:t>
                </a:r>
                <a:r>
                  <a:rPr lang="en-US" altLang="ko-KR" sz="900" b="1" dirty="0"/>
                  <a:t>” : Array,</a:t>
                </a:r>
                <a:endParaRPr lang="en-US" sz="900" b="1" dirty="0">
                  <a:latin typeface="Times New Roman" panose="02020603050405020304" pitchFamily="18" charset="0"/>
                  <a:ea typeface="굴림" panose="020B0600000101010101" pitchFamily="50" charset="-127"/>
                  <a:cs typeface="Times New Roman" panose="02020603050405020304" pitchFamily="18" charset="0"/>
                </a:endParaRPr>
              </a:p>
              <a:p>
                <a:r>
                  <a:rPr lang="en-US" sz="900" dirty="0">
                    <a:latin typeface="Times New Roman" panose="02020603050405020304" pitchFamily="18" charset="0"/>
                    <a:ea typeface="굴림" panose="020B0600000101010101" pitchFamily="50" charset="-127"/>
                    <a:cs typeface="Times New Roman" panose="02020603050405020304" pitchFamily="18" charset="0"/>
                  </a:rPr>
                  <a:t>}</a:t>
                </a:r>
              </a:p>
            </p:txBody>
          </p:sp>
          <p:pic>
            <p:nvPicPr>
              <p:cNvPr id="41" name="그림 40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98271" y="4932040"/>
                <a:ext cx="3683638" cy="1509561"/>
              </a:xfrm>
              <a:prstGeom prst="rect">
                <a:avLst/>
              </a:prstGeom>
            </p:spPr>
          </p:pic>
        </p:grpSp>
        <p:sp>
          <p:nvSpPr>
            <p:cNvPr id="19" name="TextBox 18"/>
            <p:cNvSpPr txBox="1"/>
            <p:nvPr/>
          </p:nvSpPr>
          <p:spPr>
            <a:xfrm>
              <a:off x="5512369" y="3152791"/>
              <a:ext cx="1800200" cy="3542096"/>
            </a:xfrm>
            <a:prstGeom prst="rect">
              <a:avLst/>
            </a:prstGeom>
            <a:noFill/>
            <a:ln>
              <a:solidFill>
                <a:schemeClr val="bg2">
                  <a:lumMod val="50000"/>
                </a:schemeClr>
              </a:solidFill>
            </a:ln>
          </p:spPr>
          <p:txBody>
            <a:bodyPr wrap="square" lIns="108000" tIns="108000" rIns="108000" bIns="108000" rtlCol="0" anchor="ctr">
              <a:spAutoFit/>
            </a:bodyPr>
            <a:lstStyle/>
            <a:p>
              <a:r>
                <a:rPr lang="en-US" altLang="ko-KR" sz="800" b="1" dirty="0" err="1">
                  <a:solidFill>
                    <a:schemeClr val="accent1"/>
                  </a:solidFill>
                </a:rPr>
                <a:t>reportDescription</a:t>
              </a:r>
              <a:r>
                <a:rPr lang="en-US" altLang="ko-KR" sz="800" dirty="0">
                  <a:solidFill>
                    <a:schemeClr val="accent2"/>
                  </a:solidFill>
                  <a:latin typeface="Times New Roman" panose="02020603050405020304" pitchFamily="18" charset="0"/>
                  <a:ea typeface="굴림" panose="020B0600000101010101" pitchFamily="50" charset="-127"/>
                  <a:cs typeface="Times New Roman" panose="02020603050405020304" pitchFamily="18" charset="0"/>
                </a:rPr>
                <a:t> </a:t>
              </a:r>
              <a:r>
                <a:rPr lang="en-US" sz="800" b="1" dirty="0">
                  <a:solidFill>
                    <a:srgbClr val="000000"/>
                  </a:solidFill>
                  <a:latin typeface="Times New Roman" panose="02020603050405020304" pitchFamily="18" charset="0"/>
                  <a:ea typeface="굴림" panose="020B0600000101010101" pitchFamily="50" charset="-127"/>
                  <a:cs typeface="Times New Roman" panose="02020603050405020304" pitchFamily="18" charset="0"/>
                </a:rPr>
                <a:t>Object</a:t>
              </a:r>
              <a:r>
                <a:rPr lang="en-US" sz="800" dirty="0">
                  <a:solidFill>
                    <a:srgbClr val="000000"/>
                  </a:solidFill>
                  <a:latin typeface="Times New Roman" panose="02020603050405020304" pitchFamily="18" charset="0"/>
                  <a:ea typeface="굴림" panose="020B0600000101010101" pitchFamily="50" charset="-127"/>
                  <a:cs typeface="Times New Roman" panose="02020603050405020304" pitchFamily="18" charset="0"/>
                </a:rPr>
                <a:t>{</a:t>
              </a:r>
              <a:endParaRPr lang="en-US" sz="800" dirty="0">
                <a:solidFill>
                  <a:srgbClr val="FF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endParaRPr>
            </a:p>
            <a:p>
              <a:r>
                <a:rPr lang="en-US" sz="800" dirty="0">
                  <a:latin typeface="Times New Roman" panose="02020603050405020304" pitchFamily="18" charset="0"/>
                  <a:ea typeface="굴림" panose="020B0600000101010101" pitchFamily="50" charset="-127"/>
                  <a:cs typeface="Times New Roman" panose="02020603050405020304" pitchFamily="18" charset="0"/>
                </a:rPr>
                <a:t>      “</a:t>
              </a:r>
              <a:r>
                <a:rPr lang="en-US" sz="800" dirty="0" err="1">
                  <a:latin typeface="Times New Roman" panose="02020603050405020304" pitchFamily="18" charset="0"/>
                  <a:ea typeface="굴림" panose="020B0600000101010101" pitchFamily="50" charset="-127"/>
                  <a:cs typeface="Times New Roman" panose="02020603050405020304" pitchFamily="18" charset="0"/>
                </a:rPr>
                <a:t>rID</a:t>
              </a:r>
              <a:r>
                <a:rPr lang="en-US" sz="800" dirty="0">
                  <a:latin typeface="Times New Roman" panose="02020603050405020304" pitchFamily="18" charset="0"/>
                  <a:ea typeface="굴림" panose="020B0600000101010101" pitchFamily="50" charset="-127"/>
                  <a:cs typeface="Times New Roman" panose="02020603050405020304" pitchFamily="18" charset="0"/>
                </a:rPr>
                <a:t>” : String,</a:t>
              </a:r>
            </a:p>
            <a:p>
              <a:r>
                <a:rPr lang="en-US" sz="800" dirty="0">
                  <a:latin typeface="Times New Roman" panose="02020603050405020304" pitchFamily="18" charset="0"/>
                  <a:ea typeface="굴림" panose="020B0600000101010101" pitchFamily="50" charset="-127"/>
                  <a:cs typeface="Times New Roman" panose="02020603050405020304" pitchFamily="18" charset="0"/>
                </a:rPr>
                <a:t>      “</a:t>
              </a:r>
              <a:r>
                <a:rPr lang="en-US" altLang="ko-KR" sz="800" dirty="0" err="1"/>
                <a:t>resourceID</a:t>
              </a:r>
              <a:r>
                <a:rPr lang="en-US" altLang="ko-KR" sz="800" dirty="0"/>
                <a:t>” : String,</a:t>
              </a:r>
            </a:p>
            <a:p>
              <a:r>
                <a:rPr lang="en-US" sz="800" dirty="0">
                  <a:latin typeface="Times New Roman" panose="02020603050405020304" pitchFamily="18" charset="0"/>
                  <a:ea typeface="굴림" panose="020B0600000101010101" pitchFamily="50" charset="-127"/>
                  <a:cs typeface="Times New Roman" panose="02020603050405020304" pitchFamily="18" charset="0"/>
                </a:rPr>
                <a:t>      “</a:t>
              </a:r>
              <a:r>
                <a:rPr lang="en-US" altLang="ko-KR" sz="800" dirty="0" err="1">
                  <a:solidFill>
                    <a:srgbClr val="FF0000"/>
                  </a:solidFill>
                </a:rPr>
                <a:t>deviceType</a:t>
              </a:r>
              <a:r>
                <a:rPr lang="en-US" altLang="ko-KR" sz="800" dirty="0">
                  <a:solidFill>
                    <a:srgbClr val="FF0000"/>
                  </a:solidFill>
                </a:rPr>
                <a:t>” : String,</a:t>
              </a:r>
            </a:p>
            <a:p>
              <a:r>
                <a:rPr lang="en-US" sz="800" dirty="0">
                  <a:solidFill>
                    <a:srgbClr val="FF0000"/>
                  </a:solidFill>
                  <a:latin typeface="Times New Roman" panose="02020603050405020304" pitchFamily="18" charset="0"/>
                  <a:ea typeface="굴림" panose="020B0600000101010101" pitchFamily="50" charset="-127"/>
                  <a:cs typeface="Times New Roman" panose="02020603050405020304" pitchFamily="18" charset="0"/>
                </a:rPr>
                <a:t>      “</a:t>
              </a:r>
              <a:r>
                <a:rPr lang="en-US" altLang="ko-KR" sz="800" dirty="0" err="1"/>
                <a:t>reportType</a:t>
              </a:r>
              <a:r>
                <a:rPr lang="en-US" altLang="ko-KR" sz="800" dirty="0"/>
                <a:t>” : String,</a:t>
              </a:r>
            </a:p>
            <a:p>
              <a:r>
                <a:rPr lang="en-US" sz="800" dirty="0">
                  <a:latin typeface="Times New Roman" panose="02020603050405020304" pitchFamily="18" charset="0"/>
                  <a:ea typeface="굴림" panose="020B0600000101010101" pitchFamily="50" charset="-127"/>
                  <a:cs typeface="Times New Roman" panose="02020603050405020304" pitchFamily="18" charset="0"/>
                </a:rPr>
                <a:t>      “</a:t>
              </a:r>
              <a:r>
                <a:rPr lang="en-US" altLang="ko-KR" sz="800" dirty="0" err="1"/>
                <a:t>itemUnits</a:t>
              </a:r>
              <a:r>
                <a:rPr lang="en-US" altLang="ko-KR" sz="800" dirty="0"/>
                <a:t>” : String,</a:t>
              </a:r>
            </a:p>
            <a:p>
              <a:r>
                <a:rPr lang="en-US" sz="800" dirty="0">
                  <a:latin typeface="Times New Roman" panose="02020603050405020304" pitchFamily="18" charset="0"/>
                  <a:ea typeface="굴림" panose="020B0600000101010101" pitchFamily="50" charset="-127"/>
                  <a:cs typeface="Times New Roman" panose="02020603050405020304" pitchFamily="18" charset="0"/>
                </a:rPr>
                <a:t>      “</a:t>
              </a:r>
              <a:r>
                <a:rPr lang="en-US" altLang="ko-KR" sz="800" dirty="0" err="1"/>
                <a:t>siScaleCode</a:t>
              </a:r>
              <a:r>
                <a:rPr lang="en-US" altLang="ko-KR" sz="800" dirty="0"/>
                <a:t>” : String,</a:t>
              </a:r>
            </a:p>
            <a:p>
              <a:r>
                <a:rPr lang="en-US" sz="800" dirty="0">
                  <a:latin typeface="Times New Roman" panose="02020603050405020304" pitchFamily="18" charset="0"/>
                  <a:ea typeface="굴림" panose="020B0600000101010101" pitchFamily="50" charset="-127"/>
                  <a:cs typeface="Times New Roman" panose="02020603050405020304" pitchFamily="18" charset="0"/>
                </a:rPr>
                <a:t>      “</a:t>
              </a:r>
              <a:r>
                <a:rPr lang="en-US" altLang="ko-KR" sz="800" dirty="0"/>
                <a:t>marketContext” : String,</a:t>
              </a:r>
            </a:p>
            <a:p>
              <a:r>
                <a:rPr lang="en-US" sz="800" dirty="0">
                  <a:latin typeface="Times New Roman" panose="02020603050405020304" pitchFamily="18" charset="0"/>
                  <a:ea typeface="굴림" panose="020B0600000101010101" pitchFamily="50" charset="-127"/>
                  <a:cs typeface="Times New Roman" panose="02020603050405020304" pitchFamily="18" charset="0"/>
                </a:rPr>
                <a:t>      “</a:t>
              </a:r>
              <a:r>
                <a:rPr lang="en-US" altLang="ko-KR" sz="800" dirty="0" err="1"/>
                <a:t>oadrMinPeriod</a:t>
              </a:r>
              <a:r>
                <a:rPr lang="en-US" altLang="ko-KR" sz="800" dirty="0"/>
                <a:t>” : String,</a:t>
              </a:r>
            </a:p>
            <a:p>
              <a:r>
                <a:rPr lang="en-US" sz="800" dirty="0">
                  <a:latin typeface="Times New Roman" panose="02020603050405020304" pitchFamily="18" charset="0"/>
                  <a:ea typeface="굴림" panose="020B0600000101010101" pitchFamily="50" charset="-127"/>
                  <a:cs typeface="Times New Roman" panose="02020603050405020304" pitchFamily="18" charset="0"/>
                </a:rPr>
                <a:t>      “</a:t>
              </a:r>
              <a:r>
                <a:rPr lang="en-US" altLang="ko-KR" sz="800" dirty="0" err="1"/>
                <a:t>oadrMaxPeriod</a:t>
              </a:r>
              <a:r>
                <a:rPr lang="en-US" altLang="ko-KR" sz="800" dirty="0"/>
                <a:t>” : String,</a:t>
              </a:r>
            </a:p>
            <a:p>
              <a:r>
                <a:rPr lang="en-US" sz="800" dirty="0">
                  <a:latin typeface="Times New Roman" panose="02020603050405020304" pitchFamily="18" charset="0"/>
                  <a:ea typeface="굴림" panose="020B0600000101010101" pitchFamily="50" charset="-127"/>
                  <a:cs typeface="Times New Roman" panose="02020603050405020304" pitchFamily="18" charset="0"/>
                </a:rPr>
                <a:t>      “</a:t>
              </a:r>
              <a:r>
                <a:rPr lang="en-US" altLang="ko-KR" sz="800" dirty="0" err="1"/>
                <a:t>oadrOnChange</a:t>
              </a:r>
              <a:r>
                <a:rPr lang="en-US" altLang="ko-KR" sz="800" dirty="0"/>
                <a:t>” : String,</a:t>
              </a:r>
            </a:p>
            <a:p>
              <a:r>
                <a:rPr lang="en-US" sz="800" dirty="0">
                  <a:latin typeface="Times New Roman" panose="02020603050405020304" pitchFamily="18" charset="0"/>
                  <a:ea typeface="굴림" panose="020B0600000101010101" pitchFamily="50" charset="-127"/>
                  <a:cs typeface="Times New Roman" panose="02020603050405020304" pitchFamily="18" charset="0"/>
                </a:rPr>
                <a:t>      “</a:t>
              </a:r>
              <a:r>
                <a:rPr lang="en-US" altLang="ko-KR" sz="800" dirty="0" err="1"/>
                <a:t>itemDescription</a:t>
              </a:r>
              <a:r>
                <a:rPr lang="en-US" altLang="ko-KR" sz="800" dirty="0"/>
                <a:t>” : String,</a:t>
              </a:r>
            </a:p>
            <a:p>
              <a:r>
                <a:rPr lang="en-US" sz="800" b="1" dirty="0">
                  <a:latin typeface="Times New Roman" panose="02020603050405020304" pitchFamily="18" charset="0"/>
                  <a:ea typeface="굴림" panose="020B0600000101010101" pitchFamily="50" charset="-127"/>
                  <a:cs typeface="Times New Roman" panose="02020603050405020304" pitchFamily="18" charset="0"/>
                </a:rPr>
                <a:t>      “</a:t>
              </a:r>
              <a:r>
                <a:rPr lang="en-US" altLang="ko-KR" sz="800" b="1" dirty="0" err="1"/>
                <a:t>powerAttributes</a:t>
              </a:r>
              <a:r>
                <a:rPr lang="en-US" altLang="ko-KR" sz="800" b="1" dirty="0"/>
                <a:t>” : Array</a:t>
              </a:r>
              <a:r>
                <a:rPr lang="en-US" altLang="ko-KR" sz="800" dirty="0"/>
                <a:t>,</a:t>
              </a:r>
            </a:p>
            <a:p>
              <a:r>
                <a:rPr lang="en-US" altLang="ko-KR" sz="800" dirty="0"/>
                <a:t>       </a:t>
              </a:r>
              <a:r>
                <a:rPr lang="en-US" altLang="ko-KR" sz="800" dirty="0">
                  <a:solidFill>
                    <a:srgbClr val="FF0000"/>
                  </a:solidFill>
                  <a:latin typeface="Times New Roman" panose="02020603050405020304" pitchFamily="18" charset="0"/>
                  <a:ea typeface="굴림" panose="020B0600000101010101" pitchFamily="50" charset="-127"/>
                  <a:cs typeface="Times New Roman" panose="02020603050405020304" pitchFamily="18" charset="0"/>
                </a:rPr>
                <a:t>“qos” : String</a:t>
              </a:r>
              <a:endParaRPr lang="en-US" altLang="ko-KR" sz="800" dirty="0"/>
            </a:p>
            <a:p>
              <a:r>
                <a:rPr lang="en-US" sz="800" dirty="0">
                  <a:solidFill>
                    <a:srgbClr val="FF0000"/>
                  </a:solidFill>
                  <a:latin typeface="Times New Roman" panose="02020603050405020304" pitchFamily="18" charset="0"/>
                  <a:ea typeface="굴림" panose="020B0600000101010101" pitchFamily="50" charset="-127"/>
                  <a:cs typeface="Times New Roman" panose="02020603050405020304" pitchFamily="18" charset="0"/>
                </a:rPr>
                <a:t>      “state” : String,</a:t>
              </a:r>
            </a:p>
            <a:p>
              <a:r>
                <a:rPr lang="en-US" sz="800" dirty="0">
                  <a:solidFill>
                    <a:srgbClr val="FF0000"/>
                  </a:solidFill>
                  <a:latin typeface="Times New Roman" panose="02020603050405020304" pitchFamily="18" charset="0"/>
                  <a:ea typeface="굴림" panose="020B0600000101010101" pitchFamily="50" charset="-127"/>
                  <a:cs typeface="Times New Roman" panose="02020603050405020304" pitchFamily="18" charset="0"/>
                </a:rPr>
                <a:t>      “power” : Double,</a:t>
              </a:r>
            </a:p>
            <a:p>
              <a:r>
                <a:rPr lang="en-US" sz="800" dirty="0">
                  <a:solidFill>
                    <a:srgbClr val="FF0000"/>
                  </a:solidFill>
                  <a:latin typeface="Times New Roman" panose="02020603050405020304" pitchFamily="18" charset="0"/>
                  <a:ea typeface="굴림" panose="020B0600000101010101" pitchFamily="50" charset="-127"/>
                  <a:cs typeface="Times New Roman" panose="02020603050405020304" pitchFamily="18" charset="0"/>
                </a:rPr>
                <a:t>      “dimming” : Integer,</a:t>
              </a:r>
            </a:p>
            <a:p>
              <a:r>
                <a:rPr lang="en-US" sz="800" dirty="0">
                  <a:solidFill>
                    <a:srgbClr val="FF0000"/>
                  </a:solidFill>
                  <a:latin typeface="Times New Roman" panose="02020603050405020304" pitchFamily="18" charset="0"/>
                  <a:ea typeface="굴림" panose="020B0600000101010101" pitchFamily="50" charset="-127"/>
                  <a:cs typeface="Times New Roman" panose="02020603050405020304" pitchFamily="18" charset="0"/>
                </a:rPr>
                <a:t>      “margin” : double,</a:t>
              </a:r>
            </a:p>
            <a:p>
              <a:r>
                <a:rPr lang="en-US" sz="800" dirty="0">
                  <a:solidFill>
                    <a:srgbClr val="FF0000"/>
                  </a:solidFill>
                  <a:latin typeface="Times New Roman" panose="02020603050405020304" pitchFamily="18" charset="0"/>
                  <a:ea typeface="굴림" panose="020B0600000101010101" pitchFamily="50" charset="-127"/>
                  <a:cs typeface="Times New Roman" panose="02020603050405020304" pitchFamily="18" charset="0"/>
                </a:rPr>
                <a:t>      “generate” : double,</a:t>
              </a:r>
            </a:p>
            <a:p>
              <a:r>
                <a:rPr lang="en-US" sz="800" dirty="0">
                  <a:solidFill>
                    <a:srgbClr val="FF0000"/>
                  </a:solidFill>
                  <a:latin typeface="Times New Roman" panose="02020603050405020304" pitchFamily="18" charset="0"/>
                  <a:ea typeface="굴림" panose="020B0600000101010101" pitchFamily="50" charset="-127"/>
                  <a:cs typeface="Times New Roman" panose="02020603050405020304" pitchFamily="18" charset="0"/>
                </a:rPr>
                <a:t>      “storage” : String,</a:t>
              </a:r>
            </a:p>
            <a:p>
              <a:r>
                <a:rPr lang="en-US" sz="800" dirty="0">
                  <a:solidFill>
                    <a:srgbClr val="FF0000"/>
                  </a:solidFill>
                  <a:latin typeface="Times New Roman" panose="02020603050405020304" pitchFamily="18" charset="0"/>
                  <a:ea typeface="굴림" panose="020B0600000101010101" pitchFamily="50" charset="-127"/>
                  <a:cs typeface="Times New Roman" panose="02020603050405020304" pitchFamily="18" charset="0"/>
                </a:rPr>
                <a:t>      “maxValue” : Double,</a:t>
              </a:r>
            </a:p>
            <a:p>
              <a:r>
                <a:rPr lang="en-US" sz="800" dirty="0">
                  <a:solidFill>
                    <a:srgbClr val="FF0000"/>
                  </a:solidFill>
                  <a:latin typeface="Times New Roman" panose="02020603050405020304" pitchFamily="18" charset="0"/>
                  <a:ea typeface="굴림" panose="020B0600000101010101" pitchFamily="50" charset="-127"/>
                  <a:cs typeface="Times New Roman" panose="02020603050405020304" pitchFamily="18" charset="0"/>
                </a:rPr>
                <a:t>      “minValue” : Double,</a:t>
              </a:r>
            </a:p>
            <a:p>
              <a:r>
                <a:rPr lang="en-US" sz="800" dirty="0">
                  <a:solidFill>
                    <a:srgbClr val="FF0000"/>
                  </a:solidFill>
                  <a:latin typeface="Times New Roman" panose="02020603050405020304" pitchFamily="18" charset="0"/>
                  <a:ea typeface="굴림" panose="020B0600000101010101" pitchFamily="50" charset="-127"/>
                  <a:cs typeface="Times New Roman" panose="02020603050405020304" pitchFamily="18" charset="0"/>
                </a:rPr>
                <a:t>      “</a:t>
              </a:r>
              <a:r>
                <a:rPr lang="en-US" sz="800" dirty="0" err="1">
                  <a:solidFill>
                    <a:srgbClr val="FF0000"/>
                  </a:solidFill>
                  <a:latin typeface="Times New Roman" panose="02020603050405020304" pitchFamily="18" charset="0"/>
                  <a:ea typeface="굴림" panose="020B0600000101010101" pitchFamily="50" charset="-127"/>
                  <a:cs typeface="Times New Roman" panose="02020603050405020304" pitchFamily="18" charset="0"/>
                </a:rPr>
                <a:t>avgValue</a:t>
              </a:r>
              <a:r>
                <a:rPr lang="en-US" sz="800" dirty="0">
                  <a:solidFill>
                    <a:srgbClr val="FF0000"/>
                  </a:solidFill>
                  <a:latin typeface="Times New Roman" panose="02020603050405020304" pitchFamily="18" charset="0"/>
                  <a:ea typeface="굴림" panose="020B0600000101010101" pitchFamily="50" charset="-127"/>
                  <a:cs typeface="Times New Roman" panose="02020603050405020304" pitchFamily="18" charset="0"/>
                </a:rPr>
                <a:t>” : Double,</a:t>
              </a:r>
            </a:p>
            <a:p>
              <a:r>
                <a:rPr lang="en-US" sz="800" dirty="0">
                  <a:solidFill>
                    <a:srgbClr val="FF0000"/>
                  </a:solidFill>
                  <a:latin typeface="Times New Roman" panose="02020603050405020304" pitchFamily="18" charset="0"/>
                  <a:ea typeface="굴림" panose="020B0600000101010101" pitchFamily="50" charset="-127"/>
                  <a:cs typeface="Times New Roman" panose="02020603050405020304" pitchFamily="18" charset="0"/>
                </a:rPr>
                <a:t>      “maxTime” : Date,</a:t>
              </a:r>
            </a:p>
            <a:p>
              <a:r>
                <a:rPr lang="en-US" sz="800" dirty="0">
                  <a:solidFill>
                    <a:srgbClr val="FF0000"/>
                  </a:solidFill>
                  <a:latin typeface="Times New Roman" panose="02020603050405020304" pitchFamily="18" charset="0"/>
                  <a:ea typeface="굴림" panose="020B0600000101010101" pitchFamily="50" charset="-127"/>
                  <a:cs typeface="Times New Roman" panose="02020603050405020304" pitchFamily="18" charset="0"/>
                </a:rPr>
                <a:t>      “minTime” : Date,</a:t>
              </a:r>
            </a:p>
            <a:p>
              <a:r>
                <a:rPr lang="en-US" sz="800" dirty="0">
                  <a:solidFill>
                    <a:srgbClr val="FF0000"/>
                  </a:solidFill>
                  <a:latin typeface="Times New Roman" panose="02020603050405020304" pitchFamily="18" charset="0"/>
                  <a:ea typeface="굴림" panose="020B0600000101010101" pitchFamily="50" charset="-127"/>
                  <a:cs typeface="Times New Roman" panose="02020603050405020304" pitchFamily="18" charset="0"/>
                </a:rPr>
                <a:t>      “priority” : Integer</a:t>
              </a:r>
            </a:p>
            <a:p>
              <a:r>
                <a:rPr lang="en-US" sz="800" dirty="0">
                  <a:latin typeface="Times New Roman" panose="02020603050405020304" pitchFamily="18" charset="0"/>
                  <a:ea typeface="굴림" panose="020B0600000101010101" pitchFamily="50" charset="-127"/>
                  <a:cs typeface="Times New Roman" panose="02020603050405020304" pitchFamily="18" charset="0"/>
                </a:rPr>
                <a:t>}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7388842" y="3152791"/>
              <a:ext cx="1602682" cy="910607"/>
            </a:xfrm>
            <a:prstGeom prst="rect">
              <a:avLst/>
            </a:prstGeom>
            <a:noFill/>
            <a:ln>
              <a:solidFill>
                <a:schemeClr val="bg2">
                  <a:lumMod val="50000"/>
                </a:schemeClr>
              </a:solidFill>
            </a:ln>
          </p:spPr>
          <p:txBody>
            <a:bodyPr wrap="square" lIns="108000" tIns="108000" rIns="108000" bIns="108000" rtlCol="0" anchor="ctr">
              <a:spAutoFit/>
            </a:bodyPr>
            <a:lstStyle/>
            <a:p>
              <a:r>
                <a:rPr lang="en-US" altLang="ko-KR" sz="900" b="1" dirty="0" err="1"/>
                <a:t>powerAttributes</a:t>
              </a:r>
              <a:r>
                <a:rPr lang="en-US" altLang="ko-KR" sz="900" dirty="0">
                  <a:solidFill>
                    <a:schemeClr val="accent2"/>
                  </a:solidFill>
                  <a:latin typeface="Times New Roman" panose="02020603050405020304" pitchFamily="18" charset="0"/>
                  <a:ea typeface="굴림" panose="020B0600000101010101" pitchFamily="50" charset="-127"/>
                  <a:cs typeface="Times New Roman" panose="02020603050405020304" pitchFamily="18" charset="0"/>
                </a:rPr>
                <a:t> </a:t>
              </a:r>
              <a:r>
                <a:rPr lang="en-US" sz="900" b="1" dirty="0">
                  <a:solidFill>
                    <a:srgbClr val="000000"/>
                  </a:solidFill>
                  <a:latin typeface="Times New Roman" panose="02020603050405020304" pitchFamily="18" charset="0"/>
                  <a:ea typeface="굴림" panose="020B0600000101010101" pitchFamily="50" charset="-127"/>
                  <a:cs typeface="Times New Roman" panose="02020603050405020304" pitchFamily="18" charset="0"/>
                </a:rPr>
                <a:t>Object</a:t>
              </a:r>
              <a:r>
                <a:rPr lang="en-US" sz="900" dirty="0">
                  <a:solidFill>
                    <a:srgbClr val="000000"/>
                  </a:solidFill>
                  <a:latin typeface="Times New Roman" panose="02020603050405020304" pitchFamily="18" charset="0"/>
                  <a:ea typeface="굴림" panose="020B0600000101010101" pitchFamily="50" charset="-127"/>
                  <a:cs typeface="Times New Roman" panose="02020603050405020304" pitchFamily="18" charset="0"/>
                </a:rPr>
                <a:t>{</a:t>
              </a:r>
            </a:p>
            <a:p>
              <a:r>
                <a:rPr lang="en-US" sz="900" dirty="0">
                  <a:latin typeface="Times New Roman" panose="02020603050405020304" pitchFamily="18" charset="0"/>
                  <a:ea typeface="굴림" panose="020B0600000101010101" pitchFamily="50" charset="-127"/>
                  <a:cs typeface="Times New Roman" panose="02020603050405020304" pitchFamily="18" charset="0"/>
                </a:rPr>
                <a:t>        “hertz” : Double,</a:t>
              </a:r>
            </a:p>
            <a:p>
              <a:r>
                <a:rPr lang="en-US" sz="900" dirty="0">
                  <a:latin typeface="Times New Roman" panose="02020603050405020304" pitchFamily="18" charset="0"/>
                  <a:ea typeface="굴림" panose="020B0600000101010101" pitchFamily="50" charset="-127"/>
                  <a:cs typeface="Times New Roman" panose="02020603050405020304" pitchFamily="18" charset="0"/>
                </a:rPr>
                <a:t>        “voltage” : </a:t>
              </a:r>
              <a:r>
                <a:rPr lang="en-US" altLang="ko-KR" sz="900" dirty="0">
                  <a:latin typeface="Times New Roman" panose="02020603050405020304" pitchFamily="18" charset="0"/>
                  <a:ea typeface="굴림" panose="020B0600000101010101" pitchFamily="50" charset="-127"/>
                  <a:cs typeface="Times New Roman" panose="02020603050405020304" pitchFamily="18" charset="0"/>
                </a:rPr>
                <a:t>Double</a:t>
              </a:r>
              <a:r>
                <a:rPr lang="en-US" sz="900" dirty="0">
                  <a:latin typeface="Times New Roman" panose="02020603050405020304" pitchFamily="18" charset="0"/>
                  <a:ea typeface="굴림" panose="020B0600000101010101" pitchFamily="50" charset="-127"/>
                  <a:cs typeface="Times New Roman" panose="02020603050405020304" pitchFamily="18" charset="0"/>
                </a:rPr>
                <a:t>,</a:t>
              </a:r>
            </a:p>
            <a:p>
              <a:r>
                <a:rPr lang="en-US" sz="900" dirty="0">
                  <a:latin typeface="Times New Roman" panose="02020603050405020304" pitchFamily="18" charset="0"/>
                  <a:ea typeface="굴림" panose="020B0600000101010101" pitchFamily="50" charset="-127"/>
                  <a:cs typeface="Times New Roman" panose="02020603050405020304" pitchFamily="18" charset="0"/>
                </a:rPr>
                <a:t>        “ac” : Boolean</a:t>
              </a:r>
              <a:r>
                <a:rPr lang="en-US" sz="900" b="1" dirty="0">
                  <a:latin typeface="Times New Roman" panose="02020603050405020304" pitchFamily="18" charset="0"/>
                  <a:ea typeface="굴림" panose="020B0600000101010101" pitchFamily="50" charset="-127"/>
                  <a:cs typeface="Times New Roman" panose="02020603050405020304" pitchFamily="18" charset="0"/>
                </a:rPr>
                <a:t>	</a:t>
              </a:r>
            </a:p>
            <a:p>
              <a:r>
                <a:rPr lang="en-US" sz="900" dirty="0">
                  <a:latin typeface="Times New Roman" panose="02020603050405020304" pitchFamily="18" charset="0"/>
                  <a:ea typeface="굴림" panose="020B0600000101010101" pitchFamily="50" charset="-127"/>
                  <a:cs typeface="Times New Roman" panose="02020603050405020304" pitchFamily="18" charset="0"/>
                </a:rPr>
                <a:t>}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64388512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b="1" dirty="0">
                <a:solidFill>
                  <a:schemeClr val="tx1"/>
                </a:solidFill>
              </a:rPr>
              <a:t>2. Smart Home Energy Framework : </a:t>
            </a:r>
            <a:br>
              <a:rPr lang="en-US" altLang="ko-KR" sz="3200" b="1" dirty="0">
                <a:solidFill>
                  <a:schemeClr val="tx1"/>
                </a:solidFill>
              </a:rPr>
            </a:br>
            <a:r>
              <a:rPr lang="en-US" altLang="ko-KR" sz="2800" b="1" dirty="0">
                <a:solidFill>
                  <a:schemeClr val="tx1"/>
                </a:solidFill>
              </a:rPr>
              <a:t>2.2 </a:t>
            </a:r>
            <a:r>
              <a:rPr lang="en-US" altLang="ko-KR" sz="2800" b="1" dirty="0">
                <a:solidFill>
                  <a:srgbClr val="FF0000"/>
                </a:solidFill>
              </a:rPr>
              <a:t>EMAP</a:t>
            </a:r>
            <a:r>
              <a:rPr lang="en-US" altLang="ko-KR" sz="2800" b="1" dirty="0">
                <a:solidFill>
                  <a:schemeClr val="tx1"/>
                </a:solidFill>
              </a:rPr>
              <a:t>(</a:t>
            </a:r>
            <a:r>
              <a:rPr lang="en-US" altLang="ko-KR" sz="2800" b="1" dirty="0" err="1">
                <a:solidFill>
                  <a:srgbClr val="FF0000"/>
                </a:solidFill>
              </a:rPr>
              <a:t>CoAP</a:t>
            </a:r>
            <a:r>
              <a:rPr lang="en-US" altLang="ko-KR" sz="2800" b="1" dirty="0">
                <a:solidFill>
                  <a:srgbClr val="FF0000"/>
                </a:solidFill>
              </a:rPr>
              <a:t>/JSON</a:t>
            </a:r>
            <a:r>
              <a:rPr lang="en-US" altLang="ko-KR" sz="2800" b="1" dirty="0">
                <a:solidFill>
                  <a:schemeClr val="tx1"/>
                </a:solidFill>
              </a:rPr>
              <a:t>, MQTT/JSON) : Session Setup</a:t>
            </a:r>
            <a:endParaRPr lang="ko-KR" altLang="en-US" sz="2800" dirty="0"/>
          </a:p>
        </p:txBody>
      </p:sp>
      <p:sp>
        <p:nvSpPr>
          <p:cNvPr id="12" name="직사각형 11"/>
          <p:cNvSpPr/>
          <p:nvPr/>
        </p:nvSpPr>
        <p:spPr bwMode="auto">
          <a:xfrm>
            <a:off x="467544" y="1414528"/>
            <a:ext cx="8229600" cy="1023300"/>
          </a:xfrm>
          <a:prstGeom prst="rect">
            <a:avLst/>
          </a:prstGeom>
          <a:solidFill>
            <a:schemeClr val="bg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973499" y="1630541"/>
            <a:ext cx="1569660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Client EMA</a:t>
            </a:r>
          </a:p>
          <a:p>
            <a:pPr algn="ctr"/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192.168.1.101 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4" name="직선 화살표 연결선 13"/>
          <p:cNvCxnSpPr/>
          <p:nvPr/>
        </p:nvCxnSpPr>
        <p:spPr bwMode="auto">
          <a:xfrm>
            <a:off x="2195736" y="1844824"/>
            <a:ext cx="4707807" cy="0"/>
          </a:xfrm>
          <a:prstGeom prst="straightConnector1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arrow" w="med" len="med"/>
            <a:tailEnd type="none"/>
          </a:ln>
          <a:effectLst/>
        </p:spPr>
      </p:cxnSp>
      <p:sp>
        <p:nvSpPr>
          <p:cNvPr id="16" name="TextBox 15"/>
          <p:cNvSpPr txBox="1"/>
          <p:nvPr/>
        </p:nvSpPr>
        <p:spPr>
          <a:xfrm>
            <a:off x="587587" y="1572747"/>
            <a:ext cx="1511952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Server EMA</a:t>
            </a:r>
          </a:p>
          <a:p>
            <a:pPr algn="ctr"/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192.168.1.127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7" name="직선 화살표 연결선 16"/>
          <p:cNvCxnSpPr/>
          <p:nvPr/>
        </p:nvCxnSpPr>
        <p:spPr bwMode="auto">
          <a:xfrm flipH="1">
            <a:off x="2195736" y="2276872"/>
            <a:ext cx="4707808" cy="0"/>
          </a:xfrm>
          <a:prstGeom prst="straightConnector1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arrow" w="med" len="med"/>
            <a:tailEnd type="none"/>
          </a:ln>
          <a:effectLst/>
        </p:spPr>
      </p:cxnSp>
      <p:sp>
        <p:nvSpPr>
          <p:cNvPr id="29" name="TextBox 28"/>
          <p:cNvSpPr txBox="1"/>
          <p:nvPr/>
        </p:nvSpPr>
        <p:spPr>
          <a:xfrm>
            <a:off x="3689398" y="1991018"/>
            <a:ext cx="1563698" cy="6617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(6) RegisteredReport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altLang="ko-KR" sz="1200" b="1" dirty="0"/>
          </a:p>
          <a:p>
            <a:endParaRPr lang="ko-KR" altLang="en-US" sz="13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729697" y="1552276"/>
            <a:ext cx="141256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(5) RegisterReport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ko-KR" altLang="en-US" sz="13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-90264" y="2445559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400" dirty="0"/>
              <a:t>(5) RegisterReport</a:t>
            </a:r>
          </a:p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(6) RegisteredReport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2657" y="2575576"/>
            <a:ext cx="7432552" cy="371475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0" y="0"/>
            <a:ext cx="234307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>
                <a:solidFill>
                  <a:schemeClr val="accent2"/>
                </a:solidFill>
              </a:rPr>
              <a:t>파란색 </a:t>
            </a:r>
            <a:r>
              <a:rPr lang="en-US" altLang="ko-KR" sz="1200" dirty="0">
                <a:solidFill>
                  <a:schemeClr val="accent2"/>
                </a:solidFill>
              </a:rPr>
              <a:t>: </a:t>
            </a:r>
            <a:r>
              <a:rPr lang="ko-KR" altLang="en-US" sz="1200" dirty="0">
                <a:solidFill>
                  <a:schemeClr val="accent2"/>
                </a:solidFill>
              </a:rPr>
              <a:t>기존 </a:t>
            </a:r>
            <a:r>
              <a:rPr lang="en-US" altLang="ko-KR" sz="1200" dirty="0">
                <a:solidFill>
                  <a:schemeClr val="accent2"/>
                </a:solidFill>
              </a:rPr>
              <a:t>OpenADR</a:t>
            </a:r>
            <a:r>
              <a:rPr lang="ko-KR" altLang="en-US" sz="1200" dirty="0">
                <a:solidFill>
                  <a:schemeClr val="accent2"/>
                </a:solidFill>
              </a:rPr>
              <a:t> </a:t>
            </a:r>
            <a:r>
              <a:rPr lang="en-US" altLang="ko-KR" sz="1200" dirty="0">
                <a:solidFill>
                  <a:schemeClr val="accent2"/>
                </a:solidFill>
              </a:rPr>
              <a:t>Tag </a:t>
            </a:r>
            <a:r>
              <a:rPr lang="ko-KR" altLang="en-US" sz="1200" dirty="0">
                <a:solidFill>
                  <a:schemeClr val="accent2"/>
                </a:solidFill>
              </a:rPr>
              <a:t>부분</a:t>
            </a:r>
            <a:endParaRPr lang="en-US" altLang="ko-KR" sz="1200" dirty="0">
              <a:solidFill>
                <a:schemeClr val="accent2"/>
              </a:solidFill>
            </a:endParaRPr>
          </a:p>
          <a:p>
            <a:r>
              <a:rPr lang="ko-KR" altLang="en-US" sz="1200" dirty="0">
                <a:solidFill>
                  <a:srgbClr val="FF0000"/>
                </a:solidFill>
              </a:rPr>
              <a:t>빨간색 </a:t>
            </a:r>
            <a:r>
              <a:rPr lang="en-US" altLang="ko-KR" sz="1200" dirty="0">
                <a:solidFill>
                  <a:srgbClr val="FF0000"/>
                </a:solidFill>
              </a:rPr>
              <a:t>: OpenADR</a:t>
            </a:r>
            <a:r>
              <a:rPr lang="ko-KR" altLang="en-US" sz="1200" dirty="0">
                <a:solidFill>
                  <a:srgbClr val="FF0000"/>
                </a:solidFill>
              </a:rPr>
              <a:t>확장된 </a:t>
            </a:r>
            <a:r>
              <a:rPr lang="en-US" altLang="ko-KR" sz="1200" dirty="0">
                <a:solidFill>
                  <a:srgbClr val="FF0000"/>
                </a:solidFill>
              </a:rPr>
              <a:t>Profile</a:t>
            </a:r>
          </a:p>
          <a:p>
            <a:r>
              <a:rPr lang="ko-KR" altLang="en-US" sz="1200" dirty="0">
                <a:solidFill>
                  <a:schemeClr val="accent1"/>
                </a:solidFill>
              </a:rPr>
              <a:t>초록색 </a:t>
            </a:r>
            <a:r>
              <a:rPr lang="en-US" altLang="ko-KR" sz="1200" dirty="0">
                <a:solidFill>
                  <a:schemeClr val="accent1"/>
                </a:solidFill>
              </a:rPr>
              <a:t>: </a:t>
            </a:r>
            <a:r>
              <a:rPr lang="ko-KR" altLang="en-US" sz="1200" dirty="0">
                <a:solidFill>
                  <a:schemeClr val="accent1"/>
                </a:solidFill>
              </a:rPr>
              <a:t>삭제 또는 변경</a:t>
            </a:r>
            <a:endParaRPr lang="en-US" altLang="ko-KR" sz="1200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03320" y="2987875"/>
            <a:ext cx="8617152" cy="3581851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txBody>
          <a:bodyPr wrap="square" lIns="108000" tIns="108000" rIns="108000" bIns="108000" rtlCol="0" anchor="ctr">
            <a:spAutoFit/>
          </a:bodyPr>
          <a:lstStyle/>
          <a:p>
            <a:r>
              <a:rPr lang="en-US" altLang="ko-KR" sz="1100" b="1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RegisteredReport Object</a:t>
            </a:r>
            <a:r>
              <a:rPr lang="en-US" altLang="ko-KR" sz="110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{</a:t>
            </a:r>
          </a:p>
          <a:p>
            <a:r>
              <a:rPr lang="en-US" altLang="ko-KR" sz="11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“</a:t>
            </a:r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SrcEMA” </a:t>
            </a:r>
            <a:r>
              <a:rPr lang="en-US" altLang="ko-KR" sz="11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: String,</a:t>
            </a:r>
          </a:p>
          <a:p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“DestEMA” : String,</a:t>
            </a:r>
          </a:p>
          <a:p>
            <a:r>
              <a:rPr lang="en-US" altLang="ko-KR" sz="11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“requestID": String,</a:t>
            </a:r>
          </a:p>
          <a:p>
            <a:r>
              <a:rPr lang="en-US" altLang="ko-KR" sz="11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“responseCode” : Integer,</a:t>
            </a:r>
            <a:endParaRPr lang="en-US" altLang="ko-KR" sz="1100" dirty="0">
              <a:solidFill>
                <a:schemeClr val="accent2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r>
              <a:rPr lang="en-US" altLang="ko-KR" sz="1100" strike="sngStrike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“responseDescription”: String,</a:t>
            </a:r>
          </a:p>
          <a:p>
            <a:r>
              <a:rPr lang="en-US" altLang="ko-KR" sz="1100" strike="sngStrike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</a:t>
            </a:r>
            <a:r>
              <a:rPr lang="en-US" altLang="ko-KR" sz="1100" strike="sngStrike" dirty="0">
                <a:solidFill>
                  <a:schemeClr val="accent1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“transportName: String=&gt;</a:t>
            </a:r>
            <a:r>
              <a:rPr lang="ko-KR" altLang="en-US" sz="1100" strike="sngStrike" dirty="0">
                <a:solidFill>
                  <a:schemeClr val="accent1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기존 </a:t>
            </a:r>
            <a:r>
              <a:rPr lang="en-US" altLang="ko-KR" sz="1100" strike="sngStrike" dirty="0">
                <a:solidFill>
                  <a:schemeClr val="accent1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OpenADR</a:t>
            </a:r>
            <a:r>
              <a:rPr lang="ko-KR" altLang="en-US" sz="1100" strike="sngStrike" dirty="0">
                <a:solidFill>
                  <a:schemeClr val="accent1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에 없는 내용</a:t>
            </a:r>
            <a:r>
              <a:rPr lang="en-US" altLang="ko-KR" sz="1100" strike="sngStrike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,</a:t>
            </a:r>
          </a:p>
          <a:p>
            <a:r>
              <a:rPr lang="en-US" altLang="ko-KR" sz="1100" strike="sngStrike" dirty="0">
                <a:solidFill>
                  <a:schemeClr val="accent1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“version": Integer=&gt;</a:t>
            </a:r>
            <a:r>
              <a:rPr lang="ko-KR" altLang="en-US" sz="1100" strike="sngStrike" dirty="0">
                <a:solidFill>
                  <a:schemeClr val="accent1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삭제</a:t>
            </a:r>
            <a:r>
              <a:rPr lang="en-US" altLang="ko-KR" sz="1100" strike="sngStrike" dirty="0">
                <a:solidFill>
                  <a:schemeClr val="accent1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, </a:t>
            </a:r>
          </a:p>
          <a:p>
            <a:r>
              <a:rPr lang="en-US" altLang="ko-KR" sz="1100" strike="sngStrike" dirty="0">
                <a:solidFill>
                  <a:schemeClr val="accent1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“threshold” : Double =&gt;DistributeEvent</a:t>
            </a:r>
            <a:r>
              <a:rPr lang="ko-KR" altLang="en-US" sz="1100" strike="sngStrike" dirty="0">
                <a:solidFill>
                  <a:schemeClr val="accent1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로 이동</a:t>
            </a:r>
            <a:r>
              <a:rPr lang="en-US" altLang="ko-KR" sz="1100" strike="sngStrike" dirty="0">
                <a:solidFill>
                  <a:schemeClr val="accent1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,</a:t>
            </a:r>
          </a:p>
          <a:p>
            <a:r>
              <a:rPr lang="en-US" altLang="ko-KR" sz="1100" dirty="0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“service”: String, </a:t>
            </a:r>
            <a:endParaRPr lang="en-US" altLang="ko-KR" sz="1100" dirty="0">
              <a:solidFill>
                <a:srgbClr val="FF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r>
              <a:rPr lang="en-US" altLang="ko-KR" sz="1100" dirty="0">
                <a:solidFill>
                  <a:srgbClr val="FF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“time” : Date,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}</a:t>
            </a:r>
          </a:p>
          <a:p>
            <a:endParaRPr lang="en-US" sz="110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sz="110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sz="110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sz="110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sz="110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sz="110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sz="110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sz="110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7944" y="3111134"/>
            <a:ext cx="2736304" cy="2294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543558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b="1" dirty="0">
                <a:solidFill>
                  <a:schemeClr val="tx1"/>
                </a:solidFill>
              </a:rPr>
              <a:t>2.2 EMAP(MQTT, CoAP/JSON)</a:t>
            </a:r>
            <a:br>
              <a:rPr lang="en-US" altLang="ko-KR" sz="2800" b="1" dirty="0">
                <a:solidFill>
                  <a:schemeClr val="tx1"/>
                </a:solidFill>
              </a:rPr>
            </a:br>
            <a:r>
              <a:rPr lang="en-US" altLang="ko-KR" sz="2800" b="1" dirty="0">
                <a:solidFill>
                  <a:schemeClr val="tx1"/>
                </a:solidFill>
              </a:rPr>
              <a:t>Service : Session Setup</a:t>
            </a:r>
            <a:endParaRPr lang="ko-KR" altLang="en-US" sz="24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7C6F095-276F-4AD3-9842-1213BA0CC323}" type="slidenum">
              <a:rPr lang="ko-KR" altLang="en-US" smtClean="0">
                <a:solidFill>
                  <a:srgbClr val="000000"/>
                </a:solidFill>
              </a:rPr>
              <a:pPr>
                <a:defRPr/>
              </a:pPr>
              <a:t>168</a:t>
            </a:fld>
            <a:endParaRPr lang="ko-KR" altLang="en-US" dirty="0">
              <a:solidFill>
                <a:srgbClr val="000000"/>
              </a:solidFill>
            </a:endParaRPr>
          </a:p>
        </p:txBody>
      </p:sp>
      <p:grpSp>
        <p:nvGrpSpPr>
          <p:cNvPr id="33" name="그룹 32"/>
          <p:cNvGrpSpPr/>
          <p:nvPr/>
        </p:nvGrpSpPr>
        <p:grpSpPr>
          <a:xfrm>
            <a:off x="467544" y="1348956"/>
            <a:ext cx="8229600" cy="542483"/>
            <a:chOff x="467544" y="1273828"/>
            <a:chExt cx="8229600" cy="1164000"/>
          </a:xfrm>
        </p:grpSpPr>
        <p:sp>
          <p:nvSpPr>
            <p:cNvPr id="34" name="직사각형 33"/>
            <p:cNvSpPr/>
            <p:nvPr/>
          </p:nvSpPr>
          <p:spPr bwMode="auto">
            <a:xfrm>
              <a:off x="467544" y="1414527"/>
              <a:ext cx="8229600" cy="1023301"/>
            </a:xfrm>
            <a:prstGeom prst="rect">
              <a:avLst/>
            </a:prstGeom>
            <a:solidFill>
              <a:schemeClr val="bg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7377792" y="1653765"/>
              <a:ext cx="845103" cy="54482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05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Client EMA</a:t>
              </a:r>
              <a:endParaRPr lang="ko-KR" altLang="en-US" sz="105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6" name="직선 화살표 연결선 35"/>
            <p:cNvCxnSpPr/>
            <p:nvPr/>
          </p:nvCxnSpPr>
          <p:spPr bwMode="auto">
            <a:xfrm>
              <a:off x="2195736" y="1844824"/>
              <a:ext cx="4707807" cy="0"/>
            </a:xfrm>
            <a:prstGeom prst="straightConnector1">
              <a:avLst/>
            </a:prstGeom>
            <a:solidFill>
              <a:schemeClr val="accent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arrow" w="med" len="med"/>
              <a:tailEnd type="none"/>
            </a:ln>
            <a:effectLst/>
          </p:spPr>
        </p:cxnSp>
        <p:sp>
          <p:nvSpPr>
            <p:cNvPr id="38" name="TextBox 37"/>
            <p:cNvSpPr txBox="1"/>
            <p:nvPr/>
          </p:nvSpPr>
          <p:spPr>
            <a:xfrm>
              <a:off x="862283" y="1612978"/>
              <a:ext cx="869149" cy="54482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05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Server EMA</a:t>
              </a:r>
              <a:endParaRPr lang="ko-KR" altLang="en-US" sz="105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9" name="직선 화살표 연결선 38"/>
            <p:cNvCxnSpPr/>
            <p:nvPr/>
          </p:nvCxnSpPr>
          <p:spPr bwMode="auto">
            <a:xfrm flipH="1">
              <a:off x="2195736" y="2276872"/>
              <a:ext cx="4707808" cy="0"/>
            </a:xfrm>
            <a:prstGeom prst="straightConnector1">
              <a:avLst/>
            </a:prstGeom>
            <a:solidFill>
              <a:schemeClr val="accent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arrow" w="med" len="med"/>
              <a:tailEnd type="none"/>
            </a:ln>
            <a:effectLst/>
          </p:spPr>
        </p:cxnSp>
        <p:sp>
          <p:nvSpPr>
            <p:cNvPr id="40" name="TextBox 39"/>
            <p:cNvSpPr txBox="1"/>
            <p:nvPr/>
          </p:nvSpPr>
          <p:spPr>
            <a:xfrm>
              <a:off x="3545231" y="1829047"/>
              <a:ext cx="1342034" cy="5613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(8) RegisterReport</a:t>
              </a:r>
              <a:endParaRPr lang="ko-KR" altLang="en-US" sz="11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3595881" y="1273828"/>
              <a:ext cx="617477" cy="5613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(7) Poll</a:t>
              </a:r>
              <a:endParaRPr lang="ko-KR" altLang="en-US" sz="11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0" name="직사각형 19"/>
          <p:cNvSpPr/>
          <p:nvPr/>
        </p:nvSpPr>
        <p:spPr>
          <a:xfrm>
            <a:off x="0" y="0"/>
            <a:ext cx="234307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>
                <a:solidFill>
                  <a:schemeClr val="accent2"/>
                </a:solidFill>
              </a:rPr>
              <a:t>파란색 </a:t>
            </a:r>
            <a:r>
              <a:rPr lang="en-US" altLang="ko-KR" sz="1200" dirty="0">
                <a:solidFill>
                  <a:schemeClr val="accent2"/>
                </a:solidFill>
              </a:rPr>
              <a:t>: </a:t>
            </a:r>
            <a:r>
              <a:rPr lang="ko-KR" altLang="en-US" sz="1200" dirty="0">
                <a:solidFill>
                  <a:schemeClr val="accent2"/>
                </a:solidFill>
              </a:rPr>
              <a:t>기존 </a:t>
            </a:r>
            <a:r>
              <a:rPr lang="en-US" altLang="ko-KR" sz="1200" dirty="0">
                <a:solidFill>
                  <a:schemeClr val="accent2"/>
                </a:solidFill>
              </a:rPr>
              <a:t>OpenADR</a:t>
            </a:r>
            <a:r>
              <a:rPr lang="ko-KR" altLang="en-US" sz="1200" dirty="0">
                <a:solidFill>
                  <a:schemeClr val="accent2"/>
                </a:solidFill>
              </a:rPr>
              <a:t> </a:t>
            </a:r>
            <a:r>
              <a:rPr lang="en-US" altLang="ko-KR" sz="1200" dirty="0">
                <a:solidFill>
                  <a:schemeClr val="accent2"/>
                </a:solidFill>
              </a:rPr>
              <a:t>Tag </a:t>
            </a:r>
            <a:r>
              <a:rPr lang="ko-KR" altLang="en-US" sz="1200" dirty="0">
                <a:solidFill>
                  <a:schemeClr val="accent2"/>
                </a:solidFill>
              </a:rPr>
              <a:t>부분</a:t>
            </a:r>
            <a:endParaRPr lang="en-US" altLang="ko-KR" sz="1200" dirty="0">
              <a:solidFill>
                <a:schemeClr val="accent2"/>
              </a:solidFill>
            </a:endParaRPr>
          </a:p>
          <a:p>
            <a:r>
              <a:rPr lang="ko-KR" altLang="en-US" sz="1200" dirty="0">
                <a:solidFill>
                  <a:srgbClr val="FF0000"/>
                </a:solidFill>
              </a:rPr>
              <a:t>빨간색 </a:t>
            </a:r>
            <a:r>
              <a:rPr lang="en-US" altLang="ko-KR" sz="1200" dirty="0">
                <a:solidFill>
                  <a:srgbClr val="FF0000"/>
                </a:solidFill>
              </a:rPr>
              <a:t>: OpenADR</a:t>
            </a:r>
            <a:r>
              <a:rPr lang="ko-KR" altLang="en-US" sz="1200" dirty="0">
                <a:solidFill>
                  <a:srgbClr val="FF0000"/>
                </a:solidFill>
              </a:rPr>
              <a:t>확장된 </a:t>
            </a:r>
            <a:r>
              <a:rPr lang="en-US" altLang="ko-KR" sz="1200" dirty="0">
                <a:solidFill>
                  <a:srgbClr val="FF0000"/>
                </a:solidFill>
              </a:rPr>
              <a:t>Profile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71295" y="1885818"/>
            <a:ext cx="7264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(7) Poll</a:t>
            </a:r>
            <a:endParaRPr lang="ko-KR" alt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altLang="ko-KR" sz="1400" dirty="0"/>
          </a:p>
        </p:txBody>
      </p:sp>
      <p:graphicFrame>
        <p:nvGraphicFramePr>
          <p:cNvPr id="21" name="표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1070292"/>
              </p:ext>
            </p:extLst>
          </p:nvPr>
        </p:nvGraphicFramePr>
        <p:xfrm>
          <a:off x="90882" y="2260855"/>
          <a:ext cx="4849118" cy="2145938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220001">
                  <a:extLst>
                    <a:ext uri="{9D8B030D-6E8A-4147-A177-3AD203B41FA5}">
                      <a16:colId xmlns:a16="http://schemas.microsoft.com/office/drawing/2014/main" val="3268031644"/>
                    </a:ext>
                  </a:extLst>
                </a:gridCol>
                <a:gridCol w="1320381">
                  <a:extLst>
                    <a:ext uri="{9D8B030D-6E8A-4147-A177-3AD203B41FA5}">
                      <a16:colId xmlns:a16="http://schemas.microsoft.com/office/drawing/2014/main" val="3968625718"/>
                    </a:ext>
                  </a:extLst>
                </a:gridCol>
                <a:gridCol w="2308736">
                  <a:extLst>
                    <a:ext uri="{9D8B030D-6E8A-4147-A177-3AD203B41FA5}">
                      <a16:colId xmlns:a16="http://schemas.microsoft.com/office/drawing/2014/main" val="3403634224"/>
                    </a:ext>
                  </a:extLst>
                </a:gridCol>
              </a:tblGrid>
              <a:tr h="184995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Key Name</a:t>
                      </a:r>
                      <a:endParaRPr lang="en-US" sz="1000" b="1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Reference</a:t>
                      </a:r>
                      <a:endParaRPr lang="en-US" sz="1000" b="1" i="0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3948588"/>
                  </a:ext>
                </a:extLst>
              </a:tr>
              <a:tr h="18499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OpenADR 2.0b</a:t>
                      </a:r>
                      <a:endParaRPr 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SEP 2.0(IEC 61968)</a:t>
                      </a:r>
                      <a:endParaRPr 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6621620"/>
                  </a:ext>
                </a:extLst>
              </a:tr>
              <a:tr h="44398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 dirty="0">
                          <a:effectLst/>
                        </a:rPr>
                        <a:t>SrcEMA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 dirty="0">
                          <a:effectLst/>
                        </a:rPr>
                        <a:t>ei:venID</a:t>
                      </a:r>
                      <a:endParaRPr lang="en-US" sz="800" b="0" i="1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1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54422655"/>
                  </a:ext>
                </a:extLst>
              </a:tr>
              <a:tr h="44398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 dirty="0">
                          <a:solidFill>
                            <a:schemeClr val="tx2"/>
                          </a:solidFill>
                          <a:effectLst/>
                        </a:rPr>
                        <a:t>DestEMA</a:t>
                      </a:r>
                      <a:endParaRPr lang="en-US" sz="800" b="1" i="0" u="none" strike="noStrike" dirty="0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 dirty="0">
                          <a:solidFill>
                            <a:schemeClr val="tx2"/>
                          </a:solidFill>
                          <a:effectLst/>
                        </a:rPr>
                        <a:t>ei:vtnID</a:t>
                      </a:r>
                      <a:endParaRPr lang="en-US" sz="800" b="0" i="1" u="none" strike="noStrike" dirty="0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1" u="none" strike="noStrike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477278575"/>
                  </a:ext>
                </a:extLst>
              </a:tr>
              <a:tr h="44398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 dirty="0">
                          <a:solidFill>
                            <a:schemeClr val="accent2"/>
                          </a:solidFill>
                          <a:effectLst/>
                        </a:rPr>
                        <a:t>service</a:t>
                      </a:r>
                      <a:endParaRPr lang="en-US" sz="1000" b="1" i="0" u="none" strike="noStrike" dirty="0">
                        <a:solidFill>
                          <a:schemeClr val="accent2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chemeClr val="accent2"/>
                          </a:solidFill>
                          <a:effectLst/>
                          <a:latin typeface="Times New Roman" panose="02020603050405020304" pitchFamily="18" charset="0"/>
                        </a:rPr>
                        <a:t>(tag</a:t>
                      </a:r>
                      <a:r>
                        <a:rPr lang="ko-KR" altLang="en-US" sz="1000" b="0" i="0" u="none" strike="noStrike" dirty="0">
                          <a:solidFill>
                            <a:schemeClr val="accent2"/>
                          </a:solidFill>
                          <a:effectLst/>
                          <a:latin typeface="Times New Roman" panose="02020603050405020304" pitchFamily="18" charset="0"/>
                        </a:rPr>
                        <a:t>이름으로 존재</a:t>
                      </a:r>
                      <a:r>
                        <a:rPr lang="en-US" altLang="ko-KR" sz="1000" b="0" i="0" u="none" strike="noStrike" dirty="0">
                          <a:solidFill>
                            <a:schemeClr val="accent2"/>
                          </a:solidFill>
                          <a:effectLst/>
                          <a:latin typeface="Times New Roman" panose="02020603050405020304" pitchFamily="18" charset="0"/>
                        </a:rPr>
                        <a:t>)</a:t>
                      </a:r>
                      <a:endParaRPr lang="ko-KR" altLang="en-US" sz="1000" b="0" i="0" u="none" strike="noStrike" dirty="0">
                        <a:solidFill>
                          <a:schemeClr val="accent2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1000" b="0" i="1" u="none" strike="noStrike" dirty="0">
                        <a:solidFill>
                          <a:schemeClr val="accent2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730006293"/>
                  </a:ext>
                </a:extLst>
              </a:tr>
              <a:tr h="44398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time</a:t>
                      </a:r>
                      <a:endParaRPr lang="en-US" sz="800" b="1" i="0" u="none" strike="noStrike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b="0" i="1" u="none" strike="noStrike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RandomizableEvent:creation Time</a:t>
                      </a:r>
                      <a:endParaRPr lang="en-US" sz="800" b="0" i="1" u="none" strike="noStrike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090342299"/>
                  </a:ext>
                </a:extLst>
              </a:tr>
            </a:tbl>
          </a:graphicData>
        </a:graphic>
      </p:graphicFrame>
      <p:graphicFrame>
        <p:nvGraphicFramePr>
          <p:cNvPr id="22" name="표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327607"/>
              </p:ext>
            </p:extLst>
          </p:nvPr>
        </p:nvGraphicFramePr>
        <p:xfrm>
          <a:off x="5050671" y="2268161"/>
          <a:ext cx="4088567" cy="2712552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798450">
                  <a:extLst>
                    <a:ext uri="{9D8B030D-6E8A-4147-A177-3AD203B41FA5}">
                      <a16:colId xmlns:a16="http://schemas.microsoft.com/office/drawing/2014/main" val="519711201"/>
                    </a:ext>
                  </a:extLst>
                </a:gridCol>
                <a:gridCol w="1000854">
                  <a:extLst>
                    <a:ext uri="{9D8B030D-6E8A-4147-A177-3AD203B41FA5}">
                      <a16:colId xmlns:a16="http://schemas.microsoft.com/office/drawing/2014/main" val="1796335938"/>
                    </a:ext>
                  </a:extLst>
                </a:gridCol>
                <a:gridCol w="988292">
                  <a:extLst>
                    <a:ext uri="{9D8B030D-6E8A-4147-A177-3AD203B41FA5}">
                      <a16:colId xmlns:a16="http://schemas.microsoft.com/office/drawing/2014/main" val="3952150079"/>
                    </a:ext>
                  </a:extLst>
                </a:gridCol>
                <a:gridCol w="1300971">
                  <a:extLst>
                    <a:ext uri="{9D8B030D-6E8A-4147-A177-3AD203B41FA5}">
                      <a16:colId xmlns:a16="http://schemas.microsoft.com/office/drawing/2014/main" val="3862704137"/>
                    </a:ext>
                  </a:extLst>
                </a:gridCol>
              </a:tblGrid>
              <a:tr h="226046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Key Name</a:t>
                      </a:r>
                      <a:endParaRPr lang="en-US" sz="900" b="1" i="0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Reference</a:t>
                      </a:r>
                      <a:endParaRPr lang="en-US" sz="900" b="1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0249340"/>
                  </a:ext>
                </a:extLst>
              </a:tr>
              <a:tr h="22604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solidFill>
                            <a:schemeClr val="bg1"/>
                          </a:solidFill>
                          <a:effectLst/>
                        </a:rPr>
                        <a:t>OpenADR 2.0b</a:t>
                      </a:r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solidFill>
                            <a:schemeClr val="bg1"/>
                          </a:solidFill>
                          <a:effectLst/>
                        </a:rPr>
                        <a:t>SEP 2.0(IEC 61968)</a:t>
                      </a:r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6654276"/>
                  </a:ext>
                </a:extLst>
              </a:tr>
              <a:tr h="45209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 dirty="0">
                          <a:solidFill>
                            <a:schemeClr val="tx2"/>
                          </a:solidFill>
                          <a:effectLst/>
                        </a:rPr>
                        <a:t>SrcEMA</a:t>
                      </a:r>
                      <a:endParaRPr lang="en-US" sz="800" b="1" i="0" u="none" strike="noStrike" dirty="0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 dirty="0">
                          <a:solidFill>
                            <a:schemeClr val="tx2"/>
                          </a:solidFill>
                          <a:effectLst/>
                        </a:rPr>
                        <a:t>ei:vtnID</a:t>
                      </a:r>
                      <a:endParaRPr lang="en-US" sz="800" b="0" i="1" u="none" strike="noStrike" dirty="0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1" u="none" strike="noStrike" dirty="0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960855776"/>
                  </a:ext>
                </a:extLst>
              </a:tr>
              <a:tr h="45209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DestEMA</a:t>
                      </a:r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ei:venID</a:t>
                      </a:r>
                      <a:endParaRPr lang="en-US" sz="800" b="0" i="1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1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815027324"/>
                  </a:ext>
                </a:extLst>
              </a:tr>
              <a:tr h="45209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 dirty="0">
                          <a:effectLst/>
                        </a:rPr>
                        <a:t>requestID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 dirty="0">
                          <a:effectLst/>
                        </a:rPr>
                        <a:t>ei:eiResponse</a:t>
                      </a:r>
                      <a:endParaRPr lang="en-US" sz="800" b="0" i="1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 dirty="0">
                          <a:effectLst/>
                        </a:rPr>
                        <a:t>Pyld:requestID</a:t>
                      </a:r>
                      <a:endParaRPr lang="en-US" sz="800" b="0" i="1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1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547735190"/>
                  </a:ext>
                </a:extLst>
              </a:tr>
              <a:tr h="45209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 dirty="0">
                          <a:solidFill>
                            <a:schemeClr val="accent2"/>
                          </a:solidFill>
                          <a:effectLst/>
                        </a:rPr>
                        <a:t>service</a:t>
                      </a:r>
                      <a:endParaRPr lang="en-US" sz="800" b="1" i="0" u="none" strike="noStrike" dirty="0">
                        <a:solidFill>
                          <a:schemeClr val="accent2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 dirty="0">
                          <a:solidFill>
                            <a:schemeClr val="accent2"/>
                          </a:solidFill>
                          <a:effectLst/>
                          <a:latin typeface="Times New Roman" panose="02020603050405020304" pitchFamily="18" charset="0"/>
                        </a:rPr>
                        <a:t>(tag</a:t>
                      </a:r>
                      <a:r>
                        <a:rPr lang="ko-KR" altLang="en-US" sz="800" b="0" i="0" u="none" strike="noStrike" dirty="0">
                          <a:solidFill>
                            <a:schemeClr val="accent2"/>
                          </a:solidFill>
                          <a:effectLst/>
                          <a:latin typeface="Times New Roman" panose="02020603050405020304" pitchFamily="18" charset="0"/>
                        </a:rPr>
                        <a:t>이름으로 존재</a:t>
                      </a:r>
                      <a:r>
                        <a:rPr lang="en-US" altLang="ko-KR" sz="800" b="0" i="0" u="none" strike="noStrike" dirty="0">
                          <a:solidFill>
                            <a:schemeClr val="accent2"/>
                          </a:solidFill>
                          <a:effectLst/>
                          <a:latin typeface="Times New Roman" panose="02020603050405020304" pitchFamily="18" charset="0"/>
                        </a:rPr>
                        <a:t>)</a:t>
                      </a:r>
                      <a:endParaRPr lang="ko-KR" altLang="en-US" sz="800" b="0" i="0" u="none" strike="noStrike" dirty="0">
                        <a:solidFill>
                          <a:schemeClr val="accent2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800" b="0" i="1" u="none" strike="noStrike" dirty="0">
                        <a:solidFill>
                          <a:schemeClr val="accent2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800" b="0" i="1" u="none" strike="noStrike" dirty="0">
                        <a:solidFill>
                          <a:schemeClr val="accent2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616122967"/>
                  </a:ext>
                </a:extLst>
              </a:tr>
              <a:tr h="45209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time</a:t>
                      </a:r>
                      <a:endParaRPr lang="en-US" sz="800" b="1" i="0" u="none" strike="noStrike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b="0" i="1" u="none" strike="noStrike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b="0" i="1" u="none" strike="noStrike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RandomizableEvent:creationTime</a:t>
                      </a:r>
                      <a:endParaRPr lang="en-US" sz="800" b="0" i="1" u="none" strike="noStrike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457390411"/>
                  </a:ext>
                </a:extLst>
              </a:tr>
            </a:tbl>
          </a:graphicData>
        </a:graphic>
      </p:graphicFrame>
      <p:sp>
        <p:nvSpPr>
          <p:cNvPr id="23" name="TextBox 22"/>
          <p:cNvSpPr txBox="1"/>
          <p:nvPr/>
        </p:nvSpPr>
        <p:spPr>
          <a:xfrm>
            <a:off x="4940001" y="1931538"/>
            <a:ext cx="15263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(8) RegisterReport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2883677942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b="1" dirty="0">
                <a:solidFill>
                  <a:schemeClr val="tx1"/>
                </a:solidFill>
              </a:rPr>
              <a:t>2.2 EMAP(MQTT, CoAP/JSON)</a:t>
            </a:r>
            <a:br>
              <a:rPr lang="en-US" altLang="ko-KR" sz="2800" b="1" dirty="0">
                <a:solidFill>
                  <a:schemeClr val="tx1"/>
                </a:solidFill>
              </a:rPr>
            </a:br>
            <a:r>
              <a:rPr lang="en-US" altLang="ko-KR" sz="2800" b="1" dirty="0">
                <a:solidFill>
                  <a:schemeClr val="tx1"/>
                </a:solidFill>
              </a:rPr>
              <a:t>Service : Session Setup</a:t>
            </a:r>
            <a:endParaRPr lang="ko-KR" altLang="en-US" sz="24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7C6F095-276F-4AD3-9842-1213BA0CC323}" type="slidenum">
              <a:rPr lang="ko-KR" altLang="en-US" smtClean="0">
                <a:solidFill>
                  <a:srgbClr val="000000"/>
                </a:solidFill>
              </a:rPr>
              <a:pPr>
                <a:defRPr/>
              </a:pPr>
              <a:t>169</a:t>
            </a:fld>
            <a:endParaRPr lang="ko-KR" altLang="en-US" dirty="0">
              <a:solidFill>
                <a:srgbClr val="000000"/>
              </a:solidFill>
            </a:endParaRPr>
          </a:p>
        </p:txBody>
      </p:sp>
      <p:grpSp>
        <p:nvGrpSpPr>
          <p:cNvPr id="33" name="그룹 32"/>
          <p:cNvGrpSpPr/>
          <p:nvPr/>
        </p:nvGrpSpPr>
        <p:grpSpPr>
          <a:xfrm>
            <a:off x="467544" y="1348956"/>
            <a:ext cx="8229600" cy="542483"/>
            <a:chOff x="467544" y="1273828"/>
            <a:chExt cx="8229600" cy="1164000"/>
          </a:xfrm>
        </p:grpSpPr>
        <p:sp>
          <p:nvSpPr>
            <p:cNvPr id="34" name="직사각형 33"/>
            <p:cNvSpPr/>
            <p:nvPr/>
          </p:nvSpPr>
          <p:spPr bwMode="auto">
            <a:xfrm>
              <a:off x="467544" y="1414527"/>
              <a:ext cx="8229600" cy="1023301"/>
            </a:xfrm>
            <a:prstGeom prst="rect">
              <a:avLst/>
            </a:prstGeom>
            <a:solidFill>
              <a:schemeClr val="bg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7377792" y="1653765"/>
              <a:ext cx="845103" cy="54482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05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Client EMA</a:t>
              </a:r>
              <a:endParaRPr lang="ko-KR" altLang="en-US" sz="105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6" name="직선 화살표 연결선 35"/>
            <p:cNvCxnSpPr/>
            <p:nvPr/>
          </p:nvCxnSpPr>
          <p:spPr bwMode="auto">
            <a:xfrm>
              <a:off x="2195736" y="1844824"/>
              <a:ext cx="4707807" cy="0"/>
            </a:xfrm>
            <a:prstGeom prst="straightConnector1">
              <a:avLst/>
            </a:prstGeom>
            <a:solidFill>
              <a:schemeClr val="accent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arrow" w="med" len="med"/>
              <a:tailEnd type="none"/>
            </a:ln>
            <a:effectLst/>
          </p:spPr>
        </p:cxnSp>
        <p:sp>
          <p:nvSpPr>
            <p:cNvPr id="38" name="TextBox 37"/>
            <p:cNvSpPr txBox="1"/>
            <p:nvPr/>
          </p:nvSpPr>
          <p:spPr>
            <a:xfrm>
              <a:off x="862283" y="1612978"/>
              <a:ext cx="869149" cy="54482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05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Server EMA</a:t>
              </a:r>
              <a:endParaRPr lang="ko-KR" altLang="en-US" sz="105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9" name="직선 화살표 연결선 38"/>
            <p:cNvCxnSpPr/>
            <p:nvPr/>
          </p:nvCxnSpPr>
          <p:spPr bwMode="auto">
            <a:xfrm flipH="1">
              <a:off x="2195736" y="2276872"/>
              <a:ext cx="4707808" cy="0"/>
            </a:xfrm>
            <a:prstGeom prst="straightConnector1">
              <a:avLst/>
            </a:prstGeom>
            <a:solidFill>
              <a:schemeClr val="accent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arrow" w="med" len="med"/>
              <a:tailEnd type="none"/>
            </a:ln>
            <a:effectLst/>
          </p:spPr>
        </p:cxnSp>
        <p:sp>
          <p:nvSpPr>
            <p:cNvPr id="40" name="TextBox 39"/>
            <p:cNvSpPr txBox="1"/>
            <p:nvPr/>
          </p:nvSpPr>
          <p:spPr>
            <a:xfrm>
              <a:off x="3545231" y="1829047"/>
              <a:ext cx="1342034" cy="5613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(8) RegisterReport</a:t>
              </a:r>
              <a:endParaRPr lang="ko-KR" altLang="en-US" sz="11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3595881" y="1273828"/>
              <a:ext cx="617477" cy="5613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(7) Poll</a:t>
              </a:r>
              <a:endParaRPr lang="ko-KR" altLang="en-US" sz="11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371295" y="1885818"/>
            <a:ext cx="7264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(7) Poll</a:t>
            </a:r>
            <a:endParaRPr lang="ko-KR" alt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altLang="ko-KR" sz="1400" dirty="0"/>
          </a:p>
        </p:txBody>
      </p:sp>
      <p:sp>
        <p:nvSpPr>
          <p:cNvPr id="23" name="TextBox 22"/>
          <p:cNvSpPr txBox="1"/>
          <p:nvPr/>
        </p:nvSpPr>
        <p:spPr>
          <a:xfrm>
            <a:off x="4687468" y="1931538"/>
            <a:ext cx="15263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(8) RegisterReport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altLang="ko-KR" sz="1400" dirty="0"/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EEC9132C-D0FD-4D6F-99E2-4075110963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6945261"/>
              </p:ext>
            </p:extLst>
          </p:nvPr>
        </p:nvGraphicFramePr>
        <p:xfrm>
          <a:off x="467544" y="2295354"/>
          <a:ext cx="3225800" cy="1076325"/>
        </p:xfrm>
        <a:graphic>
          <a:graphicData uri="http://schemas.openxmlformats.org/drawingml/2006/table">
            <a:tbl>
              <a:tblPr/>
              <a:tblGrid>
                <a:gridCol w="850900">
                  <a:extLst>
                    <a:ext uri="{9D8B030D-6E8A-4147-A177-3AD203B41FA5}">
                      <a16:colId xmlns:a16="http://schemas.microsoft.com/office/drawing/2014/main" val="2520369892"/>
                    </a:ext>
                  </a:extLst>
                </a:gridCol>
                <a:gridCol w="2374900">
                  <a:extLst>
                    <a:ext uri="{9D8B030D-6E8A-4147-A177-3AD203B41FA5}">
                      <a16:colId xmlns:a16="http://schemas.microsoft.com/office/drawing/2014/main" val="3378332333"/>
                    </a:ext>
                  </a:extLst>
                </a:gridCol>
              </a:tblGrid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Key name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Comments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52919836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SrcEMA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source EMA identifier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7264868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DestEMA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destination EMA identifier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3611700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service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message type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9490614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time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service creation time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05310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C2D53263-10B9-44FA-B03E-925C4113B9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9293844"/>
              </p:ext>
            </p:extLst>
          </p:nvPr>
        </p:nvGraphicFramePr>
        <p:xfrm>
          <a:off x="4788024" y="2293335"/>
          <a:ext cx="3708400" cy="1285875"/>
        </p:xfrm>
        <a:graphic>
          <a:graphicData uri="http://schemas.openxmlformats.org/drawingml/2006/table">
            <a:tbl>
              <a:tblPr/>
              <a:tblGrid>
                <a:gridCol w="850900">
                  <a:extLst>
                    <a:ext uri="{9D8B030D-6E8A-4147-A177-3AD203B41FA5}">
                      <a16:colId xmlns:a16="http://schemas.microsoft.com/office/drawing/2014/main" val="2467982098"/>
                    </a:ext>
                  </a:extLst>
                </a:gridCol>
                <a:gridCol w="2857500">
                  <a:extLst>
                    <a:ext uri="{9D8B030D-6E8A-4147-A177-3AD203B41FA5}">
                      <a16:colId xmlns:a16="http://schemas.microsoft.com/office/drawing/2014/main" val="3216607384"/>
                    </a:ext>
                  </a:extLst>
                </a:gridCol>
              </a:tblGrid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Key name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Comments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3854151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SrcEMA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source EMA identifier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162426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DestEMA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destination EMA identifier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5004175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requestID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request identifier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1574524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service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type of service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9456766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time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service creation time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15671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721783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2400" b="1" dirty="0">
                <a:solidFill>
                  <a:srgbClr val="FF0000"/>
                </a:solidFill>
              </a:rPr>
              <a:t>에너지 </a:t>
            </a:r>
            <a:r>
              <a:rPr lang="en-US" altLang="ko-KR" sz="2400" b="1" dirty="0" err="1">
                <a:solidFill>
                  <a:srgbClr val="FF0000"/>
                </a:solidFill>
              </a:rPr>
              <a:t>IoT</a:t>
            </a:r>
            <a:r>
              <a:rPr lang="en-US" altLang="ko-KR" sz="2400" b="1" dirty="0">
                <a:solidFill>
                  <a:srgbClr val="FF0000"/>
                </a:solidFill>
              </a:rPr>
              <a:t>(</a:t>
            </a:r>
            <a:r>
              <a:rPr lang="en-US" altLang="ko-KR" sz="2400" b="1" dirty="0" err="1">
                <a:solidFill>
                  <a:srgbClr val="FF0000"/>
                </a:solidFill>
              </a:rPr>
              <a:t>EIoT</a:t>
            </a:r>
            <a:r>
              <a:rPr lang="en-US" altLang="ko-KR" sz="2400" b="1" dirty="0">
                <a:solidFill>
                  <a:srgbClr val="FF0000"/>
                </a:solidFill>
              </a:rPr>
              <a:t>)[1]</a:t>
            </a:r>
          </a:p>
          <a:p>
            <a:pPr lvl="1"/>
            <a:r>
              <a:rPr lang="ko-KR" altLang="en-US" sz="2000" dirty="0"/>
              <a:t> 기술의 </a:t>
            </a:r>
            <a:r>
              <a:rPr lang="ko-KR" altLang="en-US" sz="2000" dirty="0" err="1"/>
              <a:t>트랜드가</a:t>
            </a:r>
            <a:r>
              <a:rPr lang="ko-KR" altLang="en-US" sz="2000" dirty="0"/>
              <a:t> 모든 사물이 네트워크를 통해 연결되는 </a:t>
            </a:r>
            <a:r>
              <a:rPr lang="ko-KR" altLang="en-US" sz="2000" dirty="0" err="1"/>
              <a:t>초연결</a:t>
            </a:r>
            <a:r>
              <a:rPr lang="ko-KR" altLang="en-US" sz="2000" dirty="0"/>
              <a:t> 사회로 진행됨에 따라 </a:t>
            </a:r>
            <a:r>
              <a:rPr lang="en-US" altLang="ko-KR" sz="2000" dirty="0" err="1"/>
              <a:t>IoT</a:t>
            </a:r>
            <a:r>
              <a:rPr lang="ko-KR" altLang="en-US" sz="2000" dirty="0"/>
              <a:t>를 이용한 다양한 서비스에 대한 연구와 서비스 구축을 위한 노력이 다방면에서 진행</a:t>
            </a:r>
            <a:endParaRPr lang="en-US" altLang="ko-KR" sz="2000" dirty="0"/>
          </a:p>
          <a:p>
            <a:pPr lvl="1"/>
            <a:r>
              <a:rPr lang="ko-KR" altLang="en-US" sz="2000" dirty="0"/>
              <a:t> </a:t>
            </a:r>
            <a:r>
              <a:rPr lang="ko-KR" altLang="en-US" sz="2000" dirty="0" err="1"/>
              <a:t>스마트그리드는</a:t>
            </a:r>
            <a:r>
              <a:rPr lang="ko-KR" altLang="en-US" sz="2000" dirty="0"/>
              <a:t> 전력 부문에 정보통신 기술을 이용하는 시스템이므로 사물인터넷이 그 중심이 될 것이라 기대가 모아지고 스마트 홈과 같이 가정 내의 에너지 기기를 관리하는 데에 사물인터넷을 접목하는 에너지 </a:t>
            </a:r>
            <a:r>
              <a:rPr lang="en-US" altLang="ko-KR" sz="2000" dirty="0" err="1"/>
              <a:t>IoT</a:t>
            </a:r>
            <a:r>
              <a:rPr lang="ko-KR" altLang="en-US" sz="2000" dirty="0"/>
              <a:t>가 등장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79512" y="304800"/>
            <a:ext cx="8964488" cy="838200"/>
          </a:xfrm>
        </p:spPr>
        <p:txBody>
          <a:bodyPr/>
          <a:lstStyle/>
          <a:p>
            <a:r>
              <a:rPr lang="en-US" altLang="ko-KR" b="1" dirty="0"/>
              <a:t>1. Smart Home Energy Framework : </a:t>
            </a:r>
            <a:br>
              <a:rPr lang="en-US" altLang="ko-KR" b="1" dirty="0"/>
            </a:br>
            <a:r>
              <a:rPr lang="en-US" altLang="ko-KR" sz="2000" b="1" dirty="0"/>
              <a:t>1.1.3 Background  </a:t>
            </a:r>
            <a:r>
              <a:rPr lang="ko-KR" altLang="en-US" sz="2000" b="1" dirty="0"/>
              <a:t>에너지 </a:t>
            </a:r>
            <a:r>
              <a:rPr lang="en-US" altLang="ko-KR" sz="2000" b="1" dirty="0" err="1"/>
              <a:t>IoT</a:t>
            </a:r>
            <a:endParaRPr lang="ko-KR" altLang="en-US" sz="2000" b="1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4046533"/>
            <a:ext cx="6840760" cy="2344724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642910" y="6457914"/>
            <a:ext cx="764386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/>
              <a:t>[1]</a:t>
            </a:r>
            <a:r>
              <a:rPr lang="ko-KR" altLang="en-US" sz="1000" dirty="0"/>
              <a:t>박헌일</a:t>
            </a:r>
            <a:r>
              <a:rPr lang="en-US" altLang="ko-KR" sz="1000" dirty="0"/>
              <a:t>, </a:t>
            </a:r>
            <a:r>
              <a:rPr lang="ko-KR" altLang="en-US" sz="1000" dirty="0"/>
              <a:t>김세영</a:t>
            </a:r>
            <a:r>
              <a:rPr lang="en-US" altLang="ko-KR" sz="1000" dirty="0"/>
              <a:t>, </a:t>
            </a:r>
            <a:r>
              <a:rPr lang="ko-KR" altLang="en-US" sz="1000" dirty="0"/>
              <a:t>강성철</a:t>
            </a:r>
            <a:r>
              <a:rPr lang="en-US" altLang="ko-KR" sz="1000" dirty="0"/>
              <a:t>, </a:t>
            </a:r>
            <a:r>
              <a:rPr lang="ko-KR" altLang="en-US" sz="1000" dirty="0"/>
              <a:t>박현진</a:t>
            </a:r>
            <a:r>
              <a:rPr lang="en-US" altLang="ko-KR" sz="1000" dirty="0"/>
              <a:t>, </a:t>
            </a:r>
            <a:r>
              <a:rPr lang="ko-KR" altLang="en-US" sz="1000" dirty="0"/>
              <a:t>김일연</a:t>
            </a:r>
            <a:r>
              <a:rPr lang="en-US" altLang="ko-KR" sz="1000" dirty="0"/>
              <a:t>, </a:t>
            </a:r>
            <a:r>
              <a:rPr lang="ko-KR" altLang="en-US" sz="1000" dirty="0"/>
              <a:t>최진식</a:t>
            </a:r>
            <a:r>
              <a:rPr lang="en-US" altLang="ko-KR" sz="1000" dirty="0"/>
              <a:t>. (2017). </a:t>
            </a:r>
            <a:r>
              <a:rPr lang="ko-KR" altLang="en-US" sz="1000" dirty="0"/>
              <a:t>스마트 에너지 </a:t>
            </a:r>
            <a:r>
              <a:rPr lang="en-US" altLang="ko-KR" sz="1000" dirty="0" err="1"/>
              <a:t>IoT</a:t>
            </a:r>
            <a:r>
              <a:rPr lang="en-US" altLang="ko-KR" sz="1000" dirty="0"/>
              <a:t> </a:t>
            </a:r>
            <a:r>
              <a:rPr lang="ko-KR" altLang="en-US" sz="1000" dirty="0"/>
              <a:t>를 위한 </a:t>
            </a:r>
            <a:r>
              <a:rPr lang="en-US" altLang="ko-KR" sz="1000" dirty="0"/>
              <a:t>CoAP </a:t>
            </a:r>
            <a:r>
              <a:rPr lang="ko-KR" altLang="en-US" sz="1000" dirty="0"/>
              <a:t>기반 </a:t>
            </a:r>
            <a:r>
              <a:rPr lang="en-US" altLang="ko-KR" sz="1000" dirty="0"/>
              <a:t>Lightweight OpenADR2.0b </a:t>
            </a:r>
            <a:r>
              <a:rPr lang="ko-KR" altLang="en-US" sz="1000" dirty="0"/>
              <a:t>프로토콜의 구현 및 분석</a:t>
            </a:r>
            <a:r>
              <a:rPr lang="en-US" altLang="ko-KR" sz="1000" dirty="0"/>
              <a:t>. </a:t>
            </a:r>
            <a:r>
              <a:rPr lang="ko-KR" altLang="en-US" sz="1000" dirty="0" err="1"/>
              <a:t>한국통신학회논문지</a:t>
            </a:r>
            <a:r>
              <a:rPr lang="en-US" altLang="ko-KR" sz="1000" dirty="0"/>
              <a:t>, 42(4), 904-914 </a:t>
            </a:r>
          </a:p>
        </p:txBody>
      </p:sp>
    </p:spTree>
    <p:extLst>
      <p:ext uri="{BB962C8B-B14F-4D97-AF65-F5344CB8AC3E}">
        <p14:creationId xmlns:p14="http://schemas.microsoft.com/office/powerpoint/2010/main" val="330308291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b="1" dirty="0">
                <a:solidFill>
                  <a:schemeClr val="tx1"/>
                </a:solidFill>
              </a:rPr>
              <a:t>2. Smart Home Energy Framework : </a:t>
            </a:r>
            <a:br>
              <a:rPr lang="en-US" altLang="ko-KR" sz="3200" b="1" dirty="0">
                <a:solidFill>
                  <a:schemeClr val="tx1"/>
                </a:solidFill>
              </a:rPr>
            </a:br>
            <a:r>
              <a:rPr lang="en-US" altLang="ko-KR" sz="2800" b="1" dirty="0">
                <a:solidFill>
                  <a:schemeClr val="tx1"/>
                </a:solidFill>
              </a:rPr>
              <a:t>2.2 </a:t>
            </a:r>
            <a:r>
              <a:rPr lang="en-US" altLang="ko-KR" sz="2800" b="1" dirty="0">
                <a:solidFill>
                  <a:srgbClr val="FF0000"/>
                </a:solidFill>
              </a:rPr>
              <a:t>EMAP</a:t>
            </a:r>
            <a:r>
              <a:rPr lang="en-US" altLang="ko-KR" sz="2800" b="1" dirty="0">
                <a:solidFill>
                  <a:schemeClr val="tx1"/>
                </a:solidFill>
              </a:rPr>
              <a:t>(</a:t>
            </a:r>
            <a:r>
              <a:rPr lang="en-US" altLang="ko-KR" sz="2800" b="1" dirty="0" err="1">
                <a:solidFill>
                  <a:srgbClr val="FF0000"/>
                </a:solidFill>
              </a:rPr>
              <a:t>CoAP</a:t>
            </a:r>
            <a:r>
              <a:rPr lang="en-US" altLang="ko-KR" sz="2800" b="1" dirty="0">
                <a:solidFill>
                  <a:srgbClr val="FF0000"/>
                </a:solidFill>
              </a:rPr>
              <a:t>/JSON</a:t>
            </a:r>
            <a:r>
              <a:rPr lang="en-US" altLang="ko-KR" sz="2800" b="1" dirty="0">
                <a:solidFill>
                  <a:schemeClr val="tx1"/>
                </a:solidFill>
              </a:rPr>
              <a:t>, MQTT/JSON) : Session Setup</a:t>
            </a:r>
            <a:endParaRPr lang="ko-KR" altLang="en-US" sz="2800" dirty="0"/>
          </a:p>
        </p:txBody>
      </p:sp>
      <p:sp>
        <p:nvSpPr>
          <p:cNvPr id="12" name="직사각형 11"/>
          <p:cNvSpPr/>
          <p:nvPr/>
        </p:nvSpPr>
        <p:spPr bwMode="auto">
          <a:xfrm>
            <a:off x="467544" y="1414528"/>
            <a:ext cx="8229600" cy="1023300"/>
          </a:xfrm>
          <a:prstGeom prst="rect">
            <a:avLst/>
          </a:prstGeom>
          <a:solidFill>
            <a:schemeClr val="bg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973499" y="1630541"/>
            <a:ext cx="1569660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Client EMA</a:t>
            </a:r>
          </a:p>
          <a:p>
            <a:pPr algn="ctr"/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192.168.1.101 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4" name="직선 화살표 연결선 13"/>
          <p:cNvCxnSpPr/>
          <p:nvPr/>
        </p:nvCxnSpPr>
        <p:spPr bwMode="auto">
          <a:xfrm>
            <a:off x="2195736" y="1844824"/>
            <a:ext cx="4707807" cy="0"/>
          </a:xfrm>
          <a:prstGeom prst="straightConnector1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arrow" w="med" len="med"/>
            <a:tailEnd type="none"/>
          </a:ln>
          <a:effectLst/>
        </p:spPr>
      </p:cxnSp>
      <p:sp>
        <p:nvSpPr>
          <p:cNvPr id="16" name="TextBox 15"/>
          <p:cNvSpPr txBox="1"/>
          <p:nvPr/>
        </p:nvSpPr>
        <p:spPr>
          <a:xfrm>
            <a:off x="587587" y="1572747"/>
            <a:ext cx="1511952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Server EMA</a:t>
            </a:r>
          </a:p>
          <a:p>
            <a:pPr algn="ctr"/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192.168.1.127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7" name="직선 화살표 연결선 16"/>
          <p:cNvCxnSpPr/>
          <p:nvPr/>
        </p:nvCxnSpPr>
        <p:spPr bwMode="auto">
          <a:xfrm flipH="1">
            <a:off x="2195736" y="2276872"/>
            <a:ext cx="4707808" cy="0"/>
          </a:xfrm>
          <a:prstGeom prst="straightConnector1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arrow" w="med" len="med"/>
            <a:tailEnd type="none"/>
          </a:ln>
          <a:effectLst/>
        </p:spPr>
      </p:cxnSp>
      <p:sp>
        <p:nvSpPr>
          <p:cNvPr id="29" name="TextBox 28"/>
          <p:cNvSpPr txBox="1"/>
          <p:nvPr/>
        </p:nvSpPr>
        <p:spPr>
          <a:xfrm>
            <a:off x="3689398" y="1991018"/>
            <a:ext cx="1661032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(8) RegisterReport</a:t>
            </a:r>
            <a:endParaRPr lang="ko-KR" alt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ko-KR" altLang="en-US" sz="13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729697" y="1552276"/>
            <a:ext cx="7360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(7) Poll</a:t>
            </a:r>
            <a:endParaRPr lang="ko-KR" alt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ko-KR" alt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-90264" y="2445559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400" dirty="0"/>
              <a:t>(7) Poll</a:t>
            </a:r>
          </a:p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(8) RegisterReport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5619" y="2538551"/>
            <a:ext cx="7512885" cy="390525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323528" y="3606275"/>
            <a:ext cx="8496944" cy="2587989"/>
            <a:chOff x="323528" y="3619298"/>
            <a:chExt cx="8496944" cy="2587989"/>
          </a:xfrm>
        </p:grpSpPr>
        <p:sp>
          <p:nvSpPr>
            <p:cNvPr id="24" name="TextBox 23"/>
            <p:cNvSpPr txBox="1"/>
            <p:nvPr/>
          </p:nvSpPr>
          <p:spPr>
            <a:xfrm>
              <a:off x="323528" y="3619298"/>
              <a:ext cx="8496944" cy="2587989"/>
            </a:xfrm>
            <a:prstGeom prst="rect">
              <a:avLst/>
            </a:prstGeom>
            <a:noFill/>
            <a:ln>
              <a:solidFill>
                <a:schemeClr val="bg2">
                  <a:lumMod val="50000"/>
                </a:schemeClr>
              </a:solidFill>
            </a:ln>
          </p:spPr>
          <p:txBody>
            <a:bodyPr wrap="square" lIns="108000" tIns="108000" rIns="108000" bIns="108000" rtlCol="0" anchor="ctr">
              <a:spAutoFit/>
            </a:bodyPr>
            <a:lstStyle/>
            <a:p>
              <a:r>
                <a:rPr lang="en-US" altLang="ko-KR" sz="11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Poll</a:t>
              </a:r>
              <a:r>
                <a:rPr lang="en-US" altLang="ko-KR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ko-KR" sz="1100" b="1" dirty="0">
                  <a:solidFill>
                    <a:srgbClr val="000000"/>
                  </a:solidFill>
                  <a:latin typeface="Times New Roman" panose="02020603050405020304" pitchFamily="18" charset="0"/>
                  <a:ea typeface="굴림" panose="020B0600000101010101" pitchFamily="50" charset="-127"/>
                  <a:cs typeface="Times New Roman" panose="02020603050405020304" pitchFamily="18" charset="0"/>
                </a:rPr>
                <a:t>JSON Object</a:t>
              </a:r>
              <a:r>
                <a:rPr lang="en-US" altLang="ko-KR" sz="1100" dirty="0">
                  <a:solidFill>
                    <a:srgbClr val="000000"/>
                  </a:solidFill>
                  <a:latin typeface="Times New Roman" panose="02020603050405020304" pitchFamily="18" charset="0"/>
                  <a:ea typeface="굴림" panose="020B0600000101010101" pitchFamily="50" charset="-127"/>
                  <a:cs typeface="Times New Roman" panose="02020603050405020304" pitchFamily="18" charset="0"/>
                </a:rPr>
                <a:t>{</a:t>
              </a:r>
            </a:p>
            <a:p>
              <a:r>
                <a:rPr lang="en-US" altLang="ko-KR" sz="1100" dirty="0">
                  <a:solidFill>
                    <a:schemeClr val="tx2"/>
                  </a:solidFill>
                  <a:latin typeface="Times New Roman" panose="02020603050405020304" pitchFamily="18" charset="0"/>
                  <a:ea typeface="굴림" panose="020B0600000101010101" pitchFamily="50" charset="-127"/>
                  <a:cs typeface="Times New Roman" panose="02020603050405020304" pitchFamily="18" charset="0"/>
                </a:rPr>
                <a:t>   “</a:t>
              </a:r>
              <a:r>
                <a:rPr lang="en-US" altLang="ko-KR" sz="1100" dirty="0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SrcEMA” </a:t>
              </a:r>
              <a:r>
                <a:rPr lang="en-US" altLang="ko-KR" sz="1100" dirty="0">
                  <a:solidFill>
                    <a:schemeClr val="tx2"/>
                  </a:solidFill>
                  <a:latin typeface="Times New Roman" panose="02020603050405020304" pitchFamily="18" charset="0"/>
                  <a:ea typeface="굴림" panose="020B0600000101010101" pitchFamily="50" charset="-127"/>
                  <a:cs typeface="Times New Roman" panose="02020603050405020304" pitchFamily="18" charset="0"/>
                </a:rPr>
                <a:t>: String,</a:t>
              </a:r>
            </a:p>
            <a:p>
              <a:r>
                <a:rPr lang="en-US" altLang="ko-KR" sz="1100" dirty="0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  “DestEMA” : String,</a:t>
              </a:r>
            </a:p>
            <a:p>
              <a:r>
                <a:rPr lang="en-US" altLang="ko-KR" sz="1100" strike="sngStrike" dirty="0">
                  <a:solidFill>
                    <a:schemeClr val="accent1"/>
                  </a:solidFill>
                  <a:latin typeface="Times New Roman" panose="02020603050405020304" pitchFamily="18" charset="0"/>
                  <a:ea typeface="굴림" panose="020B0600000101010101" pitchFamily="50" charset="-127"/>
                  <a:cs typeface="Times New Roman" panose="02020603050405020304" pitchFamily="18" charset="0"/>
                </a:rPr>
                <a:t>   “requestID": Integer, =&gt;</a:t>
              </a:r>
              <a:r>
                <a:rPr lang="ko-KR" altLang="en-US" sz="1100" strike="sngStrike" dirty="0">
                  <a:solidFill>
                    <a:schemeClr val="accent1"/>
                  </a:solidFill>
                  <a:latin typeface="Times New Roman" panose="02020603050405020304" pitchFamily="18" charset="0"/>
                  <a:ea typeface="굴림" panose="020B0600000101010101" pitchFamily="50" charset="-127"/>
                  <a:cs typeface="Times New Roman" panose="02020603050405020304" pitchFamily="18" charset="0"/>
                </a:rPr>
                <a:t>삭제</a:t>
              </a:r>
              <a:endParaRPr lang="en-US" altLang="ko-KR" sz="1100" strike="sngStrike" dirty="0">
                <a:solidFill>
                  <a:schemeClr val="accent1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endParaRPr>
            </a:p>
            <a:p>
              <a:r>
                <a:rPr lang="en-US" altLang="ko-KR" sz="1100" strike="sngStrike" dirty="0">
                  <a:solidFill>
                    <a:schemeClr val="tx2"/>
                  </a:solidFill>
                  <a:latin typeface="Times New Roman" panose="02020603050405020304" pitchFamily="18" charset="0"/>
                  <a:ea typeface="굴림" panose="020B0600000101010101" pitchFamily="50" charset="-127"/>
                  <a:cs typeface="Times New Roman" panose="02020603050405020304" pitchFamily="18" charset="0"/>
                </a:rPr>
                <a:t>   </a:t>
              </a:r>
              <a:r>
                <a:rPr lang="en-US" altLang="ko-KR" sz="1100" strike="sngStrike" dirty="0">
                  <a:solidFill>
                    <a:schemeClr val="accent1"/>
                  </a:solidFill>
                  <a:latin typeface="Times New Roman" panose="02020603050405020304" pitchFamily="18" charset="0"/>
                  <a:ea typeface="굴림" panose="020B0600000101010101" pitchFamily="50" charset="-127"/>
                  <a:cs typeface="Times New Roman" panose="02020603050405020304" pitchFamily="18" charset="0"/>
                </a:rPr>
                <a:t>“version": Integer=&gt;</a:t>
              </a:r>
              <a:r>
                <a:rPr lang="ko-KR" altLang="en-US" sz="1100" strike="sngStrike" dirty="0">
                  <a:solidFill>
                    <a:schemeClr val="accent1"/>
                  </a:solidFill>
                  <a:latin typeface="Times New Roman" panose="02020603050405020304" pitchFamily="18" charset="0"/>
                  <a:ea typeface="굴림" panose="020B0600000101010101" pitchFamily="50" charset="-127"/>
                  <a:cs typeface="Times New Roman" panose="02020603050405020304" pitchFamily="18" charset="0"/>
                </a:rPr>
                <a:t>삭제</a:t>
              </a:r>
              <a:r>
                <a:rPr lang="en-US" altLang="ko-KR" sz="1100" strike="sngStrike" dirty="0">
                  <a:solidFill>
                    <a:schemeClr val="accent1"/>
                  </a:solidFill>
                  <a:latin typeface="Times New Roman" panose="02020603050405020304" pitchFamily="18" charset="0"/>
                  <a:ea typeface="굴림" panose="020B0600000101010101" pitchFamily="50" charset="-127"/>
                  <a:cs typeface="Times New Roman" panose="02020603050405020304" pitchFamily="18" charset="0"/>
                </a:rPr>
                <a:t>,</a:t>
              </a:r>
            </a:p>
            <a:p>
              <a:r>
                <a:rPr lang="en-US" altLang="ko-KR" sz="1100" strike="sngStrike" dirty="0">
                  <a:solidFill>
                    <a:schemeClr val="accent1"/>
                  </a:solidFill>
                  <a:latin typeface="Times New Roman" panose="02020603050405020304" pitchFamily="18" charset="0"/>
                  <a:ea typeface="굴림" panose="020B0600000101010101" pitchFamily="50" charset="-127"/>
                  <a:cs typeface="Times New Roman" panose="02020603050405020304" pitchFamily="18" charset="0"/>
                </a:rPr>
                <a:t>   “type” : String =&gt; </a:t>
              </a:r>
              <a:r>
                <a:rPr lang="ko-KR" altLang="en-US" sz="1100" strike="sngStrike" dirty="0">
                  <a:solidFill>
                    <a:schemeClr val="accent1"/>
                  </a:solidFill>
                  <a:latin typeface="Times New Roman" panose="02020603050405020304" pitchFamily="18" charset="0"/>
                  <a:ea typeface="굴림" panose="020B0600000101010101" pitchFamily="50" charset="-127"/>
                  <a:cs typeface="Times New Roman" panose="02020603050405020304" pitchFamily="18" charset="0"/>
                </a:rPr>
                <a:t>삭제</a:t>
              </a:r>
              <a:r>
                <a:rPr lang="en-US" altLang="ko-KR" sz="1100" strike="sngStrike" dirty="0">
                  <a:solidFill>
                    <a:schemeClr val="accent1"/>
                  </a:solidFill>
                  <a:latin typeface="Times New Roman" panose="02020603050405020304" pitchFamily="18" charset="0"/>
                  <a:ea typeface="굴림" panose="020B0600000101010101" pitchFamily="50" charset="-127"/>
                  <a:cs typeface="Times New Roman" panose="02020603050405020304" pitchFamily="18" charset="0"/>
                </a:rPr>
                <a:t>(RegisteredReport</a:t>
              </a:r>
              <a:r>
                <a:rPr lang="ko-KR" altLang="en-US" sz="1100" strike="sngStrike" dirty="0">
                  <a:solidFill>
                    <a:schemeClr val="accent1"/>
                  </a:solidFill>
                  <a:latin typeface="Times New Roman" panose="02020603050405020304" pitchFamily="18" charset="0"/>
                  <a:ea typeface="굴림" panose="020B0600000101010101" pitchFamily="50" charset="-127"/>
                  <a:cs typeface="Times New Roman" panose="02020603050405020304" pitchFamily="18" charset="0"/>
                </a:rPr>
                <a:t>로 변경</a:t>
              </a:r>
              <a:r>
                <a:rPr lang="en-US" altLang="ko-KR" sz="1100" strike="sngStrike" dirty="0">
                  <a:solidFill>
                    <a:schemeClr val="accent1"/>
                  </a:solidFill>
                  <a:latin typeface="Times New Roman" panose="02020603050405020304" pitchFamily="18" charset="0"/>
                  <a:ea typeface="굴림" panose="020B0600000101010101" pitchFamily="50" charset="-127"/>
                  <a:cs typeface="Times New Roman" panose="02020603050405020304" pitchFamily="18" charset="0"/>
                </a:rPr>
                <a:t>)</a:t>
              </a:r>
            </a:p>
            <a:p>
              <a:r>
                <a:rPr lang="en-US" altLang="ko-KR" sz="1100" dirty="0">
                  <a:solidFill>
                    <a:schemeClr val="accent2"/>
                  </a:solidFill>
                  <a:latin typeface="Times New Roman" panose="02020603050405020304" pitchFamily="18" charset="0"/>
                  <a:ea typeface="굴림" panose="020B0600000101010101" pitchFamily="50" charset="-127"/>
                  <a:cs typeface="Times New Roman" panose="02020603050405020304" pitchFamily="18" charset="0"/>
                </a:rPr>
                <a:t>   “service” : String,</a:t>
              </a:r>
              <a:endParaRPr lang="en-US" altLang="ko-KR" sz="1100" dirty="0">
                <a:solidFill>
                  <a:schemeClr val="tx2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endParaRPr>
            </a:p>
            <a:p>
              <a:r>
                <a:rPr lang="en-US" altLang="ko-KR" sz="1100" dirty="0">
                  <a:solidFill>
                    <a:srgbClr val="FF0000"/>
                  </a:solidFill>
                  <a:latin typeface="Times New Roman" panose="02020603050405020304" pitchFamily="18" charset="0"/>
                  <a:ea typeface="굴림" panose="020B0600000101010101" pitchFamily="50" charset="-127"/>
                  <a:cs typeface="Times New Roman" panose="02020603050405020304" pitchFamily="18" charset="0"/>
                </a:rPr>
                <a:t>   “time” : Date</a:t>
              </a:r>
            </a:p>
            <a:p>
              <a:r>
                <a:rPr lang="en-US" altLang="ko-KR" sz="1100" dirty="0">
                  <a:solidFill>
                    <a:srgbClr val="000000"/>
                  </a:solidFill>
                  <a:latin typeface="Times New Roman" panose="02020603050405020304" pitchFamily="18" charset="0"/>
                  <a:ea typeface="굴림" panose="020B0600000101010101" pitchFamily="50" charset="-127"/>
                  <a:cs typeface="Times New Roman" panose="02020603050405020304" pitchFamily="18" charset="0"/>
                </a:rPr>
                <a:t>}</a:t>
              </a:r>
            </a:p>
            <a:p>
              <a:endParaRPr lang="en-US" altLang="ko-KR" sz="110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endParaRPr>
            </a:p>
            <a:p>
              <a:endParaRPr lang="en-US" altLang="ko-KR" sz="110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endParaRPr>
            </a:p>
            <a:p>
              <a:endParaRPr lang="en-US" altLang="ko-KR" sz="110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endParaRPr>
            </a:p>
            <a:p>
              <a:endParaRPr lang="en-US" altLang="ko-KR" sz="110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endParaRPr>
            </a:p>
            <a:p>
              <a:endParaRPr lang="en-US" altLang="ko-KR" sz="110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endParaRPr>
            </a:p>
          </p:txBody>
        </p:sp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97746" y="3874724"/>
              <a:ext cx="2731305" cy="1963876"/>
            </a:xfrm>
            <a:prstGeom prst="rect">
              <a:avLst/>
            </a:prstGeom>
          </p:spPr>
        </p:pic>
      </p:grpSp>
      <p:sp>
        <p:nvSpPr>
          <p:cNvPr id="18" name="직사각형 17"/>
          <p:cNvSpPr/>
          <p:nvPr/>
        </p:nvSpPr>
        <p:spPr>
          <a:xfrm>
            <a:off x="0" y="0"/>
            <a:ext cx="234307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>
                <a:solidFill>
                  <a:schemeClr val="accent2"/>
                </a:solidFill>
              </a:rPr>
              <a:t>파란색 </a:t>
            </a:r>
            <a:r>
              <a:rPr lang="en-US" altLang="ko-KR" sz="1200" dirty="0">
                <a:solidFill>
                  <a:schemeClr val="accent2"/>
                </a:solidFill>
              </a:rPr>
              <a:t>: </a:t>
            </a:r>
            <a:r>
              <a:rPr lang="ko-KR" altLang="en-US" sz="1200" dirty="0">
                <a:solidFill>
                  <a:schemeClr val="accent2"/>
                </a:solidFill>
              </a:rPr>
              <a:t>기존 </a:t>
            </a:r>
            <a:r>
              <a:rPr lang="en-US" altLang="ko-KR" sz="1200" dirty="0">
                <a:solidFill>
                  <a:schemeClr val="accent2"/>
                </a:solidFill>
              </a:rPr>
              <a:t>OpenADR</a:t>
            </a:r>
            <a:r>
              <a:rPr lang="ko-KR" altLang="en-US" sz="1200" dirty="0">
                <a:solidFill>
                  <a:schemeClr val="accent2"/>
                </a:solidFill>
              </a:rPr>
              <a:t> </a:t>
            </a:r>
            <a:r>
              <a:rPr lang="en-US" altLang="ko-KR" sz="1200" dirty="0">
                <a:solidFill>
                  <a:schemeClr val="accent2"/>
                </a:solidFill>
              </a:rPr>
              <a:t>Tag </a:t>
            </a:r>
            <a:r>
              <a:rPr lang="ko-KR" altLang="en-US" sz="1200" dirty="0">
                <a:solidFill>
                  <a:schemeClr val="accent2"/>
                </a:solidFill>
              </a:rPr>
              <a:t>부분</a:t>
            </a:r>
            <a:endParaRPr lang="en-US" altLang="ko-KR" sz="1200" dirty="0">
              <a:solidFill>
                <a:schemeClr val="accent2"/>
              </a:solidFill>
            </a:endParaRPr>
          </a:p>
          <a:p>
            <a:r>
              <a:rPr lang="ko-KR" altLang="en-US" sz="1200" dirty="0">
                <a:solidFill>
                  <a:srgbClr val="FF0000"/>
                </a:solidFill>
              </a:rPr>
              <a:t>빨간색 </a:t>
            </a:r>
            <a:r>
              <a:rPr lang="en-US" altLang="ko-KR" sz="1200" dirty="0">
                <a:solidFill>
                  <a:srgbClr val="FF0000"/>
                </a:solidFill>
              </a:rPr>
              <a:t>: OpenADR</a:t>
            </a:r>
            <a:r>
              <a:rPr lang="ko-KR" altLang="en-US" sz="1200" dirty="0">
                <a:solidFill>
                  <a:srgbClr val="FF0000"/>
                </a:solidFill>
              </a:rPr>
              <a:t>확장된 </a:t>
            </a:r>
            <a:r>
              <a:rPr lang="en-US" altLang="ko-KR" sz="1200" dirty="0">
                <a:solidFill>
                  <a:srgbClr val="FF0000"/>
                </a:solidFill>
              </a:rPr>
              <a:t>Profile</a:t>
            </a:r>
          </a:p>
          <a:p>
            <a:r>
              <a:rPr lang="ko-KR" altLang="en-US" sz="1200" dirty="0">
                <a:solidFill>
                  <a:schemeClr val="accent1"/>
                </a:solidFill>
              </a:rPr>
              <a:t>초록색 </a:t>
            </a:r>
            <a:r>
              <a:rPr lang="en-US" altLang="ko-KR" sz="1200" dirty="0">
                <a:solidFill>
                  <a:schemeClr val="accent1"/>
                </a:solidFill>
              </a:rPr>
              <a:t>: </a:t>
            </a:r>
            <a:r>
              <a:rPr lang="ko-KR" altLang="en-US" sz="1200" dirty="0">
                <a:solidFill>
                  <a:schemeClr val="accent1"/>
                </a:solidFill>
              </a:rPr>
              <a:t>삭제 또는 변경</a:t>
            </a:r>
            <a:endParaRPr lang="en-US" altLang="ko-KR" sz="12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0603536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b="1" dirty="0">
                <a:solidFill>
                  <a:schemeClr val="tx1"/>
                </a:solidFill>
              </a:rPr>
              <a:t>2. Smart Home Energy Framework : </a:t>
            </a:r>
            <a:br>
              <a:rPr lang="en-US" altLang="ko-KR" sz="3200" b="1" dirty="0">
                <a:solidFill>
                  <a:schemeClr val="tx1"/>
                </a:solidFill>
              </a:rPr>
            </a:br>
            <a:r>
              <a:rPr lang="en-US" altLang="ko-KR" sz="2800" b="1" dirty="0">
                <a:solidFill>
                  <a:schemeClr val="tx1"/>
                </a:solidFill>
              </a:rPr>
              <a:t>2.2 </a:t>
            </a:r>
            <a:r>
              <a:rPr lang="en-US" altLang="ko-KR" sz="2800" b="1" dirty="0">
                <a:solidFill>
                  <a:srgbClr val="FF0000"/>
                </a:solidFill>
              </a:rPr>
              <a:t>EMAP</a:t>
            </a:r>
            <a:r>
              <a:rPr lang="en-US" altLang="ko-KR" sz="2800" b="1" dirty="0">
                <a:solidFill>
                  <a:schemeClr val="tx1"/>
                </a:solidFill>
              </a:rPr>
              <a:t>(</a:t>
            </a:r>
            <a:r>
              <a:rPr lang="en-US" altLang="ko-KR" sz="2800" b="1" dirty="0" err="1">
                <a:solidFill>
                  <a:srgbClr val="FF0000"/>
                </a:solidFill>
              </a:rPr>
              <a:t>CoAP</a:t>
            </a:r>
            <a:r>
              <a:rPr lang="en-US" altLang="ko-KR" sz="2800" b="1" dirty="0">
                <a:solidFill>
                  <a:srgbClr val="FF0000"/>
                </a:solidFill>
              </a:rPr>
              <a:t>/JSON</a:t>
            </a:r>
            <a:r>
              <a:rPr lang="en-US" altLang="ko-KR" sz="2800" b="1" dirty="0">
                <a:solidFill>
                  <a:schemeClr val="tx1"/>
                </a:solidFill>
              </a:rPr>
              <a:t>, MQTT/JSON) : Session Setup</a:t>
            </a:r>
            <a:endParaRPr lang="ko-KR" altLang="en-US" sz="2800" dirty="0"/>
          </a:p>
        </p:txBody>
      </p:sp>
      <p:sp>
        <p:nvSpPr>
          <p:cNvPr id="12" name="직사각형 11"/>
          <p:cNvSpPr/>
          <p:nvPr/>
        </p:nvSpPr>
        <p:spPr bwMode="auto">
          <a:xfrm>
            <a:off x="467544" y="1414528"/>
            <a:ext cx="8229600" cy="1023300"/>
          </a:xfrm>
          <a:prstGeom prst="rect">
            <a:avLst/>
          </a:prstGeom>
          <a:solidFill>
            <a:schemeClr val="bg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973499" y="1630541"/>
            <a:ext cx="1569660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Client EMA</a:t>
            </a:r>
          </a:p>
          <a:p>
            <a:pPr algn="ctr"/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192.168.1.101 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4" name="직선 화살표 연결선 13"/>
          <p:cNvCxnSpPr/>
          <p:nvPr/>
        </p:nvCxnSpPr>
        <p:spPr bwMode="auto">
          <a:xfrm>
            <a:off x="2195736" y="1844824"/>
            <a:ext cx="4707807" cy="0"/>
          </a:xfrm>
          <a:prstGeom prst="straightConnector1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arrow" w="med" len="med"/>
            <a:tailEnd type="none"/>
          </a:ln>
          <a:effectLst/>
        </p:spPr>
      </p:cxnSp>
      <p:sp>
        <p:nvSpPr>
          <p:cNvPr id="16" name="TextBox 15"/>
          <p:cNvSpPr txBox="1"/>
          <p:nvPr/>
        </p:nvSpPr>
        <p:spPr>
          <a:xfrm>
            <a:off x="587587" y="1572747"/>
            <a:ext cx="1511952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Server EMA</a:t>
            </a:r>
          </a:p>
          <a:p>
            <a:pPr algn="ctr"/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192.168.1.127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7" name="직선 화살표 연결선 16"/>
          <p:cNvCxnSpPr/>
          <p:nvPr/>
        </p:nvCxnSpPr>
        <p:spPr bwMode="auto">
          <a:xfrm flipH="1">
            <a:off x="2195736" y="2276872"/>
            <a:ext cx="4707808" cy="0"/>
          </a:xfrm>
          <a:prstGeom prst="straightConnector1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arrow" w="med" len="med"/>
            <a:tailEnd type="none"/>
          </a:ln>
          <a:effectLst/>
        </p:spPr>
      </p:cxnSp>
      <p:sp>
        <p:nvSpPr>
          <p:cNvPr id="29" name="TextBox 28"/>
          <p:cNvSpPr txBox="1"/>
          <p:nvPr/>
        </p:nvSpPr>
        <p:spPr>
          <a:xfrm>
            <a:off x="3689398" y="1991018"/>
            <a:ext cx="1661032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(8) RegisterReport</a:t>
            </a:r>
            <a:endParaRPr lang="ko-KR" alt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ko-KR" altLang="en-US" sz="13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729697" y="1552276"/>
            <a:ext cx="7360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(7) Poll</a:t>
            </a:r>
            <a:endParaRPr lang="ko-KR" alt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ko-KR" alt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-90264" y="2445559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400" dirty="0"/>
              <a:t>(7) Poll</a:t>
            </a:r>
          </a:p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(8) RegisterReport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5619" y="2538551"/>
            <a:ext cx="7512885" cy="390525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0" y="0"/>
            <a:ext cx="234307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>
                <a:solidFill>
                  <a:schemeClr val="accent2"/>
                </a:solidFill>
              </a:rPr>
              <a:t>파란색 </a:t>
            </a:r>
            <a:r>
              <a:rPr lang="en-US" altLang="ko-KR" sz="1200" dirty="0">
                <a:solidFill>
                  <a:schemeClr val="accent2"/>
                </a:solidFill>
              </a:rPr>
              <a:t>: </a:t>
            </a:r>
            <a:r>
              <a:rPr lang="ko-KR" altLang="en-US" sz="1200" dirty="0">
                <a:solidFill>
                  <a:schemeClr val="accent2"/>
                </a:solidFill>
              </a:rPr>
              <a:t>기존 </a:t>
            </a:r>
            <a:r>
              <a:rPr lang="en-US" altLang="ko-KR" sz="1200" dirty="0">
                <a:solidFill>
                  <a:schemeClr val="accent2"/>
                </a:solidFill>
              </a:rPr>
              <a:t>OpenADR</a:t>
            </a:r>
            <a:r>
              <a:rPr lang="ko-KR" altLang="en-US" sz="1200" dirty="0">
                <a:solidFill>
                  <a:schemeClr val="accent2"/>
                </a:solidFill>
              </a:rPr>
              <a:t> </a:t>
            </a:r>
            <a:r>
              <a:rPr lang="en-US" altLang="ko-KR" sz="1200" dirty="0">
                <a:solidFill>
                  <a:schemeClr val="accent2"/>
                </a:solidFill>
              </a:rPr>
              <a:t>Tag </a:t>
            </a:r>
            <a:r>
              <a:rPr lang="ko-KR" altLang="en-US" sz="1200" dirty="0">
                <a:solidFill>
                  <a:schemeClr val="accent2"/>
                </a:solidFill>
              </a:rPr>
              <a:t>부분</a:t>
            </a:r>
            <a:endParaRPr lang="en-US" altLang="ko-KR" sz="1200" dirty="0">
              <a:solidFill>
                <a:schemeClr val="accent2"/>
              </a:solidFill>
            </a:endParaRPr>
          </a:p>
          <a:p>
            <a:r>
              <a:rPr lang="ko-KR" altLang="en-US" sz="1200" dirty="0">
                <a:solidFill>
                  <a:srgbClr val="FF0000"/>
                </a:solidFill>
              </a:rPr>
              <a:t>빨간색 </a:t>
            </a:r>
            <a:r>
              <a:rPr lang="en-US" altLang="ko-KR" sz="1200" dirty="0">
                <a:solidFill>
                  <a:srgbClr val="FF0000"/>
                </a:solidFill>
              </a:rPr>
              <a:t>: OpenADR</a:t>
            </a:r>
            <a:r>
              <a:rPr lang="ko-KR" altLang="en-US" sz="1200" dirty="0">
                <a:solidFill>
                  <a:srgbClr val="FF0000"/>
                </a:solidFill>
              </a:rPr>
              <a:t>확장된 </a:t>
            </a:r>
            <a:r>
              <a:rPr lang="en-US" altLang="ko-KR" sz="1200" dirty="0">
                <a:solidFill>
                  <a:srgbClr val="FF0000"/>
                </a:solidFill>
              </a:rPr>
              <a:t>Profile</a:t>
            </a:r>
          </a:p>
          <a:p>
            <a:r>
              <a:rPr lang="ko-KR" altLang="en-US" sz="1200" dirty="0">
                <a:solidFill>
                  <a:schemeClr val="accent1"/>
                </a:solidFill>
              </a:rPr>
              <a:t>초록색 </a:t>
            </a:r>
            <a:r>
              <a:rPr lang="en-US" altLang="ko-KR" sz="1200" dirty="0">
                <a:solidFill>
                  <a:schemeClr val="accent1"/>
                </a:solidFill>
              </a:rPr>
              <a:t>: </a:t>
            </a:r>
            <a:r>
              <a:rPr lang="ko-KR" altLang="en-US" sz="1200" dirty="0">
                <a:solidFill>
                  <a:schemeClr val="accent1"/>
                </a:solidFill>
              </a:rPr>
              <a:t>삭제 또는 변경</a:t>
            </a:r>
            <a:endParaRPr lang="en-US" altLang="ko-KR" sz="1200" dirty="0">
              <a:solidFill>
                <a:schemeClr val="accent1"/>
              </a:solidFill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17343" y="3212976"/>
            <a:ext cx="9005141" cy="2587989"/>
            <a:chOff x="138859" y="3411060"/>
            <a:chExt cx="9005141" cy="2587989"/>
          </a:xfrm>
        </p:grpSpPr>
        <p:sp>
          <p:nvSpPr>
            <p:cNvPr id="19" name="TextBox 18"/>
            <p:cNvSpPr txBox="1"/>
            <p:nvPr/>
          </p:nvSpPr>
          <p:spPr>
            <a:xfrm>
              <a:off x="138859" y="3411060"/>
              <a:ext cx="9005141" cy="2587989"/>
            </a:xfrm>
            <a:prstGeom prst="rect">
              <a:avLst/>
            </a:prstGeom>
            <a:noFill/>
            <a:ln>
              <a:solidFill>
                <a:schemeClr val="bg2">
                  <a:lumMod val="50000"/>
                </a:schemeClr>
              </a:solidFill>
            </a:ln>
          </p:spPr>
          <p:txBody>
            <a:bodyPr wrap="square" lIns="108000" tIns="108000" rIns="108000" bIns="108000" rtlCol="0" anchor="ctr">
              <a:spAutoFit/>
            </a:bodyPr>
            <a:lstStyle/>
            <a:p>
              <a:r>
                <a:rPr lang="en-US" altLang="ko-KR" sz="1100" b="1" dirty="0">
                  <a:solidFill>
                    <a:srgbClr val="000000"/>
                  </a:solidFill>
                  <a:latin typeface="Times New Roman" panose="02020603050405020304" pitchFamily="18" charset="0"/>
                  <a:ea typeface="굴림" panose="020B0600000101010101" pitchFamily="50" charset="-127"/>
                  <a:cs typeface="Times New Roman" panose="02020603050405020304" pitchFamily="18" charset="0"/>
                </a:rPr>
                <a:t>RegisterReport Object</a:t>
              </a:r>
              <a:r>
                <a:rPr lang="en-US" altLang="ko-KR" sz="1100" dirty="0">
                  <a:solidFill>
                    <a:srgbClr val="000000"/>
                  </a:solidFill>
                  <a:latin typeface="Times New Roman" panose="02020603050405020304" pitchFamily="18" charset="0"/>
                  <a:ea typeface="굴림" panose="020B0600000101010101" pitchFamily="50" charset="-127"/>
                  <a:cs typeface="Times New Roman" panose="02020603050405020304" pitchFamily="18" charset="0"/>
                </a:rPr>
                <a:t>{</a:t>
              </a:r>
            </a:p>
            <a:p>
              <a:r>
                <a:rPr lang="en-US" altLang="ko-KR" sz="1100" dirty="0">
                  <a:solidFill>
                    <a:srgbClr val="000000"/>
                  </a:solidFill>
                  <a:latin typeface="Times New Roman" panose="02020603050405020304" pitchFamily="18" charset="0"/>
                  <a:ea typeface="굴림" panose="020B0600000101010101" pitchFamily="50" charset="-127"/>
                  <a:cs typeface="Times New Roman" panose="02020603050405020304" pitchFamily="18" charset="0"/>
                </a:rPr>
                <a:t>  </a:t>
              </a:r>
              <a:r>
                <a:rPr lang="en-US" altLang="ko-KR" sz="1100" dirty="0">
                  <a:latin typeface="Times New Roman" panose="02020603050405020304" pitchFamily="18" charset="0"/>
                  <a:ea typeface="굴림" panose="020B0600000101010101" pitchFamily="50" charset="-127"/>
                  <a:cs typeface="Times New Roman" panose="02020603050405020304" pitchFamily="18" charset="0"/>
                </a:rPr>
                <a:t>“</a:t>
              </a:r>
              <a:r>
                <a:rPr lang="en-US" altLang="ko-KR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SrcEMA” </a:t>
              </a:r>
              <a:r>
                <a:rPr lang="en-US" altLang="ko-KR" sz="1100" dirty="0">
                  <a:latin typeface="Times New Roman" panose="02020603050405020304" pitchFamily="18" charset="0"/>
                  <a:ea typeface="굴림" panose="020B0600000101010101" pitchFamily="50" charset="-127"/>
                  <a:cs typeface="Times New Roman" panose="02020603050405020304" pitchFamily="18" charset="0"/>
                </a:rPr>
                <a:t>: String,</a:t>
              </a:r>
            </a:p>
            <a:p>
              <a:r>
                <a:rPr lang="en-US" altLang="ko-KR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“DestEMA” : String,</a:t>
              </a:r>
            </a:p>
            <a:p>
              <a:r>
                <a:rPr lang="en-US" altLang="ko-KR" sz="1100" dirty="0">
                  <a:solidFill>
                    <a:schemeClr val="accent1"/>
                  </a:solidFill>
                  <a:latin typeface="Times New Roman" panose="02020603050405020304" pitchFamily="18" charset="0"/>
                  <a:ea typeface="굴림" panose="020B0600000101010101" pitchFamily="50" charset="-127"/>
                  <a:cs typeface="Times New Roman" panose="02020603050405020304" pitchFamily="18" charset="0"/>
                </a:rPr>
                <a:t>  “requestID": String,</a:t>
              </a:r>
            </a:p>
            <a:p>
              <a:r>
                <a:rPr lang="en-US" altLang="ko-KR" sz="1100" dirty="0">
                  <a:solidFill>
                    <a:schemeClr val="accent1"/>
                  </a:solidFill>
                  <a:latin typeface="Times New Roman" panose="02020603050405020304" pitchFamily="18" charset="0"/>
                  <a:ea typeface="굴림" panose="020B0600000101010101" pitchFamily="50" charset="-127"/>
                  <a:cs typeface="Times New Roman" panose="02020603050405020304" pitchFamily="18" charset="0"/>
                </a:rPr>
                <a:t> </a:t>
              </a:r>
              <a:r>
                <a:rPr lang="en-US" altLang="ko-KR" sz="1100" dirty="0">
                  <a:solidFill>
                    <a:srgbClr val="FF0000"/>
                  </a:solidFill>
                  <a:latin typeface="Times New Roman" panose="02020603050405020304" pitchFamily="18" charset="0"/>
                  <a:ea typeface="굴림" panose="020B0600000101010101" pitchFamily="50" charset="-127"/>
                  <a:cs typeface="Times New Roman" panose="02020603050405020304" pitchFamily="18" charset="0"/>
                </a:rPr>
                <a:t> “time”: Date, </a:t>
              </a:r>
            </a:p>
            <a:p>
              <a:r>
                <a:rPr lang="en-US" altLang="ko-KR" sz="1100" dirty="0">
                  <a:solidFill>
                    <a:schemeClr val="accent2"/>
                  </a:solidFill>
                  <a:latin typeface="Times New Roman" panose="02020603050405020304" pitchFamily="18" charset="0"/>
                  <a:ea typeface="굴림" panose="020B0600000101010101" pitchFamily="50" charset="-127"/>
                  <a:cs typeface="Times New Roman" panose="02020603050405020304" pitchFamily="18" charset="0"/>
                </a:rPr>
                <a:t>  “service” : String</a:t>
              </a:r>
            </a:p>
            <a:p>
              <a:r>
                <a:rPr lang="en-US" altLang="ko-KR" sz="1100" dirty="0">
                  <a:solidFill>
                    <a:srgbClr val="000000"/>
                  </a:solidFill>
                  <a:latin typeface="Times New Roman" panose="02020603050405020304" pitchFamily="18" charset="0"/>
                  <a:ea typeface="굴림" panose="020B0600000101010101" pitchFamily="50" charset="-127"/>
                  <a:cs typeface="Times New Roman" panose="02020603050405020304" pitchFamily="18" charset="0"/>
                </a:rPr>
                <a:t>}</a:t>
              </a:r>
            </a:p>
            <a:p>
              <a:endParaRPr lang="en-US" altLang="ko-KR" sz="110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endParaRPr>
            </a:p>
            <a:p>
              <a:endParaRPr lang="en-US" altLang="ko-KR" sz="110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endParaRPr>
            </a:p>
            <a:p>
              <a:endParaRPr lang="en-US" altLang="ko-KR" sz="110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endParaRPr>
            </a:p>
            <a:p>
              <a:endParaRPr lang="en-US" altLang="ko-KR" sz="110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endParaRPr>
            </a:p>
            <a:p>
              <a:endParaRPr lang="en-US" altLang="ko-KR" sz="110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endParaRPr>
            </a:p>
            <a:p>
              <a:endParaRPr lang="en-US" altLang="ko-KR" sz="110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endParaRPr>
            </a:p>
            <a:p>
              <a:endParaRPr lang="en-US" sz="110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endParaRPr>
            </a:p>
          </p:txBody>
        </p:sp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86724" y="3507782"/>
              <a:ext cx="3683638" cy="15095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45346221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b="1" dirty="0">
                <a:solidFill>
                  <a:schemeClr val="tx1"/>
                </a:solidFill>
              </a:rPr>
              <a:t>2.2 EMAP(MQTT, CoAP/JSON)</a:t>
            </a:r>
            <a:br>
              <a:rPr lang="en-US" altLang="ko-KR" sz="2800" b="1" dirty="0">
                <a:solidFill>
                  <a:schemeClr val="tx1"/>
                </a:solidFill>
              </a:rPr>
            </a:br>
            <a:r>
              <a:rPr lang="en-US" altLang="ko-KR" sz="2800" b="1" dirty="0">
                <a:solidFill>
                  <a:schemeClr val="tx1"/>
                </a:solidFill>
              </a:rPr>
              <a:t>Service : Session Setup</a:t>
            </a:r>
            <a:endParaRPr lang="ko-KR" altLang="en-US" sz="24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7C6F095-276F-4AD3-9842-1213BA0CC323}" type="slidenum">
              <a:rPr lang="ko-KR" altLang="en-US" smtClean="0">
                <a:solidFill>
                  <a:srgbClr val="000000"/>
                </a:solidFill>
              </a:rPr>
              <a:pPr>
                <a:defRPr/>
              </a:pPr>
              <a:t>172</a:t>
            </a:fld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97851" y="2023412"/>
            <a:ext cx="16962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(9)</a:t>
            </a:r>
            <a:r>
              <a:rPr lang="en-US" altLang="ko-KR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RegisteredReport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3" name="그룹 32"/>
          <p:cNvGrpSpPr/>
          <p:nvPr/>
        </p:nvGrpSpPr>
        <p:grpSpPr>
          <a:xfrm>
            <a:off x="467544" y="1396462"/>
            <a:ext cx="8229600" cy="494977"/>
            <a:chOff x="467544" y="1375761"/>
            <a:chExt cx="8229600" cy="1062067"/>
          </a:xfrm>
        </p:grpSpPr>
        <p:sp>
          <p:nvSpPr>
            <p:cNvPr id="34" name="직사각형 33"/>
            <p:cNvSpPr/>
            <p:nvPr/>
          </p:nvSpPr>
          <p:spPr bwMode="auto">
            <a:xfrm>
              <a:off x="467544" y="1414527"/>
              <a:ext cx="8229600" cy="1023301"/>
            </a:xfrm>
            <a:prstGeom prst="rect">
              <a:avLst/>
            </a:prstGeom>
            <a:solidFill>
              <a:schemeClr val="bg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7377792" y="1653765"/>
              <a:ext cx="845103" cy="54482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05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Client EMA</a:t>
              </a:r>
              <a:endParaRPr lang="ko-KR" altLang="en-US" sz="105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6" name="직선 화살표 연결선 35"/>
            <p:cNvCxnSpPr/>
            <p:nvPr/>
          </p:nvCxnSpPr>
          <p:spPr bwMode="auto">
            <a:xfrm>
              <a:off x="2195736" y="1844824"/>
              <a:ext cx="4707807" cy="0"/>
            </a:xfrm>
            <a:prstGeom prst="straightConnector1">
              <a:avLst/>
            </a:prstGeom>
            <a:solidFill>
              <a:schemeClr val="accent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arrow" w="med" len="med"/>
              <a:tailEnd type="none"/>
            </a:ln>
            <a:effectLst/>
          </p:spPr>
        </p:cxnSp>
        <p:sp>
          <p:nvSpPr>
            <p:cNvPr id="38" name="TextBox 37"/>
            <p:cNvSpPr txBox="1"/>
            <p:nvPr/>
          </p:nvSpPr>
          <p:spPr>
            <a:xfrm>
              <a:off x="862283" y="1612978"/>
              <a:ext cx="869149" cy="54482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05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Server EMA</a:t>
              </a:r>
              <a:endParaRPr lang="ko-KR" altLang="en-US" sz="105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9" name="직선 화살표 연결선 38"/>
            <p:cNvCxnSpPr/>
            <p:nvPr/>
          </p:nvCxnSpPr>
          <p:spPr bwMode="auto">
            <a:xfrm flipH="1">
              <a:off x="2195736" y="2276872"/>
              <a:ext cx="4707808" cy="0"/>
            </a:xfrm>
            <a:prstGeom prst="straightConnector1">
              <a:avLst/>
            </a:prstGeom>
            <a:solidFill>
              <a:schemeClr val="accent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arrow" w="med" len="med"/>
              <a:tailEnd type="none"/>
            </a:ln>
            <a:effectLst/>
          </p:spPr>
        </p:cxnSp>
        <p:sp>
          <p:nvSpPr>
            <p:cNvPr id="40" name="TextBox 39"/>
            <p:cNvSpPr txBox="1"/>
            <p:nvPr/>
          </p:nvSpPr>
          <p:spPr>
            <a:xfrm>
              <a:off x="3545231" y="1874286"/>
              <a:ext cx="1053494" cy="5613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(10) Response</a:t>
              </a:r>
              <a:endParaRPr lang="ko-KR" altLang="en-US" sz="11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3595881" y="1375761"/>
              <a:ext cx="1447832" cy="5613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(9) RegisteredReport</a:t>
              </a:r>
              <a:endParaRPr lang="ko-KR" altLang="en-US" sz="11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4524089" y="2051058"/>
            <a:ext cx="12474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(10) Response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8268956"/>
              </p:ext>
            </p:extLst>
          </p:nvPr>
        </p:nvGraphicFramePr>
        <p:xfrm>
          <a:off x="4524089" y="2518454"/>
          <a:ext cx="4414849" cy="3372784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862169">
                  <a:extLst>
                    <a:ext uri="{9D8B030D-6E8A-4147-A177-3AD203B41FA5}">
                      <a16:colId xmlns:a16="http://schemas.microsoft.com/office/drawing/2014/main" val="2875624117"/>
                    </a:ext>
                  </a:extLst>
                </a:gridCol>
                <a:gridCol w="1080726">
                  <a:extLst>
                    <a:ext uri="{9D8B030D-6E8A-4147-A177-3AD203B41FA5}">
                      <a16:colId xmlns:a16="http://schemas.microsoft.com/office/drawing/2014/main" val="398136442"/>
                    </a:ext>
                  </a:extLst>
                </a:gridCol>
                <a:gridCol w="1067160">
                  <a:extLst>
                    <a:ext uri="{9D8B030D-6E8A-4147-A177-3AD203B41FA5}">
                      <a16:colId xmlns:a16="http://schemas.microsoft.com/office/drawing/2014/main" val="4224106173"/>
                    </a:ext>
                  </a:extLst>
                </a:gridCol>
                <a:gridCol w="1404794">
                  <a:extLst>
                    <a:ext uri="{9D8B030D-6E8A-4147-A177-3AD203B41FA5}">
                      <a16:colId xmlns:a16="http://schemas.microsoft.com/office/drawing/2014/main" val="1671802992"/>
                    </a:ext>
                  </a:extLst>
                </a:gridCol>
              </a:tblGrid>
              <a:tr h="210799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Key Name</a:t>
                      </a:r>
                      <a:endParaRPr lang="en-US" sz="1000" b="1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Reference</a:t>
                      </a:r>
                      <a:endParaRPr lang="en-US" sz="1000" b="1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1360412"/>
                  </a:ext>
                </a:extLst>
              </a:tr>
              <a:tr h="2107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OpenADR 2.0b</a:t>
                      </a:r>
                      <a:endParaRPr 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SEP 2.0(IEC 61968)</a:t>
                      </a:r>
                      <a:endParaRPr 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3482681"/>
                  </a:ext>
                </a:extLst>
              </a:tr>
              <a:tr h="42159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 dirty="0">
                          <a:solidFill>
                            <a:schemeClr val="tx2"/>
                          </a:solidFill>
                          <a:effectLst/>
                        </a:rPr>
                        <a:t>SrcEMA</a:t>
                      </a:r>
                      <a:endParaRPr lang="en-US" sz="800" b="1" i="0" u="none" strike="noStrike" dirty="0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 dirty="0">
                          <a:solidFill>
                            <a:schemeClr val="tx2"/>
                          </a:solidFill>
                          <a:effectLst/>
                        </a:rPr>
                        <a:t>ei:vtnID</a:t>
                      </a:r>
                      <a:endParaRPr lang="en-US" sz="800" b="0" i="1" u="none" strike="noStrike" dirty="0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1" u="none" strike="noStrike" dirty="0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210290846"/>
                  </a:ext>
                </a:extLst>
              </a:tr>
              <a:tr h="42159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u="none" strike="noStrike" dirty="0">
                          <a:effectLst/>
                        </a:rPr>
                        <a:t>DestEMA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sz="900" u="none" strike="noStrike" dirty="0">
                          <a:effectLst/>
                        </a:rPr>
                        <a:t>ei:venID</a:t>
                      </a:r>
                      <a:endParaRPr lang="en-US" sz="900" b="0" i="1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1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733042797"/>
                  </a:ext>
                </a:extLst>
              </a:tr>
              <a:tr h="42159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u="none" strike="noStrike" dirty="0">
                          <a:effectLst/>
                        </a:rPr>
                        <a:t>responseCode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rowSpan="3">
                  <a:txBody>
                    <a:bodyPr/>
                    <a:lstStyle/>
                    <a:p>
                      <a:pPr algn="ctr" rtl="0" fontAlgn="ctr"/>
                      <a:r>
                        <a:rPr lang="en-US" sz="900" u="none" strike="noStrike" dirty="0">
                          <a:effectLst/>
                        </a:rPr>
                        <a:t>ei:eiResponse</a:t>
                      </a:r>
                      <a:endParaRPr lang="en-US" sz="900" b="0" i="1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u="none" strike="noStrike" dirty="0">
                          <a:effectLst/>
                        </a:rPr>
                        <a:t>ei:responseCode</a:t>
                      </a:r>
                      <a:endParaRPr lang="en-US" sz="900" b="0" i="1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1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732178090"/>
                  </a:ext>
                </a:extLst>
              </a:tr>
              <a:tr h="42159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u="none" strike="noStrike" dirty="0">
                          <a:effectLst/>
                        </a:rPr>
                        <a:t>responseDescription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u="none" strike="noStrike" dirty="0">
                          <a:effectLst/>
                        </a:rPr>
                        <a:t>ei:responseDescription</a:t>
                      </a:r>
                      <a:endParaRPr lang="en-US" sz="900" b="0" i="1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1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737506774"/>
                  </a:ext>
                </a:extLst>
              </a:tr>
              <a:tr h="42159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u="none" strike="noStrike" dirty="0">
                          <a:effectLst/>
                        </a:rPr>
                        <a:t>requestID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u="none" strike="noStrike" dirty="0">
                          <a:effectLst/>
                        </a:rPr>
                        <a:t>Pyld:requestID</a:t>
                      </a:r>
                      <a:endParaRPr lang="en-US" sz="900" b="0" i="1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1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953870570"/>
                  </a:ext>
                </a:extLst>
              </a:tr>
              <a:tr h="42159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u="none" strike="noStrike" dirty="0">
                          <a:solidFill>
                            <a:schemeClr val="accent2"/>
                          </a:solidFill>
                          <a:effectLst/>
                        </a:rPr>
                        <a:t>service</a:t>
                      </a:r>
                      <a:endParaRPr lang="en-US" sz="900" b="1" i="0" u="none" strike="noStrike" dirty="0">
                        <a:solidFill>
                          <a:schemeClr val="accent2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accent2"/>
                          </a:solidFill>
                          <a:effectLst/>
                          <a:latin typeface="Times New Roman" panose="02020603050405020304" pitchFamily="18" charset="0"/>
                        </a:rPr>
                        <a:t>(tag</a:t>
                      </a:r>
                      <a:r>
                        <a:rPr lang="ko-KR" altLang="en-US" sz="900" b="0" i="0" u="none" strike="noStrike" dirty="0">
                          <a:solidFill>
                            <a:schemeClr val="accent2"/>
                          </a:solidFill>
                          <a:effectLst/>
                          <a:latin typeface="Times New Roman" panose="02020603050405020304" pitchFamily="18" charset="0"/>
                        </a:rPr>
                        <a:t>이름으로 존재</a:t>
                      </a:r>
                      <a:r>
                        <a:rPr lang="en-US" altLang="ko-KR" sz="900" b="0" i="0" u="none" strike="noStrike" dirty="0">
                          <a:solidFill>
                            <a:schemeClr val="accent2"/>
                          </a:solidFill>
                          <a:effectLst/>
                          <a:latin typeface="Times New Roman" panose="02020603050405020304" pitchFamily="18" charset="0"/>
                        </a:rPr>
                        <a:t>)</a:t>
                      </a:r>
                      <a:endParaRPr lang="ko-KR" altLang="en-US" sz="900" b="0" i="0" u="none" strike="noStrike" dirty="0">
                        <a:solidFill>
                          <a:schemeClr val="accent2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900" b="0" i="1" u="none" strike="noStrike" dirty="0">
                        <a:solidFill>
                          <a:schemeClr val="accent2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900" b="0" i="1" u="none" strike="noStrike" dirty="0">
                        <a:solidFill>
                          <a:schemeClr val="accent2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36443531"/>
                  </a:ext>
                </a:extLst>
              </a:tr>
              <a:tr h="42159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time</a:t>
                      </a:r>
                      <a:endParaRPr lang="en-US" sz="900" b="1" i="0" u="none" strike="noStrike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900" b="0" i="1" u="none" strike="noStrike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900" b="0" i="1" u="none" strike="noStrike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RandomizableEvent:creationTime</a:t>
                      </a:r>
                      <a:endParaRPr lang="en-US" sz="900" b="0" i="1" u="none" strike="noStrike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150334443"/>
                  </a:ext>
                </a:extLst>
              </a:tr>
            </a:tbl>
          </a:graphicData>
        </a:graphic>
      </p:graphicFrame>
      <p:sp>
        <p:nvSpPr>
          <p:cNvPr id="20" name="직사각형 19"/>
          <p:cNvSpPr/>
          <p:nvPr/>
        </p:nvSpPr>
        <p:spPr>
          <a:xfrm>
            <a:off x="0" y="0"/>
            <a:ext cx="234307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>
                <a:solidFill>
                  <a:schemeClr val="accent2"/>
                </a:solidFill>
              </a:rPr>
              <a:t>파란색 </a:t>
            </a:r>
            <a:r>
              <a:rPr lang="en-US" altLang="ko-KR" sz="1200" dirty="0">
                <a:solidFill>
                  <a:schemeClr val="accent2"/>
                </a:solidFill>
              </a:rPr>
              <a:t>: </a:t>
            </a:r>
            <a:r>
              <a:rPr lang="ko-KR" altLang="en-US" sz="1200" dirty="0">
                <a:solidFill>
                  <a:schemeClr val="accent2"/>
                </a:solidFill>
              </a:rPr>
              <a:t>기존 </a:t>
            </a:r>
            <a:r>
              <a:rPr lang="en-US" altLang="ko-KR" sz="1200" dirty="0">
                <a:solidFill>
                  <a:schemeClr val="accent2"/>
                </a:solidFill>
              </a:rPr>
              <a:t>OpenADR</a:t>
            </a:r>
            <a:r>
              <a:rPr lang="ko-KR" altLang="en-US" sz="1200" dirty="0">
                <a:solidFill>
                  <a:schemeClr val="accent2"/>
                </a:solidFill>
              </a:rPr>
              <a:t> </a:t>
            </a:r>
            <a:r>
              <a:rPr lang="en-US" altLang="ko-KR" sz="1200" dirty="0">
                <a:solidFill>
                  <a:schemeClr val="accent2"/>
                </a:solidFill>
              </a:rPr>
              <a:t>Tag </a:t>
            </a:r>
            <a:r>
              <a:rPr lang="ko-KR" altLang="en-US" sz="1200" dirty="0">
                <a:solidFill>
                  <a:schemeClr val="accent2"/>
                </a:solidFill>
              </a:rPr>
              <a:t>부분</a:t>
            </a:r>
            <a:endParaRPr lang="en-US" altLang="ko-KR" sz="1200" dirty="0">
              <a:solidFill>
                <a:schemeClr val="accent2"/>
              </a:solidFill>
            </a:endParaRPr>
          </a:p>
          <a:p>
            <a:r>
              <a:rPr lang="ko-KR" altLang="en-US" sz="1200" dirty="0">
                <a:solidFill>
                  <a:srgbClr val="FF0000"/>
                </a:solidFill>
              </a:rPr>
              <a:t>빨간색 </a:t>
            </a:r>
            <a:r>
              <a:rPr lang="en-US" altLang="ko-KR" sz="1200" dirty="0">
                <a:solidFill>
                  <a:srgbClr val="FF0000"/>
                </a:solidFill>
              </a:rPr>
              <a:t>: OpenADR</a:t>
            </a:r>
            <a:r>
              <a:rPr lang="ko-KR" altLang="en-US" sz="1200" dirty="0">
                <a:solidFill>
                  <a:srgbClr val="FF0000"/>
                </a:solidFill>
              </a:rPr>
              <a:t>확장된 </a:t>
            </a:r>
            <a:r>
              <a:rPr lang="en-US" altLang="ko-KR" sz="1200" dirty="0">
                <a:solidFill>
                  <a:srgbClr val="FF0000"/>
                </a:solidFill>
              </a:rPr>
              <a:t>Profile</a:t>
            </a:r>
          </a:p>
        </p:txBody>
      </p:sp>
      <p:graphicFrame>
        <p:nvGraphicFramePr>
          <p:cNvPr id="21" name="표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2648125"/>
              </p:ext>
            </p:extLst>
          </p:nvPr>
        </p:nvGraphicFramePr>
        <p:xfrm>
          <a:off x="298793" y="2460211"/>
          <a:ext cx="4088567" cy="3616736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798450">
                  <a:extLst>
                    <a:ext uri="{9D8B030D-6E8A-4147-A177-3AD203B41FA5}">
                      <a16:colId xmlns:a16="http://schemas.microsoft.com/office/drawing/2014/main" val="519711201"/>
                    </a:ext>
                  </a:extLst>
                </a:gridCol>
                <a:gridCol w="1000854">
                  <a:extLst>
                    <a:ext uri="{9D8B030D-6E8A-4147-A177-3AD203B41FA5}">
                      <a16:colId xmlns:a16="http://schemas.microsoft.com/office/drawing/2014/main" val="1796335938"/>
                    </a:ext>
                  </a:extLst>
                </a:gridCol>
                <a:gridCol w="988292">
                  <a:extLst>
                    <a:ext uri="{9D8B030D-6E8A-4147-A177-3AD203B41FA5}">
                      <a16:colId xmlns:a16="http://schemas.microsoft.com/office/drawing/2014/main" val="3952150079"/>
                    </a:ext>
                  </a:extLst>
                </a:gridCol>
                <a:gridCol w="1300971">
                  <a:extLst>
                    <a:ext uri="{9D8B030D-6E8A-4147-A177-3AD203B41FA5}">
                      <a16:colId xmlns:a16="http://schemas.microsoft.com/office/drawing/2014/main" val="3862704137"/>
                    </a:ext>
                  </a:extLst>
                </a:gridCol>
              </a:tblGrid>
              <a:tr h="226046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Key Name</a:t>
                      </a:r>
                      <a:endParaRPr lang="en-US" sz="900" b="1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Reference</a:t>
                      </a:r>
                      <a:endParaRPr lang="en-US" sz="900" b="1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0249340"/>
                  </a:ext>
                </a:extLst>
              </a:tr>
              <a:tr h="22604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solidFill>
                            <a:schemeClr val="bg1"/>
                          </a:solidFill>
                          <a:effectLst/>
                        </a:rPr>
                        <a:t>OpenADR 2.0b</a:t>
                      </a:r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solidFill>
                            <a:schemeClr val="bg1"/>
                          </a:solidFill>
                          <a:effectLst/>
                        </a:rPr>
                        <a:t>SEP 2.0(IEC 61968)</a:t>
                      </a:r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6654276"/>
                  </a:ext>
                </a:extLst>
              </a:tr>
              <a:tr h="45209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 dirty="0">
                          <a:solidFill>
                            <a:schemeClr val="tx2"/>
                          </a:solidFill>
                          <a:effectLst/>
                        </a:rPr>
                        <a:t>SrcEMA</a:t>
                      </a:r>
                      <a:endParaRPr lang="en-US" sz="800" b="1" i="0" u="none" strike="noStrike" dirty="0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 dirty="0">
                          <a:solidFill>
                            <a:schemeClr val="tx2"/>
                          </a:solidFill>
                          <a:effectLst/>
                        </a:rPr>
                        <a:t>ei:vtnID</a:t>
                      </a:r>
                      <a:endParaRPr lang="en-US" sz="800" b="0" i="1" u="none" strike="noStrike" dirty="0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1" u="none" strike="noStrike" dirty="0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960855776"/>
                  </a:ext>
                </a:extLst>
              </a:tr>
              <a:tr h="45209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DestEMA</a:t>
                      </a:r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ei:venID</a:t>
                      </a:r>
                      <a:endParaRPr lang="en-US" sz="800" b="0" i="1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1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815027324"/>
                  </a:ext>
                </a:extLst>
              </a:tr>
              <a:tr h="45209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 dirty="0">
                          <a:effectLst/>
                        </a:rPr>
                        <a:t>responseCode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rowSpan="3"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 dirty="0">
                          <a:effectLst/>
                        </a:rPr>
                        <a:t>ei:eiResponse</a:t>
                      </a:r>
                      <a:endParaRPr lang="en-US" sz="800" b="0" i="1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 dirty="0">
                          <a:effectLst/>
                        </a:rPr>
                        <a:t>ei:responseCode</a:t>
                      </a:r>
                      <a:endParaRPr lang="en-US" sz="800" b="0" i="1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1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253731731"/>
                  </a:ext>
                </a:extLst>
              </a:tr>
              <a:tr h="45209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 dirty="0">
                          <a:effectLst/>
                        </a:rPr>
                        <a:t>responseDescription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 dirty="0">
                          <a:effectLst/>
                        </a:rPr>
                        <a:t>ei:responseDescription</a:t>
                      </a:r>
                      <a:endParaRPr lang="en-US" sz="800" b="0" i="1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1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383522918"/>
                  </a:ext>
                </a:extLst>
              </a:tr>
              <a:tr h="45209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 dirty="0">
                          <a:effectLst/>
                        </a:rPr>
                        <a:t>requestID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 dirty="0">
                          <a:effectLst/>
                        </a:rPr>
                        <a:t>Pyld:requestID</a:t>
                      </a:r>
                      <a:endParaRPr lang="en-US" sz="800" b="0" i="1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1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547735190"/>
                  </a:ext>
                </a:extLst>
              </a:tr>
              <a:tr h="45209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 dirty="0">
                          <a:solidFill>
                            <a:schemeClr val="accent2"/>
                          </a:solidFill>
                          <a:effectLst/>
                        </a:rPr>
                        <a:t>service</a:t>
                      </a:r>
                      <a:endParaRPr lang="en-US" sz="800" b="1" i="0" u="none" strike="noStrike" dirty="0">
                        <a:solidFill>
                          <a:schemeClr val="accent2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 dirty="0">
                          <a:solidFill>
                            <a:schemeClr val="accent2"/>
                          </a:solidFill>
                          <a:effectLst/>
                          <a:latin typeface="Times New Roman" panose="02020603050405020304" pitchFamily="18" charset="0"/>
                        </a:rPr>
                        <a:t>(tag</a:t>
                      </a:r>
                      <a:r>
                        <a:rPr lang="ko-KR" altLang="en-US" sz="800" b="0" i="0" u="none" strike="noStrike" dirty="0">
                          <a:solidFill>
                            <a:schemeClr val="accent2"/>
                          </a:solidFill>
                          <a:effectLst/>
                          <a:latin typeface="Times New Roman" panose="02020603050405020304" pitchFamily="18" charset="0"/>
                        </a:rPr>
                        <a:t>이름으로 존재</a:t>
                      </a:r>
                      <a:r>
                        <a:rPr lang="en-US" altLang="ko-KR" sz="800" b="0" i="0" u="none" strike="noStrike" dirty="0">
                          <a:solidFill>
                            <a:schemeClr val="accent2"/>
                          </a:solidFill>
                          <a:effectLst/>
                          <a:latin typeface="Times New Roman" panose="02020603050405020304" pitchFamily="18" charset="0"/>
                        </a:rPr>
                        <a:t>)</a:t>
                      </a:r>
                      <a:endParaRPr lang="ko-KR" altLang="en-US" sz="800" b="0" i="0" u="none" strike="noStrike" dirty="0">
                        <a:solidFill>
                          <a:schemeClr val="accent2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800" b="0" i="1" u="none" strike="noStrike" dirty="0">
                        <a:solidFill>
                          <a:schemeClr val="accent2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800" b="0" i="1" u="none" strike="noStrike" dirty="0">
                        <a:solidFill>
                          <a:schemeClr val="accent2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616122967"/>
                  </a:ext>
                </a:extLst>
              </a:tr>
              <a:tr h="45209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time</a:t>
                      </a:r>
                      <a:endParaRPr lang="en-US" sz="800" b="1" i="0" u="none" strike="noStrike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b="0" i="1" u="none" strike="noStrike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800" b="0" i="1" u="none" strike="noStrike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RandomizableEvent:creationTime</a:t>
                      </a:r>
                      <a:endParaRPr lang="en-US" sz="800" b="0" i="1" u="none" strike="noStrike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4573904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19139549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b="1" dirty="0">
                <a:solidFill>
                  <a:schemeClr val="tx1"/>
                </a:solidFill>
              </a:rPr>
              <a:t>2.2 EMAP(MQTT, CoAP/JSON)</a:t>
            </a:r>
            <a:br>
              <a:rPr lang="en-US" altLang="ko-KR" sz="2800" b="1" dirty="0">
                <a:solidFill>
                  <a:schemeClr val="tx1"/>
                </a:solidFill>
              </a:rPr>
            </a:br>
            <a:r>
              <a:rPr lang="en-US" altLang="ko-KR" sz="2800" b="1" dirty="0">
                <a:solidFill>
                  <a:schemeClr val="tx1"/>
                </a:solidFill>
              </a:rPr>
              <a:t>Service : Session Setup</a:t>
            </a:r>
            <a:endParaRPr lang="ko-KR" altLang="en-US" sz="24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7C6F095-276F-4AD3-9842-1213BA0CC323}" type="slidenum">
              <a:rPr lang="ko-KR" altLang="en-US" smtClean="0">
                <a:solidFill>
                  <a:srgbClr val="000000"/>
                </a:solidFill>
              </a:rPr>
              <a:pPr>
                <a:defRPr/>
              </a:pPr>
              <a:t>173</a:t>
            </a:fld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97851" y="2023412"/>
            <a:ext cx="16962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(9)</a:t>
            </a:r>
            <a:r>
              <a:rPr lang="en-US" altLang="ko-KR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RegisteredReport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3" name="그룹 32"/>
          <p:cNvGrpSpPr/>
          <p:nvPr/>
        </p:nvGrpSpPr>
        <p:grpSpPr>
          <a:xfrm>
            <a:off x="467544" y="1396462"/>
            <a:ext cx="8229600" cy="494977"/>
            <a:chOff x="467544" y="1375761"/>
            <a:chExt cx="8229600" cy="1062067"/>
          </a:xfrm>
        </p:grpSpPr>
        <p:sp>
          <p:nvSpPr>
            <p:cNvPr id="34" name="직사각형 33"/>
            <p:cNvSpPr/>
            <p:nvPr/>
          </p:nvSpPr>
          <p:spPr bwMode="auto">
            <a:xfrm>
              <a:off x="467544" y="1414527"/>
              <a:ext cx="8229600" cy="1023301"/>
            </a:xfrm>
            <a:prstGeom prst="rect">
              <a:avLst/>
            </a:prstGeom>
            <a:solidFill>
              <a:schemeClr val="bg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7377792" y="1653765"/>
              <a:ext cx="845103" cy="54482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05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Client EMA</a:t>
              </a:r>
              <a:endParaRPr lang="ko-KR" altLang="en-US" sz="105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6" name="직선 화살표 연결선 35"/>
            <p:cNvCxnSpPr/>
            <p:nvPr/>
          </p:nvCxnSpPr>
          <p:spPr bwMode="auto">
            <a:xfrm>
              <a:off x="2195736" y="1844824"/>
              <a:ext cx="4707807" cy="0"/>
            </a:xfrm>
            <a:prstGeom prst="straightConnector1">
              <a:avLst/>
            </a:prstGeom>
            <a:solidFill>
              <a:schemeClr val="accent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arrow" w="med" len="med"/>
              <a:tailEnd type="none"/>
            </a:ln>
            <a:effectLst/>
          </p:spPr>
        </p:cxnSp>
        <p:sp>
          <p:nvSpPr>
            <p:cNvPr id="38" name="TextBox 37"/>
            <p:cNvSpPr txBox="1"/>
            <p:nvPr/>
          </p:nvSpPr>
          <p:spPr>
            <a:xfrm>
              <a:off x="862283" y="1612978"/>
              <a:ext cx="869149" cy="54482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05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Server EMA</a:t>
              </a:r>
              <a:endParaRPr lang="ko-KR" altLang="en-US" sz="105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9" name="직선 화살표 연결선 38"/>
            <p:cNvCxnSpPr/>
            <p:nvPr/>
          </p:nvCxnSpPr>
          <p:spPr bwMode="auto">
            <a:xfrm flipH="1">
              <a:off x="2195736" y="2276872"/>
              <a:ext cx="4707808" cy="0"/>
            </a:xfrm>
            <a:prstGeom prst="straightConnector1">
              <a:avLst/>
            </a:prstGeom>
            <a:solidFill>
              <a:schemeClr val="accent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arrow" w="med" len="med"/>
              <a:tailEnd type="none"/>
            </a:ln>
            <a:effectLst/>
          </p:spPr>
        </p:cxnSp>
        <p:sp>
          <p:nvSpPr>
            <p:cNvPr id="40" name="TextBox 39"/>
            <p:cNvSpPr txBox="1"/>
            <p:nvPr/>
          </p:nvSpPr>
          <p:spPr>
            <a:xfrm>
              <a:off x="3545231" y="1874286"/>
              <a:ext cx="1053494" cy="5613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(10) Response</a:t>
              </a:r>
              <a:endParaRPr lang="ko-KR" altLang="en-US" sz="11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3595881" y="1375761"/>
              <a:ext cx="1447832" cy="5613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(9) RegisteredReport</a:t>
              </a:r>
              <a:endParaRPr lang="ko-KR" altLang="en-US" sz="11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4524089" y="2051058"/>
            <a:ext cx="12474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(10) Response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96FA54D7-C4FB-41BB-85F9-183F4FB583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0317034"/>
              </p:ext>
            </p:extLst>
          </p:nvPr>
        </p:nvGraphicFramePr>
        <p:xfrm>
          <a:off x="467544" y="2463162"/>
          <a:ext cx="3606800" cy="1704975"/>
        </p:xfrm>
        <a:graphic>
          <a:graphicData uri="http://schemas.openxmlformats.org/drawingml/2006/table">
            <a:tbl>
              <a:tblPr/>
              <a:tblGrid>
                <a:gridCol w="1484593">
                  <a:extLst>
                    <a:ext uri="{9D8B030D-6E8A-4147-A177-3AD203B41FA5}">
                      <a16:colId xmlns:a16="http://schemas.microsoft.com/office/drawing/2014/main" val="4203697184"/>
                    </a:ext>
                  </a:extLst>
                </a:gridCol>
                <a:gridCol w="2122207">
                  <a:extLst>
                    <a:ext uri="{9D8B030D-6E8A-4147-A177-3AD203B41FA5}">
                      <a16:colId xmlns:a16="http://schemas.microsoft.com/office/drawing/2014/main" val="2440281432"/>
                    </a:ext>
                  </a:extLst>
                </a:gridCol>
              </a:tblGrid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Key name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Comments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1960208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SrcEMA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source EMA identifier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644580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DestEMA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destination EMA identifier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9134258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requestID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request identifier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450922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responseCode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response code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3607414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responseDescription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 of response code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7801271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service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message type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0484586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time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service creation time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49656044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342CE1F6-3680-4170-8B98-F1BC5625C8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4146462"/>
              </p:ext>
            </p:extLst>
          </p:nvPr>
        </p:nvGraphicFramePr>
        <p:xfrm>
          <a:off x="4598725" y="2463161"/>
          <a:ext cx="3759200" cy="1704975"/>
        </p:xfrm>
        <a:graphic>
          <a:graphicData uri="http://schemas.openxmlformats.org/drawingml/2006/table">
            <a:tbl>
              <a:tblPr/>
              <a:tblGrid>
                <a:gridCol w="1536700">
                  <a:extLst>
                    <a:ext uri="{9D8B030D-6E8A-4147-A177-3AD203B41FA5}">
                      <a16:colId xmlns:a16="http://schemas.microsoft.com/office/drawing/2014/main" val="3303654115"/>
                    </a:ext>
                  </a:extLst>
                </a:gridCol>
                <a:gridCol w="2222500">
                  <a:extLst>
                    <a:ext uri="{9D8B030D-6E8A-4147-A177-3AD203B41FA5}">
                      <a16:colId xmlns:a16="http://schemas.microsoft.com/office/drawing/2014/main" val="4268778185"/>
                    </a:ext>
                  </a:extLst>
                </a:gridCol>
              </a:tblGrid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Key name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Comments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89766756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SrcEMA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source EMA identifier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462999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DestEMA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destination EMA identifier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8141218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requestID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request identifier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6320287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responseCode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response code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804117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responseDescription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 of response code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002319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service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type of service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72407806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time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service creation time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85269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41582366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b="1" dirty="0">
                <a:solidFill>
                  <a:schemeClr val="tx1"/>
                </a:solidFill>
              </a:rPr>
              <a:t>2. Smart Home Energy Framework : </a:t>
            </a:r>
            <a:br>
              <a:rPr lang="en-US" altLang="ko-KR" sz="2800" b="1" dirty="0">
                <a:solidFill>
                  <a:schemeClr val="tx1"/>
                </a:solidFill>
              </a:rPr>
            </a:br>
            <a:r>
              <a:rPr lang="en-US" altLang="ko-KR" sz="2400" b="1" dirty="0">
                <a:solidFill>
                  <a:schemeClr val="tx1"/>
                </a:solidFill>
              </a:rPr>
              <a:t>2.2 </a:t>
            </a:r>
            <a:r>
              <a:rPr lang="en-US" altLang="ko-KR" sz="2400" b="1" dirty="0">
                <a:solidFill>
                  <a:srgbClr val="FF0000"/>
                </a:solidFill>
              </a:rPr>
              <a:t>EMAP</a:t>
            </a:r>
            <a:r>
              <a:rPr lang="en-US" altLang="ko-KR" sz="2400" b="1" dirty="0">
                <a:solidFill>
                  <a:schemeClr val="tx1"/>
                </a:solidFill>
              </a:rPr>
              <a:t>(</a:t>
            </a:r>
            <a:r>
              <a:rPr lang="en-US" altLang="ko-KR" sz="2400" b="1" dirty="0" err="1">
                <a:solidFill>
                  <a:srgbClr val="FF0000"/>
                </a:solidFill>
              </a:rPr>
              <a:t>CoAP</a:t>
            </a:r>
            <a:r>
              <a:rPr lang="en-US" altLang="ko-KR" sz="2400" b="1" dirty="0">
                <a:solidFill>
                  <a:srgbClr val="FF0000"/>
                </a:solidFill>
              </a:rPr>
              <a:t>/JSON</a:t>
            </a:r>
            <a:r>
              <a:rPr lang="en-US" altLang="ko-KR" sz="2400" b="1" dirty="0">
                <a:solidFill>
                  <a:schemeClr val="tx1"/>
                </a:solidFill>
              </a:rPr>
              <a:t>, MQTT/JSON) : Session Setup</a:t>
            </a:r>
            <a:endParaRPr lang="ko-KR" altLang="en-US" sz="2400" dirty="0"/>
          </a:p>
        </p:txBody>
      </p:sp>
      <p:sp>
        <p:nvSpPr>
          <p:cNvPr id="12" name="직사각형 11"/>
          <p:cNvSpPr/>
          <p:nvPr/>
        </p:nvSpPr>
        <p:spPr bwMode="auto">
          <a:xfrm>
            <a:off x="467544" y="1414528"/>
            <a:ext cx="8229600" cy="1023300"/>
          </a:xfrm>
          <a:prstGeom prst="rect">
            <a:avLst/>
          </a:prstGeom>
          <a:solidFill>
            <a:schemeClr val="bg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973499" y="1630541"/>
            <a:ext cx="1569660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Client EMA</a:t>
            </a:r>
          </a:p>
          <a:p>
            <a:pPr algn="ctr"/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192.168.1.101 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4" name="직선 화살표 연결선 13"/>
          <p:cNvCxnSpPr/>
          <p:nvPr/>
        </p:nvCxnSpPr>
        <p:spPr bwMode="auto">
          <a:xfrm>
            <a:off x="2195736" y="1844824"/>
            <a:ext cx="4707807" cy="0"/>
          </a:xfrm>
          <a:prstGeom prst="straightConnector1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arrow" w="med" len="med"/>
            <a:tailEnd type="none"/>
          </a:ln>
          <a:effectLst/>
        </p:spPr>
      </p:cxnSp>
      <p:sp>
        <p:nvSpPr>
          <p:cNvPr id="16" name="TextBox 15"/>
          <p:cNvSpPr txBox="1"/>
          <p:nvPr/>
        </p:nvSpPr>
        <p:spPr>
          <a:xfrm>
            <a:off x="587587" y="1572747"/>
            <a:ext cx="1511952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Server EMA</a:t>
            </a:r>
          </a:p>
          <a:p>
            <a:pPr algn="ctr"/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192.168.1.127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7" name="직선 화살표 연결선 16"/>
          <p:cNvCxnSpPr/>
          <p:nvPr/>
        </p:nvCxnSpPr>
        <p:spPr bwMode="auto">
          <a:xfrm flipH="1">
            <a:off x="2195736" y="2276872"/>
            <a:ext cx="4707808" cy="0"/>
          </a:xfrm>
          <a:prstGeom prst="straightConnector1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arrow" w="med" len="med"/>
            <a:tailEnd type="none"/>
          </a:ln>
          <a:effectLst/>
        </p:spPr>
      </p:cxnSp>
      <p:sp>
        <p:nvSpPr>
          <p:cNvPr id="29" name="TextBox 28"/>
          <p:cNvSpPr txBox="1"/>
          <p:nvPr/>
        </p:nvSpPr>
        <p:spPr>
          <a:xfrm>
            <a:off x="3689398" y="1991018"/>
            <a:ext cx="1292341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(10) Response</a:t>
            </a:r>
            <a:endParaRPr lang="ko-KR" alt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ko-KR" altLang="en-US" sz="13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729697" y="1552276"/>
            <a:ext cx="17924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(9) RegisteredReport</a:t>
            </a:r>
            <a:endParaRPr lang="ko-KR" alt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ko-KR" alt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-90264" y="2445559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400" dirty="0"/>
              <a:t>(9) RegisteredReport</a:t>
            </a:r>
          </a:p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(10) Response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03320" y="3020921"/>
            <a:ext cx="4072309" cy="3772929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txBody>
          <a:bodyPr wrap="square" lIns="108000" tIns="108000" rIns="108000" bIns="108000" rtlCol="0" anchor="ctr">
            <a:spAutoFit/>
          </a:bodyPr>
          <a:lstStyle/>
          <a:p>
            <a:r>
              <a:rPr lang="en-US" altLang="ko-KR" sz="1100" b="1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RegisteredReport Object</a:t>
            </a:r>
            <a:r>
              <a:rPr lang="en-US" altLang="ko-KR" sz="110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{</a:t>
            </a:r>
          </a:p>
          <a:p>
            <a:r>
              <a:rPr lang="en-US" altLang="ko-KR" sz="11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“</a:t>
            </a:r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SrcEMA” </a:t>
            </a:r>
            <a:r>
              <a:rPr lang="en-US" altLang="ko-KR" sz="11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: String,</a:t>
            </a:r>
          </a:p>
          <a:p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“DestEMA” : String,</a:t>
            </a:r>
          </a:p>
          <a:p>
            <a:r>
              <a:rPr lang="en-US" altLang="ko-KR" sz="11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“requestID": String,</a:t>
            </a:r>
          </a:p>
          <a:p>
            <a:r>
              <a:rPr lang="en-US" altLang="ko-KR" sz="11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“responseCode” : Integer,</a:t>
            </a:r>
            <a:endParaRPr lang="en-US" altLang="ko-KR" sz="1100" dirty="0">
              <a:solidFill>
                <a:schemeClr val="accent2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r>
              <a:rPr lang="en-US" altLang="ko-KR" sz="1100" strike="sngStrike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“responseDescription”: String,</a:t>
            </a:r>
          </a:p>
          <a:p>
            <a:r>
              <a:rPr lang="en-US" altLang="ko-KR" sz="1100" strike="sngStrike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</a:t>
            </a:r>
            <a:r>
              <a:rPr lang="en-US" altLang="ko-KR" sz="1100" strike="sngStrike" dirty="0">
                <a:solidFill>
                  <a:schemeClr val="accent1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“transportName: String=&gt;</a:t>
            </a:r>
            <a:r>
              <a:rPr lang="ko-KR" altLang="en-US" sz="1100" strike="sngStrike" dirty="0">
                <a:solidFill>
                  <a:schemeClr val="accent1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기존 </a:t>
            </a:r>
            <a:r>
              <a:rPr lang="en-US" altLang="ko-KR" sz="1100" strike="sngStrike" dirty="0">
                <a:solidFill>
                  <a:schemeClr val="accent1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OpenADR</a:t>
            </a:r>
            <a:r>
              <a:rPr lang="ko-KR" altLang="en-US" sz="1100" strike="sngStrike" dirty="0">
                <a:solidFill>
                  <a:schemeClr val="accent1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에 없는 내용</a:t>
            </a:r>
            <a:r>
              <a:rPr lang="en-US" altLang="ko-KR" sz="1100" strike="sngStrike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,</a:t>
            </a:r>
          </a:p>
          <a:p>
            <a:r>
              <a:rPr lang="en-US" altLang="ko-KR" sz="1100" strike="sngStrike" dirty="0">
                <a:solidFill>
                  <a:schemeClr val="accent1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“version": Integer=&gt;</a:t>
            </a:r>
            <a:r>
              <a:rPr lang="ko-KR" altLang="en-US" sz="1100" strike="sngStrike" dirty="0">
                <a:solidFill>
                  <a:schemeClr val="accent1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삭제</a:t>
            </a:r>
            <a:r>
              <a:rPr lang="en-US" altLang="ko-KR" sz="1100" strike="sngStrike" dirty="0">
                <a:solidFill>
                  <a:schemeClr val="accent1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, </a:t>
            </a:r>
          </a:p>
          <a:p>
            <a:r>
              <a:rPr lang="en-US" altLang="ko-KR" sz="1100" strike="sngStrike" dirty="0">
                <a:solidFill>
                  <a:schemeClr val="accent1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“threshold” : Double =&gt;DistributeEvent</a:t>
            </a:r>
            <a:r>
              <a:rPr lang="ko-KR" altLang="en-US" sz="1100" strike="sngStrike" dirty="0">
                <a:solidFill>
                  <a:schemeClr val="accent1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로 이동</a:t>
            </a:r>
            <a:r>
              <a:rPr lang="en-US" altLang="ko-KR" sz="1100" strike="sngStrike" dirty="0">
                <a:solidFill>
                  <a:schemeClr val="accent1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,</a:t>
            </a:r>
          </a:p>
          <a:p>
            <a:r>
              <a:rPr lang="en-US" altLang="ko-KR" sz="1100" dirty="0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“service”: String, </a:t>
            </a:r>
          </a:p>
          <a:p>
            <a:r>
              <a:rPr lang="en-US" altLang="ko-KR" sz="1100" dirty="0">
                <a:solidFill>
                  <a:srgbClr val="FF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“type” : String,</a:t>
            </a:r>
          </a:p>
          <a:p>
            <a:r>
              <a:rPr lang="en-US" altLang="ko-KR" sz="1100" dirty="0">
                <a:solidFill>
                  <a:srgbClr val="FF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“time” : Date,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}</a:t>
            </a:r>
          </a:p>
          <a:p>
            <a:endParaRPr lang="en-US" sz="110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sz="110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sz="110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sz="110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sz="110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sz="110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sz="110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sz="110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3688" y="2515566"/>
            <a:ext cx="7380312" cy="40957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9712" y="4801221"/>
            <a:ext cx="2223909" cy="1865236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4731655" y="3030173"/>
            <a:ext cx="4125432" cy="3542096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txBody>
          <a:bodyPr wrap="square" lIns="108000" tIns="108000" rIns="108000" bIns="108000" rtlCol="0" anchor="ctr">
            <a:spAutoFit/>
          </a:bodyPr>
          <a:lstStyle/>
          <a:p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Response</a:t>
            </a:r>
            <a:r>
              <a:rPr lang="en-US" sz="1200" b="1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Object</a:t>
            </a:r>
            <a:r>
              <a:rPr lang="en-US" sz="120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{</a:t>
            </a:r>
          </a:p>
          <a:p>
            <a:r>
              <a:rPr lang="en-US" altLang="ko-KR" sz="12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SrcEMA” </a:t>
            </a:r>
            <a:r>
              <a:rPr lang="en-US" sz="12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: String,</a:t>
            </a:r>
          </a:p>
          <a:p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“DestEMA” : String,</a:t>
            </a:r>
            <a:endParaRPr lang="en-US" sz="1200" dirty="0"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r>
              <a:rPr lang="en-US" sz="1200" dirty="0">
                <a:solidFill>
                  <a:schemeClr val="accent1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</a:t>
            </a:r>
            <a:r>
              <a:rPr lang="en-US" altLang="ko-KR" sz="1200" dirty="0">
                <a:solidFill>
                  <a:schemeClr val="accent1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“</a:t>
            </a:r>
            <a:r>
              <a:rPr lang="en-US" sz="1200" dirty="0">
                <a:solidFill>
                  <a:schemeClr val="accent1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requestID": String,</a:t>
            </a:r>
          </a:p>
          <a:p>
            <a:r>
              <a:rPr lang="en-US" sz="12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“responseCode” : Integer,</a:t>
            </a:r>
          </a:p>
          <a:p>
            <a:r>
              <a:rPr lang="en-US" altLang="ko-KR" sz="12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“responseDescription”: String,</a:t>
            </a:r>
          </a:p>
          <a:p>
            <a:r>
              <a:rPr lang="en-US" altLang="ko-KR" sz="1200" strike="sngStrike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</a:t>
            </a:r>
            <a:r>
              <a:rPr lang="en-US" altLang="ko-KR" sz="1200" strike="sngStrike" dirty="0">
                <a:solidFill>
                  <a:schemeClr val="accent1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“version": Integer=&gt;</a:t>
            </a:r>
            <a:r>
              <a:rPr lang="ko-KR" altLang="en-US" sz="1200" strike="sngStrike" dirty="0">
                <a:solidFill>
                  <a:schemeClr val="accent1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삭제</a:t>
            </a:r>
            <a:r>
              <a:rPr lang="en-US" altLang="ko-KR" sz="1200" strike="sngStrike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,</a:t>
            </a:r>
          </a:p>
          <a:p>
            <a:r>
              <a:rPr lang="en-US" altLang="ko-KR" sz="1200" dirty="0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“service”: String, </a:t>
            </a:r>
          </a:p>
          <a:p>
            <a:r>
              <a:rPr lang="en-US" altLang="ko-KR" sz="1200" dirty="0">
                <a:solidFill>
                  <a:srgbClr val="FF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“time” : Date</a:t>
            </a:r>
            <a:endParaRPr lang="en-US" sz="1200" dirty="0">
              <a:solidFill>
                <a:srgbClr val="FF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}</a:t>
            </a:r>
          </a:p>
          <a:p>
            <a:endParaRPr lang="en-US" sz="120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sz="120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sz="120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sz="120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sz="120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sz="120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sz="120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sz="120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8431" y="4437112"/>
            <a:ext cx="2818656" cy="1943100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0" y="0"/>
            <a:ext cx="234307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>
                <a:solidFill>
                  <a:schemeClr val="accent2"/>
                </a:solidFill>
              </a:rPr>
              <a:t>파란색 </a:t>
            </a:r>
            <a:r>
              <a:rPr lang="en-US" altLang="ko-KR" sz="1200" dirty="0">
                <a:solidFill>
                  <a:schemeClr val="accent2"/>
                </a:solidFill>
              </a:rPr>
              <a:t>: </a:t>
            </a:r>
            <a:r>
              <a:rPr lang="ko-KR" altLang="en-US" sz="1200" dirty="0">
                <a:solidFill>
                  <a:schemeClr val="accent2"/>
                </a:solidFill>
              </a:rPr>
              <a:t>기존 </a:t>
            </a:r>
            <a:r>
              <a:rPr lang="en-US" altLang="ko-KR" sz="1200" dirty="0">
                <a:solidFill>
                  <a:schemeClr val="accent2"/>
                </a:solidFill>
              </a:rPr>
              <a:t>OpenADR</a:t>
            </a:r>
            <a:r>
              <a:rPr lang="ko-KR" altLang="en-US" sz="1200" dirty="0">
                <a:solidFill>
                  <a:schemeClr val="accent2"/>
                </a:solidFill>
              </a:rPr>
              <a:t> </a:t>
            </a:r>
            <a:r>
              <a:rPr lang="en-US" altLang="ko-KR" sz="1200" dirty="0">
                <a:solidFill>
                  <a:schemeClr val="accent2"/>
                </a:solidFill>
              </a:rPr>
              <a:t>Tag </a:t>
            </a:r>
            <a:r>
              <a:rPr lang="ko-KR" altLang="en-US" sz="1200" dirty="0">
                <a:solidFill>
                  <a:schemeClr val="accent2"/>
                </a:solidFill>
              </a:rPr>
              <a:t>부분</a:t>
            </a:r>
            <a:endParaRPr lang="en-US" altLang="ko-KR" sz="1200" dirty="0">
              <a:solidFill>
                <a:schemeClr val="accent2"/>
              </a:solidFill>
            </a:endParaRPr>
          </a:p>
          <a:p>
            <a:r>
              <a:rPr lang="ko-KR" altLang="en-US" sz="1200" dirty="0">
                <a:solidFill>
                  <a:srgbClr val="FF0000"/>
                </a:solidFill>
              </a:rPr>
              <a:t>빨간색 </a:t>
            </a:r>
            <a:r>
              <a:rPr lang="en-US" altLang="ko-KR" sz="1200" dirty="0">
                <a:solidFill>
                  <a:srgbClr val="FF0000"/>
                </a:solidFill>
              </a:rPr>
              <a:t>: OpenADR</a:t>
            </a:r>
            <a:r>
              <a:rPr lang="ko-KR" altLang="en-US" sz="1200" dirty="0">
                <a:solidFill>
                  <a:srgbClr val="FF0000"/>
                </a:solidFill>
              </a:rPr>
              <a:t>확장된 </a:t>
            </a:r>
            <a:r>
              <a:rPr lang="en-US" altLang="ko-KR" sz="1200" dirty="0">
                <a:solidFill>
                  <a:srgbClr val="FF0000"/>
                </a:solidFill>
              </a:rPr>
              <a:t>Profile</a:t>
            </a:r>
          </a:p>
          <a:p>
            <a:r>
              <a:rPr lang="ko-KR" altLang="en-US" sz="1200" dirty="0">
                <a:solidFill>
                  <a:schemeClr val="accent1"/>
                </a:solidFill>
              </a:rPr>
              <a:t>초록색 </a:t>
            </a:r>
            <a:r>
              <a:rPr lang="en-US" altLang="ko-KR" sz="1200" dirty="0">
                <a:solidFill>
                  <a:schemeClr val="accent1"/>
                </a:solidFill>
              </a:rPr>
              <a:t>: </a:t>
            </a:r>
            <a:r>
              <a:rPr lang="ko-KR" altLang="en-US" sz="1200" dirty="0">
                <a:solidFill>
                  <a:schemeClr val="accent1"/>
                </a:solidFill>
              </a:rPr>
              <a:t>삭제 또는 변경</a:t>
            </a:r>
            <a:endParaRPr lang="en-US" altLang="ko-KR" sz="12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5145524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b="1" dirty="0">
                <a:solidFill>
                  <a:schemeClr val="tx1"/>
                </a:solidFill>
              </a:rPr>
              <a:t>2.2 EMAP(MQTT, CoAP/JSON)</a:t>
            </a:r>
            <a:br>
              <a:rPr lang="en-US" altLang="ko-KR" sz="2800" b="1" dirty="0">
                <a:solidFill>
                  <a:schemeClr val="tx1"/>
                </a:solidFill>
              </a:rPr>
            </a:br>
            <a:r>
              <a:rPr lang="en-US" altLang="ko-KR" sz="2800" b="1" dirty="0">
                <a:solidFill>
                  <a:schemeClr val="tx1"/>
                </a:solidFill>
              </a:rPr>
              <a:t>Service : Session Setup</a:t>
            </a:r>
            <a:endParaRPr lang="ko-KR" altLang="en-US" sz="24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7C6F095-276F-4AD3-9842-1213BA0CC323}" type="slidenum">
              <a:rPr lang="ko-KR" altLang="en-US" smtClean="0">
                <a:solidFill>
                  <a:srgbClr val="000000"/>
                </a:solidFill>
              </a:rPr>
              <a:pPr>
                <a:defRPr/>
              </a:pPr>
              <a:t>175</a:t>
            </a:fld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86145" y="2023412"/>
            <a:ext cx="15197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(11) RequestEvent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3" name="그룹 32"/>
          <p:cNvGrpSpPr/>
          <p:nvPr/>
        </p:nvGrpSpPr>
        <p:grpSpPr>
          <a:xfrm>
            <a:off x="467544" y="1367189"/>
            <a:ext cx="8229600" cy="524249"/>
            <a:chOff x="467544" y="1312952"/>
            <a:chExt cx="8229600" cy="1124876"/>
          </a:xfrm>
        </p:grpSpPr>
        <p:sp>
          <p:nvSpPr>
            <p:cNvPr id="34" name="직사각형 33"/>
            <p:cNvSpPr/>
            <p:nvPr/>
          </p:nvSpPr>
          <p:spPr bwMode="auto">
            <a:xfrm>
              <a:off x="467544" y="1414527"/>
              <a:ext cx="8229600" cy="1023301"/>
            </a:xfrm>
            <a:prstGeom prst="rect">
              <a:avLst/>
            </a:prstGeom>
            <a:solidFill>
              <a:schemeClr val="bg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7377792" y="1653765"/>
              <a:ext cx="845103" cy="54482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05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Client EMA</a:t>
              </a:r>
              <a:endParaRPr lang="ko-KR" altLang="en-US" sz="105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6" name="직선 화살표 연결선 35"/>
            <p:cNvCxnSpPr/>
            <p:nvPr/>
          </p:nvCxnSpPr>
          <p:spPr bwMode="auto">
            <a:xfrm>
              <a:off x="2195736" y="1844824"/>
              <a:ext cx="4707807" cy="0"/>
            </a:xfrm>
            <a:prstGeom prst="straightConnector1">
              <a:avLst/>
            </a:prstGeom>
            <a:solidFill>
              <a:schemeClr val="accent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arrow" w="med" len="med"/>
              <a:tailEnd type="none"/>
            </a:ln>
            <a:effectLst/>
          </p:spPr>
        </p:cxnSp>
        <p:sp>
          <p:nvSpPr>
            <p:cNvPr id="38" name="TextBox 37"/>
            <p:cNvSpPr txBox="1"/>
            <p:nvPr/>
          </p:nvSpPr>
          <p:spPr>
            <a:xfrm>
              <a:off x="862283" y="1612978"/>
              <a:ext cx="869149" cy="54482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05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Server EMA</a:t>
              </a:r>
              <a:endParaRPr lang="ko-KR" altLang="en-US" sz="105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9" name="직선 화살표 연결선 38"/>
            <p:cNvCxnSpPr/>
            <p:nvPr/>
          </p:nvCxnSpPr>
          <p:spPr bwMode="auto">
            <a:xfrm flipH="1">
              <a:off x="2195736" y="2276872"/>
              <a:ext cx="4707808" cy="0"/>
            </a:xfrm>
            <a:prstGeom prst="straightConnector1">
              <a:avLst/>
            </a:prstGeom>
            <a:solidFill>
              <a:schemeClr val="accent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arrow" w="med" len="med"/>
              <a:tailEnd type="none"/>
            </a:ln>
            <a:effectLst/>
          </p:spPr>
        </p:cxnSp>
        <p:sp>
          <p:nvSpPr>
            <p:cNvPr id="40" name="TextBox 39"/>
            <p:cNvSpPr txBox="1"/>
            <p:nvPr/>
          </p:nvSpPr>
          <p:spPr>
            <a:xfrm>
              <a:off x="3545231" y="1829047"/>
              <a:ext cx="1451038" cy="5613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(12) DistributeEvent</a:t>
              </a:r>
              <a:endParaRPr lang="ko-KR" altLang="en-US" sz="11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3595881" y="1312952"/>
              <a:ext cx="1292341" cy="5613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(11) RequestEvent</a:t>
              </a:r>
              <a:endParaRPr lang="ko-KR" altLang="en-US" sz="11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7136865"/>
              </p:ext>
            </p:extLst>
          </p:nvPr>
        </p:nvGraphicFramePr>
        <p:xfrm>
          <a:off x="1031591" y="2650457"/>
          <a:ext cx="6768752" cy="277023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422043">
                  <a:extLst>
                    <a:ext uri="{9D8B030D-6E8A-4147-A177-3AD203B41FA5}">
                      <a16:colId xmlns:a16="http://schemas.microsoft.com/office/drawing/2014/main" val="3046813247"/>
                    </a:ext>
                  </a:extLst>
                </a:gridCol>
                <a:gridCol w="1662422">
                  <a:extLst>
                    <a:ext uri="{9D8B030D-6E8A-4147-A177-3AD203B41FA5}">
                      <a16:colId xmlns:a16="http://schemas.microsoft.com/office/drawing/2014/main" val="2691094679"/>
                    </a:ext>
                  </a:extLst>
                </a:gridCol>
                <a:gridCol w="1590534">
                  <a:extLst>
                    <a:ext uri="{9D8B030D-6E8A-4147-A177-3AD203B41FA5}">
                      <a16:colId xmlns:a16="http://schemas.microsoft.com/office/drawing/2014/main" val="1500200839"/>
                    </a:ext>
                  </a:extLst>
                </a:gridCol>
                <a:gridCol w="2093753">
                  <a:extLst>
                    <a:ext uri="{9D8B030D-6E8A-4147-A177-3AD203B41FA5}">
                      <a16:colId xmlns:a16="http://schemas.microsoft.com/office/drawing/2014/main" val="852422923"/>
                    </a:ext>
                  </a:extLst>
                </a:gridCol>
              </a:tblGrid>
              <a:tr h="234765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Key Name</a:t>
                      </a:r>
                      <a:endParaRPr lang="en-US" sz="1200" b="1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</a:rPr>
                        <a:t>　</a:t>
                      </a:r>
                      <a:endParaRPr lang="ko-KR" altLang="en-US" sz="1200" b="1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Reference</a:t>
                      </a:r>
                      <a:endParaRPr lang="en-US" sz="1200" b="1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6553698"/>
                  </a:ext>
                </a:extLst>
              </a:tr>
              <a:tr h="23476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</a:rPr>
                        <a:t>　</a:t>
                      </a:r>
                      <a:endParaRPr lang="ko-KR" altLang="en-US" sz="1200" b="1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OpenADR 2.0b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SEP 2.0(IEC 61968)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2301990"/>
                  </a:ext>
                </a:extLst>
              </a:tr>
              <a:tr h="4601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 dirty="0">
                          <a:effectLst/>
                        </a:rPr>
                        <a:t>SrcEMA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 dirty="0">
                          <a:effectLst/>
                        </a:rPr>
                        <a:t>ei:venID</a:t>
                      </a:r>
                      <a:endParaRPr lang="en-US" sz="1000" b="0" i="1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1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243089541"/>
                  </a:ext>
                </a:extLst>
              </a:tr>
              <a:tr h="4601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DestEMA</a:t>
                      </a:r>
                      <a:endParaRPr lang="en-US" sz="1000" b="1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ei:vtnID</a:t>
                      </a:r>
                      <a:endParaRPr lang="en-US" sz="1000" b="0" i="1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1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726655365"/>
                  </a:ext>
                </a:extLst>
              </a:tr>
              <a:tr h="4601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requestID</a:t>
                      </a:r>
                      <a:endParaRPr lang="en-US" sz="1000" b="1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pyld:eiRequestEvent</a:t>
                      </a:r>
                      <a:endParaRPr lang="en-US" sz="1000" b="0" i="1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pyld:requestID</a:t>
                      </a:r>
                      <a:endParaRPr lang="en-US" sz="1000" b="0" i="1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1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071843477"/>
                  </a:ext>
                </a:extLst>
              </a:tr>
              <a:tr h="4601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 dirty="0">
                          <a:solidFill>
                            <a:schemeClr val="accent2"/>
                          </a:solidFill>
                          <a:effectLst/>
                        </a:rPr>
                        <a:t>service</a:t>
                      </a:r>
                      <a:endParaRPr lang="en-US" sz="1000" b="1" i="0" u="none" strike="noStrike" dirty="0">
                        <a:solidFill>
                          <a:schemeClr val="accent2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chemeClr val="accent2"/>
                          </a:solidFill>
                          <a:effectLst/>
                          <a:latin typeface="Times New Roman" panose="02020603050405020304" pitchFamily="18" charset="0"/>
                        </a:rPr>
                        <a:t>(tag</a:t>
                      </a:r>
                      <a:r>
                        <a:rPr lang="ko-KR" altLang="en-US" sz="1000" b="0" i="0" u="none" strike="noStrike" dirty="0">
                          <a:solidFill>
                            <a:schemeClr val="accent2"/>
                          </a:solidFill>
                          <a:effectLst/>
                          <a:latin typeface="Times New Roman" panose="02020603050405020304" pitchFamily="18" charset="0"/>
                        </a:rPr>
                        <a:t>이름으로 존재</a:t>
                      </a:r>
                      <a:r>
                        <a:rPr lang="en-US" altLang="ko-KR" sz="1000" b="0" i="0" u="none" strike="noStrike" dirty="0">
                          <a:solidFill>
                            <a:schemeClr val="accent2"/>
                          </a:solidFill>
                          <a:effectLst/>
                          <a:latin typeface="Times New Roman" panose="02020603050405020304" pitchFamily="18" charset="0"/>
                        </a:rPr>
                        <a:t>)</a:t>
                      </a:r>
                      <a:endParaRPr lang="ko-KR" altLang="en-US" sz="1000" b="0" i="0" u="none" strike="noStrike" dirty="0">
                        <a:solidFill>
                          <a:schemeClr val="accent2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0" i="1" u="none" strike="noStrike" dirty="0">
                        <a:solidFill>
                          <a:schemeClr val="accent2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1000" b="0" i="1" u="none" strike="noStrike" dirty="0">
                        <a:solidFill>
                          <a:schemeClr val="accent2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566259185"/>
                  </a:ext>
                </a:extLst>
              </a:tr>
              <a:tr h="4601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time</a:t>
                      </a:r>
                      <a:endParaRPr lang="en-US" sz="1000" b="1" i="0" u="none" strike="noStrike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1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1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RandomizableEvent:creation Time</a:t>
                      </a:r>
                      <a:endParaRPr lang="en-US" sz="1000" b="0" i="1" u="none" strike="noStrike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300923996"/>
                  </a:ext>
                </a:extLst>
              </a:tr>
            </a:tbl>
          </a:graphicData>
        </a:graphic>
      </p:graphicFrame>
      <p:sp>
        <p:nvSpPr>
          <p:cNvPr id="25" name="직사각형 24"/>
          <p:cNvSpPr/>
          <p:nvPr/>
        </p:nvSpPr>
        <p:spPr>
          <a:xfrm>
            <a:off x="0" y="0"/>
            <a:ext cx="234307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>
                <a:solidFill>
                  <a:schemeClr val="accent2"/>
                </a:solidFill>
              </a:rPr>
              <a:t>파란색 </a:t>
            </a:r>
            <a:r>
              <a:rPr lang="en-US" altLang="ko-KR" sz="1200" dirty="0">
                <a:solidFill>
                  <a:schemeClr val="accent2"/>
                </a:solidFill>
              </a:rPr>
              <a:t>: </a:t>
            </a:r>
            <a:r>
              <a:rPr lang="ko-KR" altLang="en-US" sz="1200" dirty="0">
                <a:solidFill>
                  <a:schemeClr val="accent2"/>
                </a:solidFill>
              </a:rPr>
              <a:t>기존 </a:t>
            </a:r>
            <a:r>
              <a:rPr lang="en-US" altLang="ko-KR" sz="1200" dirty="0">
                <a:solidFill>
                  <a:schemeClr val="accent2"/>
                </a:solidFill>
              </a:rPr>
              <a:t>OpenADR</a:t>
            </a:r>
            <a:r>
              <a:rPr lang="ko-KR" altLang="en-US" sz="1200" dirty="0">
                <a:solidFill>
                  <a:schemeClr val="accent2"/>
                </a:solidFill>
              </a:rPr>
              <a:t> </a:t>
            </a:r>
            <a:r>
              <a:rPr lang="en-US" altLang="ko-KR" sz="1200" dirty="0">
                <a:solidFill>
                  <a:schemeClr val="accent2"/>
                </a:solidFill>
              </a:rPr>
              <a:t>Tag </a:t>
            </a:r>
            <a:r>
              <a:rPr lang="ko-KR" altLang="en-US" sz="1200" dirty="0">
                <a:solidFill>
                  <a:schemeClr val="accent2"/>
                </a:solidFill>
              </a:rPr>
              <a:t>부분</a:t>
            </a:r>
            <a:endParaRPr lang="en-US" altLang="ko-KR" sz="1200" dirty="0">
              <a:solidFill>
                <a:schemeClr val="accent2"/>
              </a:solidFill>
            </a:endParaRPr>
          </a:p>
          <a:p>
            <a:r>
              <a:rPr lang="ko-KR" altLang="en-US" sz="1200" dirty="0">
                <a:solidFill>
                  <a:srgbClr val="FF0000"/>
                </a:solidFill>
              </a:rPr>
              <a:t>빨간색 </a:t>
            </a:r>
            <a:r>
              <a:rPr lang="en-US" altLang="ko-KR" sz="1200" dirty="0">
                <a:solidFill>
                  <a:srgbClr val="FF0000"/>
                </a:solidFill>
              </a:rPr>
              <a:t>: OpenADR</a:t>
            </a:r>
            <a:r>
              <a:rPr lang="ko-KR" altLang="en-US" sz="1200" dirty="0">
                <a:solidFill>
                  <a:srgbClr val="FF0000"/>
                </a:solidFill>
              </a:rPr>
              <a:t>확장된 </a:t>
            </a:r>
            <a:r>
              <a:rPr lang="en-US" altLang="ko-KR" sz="1200" dirty="0">
                <a:solidFill>
                  <a:srgbClr val="FF0000"/>
                </a:solidFill>
              </a:rPr>
              <a:t>Profile</a:t>
            </a:r>
          </a:p>
        </p:txBody>
      </p:sp>
    </p:spTree>
    <p:extLst>
      <p:ext uri="{BB962C8B-B14F-4D97-AF65-F5344CB8AC3E}">
        <p14:creationId xmlns:p14="http://schemas.microsoft.com/office/powerpoint/2010/main" val="1786420521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b="1" dirty="0">
                <a:solidFill>
                  <a:schemeClr val="tx1"/>
                </a:solidFill>
              </a:rPr>
              <a:t>2.2 EMAP(MQTT, </a:t>
            </a:r>
            <a:r>
              <a:rPr lang="en-US" altLang="ko-KR" sz="2800" b="1" dirty="0" err="1">
                <a:solidFill>
                  <a:schemeClr val="tx1"/>
                </a:solidFill>
              </a:rPr>
              <a:t>CoAP</a:t>
            </a:r>
            <a:r>
              <a:rPr lang="en-US" altLang="ko-KR" sz="2800" b="1" dirty="0">
                <a:solidFill>
                  <a:schemeClr val="tx1"/>
                </a:solidFill>
              </a:rPr>
              <a:t>/JSON)</a:t>
            </a:r>
            <a:br>
              <a:rPr lang="en-US" altLang="ko-KR" sz="2800" b="1" dirty="0">
                <a:solidFill>
                  <a:schemeClr val="tx1"/>
                </a:solidFill>
              </a:rPr>
            </a:br>
            <a:r>
              <a:rPr lang="en-US" altLang="ko-KR" sz="2800" b="1" dirty="0">
                <a:solidFill>
                  <a:schemeClr val="tx1"/>
                </a:solidFill>
              </a:rPr>
              <a:t>Service : Session Setup</a:t>
            </a:r>
            <a:endParaRPr lang="ko-KR" altLang="en-US" sz="24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7C6F095-276F-4AD3-9842-1213BA0CC323}" type="slidenum">
              <a:rPr lang="ko-KR" altLang="en-US" smtClean="0">
                <a:solidFill>
                  <a:srgbClr val="000000"/>
                </a:solidFill>
              </a:rPr>
              <a:pPr>
                <a:defRPr/>
              </a:pPr>
              <a:t>176</a:t>
            </a:fld>
            <a:endParaRPr lang="ko-KR" altLang="en-US" dirty="0">
              <a:solidFill>
                <a:srgbClr val="000000"/>
              </a:solidFill>
            </a:endParaRPr>
          </a:p>
        </p:txBody>
      </p:sp>
      <p:grpSp>
        <p:nvGrpSpPr>
          <p:cNvPr id="33" name="그룹 32"/>
          <p:cNvGrpSpPr/>
          <p:nvPr/>
        </p:nvGrpSpPr>
        <p:grpSpPr>
          <a:xfrm>
            <a:off x="467544" y="1367189"/>
            <a:ext cx="8229600" cy="524249"/>
            <a:chOff x="467544" y="1312952"/>
            <a:chExt cx="8229600" cy="1124876"/>
          </a:xfrm>
        </p:grpSpPr>
        <p:sp>
          <p:nvSpPr>
            <p:cNvPr id="34" name="직사각형 33"/>
            <p:cNvSpPr/>
            <p:nvPr/>
          </p:nvSpPr>
          <p:spPr bwMode="auto">
            <a:xfrm>
              <a:off x="467544" y="1414527"/>
              <a:ext cx="8229600" cy="1023301"/>
            </a:xfrm>
            <a:prstGeom prst="rect">
              <a:avLst/>
            </a:prstGeom>
            <a:solidFill>
              <a:schemeClr val="bg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7377792" y="1653765"/>
              <a:ext cx="845103" cy="54482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05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Client EMA</a:t>
              </a:r>
              <a:endParaRPr lang="ko-KR" altLang="en-US" sz="105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6" name="직선 화살표 연결선 35"/>
            <p:cNvCxnSpPr/>
            <p:nvPr/>
          </p:nvCxnSpPr>
          <p:spPr bwMode="auto">
            <a:xfrm>
              <a:off x="2195736" y="1844824"/>
              <a:ext cx="4707807" cy="0"/>
            </a:xfrm>
            <a:prstGeom prst="straightConnector1">
              <a:avLst/>
            </a:prstGeom>
            <a:solidFill>
              <a:schemeClr val="accent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arrow" w="med" len="med"/>
              <a:tailEnd type="none"/>
            </a:ln>
            <a:effectLst/>
          </p:spPr>
        </p:cxnSp>
        <p:sp>
          <p:nvSpPr>
            <p:cNvPr id="38" name="TextBox 37"/>
            <p:cNvSpPr txBox="1"/>
            <p:nvPr/>
          </p:nvSpPr>
          <p:spPr>
            <a:xfrm>
              <a:off x="862283" y="1612978"/>
              <a:ext cx="869149" cy="54482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05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Server EMA</a:t>
              </a:r>
              <a:endParaRPr lang="ko-KR" altLang="en-US" sz="105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9" name="직선 화살표 연결선 38"/>
            <p:cNvCxnSpPr/>
            <p:nvPr/>
          </p:nvCxnSpPr>
          <p:spPr bwMode="auto">
            <a:xfrm flipH="1">
              <a:off x="2195736" y="2276872"/>
              <a:ext cx="4707808" cy="0"/>
            </a:xfrm>
            <a:prstGeom prst="straightConnector1">
              <a:avLst/>
            </a:prstGeom>
            <a:solidFill>
              <a:schemeClr val="accent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arrow" w="med" len="med"/>
              <a:tailEnd type="none"/>
            </a:ln>
            <a:effectLst/>
          </p:spPr>
        </p:cxnSp>
        <p:sp>
          <p:nvSpPr>
            <p:cNvPr id="40" name="TextBox 39"/>
            <p:cNvSpPr txBox="1"/>
            <p:nvPr/>
          </p:nvSpPr>
          <p:spPr>
            <a:xfrm>
              <a:off x="3545231" y="1874288"/>
              <a:ext cx="1451038" cy="5613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(12) DistributeEvent</a:t>
              </a:r>
              <a:endParaRPr lang="ko-KR" altLang="en-US" sz="11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3595881" y="1312952"/>
              <a:ext cx="1292341" cy="5613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(11) RequestEvent</a:t>
              </a:r>
              <a:endParaRPr lang="ko-KR" altLang="en-US" sz="11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128131" y="1891824"/>
            <a:ext cx="16642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(12) DistributeEvent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0" y="0"/>
            <a:ext cx="234307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>
                <a:solidFill>
                  <a:schemeClr val="accent2"/>
                </a:solidFill>
              </a:rPr>
              <a:t>파란색 </a:t>
            </a:r>
            <a:r>
              <a:rPr lang="en-US" altLang="ko-KR" sz="1200" dirty="0">
                <a:solidFill>
                  <a:schemeClr val="accent2"/>
                </a:solidFill>
              </a:rPr>
              <a:t>: </a:t>
            </a:r>
            <a:r>
              <a:rPr lang="ko-KR" altLang="en-US" sz="1200" dirty="0">
                <a:solidFill>
                  <a:schemeClr val="accent2"/>
                </a:solidFill>
              </a:rPr>
              <a:t>기존 </a:t>
            </a:r>
            <a:r>
              <a:rPr lang="en-US" altLang="ko-KR" sz="1200" dirty="0">
                <a:solidFill>
                  <a:schemeClr val="accent2"/>
                </a:solidFill>
              </a:rPr>
              <a:t>OpenADR</a:t>
            </a:r>
            <a:r>
              <a:rPr lang="ko-KR" altLang="en-US" sz="1200" dirty="0">
                <a:solidFill>
                  <a:schemeClr val="accent2"/>
                </a:solidFill>
              </a:rPr>
              <a:t> </a:t>
            </a:r>
            <a:r>
              <a:rPr lang="en-US" altLang="ko-KR" sz="1200" dirty="0">
                <a:solidFill>
                  <a:schemeClr val="accent2"/>
                </a:solidFill>
              </a:rPr>
              <a:t>Tag </a:t>
            </a:r>
            <a:r>
              <a:rPr lang="ko-KR" altLang="en-US" sz="1200" dirty="0">
                <a:solidFill>
                  <a:schemeClr val="accent2"/>
                </a:solidFill>
              </a:rPr>
              <a:t>부분</a:t>
            </a:r>
            <a:endParaRPr lang="en-US" altLang="ko-KR" sz="1200" dirty="0">
              <a:solidFill>
                <a:schemeClr val="accent2"/>
              </a:solidFill>
            </a:endParaRPr>
          </a:p>
          <a:p>
            <a:r>
              <a:rPr lang="ko-KR" altLang="en-US" sz="1200" dirty="0">
                <a:solidFill>
                  <a:srgbClr val="FF0000"/>
                </a:solidFill>
              </a:rPr>
              <a:t>빨간색 </a:t>
            </a:r>
            <a:r>
              <a:rPr lang="en-US" altLang="ko-KR" sz="1200" dirty="0">
                <a:solidFill>
                  <a:srgbClr val="FF0000"/>
                </a:solidFill>
              </a:rPr>
              <a:t>: OpenADR</a:t>
            </a:r>
            <a:r>
              <a:rPr lang="ko-KR" altLang="en-US" sz="1200" dirty="0">
                <a:solidFill>
                  <a:srgbClr val="FF0000"/>
                </a:solidFill>
              </a:rPr>
              <a:t>확장된 </a:t>
            </a:r>
            <a:r>
              <a:rPr lang="en-US" altLang="ko-KR" sz="1200" dirty="0">
                <a:solidFill>
                  <a:srgbClr val="FF0000"/>
                </a:solidFill>
              </a:rPr>
              <a:t>Profile</a:t>
            </a:r>
          </a:p>
        </p:txBody>
      </p:sp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5179763"/>
              </p:ext>
            </p:extLst>
          </p:nvPr>
        </p:nvGraphicFramePr>
        <p:xfrm>
          <a:off x="323528" y="2287895"/>
          <a:ext cx="8147245" cy="6059463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629449">
                  <a:extLst>
                    <a:ext uri="{9D8B030D-6E8A-4147-A177-3AD203B41FA5}">
                      <a16:colId xmlns:a16="http://schemas.microsoft.com/office/drawing/2014/main" val="3163428177"/>
                    </a:ext>
                  </a:extLst>
                </a:gridCol>
                <a:gridCol w="1629449">
                  <a:extLst>
                    <a:ext uri="{9D8B030D-6E8A-4147-A177-3AD203B41FA5}">
                      <a16:colId xmlns:a16="http://schemas.microsoft.com/office/drawing/2014/main" val="3958474330"/>
                    </a:ext>
                  </a:extLst>
                </a:gridCol>
                <a:gridCol w="1629449">
                  <a:extLst>
                    <a:ext uri="{9D8B030D-6E8A-4147-A177-3AD203B41FA5}">
                      <a16:colId xmlns:a16="http://schemas.microsoft.com/office/drawing/2014/main" val="525130177"/>
                    </a:ext>
                  </a:extLst>
                </a:gridCol>
                <a:gridCol w="1629449">
                  <a:extLst>
                    <a:ext uri="{9D8B030D-6E8A-4147-A177-3AD203B41FA5}">
                      <a16:colId xmlns:a16="http://schemas.microsoft.com/office/drawing/2014/main" val="3739502335"/>
                    </a:ext>
                  </a:extLst>
                </a:gridCol>
                <a:gridCol w="1629449">
                  <a:extLst>
                    <a:ext uri="{9D8B030D-6E8A-4147-A177-3AD203B41FA5}">
                      <a16:colId xmlns:a16="http://schemas.microsoft.com/office/drawing/2014/main" val="3330854206"/>
                    </a:ext>
                  </a:extLst>
                </a:gridCol>
              </a:tblGrid>
              <a:tr h="92179">
                <a:tc rowSpan="2" gridSpan="2">
                  <a:txBody>
                    <a:bodyPr/>
                    <a:lstStyle/>
                    <a:p>
                      <a:pPr algn="ctr" rtl="0" fontAlgn="ctr"/>
                      <a:r>
                        <a:rPr lang="en-US" sz="800" b="1" u="none" strike="noStrike" dirty="0">
                          <a:effectLst/>
                        </a:rPr>
                        <a:t>Key Name</a:t>
                      </a:r>
                      <a:endParaRPr lang="en-US" sz="800" b="1" i="0" u="none" strike="noStrike" dirty="0">
                        <a:solidFill>
                          <a:srgbClr val="FFFFFF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821" marR="4821" marT="4821" marB="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sz="800" b="1" u="none" strike="noStrike" dirty="0">
                          <a:effectLst/>
                        </a:rPr>
                        <a:t>Reference</a:t>
                      </a:r>
                      <a:endParaRPr lang="en-US" sz="800" b="1" i="0" u="none" strike="noStrike" dirty="0">
                        <a:solidFill>
                          <a:srgbClr val="FFFFFF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821" marR="4821" marT="4821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0776875"/>
                  </a:ext>
                </a:extLst>
              </a:tr>
              <a:tr h="92179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sz="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OpenADR 2.0b</a:t>
                      </a:r>
                      <a:endParaRPr lang="en-US" sz="800" b="1" i="0" u="none" strike="noStrike" dirty="0">
                        <a:solidFill>
                          <a:schemeClr val="bg1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821" marR="4821" marT="4821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SEP 2.0(IEC 61968)</a:t>
                      </a:r>
                      <a:endParaRPr lang="en-US" sz="800" b="1" i="0" u="none" strike="noStrike" dirty="0">
                        <a:solidFill>
                          <a:schemeClr val="bg1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821" marR="4821" marT="4821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8779085"/>
                  </a:ext>
                </a:extLst>
              </a:tr>
              <a:tr h="92179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 dirty="0">
                          <a:effectLst/>
                        </a:rPr>
                        <a:t>SrcEMA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821" marR="4821" marT="4821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 dirty="0" err="1">
                          <a:effectLst/>
                        </a:rPr>
                        <a:t>ei:vtnID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821" marR="4821" marT="4821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821" marR="4821" marT="4821" marB="0" anchor="ctr"/>
                </a:tc>
                <a:extLst>
                  <a:ext uri="{0D108BD9-81ED-4DB2-BD59-A6C34878D82A}">
                    <a16:rowId xmlns:a16="http://schemas.microsoft.com/office/drawing/2014/main" val="2113315887"/>
                  </a:ext>
                </a:extLst>
              </a:tr>
              <a:tr h="92179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 dirty="0">
                          <a:effectLst/>
                        </a:rPr>
                        <a:t>DestEMA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821" marR="4821" marT="4821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</a:rPr>
                        <a:t>ei:venID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821" marR="4821" marT="4821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821" marR="4821" marT="4821" marB="0" anchor="ctr"/>
                </a:tc>
                <a:extLst>
                  <a:ext uri="{0D108BD9-81ED-4DB2-BD59-A6C34878D82A}">
                    <a16:rowId xmlns:a16="http://schemas.microsoft.com/office/drawing/2014/main" val="1705835526"/>
                  </a:ext>
                </a:extLst>
              </a:tr>
              <a:tr h="92179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 dirty="0">
                          <a:effectLst/>
                        </a:rPr>
                        <a:t>requestID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821" marR="4821" marT="4821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50" charset="-127"/>
                        </a:rPr>
                        <a:t>ei:requestID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821" marR="4821" marT="4821" marB="0" anchor="ctr"/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821" marR="4821" marT="48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821" marR="4821" marT="4821" marB="0" anchor="ctr"/>
                </a:tc>
                <a:extLst>
                  <a:ext uri="{0D108BD9-81ED-4DB2-BD59-A6C34878D82A}">
                    <a16:rowId xmlns:a16="http://schemas.microsoft.com/office/drawing/2014/main" val="1040049681"/>
                  </a:ext>
                </a:extLst>
              </a:tr>
              <a:tr h="92179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굴림" panose="020B0600000101010101" pitchFamily="50" charset="-127"/>
                          <a:cs typeface="Times New Roman" panose="02020603050405020304" pitchFamily="18" charset="0"/>
                        </a:rPr>
                        <a:t>responseRequired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821" marR="4821" marT="4821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50" charset="-127"/>
                        </a:rPr>
                        <a:t>Ei:reponseRequired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821" marR="4821" marT="4821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821" marR="4821" marT="4821" marB="0" anchor="ctr"/>
                </a:tc>
                <a:extLst>
                  <a:ext uri="{0D108BD9-81ED-4DB2-BD59-A6C34878D82A}">
                    <a16:rowId xmlns:a16="http://schemas.microsoft.com/office/drawing/2014/main" val="2454017074"/>
                  </a:ext>
                </a:extLst>
              </a:tr>
              <a:tr h="92179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50" charset="-127"/>
                        </a:rPr>
                        <a:t>response</a:t>
                      </a:r>
                    </a:p>
                  </a:txBody>
                  <a:tcPr marL="4821" marR="4821" marT="48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50" charset="-127"/>
                        </a:rPr>
                        <a:t>requestID</a:t>
                      </a:r>
                    </a:p>
                  </a:txBody>
                  <a:tcPr marL="4821" marR="4821" marT="4821" marB="0" anchor="ctr"/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</a:rPr>
                        <a:t>ei:Response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821" marR="4821" marT="48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50" charset="-127"/>
                        </a:rPr>
                        <a:t>pyld:requestID</a:t>
                      </a:r>
                    </a:p>
                  </a:txBody>
                  <a:tcPr marL="4821" marR="4821" marT="48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821" marR="4821" marT="4821" marB="0" anchor="ctr"/>
                </a:tc>
                <a:extLst>
                  <a:ext uri="{0D108BD9-81ED-4DB2-BD59-A6C34878D82A}">
                    <a16:rowId xmlns:a16="http://schemas.microsoft.com/office/drawing/2014/main" val="1978708436"/>
                  </a:ext>
                </a:extLst>
              </a:tr>
              <a:tr h="92179">
                <a:tc vMerge="1">
                  <a:txBody>
                    <a:bodyPr/>
                    <a:lstStyle/>
                    <a:p>
                      <a:pPr algn="ctr" fontAlgn="ctr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821" marR="4821" marT="48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50" charset="-127"/>
                        </a:rPr>
                        <a:t>responseCode</a:t>
                      </a:r>
                    </a:p>
                  </a:txBody>
                  <a:tcPr marL="4821" marR="4821" marT="4821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821" marR="4821" marT="48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50" charset="-127"/>
                        </a:rPr>
                        <a:t>ei:responseCode</a:t>
                      </a:r>
                    </a:p>
                  </a:txBody>
                  <a:tcPr marL="4821" marR="4821" marT="4821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821" marR="4821" marT="4821" marB="0" anchor="ctr"/>
                </a:tc>
                <a:extLst>
                  <a:ext uri="{0D108BD9-81ED-4DB2-BD59-A6C34878D82A}">
                    <a16:rowId xmlns:a16="http://schemas.microsoft.com/office/drawing/2014/main" val="3841649000"/>
                  </a:ext>
                </a:extLst>
              </a:tr>
              <a:tr h="92179">
                <a:tc vMerge="1">
                  <a:txBody>
                    <a:bodyPr/>
                    <a:lstStyle/>
                    <a:p>
                      <a:pPr algn="ctr" fontAlgn="ctr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821" marR="4821" marT="48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50" charset="-127"/>
                        </a:rPr>
                        <a:t>responseDescription</a:t>
                      </a:r>
                    </a:p>
                  </a:txBody>
                  <a:tcPr marL="4821" marR="4821" marT="4821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821" marR="4821" marT="48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50" charset="-127"/>
                        </a:rPr>
                        <a:t>ei:responseDescription</a:t>
                      </a:r>
                    </a:p>
                  </a:txBody>
                  <a:tcPr marL="4821" marR="4821" marT="4821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821" marR="4821" marT="4821" marB="0" anchor="ctr"/>
                </a:tc>
                <a:extLst>
                  <a:ext uri="{0D108BD9-81ED-4DB2-BD59-A6C34878D82A}">
                    <a16:rowId xmlns:a16="http://schemas.microsoft.com/office/drawing/2014/main" val="2261205334"/>
                  </a:ext>
                </a:extLst>
              </a:tr>
              <a:tr h="92179">
                <a:tc rowSpan="19"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 dirty="0">
                          <a:effectLst/>
                        </a:rPr>
                        <a:t>event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821" marR="4821" marT="482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>
                          <a:effectLst/>
                        </a:rPr>
                        <a:t>eventID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821" marR="4821" marT="4821" marB="0" anchor="ctr"/>
                </a:tc>
                <a:tc rowSpan="10"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 dirty="0" err="1">
                          <a:effectLst/>
                        </a:rPr>
                        <a:t>oadrEvent:eiActivePeriod:eventDescriptor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821" marR="4821" marT="482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 dirty="0" err="1">
                          <a:effectLst/>
                        </a:rPr>
                        <a:t>eventID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821" marR="4821" marT="48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821" marR="4821" marT="4821" marB="0" anchor="ctr"/>
                </a:tc>
                <a:extLst>
                  <a:ext uri="{0D108BD9-81ED-4DB2-BD59-A6C34878D82A}">
                    <a16:rowId xmlns:a16="http://schemas.microsoft.com/office/drawing/2014/main" val="428853065"/>
                  </a:ext>
                </a:extLst>
              </a:tr>
              <a:tr h="9217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50" charset="-127"/>
                        </a:rPr>
                        <a:t>eventSignals</a:t>
                      </a:r>
                    </a:p>
                  </a:txBody>
                  <a:tcPr marL="4821" marR="4821" marT="4821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+mn-ea"/>
                        </a:rPr>
                        <a:t>eventSignals</a:t>
                      </a:r>
                    </a:p>
                  </a:txBody>
                  <a:tcPr marL="4821" marR="4821" marT="48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821" marR="4821" marT="4821" marB="0" anchor="ctr"/>
                </a:tc>
                <a:extLst>
                  <a:ext uri="{0D108BD9-81ED-4DB2-BD59-A6C34878D82A}">
                    <a16:rowId xmlns:a16="http://schemas.microsoft.com/office/drawing/2014/main" val="3925593830"/>
                  </a:ext>
                </a:extLst>
              </a:tr>
              <a:tr h="9217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u="none" strike="noStrike" dirty="0">
                          <a:effectLst/>
                        </a:rPr>
                        <a:t>modificationNumber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821" marR="4821" marT="4821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u="none" strike="noStrike" dirty="0">
                          <a:effectLst/>
                        </a:rPr>
                        <a:t>modificationNumber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821" marR="4821" marT="4821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821" marR="4821" marT="4821" marB="0" anchor="ctr"/>
                </a:tc>
                <a:extLst>
                  <a:ext uri="{0D108BD9-81ED-4DB2-BD59-A6C34878D82A}">
                    <a16:rowId xmlns:a16="http://schemas.microsoft.com/office/drawing/2014/main" val="672993059"/>
                  </a:ext>
                </a:extLst>
              </a:tr>
              <a:tr h="9217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>
                          <a:effectLst/>
                        </a:rPr>
                        <a:t>modificationReason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821" marR="4821" marT="4821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 dirty="0" err="1">
                          <a:effectLst/>
                        </a:rPr>
                        <a:t>modificationReason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821" marR="4821" marT="48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821" marR="4821" marT="4821" marB="0" anchor="ctr"/>
                </a:tc>
                <a:extLst>
                  <a:ext uri="{0D108BD9-81ED-4DB2-BD59-A6C34878D82A}">
                    <a16:rowId xmlns:a16="http://schemas.microsoft.com/office/drawing/2014/main" val="2122387850"/>
                  </a:ext>
                </a:extLst>
              </a:tr>
              <a:tr h="9217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 dirty="0">
                          <a:effectLst/>
                        </a:rPr>
                        <a:t>priority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821" marR="4821" marT="4821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 dirty="0">
                          <a:effectLst/>
                        </a:rPr>
                        <a:t>priority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821" marR="4821" marT="48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821" marR="4821" marT="4821" marB="0" anchor="ctr"/>
                </a:tc>
                <a:extLst>
                  <a:ext uri="{0D108BD9-81ED-4DB2-BD59-A6C34878D82A}">
                    <a16:rowId xmlns:a16="http://schemas.microsoft.com/office/drawing/2014/main" val="4292213452"/>
                  </a:ext>
                </a:extLst>
              </a:tr>
              <a:tr h="9217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 dirty="0">
                          <a:effectLst/>
                        </a:rPr>
                        <a:t>marketContext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821" marR="4821" marT="4821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 dirty="0" err="1">
                          <a:effectLst/>
                        </a:rPr>
                        <a:t>eiMarketContext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821" marR="4821" marT="48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821" marR="4821" marT="4821" marB="0" anchor="ctr"/>
                </a:tc>
                <a:extLst>
                  <a:ext uri="{0D108BD9-81ED-4DB2-BD59-A6C34878D82A}">
                    <a16:rowId xmlns:a16="http://schemas.microsoft.com/office/drawing/2014/main" val="641879084"/>
                  </a:ext>
                </a:extLst>
              </a:tr>
              <a:tr h="9217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 dirty="0">
                          <a:effectLst/>
                        </a:rPr>
                        <a:t>createdDateTime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821" marR="4821" marT="4821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 dirty="0">
                          <a:effectLst/>
                        </a:rPr>
                        <a:t>createdDateTime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821" marR="4821" marT="48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821" marR="4821" marT="4821" marB="0" anchor="ctr"/>
                </a:tc>
                <a:extLst>
                  <a:ext uri="{0D108BD9-81ED-4DB2-BD59-A6C34878D82A}">
                    <a16:rowId xmlns:a16="http://schemas.microsoft.com/office/drawing/2014/main" val="1255510083"/>
                  </a:ext>
                </a:extLst>
              </a:tr>
              <a:tr h="9217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 dirty="0" err="1">
                          <a:effectLst/>
                        </a:rPr>
                        <a:t>eventStatus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821" marR="4821" marT="4821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 dirty="0" err="1">
                          <a:effectLst/>
                        </a:rPr>
                        <a:t>eventStatus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821" marR="4821" marT="48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821" marR="4821" marT="4821" marB="0" anchor="ctr"/>
                </a:tc>
                <a:extLst>
                  <a:ext uri="{0D108BD9-81ED-4DB2-BD59-A6C34878D82A}">
                    <a16:rowId xmlns:a16="http://schemas.microsoft.com/office/drawing/2014/main" val="172404597"/>
                  </a:ext>
                </a:extLst>
              </a:tr>
              <a:tr h="9217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 dirty="0">
                          <a:effectLst/>
                        </a:rPr>
                        <a:t>testEvent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821" marR="4821" marT="4821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 dirty="0" err="1">
                          <a:effectLst/>
                        </a:rPr>
                        <a:t>testEvent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821" marR="4821" marT="48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821" marR="4821" marT="4821" marB="0" anchor="ctr"/>
                </a:tc>
                <a:extLst>
                  <a:ext uri="{0D108BD9-81ED-4DB2-BD59-A6C34878D82A}">
                    <a16:rowId xmlns:a16="http://schemas.microsoft.com/office/drawing/2014/main" val="3653109831"/>
                  </a:ext>
                </a:extLst>
              </a:tr>
              <a:tr h="9217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>
                          <a:effectLst/>
                        </a:rPr>
                        <a:t>vtnComment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821" marR="4821" marT="4821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 dirty="0" err="1">
                          <a:effectLst/>
                        </a:rPr>
                        <a:t>vtnComment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821" marR="4821" marT="48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821" marR="4821" marT="4821" marB="0" anchor="ctr"/>
                </a:tc>
                <a:extLst>
                  <a:ext uri="{0D108BD9-81ED-4DB2-BD59-A6C34878D82A}">
                    <a16:rowId xmlns:a16="http://schemas.microsoft.com/office/drawing/2014/main" val="2480875664"/>
                  </a:ext>
                </a:extLst>
              </a:tr>
              <a:tr h="9217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u="none" strike="noStrike" dirty="0">
                          <a:effectLst/>
                        </a:rPr>
                        <a:t>properties</a:t>
                      </a:r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821" marR="4821" marT="4821" marB="0" anchor="ctr"/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 dirty="0">
                          <a:effectLst/>
                        </a:rPr>
                        <a:t>oadrEvent:eiActivePeriod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821" marR="4821" marT="482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 dirty="0">
                          <a:effectLst/>
                        </a:rPr>
                        <a:t>properties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821" marR="4821" marT="4821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821" marR="4821" marT="4821" marB="0" anchor="ctr"/>
                </a:tc>
                <a:extLst>
                  <a:ext uri="{0D108BD9-81ED-4DB2-BD59-A6C34878D82A}">
                    <a16:rowId xmlns:a16="http://schemas.microsoft.com/office/drawing/2014/main" val="545671751"/>
                  </a:ext>
                </a:extLst>
              </a:tr>
              <a:tr h="9217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>
                          <a:effectLst/>
                        </a:rPr>
                        <a:t>components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821" marR="4821" marT="4821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 dirty="0">
                          <a:effectLst/>
                        </a:rPr>
                        <a:t>components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821" marR="4821" marT="48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821" marR="4821" marT="4821" marB="0" anchor="ctr"/>
                </a:tc>
                <a:extLst>
                  <a:ext uri="{0D108BD9-81ED-4DB2-BD59-A6C34878D82A}">
                    <a16:rowId xmlns:a16="http://schemas.microsoft.com/office/drawing/2014/main" val="2723919259"/>
                  </a:ext>
                </a:extLst>
              </a:tr>
              <a:tr h="9217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 dirty="0">
                          <a:solidFill>
                            <a:schemeClr val="accent2"/>
                          </a:solidFill>
                          <a:effectLst/>
                        </a:rPr>
                        <a:t>specificDestEMA</a:t>
                      </a:r>
                      <a:endParaRPr lang="en-US" sz="800" b="0" i="0" u="none" strike="noStrike" dirty="0">
                        <a:solidFill>
                          <a:schemeClr val="accent2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821" marR="4821" marT="482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 dirty="0" err="1">
                          <a:effectLst/>
                        </a:rPr>
                        <a:t>oadrEvent:eiTarget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821" marR="4821" marT="482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 dirty="0">
                          <a:effectLst/>
                        </a:rPr>
                        <a:t>venID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821" marR="4821" marT="48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821" marR="4821" marT="4821" marB="0" anchor="ctr"/>
                </a:tc>
                <a:extLst>
                  <a:ext uri="{0D108BD9-81ED-4DB2-BD59-A6C34878D82A}">
                    <a16:rowId xmlns:a16="http://schemas.microsoft.com/office/drawing/2014/main" val="755912289"/>
                  </a:ext>
                </a:extLst>
              </a:tr>
              <a:tr h="9217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 dirty="0">
                          <a:effectLst/>
                        </a:rPr>
                        <a:t>dtStart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821" marR="4821" marT="4821" marB="0" anchor="ctr"/>
                </a:tc>
                <a:tc rowSpan="6"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>
                          <a:effectLst/>
                        </a:rPr>
                        <a:t>oadrEvent:eiActivePeriod:properties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821" marR="4821" marT="482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 dirty="0">
                          <a:effectLst/>
                        </a:rPr>
                        <a:t>dtstart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821" marR="4821" marT="48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821" marR="4821" marT="4821" marB="0" anchor="ctr"/>
                </a:tc>
                <a:extLst>
                  <a:ext uri="{0D108BD9-81ED-4DB2-BD59-A6C34878D82A}">
                    <a16:rowId xmlns:a16="http://schemas.microsoft.com/office/drawing/2014/main" val="91745238"/>
                  </a:ext>
                </a:extLst>
              </a:tr>
              <a:tr h="9217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 dirty="0">
                          <a:effectLst/>
                        </a:rPr>
                        <a:t>Duration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821" marR="4821" marT="4821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 dirty="0">
                          <a:effectLst/>
                        </a:rPr>
                        <a:t>duration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821" marR="4821" marT="48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821" marR="4821" marT="4821" marB="0" anchor="ctr"/>
                </a:tc>
                <a:extLst>
                  <a:ext uri="{0D108BD9-81ED-4DB2-BD59-A6C34878D82A}">
                    <a16:rowId xmlns:a16="http://schemas.microsoft.com/office/drawing/2014/main" val="1593407237"/>
                  </a:ext>
                </a:extLst>
              </a:tr>
              <a:tr h="9217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 dirty="0">
                          <a:effectLst/>
                        </a:rPr>
                        <a:t>Tolerance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821" marR="4821" marT="4821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 dirty="0">
                          <a:effectLst/>
                        </a:rPr>
                        <a:t>tolerance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821" marR="4821" marT="48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821" marR="4821" marT="4821" marB="0" anchor="ctr"/>
                </a:tc>
                <a:extLst>
                  <a:ext uri="{0D108BD9-81ED-4DB2-BD59-A6C34878D82A}">
                    <a16:rowId xmlns:a16="http://schemas.microsoft.com/office/drawing/2014/main" val="1112218148"/>
                  </a:ext>
                </a:extLst>
              </a:tr>
              <a:tr h="9217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 dirty="0">
                          <a:effectLst/>
                        </a:rPr>
                        <a:t>notification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821" marR="4821" marT="4821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>
                          <a:effectLst/>
                        </a:rPr>
                        <a:t>x-eiNotification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821" marR="4821" marT="48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821" marR="4821" marT="4821" marB="0" anchor="ctr"/>
                </a:tc>
                <a:extLst>
                  <a:ext uri="{0D108BD9-81ED-4DB2-BD59-A6C34878D82A}">
                    <a16:rowId xmlns:a16="http://schemas.microsoft.com/office/drawing/2014/main" val="322889759"/>
                  </a:ext>
                </a:extLst>
              </a:tr>
              <a:tr h="9217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 dirty="0">
                          <a:effectLst/>
                        </a:rPr>
                        <a:t>rampUp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821" marR="4821" marT="4821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 dirty="0">
                          <a:effectLst/>
                        </a:rPr>
                        <a:t>x-</a:t>
                      </a:r>
                      <a:r>
                        <a:rPr lang="en-US" sz="800" u="none" strike="noStrike" dirty="0" err="1">
                          <a:effectLst/>
                        </a:rPr>
                        <a:t>eiRampUp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821" marR="4821" marT="48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821" marR="4821" marT="4821" marB="0" anchor="ctr"/>
                </a:tc>
                <a:extLst>
                  <a:ext uri="{0D108BD9-81ED-4DB2-BD59-A6C34878D82A}">
                    <a16:rowId xmlns:a16="http://schemas.microsoft.com/office/drawing/2014/main" val="3198435411"/>
                  </a:ext>
                </a:extLst>
              </a:tr>
              <a:tr h="9217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 dirty="0">
                          <a:effectLst/>
                        </a:rPr>
                        <a:t>Recovery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821" marR="4821" marT="4821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>
                          <a:effectLst/>
                        </a:rPr>
                        <a:t>x-eiRecovery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821" marR="4821" marT="48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821" marR="4821" marT="4821" marB="0" anchor="ctr"/>
                </a:tc>
                <a:extLst>
                  <a:ext uri="{0D108BD9-81ED-4DB2-BD59-A6C34878D82A}">
                    <a16:rowId xmlns:a16="http://schemas.microsoft.com/office/drawing/2014/main" val="1454443998"/>
                  </a:ext>
                </a:extLst>
              </a:tr>
              <a:tr h="92179">
                <a:tc rowSpan="10"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 dirty="0" err="1">
                          <a:effectLst/>
                        </a:rPr>
                        <a:t>event:eventSignals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821" marR="4821" marT="482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u="none" strike="noStrike" dirty="0" err="1">
                          <a:effectLst/>
                        </a:rPr>
                        <a:t>eventSignal</a:t>
                      </a:r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821" marR="4821" marT="482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 dirty="0">
                          <a:effectLst/>
                        </a:rPr>
                        <a:t>oadrEvent:eiEventSignals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821" marR="4821" marT="482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 dirty="0">
                          <a:effectLst/>
                        </a:rPr>
                        <a:t>eiEventSignal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821" marR="4821" marT="48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821" marR="4821" marT="4821" marB="0" anchor="ctr"/>
                </a:tc>
                <a:extLst>
                  <a:ext uri="{0D108BD9-81ED-4DB2-BD59-A6C34878D82A}">
                    <a16:rowId xmlns:a16="http://schemas.microsoft.com/office/drawing/2014/main" val="4158930919"/>
                  </a:ext>
                </a:extLst>
              </a:tr>
              <a:tr h="9217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1" u="none" strike="noStrike" dirty="0">
                          <a:effectLst/>
                        </a:rPr>
                        <a:t>Intervals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821" marR="4821" marT="4821" marB="0" anchor="ctr"/>
                </a:tc>
                <a:tc rowSpan="5"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>
                          <a:effectLst/>
                        </a:rPr>
                        <a:t>oadrEvent:eiEventSignals:eiEventSignal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821" marR="4821" marT="482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>
                          <a:effectLst/>
                        </a:rPr>
                        <a:t>intervals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821" marR="4821" marT="48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821" marR="4821" marT="4821" marB="0" anchor="ctr"/>
                </a:tc>
                <a:extLst>
                  <a:ext uri="{0D108BD9-81ED-4DB2-BD59-A6C34878D82A}">
                    <a16:rowId xmlns:a16="http://schemas.microsoft.com/office/drawing/2014/main" val="32053955"/>
                  </a:ext>
                </a:extLst>
              </a:tr>
              <a:tr h="9217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 dirty="0">
                          <a:effectLst/>
                        </a:rPr>
                        <a:t>signalName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821" marR="4821" marT="4821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 dirty="0">
                          <a:effectLst/>
                        </a:rPr>
                        <a:t>signalName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821" marR="4821" marT="48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821" marR="4821" marT="4821" marB="0" anchor="ctr"/>
                </a:tc>
                <a:extLst>
                  <a:ext uri="{0D108BD9-81ED-4DB2-BD59-A6C34878D82A}">
                    <a16:rowId xmlns:a16="http://schemas.microsoft.com/office/drawing/2014/main" val="4091374671"/>
                  </a:ext>
                </a:extLst>
              </a:tr>
              <a:tr h="9217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signalType</a:t>
                      </a:r>
                    </a:p>
                    <a:p>
                      <a:pPr algn="ctr" rtl="0" fontAlgn="ctr"/>
                      <a:r>
                        <a:rPr lang="en-US" sz="8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(Price Event, Control Event, Reserve Mode, RealtimeDR)</a:t>
                      </a:r>
                      <a:endParaRPr lang="en-US" sz="800" b="0" i="0" u="none" strike="noStrike" dirty="0">
                        <a:solidFill>
                          <a:srgbClr val="FF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821" marR="4821" marT="4821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 dirty="0">
                          <a:effectLst/>
                        </a:rPr>
                        <a:t>signalType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821" marR="4821" marT="48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821" marR="4821" marT="4821" marB="0" anchor="ctr"/>
                </a:tc>
                <a:extLst>
                  <a:ext uri="{0D108BD9-81ED-4DB2-BD59-A6C34878D82A}">
                    <a16:rowId xmlns:a16="http://schemas.microsoft.com/office/drawing/2014/main" val="2013857875"/>
                  </a:ext>
                </a:extLst>
              </a:tr>
              <a:tr h="9217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 dirty="0">
                          <a:effectLst/>
                        </a:rPr>
                        <a:t>signalID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821" marR="4821" marT="4821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 dirty="0">
                          <a:effectLst/>
                        </a:rPr>
                        <a:t>signalID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821" marR="4821" marT="48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821" marR="4821" marT="4821" marB="0" anchor="ctr"/>
                </a:tc>
                <a:extLst>
                  <a:ext uri="{0D108BD9-81ED-4DB2-BD59-A6C34878D82A}">
                    <a16:rowId xmlns:a16="http://schemas.microsoft.com/office/drawing/2014/main" val="1371822745"/>
                  </a:ext>
                </a:extLst>
              </a:tr>
              <a:tr h="9217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 dirty="0">
                          <a:effectLst/>
                        </a:rPr>
                        <a:t>currentValue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821" marR="4821" marT="4821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 dirty="0">
                          <a:effectLst/>
                        </a:rPr>
                        <a:t>currentValue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821" marR="4821" marT="48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821" marR="4821" marT="4821" marB="0" anchor="ctr"/>
                </a:tc>
                <a:extLst>
                  <a:ext uri="{0D108BD9-81ED-4DB2-BD59-A6C34878D82A}">
                    <a16:rowId xmlns:a16="http://schemas.microsoft.com/office/drawing/2014/main" val="4220302116"/>
                  </a:ext>
                </a:extLst>
              </a:tr>
              <a:tr h="16313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i="0" u="none" strike="noStrike" dirty="0">
                          <a:solidFill>
                            <a:srgbClr val="FF0000"/>
                          </a:solidFill>
                          <a:effectLst/>
                        </a:rPr>
                        <a:t>threshold</a:t>
                      </a:r>
                      <a:endParaRPr lang="en-US" sz="800" b="0" i="0" u="none" strike="noStrike" dirty="0">
                        <a:solidFill>
                          <a:srgbClr val="FF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821" marR="4821" marT="4821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800" i="0" u="none" strike="noStrike" dirty="0">
                          <a:solidFill>
                            <a:srgbClr val="FF0000"/>
                          </a:solidFill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FF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821" marR="4821" marT="4821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800" i="0" u="none" strike="noStrike" dirty="0">
                          <a:solidFill>
                            <a:srgbClr val="FF0000"/>
                          </a:solidFill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FF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821" marR="4821" marT="4821" marB="0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i="0" u="none" strike="noStrike" dirty="0">
                          <a:solidFill>
                            <a:srgbClr val="FF0000"/>
                          </a:solidFill>
                          <a:effectLst/>
                        </a:rPr>
                        <a:t>IdentifiedObject:DemandResponseProgram:availabilityUpdatePowerChnageThreshold</a:t>
                      </a:r>
                      <a:endParaRPr lang="en-US" sz="800" b="0" i="0" u="none" strike="noStrike" dirty="0">
                        <a:solidFill>
                          <a:srgbClr val="FF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821" marR="4821" marT="4821" marB="0" anchor="ctr"/>
                </a:tc>
                <a:extLst>
                  <a:ext uri="{0D108BD9-81ED-4DB2-BD59-A6C34878D82A}">
                    <a16:rowId xmlns:a16="http://schemas.microsoft.com/office/drawing/2014/main" val="921029625"/>
                  </a:ext>
                </a:extLst>
              </a:tr>
              <a:tr h="9217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i="0" u="none" strike="noStrike" dirty="0">
                          <a:solidFill>
                            <a:srgbClr val="FF0000"/>
                          </a:solidFill>
                          <a:effectLst/>
                        </a:rPr>
                        <a:t>capacity</a:t>
                      </a:r>
                      <a:endParaRPr lang="en-US" sz="800" b="0" i="0" u="none" strike="noStrike" dirty="0">
                        <a:solidFill>
                          <a:srgbClr val="FF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821" marR="4821" marT="4821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800" i="0" u="none" strike="noStrike" dirty="0">
                          <a:solidFill>
                            <a:srgbClr val="FF0000"/>
                          </a:solidFill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FF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821" marR="4821" marT="4821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800" i="0" u="none" strike="noStrike" dirty="0">
                          <a:solidFill>
                            <a:srgbClr val="FF0000"/>
                          </a:solidFill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FF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821" marR="4821" marT="4821" marB="0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i="0" u="none" strike="noStrike" dirty="0">
                          <a:solidFill>
                            <a:srgbClr val="FF0000"/>
                          </a:solidFill>
                          <a:effectLst/>
                        </a:rPr>
                        <a:t>AccountBalance:availableCredit</a:t>
                      </a:r>
                      <a:endParaRPr lang="en-US" sz="800" b="0" i="0" u="none" strike="noStrike" dirty="0">
                        <a:solidFill>
                          <a:srgbClr val="FF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821" marR="4821" marT="4821" marB="0" anchor="ctr"/>
                </a:tc>
                <a:extLst>
                  <a:ext uri="{0D108BD9-81ED-4DB2-BD59-A6C34878D82A}">
                    <a16:rowId xmlns:a16="http://schemas.microsoft.com/office/drawing/2014/main" val="1280640516"/>
                  </a:ext>
                </a:extLst>
              </a:tr>
              <a:tr h="92179">
                <a:tc vMerge="1">
                  <a:txBody>
                    <a:bodyPr/>
                    <a:lstStyle/>
                    <a:p>
                      <a:pPr algn="ctr" rtl="0" fontAlgn="ctr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821" marR="4821" marT="482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 dirty="0">
                          <a:solidFill>
                            <a:srgbClr val="FF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50" charset="-127"/>
                        </a:rPr>
                        <a:t>price</a:t>
                      </a:r>
                    </a:p>
                  </a:txBody>
                  <a:tcPr marL="4821" marR="4821" marT="4821" marB="0" anchor="ctr"/>
                </a:tc>
                <a:tc>
                  <a:txBody>
                    <a:bodyPr/>
                    <a:lstStyle/>
                    <a:p>
                      <a:pPr algn="ctr" fontAlgn="t"/>
                      <a:endParaRPr lang="ko-KR" altLang="en-US" sz="800" b="0" i="0" u="none" strike="noStrike">
                        <a:solidFill>
                          <a:srgbClr val="FF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821" marR="4821" marT="4821" marB="0"/>
                </a:tc>
                <a:tc>
                  <a:txBody>
                    <a:bodyPr/>
                    <a:lstStyle/>
                    <a:p>
                      <a:pPr algn="ctr" fontAlgn="t"/>
                      <a:endParaRPr lang="ko-KR" altLang="en-US" sz="800" b="0" i="0" u="none" strike="noStrike" dirty="0">
                        <a:solidFill>
                          <a:srgbClr val="FF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821" marR="4821" marT="4821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i="0" u="none" strike="noStrike" dirty="0" err="1">
                          <a:solidFill>
                            <a:srgbClr val="FF0000"/>
                          </a:solidFill>
                          <a:effectLst/>
                        </a:rPr>
                        <a:t>PriceResponseCgfObject</a:t>
                      </a:r>
                      <a:endParaRPr lang="en-US" altLang="ko-KR" sz="800" b="0" i="0" u="none" strike="noStrike" dirty="0">
                        <a:solidFill>
                          <a:srgbClr val="FF0000"/>
                        </a:solidFill>
                        <a:effectLst/>
                        <a:latin typeface="Cambria" panose="02040503050406030204" pitchFamily="18" charset="0"/>
                        <a:ea typeface="+mn-ea"/>
                      </a:endParaRPr>
                    </a:p>
                  </a:txBody>
                  <a:tcPr marL="4821" marR="4821" marT="4821" marB="0" anchor="ctr"/>
                </a:tc>
                <a:extLst>
                  <a:ext uri="{0D108BD9-81ED-4DB2-BD59-A6C34878D82A}">
                    <a16:rowId xmlns:a16="http://schemas.microsoft.com/office/drawing/2014/main" val="10038"/>
                  </a:ext>
                </a:extLst>
              </a:tr>
              <a:tr h="92179">
                <a:tc vMerge="1">
                  <a:txBody>
                    <a:bodyPr/>
                    <a:lstStyle/>
                    <a:p>
                      <a:pPr algn="ctr" rtl="0" fontAlgn="ctr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821" marR="4821" marT="482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 dirty="0">
                          <a:solidFill>
                            <a:srgbClr val="FF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50" charset="-127"/>
                        </a:rPr>
                        <a:t>unit</a:t>
                      </a:r>
                    </a:p>
                  </a:txBody>
                  <a:tcPr marL="4821" marR="4821" marT="4821" marB="0" anchor="ctr"/>
                </a:tc>
                <a:tc>
                  <a:txBody>
                    <a:bodyPr/>
                    <a:lstStyle/>
                    <a:p>
                      <a:pPr algn="ctr" fontAlgn="t"/>
                      <a:endParaRPr lang="ko-KR" altLang="en-US" sz="800" b="0" i="0" u="none" strike="noStrike">
                        <a:solidFill>
                          <a:srgbClr val="FF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821" marR="4821" marT="4821" marB="0"/>
                </a:tc>
                <a:tc>
                  <a:txBody>
                    <a:bodyPr/>
                    <a:lstStyle/>
                    <a:p>
                      <a:pPr algn="ctr" fontAlgn="t"/>
                      <a:endParaRPr lang="ko-KR" altLang="en-US" sz="800" b="0" i="0" u="none" strike="noStrike" dirty="0">
                        <a:solidFill>
                          <a:srgbClr val="FF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821" marR="4821" marT="4821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i="0" u="none" strike="noStrike" dirty="0" err="1">
                          <a:solidFill>
                            <a:srgbClr val="FF0000"/>
                          </a:solidFill>
                          <a:effectLst/>
                        </a:rPr>
                        <a:t>CurrencyCodeObject</a:t>
                      </a:r>
                      <a:endParaRPr lang="en-US" altLang="ko-KR" sz="800" b="0" i="0" u="none" strike="noStrike" dirty="0">
                        <a:solidFill>
                          <a:srgbClr val="FF0000"/>
                        </a:solidFill>
                        <a:effectLst/>
                        <a:latin typeface="Cambria" panose="02040503050406030204" pitchFamily="18" charset="0"/>
                        <a:ea typeface="+mn-ea"/>
                      </a:endParaRPr>
                    </a:p>
                    <a:p>
                      <a:pPr algn="ctr" rtl="0" fontAlgn="ctr"/>
                      <a:endParaRPr lang="en-US" sz="800" b="0" i="0" u="none" strike="noStrike" dirty="0">
                        <a:solidFill>
                          <a:srgbClr val="FF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821" marR="4821" marT="4821" marB="0" anchor="ctr"/>
                </a:tc>
                <a:extLst>
                  <a:ext uri="{0D108BD9-81ED-4DB2-BD59-A6C34878D82A}">
                    <a16:rowId xmlns:a16="http://schemas.microsoft.com/office/drawing/2014/main" val="10039"/>
                  </a:ext>
                </a:extLst>
              </a:tr>
              <a:tr h="92179">
                <a:tc rowSpan="3"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 dirty="0" err="1">
                          <a:effectLst/>
                        </a:rPr>
                        <a:t>event:eventSignals:eventSignal:intervals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821" marR="4821" marT="482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 dirty="0">
                          <a:effectLst/>
                        </a:rPr>
                        <a:t>duration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821" marR="4821" marT="4821" marB="0" anchor="ctr"/>
                </a:tc>
                <a:tc rowSpan="3"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>
                          <a:effectLst/>
                        </a:rPr>
                        <a:t>oadrEvent:eiEventSignals:eiEventSignal:intervals:interval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821" marR="4821" marT="482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>
                          <a:effectLst/>
                        </a:rPr>
                        <a:t>duration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821" marR="4821" marT="48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821" marR="4821" marT="4821" marB="0" anchor="ctr"/>
                </a:tc>
                <a:extLst>
                  <a:ext uri="{0D108BD9-81ED-4DB2-BD59-A6C34878D82A}">
                    <a16:rowId xmlns:a16="http://schemas.microsoft.com/office/drawing/2014/main" val="88112730"/>
                  </a:ext>
                </a:extLst>
              </a:tr>
              <a:tr h="9217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 dirty="0">
                          <a:effectLst/>
                        </a:rPr>
                        <a:t>uid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821" marR="4821" marT="4821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 dirty="0">
                          <a:effectLst/>
                        </a:rPr>
                        <a:t>uid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821" marR="4821" marT="48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821" marR="4821" marT="4821" marB="0" anchor="ctr"/>
                </a:tc>
                <a:extLst>
                  <a:ext uri="{0D108BD9-81ED-4DB2-BD59-A6C34878D82A}">
                    <a16:rowId xmlns:a16="http://schemas.microsoft.com/office/drawing/2014/main" val="2488199027"/>
                  </a:ext>
                </a:extLst>
              </a:tr>
              <a:tr h="9217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 dirty="0">
                          <a:effectLst/>
                        </a:rPr>
                        <a:t>value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821" marR="4821" marT="4821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>
                          <a:effectLst/>
                        </a:rPr>
                        <a:t>signalPayload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821" marR="4821" marT="48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821" marR="4821" marT="4821" marB="0" anchor="ctr"/>
                </a:tc>
                <a:extLst>
                  <a:ext uri="{0D108BD9-81ED-4DB2-BD59-A6C34878D82A}">
                    <a16:rowId xmlns:a16="http://schemas.microsoft.com/office/drawing/2014/main" val="472027500"/>
                  </a:ext>
                </a:extLst>
              </a:tr>
              <a:tr h="110153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sz="800" i="0" u="none" strike="noStrike" dirty="0">
                          <a:solidFill>
                            <a:schemeClr val="accent2"/>
                          </a:solidFill>
                          <a:effectLst/>
                        </a:rPr>
                        <a:t>service</a:t>
                      </a:r>
                      <a:endParaRPr lang="en-US" sz="800" b="0" i="0" u="none" strike="noStrike" dirty="0">
                        <a:solidFill>
                          <a:schemeClr val="accent2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821" marR="4821" marT="4821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800" i="0" u="none" strike="noStrike" dirty="0">
                          <a:solidFill>
                            <a:schemeClr val="accent2"/>
                          </a:solidFill>
                          <a:effectLst/>
                        </a:rPr>
                        <a:t>(Tag </a:t>
                      </a:r>
                      <a:r>
                        <a:rPr lang="ko-KR" altLang="en-US" sz="800" i="0" u="none" strike="noStrike" dirty="0">
                          <a:solidFill>
                            <a:schemeClr val="accent2"/>
                          </a:solidFill>
                          <a:effectLst/>
                        </a:rPr>
                        <a:t>이름으로 존재</a:t>
                      </a:r>
                      <a:r>
                        <a:rPr lang="en-US" altLang="ko-KR" sz="800" i="0" u="none" strike="noStrike" dirty="0">
                          <a:solidFill>
                            <a:schemeClr val="accent2"/>
                          </a:solidFill>
                          <a:effectLst/>
                        </a:rPr>
                        <a:t>)</a:t>
                      </a:r>
                      <a:r>
                        <a:rPr lang="ko-KR" altLang="en-US" sz="800" i="0" u="none" strike="noStrike" dirty="0">
                          <a:solidFill>
                            <a:schemeClr val="accent2"/>
                          </a:solidFill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accent2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821" marR="4821" marT="4821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800" b="0" i="0" u="none" strike="noStrike" dirty="0">
                        <a:solidFill>
                          <a:schemeClr val="accent2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821" marR="4821" marT="4821" marB="0" anchor="ctr"/>
                </a:tc>
                <a:extLst>
                  <a:ext uri="{0D108BD9-81ED-4DB2-BD59-A6C34878D82A}">
                    <a16:rowId xmlns:a16="http://schemas.microsoft.com/office/drawing/2014/main" val="3769996509"/>
                  </a:ext>
                </a:extLst>
              </a:tr>
              <a:tr h="110153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sz="800" i="0" u="none" strike="noStrike" dirty="0">
                          <a:solidFill>
                            <a:srgbClr val="FF0000"/>
                          </a:solidFill>
                          <a:effectLst/>
                        </a:rPr>
                        <a:t>time</a:t>
                      </a:r>
                      <a:endParaRPr lang="en-US" sz="800" b="0" i="0" u="none" strike="noStrike" dirty="0">
                        <a:solidFill>
                          <a:srgbClr val="FF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821" marR="4821" marT="4821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i="0" u="none" strike="noStrike" dirty="0">
                          <a:solidFill>
                            <a:srgbClr val="FF0000"/>
                          </a:solidFill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FF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821" marR="4821" marT="482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i="0" u="none" strike="noStrike" dirty="0">
                          <a:solidFill>
                            <a:srgbClr val="FF0000"/>
                          </a:solidFill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FF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821" marR="4821" marT="482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i="0" u="none" strike="noStrike" dirty="0">
                          <a:solidFill>
                            <a:srgbClr val="FF0000"/>
                          </a:solidFill>
                          <a:effectLst/>
                        </a:rPr>
                        <a:t>RandomizableEvent:creation Time</a:t>
                      </a:r>
                      <a:endParaRPr lang="en-US" sz="800" b="0" i="0" u="none" strike="noStrike" dirty="0">
                        <a:solidFill>
                          <a:srgbClr val="FF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821" marR="4821" marT="4821" marB="0" anchor="ctr"/>
                </a:tc>
                <a:extLst>
                  <a:ext uri="{0D108BD9-81ED-4DB2-BD59-A6C34878D82A}">
                    <a16:rowId xmlns:a16="http://schemas.microsoft.com/office/drawing/2014/main" val="1513693759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348619" y="5949280"/>
            <a:ext cx="16458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rgbClr val="FF0000"/>
                </a:solidFill>
              </a:rPr>
              <a:t>signalType</a:t>
            </a:r>
            <a:r>
              <a:rPr lang="ko-KR" altLang="en-US" sz="900" dirty="0">
                <a:solidFill>
                  <a:srgbClr val="FF0000"/>
                </a:solidFill>
              </a:rPr>
              <a:t>으로 </a:t>
            </a:r>
            <a:r>
              <a:rPr lang="en-US" altLang="ko-KR" sz="900" dirty="0">
                <a:solidFill>
                  <a:srgbClr val="FF0000"/>
                </a:solidFill>
              </a:rPr>
              <a:t>Price Event</a:t>
            </a:r>
            <a:r>
              <a:rPr lang="ko-KR" altLang="en-US" sz="900" dirty="0">
                <a:solidFill>
                  <a:srgbClr val="FF0000"/>
                </a:solidFill>
              </a:rPr>
              <a:t>인지 </a:t>
            </a:r>
            <a:endParaRPr lang="en-US" altLang="ko-KR" sz="900" dirty="0">
              <a:solidFill>
                <a:srgbClr val="FF0000"/>
              </a:solidFill>
            </a:endParaRPr>
          </a:p>
          <a:p>
            <a:r>
              <a:rPr lang="en-US" altLang="ko-KR" sz="900" dirty="0">
                <a:solidFill>
                  <a:srgbClr val="FF0000"/>
                </a:solidFill>
              </a:rPr>
              <a:t>Control Event, Reserve Mode, RealtimeDR</a:t>
            </a:r>
            <a:r>
              <a:rPr lang="ko-KR" altLang="en-US" sz="900" dirty="0">
                <a:solidFill>
                  <a:srgbClr val="FF0000"/>
                </a:solidFill>
              </a:rPr>
              <a:t>인지 구분한다</a:t>
            </a:r>
          </a:p>
        </p:txBody>
      </p:sp>
    </p:spTree>
    <p:extLst>
      <p:ext uri="{BB962C8B-B14F-4D97-AF65-F5344CB8AC3E}">
        <p14:creationId xmlns:p14="http://schemas.microsoft.com/office/powerpoint/2010/main" val="2491349696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b="1" dirty="0">
                <a:solidFill>
                  <a:schemeClr val="tx1"/>
                </a:solidFill>
              </a:rPr>
              <a:t>2.2 EMAP(MQTT, CoAP/JSON)</a:t>
            </a:r>
            <a:br>
              <a:rPr lang="en-US" altLang="ko-KR" sz="2800" b="1" dirty="0">
                <a:solidFill>
                  <a:schemeClr val="tx1"/>
                </a:solidFill>
              </a:rPr>
            </a:br>
            <a:r>
              <a:rPr lang="en-US" altLang="ko-KR" sz="2800" b="1" dirty="0">
                <a:solidFill>
                  <a:schemeClr val="tx1"/>
                </a:solidFill>
              </a:rPr>
              <a:t>Service : Session Setup</a:t>
            </a:r>
            <a:endParaRPr lang="ko-KR" altLang="en-US" sz="24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7C6F095-276F-4AD3-9842-1213BA0CC323}" type="slidenum">
              <a:rPr lang="ko-KR" altLang="en-US" smtClean="0">
                <a:solidFill>
                  <a:srgbClr val="000000"/>
                </a:solidFill>
              </a:rPr>
              <a:pPr>
                <a:defRPr/>
              </a:pPr>
              <a:t>177</a:t>
            </a:fld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86145" y="2023412"/>
            <a:ext cx="15197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(11) RequestEvent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3" name="그룹 32"/>
          <p:cNvGrpSpPr/>
          <p:nvPr/>
        </p:nvGrpSpPr>
        <p:grpSpPr>
          <a:xfrm>
            <a:off x="467544" y="1367189"/>
            <a:ext cx="8229600" cy="524249"/>
            <a:chOff x="467544" y="1312952"/>
            <a:chExt cx="8229600" cy="1124876"/>
          </a:xfrm>
        </p:grpSpPr>
        <p:sp>
          <p:nvSpPr>
            <p:cNvPr id="34" name="직사각형 33"/>
            <p:cNvSpPr/>
            <p:nvPr/>
          </p:nvSpPr>
          <p:spPr bwMode="auto">
            <a:xfrm>
              <a:off x="467544" y="1414527"/>
              <a:ext cx="8229600" cy="1023301"/>
            </a:xfrm>
            <a:prstGeom prst="rect">
              <a:avLst/>
            </a:prstGeom>
            <a:solidFill>
              <a:schemeClr val="bg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7377792" y="1653765"/>
              <a:ext cx="845103" cy="54482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05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Client EMA</a:t>
              </a:r>
              <a:endParaRPr lang="ko-KR" altLang="en-US" sz="105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6" name="직선 화살표 연결선 35"/>
            <p:cNvCxnSpPr/>
            <p:nvPr/>
          </p:nvCxnSpPr>
          <p:spPr bwMode="auto">
            <a:xfrm>
              <a:off x="2195736" y="1844824"/>
              <a:ext cx="4707807" cy="0"/>
            </a:xfrm>
            <a:prstGeom prst="straightConnector1">
              <a:avLst/>
            </a:prstGeom>
            <a:solidFill>
              <a:schemeClr val="accent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arrow" w="med" len="med"/>
              <a:tailEnd type="none"/>
            </a:ln>
            <a:effectLst/>
          </p:spPr>
        </p:cxnSp>
        <p:sp>
          <p:nvSpPr>
            <p:cNvPr id="38" name="TextBox 37"/>
            <p:cNvSpPr txBox="1"/>
            <p:nvPr/>
          </p:nvSpPr>
          <p:spPr>
            <a:xfrm>
              <a:off x="862283" y="1612978"/>
              <a:ext cx="869149" cy="54482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05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Server EMA</a:t>
              </a:r>
              <a:endParaRPr lang="ko-KR" altLang="en-US" sz="105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9" name="직선 화살표 연결선 38"/>
            <p:cNvCxnSpPr/>
            <p:nvPr/>
          </p:nvCxnSpPr>
          <p:spPr bwMode="auto">
            <a:xfrm flipH="1">
              <a:off x="2195736" y="2276872"/>
              <a:ext cx="4707808" cy="0"/>
            </a:xfrm>
            <a:prstGeom prst="straightConnector1">
              <a:avLst/>
            </a:prstGeom>
            <a:solidFill>
              <a:schemeClr val="accent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arrow" w="med" len="med"/>
              <a:tailEnd type="none"/>
            </a:ln>
            <a:effectLst/>
          </p:spPr>
        </p:cxnSp>
        <p:sp>
          <p:nvSpPr>
            <p:cNvPr id="40" name="TextBox 39"/>
            <p:cNvSpPr txBox="1"/>
            <p:nvPr/>
          </p:nvSpPr>
          <p:spPr>
            <a:xfrm>
              <a:off x="3545231" y="1829047"/>
              <a:ext cx="1451038" cy="5613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(12) DistributeEvent</a:t>
              </a:r>
              <a:endParaRPr lang="ko-KR" altLang="en-US" sz="11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3595881" y="1312952"/>
              <a:ext cx="1292341" cy="5613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(11) RequestEvent</a:t>
              </a:r>
              <a:endParaRPr lang="ko-KR" altLang="en-US" sz="11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60AE15BC-E800-4668-969A-0143364772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7386659"/>
              </p:ext>
            </p:extLst>
          </p:nvPr>
        </p:nvGraphicFramePr>
        <p:xfrm>
          <a:off x="467544" y="2463163"/>
          <a:ext cx="2730500" cy="1285875"/>
        </p:xfrm>
        <a:graphic>
          <a:graphicData uri="http://schemas.openxmlformats.org/drawingml/2006/table">
            <a:tbl>
              <a:tblPr/>
              <a:tblGrid>
                <a:gridCol w="799171">
                  <a:extLst>
                    <a:ext uri="{9D8B030D-6E8A-4147-A177-3AD203B41FA5}">
                      <a16:colId xmlns:a16="http://schemas.microsoft.com/office/drawing/2014/main" val="1832805669"/>
                    </a:ext>
                  </a:extLst>
                </a:gridCol>
                <a:gridCol w="1931329">
                  <a:extLst>
                    <a:ext uri="{9D8B030D-6E8A-4147-A177-3AD203B41FA5}">
                      <a16:colId xmlns:a16="http://schemas.microsoft.com/office/drawing/2014/main" val="858595399"/>
                    </a:ext>
                  </a:extLst>
                </a:gridCol>
              </a:tblGrid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Key name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Comments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06600274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SrcEMA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source EMA identifier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7963988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DestEMA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destination EMA identifier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846046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requestID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request identifier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5583882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service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type of service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4980798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time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service creation time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648735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12830373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b="1" dirty="0">
                <a:solidFill>
                  <a:schemeClr val="tx1"/>
                </a:solidFill>
              </a:rPr>
              <a:t>2.2 EMAP(MQTT, </a:t>
            </a:r>
            <a:r>
              <a:rPr lang="en-US" altLang="ko-KR" sz="2800" b="1" dirty="0" err="1">
                <a:solidFill>
                  <a:schemeClr val="tx1"/>
                </a:solidFill>
              </a:rPr>
              <a:t>CoAP</a:t>
            </a:r>
            <a:r>
              <a:rPr lang="en-US" altLang="ko-KR" sz="2800" b="1" dirty="0">
                <a:solidFill>
                  <a:schemeClr val="tx1"/>
                </a:solidFill>
              </a:rPr>
              <a:t>/JSON)</a:t>
            </a:r>
            <a:br>
              <a:rPr lang="en-US" altLang="ko-KR" sz="2800" b="1" dirty="0">
                <a:solidFill>
                  <a:schemeClr val="tx1"/>
                </a:solidFill>
              </a:rPr>
            </a:br>
            <a:r>
              <a:rPr lang="en-US" altLang="ko-KR" sz="2800" b="1" dirty="0">
                <a:solidFill>
                  <a:schemeClr val="tx1"/>
                </a:solidFill>
              </a:rPr>
              <a:t>Service : Session Setup</a:t>
            </a:r>
            <a:endParaRPr lang="ko-KR" altLang="en-US" sz="24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7C6F095-276F-4AD3-9842-1213BA0CC323}" type="slidenum">
              <a:rPr lang="ko-KR" altLang="en-US" smtClean="0">
                <a:solidFill>
                  <a:srgbClr val="000000"/>
                </a:solidFill>
              </a:rPr>
              <a:pPr>
                <a:defRPr/>
              </a:pPr>
              <a:t>178</a:t>
            </a:fld>
            <a:endParaRPr lang="ko-KR" altLang="en-US" dirty="0">
              <a:solidFill>
                <a:srgbClr val="000000"/>
              </a:solidFill>
            </a:endParaRPr>
          </a:p>
        </p:txBody>
      </p:sp>
      <p:grpSp>
        <p:nvGrpSpPr>
          <p:cNvPr id="33" name="그룹 32"/>
          <p:cNvGrpSpPr/>
          <p:nvPr/>
        </p:nvGrpSpPr>
        <p:grpSpPr>
          <a:xfrm>
            <a:off x="467544" y="1367189"/>
            <a:ext cx="8229600" cy="524249"/>
            <a:chOff x="467544" y="1312952"/>
            <a:chExt cx="8229600" cy="1124876"/>
          </a:xfrm>
        </p:grpSpPr>
        <p:sp>
          <p:nvSpPr>
            <p:cNvPr id="34" name="직사각형 33"/>
            <p:cNvSpPr/>
            <p:nvPr/>
          </p:nvSpPr>
          <p:spPr bwMode="auto">
            <a:xfrm>
              <a:off x="467544" y="1414527"/>
              <a:ext cx="8229600" cy="1023301"/>
            </a:xfrm>
            <a:prstGeom prst="rect">
              <a:avLst/>
            </a:prstGeom>
            <a:solidFill>
              <a:schemeClr val="bg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7377792" y="1653765"/>
              <a:ext cx="845103" cy="54482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05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Client EMA</a:t>
              </a:r>
              <a:endParaRPr lang="ko-KR" altLang="en-US" sz="105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6" name="직선 화살표 연결선 35"/>
            <p:cNvCxnSpPr/>
            <p:nvPr/>
          </p:nvCxnSpPr>
          <p:spPr bwMode="auto">
            <a:xfrm>
              <a:off x="2195736" y="1844824"/>
              <a:ext cx="4707807" cy="0"/>
            </a:xfrm>
            <a:prstGeom prst="straightConnector1">
              <a:avLst/>
            </a:prstGeom>
            <a:solidFill>
              <a:schemeClr val="accent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arrow" w="med" len="med"/>
              <a:tailEnd type="none"/>
            </a:ln>
            <a:effectLst/>
          </p:spPr>
        </p:cxnSp>
        <p:sp>
          <p:nvSpPr>
            <p:cNvPr id="38" name="TextBox 37"/>
            <p:cNvSpPr txBox="1"/>
            <p:nvPr/>
          </p:nvSpPr>
          <p:spPr>
            <a:xfrm>
              <a:off x="862283" y="1612978"/>
              <a:ext cx="869149" cy="54482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05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Server EMA</a:t>
              </a:r>
              <a:endParaRPr lang="ko-KR" altLang="en-US" sz="105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9" name="직선 화살표 연결선 38"/>
            <p:cNvCxnSpPr/>
            <p:nvPr/>
          </p:nvCxnSpPr>
          <p:spPr bwMode="auto">
            <a:xfrm flipH="1">
              <a:off x="2195736" y="2276872"/>
              <a:ext cx="4707808" cy="0"/>
            </a:xfrm>
            <a:prstGeom prst="straightConnector1">
              <a:avLst/>
            </a:prstGeom>
            <a:solidFill>
              <a:schemeClr val="accent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arrow" w="med" len="med"/>
              <a:tailEnd type="none"/>
            </a:ln>
            <a:effectLst/>
          </p:spPr>
        </p:cxnSp>
        <p:sp>
          <p:nvSpPr>
            <p:cNvPr id="40" name="TextBox 39"/>
            <p:cNvSpPr txBox="1"/>
            <p:nvPr/>
          </p:nvSpPr>
          <p:spPr>
            <a:xfrm>
              <a:off x="3545231" y="1874288"/>
              <a:ext cx="1451038" cy="5613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(12) DistributeEvent</a:t>
              </a:r>
              <a:endParaRPr lang="ko-KR" altLang="en-US" sz="11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3595881" y="1312952"/>
              <a:ext cx="1292341" cy="5613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(11) RequestEvent</a:t>
              </a:r>
              <a:endParaRPr lang="ko-KR" altLang="en-US" sz="11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128131" y="1891824"/>
            <a:ext cx="16642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(12) DistributeEvent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C7FD4601-6A25-4C6D-A76A-37CFBE1425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2299068"/>
              </p:ext>
            </p:extLst>
          </p:nvPr>
        </p:nvGraphicFramePr>
        <p:xfrm>
          <a:off x="467544" y="2218321"/>
          <a:ext cx="6766694" cy="4566829"/>
        </p:xfrm>
        <a:graphic>
          <a:graphicData uri="http://schemas.openxmlformats.org/drawingml/2006/table">
            <a:tbl>
              <a:tblPr/>
              <a:tblGrid>
                <a:gridCol w="851752">
                  <a:extLst>
                    <a:ext uri="{9D8B030D-6E8A-4147-A177-3AD203B41FA5}">
                      <a16:colId xmlns:a16="http://schemas.microsoft.com/office/drawing/2014/main" val="2903527103"/>
                    </a:ext>
                  </a:extLst>
                </a:gridCol>
                <a:gridCol w="1171158">
                  <a:extLst>
                    <a:ext uri="{9D8B030D-6E8A-4147-A177-3AD203B41FA5}">
                      <a16:colId xmlns:a16="http://schemas.microsoft.com/office/drawing/2014/main" val="1619876950"/>
                    </a:ext>
                  </a:extLst>
                </a:gridCol>
                <a:gridCol w="804432">
                  <a:extLst>
                    <a:ext uri="{9D8B030D-6E8A-4147-A177-3AD203B41FA5}">
                      <a16:colId xmlns:a16="http://schemas.microsoft.com/office/drawing/2014/main" val="3512762141"/>
                    </a:ext>
                  </a:extLst>
                </a:gridCol>
                <a:gridCol w="828092">
                  <a:extLst>
                    <a:ext uri="{9D8B030D-6E8A-4147-A177-3AD203B41FA5}">
                      <a16:colId xmlns:a16="http://schemas.microsoft.com/office/drawing/2014/main" val="4041370193"/>
                    </a:ext>
                  </a:extLst>
                </a:gridCol>
                <a:gridCol w="3111260">
                  <a:extLst>
                    <a:ext uri="{9D8B030D-6E8A-4147-A177-3AD203B41FA5}">
                      <a16:colId xmlns:a16="http://schemas.microsoft.com/office/drawing/2014/main" val="1321544541"/>
                    </a:ext>
                  </a:extLst>
                </a:gridCol>
              </a:tblGrid>
              <a:tr h="125193"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Key name</a:t>
                      </a:r>
                    </a:p>
                  </a:txBody>
                  <a:tcPr marL="5903" marR="5903" marT="59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Comments</a:t>
                      </a:r>
                    </a:p>
                  </a:txBody>
                  <a:tcPr marL="5903" marR="5903" marT="5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3435768"/>
                  </a:ext>
                </a:extLst>
              </a:tr>
              <a:tr h="125193">
                <a:tc gridSpan="4"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SrcEMA</a:t>
                      </a:r>
                    </a:p>
                  </a:txBody>
                  <a:tcPr marL="5903" marR="5903" marT="59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source EMA identifier</a:t>
                      </a:r>
                    </a:p>
                  </a:txBody>
                  <a:tcPr marL="5903" marR="5903" marT="5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9273588"/>
                  </a:ext>
                </a:extLst>
              </a:tr>
              <a:tr h="119750">
                <a:tc gridSpan="4"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DestEMA</a:t>
                      </a:r>
                    </a:p>
                  </a:txBody>
                  <a:tcPr marL="5903" marR="5903" marT="59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destination EMA identifier</a:t>
                      </a:r>
                    </a:p>
                  </a:txBody>
                  <a:tcPr marL="5903" marR="5903" marT="5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1148276"/>
                  </a:ext>
                </a:extLst>
              </a:tr>
              <a:tr h="119750">
                <a:tc rowSpan="3"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response</a:t>
                      </a:r>
                    </a:p>
                  </a:txBody>
                  <a:tcPr marL="5903" marR="5903" marT="59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requestID</a:t>
                      </a:r>
                    </a:p>
                  </a:txBody>
                  <a:tcPr marL="5903" marR="5903" marT="5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request identifier</a:t>
                      </a:r>
                    </a:p>
                  </a:txBody>
                  <a:tcPr marL="5903" marR="5903" marT="5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0818713"/>
                  </a:ext>
                </a:extLst>
              </a:tr>
              <a:tr h="1197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responseCode</a:t>
                      </a:r>
                    </a:p>
                  </a:txBody>
                  <a:tcPr marL="5903" marR="5903" marT="5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response code</a:t>
                      </a:r>
                    </a:p>
                  </a:txBody>
                  <a:tcPr marL="5903" marR="5903" marT="5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5381657"/>
                  </a:ext>
                </a:extLst>
              </a:tr>
              <a:tr h="1197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responseDescription</a:t>
                      </a:r>
                    </a:p>
                  </a:txBody>
                  <a:tcPr marL="5903" marR="5903" marT="5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 of response code</a:t>
                      </a:r>
                    </a:p>
                  </a:txBody>
                  <a:tcPr marL="5903" marR="5903" marT="5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9835921"/>
                  </a:ext>
                </a:extLst>
              </a:tr>
              <a:tr h="119750">
                <a:tc rowSpan="29"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event</a:t>
                      </a:r>
                    </a:p>
                  </a:txBody>
                  <a:tcPr marL="5903" marR="5903" marT="59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eventID</a:t>
                      </a:r>
                    </a:p>
                  </a:txBody>
                  <a:tcPr marL="5903" marR="5903" marT="5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event identifier</a:t>
                      </a:r>
                    </a:p>
                  </a:txBody>
                  <a:tcPr marL="5903" marR="5903" marT="5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5984647"/>
                  </a:ext>
                </a:extLst>
              </a:tr>
              <a:tr h="1197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11"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eventSiganls</a:t>
                      </a:r>
                    </a:p>
                  </a:txBody>
                  <a:tcPr marL="5903" marR="5903" marT="5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intervals</a:t>
                      </a:r>
                    </a:p>
                  </a:txBody>
                  <a:tcPr marL="5903" marR="5903" marT="5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duration</a:t>
                      </a:r>
                    </a:p>
                  </a:txBody>
                  <a:tcPr marL="5903" marR="5903" marT="5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event signal interval duration</a:t>
                      </a:r>
                    </a:p>
                  </a:txBody>
                  <a:tcPr marL="5903" marR="5903" marT="5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7207676"/>
                  </a:ext>
                </a:extLst>
              </a:tr>
              <a:tr h="1197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uid</a:t>
                      </a:r>
                    </a:p>
                  </a:txBody>
                  <a:tcPr marL="5903" marR="5903" marT="5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event user id</a:t>
                      </a:r>
                    </a:p>
                  </a:txBody>
                  <a:tcPr marL="5903" marR="5903" marT="5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6206509"/>
                  </a:ext>
                </a:extLst>
              </a:tr>
              <a:tr h="1197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value</a:t>
                      </a:r>
                    </a:p>
                  </a:txBody>
                  <a:tcPr marL="5903" marR="5903" marT="5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event value</a:t>
                      </a:r>
                    </a:p>
                  </a:txBody>
                  <a:tcPr marL="5903" marR="5903" marT="5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1678844"/>
                  </a:ext>
                </a:extLst>
              </a:tr>
              <a:tr h="1197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signalName</a:t>
                      </a:r>
                    </a:p>
                  </a:txBody>
                  <a:tcPr marL="5903" marR="5903" marT="5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event signal name</a:t>
                      </a:r>
                    </a:p>
                  </a:txBody>
                  <a:tcPr marL="5903" marR="5903" marT="5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6821101"/>
                  </a:ext>
                </a:extLst>
              </a:tr>
              <a:tr h="1197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signalType</a:t>
                      </a:r>
                    </a:p>
                  </a:txBody>
                  <a:tcPr marL="5903" marR="5903" marT="5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event signal type (bi direct, level)</a:t>
                      </a:r>
                    </a:p>
                  </a:txBody>
                  <a:tcPr marL="5903" marR="5903" marT="5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5028516"/>
                  </a:ext>
                </a:extLst>
              </a:tr>
              <a:tr h="1197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signalID</a:t>
                      </a:r>
                    </a:p>
                  </a:txBody>
                  <a:tcPr marL="5903" marR="5903" marT="5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event signal ID</a:t>
                      </a:r>
                    </a:p>
                  </a:txBody>
                  <a:tcPr marL="5903" marR="5903" marT="5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035453"/>
                  </a:ext>
                </a:extLst>
              </a:tr>
              <a:tr h="1197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currentValue</a:t>
                      </a:r>
                    </a:p>
                  </a:txBody>
                  <a:tcPr marL="5903" marR="5903" marT="5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current usage value</a:t>
                      </a:r>
                    </a:p>
                  </a:txBody>
                  <a:tcPr marL="5903" marR="5903" marT="5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3174386"/>
                  </a:ext>
                </a:extLst>
              </a:tr>
              <a:tr h="1197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threshold</a:t>
                      </a:r>
                    </a:p>
                  </a:txBody>
                  <a:tcPr marL="5903" marR="5903" marT="5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available amount of energy</a:t>
                      </a:r>
                    </a:p>
                  </a:txBody>
                  <a:tcPr marL="5903" marR="5903" marT="5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0332969"/>
                  </a:ext>
                </a:extLst>
              </a:tr>
              <a:tr h="1197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capacity</a:t>
                      </a:r>
                    </a:p>
                  </a:txBody>
                  <a:tcPr marL="5903" marR="5903" marT="5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 가능량 </a:t>
                      </a:r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threshold - power)</a:t>
                      </a:r>
                    </a:p>
                  </a:txBody>
                  <a:tcPr marL="5903" marR="5903" marT="5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9337184"/>
                  </a:ext>
                </a:extLst>
              </a:tr>
              <a:tr h="1197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price</a:t>
                      </a:r>
                    </a:p>
                  </a:txBody>
                  <a:tcPr marL="5903" marR="5903" marT="5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price of energy</a:t>
                      </a:r>
                    </a:p>
                  </a:txBody>
                  <a:tcPr marL="5903" marR="5903" marT="5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4317636"/>
                  </a:ext>
                </a:extLst>
              </a:tr>
              <a:tr h="1197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unit</a:t>
                      </a:r>
                    </a:p>
                  </a:txBody>
                  <a:tcPr marL="5903" marR="5903" marT="5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단위</a:t>
                      </a:r>
                    </a:p>
                  </a:txBody>
                  <a:tcPr marL="5903" marR="5903" marT="5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8875913"/>
                  </a:ext>
                </a:extLst>
              </a:tr>
              <a:tr h="1197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modificationNumber</a:t>
                      </a:r>
                    </a:p>
                  </a:txBody>
                  <a:tcPr marL="5903" marR="5903" marT="5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modification Number(count)</a:t>
                      </a:r>
                    </a:p>
                  </a:txBody>
                  <a:tcPr marL="5903" marR="5903" marT="5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0042085"/>
                  </a:ext>
                </a:extLst>
              </a:tr>
              <a:tr h="1197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modificationReason</a:t>
                      </a:r>
                    </a:p>
                  </a:txBody>
                  <a:tcPr marL="5903" marR="5903" marT="5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modification reason(event reason)</a:t>
                      </a:r>
                    </a:p>
                  </a:txBody>
                  <a:tcPr marL="5903" marR="5903" marT="5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69269816"/>
                  </a:ext>
                </a:extLst>
              </a:tr>
              <a:tr h="1197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priority</a:t>
                      </a:r>
                    </a:p>
                  </a:txBody>
                  <a:tcPr marL="5903" marR="5903" marT="5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priority</a:t>
                      </a:r>
                    </a:p>
                  </a:txBody>
                  <a:tcPr marL="5903" marR="5903" marT="5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7661045"/>
                  </a:ext>
                </a:extLst>
              </a:tr>
              <a:tr h="1197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marketContext</a:t>
                      </a:r>
                    </a:p>
                  </a:txBody>
                  <a:tcPr marL="5903" marR="5903" marT="5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market address(market reference)</a:t>
                      </a:r>
                    </a:p>
                  </a:txBody>
                  <a:tcPr marL="5903" marR="5903" marT="5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7011367"/>
                  </a:ext>
                </a:extLst>
              </a:tr>
              <a:tr h="1197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createdDateTime</a:t>
                      </a:r>
                    </a:p>
                  </a:txBody>
                  <a:tcPr marL="5903" marR="5903" marT="5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event create date &amp; time</a:t>
                      </a:r>
                    </a:p>
                  </a:txBody>
                  <a:tcPr marL="5903" marR="5903" marT="5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7522045"/>
                  </a:ext>
                </a:extLst>
              </a:tr>
              <a:tr h="1197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eventStatus</a:t>
                      </a:r>
                    </a:p>
                  </a:txBody>
                  <a:tcPr marL="5903" marR="5903" marT="5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event status</a:t>
                      </a:r>
                    </a:p>
                  </a:txBody>
                  <a:tcPr marL="5903" marR="5903" marT="5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8679024"/>
                  </a:ext>
                </a:extLst>
              </a:tr>
              <a:tr h="1197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testEvent</a:t>
                      </a:r>
                    </a:p>
                  </a:txBody>
                  <a:tcPr marL="5903" marR="5903" marT="5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if event test or not</a:t>
                      </a:r>
                    </a:p>
                  </a:txBody>
                  <a:tcPr marL="5903" marR="5903" marT="5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238840"/>
                  </a:ext>
                </a:extLst>
              </a:tr>
              <a:tr h="1197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vtnComment</a:t>
                      </a:r>
                    </a:p>
                  </a:txBody>
                  <a:tcPr marL="5903" marR="5903" marT="5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903" marR="5903" marT="5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80407962"/>
                  </a:ext>
                </a:extLst>
              </a:tr>
              <a:tr h="1197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dtStart</a:t>
                      </a:r>
                    </a:p>
                  </a:txBody>
                  <a:tcPr marL="5903" marR="5903" marT="5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event start time</a:t>
                      </a:r>
                    </a:p>
                  </a:txBody>
                  <a:tcPr marL="5903" marR="5903" marT="5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31026644"/>
                  </a:ext>
                </a:extLst>
              </a:tr>
              <a:tr h="1197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duration</a:t>
                      </a:r>
                    </a:p>
                  </a:txBody>
                  <a:tcPr marL="5903" marR="5903" marT="5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event duration</a:t>
                      </a:r>
                    </a:p>
                  </a:txBody>
                  <a:tcPr marL="5903" marR="5903" marT="5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0748063"/>
                  </a:ext>
                </a:extLst>
              </a:tr>
              <a:tr h="1197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properties</a:t>
                      </a:r>
                    </a:p>
                  </a:txBody>
                  <a:tcPr marL="5903" marR="5903" marT="5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903" marR="5903" marT="5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6615550"/>
                  </a:ext>
                </a:extLst>
              </a:tr>
              <a:tr h="1197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components</a:t>
                      </a:r>
                    </a:p>
                  </a:txBody>
                  <a:tcPr marL="5903" marR="5903" marT="5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903" marR="5903" marT="5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1979549"/>
                  </a:ext>
                </a:extLst>
              </a:tr>
              <a:tr h="1197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specificDestEMA</a:t>
                      </a:r>
                    </a:p>
                  </a:txBody>
                  <a:tcPr marL="5903" marR="5903" marT="5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specific target EMA</a:t>
                      </a:r>
                    </a:p>
                  </a:txBody>
                  <a:tcPr marL="5903" marR="5903" marT="5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6442213"/>
                  </a:ext>
                </a:extLst>
              </a:tr>
              <a:tr h="1197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tolerance</a:t>
                      </a:r>
                    </a:p>
                  </a:txBody>
                  <a:tcPr marL="5903" marR="5903" marT="5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tolerance duration</a:t>
                      </a:r>
                    </a:p>
                  </a:txBody>
                  <a:tcPr marL="5903" marR="5903" marT="5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42404157"/>
                  </a:ext>
                </a:extLst>
              </a:tr>
              <a:tr h="1197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notification</a:t>
                      </a:r>
                    </a:p>
                  </a:txBody>
                  <a:tcPr marL="5903" marR="5903" marT="5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notification duration</a:t>
                      </a:r>
                    </a:p>
                  </a:txBody>
                  <a:tcPr marL="5903" marR="5903" marT="5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6323564"/>
                  </a:ext>
                </a:extLst>
              </a:tr>
              <a:tr h="1197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rampUp</a:t>
                      </a:r>
                    </a:p>
                  </a:txBody>
                  <a:tcPr marL="5903" marR="5903" marT="5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ramp up duration</a:t>
                      </a:r>
                    </a:p>
                  </a:txBody>
                  <a:tcPr marL="5903" marR="5903" marT="5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8882518"/>
                  </a:ext>
                </a:extLst>
              </a:tr>
              <a:tr h="1197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recovery</a:t>
                      </a:r>
                    </a:p>
                  </a:txBody>
                  <a:tcPr marL="5903" marR="5903" marT="5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903" marR="5903" marT="5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6560579"/>
                  </a:ext>
                </a:extLst>
              </a:tr>
              <a:tr h="119750">
                <a:tc gridSpan="4"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responseRequired</a:t>
                      </a:r>
                    </a:p>
                  </a:txBody>
                  <a:tcPr marL="5903" marR="5903" marT="59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response mandatory or not</a:t>
                      </a:r>
                    </a:p>
                  </a:txBody>
                  <a:tcPr marL="5903" marR="5903" marT="5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1556201"/>
                  </a:ext>
                </a:extLst>
              </a:tr>
              <a:tr h="119750">
                <a:tc gridSpan="4"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service</a:t>
                      </a:r>
                    </a:p>
                  </a:txBody>
                  <a:tcPr marL="5903" marR="5903" marT="59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type of service</a:t>
                      </a:r>
                    </a:p>
                  </a:txBody>
                  <a:tcPr marL="5903" marR="5903" marT="5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7858802"/>
                  </a:ext>
                </a:extLst>
              </a:tr>
              <a:tr h="125193">
                <a:tc gridSpan="4"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time</a:t>
                      </a:r>
                    </a:p>
                  </a:txBody>
                  <a:tcPr marL="5903" marR="5903" marT="59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service creation time</a:t>
                      </a:r>
                    </a:p>
                  </a:txBody>
                  <a:tcPr marL="5903" marR="5903" marT="5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65857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61576193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b="1" dirty="0">
                <a:solidFill>
                  <a:schemeClr val="tx1"/>
                </a:solidFill>
              </a:rPr>
              <a:t>2. Smart Home Energy Framework : </a:t>
            </a:r>
            <a:br>
              <a:rPr lang="en-US" altLang="ko-KR" sz="2800" b="1" dirty="0">
                <a:solidFill>
                  <a:schemeClr val="tx1"/>
                </a:solidFill>
              </a:rPr>
            </a:br>
            <a:r>
              <a:rPr lang="en-US" altLang="ko-KR" sz="2400" b="1" dirty="0">
                <a:solidFill>
                  <a:schemeClr val="tx1"/>
                </a:solidFill>
              </a:rPr>
              <a:t>2.2 </a:t>
            </a:r>
            <a:r>
              <a:rPr lang="en-US" altLang="ko-KR" sz="2400" b="1" dirty="0">
                <a:solidFill>
                  <a:srgbClr val="FF0000"/>
                </a:solidFill>
              </a:rPr>
              <a:t>EMAP</a:t>
            </a:r>
            <a:r>
              <a:rPr lang="en-US" altLang="ko-KR" sz="2400" b="1" dirty="0">
                <a:solidFill>
                  <a:schemeClr val="tx1"/>
                </a:solidFill>
              </a:rPr>
              <a:t>(</a:t>
            </a:r>
            <a:r>
              <a:rPr lang="en-US" altLang="ko-KR" sz="2400" b="1" dirty="0" err="1">
                <a:solidFill>
                  <a:srgbClr val="FF0000"/>
                </a:solidFill>
              </a:rPr>
              <a:t>CoAP</a:t>
            </a:r>
            <a:r>
              <a:rPr lang="en-US" altLang="ko-KR" sz="2400" b="1" dirty="0">
                <a:solidFill>
                  <a:srgbClr val="FF0000"/>
                </a:solidFill>
              </a:rPr>
              <a:t>/JSON</a:t>
            </a:r>
            <a:r>
              <a:rPr lang="en-US" altLang="ko-KR" sz="2400" b="1" dirty="0">
                <a:solidFill>
                  <a:schemeClr val="tx1"/>
                </a:solidFill>
              </a:rPr>
              <a:t>, MQTT/JSON) : Session Setup</a:t>
            </a:r>
            <a:endParaRPr lang="ko-KR" altLang="en-US" sz="1600" dirty="0"/>
          </a:p>
        </p:txBody>
      </p:sp>
      <p:sp>
        <p:nvSpPr>
          <p:cNvPr id="12" name="직사각형 11"/>
          <p:cNvSpPr/>
          <p:nvPr/>
        </p:nvSpPr>
        <p:spPr bwMode="auto">
          <a:xfrm>
            <a:off x="467544" y="1414528"/>
            <a:ext cx="8229600" cy="1023300"/>
          </a:xfrm>
          <a:prstGeom prst="rect">
            <a:avLst/>
          </a:prstGeom>
          <a:solidFill>
            <a:schemeClr val="bg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973499" y="1630541"/>
            <a:ext cx="1569660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Client EMA</a:t>
            </a:r>
          </a:p>
          <a:p>
            <a:pPr algn="ctr"/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192.168.1.101 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4" name="직선 화살표 연결선 13"/>
          <p:cNvCxnSpPr/>
          <p:nvPr/>
        </p:nvCxnSpPr>
        <p:spPr bwMode="auto">
          <a:xfrm>
            <a:off x="2195736" y="1844824"/>
            <a:ext cx="4707807" cy="0"/>
          </a:xfrm>
          <a:prstGeom prst="straightConnector1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arrow" w="med" len="med"/>
            <a:tailEnd type="none"/>
          </a:ln>
          <a:effectLst/>
        </p:spPr>
      </p:cxnSp>
      <p:sp>
        <p:nvSpPr>
          <p:cNvPr id="16" name="TextBox 15"/>
          <p:cNvSpPr txBox="1"/>
          <p:nvPr/>
        </p:nvSpPr>
        <p:spPr>
          <a:xfrm>
            <a:off x="587587" y="1572747"/>
            <a:ext cx="1511952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Server EMA</a:t>
            </a:r>
          </a:p>
          <a:p>
            <a:pPr algn="ctr"/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192.168.1.127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7" name="직선 화살표 연결선 16"/>
          <p:cNvCxnSpPr/>
          <p:nvPr/>
        </p:nvCxnSpPr>
        <p:spPr bwMode="auto">
          <a:xfrm flipH="1">
            <a:off x="2195736" y="2276872"/>
            <a:ext cx="4707808" cy="0"/>
          </a:xfrm>
          <a:prstGeom prst="straightConnector1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arrow" w="med" len="med"/>
            <a:tailEnd type="none"/>
          </a:ln>
          <a:effectLst/>
        </p:spPr>
      </p:cxnSp>
      <p:sp>
        <p:nvSpPr>
          <p:cNvPr id="29" name="TextBox 28"/>
          <p:cNvSpPr txBox="1"/>
          <p:nvPr/>
        </p:nvSpPr>
        <p:spPr>
          <a:xfrm>
            <a:off x="3689398" y="1991018"/>
            <a:ext cx="1798890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(12) DistributeEvent</a:t>
            </a:r>
            <a:endParaRPr lang="ko-KR" alt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ko-KR" altLang="en-US" sz="13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729697" y="1552276"/>
            <a:ext cx="15854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(11) RequestEvent</a:t>
            </a:r>
            <a:endParaRPr lang="ko-KR" alt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ko-KR" alt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-90264" y="2445559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400" dirty="0"/>
              <a:t>(11) 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RequestEvent</a:t>
            </a:r>
            <a:endParaRPr lang="en-US" altLang="ko-KR" sz="1400" dirty="0"/>
          </a:p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(12) DistributeEvent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79512" y="3174698"/>
            <a:ext cx="8271540" cy="2418712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txBody>
          <a:bodyPr wrap="square" lIns="108000" tIns="108000" rIns="108000" bIns="108000" rtlCol="0" anchor="ctr">
            <a:spAutoFit/>
          </a:bodyPr>
          <a:lstStyle/>
          <a:p>
            <a:r>
              <a:rPr lang="en-US" altLang="ko-KR" sz="1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RequestEvent</a:t>
            </a:r>
            <a:r>
              <a:rPr lang="en-US" altLang="ko-KR" sz="1100" b="1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Object</a:t>
            </a:r>
            <a:r>
              <a:rPr lang="en-US" altLang="ko-KR" sz="110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{</a:t>
            </a:r>
          </a:p>
          <a:p>
            <a:r>
              <a:rPr lang="en-US" altLang="ko-KR" sz="1100" dirty="0">
                <a:solidFill>
                  <a:schemeClr val="tx2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</a:t>
            </a:r>
            <a:r>
              <a:rPr lang="en-US" altLang="ko-KR" sz="11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SrcEMA” </a:t>
            </a:r>
            <a:r>
              <a:rPr lang="en-US" altLang="ko-KR" sz="1100" dirty="0">
                <a:solidFill>
                  <a:schemeClr val="tx2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: String,</a:t>
            </a:r>
          </a:p>
          <a:p>
            <a:r>
              <a:rPr lang="en-US" altLang="ko-KR" sz="11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“DestEMA” : String,</a:t>
            </a:r>
            <a:endParaRPr lang="en-US" altLang="ko-KR" sz="1100" dirty="0">
              <a:solidFill>
                <a:schemeClr val="tx2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r>
              <a:rPr lang="en-US" altLang="ko-KR" sz="1100" dirty="0">
                <a:solidFill>
                  <a:schemeClr val="tx2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“requestID": </a:t>
            </a:r>
            <a:r>
              <a:rPr lang="en-US" altLang="ko-KR" sz="11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String</a:t>
            </a:r>
            <a:r>
              <a:rPr lang="en-US" altLang="ko-KR" sz="1100" dirty="0">
                <a:solidFill>
                  <a:schemeClr val="tx2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,</a:t>
            </a:r>
          </a:p>
          <a:p>
            <a:r>
              <a:rPr lang="en-US" altLang="ko-KR" sz="1100" strike="sngStrike" dirty="0">
                <a:solidFill>
                  <a:schemeClr val="accent1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</a:t>
            </a:r>
            <a:r>
              <a:rPr lang="en-US" altLang="ko-KR" sz="1100" strike="sngStrike" dirty="0" err="1">
                <a:solidFill>
                  <a:schemeClr val="accent1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replyLimit</a:t>
            </a:r>
            <a:r>
              <a:rPr lang="en-US" altLang="ko-KR" sz="1100" strike="sngStrike" dirty="0">
                <a:solidFill>
                  <a:schemeClr val="accent1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” :  Integer =&gt; </a:t>
            </a:r>
            <a:r>
              <a:rPr lang="ko-KR" altLang="en-US" sz="1100" strike="sngStrike" dirty="0">
                <a:solidFill>
                  <a:schemeClr val="accent1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삭제</a:t>
            </a:r>
            <a:r>
              <a:rPr lang="en-US" altLang="ko-KR" sz="1100" strike="sngStrike" dirty="0">
                <a:solidFill>
                  <a:schemeClr val="accent1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,</a:t>
            </a:r>
          </a:p>
          <a:p>
            <a:r>
              <a:rPr lang="en-US" altLang="ko-KR" sz="1100" dirty="0">
                <a:solidFill>
                  <a:srgbClr val="FF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“time” : Date,</a:t>
            </a:r>
          </a:p>
          <a:p>
            <a:r>
              <a:rPr lang="en-US" altLang="ko-KR" sz="1100" dirty="0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“service”: String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}</a:t>
            </a:r>
          </a:p>
          <a:p>
            <a:endParaRPr lang="en-US" altLang="ko-KR" sz="110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altLang="ko-KR" sz="110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altLang="ko-KR" sz="110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altLang="ko-KR" sz="110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sz="110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7662" y="2504932"/>
            <a:ext cx="7496338" cy="3810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6230" y="3274288"/>
            <a:ext cx="3705225" cy="2276475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0" y="0"/>
            <a:ext cx="234307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>
                <a:solidFill>
                  <a:schemeClr val="accent2"/>
                </a:solidFill>
              </a:rPr>
              <a:t>파란색 </a:t>
            </a:r>
            <a:r>
              <a:rPr lang="en-US" altLang="ko-KR" sz="1200" dirty="0">
                <a:solidFill>
                  <a:schemeClr val="accent2"/>
                </a:solidFill>
              </a:rPr>
              <a:t>: </a:t>
            </a:r>
            <a:r>
              <a:rPr lang="ko-KR" altLang="en-US" sz="1200" dirty="0">
                <a:solidFill>
                  <a:schemeClr val="accent2"/>
                </a:solidFill>
              </a:rPr>
              <a:t>기존 </a:t>
            </a:r>
            <a:r>
              <a:rPr lang="en-US" altLang="ko-KR" sz="1200" dirty="0">
                <a:solidFill>
                  <a:schemeClr val="accent2"/>
                </a:solidFill>
              </a:rPr>
              <a:t>OpenADR</a:t>
            </a:r>
            <a:r>
              <a:rPr lang="ko-KR" altLang="en-US" sz="1200" dirty="0">
                <a:solidFill>
                  <a:schemeClr val="accent2"/>
                </a:solidFill>
              </a:rPr>
              <a:t> </a:t>
            </a:r>
            <a:r>
              <a:rPr lang="en-US" altLang="ko-KR" sz="1200" dirty="0">
                <a:solidFill>
                  <a:schemeClr val="accent2"/>
                </a:solidFill>
              </a:rPr>
              <a:t>Tag </a:t>
            </a:r>
            <a:r>
              <a:rPr lang="ko-KR" altLang="en-US" sz="1200" dirty="0">
                <a:solidFill>
                  <a:schemeClr val="accent2"/>
                </a:solidFill>
              </a:rPr>
              <a:t>부분</a:t>
            </a:r>
            <a:endParaRPr lang="en-US" altLang="ko-KR" sz="1200" dirty="0">
              <a:solidFill>
                <a:schemeClr val="accent2"/>
              </a:solidFill>
            </a:endParaRPr>
          </a:p>
          <a:p>
            <a:r>
              <a:rPr lang="ko-KR" altLang="en-US" sz="1200" dirty="0">
                <a:solidFill>
                  <a:srgbClr val="FF0000"/>
                </a:solidFill>
              </a:rPr>
              <a:t>빨간색 </a:t>
            </a:r>
            <a:r>
              <a:rPr lang="en-US" altLang="ko-KR" sz="1200" dirty="0">
                <a:solidFill>
                  <a:srgbClr val="FF0000"/>
                </a:solidFill>
              </a:rPr>
              <a:t>: OpenADR</a:t>
            </a:r>
            <a:r>
              <a:rPr lang="ko-KR" altLang="en-US" sz="1200" dirty="0">
                <a:solidFill>
                  <a:srgbClr val="FF0000"/>
                </a:solidFill>
              </a:rPr>
              <a:t>확장된 </a:t>
            </a:r>
            <a:r>
              <a:rPr lang="en-US" altLang="ko-KR" sz="1200" dirty="0">
                <a:solidFill>
                  <a:srgbClr val="FF0000"/>
                </a:solidFill>
              </a:rPr>
              <a:t>Profile</a:t>
            </a:r>
          </a:p>
          <a:p>
            <a:r>
              <a:rPr lang="ko-KR" altLang="en-US" sz="1200" dirty="0">
                <a:solidFill>
                  <a:schemeClr val="accent1"/>
                </a:solidFill>
              </a:rPr>
              <a:t>초록색 </a:t>
            </a:r>
            <a:r>
              <a:rPr lang="en-US" altLang="ko-KR" sz="1200" dirty="0">
                <a:solidFill>
                  <a:schemeClr val="accent1"/>
                </a:solidFill>
              </a:rPr>
              <a:t>: </a:t>
            </a:r>
            <a:r>
              <a:rPr lang="ko-KR" altLang="en-US" sz="1200" dirty="0">
                <a:solidFill>
                  <a:schemeClr val="accent1"/>
                </a:solidFill>
              </a:rPr>
              <a:t>삭제 또는 변경</a:t>
            </a:r>
            <a:endParaRPr lang="en-US" altLang="ko-KR" sz="12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8281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b="1" dirty="0"/>
              <a:t>1. Smart Home Energy Framework :</a:t>
            </a:r>
            <a:r>
              <a:rPr lang="en-US" altLang="ko-KR" b="1" dirty="0"/>
              <a:t/>
            </a:r>
            <a:br>
              <a:rPr lang="en-US" altLang="ko-KR" b="1" dirty="0"/>
            </a:br>
            <a:r>
              <a:rPr lang="en-US" altLang="ko-KR" sz="2000" b="1" dirty="0"/>
              <a:t>1.1.4</a:t>
            </a:r>
            <a:r>
              <a:rPr lang="en-US" altLang="ko-KR" b="1" dirty="0"/>
              <a:t> </a:t>
            </a:r>
            <a:r>
              <a:rPr lang="en-US" altLang="ko-KR" sz="2000" b="1" dirty="0"/>
              <a:t>Background </a:t>
            </a:r>
            <a:r>
              <a:rPr lang="en-US" altLang="ko-KR" sz="2000" b="1" dirty="0" err="1"/>
              <a:t>IoT</a:t>
            </a:r>
            <a:r>
              <a:rPr lang="en-US" altLang="ko-KR" sz="2000" b="1" dirty="0"/>
              <a:t> </a:t>
            </a:r>
            <a:r>
              <a:rPr lang="ko-KR" altLang="en-US" sz="2000" b="1" dirty="0"/>
              <a:t>수요반응 프로토콜 </a:t>
            </a:r>
            <a:r>
              <a:rPr lang="en-US" altLang="ko-KR" sz="2000" b="1" dirty="0"/>
              <a:t>(1/2)</a:t>
            </a:r>
            <a:endParaRPr lang="ko-KR" altLang="en-US" sz="20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7C6F095-276F-4AD3-9842-1213BA0CC323}" type="slidenum">
              <a:rPr lang="ko-KR" altLang="en-US" smtClean="0"/>
              <a:pPr>
                <a:defRPr/>
              </a:pPr>
              <a:t>18</a:t>
            </a:fld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714348" y="1502688"/>
            <a:ext cx="785818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err="1"/>
              <a:t>초경량</a:t>
            </a:r>
            <a:r>
              <a:rPr lang="ko-KR" altLang="en-US" dirty="0"/>
              <a:t> </a:t>
            </a:r>
            <a:r>
              <a:rPr lang="en-US" altLang="ko-KR" dirty="0" err="1"/>
              <a:t>IoT</a:t>
            </a:r>
            <a:r>
              <a:rPr lang="en-US" altLang="ko-KR" dirty="0"/>
              <a:t>(Internet of Things) </a:t>
            </a:r>
            <a:r>
              <a:rPr lang="ko-KR" altLang="en-US" dirty="0"/>
              <a:t>프로토콜은 </a:t>
            </a:r>
            <a:r>
              <a:rPr lang="en-US" altLang="ko-KR" dirty="0"/>
              <a:t>MQTT(Message Queuing Telemetry Transport)[10]</a:t>
            </a:r>
            <a:r>
              <a:rPr lang="ko-KR" altLang="en-US" dirty="0"/>
              <a:t>나 </a:t>
            </a:r>
            <a:r>
              <a:rPr lang="en-US" altLang="ko-KR" dirty="0" err="1"/>
              <a:t>CoAP</a:t>
            </a:r>
            <a:r>
              <a:rPr lang="en-US" altLang="ko-KR" dirty="0"/>
              <a:t>(Constrained Application Protocol)[11] </a:t>
            </a:r>
            <a:r>
              <a:rPr lang="ko-KR" altLang="en-US" dirty="0"/>
              <a:t>등이 있다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MQTT</a:t>
            </a:r>
            <a:r>
              <a:rPr lang="ko-KR" altLang="en-US" dirty="0"/>
              <a:t>는 사물인터넷 망과 같은 대역폭이 제한된 통신 환경에 최적화하여 개발된 </a:t>
            </a:r>
            <a:r>
              <a:rPr lang="en-US" altLang="ko-KR" dirty="0"/>
              <a:t>Push technology </a:t>
            </a:r>
            <a:r>
              <a:rPr lang="ko-KR" altLang="en-US" dirty="0"/>
              <a:t>기반의 </a:t>
            </a:r>
            <a:r>
              <a:rPr lang="ko-KR" altLang="en-US" dirty="0" err="1"/>
              <a:t>초경량</a:t>
            </a:r>
            <a:r>
              <a:rPr lang="ko-KR" altLang="en-US" dirty="0"/>
              <a:t> 메시지 전송프로토콜이다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CoAP</a:t>
            </a:r>
            <a:r>
              <a:rPr lang="ko-KR" altLang="en-US" dirty="0"/>
              <a:t>도 대역폭이 제한된 통신 환경에 최적화하여 개발된 초경량 메시지 전송프로토콜이다</a:t>
            </a:r>
            <a:r>
              <a:rPr lang="en-US" altLang="ko-KR" dirty="0"/>
              <a:t>. CoAP</a:t>
            </a:r>
            <a:r>
              <a:rPr lang="ko-KR" altLang="en-US" dirty="0"/>
              <a:t>와 </a:t>
            </a:r>
            <a:r>
              <a:rPr lang="en-US" altLang="ko-KR" dirty="0"/>
              <a:t>MQTT</a:t>
            </a:r>
            <a:r>
              <a:rPr lang="ko-KR" altLang="en-US" dirty="0"/>
              <a:t>로 수요반응 통신 프로토콜을 구현한 것이 </a:t>
            </a:r>
            <a:r>
              <a:rPr lang="ko-KR" altLang="en-US" dirty="0" err="1"/>
              <a:t>초경량</a:t>
            </a:r>
            <a:r>
              <a:rPr lang="ko-KR" altLang="en-US" dirty="0"/>
              <a:t> 수요반응 프로토콜이라고 한다</a:t>
            </a:r>
            <a:r>
              <a:rPr lang="en-US" altLang="ko-KR" dirty="0"/>
              <a:t>. </a:t>
            </a:r>
          </a:p>
        </p:txBody>
      </p:sp>
      <p:sp>
        <p:nvSpPr>
          <p:cNvPr id="32772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2771" name="_x218875488" descr="EMB000032986daa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35696" y="3560461"/>
            <a:ext cx="5847847" cy="2794883"/>
          </a:xfrm>
          <a:prstGeom prst="rect">
            <a:avLst/>
          </a:prstGeom>
          <a:noFill/>
        </p:spPr>
      </p:pic>
      <p:sp>
        <p:nvSpPr>
          <p:cNvPr id="8" name="직사각형 7"/>
          <p:cNvSpPr/>
          <p:nvPr/>
        </p:nvSpPr>
        <p:spPr>
          <a:xfrm>
            <a:off x="500034" y="6429396"/>
            <a:ext cx="750099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/>
              <a:t>[10] ISO/IEC 20922:2016, Information technology -- Message Queuing Telemetry Transport (MQTT) v3.1.1</a:t>
            </a:r>
          </a:p>
          <a:p>
            <a:r>
              <a:rPr lang="en-US" sz="1100" dirty="0"/>
              <a:t>[11]Shelby, Zach, Klaus </a:t>
            </a:r>
            <a:r>
              <a:rPr lang="en-US" sz="1100" dirty="0" err="1"/>
              <a:t>Hartke</a:t>
            </a:r>
            <a:r>
              <a:rPr lang="en-US" sz="1100" dirty="0"/>
              <a:t>, and </a:t>
            </a:r>
            <a:r>
              <a:rPr lang="en-US" sz="1100" dirty="0" err="1"/>
              <a:t>Carsten</a:t>
            </a:r>
            <a:r>
              <a:rPr lang="en-US" sz="1100" dirty="0"/>
              <a:t> Bormann. "The constrained application protocol (CoAP)." (2014).</a:t>
            </a:r>
          </a:p>
        </p:txBody>
      </p:sp>
    </p:spTree>
    <p:extLst>
      <p:ext uri="{BB962C8B-B14F-4D97-AF65-F5344CB8AC3E}">
        <p14:creationId xmlns:p14="http://schemas.microsoft.com/office/powerpoint/2010/main" val="540951170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b="1" dirty="0">
                <a:solidFill>
                  <a:schemeClr val="tx1"/>
                </a:solidFill>
              </a:rPr>
              <a:t>2. Smart Home Energy Framework : </a:t>
            </a:r>
            <a:br>
              <a:rPr lang="en-US" altLang="ko-KR" sz="3200" b="1" dirty="0">
                <a:solidFill>
                  <a:schemeClr val="tx1"/>
                </a:solidFill>
              </a:rPr>
            </a:br>
            <a:r>
              <a:rPr lang="en-US" altLang="ko-KR" sz="2800" b="1" dirty="0">
                <a:solidFill>
                  <a:schemeClr val="tx1"/>
                </a:solidFill>
              </a:rPr>
              <a:t>2.2 </a:t>
            </a:r>
            <a:r>
              <a:rPr lang="en-US" altLang="ko-KR" sz="2800" b="1" dirty="0">
                <a:solidFill>
                  <a:srgbClr val="FF0000"/>
                </a:solidFill>
              </a:rPr>
              <a:t>EMAP</a:t>
            </a:r>
            <a:r>
              <a:rPr lang="en-US" altLang="ko-KR" sz="2800" b="1" dirty="0">
                <a:solidFill>
                  <a:schemeClr val="tx1"/>
                </a:solidFill>
              </a:rPr>
              <a:t>(</a:t>
            </a:r>
            <a:r>
              <a:rPr lang="en-US" altLang="ko-KR" sz="2800" b="1" dirty="0" err="1">
                <a:solidFill>
                  <a:srgbClr val="FF0000"/>
                </a:solidFill>
              </a:rPr>
              <a:t>CoAP</a:t>
            </a:r>
            <a:r>
              <a:rPr lang="en-US" altLang="ko-KR" sz="2800" b="1" dirty="0">
                <a:solidFill>
                  <a:srgbClr val="FF0000"/>
                </a:solidFill>
              </a:rPr>
              <a:t>/JSON</a:t>
            </a:r>
            <a:r>
              <a:rPr lang="en-US" altLang="ko-KR" sz="2800" b="1" dirty="0">
                <a:solidFill>
                  <a:schemeClr val="tx1"/>
                </a:solidFill>
              </a:rPr>
              <a:t>, MQTT/JSON) : Session Setup</a:t>
            </a:r>
            <a:endParaRPr lang="ko-KR" altLang="en-US" sz="2800" dirty="0"/>
          </a:p>
        </p:txBody>
      </p:sp>
      <p:sp>
        <p:nvSpPr>
          <p:cNvPr id="12" name="직사각형 11"/>
          <p:cNvSpPr/>
          <p:nvPr/>
        </p:nvSpPr>
        <p:spPr bwMode="auto">
          <a:xfrm>
            <a:off x="467544" y="1414528"/>
            <a:ext cx="8229600" cy="1023300"/>
          </a:xfrm>
          <a:prstGeom prst="rect">
            <a:avLst/>
          </a:prstGeom>
          <a:solidFill>
            <a:schemeClr val="bg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973499" y="1630541"/>
            <a:ext cx="1569660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Client EMA</a:t>
            </a:r>
          </a:p>
          <a:p>
            <a:pPr algn="ctr"/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192.168.1.101 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4" name="직선 화살표 연결선 13"/>
          <p:cNvCxnSpPr/>
          <p:nvPr/>
        </p:nvCxnSpPr>
        <p:spPr bwMode="auto">
          <a:xfrm>
            <a:off x="2195736" y="1844824"/>
            <a:ext cx="4707807" cy="0"/>
          </a:xfrm>
          <a:prstGeom prst="straightConnector1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arrow" w="med" len="med"/>
            <a:tailEnd type="none"/>
          </a:ln>
          <a:effectLst/>
        </p:spPr>
      </p:cxnSp>
      <p:sp>
        <p:nvSpPr>
          <p:cNvPr id="16" name="TextBox 15"/>
          <p:cNvSpPr txBox="1"/>
          <p:nvPr/>
        </p:nvSpPr>
        <p:spPr>
          <a:xfrm>
            <a:off x="587587" y="1572747"/>
            <a:ext cx="1511952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Server EMA</a:t>
            </a:r>
          </a:p>
          <a:p>
            <a:pPr algn="ctr"/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192.168.1.127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7" name="직선 화살표 연결선 16"/>
          <p:cNvCxnSpPr/>
          <p:nvPr/>
        </p:nvCxnSpPr>
        <p:spPr bwMode="auto">
          <a:xfrm flipH="1">
            <a:off x="2195736" y="2276872"/>
            <a:ext cx="4707808" cy="0"/>
          </a:xfrm>
          <a:prstGeom prst="straightConnector1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arrow" w="med" len="med"/>
            <a:tailEnd type="none"/>
          </a:ln>
          <a:effectLst/>
        </p:spPr>
      </p:cxnSp>
      <p:sp>
        <p:nvSpPr>
          <p:cNvPr id="29" name="TextBox 28"/>
          <p:cNvSpPr txBox="1"/>
          <p:nvPr/>
        </p:nvSpPr>
        <p:spPr>
          <a:xfrm>
            <a:off x="3689398" y="1991018"/>
            <a:ext cx="1798890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(12) DistributeEvent</a:t>
            </a:r>
            <a:endParaRPr lang="ko-KR" alt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ko-KR" altLang="en-US" sz="13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729697" y="1552276"/>
            <a:ext cx="15854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(11) RequestEvent</a:t>
            </a:r>
            <a:endParaRPr lang="ko-KR" alt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ko-KR" alt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-90264" y="2445559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400" dirty="0"/>
              <a:t>(11) 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RequestEvent</a:t>
            </a:r>
            <a:endParaRPr lang="en-US" altLang="ko-KR" sz="1400" dirty="0"/>
          </a:p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(12) DistributeEvent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7662" y="2504932"/>
            <a:ext cx="7496338" cy="381000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0" y="0"/>
            <a:ext cx="234307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>
                <a:solidFill>
                  <a:schemeClr val="accent2"/>
                </a:solidFill>
              </a:rPr>
              <a:t>파란색 </a:t>
            </a:r>
            <a:r>
              <a:rPr lang="en-US" altLang="ko-KR" sz="1200" dirty="0">
                <a:solidFill>
                  <a:schemeClr val="accent2"/>
                </a:solidFill>
              </a:rPr>
              <a:t>: </a:t>
            </a:r>
            <a:r>
              <a:rPr lang="ko-KR" altLang="en-US" sz="1200" dirty="0">
                <a:solidFill>
                  <a:schemeClr val="accent2"/>
                </a:solidFill>
              </a:rPr>
              <a:t>기존 </a:t>
            </a:r>
            <a:r>
              <a:rPr lang="en-US" altLang="ko-KR" sz="1200" dirty="0">
                <a:solidFill>
                  <a:schemeClr val="accent2"/>
                </a:solidFill>
              </a:rPr>
              <a:t>OpenADR</a:t>
            </a:r>
            <a:r>
              <a:rPr lang="ko-KR" altLang="en-US" sz="1200" dirty="0">
                <a:solidFill>
                  <a:schemeClr val="accent2"/>
                </a:solidFill>
              </a:rPr>
              <a:t> </a:t>
            </a:r>
            <a:r>
              <a:rPr lang="en-US" altLang="ko-KR" sz="1200" dirty="0">
                <a:solidFill>
                  <a:schemeClr val="accent2"/>
                </a:solidFill>
              </a:rPr>
              <a:t>Tag </a:t>
            </a:r>
            <a:r>
              <a:rPr lang="ko-KR" altLang="en-US" sz="1200" dirty="0">
                <a:solidFill>
                  <a:schemeClr val="accent2"/>
                </a:solidFill>
              </a:rPr>
              <a:t>부분</a:t>
            </a:r>
            <a:endParaRPr lang="en-US" altLang="ko-KR" sz="1200" dirty="0">
              <a:solidFill>
                <a:schemeClr val="accent2"/>
              </a:solidFill>
            </a:endParaRPr>
          </a:p>
          <a:p>
            <a:r>
              <a:rPr lang="ko-KR" altLang="en-US" sz="1200" dirty="0">
                <a:solidFill>
                  <a:srgbClr val="FF0000"/>
                </a:solidFill>
              </a:rPr>
              <a:t>빨간색 </a:t>
            </a:r>
            <a:r>
              <a:rPr lang="en-US" altLang="ko-KR" sz="1200" dirty="0">
                <a:solidFill>
                  <a:srgbClr val="FF0000"/>
                </a:solidFill>
              </a:rPr>
              <a:t>: OpenADR</a:t>
            </a:r>
            <a:r>
              <a:rPr lang="ko-KR" altLang="en-US" sz="1200" dirty="0">
                <a:solidFill>
                  <a:srgbClr val="FF0000"/>
                </a:solidFill>
              </a:rPr>
              <a:t>확장된 </a:t>
            </a:r>
            <a:r>
              <a:rPr lang="en-US" altLang="ko-KR" sz="1200" dirty="0">
                <a:solidFill>
                  <a:srgbClr val="FF0000"/>
                </a:solidFill>
              </a:rPr>
              <a:t>Profile</a:t>
            </a:r>
          </a:p>
          <a:p>
            <a:r>
              <a:rPr lang="ko-KR" altLang="en-US" sz="1200" dirty="0">
                <a:solidFill>
                  <a:schemeClr val="accent1"/>
                </a:solidFill>
              </a:rPr>
              <a:t>초록색 </a:t>
            </a:r>
            <a:r>
              <a:rPr lang="en-US" altLang="ko-KR" sz="1200" dirty="0">
                <a:solidFill>
                  <a:schemeClr val="accent1"/>
                </a:solidFill>
              </a:rPr>
              <a:t>: </a:t>
            </a:r>
            <a:r>
              <a:rPr lang="ko-KR" altLang="en-US" sz="1200" dirty="0">
                <a:solidFill>
                  <a:schemeClr val="accent1"/>
                </a:solidFill>
              </a:rPr>
              <a:t>삭제 또는 변경</a:t>
            </a:r>
            <a:endParaRPr lang="en-US" altLang="ko-KR" sz="1200" dirty="0">
              <a:solidFill>
                <a:schemeClr val="accent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10438" y="2930896"/>
            <a:ext cx="8933562" cy="3980678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txBody>
          <a:bodyPr wrap="square" lIns="108000" tIns="108000" rIns="108000" bIns="108000" rtlCol="0" anchor="ctr">
            <a:spAutoFit/>
          </a:bodyPr>
          <a:lstStyle/>
          <a:p>
            <a:r>
              <a:rPr lang="en-US" altLang="ko-KR" sz="1050" b="1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DistributeEvent Object</a:t>
            </a:r>
            <a:r>
              <a:rPr lang="en-US" altLang="ko-KR" sz="105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{</a:t>
            </a:r>
          </a:p>
          <a:p>
            <a:r>
              <a:rPr lang="en-US" altLang="ko-KR" sz="105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“SrcEMA” : String,</a:t>
            </a:r>
          </a:p>
          <a:p>
            <a:r>
              <a:rPr lang="en-US" altLang="ko-KR" sz="105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“DestEMA” : String,</a:t>
            </a:r>
          </a:p>
          <a:p>
            <a:r>
              <a:rPr lang="en-US" altLang="ko-KR" sz="105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“requestID” : String,</a:t>
            </a:r>
          </a:p>
          <a:p>
            <a:r>
              <a:rPr lang="en-US" altLang="ko-KR" sz="1050" b="1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“response” : Array,</a:t>
            </a:r>
          </a:p>
          <a:p>
            <a:r>
              <a:rPr lang="en-US" altLang="ko-KR" sz="1050" b="1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“event” : Array,</a:t>
            </a:r>
          </a:p>
          <a:p>
            <a:r>
              <a:rPr lang="en-US" altLang="ko-KR" sz="1050" b="1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</a:t>
            </a:r>
            <a:r>
              <a:rPr lang="en-US" altLang="ko-KR" sz="105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“responseRequired” : String,</a:t>
            </a:r>
          </a:p>
          <a:p>
            <a:r>
              <a:rPr lang="en-US" altLang="ko-KR" sz="1050" dirty="0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“service” : String,</a:t>
            </a:r>
          </a:p>
          <a:p>
            <a:r>
              <a:rPr lang="en-US" altLang="ko-KR" sz="1050" dirty="0">
                <a:solidFill>
                  <a:srgbClr val="FF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“time” : Date</a:t>
            </a:r>
          </a:p>
          <a:p>
            <a:r>
              <a:rPr lang="en-US" altLang="ko-KR" sz="105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}</a:t>
            </a:r>
          </a:p>
          <a:p>
            <a:endParaRPr lang="en-US" altLang="ko-KR" sz="80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altLang="ko-KR" sz="80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altLang="ko-KR" sz="80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altLang="ko-KR" sz="105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altLang="ko-KR" sz="105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altLang="ko-KR" sz="105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altLang="ko-KR" sz="105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altLang="ko-KR" sz="105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altLang="ko-KR" sz="105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altLang="ko-KR" sz="105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altLang="ko-KR" sz="105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altLang="ko-KR" sz="105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altLang="ko-KR" sz="105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altLang="ko-KR" sz="105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462426" y="3106013"/>
            <a:ext cx="2534541" cy="33239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b="1" dirty="0"/>
              <a:t>event</a:t>
            </a:r>
            <a:r>
              <a:rPr lang="en-US" altLang="ko-KR" sz="1000" dirty="0"/>
              <a:t> </a:t>
            </a:r>
            <a:r>
              <a:rPr lang="en-US" altLang="ko-KR" sz="1000" b="1" dirty="0"/>
              <a:t>Array</a:t>
            </a:r>
            <a:r>
              <a:rPr lang="en-US" altLang="ko-KR" sz="1000" dirty="0"/>
              <a:t>{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 “eventID” : String,</a:t>
            </a:r>
          </a:p>
          <a:p>
            <a:r>
              <a:rPr lang="en-US" altLang="ko-KR" sz="1000" b="1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 “eventSignals” : Array,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 “modificationNumber” : Integer,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 “modificationReason” : String,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 “priority” : Integer,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 “marketContext” : String,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 “createdDataTime” : Date,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 “eventStatus” : String,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 “testEvent” : Boolean,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 “vtnComment” : String,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 “dtstart” : Date,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 “duration” : String,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 “properties” : String,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 “components” : String,</a:t>
            </a:r>
          </a:p>
          <a:p>
            <a:r>
              <a:rPr lang="en-US" altLang="ko-KR" sz="1000" dirty="0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 “</a:t>
            </a:r>
            <a:r>
              <a:rPr lang="en-US" altLang="ko-KR" sz="1000" dirty="0">
                <a:solidFill>
                  <a:schemeClr val="accent2"/>
                </a:solidFill>
              </a:rPr>
              <a:t>specificDestEMA</a:t>
            </a:r>
            <a:r>
              <a:rPr lang="en-US" altLang="ko-KR" sz="1000" dirty="0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” : String,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 “tolerance” : String,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 “notification” : String,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 “rampUp” : String,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 “recovery” : String</a:t>
            </a:r>
          </a:p>
          <a:p>
            <a:r>
              <a:rPr lang="en-US" altLang="ko-KR" sz="1000" dirty="0"/>
              <a:t>}</a:t>
            </a:r>
            <a:endParaRPr lang="ko-KR" altLang="en-US" sz="1000" dirty="0"/>
          </a:p>
        </p:txBody>
      </p:sp>
      <p:sp>
        <p:nvSpPr>
          <p:cNvPr id="36" name="TextBox 35"/>
          <p:cNvSpPr txBox="1"/>
          <p:nvPr/>
        </p:nvSpPr>
        <p:spPr>
          <a:xfrm>
            <a:off x="5208051" y="5445224"/>
            <a:ext cx="2172261" cy="8617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b="1" dirty="0"/>
              <a:t>intervals</a:t>
            </a:r>
            <a:r>
              <a:rPr lang="en-US" altLang="ko-KR" sz="1000" dirty="0"/>
              <a:t> </a:t>
            </a:r>
            <a:r>
              <a:rPr lang="en-US" altLang="ko-KR" sz="1000" b="1" dirty="0"/>
              <a:t>Array</a:t>
            </a:r>
            <a:r>
              <a:rPr lang="en-US" altLang="ko-KR" sz="1000" dirty="0"/>
              <a:t>{</a:t>
            </a:r>
          </a:p>
          <a:p>
            <a:r>
              <a:rPr lang="en-US" altLang="ko-KR" sz="1000" dirty="0"/>
              <a:t>  </a:t>
            </a:r>
            <a:r>
              <a:rPr lang="en-US" altLang="ko-KR" sz="100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“duration” : String,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“uid” : Integer,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“value” : Double</a:t>
            </a:r>
            <a:endParaRPr lang="en-US" altLang="ko-KR" sz="1000" dirty="0"/>
          </a:p>
          <a:p>
            <a:r>
              <a:rPr lang="en-US" altLang="ko-KR" sz="100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}</a:t>
            </a:r>
            <a:endParaRPr lang="ko-KR" altLang="en-US" sz="1000" dirty="0"/>
          </a:p>
        </p:txBody>
      </p:sp>
      <p:sp>
        <p:nvSpPr>
          <p:cNvPr id="38" name="TextBox 37"/>
          <p:cNvSpPr txBox="1"/>
          <p:nvPr/>
        </p:nvSpPr>
        <p:spPr>
          <a:xfrm>
            <a:off x="290589" y="4768315"/>
            <a:ext cx="2121171" cy="8617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b="1" dirty="0"/>
              <a:t>response</a:t>
            </a:r>
            <a:r>
              <a:rPr lang="en-US" altLang="ko-KR" sz="1000" dirty="0"/>
              <a:t> </a:t>
            </a:r>
            <a:r>
              <a:rPr lang="en-US" altLang="ko-KR" sz="1000" b="1" dirty="0"/>
              <a:t>Array</a:t>
            </a:r>
            <a:r>
              <a:rPr lang="en-US" altLang="ko-KR" sz="1000" dirty="0"/>
              <a:t>{</a:t>
            </a:r>
          </a:p>
          <a:p>
            <a:r>
              <a:rPr lang="en-US" altLang="ko-KR" sz="1000" dirty="0"/>
              <a:t>  </a:t>
            </a:r>
            <a:r>
              <a:rPr lang="en-US" altLang="ko-KR" sz="100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“requestID” : String,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“responseCode” : Integer,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“responseDescription” : String</a:t>
            </a:r>
            <a:endParaRPr lang="en-US" altLang="ko-KR" sz="1000" dirty="0"/>
          </a:p>
          <a:p>
            <a:r>
              <a:rPr lang="en-US" altLang="ko-KR" sz="100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}</a:t>
            </a:r>
            <a:endParaRPr lang="ko-KR" altLang="en-US" sz="1000" dirty="0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927" y="5752992"/>
            <a:ext cx="2001128" cy="9860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5225585" y="3082551"/>
            <a:ext cx="3450871" cy="2218657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txBody>
          <a:bodyPr wrap="square" lIns="108000" tIns="108000" rIns="108000" bIns="108000" rtlCol="0" anchor="ctr">
            <a:spAutoFit/>
          </a:bodyPr>
          <a:lstStyle/>
          <a:p>
            <a:r>
              <a:rPr lang="en-US" altLang="ko-KR" sz="1000" b="1" dirty="0"/>
              <a:t>eventSignals</a:t>
            </a:r>
            <a:r>
              <a:rPr lang="en-US" sz="100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en-US" sz="1000" b="1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Object</a:t>
            </a:r>
            <a:r>
              <a:rPr lang="en-US" sz="100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{</a:t>
            </a:r>
          </a:p>
          <a:p>
            <a:r>
              <a:rPr lang="en-US" sz="100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</a:t>
            </a:r>
            <a:r>
              <a:rPr lang="en-US" sz="1000" dirty="0" err="1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eventSignal</a:t>
            </a:r>
            <a:r>
              <a:rPr lang="en-US" sz="100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” : String,</a:t>
            </a:r>
          </a:p>
          <a:p>
            <a:r>
              <a:rPr lang="en-US" sz="1000" b="1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</a:t>
            </a:r>
            <a:r>
              <a:rPr lang="en-US" altLang="ko-KR" sz="1000" b="1" dirty="0"/>
              <a:t>intervals” : Array,</a:t>
            </a:r>
          </a:p>
          <a:p>
            <a:r>
              <a:rPr lang="en-US" sz="100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</a:t>
            </a:r>
            <a:r>
              <a:rPr lang="en-US" sz="1000" dirty="0" err="1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signalName</a:t>
            </a:r>
            <a:r>
              <a:rPr lang="en-US" sz="100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” : String,</a:t>
            </a:r>
          </a:p>
          <a:p>
            <a:r>
              <a:rPr lang="en-US" sz="1000" dirty="0">
                <a:solidFill>
                  <a:srgbClr val="FF0000"/>
                </a:solidFill>
                <a:ea typeface="굴림" panose="020B0600000101010101" pitchFamily="50" charset="-127"/>
                <a:cs typeface="Times New Roman" panose="02020603050405020304" pitchFamily="18" charset="0"/>
              </a:rPr>
              <a:t>   “signalType” : String, (Price Event, Control Event, Reserve</a:t>
            </a:r>
          </a:p>
          <a:p>
            <a:r>
              <a:rPr lang="en-US" sz="1000" dirty="0">
                <a:solidFill>
                  <a:srgbClr val="FF0000"/>
                </a:solidFill>
                <a:ea typeface="굴림" panose="020B0600000101010101" pitchFamily="50" charset="-127"/>
                <a:cs typeface="Times New Roman" panose="02020603050405020304" pitchFamily="18" charset="0"/>
              </a:rPr>
              <a:t>   Mode, RealtimeDR</a:t>
            </a:r>
            <a:r>
              <a:rPr lang="ko-KR" altLang="en-US" sz="1000" dirty="0">
                <a:solidFill>
                  <a:srgbClr val="FF0000"/>
                </a:solidFill>
                <a:ea typeface="굴림" panose="020B0600000101010101" pitchFamily="50" charset="-127"/>
                <a:cs typeface="Times New Roman" panose="02020603050405020304" pitchFamily="18" charset="0"/>
              </a:rPr>
              <a:t>인지 구분</a:t>
            </a:r>
            <a:r>
              <a:rPr lang="en-US" altLang="ko-KR" sz="1000" dirty="0">
                <a:solidFill>
                  <a:srgbClr val="FF0000"/>
                </a:solidFill>
                <a:ea typeface="굴림" panose="020B0600000101010101" pitchFamily="50" charset="-127"/>
                <a:cs typeface="Times New Roman" panose="02020603050405020304" pitchFamily="18" charset="0"/>
              </a:rPr>
              <a:t>)</a:t>
            </a:r>
          </a:p>
          <a:p>
            <a:r>
              <a:rPr lang="en-US" sz="1000" dirty="0">
                <a:solidFill>
                  <a:srgbClr val="FF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</a:t>
            </a:r>
            <a:r>
              <a:rPr lang="en-US" sz="10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“</a:t>
            </a:r>
            <a:r>
              <a:rPr lang="en-US" sz="1000" dirty="0" err="1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signalID</a:t>
            </a:r>
            <a:r>
              <a:rPr lang="en-US" sz="10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” : String,</a:t>
            </a:r>
          </a:p>
          <a:p>
            <a:r>
              <a:rPr lang="en-US" sz="1000" dirty="0">
                <a:solidFill>
                  <a:srgbClr val="FF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</a:t>
            </a:r>
            <a:r>
              <a:rPr lang="en-US" sz="10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“currentValue”  : Double,</a:t>
            </a:r>
          </a:p>
          <a:p>
            <a:r>
              <a:rPr lang="en-US" sz="1000" dirty="0">
                <a:solidFill>
                  <a:srgbClr val="FF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“threshold” : Double,</a:t>
            </a:r>
          </a:p>
          <a:p>
            <a:r>
              <a:rPr lang="en-US" sz="1000" dirty="0">
                <a:solidFill>
                  <a:srgbClr val="FF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“capacity” :  Double,</a:t>
            </a:r>
          </a:p>
          <a:p>
            <a:r>
              <a:rPr lang="en-US" sz="1000" dirty="0">
                <a:solidFill>
                  <a:srgbClr val="FF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“price” : Integer,</a:t>
            </a:r>
          </a:p>
          <a:p>
            <a:r>
              <a:rPr lang="en-US" sz="1000" dirty="0">
                <a:solidFill>
                  <a:srgbClr val="FF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“unit” : String,</a:t>
            </a:r>
          </a:p>
          <a:p>
            <a:r>
              <a:rPr lang="en-US" sz="100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56600215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b="1" dirty="0">
                <a:solidFill>
                  <a:schemeClr val="tx1"/>
                </a:solidFill>
              </a:rPr>
              <a:t>2.2 EMAP(MQTT, CoAP/JSON)</a:t>
            </a:r>
            <a:br>
              <a:rPr lang="en-US" altLang="ko-KR" sz="2800" b="1" dirty="0">
                <a:solidFill>
                  <a:schemeClr val="tx1"/>
                </a:solidFill>
              </a:rPr>
            </a:br>
            <a:r>
              <a:rPr lang="en-US" altLang="ko-KR" sz="2800" b="1" dirty="0">
                <a:solidFill>
                  <a:schemeClr val="tx1"/>
                </a:solidFill>
              </a:rPr>
              <a:t>Service : Session Setup</a:t>
            </a:r>
            <a:endParaRPr lang="ko-KR" altLang="en-US" sz="24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7C6F095-276F-4AD3-9842-1213BA0CC323}" type="slidenum">
              <a:rPr lang="ko-KR" altLang="en-US" smtClean="0">
                <a:solidFill>
                  <a:srgbClr val="000000"/>
                </a:solidFill>
              </a:rPr>
              <a:pPr>
                <a:defRPr/>
              </a:pPr>
              <a:t>181</a:t>
            </a:fld>
            <a:endParaRPr lang="ko-KR" altLang="en-US" dirty="0">
              <a:solidFill>
                <a:srgbClr val="000000"/>
              </a:solidFill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4532167"/>
              </p:ext>
            </p:extLst>
          </p:nvPr>
        </p:nvGraphicFramePr>
        <p:xfrm>
          <a:off x="179512" y="2195029"/>
          <a:ext cx="3689554" cy="3898267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962774">
                  <a:extLst>
                    <a:ext uri="{9D8B030D-6E8A-4147-A177-3AD203B41FA5}">
                      <a16:colId xmlns:a16="http://schemas.microsoft.com/office/drawing/2014/main" val="2120021048"/>
                    </a:ext>
                  </a:extLst>
                </a:gridCol>
                <a:gridCol w="1143697">
                  <a:extLst>
                    <a:ext uri="{9D8B030D-6E8A-4147-A177-3AD203B41FA5}">
                      <a16:colId xmlns:a16="http://schemas.microsoft.com/office/drawing/2014/main" val="2096299039"/>
                    </a:ext>
                  </a:extLst>
                </a:gridCol>
                <a:gridCol w="1583083">
                  <a:extLst>
                    <a:ext uri="{9D8B030D-6E8A-4147-A177-3AD203B41FA5}">
                      <a16:colId xmlns:a16="http://schemas.microsoft.com/office/drawing/2014/main" val="2250391353"/>
                    </a:ext>
                  </a:extLst>
                </a:gridCol>
              </a:tblGrid>
              <a:tr h="337687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Key Name</a:t>
                      </a:r>
                      <a:endParaRPr lang="en-US" sz="900" b="1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Reference</a:t>
                      </a:r>
                      <a:endParaRPr lang="en-US" sz="900" b="1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0574211"/>
                  </a:ext>
                </a:extLst>
              </a:tr>
              <a:tr h="33768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solidFill>
                            <a:schemeClr val="bg1"/>
                          </a:solidFill>
                          <a:effectLst/>
                        </a:rPr>
                        <a:t>OpenADR 2.0b</a:t>
                      </a:r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solidFill>
                            <a:schemeClr val="bg1"/>
                          </a:solidFill>
                          <a:effectLst/>
                        </a:rPr>
                        <a:t>SEP 2.0(IEC 61968)</a:t>
                      </a:r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9883060"/>
                  </a:ext>
                </a:extLst>
              </a:tr>
              <a:tr h="528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SrcEMA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ei: venID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1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23820004"/>
                  </a:ext>
                </a:extLst>
              </a:tr>
              <a:tr h="528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DestEMA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ei: vtnID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1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508435709"/>
                  </a:ext>
                </a:extLst>
              </a:tr>
              <a:tr h="528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</a:rPr>
                        <a:t>requestID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</a:rPr>
                        <a:t>pyld:requestID</a:t>
                      </a:r>
                      <a:endParaRPr lang="en-US" sz="800" b="0" i="1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1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615853667"/>
                  </a:ext>
                </a:extLst>
              </a:tr>
              <a:tr h="5288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굴림" panose="020B0600000101010101" pitchFamily="50" charset="-127"/>
                          <a:cs typeface="Times New Roman" panose="02020603050405020304" pitchFamily="18" charset="0"/>
                        </a:rPr>
                        <a:t>regiatistronID</a:t>
                      </a:r>
                      <a:endParaRPr lang="en-US" altLang="ko-KR" sz="800" b="1" i="0" u="none" strike="noStrike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굴림" panose="020B0600000101010101" pitchFamily="50" charset="-127"/>
                          <a:cs typeface="Times New Roman" panose="02020603050405020304" pitchFamily="18" charset="0"/>
                        </a:rPr>
                        <a:t>regiatistronID</a:t>
                      </a:r>
                      <a:endParaRPr lang="en-US" altLang="ko-KR" sz="800" b="1" i="0" u="none" strike="noStrike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800" b="0" i="1" u="none" strike="noStrike" dirty="0">
                        <a:solidFill>
                          <a:schemeClr val="accent2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577720853"/>
                  </a:ext>
                </a:extLst>
              </a:tr>
              <a:tr h="528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u="none" strike="noStrike" dirty="0">
                          <a:solidFill>
                            <a:schemeClr val="accent2"/>
                          </a:solidFill>
                          <a:effectLst/>
                        </a:rPr>
                        <a:t>service</a:t>
                      </a:r>
                      <a:endParaRPr lang="en-US" sz="800" b="0" i="0" u="none" strike="noStrike" dirty="0">
                        <a:solidFill>
                          <a:schemeClr val="accent2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>
                          <a:solidFill>
                            <a:schemeClr val="accent2"/>
                          </a:solidFill>
                          <a:effectLst/>
                          <a:latin typeface="Times New Roman" panose="02020603050405020304" pitchFamily="18" charset="0"/>
                        </a:rPr>
                        <a:t>(Tag </a:t>
                      </a:r>
                      <a:r>
                        <a:rPr lang="ko-KR" altLang="en-US" sz="800" b="0" i="0" u="none" strike="noStrike" dirty="0">
                          <a:solidFill>
                            <a:schemeClr val="accent2"/>
                          </a:solidFill>
                          <a:effectLst/>
                          <a:latin typeface="Times New Roman" panose="02020603050405020304" pitchFamily="18" charset="0"/>
                        </a:rPr>
                        <a:t>이름으로 존재</a:t>
                      </a:r>
                      <a:r>
                        <a:rPr lang="en-US" altLang="ko-KR" sz="800" b="0" i="0" u="none" strike="noStrike" dirty="0">
                          <a:solidFill>
                            <a:schemeClr val="accent2"/>
                          </a:solidFill>
                          <a:effectLst/>
                          <a:latin typeface="Times New Roman" panose="02020603050405020304" pitchFamily="18" charset="0"/>
                        </a:rPr>
                        <a:t>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800" b="0" i="1" u="none" strike="noStrike" dirty="0">
                        <a:solidFill>
                          <a:schemeClr val="accent2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954997486"/>
                  </a:ext>
                </a:extLst>
              </a:tr>
              <a:tr h="57889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time</a:t>
                      </a:r>
                      <a:endParaRPr lang="en-US" sz="800" b="1" i="0" u="none" strike="noStrike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1" u="none" strike="noStrike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RandomizableEvent:creation Time</a:t>
                      </a:r>
                      <a:endParaRPr lang="en-US" sz="800" b="0" i="1" u="none" strike="noStrike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061454311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5009468"/>
              </p:ext>
            </p:extLst>
          </p:nvPr>
        </p:nvGraphicFramePr>
        <p:xfrm>
          <a:off x="3995936" y="2186954"/>
          <a:ext cx="5038180" cy="2656914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735950">
                  <a:extLst>
                    <a:ext uri="{9D8B030D-6E8A-4147-A177-3AD203B41FA5}">
                      <a16:colId xmlns:a16="http://schemas.microsoft.com/office/drawing/2014/main" val="805197926"/>
                    </a:ext>
                  </a:extLst>
                </a:gridCol>
                <a:gridCol w="1040036">
                  <a:extLst>
                    <a:ext uri="{9D8B030D-6E8A-4147-A177-3AD203B41FA5}">
                      <a16:colId xmlns:a16="http://schemas.microsoft.com/office/drawing/2014/main" val="1343284466"/>
                    </a:ext>
                  </a:extLst>
                </a:gridCol>
                <a:gridCol w="1355313">
                  <a:extLst>
                    <a:ext uri="{9D8B030D-6E8A-4147-A177-3AD203B41FA5}">
                      <a16:colId xmlns:a16="http://schemas.microsoft.com/office/drawing/2014/main" val="2678148129"/>
                    </a:ext>
                  </a:extLst>
                </a:gridCol>
                <a:gridCol w="906881">
                  <a:extLst>
                    <a:ext uri="{9D8B030D-6E8A-4147-A177-3AD203B41FA5}">
                      <a16:colId xmlns:a16="http://schemas.microsoft.com/office/drawing/2014/main" val="3414416844"/>
                    </a:ext>
                  </a:extLst>
                </a:gridCol>
              </a:tblGrid>
              <a:tr h="165894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  <a:latin typeface="+mn-lt"/>
                        </a:rPr>
                        <a:t>Key Name</a:t>
                      </a:r>
                      <a:endParaRPr lang="en-US" sz="800" b="1" i="0" u="none" strike="noStrike" dirty="0"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  <a:latin typeface="+mn-lt"/>
                        </a:rPr>
                        <a:t>Reference</a:t>
                      </a:r>
                      <a:endParaRPr lang="en-US" sz="800" b="1" i="0" u="none" strike="noStrike" dirty="0"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8126188"/>
                  </a:ext>
                </a:extLst>
              </a:tr>
              <a:tr h="16589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OpenADR 2.0b</a:t>
                      </a:r>
                      <a:endParaRPr lang="en-US" sz="8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SEP 2.0(IEC 61968)</a:t>
                      </a:r>
                      <a:endParaRPr lang="en-US" sz="8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081318"/>
                  </a:ext>
                </a:extLst>
              </a:tr>
              <a:tr h="24446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SrcEMA</a:t>
                      </a:r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ei:vtnID</a:t>
                      </a:r>
                      <a:endParaRPr lang="en-US" sz="800" b="0" i="1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1" u="none" strike="noStrike"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980174593"/>
                  </a:ext>
                </a:extLst>
              </a:tr>
              <a:tr h="24446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DestEMA</a:t>
                      </a:r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ei:venID</a:t>
                      </a:r>
                      <a:endParaRPr lang="en-US" sz="800" b="0" i="1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1" u="none" strike="noStrike" dirty="0"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816233664"/>
                  </a:ext>
                </a:extLst>
              </a:tr>
              <a:tr h="24446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responseCode</a:t>
                      </a:r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ei:eiResponse</a:t>
                      </a:r>
                      <a:endParaRPr lang="en-US" sz="800" b="0" i="1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ei:responseCode</a:t>
                      </a:r>
                      <a:endParaRPr lang="en-US" sz="800" b="0" i="1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1" u="none" strike="noStrike"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81775826"/>
                  </a:ext>
                </a:extLst>
              </a:tr>
              <a:tr h="29860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responseDescription</a:t>
                      </a:r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ei:responseDescription</a:t>
                      </a:r>
                      <a:endParaRPr lang="en-US" sz="800" b="0" i="1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1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656594683"/>
                  </a:ext>
                </a:extLst>
              </a:tr>
              <a:tr h="24446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requestID</a:t>
                      </a:r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Pyld:requestID</a:t>
                      </a:r>
                      <a:endParaRPr lang="en-US" sz="800" b="0" i="1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1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975549888"/>
                  </a:ext>
                </a:extLst>
              </a:tr>
              <a:tr h="37503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solidFill>
                            <a:schemeClr val="accent2"/>
                          </a:solidFill>
                          <a:effectLst/>
                          <a:latin typeface="+mn-lt"/>
                        </a:rPr>
                        <a:t>service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>
                          <a:solidFill>
                            <a:schemeClr val="accent2"/>
                          </a:solidFill>
                          <a:effectLst/>
                          <a:latin typeface="+mn-lt"/>
                          <a:ea typeface="+mn-ea"/>
                        </a:rPr>
                        <a:t>(Tag </a:t>
                      </a:r>
                      <a:r>
                        <a:rPr lang="ko-KR" altLang="en-US" sz="800" b="0" i="0" u="none" strike="noStrike" dirty="0">
                          <a:solidFill>
                            <a:schemeClr val="accent2"/>
                          </a:solidFill>
                          <a:effectLst/>
                          <a:latin typeface="+mn-lt"/>
                          <a:ea typeface="+mn-ea"/>
                        </a:rPr>
                        <a:t>이름으로 존재</a:t>
                      </a:r>
                      <a:r>
                        <a:rPr lang="en-US" altLang="ko-KR" sz="800" b="0" i="0" u="none" strike="noStrike" dirty="0">
                          <a:solidFill>
                            <a:schemeClr val="accent2"/>
                          </a:solidFill>
                          <a:effectLst/>
                          <a:latin typeface="+mn-lt"/>
                          <a:ea typeface="+mn-ea"/>
                        </a:rPr>
                        <a:t>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1" u="none" strike="noStrike" dirty="0">
                        <a:solidFill>
                          <a:schemeClr val="accent2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800" b="0" i="1" u="none" strike="noStrike" dirty="0">
                        <a:solidFill>
                          <a:schemeClr val="accent2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917951193"/>
                  </a:ext>
                </a:extLst>
              </a:tr>
              <a:tr h="37503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굴림" panose="020B0600000101010101" pitchFamily="50" charset="-127"/>
                          <a:cs typeface="Times New Roman" panose="02020603050405020304" pitchFamily="18" charset="0"/>
                        </a:rPr>
                        <a:t>regiatistronID</a:t>
                      </a:r>
                      <a:endParaRPr lang="en-US" sz="800" b="1" i="0" u="none" strike="noStrike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1" u="none" strike="noStrike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800" b="0" i="1" u="none" strike="noStrike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800" b="0" i="1" u="none" strike="noStrike" dirty="0">
                        <a:solidFill>
                          <a:srgbClr val="FF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610521217"/>
                  </a:ext>
                </a:extLst>
              </a:tr>
              <a:tr h="29860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time</a:t>
                      </a:r>
                      <a:endParaRPr lang="en-US" sz="800" b="1" i="0" u="none" strike="noStrike" dirty="0">
                        <a:solidFill>
                          <a:srgbClr val="FF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1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1" u="none" strike="noStrike" dirty="0"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RandomizableEvent:creationTime</a:t>
                      </a:r>
                      <a:endParaRPr lang="en-US" sz="800" b="0" i="1" u="none" strike="noStrike" dirty="0">
                        <a:solidFill>
                          <a:srgbClr val="FF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562982161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07504" y="1897087"/>
            <a:ext cx="24157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(13) </a:t>
            </a:r>
            <a:r>
              <a:rPr lang="en-US" altLang="ko-KR" sz="1400" dirty="0" err="1"/>
              <a:t>CancelPartyRegistration</a:t>
            </a:r>
            <a:endParaRPr lang="ko-KR" altLang="en-US" sz="1400" dirty="0"/>
          </a:p>
        </p:txBody>
      </p:sp>
      <p:sp>
        <p:nvSpPr>
          <p:cNvPr id="27" name="TextBox 26"/>
          <p:cNvSpPr txBox="1"/>
          <p:nvPr/>
        </p:nvSpPr>
        <p:spPr>
          <a:xfrm>
            <a:off x="3878902" y="1885308"/>
            <a:ext cx="26033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(14) </a:t>
            </a:r>
            <a:r>
              <a:rPr lang="en-US" altLang="ko-KR" sz="1400" dirty="0" err="1"/>
              <a:t>CanceledPartyRegistration</a:t>
            </a:r>
            <a:endParaRPr lang="ko-KR" altLang="en-US" sz="1400" dirty="0"/>
          </a:p>
        </p:txBody>
      </p:sp>
      <p:grpSp>
        <p:nvGrpSpPr>
          <p:cNvPr id="33" name="그룹 32"/>
          <p:cNvGrpSpPr/>
          <p:nvPr/>
        </p:nvGrpSpPr>
        <p:grpSpPr>
          <a:xfrm>
            <a:off x="467544" y="1364486"/>
            <a:ext cx="8229600" cy="526953"/>
            <a:chOff x="467544" y="1307151"/>
            <a:chExt cx="8229600" cy="1130677"/>
          </a:xfrm>
        </p:grpSpPr>
        <p:sp>
          <p:nvSpPr>
            <p:cNvPr id="34" name="직사각형 33"/>
            <p:cNvSpPr/>
            <p:nvPr/>
          </p:nvSpPr>
          <p:spPr bwMode="auto">
            <a:xfrm>
              <a:off x="467544" y="1414528"/>
              <a:ext cx="8229600" cy="1023300"/>
            </a:xfrm>
            <a:prstGeom prst="rect">
              <a:avLst/>
            </a:prstGeom>
            <a:solidFill>
              <a:schemeClr val="bg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7377792" y="1653765"/>
              <a:ext cx="845103" cy="54482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05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Client EMA</a:t>
              </a:r>
              <a:endParaRPr lang="ko-KR" altLang="en-US" sz="105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6" name="직선 화살표 연결선 35"/>
            <p:cNvCxnSpPr/>
            <p:nvPr/>
          </p:nvCxnSpPr>
          <p:spPr bwMode="auto">
            <a:xfrm>
              <a:off x="2195736" y="1844824"/>
              <a:ext cx="4707807" cy="0"/>
            </a:xfrm>
            <a:prstGeom prst="straightConnector1">
              <a:avLst/>
            </a:prstGeom>
            <a:solidFill>
              <a:schemeClr val="accent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arrow" w="med" len="med"/>
              <a:tailEnd type="none"/>
            </a:ln>
            <a:effectLst/>
          </p:spPr>
        </p:cxnSp>
        <p:sp>
          <p:nvSpPr>
            <p:cNvPr id="38" name="TextBox 37"/>
            <p:cNvSpPr txBox="1"/>
            <p:nvPr/>
          </p:nvSpPr>
          <p:spPr>
            <a:xfrm>
              <a:off x="862283" y="1612978"/>
              <a:ext cx="869149" cy="54482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05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Server EMA</a:t>
              </a:r>
              <a:endParaRPr lang="ko-KR" altLang="en-US" sz="105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9" name="직선 화살표 연결선 38"/>
            <p:cNvCxnSpPr/>
            <p:nvPr/>
          </p:nvCxnSpPr>
          <p:spPr bwMode="auto">
            <a:xfrm flipH="1">
              <a:off x="2195736" y="2276872"/>
              <a:ext cx="4707808" cy="0"/>
            </a:xfrm>
            <a:prstGeom prst="straightConnector1">
              <a:avLst/>
            </a:prstGeom>
            <a:solidFill>
              <a:schemeClr val="accent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arrow" w="med" len="med"/>
              <a:tailEnd type="none"/>
            </a:ln>
            <a:effectLst/>
          </p:spPr>
        </p:cxnSp>
        <p:sp>
          <p:nvSpPr>
            <p:cNvPr id="40" name="TextBox 39"/>
            <p:cNvSpPr txBox="1"/>
            <p:nvPr/>
          </p:nvSpPr>
          <p:spPr>
            <a:xfrm>
              <a:off x="3526412" y="1776473"/>
              <a:ext cx="2060179" cy="5613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(14)</a:t>
              </a:r>
              <a:r>
                <a:rPr lang="en-US" altLang="ko-KR" sz="1100" dirty="0"/>
                <a:t> </a:t>
              </a:r>
              <a:r>
                <a:rPr lang="en-US" altLang="ko-KR" sz="1100" dirty="0" err="1"/>
                <a:t>CanceledPartyRegistration</a:t>
              </a:r>
              <a:endParaRPr lang="ko-KR" altLang="en-US" sz="11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3765446" y="1307151"/>
              <a:ext cx="1917513" cy="5613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(13) </a:t>
              </a:r>
              <a:r>
                <a:rPr lang="en-US" altLang="ko-KR" sz="1100" dirty="0" err="1"/>
                <a:t>CancelPartyRegistration</a:t>
              </a:r>
              <a:endParaRPr lang="ko-KR" altLang="en-US" sz="11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9" name="직사각형 8"/>
          <p:cNvSpPr/>
          <p:nvPr/>
        </p:nvSpPr>
        <p:spPr>
          <a:xfrm>
            <a:off x="0" y="0"/>
            <a:ext cx="234307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>
                <a:solidFill>
                  <a:schemeClr val="accent2"/>
                </a:solidFill>
              </a:rPr>
              <a:t>파란색 </a:t>
            </a:r>
            <a:r>
              <a:rPr lang="en-US" altLang="ko-KR" sz="1200" dirty="0">
                <a:solidFill>
                  <a:schemeClr val="accent2"/>
                </a:solidFill>
              </a:rPr>
              <a:t>: </a:t>
            </a:r>
            <a:r>
              <a:rPr lang="ko-KR" altLang="en-US" sz="1200" dirty="0">
                <a:solidFill>
                  <a:schemeClr val="accent2"/>
                </a:solidFill>
              </a:rPr>
              <a:t>기존 </a:t>
            </a:r>
            <a:r>
              <a:rPr lang="en-US" altLang="ko-KR" sz="1200" dirty="0">
                <a:solidFill>
                  <a:schemeClr val="accent2"/>
                </a:solidFill>
              </a:rPr>
              <a:t>OpenADR</a:t>
            </a:r>
            <a:r>
              <a:rPr lang="ko-KR" altLang="en-US" sz="1200" dirty="0">
                <a:solidFill>
                  <a:schemeClr val="accent2"/>
                </a:solidFill>
              </a:rPr>
              <a:t> </a:t>
            </a:r>
            <a:r>
              <a:rPr lang="en-US" altLang="ko-KR" sz="1200" dirty="0">
                <a:solidFill>
                  <a:schemeClr val="accent2"/>
                </a:solidFill>
              </a:rPr>
              <a:t>Tag </a:t>
            </a:r>
            <a:r>
              <a:rPr lang="ko-KR" altLang="en-US" sz="1200" dirty="0">
                <a:solidFill>
                  <a:schemeClr val="accent2"/>
                </a:solidFill>
              </a:rPr>
              <a:t>부분</a:t>
            </a:r>
            <a:endParaRPr lang="en-US" altLang="ko-KR" sz="1200" dirty="0">
              <a:solidFill>
                <a:schemeClr val="accent2"/>
              </a:solidFill>
            </a:endParaRPr>
          </a:p>
          <a:p>
            <a:r>
              <a:rPr lang="ko-KR" altLang="en-US" sz="1200" dirty="0">
                <a:solidFill>
                  <a:srgbClr val="FF0000"/>
                </a:solidFill>
              </a:rPr>
              <a:t>빨간색 </a:t>
            </a:r>
            <a:r>
              <a:rPr lang="en-US" altLang="ko-KR" sz="1200" dirty="0">
                <a:solidFill>
                  <a:srgbClr val="FF0000"/>
                </a:solidFill>
              </a:rPr>
              <a:t>: OpenADR</a:t>
            </a:r>
            <a:r>
              <a:rPr lang="ko-KR" altLang="en-US" sz="1200" dirty="0">
                <a:solidFill>
                  <a:srgbClr val="FF0000"/>
                </a:solidFill>
              </a:rPr>
              <a:t>확장된 </a:t>
            </a:r>
            <a:r>
              <a:rPr lang="en-US" altLang="ko-KR" sz="1200" dirty="0">
                <a:solidFill>
                  <a:srgbClr val="FF0000"/>
                </a:solidFill>
              </a:rPr>
              <a:t>Profile</a:t>
            </a:r>
          </a:p>
          <a:p>
            <a:endParaRPr lang="ko-KR" altLang="en-US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0702657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b="1" dirty="0">
                <a:solidFill>
                  <a:schemeClr val="tx1"/>
                </a:solidFill>
              </a:rPr>
              <a:t>2.2 EMAP(MQTT, CoAP/JSON)</a:t>
            </a:r>
            <a:br>
              <a:rPr lang="en-US" altLang="ko-KR" sz="2800" b="1" dirty="0">
                <a:solidFill>
                  <a:schemeClr val="tx1"/>
                </a:solidFill>
              </a:rPr>
            </a:br>
            <a:r>
              <a:rPr lang="en-US" altLang="ko-KR" sz="2800" b="1" dirty="0">
                <a:solidFill>
                  <a:schemeClr val="tx1"/>
                </a:solidFill>
              </a:rPr>
              <a:t>Service : Session Setup</a:t>
            </a:r>
            <a:endParaRPr lang="ko-KR" altLang="en-US" sz="24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7C6F095-276F-4AD3-9842-1213BA0CC323}" type="slidenum">
              <a:rPr lang="ko-KR" altLang="en-US" smtClean="0">
                <a:solidFill>
                  <a:srgbClr val="000000"/>
                </a:solidFill>
              </a:rPr>
              <a:pPr>
                <a:defRPr/>
              </a:pPr>
              <a:t>182</a:t>
            </a:fld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7504" y="1897087"/>
            <a:ext cx="24157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(13) </a:t>
            </a:r>
            <a:r>
              <a:rPr lang="en-US" altLang="ko-KR" sz="1400" dirty="0" err="1"/>
              <a:t>CancelPartyRegistration</a:t>
            </a:r>
            <a:endParaRPr lang="ko-KR" altLang="en-US" sz="1400" dirty="0"/>
          </a:p>
        </p:txBody>
      </p:sp>
      <p:sp>
        <p:nvSpPr>
          <p:cNvPr id="27" name="TextBox 26"/>
          <p:cNvSpPr txBox="1"/>
          <p:nvPr/>
        </p:nvSpPr>
        <p:spPr>
          <a:xfrm>
            <a:off x="4381288" y="1885274"/>
            <a:ext cx="26033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(14) </a:t>
            </a:r>
            <a:r>
              <a:rPr lang="en-US" altLang="ko-KR" sz="1400" dirty="0" err="1"/>
              <a:t>CanceledPartyRegistration</a:t>
            </a:r>
            <a:endParaRPr lang="ko-KR" altLang="en-US" sz="1400" dirty="0"/>
          </a:p>
        </p:txBody>
      </p:sp>
      <p:grpSp>
        <p:nvGrpSpPr>
          <p:cNvPr id="33" name="그룹 32"/>
          <p:cNvGrpSpPr/>
          <p:nvPr/>
        </p:nvGrpSpPr>
        <p:grpSpPr>
          <a:xfrm>
            <a:off x="467544" y="1364486"/>
            <a:ext cx="8229600" cy="526953"/>
            <a:chOff x="467544" y="1307151"/>
            <a:chExt cx="8229600" cy="1130677"/>
          </a:xfrm>
        </p:grpSpPr>
        <p:sp>
          <p:nvSpPr>
            <p:cNvPr id="34" name="직사각형 33"/>
            <p:cNvSpPr/>
            <p:nvPr/>
          </p:nvSpPr>
          <p:spPr bwMode="auto">
            <a:xfrm>
              <a:off x="467544" y="1414528"/>
              <a:ext cx="8229600" cy="1023300"/>
            </a:xfrm>
            <a:prstGeom prst="rect">
              <a:avLst/>
            </a:prstGeom>
            <a:solidFill>
              <a:schemeClr val="bg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7377792" y="1653765"/>
              <a:ext cx="845103" cy="54482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05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Client EMA</a:t>
              </a:r>
              <a:endParaRPr lang="ko-KR" altLang="en-US" sz="105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6" name="직선 화살표 연결선 35"/>
            <p:cNvCxnSpPr/>
            <p:nvPr/>
          </p:nvCxnSpPr>
          <p:spPr bwMode="auto">
            <a:xfrm>
              <a:off x="2195736" y="1844824"/>
              <a:ext cx="4707807" cy="0"/>
            </a:xfrm>
            <a:prstGeom prst="straightConnector1">
              <a:avLst/>
            </a:prstGeom>
            <a:solidFill>
              <a:schemeClr val="accent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arrow" w="med" len="med"/>
              <a:tailEnd type="none"/>
            </a:ln>
            <a:effectLst/>
          </p:spPr>
        </p:cxnSp>
        <p:sp>
          <p:nvSpPr>
            <p:cNvPr id="38" name="TextBox 37"/>
            <p:cNvSpPr txBox="1"/>
            <p:nvPr/>
          </p:nvSpPr>
          <p:spPr>
            <a:xfrm>
              <a:off x="862283" y="1612978"/>
              <a:ext cx="869149" cy="54482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05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Server EMA</a:t>
              </a:r>
              <a:endParaRPr lang="ko-KR" altLang="en-US" sz="105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9" name="직선 화살표 연결선 38"/>
            <p:cNvCxnSpPr/>
            <p:nvPr/>
          </p:nvCxnSpPr>
          <p:spPr bwMode="auto">
            <a:xfrm flipH="1">
              <a:off x="2195736" y="2276872"/>
              <a:ext cx="4707808" cy="0"/>
            </a:xfrm>
            <a:prstGeom prst="straightConnector1">
              <a:avLst/>
            </a:prstGeom>
            <a:solidFill>
              <a:schemeClr val="accent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arrow" w="med" len="med"/>
              <a:tailEnd type="none"/>
            </a:ln>
            <a:effectLst/>
          </p:spPr>
        </p:cxnSp>
        <p:sp>
          <p:nvSpPr>
            <p:cNvPr id="40" name="TextBox 39"/>
            <p:cNvSpPr txBox="1"/>
            <p:nvPr/>
          </p:nvSpPr>
          <p:spPr>
            <a:xfrm>
              <a:off x="3526412" y="1776473"/>
              <a:ext cx="2060179" cy="5613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(14)</a:t>
              </a:r>
              <a:r>
                <a:rPr lang="en-US" altLang="ko-KR" sz="1100" dirty="0"/>
                <a:t> </a:t>
              </a:r>
              <a:r>
                <a:rPr lang="en-US" altLang="ko-KR" sz="1100" dirty="0" err="1"/>
                <a:t>CanceledPartyRegistration</a:t>
              </a:r>
              <a:endParaRPr lang="ko-KR" altLang="en-US" sz="11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3765446" y="1307151"/>
              <a:ext cx="1917513" cy="5613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(13) </a:t>
              </a:r>
              <a:r>
                <a:rPr lang="en-US" altLang="ko-KR" sz="1100" dirty="0" err="1"/>
                <a:t>CancelPartyRegistration</a:t>
              </a:r>
              <a:endParaRPr lang="ko-KR" altLang="en-US" sz="11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D158E083-D7DF-453A-A6BF-8AD7565AB6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2100785"/>
              </p:ext>
            </p:extLst>
          </p:nvPr>
        </p:nvGraphicFramePr>
        <p:xfrm>
          <a:off x="467544" y="2347020"/>
          <a:ext cx="3467100" cy="1495425"/>
        </p:xfrm>
        <a:graphic>
          <a:graphicData uri="http://schemas.openxmlformats.org/drawingml/2006/table">
            <a:tbl>
              <a:tblPr/>
              <a:tblGrid>
                <a:gridCol w="1246633">
                  <a:extLst>
                    <a:ext uri="{9D8B030D-6E8A-4147-A177-3AD203B41FA5}">
                      <a16:colId xmlns:a16="http://schemas.microsoft.com/office/drawing/2014/main" val="2350209347"/>
                    </a:ext>
                  </a:extLst>
                </a:gridCol>
                <a:gridCol w="2220467">
                  <a:extLst>
                    <a:ext uri="{9D8B030D-6E8A-4147-A177-3AD203B41FA5}">
                      <a16:colId xmlns:a16="http://schemas.microsoft.com/office/drawing/2014/main" val="444656221"/>
                    </a:ext>
                  </a:extLst>
                </a:gridCol>
              </a:tblGrid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Key name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Comments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45891077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SrcEMA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source EMA identifier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4377560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DestEMA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destination EMA identifier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6833046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requestID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request identifier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560042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registrationID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registration identifier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276205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service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type of service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1069553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time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service creation time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2595770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55F72DC2-841D-450A-8C02-AA37D5075D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5621187"/>
              </p:ext>
            </p:extLst>
          </p:nvPr>
        </p:nvGraphicFramePr>
        <p:xfrm>
          <a:off x="4708227" y="2347020"/>
          <a:ext cx="3606800" cy="1914525"/>
        </p:xfrm>
        <a:graphic>
          <a:graphicData uri="http://schemas.openxmlformats.org/drawingml/2006/table">
            <a:tbl>
              <a:tblPr/>
              <a:tblGrid>
                <a:gridCol w="1484593">
                  <a:extLst>
                    <a:ext uri="{9D8B030D-6E8A-4147-A177-3AD203B41FA5}">
                      <a16:colId xmlns:a16="http://schemas.microsoft.com/office/drawing/2014/main" val="530246871"/>
                    </a:ext>
                  </a:extLst>
                </a:gridCol>
                <a:gridCol w="2122207">
                  <a:extLst>
                    <a:ext uri="{9D8B030D-6E8A-4147-A177-3AD203B41FA5}">
                      <a16:colId xmlns:a16="http://schemas.microsoft.com/office/drawing/2014/main" val="3008857773"/>
                    </a:ext>
                  </a:extLst>
                </a:gridCol>
              </a:tblGrid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Key name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Comments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6542667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SrcEMA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source EMA identifier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900585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DestEMA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destination EMA identifier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5136754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requestID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request identifier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1138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responseCode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response code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531478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responseDescription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 of response code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104389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registrationID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registration identifier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9408760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service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type of service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6654373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time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service creation time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197369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43175860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b="1" dirty="0">
                <a:solidFill>
                  <a:schemeClr val="tx1"/>
                </a:solidFill>
              </a:rPr>
              <a:t>2. Smart Home Energy Framework : </a:t>
            </a:r>
            <a:br>
              <a:rPr lang="en-US" altLang="ko-KR" sz="3200" b="1" dirty="0">
                <a:solidFill>
                  <a:schemeClr val="tx1"/>
                </a:solidFill>
              </a:rPr>
            </a:br>
            <a:r>
              <a:rPr lang="en-US" altLang="ko-KR" sz="2800" b="1" dirty="0">
                <a:solidFill>
                  <a:schemeClr val="tx1"/>
                </a:solidFill>
              </a:rPr>
              <a:t>2.2 </a:t>
            </a:r>
            <a:r>
              <a:rPr lang="en-US" altLang="ko-KR" sz="2800" b="1" dirty="0">
                <a:solidFill>
                  <a:srgbClr val="FF0000"/>
                </a:solidFill>
              </a:rPr>
              <a:t>EMAP</a:t>
            </a:r>
            <a:r>
              <a:rPr lang="en-US" altLang="ko-KR" sz="2800" b="1" dirty="0">
                <a:solidFill>
                  <a:schemeClr val="tx1"/>
                </a:solidFill>
              </a:rPr>
              <a:t>(</a:t>
            </a:r>
            <a:r>
              <a:rPr lang="en-US" altLang="ko-KR" sz="2800" b="1" dirty="0" err="1">
                <a:solidFill>
                  <a:srgbClr val="FF0000"/>
                </a:solidFill>
              </a:rPr>
              <a:t>CoAP</a:t>
            </a:r>
            <a:r>
              <a:rPr lang="en-US" altLang="ko-KR" sz="2800" b="1" dirty="0">
                <a:solidFill>
                  <a:srgbClr val="FF0000"/>
                </a:solidFill>
              </a:rPr>
              <a:t>/JSON</a:t>
            </a:r>
            <a:r>
              <a:rPr lang="en-US" altLang="ko-KR" sz="2800" b="1" dirty="0">
                <a:solidFill>
                  <a:schemeClr val="tx1"/>
                </a:solidFill>
              </a:rPr>
              <a:t>, MQTT/JSON) : Session Setup</a:t>
            </a:r>
            <a:endParaRPr lang="ko-KR" altLang="en-US" sz="2800" dirty="0"/>
          </a:p>
        </p:txBody>
      </p:sp>
      <p:sp>
        <p:nvSpPr>
          <p:cNvPr id="12" name="직사각형 11"/>
          <p:cNvSpPr/>
          <p:nvPr/>
        </p:nvSpPr>
        <p:spPr bwMode="auto">
          <a:xfrm>
            <a:off x="467544" y="1414528"/>
            <a:ext cx="8229600" cy="1023300"/>
          </a:xfrm>
          <a:prstGeom prst="rect">
            <a:avLst/>
          </a:prstGeom>
          <a:solidFill>
            <a:schemeClr val="bg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973499" y="1630541"/>
            <a:ext cx="1569660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Client EMA</a:t>
            </a:r>
          </a:p>
          <a:p>
            <a:pPr algn="ctr"/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192.168.1.101 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4" name="직선 화살표 연결선 13"/>
          <p:cNvCxnSpPr/>
          <p:nvPr/>
        </p:nvCxnSpPr>
        <p:spPr bwMode="auto">
          <a:xfrm>
            <a:off x="2195736" y="1844824"/>
            <a:ext cx="4707807" cy="0"/>
          </a:xfrm>
          <a:prstGeom prst="straightConnector1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arrow" w="med" len="med"/>
            <a:tailEnd type="none"/>
          </a:ln>
          <a:effectLst/>
        </p:spPr>
      </p:cxnSp>
      <p:sp>
        <p:nvSpPr>
          <p:cNvPr id="16" name="TextBox 15"/>
          <p:cNvSpPr txBox="1"/>
          <p:nvPr/>
        </p:nvSpPr>
        <p:spPr>
          <a:xfrm>
            <a:off x="587587" y="1572747"/>
            <a:ext cx="1511952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Server EMA</a:t>
            </a:r>
          </a:p>
          <a:p>
            <a:pPr algn="ctr"/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192.168.1.127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7" name="직선 화살표 연결선 16"/>
          <p:cNvCxnSpPr/>
          <p:nvPr/>
        </p:nvCxnSpPr>
        <p:spPr bwMode="auto">
          <a:xfrm flipH="1">
            <a:off x="2195736" y="2276872"/>
            <a:ext cx="4707808" cy="0"/>
          </a:xfrm>
          <a:prstGeom prst="straightConnector1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arrow" w="med" len="med"/>
            <a:tailEnd type="none"/>
          </a:ln>
          <a:effectLst/>
        </p:spPr>
      </p:cxnSp>
      <p:sp>
        <p:nvSpPr>
          <p:cNvPr id="29" name="TextBox 28"/>
          <p:cNvSpPr txBox="1"/>
          <p:nvPr/>
        </p:nvSpPr>
        <p:spPr>
          <a:xfrm>
            <a:off x="3689398" y="1991018"/>
            <a:ext cx="2656496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(14) CanceledPartyRegistration</a:t>
            </a:r>
            <a:endParaRPr lang="ko-KR" alt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ko-KR" altLang="en-US" sz="13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729697" y="1552276"/>
            <a:ext cx="25324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(13) </a:t>
            </a:r>
            <a:r>
              <a:rPr lang="en-US" altLang="ko-KR" sz="1400" b="1" dirty="0" err="1"/>
              <a:t>CancelPartyRegistration</a:t>
            </a:r>
            <a:endParaRPr lang="ko-KR" alt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ko-KR" alt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-90264" y="2445559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/>
              <a:t>(13) </a:t>
            </a:r>
            <a:r>
              <a:rPr lang="en-US" altLang="ko-KR" sz="1400" b="1" dirty="0" err="1"/>
              <a:t>CancelPartyRegistration</a:t>
            </a:r>
            <a:endParaRPr lang="en-US" altLang="ko-KR" b="1" dirty="0"/>
          </a:p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(14) </a:t>
            </a:r>
            <a:r>
              <a:rPr lang="en-US" altLang="ko-KR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CanceledPartyRegistration</a:t>
            </a:r>
            <a:endParaRPr lang="ko-KR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0" y="0"/>
            <a:ext cx="234307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>
                <a:solidFill>
                  <a:schemeClr val="accent2"/>
                </a:solidFill>
              </a:rPr>
              <a:t>파란색 </a:t>
            </a:r>
            <a:r>
              <a:rPr lang="en-US" altLang="ko-KR" sz="1200" dirty="0">
                <a:solidFill>
                  <a:schemeClr val="accent2"/>
                </a:solidFill>
              </a:rPr>
              <a:t>: </a:t>
            </a:r>
            <a:r>
              <a:rPr lang="ko-KR" altLang="en-US" sz="1200" dirty="0">
                <a:solidFill>
                  <a:schemeClr val="accent2"/>
                </a:solidFill>
              </a:rPr>
              <a:t>기존 </a:t>
            </a:r>
            <a:r>
              <a:rPr lang="en-US" altLang="ko-KR" sz="1200" dirty="0">
                <a:solidFill>
                  <a:schemeClr val="accent2"/>
                </a:solidFill>
              </a:rPr>
              <a:t>OpenADR</a:t>
            </a:r>
            <a:r>
              <a:rPr lang="ko-KR" altLang="en-US" sz="1200" dirty="0">
                <a:solidFill>
                  <a:schemeClr val="accent2"/>
                </a:solidFill>
              </a:rPr>
              <a:t> </a:t>
            </a:r>
            <a:r>
              <a:rPr lang="en-US" altLang="ko-KR" sz="1200" dirty="0">
                <a:solidFill>
                  <a:schemeClr val="accent2"/>
                </a:solidFill>
              </a:rPr>
              <a:t>Tag </a:t>
            </a:r>
            <a:r>
              <a:rPr lang="ko-KR" altLang="en-US" sz="1200" dirty="0">
                <a:solidFill>
                  <a:schemeClr val="accent2"/>
                </a:solidFill>
              </a:rPr>
              <a:t>부분</a:t>
            </a:r>
            <a:endParaRPr lang="en-US" altLang="ko-KR" sz="1200" dirty="0">
              <a:solidFill>
                <a:schemeClr val="accent2"/>
              </a:solidFill>
            </a:endParaRPr>
          </a:p>
          <a:p>
            <a:r>
              <a:rPr lang="ko-KR" altLang="en-US" sz="1200" dirty="0">
                <a:solidFill>
                  <a:srgbClr val="FF0000"/>
                </a:solidFill>
              </a:rPr>
              <a:t>빨간색 </a:t>
            </a:r>
            <a:r>
              <a:rPr lang="en-US" altLang="ko-KR" sz="1200" dirty="0">
                <a:solidFill>
                  <a:srgbClr val="FF0000"/>
                </a:solidFill>
              </a:rPr>
              <a:t>: OpenADR</a:t>
            </a:r>
            <a:r>
              <a:rPr lang="ko-KR" altLang="en-US" sz="1200" dirty="0">
                <a:solidFill>
                  <a:srgbClr val="FF0000"/>
                </a:solidFill>
              </a:rPr>
              <a:t>확장된 </a:t>
            </a:r>
            <a:r>
              <a:rPr lang="en-US" altLang="ko-KR" sz="1200" dirty="0">
                <a:solidFill>
                  <a:srgbClr val="FF0000"/>
                </a:solidFill>
              </a:rPr>
              <a:t>Profile</a:t>
            </a:r>
          </a:p>
          <a:p>
            <a:r>
              <a:rPr lang="ko-KR" altLang="en-US" sz="1200" dirty="0">
                <a:solidFill>
                  <a:schemeClr val="accent1"/>
                </a:solidFill>
              </a:rPr>
              <a:t>초록색 </a:t>
            </a:r>
            <a:r>
              <a:rPr lang="en-US" altLang="ko-KR" sz="1200" dirty="0">
                <a:solidFill>
                  <a:schemeClr val="accent1"/>
                </a:solidFill>
              </a:rPr>
              <a:t>: </a:t>
            </a:r>
            <a:r>
              <a:rPr lang="ko-KR" altLang="en-US" sz="1200" dirty="0">
                <a:solidFill>
                  <a:schemeClr val="accent1"/>
                </a:solidFill>
              </a:rPr>
              <a:t>삭제 또는 변경</a:t>
            </a:r>
            <a:endParaRPr lang="en-US" altLang="ko-KR" sz="1200" dirty="0">
              <a:solidFill>
                <a:schemeClr val="accent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59487" y="3147384"/>
            <a:ext cx="3272497" cy="3495930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txBody>
          <a:bodyPr wrap="square" lIns="108000" tIns="108000" rIns="108000" bIns="108000" rtlCol="0" anchor="ctr">
            <a:spAutoFit/>
          </a:bodyPr>
          <a:lstStyle/>
          <a:p>
            <a:r>
              <a:rPr lang="en-US" altLang="ko-KR" sz="1050" b="1" dirty="0" err="1"/>
              <a:t>CancelPartyRegistration</a:t>
            </a:r>
            <a:r>
              <a:rPr lang="en-US" altLang="ko-KR" sz="1050" b="1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Object</a:t>
            </a:r>
            <a:r>
              <a:rPr lang="en-US" altLang="ko-KR" sz="105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{</a:t>
            </a:r>
          </a:p>
          <a:p>
            <a:r>
              <a:rPr lang="en-US" altLang="ko-KR" sz="105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“SrcEMA” : String,</a:t>
            </a:r>
          </a:p>
          <a:p>
            <a:r>
              <a:rPr lang="en-US" altLang="ko-KR" sz="105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“DestEMA” : String,</a:t>
            </a:r>
          </a:p>
          <a:p>
            <a:r>
              <a:rPr lang="en-US" altLang="ko-KR" sz="105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“requestID” : String,</a:t>
            </a:r>
          </a:p>
          <a:p>
            <a:r>
              <a:rPr lang="en-US" altLang="ko-KR" sz="105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</a:t>
            </a:r>
            <a:r>
              <a:rPr lang="en-US" altLang="ko-KR" sz="1050" dirty="0" err="1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registrationID</a:t>
            </a:r>
            <a:r>
              <a:rPr lang="en-US" altLang="ko-KR" sz="105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” : String</a:t>
            </a:r>
          </a:p>
          <a:p>
            <a:r>
              <a:rPr lang="en-US" altLang="ko-KR" sz="105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</a:t>
            </a:r>
            <a:r>
              <a:rPr lang="en-US" altLang="ko-KR" sz="1050" dirty="0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“service” : String,</a:t>
            </a:r>
          </a:p>
          <a:p>
            <a:r>
              <a:rPr lang="en-US" altLang="ko-KR" sz="1050" dirty="0">
                <a:solidFill>
                  <a:srgbClr val="FF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“time” : Date</a:t>
            </a:r>
          </a:p>
          <a:p>
            <a:r>
              <a:rPr lang="en-US" altLang="ko-KR" sz="105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}</a:t>
            </a:r>
          </a:p>
          <a:p>
            <a:endParaRPr lang="en-US" altLang="ko-KR" sz="80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altLang="ko-KR" sz="80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altLang="ko-KR" sz="80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altLang="ko-KR" sz="105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altLang="ko-KR" sz="105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altLang="ko-KR" sz="105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altLang="ko-KR" sz="105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altLang="ko-KR" sz="105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altLang="ko-KR" sz="105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altLang="ko-KR" sz="105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altLang="ko-KR" sz="105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altLang="ko-KR" sz="105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altLang="ko-KR" sz="105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552311" y="3147384"/>
            <a:ext cx="3179393" cy="3495930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txBody>
          <a:bodyPr wrap="square" lIns="108000" tIns="108000" rIns="108000" bIns="108000" rtlCol="0" anchor="ctr">
            <a:spAutoFit/>
          </a:bodyPr>
          <a:lstStyle/>
          <a:p>
            <a:r>
              <a:rPr lang="en-US" altLang="ko-KR" sz="10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CanceledPartyRegistration</a:t>
            </a:r>
            <a:r>
              <a:rPr lang="en-US" altLang="ko-KR" sz="1050" b="1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Object</a:t>
            </a:r>
            <a:r>
              <a:rPr lang="en-US" altLang="ko-KR" sz="105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{</a:t>
            </a:r>
          </a:p>
          <a:p>
            <a:r>
              <a:rPr lang="en-US" altLang="ko-KR" sz="105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“SrcEMA” : String,</a:t>
            </a:r>
          </a:p>
          <a:p>
            <a:r>
              <a:rPr lang="en-US" altLang="ko-KR" sz="105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“DestEMA” : String,</a:t>
            </a:r>
          </a:p>
          <a:p>
            <a:r>
              <a:rPr lang="en-US" altLang="ko-KR" sz="105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“requestID” : String,</a:t>
            </a:r>
          </a:p>
          <a:p>
            <a:r>
              <a:rPr lang="en-US" altLang="ko-KR" sz="105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“responseCode” : Integer,</a:t>
            </a:r>
          </a:p>
          <a:p>
            <a:r>
              <a:rPr lang="en-US" altLang="ko-KR" sz="105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“responseDescription” : String,</a:t>
            </a:r>
          </a:p>
          <a:p>
            <a:r>
              <a:rPr lang="en-US" altLang="ko-KR" sz="105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</a:t>
            </a:r>
            <a:r>
              <a:rPr lang="en-US" altLang="ko-KR" sz="1050" dirty="0" err="1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registrationID</a:t>
            </a:r>
            <a:r>
              <a:rPr lang="en-US" altLang="ko-KR" sz="105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” : String</a:t>
            </a:r>
          </a:p>
          <a:p>
            <a:r>
              <a:rPr lang="en-US" altLang="ko-KR" sz="105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</a:t>
            </a:r>
            <a:r>
              <a:rPr lang="en-US" altLang="ko-KR" sz="1050" dirty="0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“service” : String,</a:t>
            </a:r>
          </a:p>
          <a:p>
            <a:r>
              <a:rPr lang="en-US" altLang="ko-KR" sz="1050" dirty="0">
                <a:solidFill>
                  <a:srgbClr val="FF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“time” : Date</a:t>
            </a:r>
          </a:p>
          <a:p>
            <a:r>
              <a:rPr lang="en-US" altLang="ko-KR" sz="105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}</a:t>
            </a:r>
          </a:p>
          <a:p>
            <a:endParaRPr lang="en-US" altLang="ko-KR" sz="80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altLang="ko-KR" sz="80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altLang="ko-KR" sz="80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altLang="ko-KR" sz="105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altLang="ko-KR" sz="105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altLang="ko-KR" sz="105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altLang="ko-KR" sz="105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altLang="ko-KR" sz="105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altLang="ko-KR" sz="105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altLang="ko-KR" sz="105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altLang="ko-KR" sz="105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3016175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F13F5CC-B8E9-482F-A016-6EE14B7359EE}" type="slidenum">
              <a:rPr lang="ko-KR" altLang="en-US" smtClean="0"/>
              <a:pPr/>
              <a:t>184</a:t>
            </a:fld>
            <a:endParaRPr lang="ko-KR" altLang="en-US"/>
          </a:p>
        </p:txBody>
      </p:sp>
      <p:sp>
        <p:nvSpPr>
          <p:cNvPr id="6" name="标题 1"/>
          <p:cNvSpPr txBox="1">
            <a:spLocks/>
          </p:cNvSpPr>
          <p:nvPr/>
        </p:nvSpPr>
        <p:spPr bwMode="auto">
          <a:xfrm>
            <a:off x="214282" y="2571752"/>
            <a:ext cx="8743984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200" b="1" kern="0" dirty="0">
                <a:ea typeface="굴림" pitchFamily="50" charset="-127"/>
              </a:rPr>
              <a:t>EMAP</a:t>
            </a:r>
            <a:endParaRPr lang="en-US" altLang="ko-KR" sz="3200" b="1" kern="0" dirty="0"/>
          </a:p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200" b="1" kern="0" dirty="0"/>
              <a:t>(1) Session Setup (Registration)</a:t>
            </a:r>
          </a:p>
          <a:p>
            <a:pPr marL="2743200" lvl="5" indent="-457200" eaLnBrk="0" fontAlgn="base" latinLnBrk="0" hangingPunct="0">
              <a:spcBef>
                <a:spcPct val="0"/>
              </a:spcBef>
              <a:spcAft>
                <a:spcPct val="0"/>
              </a:spcAft>
              <a:buFontTx/>
              <a:buChar char="-"/>
              <a:defRPr/>
            </a:pPr>
            <a:r>
              <a:rPr lang="en-US" altLang="ko-KR" sz="2400" b="1" kern="0" dirty="0"/>
              <a:t>CoAP / JSON</a:t>
            </a:r>
          </a:p>
          <a:p>
            <a:pPr marL="2743200" lvl="5" indent="-457200" eaLnBrk="0" fontAlgn="base" latinLnBrk="0" hangingPunct="0">
              <a:spcBef>
                <a:spcPct val="0"/>
              </a:spcBef>
              <a:spcAft>
                <a:spcPct val="0"/>
              </a:spcAft>
              <a:buFontTx/>
              <a:buChar char="-"/>
              <a:defRPr/>
            </a:pPr>
            <a:r>
              <a:rPr lang="en-US" altLang="ko-KR" sz="2400" b="1" kern="0" dirty="0">
                <a:solidFill>
                  <a:schemeClr val="accent2"/>
                </a:solidFill>
              </a:rPr>
              <a:t>MQTT / JSON</a:t>
            </a:r>
          </a:p>
        </p:txBody>
      </p:sp>
    </p:spTree>
    <p:extLst>
      <p:ext uri="{BB962C8B-B14F-4D97-AF65-F5344CB8AC3E}">
        <p14:creationId xmlns:p14="http://schemas.microsoft.com/office/powerpoint/2010/main" val="2103693683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제목 2"/>
          <p:cNvSpPr>
            <a:spLocks noGrp="1"/>
          </p:cNvSpPr>
          <p:nvPr>
            <p:ph type="title"/>
          </p:nvPr>
        </p:nvSpPr>
        <p:spPr>
          <a:xfrm>
            <a:off x="28604" y="233346"/>
            <a:ext cx="8686800" cy="838200"/>
          </a:xfrm>
          <a:noFill/>
        </p:spPr>
        <p:txBody>
          <a:bodyPr/>
          <a:lstStyle/>
          <a:p>
            <a:pPr lvl="0">
              <a:defRPr/>
            </a:pPr>
            <a:r>
              <a:rPr lang="en-US" altLang="ko-KR" sz="3200" b="1" dirty="0">
                <a:solidFill>
                  <a:schemeClr val="tx1"/>
                </a:solidFill>
              </a:rPr>
              <a:t>2.2 EMAP(</a:t>
            </a:r>
            <a:r>
              <a:rPr lang="en-US" altLang="ko-KR" sz="3200" b="1" dirty="0">
                <a:solidFill>
                  <a:schemeClr val="accent2"/>
                </a:solidFill>
              </a:rPr>
              <a:t>MQTT/JSON</a:t>
            </a:r>
            <a:r>
              <a:rPr lang="en-US" altLang="ko-KR" sz="3200" b="1" dirty="0">
                <a:solidFill>
                  <a:schemeClr val="tx1"/>
                </a:solidFill>
              </a:rPr>
              <a:t>)</a:t>
            </a:r>
            <a:br>
              <a:rPr lang="en-US" altLang="ko-KR" sz="3200" b="1" dirty="0">
                <a:solidFill>
                  <a:schemeClr val="tx1"/>
                </a:solidFill>
              </a:rPr>
            </a:br>
            <a:r>
              <a:rPr lang="en-US" altLang="ko-KR" sz="3200" b="1" dirty="0">
                <a:solidFill>
                  <a:schemeClr val="tx1"/>
                </a:solidFill>
              </a:rPr>
              <a:t>Service : Session Setup</a:t>
            </a:r>
            <a:endParaRPr lang="en-US" altLang="zh-CN" sz="3200" b="1" dirty="0"/>
          </a:p>
        </p:txBody>
      </p:sp>
      <p:sp>
        <p:nvSpPr>
          <p:cNvPr id="161" name="직사각형 160"/>
          <p:cNvSpPr/>
          <p:nvPr/>
        </p:nvSpPr>
        <p:spPr>
          <a:xfrm>
            <a:off x="611561" y="1484784"/>
            <a:ext cx="1512707" cy="5937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Client EMA</a:t>
            </a:r>
            <a:endParaRPr lang="ko-KR" alt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2" name="직사각형 161"/>
          <p:cNvSpPr/>
          <p:nvPr/>
        </p:nvSpPr>
        <p:spPr>
          <a:xfrm>
            <a:off x="6947725" y="1484784"/>
            <a:ext cx="1512707" cy="5937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Server EMA</a:t>
            </a:r>
            <a:endParaRPr lang="ko-KR" alt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90" name="직선 연결선 189"/>
          <p:cNvCxnSpPr/>
          <p:nvPr/>
        </p:nvCxnSpPr>
        <p:spPr>
          <a:xfrm flipH="1">
            <a:off x="7704078" y="2078530"/>
            <a:ext cx="3" cy="47794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/>
          <p:cNvCxnSpPr/>
          <p:nvPr/>
        </p:nvCxnSpPr>
        <p:spPr>
          <a:xfrm>
            <a:off x="1367910" y="2276872"/>
            <a:ext cx="633617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직선 화살표 연결선 191"/>
          <p:cNvCxnSpPr/>
          <p:nvPr/>
        </p:nvCxnSpPr>
        <p:spPr>
          <a:xfrm>
            <a:off x="1331640" y="2564904"/>
            <a:ext cx="6336171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TextBox 200"/>
          <p:cNvSpPr txBox="1"/>
          <p:nvPr/>
        </p:nvSpPr>
        <p:spPr>
          <a:xfrm>
            <a:off x="2395923" y="1988839"/>
            <a:ext cx="2587568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TOPIC 	: /EMAP/SEMA/1.0b/</a:t>
            </a:r>
            <a:r>
              <a:rPr lang="en-US" altLang="ko-KR" sz="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SessionSetup</a:t>
            </a:r>
            <a:endParaRPr lang="en-US" altLang="ko-KR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Payload 	: ConnectRegistration</a:t>
            </a:r>
            <a:endParaRPr lang="ko-KR" altLang="en-US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0" name="TextBox 209"/>
          <p:cNvSpPr txBox="1"/>
          <p:nvPr/>
        </p:nvSpPr>
        <p:spPr>
          <a:xfrm>
            <a:off x="2395923" y="2298358"/>
            <a:ext cx="2587568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TOPIC 	: /EMAP/CEMA/1.0b/</a:t>
            </a:r>
            <a:r>
              <a:rPr lang="en-US" altLang="ko-KR" sz="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SessionSetup</a:t>
            </a:r>
            <a:endParaRPr lang="en-US" altLang="ko-KR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Payload	: </a:t>
            </a:r>
            <a:r>
              <a:rPr lang="en-US" altLang="ko-KR" sz="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ConnectedRegistration</a:t>
            </a:r>
            <a:endParaRPr lang="en-US" altLang="ko-KR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11" name="직선 화살표 연결선 210"/>
          <p:cNvCxnSpPr/>
          <p:nvPr/>
        </p:nvCxnSpPr>
        <p:spPr>
          <a:xfrm>
            <a:off x="1367909" y="2852936"/>
            <a:ext cx="633617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직선 화살표 연결선 211"/>
          <p:cNvCxnSpPr/>
          <p:nvPr/>
        </p:nvCxnSpPr>
        <p:spPr>
          <a:xfrm>
            <a:off x="1331640" y="3140968"/>
            <a:ext cx="6336171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3" name="TextBox 212"/>
          <p:cNvSpPr txBox="1"/>
          <p:nvPr/>
        </p:nvSpPr>
        <p:spPr>
          <a:xfrm>
            <a:off x="2395922" y="2564904"/>
            <a:ext cx="2630848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TOPIC 	: /EMAP/SEMA/1.0b/</a:t>
            </a:r>
            <a:r>
              <a:rPr lang="en-US" altLang="ko-KR" sz="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SessionSetup</a:t>
            </a:r>
            <a:r>
              <a:rPr lang="en-US" altLang="ko-KR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US" altLang="ko-KR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Payload 	: CreatePartyRegistration</a:t>
            </a:r>
            <a:endParaRPr lang="ko-KR" altLang="en-US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4" name="TextBox 213"/>
          <p:cNvSpPr txBox="1"/>
          <p:nvPr/>
        </p:nvSpPr>
        <p:spPr>
          <a:xfrm>
            <a:off x="2395922" y="2852936"/>
            <a:ext cx="2587568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TOPIC 	: /EMAP/CEMA/1.0b/</a:t>
            </a:r>
            <a:r>
              <a:rPr lang="en-US" altLang="ko-KR" sz="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SessionSetup</a:t>
            </a:r>
            <a:endParaRPr lang="en-US" altLang="ko-KR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Payload	: CreatedPartyRegistration</a:t>
            </a:r>
          </a:p>
        </p:txBody>
      </p:sp>
      <p:cxnSp>
        <p:nvCxnSpPr>
          <p:cNvPr id="219" name="직선 화살표 연결선 218"/>
          <p:cNvCxnSpPr/>
          <p:nvPr/>
        </p:nvCxnSpPr>
        <p:spPr>
          <a:xfrm>
            <a:off x="1367909" y="6381328"/>
            <a:ext cx="633617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직선 화살표 연결선 219"/>
          <p:cNvCxnSpPr/>
          <p:nvPr/>
        </p:nvCxnSpPr>
        <p:spPr>
          <a:xfrm>
            <a:off x="1367909" y="6676166"/>
            <a:ext cx="6336171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1" name="TextBox 220"/>
          <p:cNvSpPr txBox="1"/>
          <p:nvPr/>
        </p:nvSpPr>
        <p:spPr>
          <a:xfrm>
            <a:off x="2395922" y="5975380"/>
            <a:ext cx="2587568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PUT	: /EMAP/SEMA/1.0b/</a:t>
            </a:r>
            <a:r>
              <a:rPr lang="en-US" altLang="ko-KR" sz="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SessionSetup</a:t>
            </a:r>
            <a:endParaRPr lang="en-US" altLang="ko-KR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Payload 	: CancelPartyRegistration</a:t>
            </a:r>
            <a:endParaRPr lang="ko-KR" altLang="en-US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2" name="TextBox 221"/>
          <p:cNvSpPr txBox="1"/>
          <p:nvPr/>
        </p:nvSpPr>
        <p:spPr>
          <a:xfrm>
            <a:off x="2395922" y="6381328"/>
            <a:ext cx="2587568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Response	: /EMAP/CEMA/1.0b/</a:t>
            </a:r>
            <a:r>
              <a:rPr lang="en-US" altLang="ko-KR" sz="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SessionSetup</a:t>
            </a:r>
            <a:endParaRPr lang="en-US" altLang="ko-KR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Payload	: CanceledPartyRegistration</a:t>
            </a:r>
          </a:p>
        </p:txBody>
      </p:sp>
      <p:sp>
        <p:nvSpPr>
          <p:cNvPr id="223" name="물결 222"/>
          <p:cNvSpPr/>
          <p:nvPr/>
        </p:nvSpPr>
        <p:spPr bwMode="auto">
          <a:xfrm>
            <a:off x="1331640" y="5851708"/>
            <a:ext cx="6336170" cy="169580"/>
          </a:xfrm>
          <a:prstGeom prst="wave">
            <a:avLst/>
          </a:prstGeom>
          <a:solidFill>
            <a:srgbClr val="FFFFD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cxnSp>
        <p:nvCxnSpPr>
          <p:cNvPr id="25" name="직선 화살표 연결선 24"/>
          <p:cNvCxnSpPr/>
          <p:nvPr/>
        </p:nvCxnSpPr>
        <p:spPr>
          <a:xfrm>
            <a:off x="1331640" y="3429000"/>
            <a:ext cx="633617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2431662" y="3140968"/>
            <a:ext cx="2630848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TOPIC 	:  /EMAP/SEMA/1.0b/</a:t>
            </a:r>
            <a:r>
              <a:rPr lang="en-US" altLang="ko-KR" sz="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SessionSetup</a:t>
            </a:r>
            <a:endParaRPr lang="en-US" altLang="ko-KR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Payload 	: RegisterReport</a:t>
            </a:r>
            <a:endParaRPr lang="ko-KR" altLang="en-US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431662" y="4005064"/>
            <a:ext cx="2587568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TOPIC 	: /EMAP/CEMA/1.0b/</a:t>
            </a:r>
            <a:r>
              <a:rPr lang="en-US" altLang="ko-KR" sz="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SessionSetup</a:t>
            </a:r>
            <a:endParaRPr lang="en-US" altLang="ko-KR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Payload	: </a:t>
            </a:r>
            <a:r>
              <a:rPr lang="en-US" altLang="ko-KR" sz="800" dirty="0"/>
              <a:t>RegisterReport</a:t>
            </a:r>
            <a:endParaRPr lang="en-US" altLang="ko-KR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431661" y="4365104"/>
            <a:ext cx="2576346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TOPIC 	: /EMAP/SEMA/1.0b/</a:t>
            </a:r>
            <a:r>
              <a:rPr lang="en-US" altLang="ko-KR" sz="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SessionSetup</a:t>
            </a:r>
            <a:endParaRPr lang="en-US" altLang="ko-KR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Payload 	: RegisteredReport</a:t>
            </a:r>
            <a:endParaRPr lang="ko-KR" altLang="en-US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4" name="직선 화살표 연결선 33"/>
          <p:cNvCxnSpPr/>
          <p:nvPr/>
        </p:nvCxnSpPr>
        <p:spPr>
          <a:xfrm>
            <a:off x="1331640" y="5661248"/>
            <a:ext cx="6336171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 flipH="1">
            <a:off x="1331640" y="2060848"/>
            <a:ext cx="3" cy="47794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2411760" y="5034662"/>
            <a:ext cx="2576346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TOPIC 	: /EMAP/SEMA/1.0b/</a:t>
            </a:r>
            <a:r>
              <a:rPr lang="en-US" altLang="ko-KR" sz="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SessionSetup</a:t>
            </a:r>
            <a:endParaRPr lang="en-US" altLang="ko-KR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Payload 	: RequestEvent</a:t>
            </a:r>
            <a:endParaRPr lang="ko-KR" altLang="en-US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404751" y="5394702"/>
            <a:ext cx="2587568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TOPIC 	: /EMAP/CEMA/1.0b/</a:t>
            </a:r>
            <a:r>
              <a:rPr lang="en-US" altLang="ko-KR" sz="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SessionSetup</a:t>
            </a:r>
            <a:endParaRPr lang="en-US" altLang="ko-KR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Payload	: </a:t>
            </a:r>
            <a:r>
              <a:rPr lang="en-US" altLang="ko-KR" sz="800" dirty="0"/>
              <a:t>DistrbuteEvent</a:t>
            </a:r>
            <a:endParaRPr lang="en-US" altLang="ko-KR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오른쪽 중괄호 41"/>
          <p:cNvSpPr/>
          <p:nvPr/>
        </p:nvSpPr>
        <p:spPr bwMode="auto">
          <a:xfrm rot="10800000">
            <a:off x="940470" y="2154945"/>
            <a:ext cx="357189" cy="3506302"/>
          </a:xfrm>
          <a:prstGeom prst="rightBrace">
            <a:avLst>
              <a:gd name="adj1" fmla="val 8333"/>
              <a:gd name="adj2" fmla="val 51966"/>
            </a:avLst>
          </a:prstGeom>
          <a:noFill/>
          <a:ln w="12699" cap="flat" cmpd="sng" algn="ctr">
            <a:solidFill>
              <a:schemeClr val="tx1"/>
            </a:solidFill>
            <a:prstDash val="dashDot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43" name="오른쪽 중괄호 42"/>
          <p:cNvSpPr/>
          <p:nvPr/>
        </p:nvSpPr>
        <p:spPr bwMode="auto">
          <a:xfrm rot="10800000">
            <a:off x="957386" y="5851708"/>
            <a:ext cx="270915" cy="817652"/>
          </a:xfrm>
          <a:prstGeom prst="rightBrace">
            <a:avLst>
              <a:gd name="adj1" fmla="val 8333"/>
              <a:gd name="adj2" fmla="val 51966"/>
            </a:avLst>
          </a:prstGeom>
          <a:noFill/>
          <a:ln w="12699" cap="flat" cmpd="sng" algn="ctr">
            <a:solidFill>
              <a:schemeClr val="tx1"/>
            </a:solidFill>
            <a:prstDash val="dashDot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-95818" y="3734028"/>
            <a:ext cx="123944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/>
              <a:t>Session Setup</a:t>
            </a:r>
          </a:p>
        </p:txBody>
      </p:sp>
      <p:sp>
        <p:nvSpPr>
          <p:cNvPr id="45" name="직사각형 44"/>
          <p:cNvSpPr/>
          <p:nvPr/>
        </p:nvSpPr>
        <p:spPr>
          <a:xfrm>
            <a:off x="24118" y="5928125"/>
            <a:ext cx="9995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/>
              <a:t>Tear down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2407044" y="3738518"/>
            <a:ext cx="2576346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TOPIC 	: /EMAP/SEMA/1.0b/</a:t>
            </a:r>
            <a:r>
              <a:rPr lang="en-US" altLang="ko-KR" sz="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SessionSetup</a:t>
            </a:r>
            <a:endParaRPr lang="en-US" altLang="ko-KR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Payload 	: Poll</a:t>
            </a:r>
            <a:endParaRPr lang="ko-KR" altLang="en-US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431662" y="4674622"/>
            <a:ext cx="2587568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TOPIC 	: /EMAP/CEMA/1.0b/</a:t>
            </a:r>
            <a:r>
              <a:rPr lang="en-US" altLang="ko-KR" sz="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SessionSetup</a:t>
            </a:r>
            <a:endParaRPr lang="en-US" altLang="ko-KR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Payload	: </a:t>
            </a:r>
            <a:r>
              <a:rPr lang="en-US" altLang="ko-KR" sz="800" dirty="0"/>
              <a:t>Response</a:t>
            </a:r>
            <a:endParaRPr lang="en-US" altLang="ko-KR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0" name="직선 화살표 연결선 49"/>
          <p:cNvCxnSpPr/>
          <p:nvPr/>
        </p:nvCxnSpPr>
        <p:spPr>
          <a:xfrm>
            <a:off x="1331640" y="3717032"/>
            <a:ext cx="6336171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2417234" y="3439743"/>
            <a:ext cx="2587568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TOPIC 	: /EMAP/CEMA/1.0b/</a:t>
            </a:r>
            <a:r>
              <a:rPr lang="en-US" altLang="ko-KR" sz="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SessionSetup</a:t>
            </a:r>
            <a:endParaRPr lang="en-US" altLang="ko-KR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Payload 	: RegisteredReport</a:t>
            </a:r>
            <a:endParaRPr lang="ko-KR" altLang="en-US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3" name="직선 화살표 연결선 52"/>
          <p:cNvCxnSpPr/>
          <p:nvPr/>
        </p:nvCxnSpPr>
        <p:spPr>
          <a:xfrm>
            <a:off x="1331640" y="4005064"/>
            <a:ext cx="633617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/>
          <p:cNvCxnSpPr/>
          <p:nvPr/>
        </p:nvCxnSpPr>
        <p:spPr>
          <a:xfrm>
            <a:off x="1331640" y="4293096"/>
            <a:ext cx="6336171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/>
          <p:cNvCxnSpPr/>
          <p:nvPr/>
        </p:nvCxnSpPr>
        <p:spPr>
          <a:xfrm>
            <a:off x="1331640" y="4653136"/>
            <a:ext cx="633617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/>
          <p:cNvCxnSpPr/>
          <p:nvPr/>
        </p:nvCxnSpPr>
        <p:spPr>
          <a:xfrm>
            <a:off x="1331640" y="5013176"/>
            <a:ext cx="6336171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/>
          <p:cNvCxnSpPr/>
          <p:nvPr/>
        </p:nvCxnSpPr>
        <p:spPr>
          <a:xfrm>
            <a:off x="1331640" y="5301208"/>
            <a:ext cx="633617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5814006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16205" y="321400"/>
            <a:ext cx="9793088" cy="838200"/>
          </a:xfrm>
        </p:spPr>
        <p:txBody>
          <a:bodyPr/>
          <a:lstStyle/>
          <a:p>
            <a:r>
              <a:rPr lang="en-US" altLang="ko-KR" sz="2800" b="1" dirty="0">
                <a:solidFill>
                  <a:schemeClr val="tx1"/>
                </a:solidFill>
              </a:rPr>
              <a:t>2. Smart Home Energy Framework : </a:t>
            </a:r>
            <a:br>
              <a:rPr lang="en-US" altLang="ko-KR" sz="2800" b="1" dirty="0">
                <a:solidFill>
                  <a:schemeClr val="tx1"/>
                </a:solidFill>
              </a:rPr>
            </a:br>
            <a:r>
              <a:rPr lang="en-US" altLang="ko-KR" sz="2400" b="1" dirty="0">
                <a:solidFill>
                  <a:schemeClr val="tx1"/>
                </a:solidFill>
              </a:rPr>
              <a:t>2.2 </a:t>
            </a:r>
            <a:r>
              <a:rPr lang="en-US" altLang="ko-KR" sz="2400" b="1" dirty="0">
                <a:solidFill>
                  <a:srgbClr val="FF0000"/>
                </a:solidFill>
              </a:rPr>
              <a:t>EMAP</a:t>
            </a:r>
            <a:r>
              <a:rPr lang="en-US" altLang="ko-KR" sz="2400" b="1" dirty="0">
                <a:solidFill>
                  <a:schemeClr val="tx1"/>
                </a:solidFill>
              </a:rPr>
              <a:t>(</a:t>
            </a:r>
            <a:r>
              <a:rPr lang="en-US" altLang="ko-KR" sz="2400" b="1" dirty="0" err="1">
                <a:solidFill>
                  <a:schemeClr val="tx1"/>
                </a:solidFill>
              </a:rPr>
              <a:t>CoAP</a:t>
            </a:r>
            <a:r>
              <a:rPr lang="en-US" altLang="ko-KR" sz="2400" b="1" dirty="0">
                <a:solidFill>
                  <a:schemeClr val="tx1"/>
                </a:solidFill>
              </a:rPr>
              <a:t>/JSON, </a:t>
            </a:r>
            <a:r>
              <a:rPr lang="en-US" altLang="ko-KR" sz="2400" b="1" dirty="0">
                <a:solidFill>
                  <a:srgbClr val="FF0000"/>
                </a:solidFill>
              </a:rPr>
              <a:t>MQTT/JSON</a:t>
            </a:r>
            <a:r>
              <a:rPr lang="en-US" altLang="ko-KR" sz="2400" b="1" dirty="0">
                <a:solidFill>
                  <a:schemeClr val="tx1"/>
                </a:solidFill>
              </a:rPr>
              <a:t>) : Session Setup</a:t>
            </a:r>
            <a:endParaRPr lang="ko-KR" altLang="en-US" sz="24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7C6F095-276F-4AD3-9842-1213BA0CC323}" type="slidenum">
              <a:rPr lang="ko-KR" altLang="en-US" smtClean="0">
                <a:solidFill>
                  <a:srgbClr val="000000"/>
                </a:solidFill>
              </a:rPr>
              <a:pPr>
                <a:defRPr/>
              </a:pPr>
              <a:t>186</a:t>
            </a:fld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116205" y="2404600"/>
            <a:ext cx="669674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/>
              <a:t>(1) </a:t>
            </a:r>
            <a:r>
              <a:rPr lang="en-US" altLang="ko-KR" sz="160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ConnectRegistration</a:t>
            </a:r>
            <a:endParaRPr lang="en-US" altLang="ko-KR" sz="1600" dirty="0"/>
          </a:p>
          <a:p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(2) </a:t>
            </a:r>
            <a:r>
              <a:rPr lang="en-US" altLang="ko-KR" sz="160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ConnectedRegistration</a:t>
            </a:r>
            <a:endParaRPr lang="ko-KR" alt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539552" y="1332841"/>
            <a:ext cx="8229600" cy="1125926"/>
            <a:chOff x="539552" y="1332841"/>
            <a:chExt cx="8229600" cy="1125926"/>
          </a:xfrm>
        </p:grpSpPr>
        <p:sp>
          <p:nvSpPr>
            <p:cNvPr id="23" name="직사각형 22"/>
            <p:cNvSpPr/>
            <p:nvPr/>
          </p:nvSpPr>
          <p:spPr bwMode="auto">
            <a:xfrm>
              <a:off x="539552" y="1417527"/>
              <a:ext cx="8229600" cy="1023300"/>
            </a:xfrm>
            <a:prstGeom prst="rect">
              <a:avLst/>
            </a:prstGeom>
            <a:solidFill>
              <a:schemeClr val="bg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7210426" y="1669901"/>
              <a:ext cx="1172116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ClientEMA</a:t>
              </a:r>
              <a:r>
                <a:rPr lang="en-US" altLang="ko-KR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/>
              </a:r>
              <a:br>
                <a:rPr lang="en-US" altLang="ko-KR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</a:br>
              <a:r>
                <a:rPr lang="en-US" altLang="ko-KR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(192.168.1.125)</a:t>
              </a:r>
            </a:p>
          </p:txBody>
        </p:sp>
        <p:cxnSp>
          <p:nvCxnSpPr>
            <p:cNvPr id="25" name="직선 화살표 연결선 24"/>
            <p:cNvCxnSpPr/>
            <p:nvPr/>
          </p:nvCxnSpPr>
          <p:spPr bwMode="auto">
            <a:xfrm>
              <a:off x="2105142" y="1860213"/>
              <a:ext cx="1468805" cy="0"/>
            </a:xfrm>
            <a:prstGeom prst="straightConnector1">
              <a:avLst/>
            </a:prstGeom>
            <a:solidFill>
              <a:schemeClr val="accent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arrow" w="med" len="med"/>
              <a:tailEnd type="none"/>
            </a:ln>
            <a:effectLst/>
          </p:spPr>
        </p:cxnSp>
        <p:sp>
          <p:nvSpPr>
            <p:cNvPr id="26" name="TextBox 25"/>
            <p:cNvSpPr txBox="1"/>
            <p:nvPr/>
          </p:nvSpPr>
          <p:spPr>
            <a:xfrm>
              <a:off x="783840" y="1696878"/>
              <a:ext cx="1176925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ServerEMA</a:t>
              </a:r>
              <a:endPara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r>
                <a:rPr lang="en-US" altLang="ko-KR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(192.168.1.127)</a:t>
              </a:r>
            </a:p>
          </p:txBody>
        </p:sp>
        <p:cxnSp>
          <p:nvCxnSpPr>
            <p:cNvPr id="27" name="직선 화살표 연결선 26"/>
            <p:cNvCxnSpPr/>
            <p:nvPr/>
          </p:nvCxnSpPr>
          <p:spPr bwMode="auto">
            <a:xfrm flipH="1">
              <a:off x="2133787" y="2132856"/>
              <a:ext cx="1440160" cy="0"/>
            </a:xfrm>
            <a:prstGeom prst="straightConnector1">
              <a:avLst/>
            </a:prstGeom>
            <a:solidFill>
              <a:schemeClr val="accent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arrow" w="med" len="med"/>
              <a:tailEnd type="none"/>
            </a:ln>
            <a:effectLst/>
          </p:spPr>
        </p:cxnSp>
        <p:sp>
          <p:nvSpPr>
            <p:cNvPr id="28" name="TextBox 27"/>
            <p:cNvSpPr txBox="1"/>
            <p:nvPr/>
          </p:nvSpPr>
          <p:spPr>
            <a:xfrm>
              <a:off x="3563017" y="2150990"/>
              <a:ext cx="21852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3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(2)</a:t>
              </a:r>
              <a:r>
                <a:rPr lang="en-US" altLang="ko-KR" sz="1400" dirty="0"/>
                <a:t> </a:t>
              </a:r>
              <a:r>
                <a:rPr lang="en-US" altLang="ko-KR" sz="1400" b="1" dirty="0">
                  <a:solidFill>
                    <a:srgbClr val="000000"/>
                  </a:solidFill>
                  <a:latin typeface="Times New Roman" panose="02020603050405020304" pitchFamily="18" charset="0"/>
                  <a:ea typeface="굴림" panose="020B0600000101010101" pitchFamily="50" charset="-127"/>
                  <a:cs typeface="Times New Roman" panose="02020603050405020304" pitchFamily="18" charset="0"/>
                </a:rPr>
                <a:t>ConnectedRegistration</a:t>
              </a:r>
              <a:endParaRPr lang="en-US" altLang="ko-KR" sz="14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3661966" y="1332841"/>
              <a:ext cx="200728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3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(1) </a:t>
              </a:r>
              <a:r>
                <a:rPr lang="en-US" altLang="ko-KR" sz="1400" b="1" dirty="0">
                  <a:solidFill>
                    <a:srgbClr val="000000"/>
                  </a:solidFill>
                  <a:latin typeface="Times New Roman" panose="02020603050405020304" pitchFamily="18" charset="0"/>
                  <a:ea typeface="굴림" panose="020B0600000101010101" pitchFamily="50" charset="-127"/>
                  <a:cs typeface="Times New Roman" panose="02020603050405020304" pitchFamily="18" charset="0"/>
                </a:rPr>
                <a:t>ConnectRegistration</a:t>
              </a:r>
              <a:endParaRPr lang="ko-KR" altLang="en-US" sz="13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080601" y="1679593"/>
              <a:ext cx="1172117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Broker</a:t>
              </a:r>
              <a:br>
                <a:rPr lang="en-US" altLang="ko-KR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</a:br>
              <a:r>
                <a:rPr lang="en-US" altLang="ko-KR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(192.168.1.212)</a:t>
              </a:r>
            </a:p>
          </p:txBody>
        </p:sp>
        <p:cxnSp>
          <p:nvCxnSpPr>
            <p:cNvPr id="34" name="직선 화살표 연결선 33"/>
            <p:cNvCxnSpPr/>
            <p:nvPr/>
          </p:nvCxnSpPr>
          <p:spPr bwMode="auto">
            <a:xfrm>
              <a:off x="5472143" y="1853903"/>
              <a:ext cx="1468805" cy="0"/>
            </a:xfrm>
            <a:prstGeom prst="straightConnector1">
              <a:avLst/>
            </a:prstGeom>
            <a:solidFill>
              <a:schemeClr val="accent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arrow" w="med" len="med"/>
              <a:tailEnd type="none"/>
            </a:ln>
            <a:effectLst/>
          </p:spPr>
        </p:cxnSp>
        <p:cxnSp>
          <p:nvCxnSpPr>
            <p:cNvPr id="35" name="직선 화살표 연결선 34"/>
            <p:cNvCxnSpPr/>
            <p:nvPr/>
          </p:nvCxnSpPr>
          <p:spPr bwMode="auto">
            <a:xfrm flipH="1">
              <a:off x="5531429" y="2109505"/>
              <a:ext cx="1440160" cy="0"/>
            </a:xfrm>
            <a:prstGeom prst="straightConnector1">
              <a:avLst/>
            </a:prstGeom>
            <a:solidFill>
              <a:schemeClr val="accent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arrow" w="med" len="med"/>
              <a:tailEnd type="none"/>
            </a:ln>
            <a:effectLst/>
          </p:spPr>
        </p:cxnSp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7784" y="2464864"/>
            <a:ext cx="6408711" cy="61912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6825" y="4051832"/>
            <a:ext cx="5310627" cy="485775"/>
          </a:xfrm>
          <a:prstGeom prst="rect">
            <a:avLst/>
          </a:prstGeom>
        </p:spPr>
      </p:pic>
      <p:sp>
        <p:nvSpPr>
          <p:cNvPr id="31" name="직사각형 30"/>
          <p:cNvSpPr/>
          <p:nvPr/>
        </p:nvSpPr>
        <p:spPr>
          <a:xfrm>
            <a:off x="0" y="0"/>
            <a:ext cx="234307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>
                <a:solidFill>
                  <a:schemeClr val="accent2"/>
                </a:solidFill>
              </a:rPr>
              <a:t>파란색 </a:t>
            </a:r>
            <a:r>
              <a:rPr lang="en-US" altLang="ko-KR" sz="1200" dirty="0">
                <a:solidFill>
                  <a:schemeClr val="accent2"/>
                </a:solidFill>
              </a:rPr>
              <a:t>: </a:t>
            </a:r>
            <a:r>
              <a:rPr lang="ko-KR" altLang="en-US" sz="1200" dirty="0">
                <a:solidFill>
                  <a:schemeClr val="accent2"/>
                </a:solidFill>
              </a:rPr>
              <a:t>기존 </a:t>
            </a:r>
            <a:r>
              <a:rPr lang="en-US" altLang="ko-KR" sz="1200" dirty="0">
                <a:solidFill>
                  <a:schemeClr val="accent2"/>
                </a:solidFill>
              </a:rPr>
              <a:t>OpenADR</a:t>
            </a:r>
            <a:r>
              <a:rPr lang="ko-KR" altLang="en-US" sz="1200" dirty="0">
                <a:solidFill>
                  <a:schemeClr val="accent2"/>
                </a:solidFill>
              </a:rPr>
              <a:t> </a:t>
            </a:r>
            <a:r>
              <a:rPr lang="en-US" altLang="ko-KR" sz="1200" dirty="0">
                <a:solidFill>
                  <a:schemeClr val="accent2"/>
                </a:solidFill>
              </a:rPr>
              <a:t>Tag </a:t>
            </a:r>
            <a:r>
              <a:rPr lang="ko-KR" altLang="en-US" sz="1200" dirty="0">
                <a:solidFill>
                  <a:schemeClr val="accent2"/>
                </a:solidFill>
              </a:rPr>
              <a:t>부분</a:t>
            </a:r>
            <a:endParaRPr lang="en-US" altLang="ko-KR" sz="1200" dirty="0">
              <a:solidFill>
                <a:schemeClr val="accent2"/>
              </a:solidFill>
            </a:endParaRPr>
          </a:p>
          <a:p>
            <a:r>
              <a:rPr lang="ko-KR" altLang="en-US" sz="1200" dirty="0">
                <a:solidFill>
                  <a:srgbClr val="FF0000"/>
                </a:solidFill>
              </a:rPr>
              <a:t>빨간색 </a:t>
            </a:r>
            <a:r>
              <a:rPr lang="en-US" altLang="ko-KR" sz="1200" dirty="0">
                <a:solidFill>
                  <a:srgbClr val="FF0000"/>
                </a:solidFill>
              </a:rPr>
              <a:t>: OpenADR</a:t>
            </a:r>
            <a:r>
              <a:rPr lang="ko-KR" altLang="en-US" sz="1200" dirty="0">
                <a:solidFill>
                  <a:srgbClr val="FF0000"/>
                </a:solidFill>
              </a:rPr>
              <a:t>확장된 </a:t>
            </a:r>
            <a:r>
              <a:rPr lang="en-US" altLang="ko-KR" sz="1200" dirty="0">
                <a:solidFill>
                  <a:srgbClr val="FF0000"/>
                </a:solidFill>
              </a:rPr>
              <a:t>Profile</a:t>
            </a:r>
          </a:p>
          <a:p>
            <a:r>
              <a:rPr lang="ko-KR" altLang="en-US" sz="1200" dirty="0">
                <a:solidFill>
                  <a:schemeClr val="accent1"/>
                </a:solidFill>
              </a:rPr>
              <a:t>초록색 </a:t>
            </a:r>
            <a:r>
              <a:rPr lang="en-US" altLang="ko-KR" sz="1200" dirty="0">
                <a:solidFill>
                  <a:schemeClr val="accent1"/>
                </a:solidFill>
              </a:rPr>
              <a:t>: </a:t>
            </a:r>
            <a:r>
              <a:rPr lang="ko-KR" altLang="en-US" sz="1200" dirty="0">
                <a:solidFill>
                  <a:schemeClr val="accent1"/>
                </a:solidFill>
              </a:rPr>
              <a:t>삭제 또는 변경</a:t>
            </a:r>
            <a:endParaRPr lang="en-US" altLang="ko-KR" sz="1200" dirty="0">
              <a:solidFill>
                <a:schemeClr val="accent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71896" y="3182871"/>
            <a:ext cx="8648575" cy="3449763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txBody>
          <a:bodyPr wrap="square" lIns="108000" tIns="108000" rIns="108000" bIns="108000" rtlCol="0" anchor="ctr">
            <a:spAutoFit/>
          </a:bodyPr>
          <a:lstStyle/>
          <a:p>
            <a:r>
              <a:rPr lang="en-US" sz="1050" b="1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ConnectRegistration Object</a:t>
            </a:r>
            <a:r>
              <a:rPr lang="en-US" sz="105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{</a:t>
            </a:r>
          </a:p>
          <a:p>
            <a:r>
              <a:rPr lang="en-US" sz="105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</a:t>
            </a:r>
            <a:r>
              <a:rPr lang="en-US" altLang="ko-KR" sz="105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“</a:t>
            </a:r>
            <a:r>
              <a:rPr lang="en-US" altLang="ko-KR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SrcEMA” </a:t>
            </a:r>
            <a:r>
              <a:rPr lang="en-US" sz="105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: String,</a:t>
            </a:r>
          </a:p>
          <a:p>
            <a:r>
              <a:rPr lang="en-US" altLang="ko-KR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“DestEMA” : String,</a:t>
            </a:r>
          </a:p>
          <a:p>
            <a:r>
              <a:rPr lang="en-US" sz="105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</a:t>
            </a:r>
            <a:r>
              <a:rPr lang="en-US" altLang="ko-KR" sz="105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“</a:t>
            </a:r>
            <a:r>
              <a:rPr lang="en-US" sz="105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requestID": </a:t>
            </a:r>
            <a:r>
              <a:rPr lang="en-US" altLang="ko-KR" sz="105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String</a:t>
            </a:r>
            <a:r>
              <a:rPr lang="en-US" sz="105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,</a:t>
            </a:r>
          </a:p>
          <a:p>
            <a:r>
              <a:rPr lang="en-US" altLang="ko-KR" sz="1050" dirty="0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“service”: String,</a:t>
            </a:r>
          </a:p>
          <a:p>
            <a:r>
              <a:rPr lang="en-US" altLang="ko-KR" sz="1050" dirty="0">
                <a:solidFill>
                  <a:srgbClr val="FF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“version” :   String,</a:t>
            </a:r>
          </a:p>
          <a:p>
            <a:r>
              <a:rPr lang="en-US" altLang="ko-KR" sz="1050" dirty="0">
                <a:solidFill>
                  <a:srgbClr val="FF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“time” : Date,</a:t>
            </a:r>
          </a:p>
          <a:p>
            <a:r>
              <a:rPr lang="en-US" altLang="ko-KR" sz="1050" dirty="0">
                <a:solidFill>
                  <a:schemeClr val="accent1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</a:t>
            </a:r>
            <a:r>
              <a:rPr lang="en-US" altLang="ko-KR" sz="1050" strike="sngStrike" dirty="0">
                <a:solidFill>
                  <a:schemeClr val="accent1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“type”: String =&gt; </a:t>
            </a:r>
            <a:r>
              <a:rPr lang="en-US" altLang="ko-KR" sz="1050" strike="sngStrike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RegisteredReport</a:t>
            </a:r>
            <a:r>
              <a:rPr lang="en-US" altLang="ko-KR" sz="1050" b="1" strike="sngStrik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1050" strike="sngStrike" dirty="0">
                <a:solidFill>
                  <a:schemeClr val="accent1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로 변경</a:t>
            </a:r>
            <a:endParaRPr lang="en-US" altLang="ko-KR" sz="1050" strike="sngStrike" dirty="0">
              <a:solidFill>
                <a:schemeClr val="accent1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r>
              <a:rPr lang="en-US" altLang="ko-KR" sz="1050" strike="sngStrike" dirty="0">
                <a:solidFill>
                  <a:schemeClr val="accent1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</a:t>
            </a:r>
            <a:r>
              <a:rPr lang="en-US" altLang="ko-KR" sz="1050" strike="sngStrike" dirty="0" err="1">
                <a:solidFill>
                  <a:schemeClr val="accent1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QoS</a:t>
            </a:r>
            <a:r>
              <a:rPr lang="en-US" altLang="ko-KR" sz="1050" strike="sngStrike" dirty="0">
                <a:solidFill>
                  <a:schemeClr val="accent1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” :  String =&gt; RegisterReport</a:t>
            </a:r>
            <a:r>
              <a:rPr lang="ko-KR" altLang="en-US" sz="1050" strike="sngStrike" dirty="0">
                <a:solidFill>
                  <a:schemeClr val="accent1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로 변경</a:t>
            </a:r>
            <a:endParaRPr lang="en-US" altLang="ko-KR" sz="1050" strike="sngStrike" dirty="0">
              <a:solidFill>
                <a:srgbClr val="FF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r>
              <a:rPr lang="en-US" sz="105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}</a:t>
            </a:r>
          </a:p>
          <a:p>
            <a:endParaRPr lang="en-US" sz="105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sz="105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sz="105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sz="105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sz="105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sz="105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sz="105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sz="105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sz="105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sz="105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7508467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94822" y="311917"/>
            <a:ext cx="9793088" cy="838200"/>
          </a:xfrm>
        </p:spPr>
        <p:txBody>
          <a:bodyPr/>
          <a:lstStyle/>
          <a:p>
            <a:r>
              <a:rPr lang="en-US" altLang="ko-KR" sz="2800" b="1" dirty="0">
                <a:solidFill>
                  <a:schemeClr val="tx1"/>
                </a:solidFill>
              </a:rPr>
              <a:t>2. Smart Home Energy Framework : </a:t>
            </a:r>
            <a:br>
              <a:rPr lang="en-US" altLang="ko-KR" sz="2800" b="1" dirty="0">
                <a:solidFill>
                  <a:schemeClr val="tx1"/>
                </a:solidFill>
              </a:rPr>
            </a:br>
            <a:r>
              <a:rPr lang="en-US" altLang="ko-KR" sz="2400" b="1" dirty="0">
                <a:solidFill>
                  <a:schemeClr val="tx1"/>
                </a:solidFill>
              </a:rPr>
              <a:t>2.2 </a:t>
            </a:r>
            <a:r>
              <a:rPr lang="en-US" altLang="ko-KR" sz="2400" b="1" dirty="0">
                <a:solidFill>
                  <a:srgbClr val="FF0000"/>
                </a:solidFill>
              </a:rPr>
              <a:t>EMAP</a:t>
            </a:r>
            <a:r>
              <a:rPr lang="en-US" altLang="ko-KR" sz="2400" b="1" dirty="0">
                <a:solidFill>
                  <a:schemeClr val="tx1"/>
                </a:solidFill>
              </a:rPr>
              <a:t>(</a:t>
            </a:r>
            <a:r>
              <a:rPr lang="en-US" altLang="ko-KR" sz="2400" b="1" dirty="0" err="1">
                <a:solidFill>
                  <a:schemeClr val="tx1"/>
                </a:solidFill>
              </a:rPr>
              <a:t>CoAP</a:t>
            </a:r>
            <a:r>
              <a:rPr lang="en-US" altLang="ko-KR" sz="2400" b="1" dirty="0">
                <a:solidFill>
                  <a:schemeClr val="tx1"/>
                </a:solidFill>
              </a:rPr>
              <a:t>/JSON, </a:t>
            </a:r>
            <a:r>
              <a:rPr lang="en-US" altLang="ko-KR" sz="2400" b="1" dirty="0">
                <a:solidFill>
                  <a:srgbClr val="FF0000"/>
                </a:solidFill>
              </a:rPr>
              <a:t>MQTT/JSON</a:t>
            </a:r>
            <a:r>
              <a:rPr lang="en-US" altLang="ko-KR" sz="2400" b="1" dirty="0">
                <a:solidFill>
                  <a:schemeClr val="tx1"/>
                </a:solidFill>
              </a:rPr>
              <a:t>) : Session Setup</a:t>
            </a:r>
            <a:endParaRPr lang="ko-KR" altLang="en-US" sz="24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7C6F095-276F-4AD3-9842-1213BA0CC323}" type="slidenum">
              <a:rPr lang="ko-KR" altLang="en-US" smtClean="0">
                <a:solidFill>
                  <a:srgbClr val="000000"/>
                </a:solidFill>
              </a:rPr>
              <a:pPr>
                <a:defRPr/>
              </a:pPr>
              <a:t>187</a:t>
            </a:fld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116205" y="2404600"/>
            <a:ext cx="669674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/>
              <a:t>(1) </a:t>
            </a:r>
            <a:r>
              <a:rPr lang="en-US" altLang="ko-KR" sz="160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ConnectRegistration</a:t>
            </a:r>
            <a:endParaRPr lang="en-US" altLang="ko-KR" sz="1600" dirty="0"/>
          </a:p>
          <a:p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(2) </a:t>
            </a:r>
            <a:r>
              <a:rPr lang="en-US" altLang="ko-KR" sz="160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ConnectedRegistration</a:t>
            </a:r>
            <a:endParaRPr lang="ko-KR" alt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539552" y="1332841"/>
            <a:ext cx="8229600" cy="1125926"/>
            <a:chOff x="539552" y="1332841"/>
            <a:chExt cx="8229600" cy="1125926"/>
          </a:xfrm>
        </p:grpSpPr>
        <p:sp>
          <p:nvSpPr>
            <p:cNvPr id="23" name="직사각형 22"/>
            <p:cNvSpPr/>
            <p:nvPr/>
          </p:nvSpPr>
          <p:spPr bwMode="auto">
            <a:xfrm>
              <a:off x="539552" y="1417527"/>
              <a:ext cx="8229600" cy="1023300"/>
            </a:xfrm>
            <a:prstGeom prst="rect">
              <a:avLst/>
            </a:prstGeom>
            <a:solidFill>
              <a:schemeClr val="bg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7210426" y="1669901"/>
              <a:ext cx="1172116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ClientEMA</a:t>
              </a:r>
              <a:r>
                <a:rPr lang="en-US" altLang="ko-KR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/>
              </a:r>
              <a:br>
                <a:rPr lang="en-US" altLang="ko-KR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</a:br>
              <a:r>
                <a:rPr lang="en-US" altLang="ko-KR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(192.168.1.125)</a:t>
              </a:r>
            </a:p>
          </p:txBody>
        </p:sp>
        <p:cxnSp>
          <p:nvCxnSpPr>
            <p:cNvPr id="25" name="직선 화살표 연결선 24"/>
            <p:cNvCxnSpPr/>
            <p:nvPr/>
          </p:nvCxnSpPr>
          <p:spPr bwMode="auto">
            <a:xfrm>
              <a:off x="2105142" y="1860213"/>
              <a:ext cx="1468805" cy="0"/>
            </a:xfrm>
            <a:prstGeom prst="straightConnector1">
              <a:avLst/>
            </a:prstGeom>
            <a:solidFill>
              <a:schemeClr val="accent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arrow" w="med" len="med"/>
              <a:tailEnd type="none"/>
            </a:ln>
            <a:effectLst/>
          </p:spPr>
        </p:cxnSp>
        <p:sp>
          <p:nvSpPr>
            <p:cNvPr id="26" name="TextBox 25"/>
            <p:cNvSpPr txBox="1"/>
            <p:nvPr/>
          </p:nvSpPr>
          <p:spPr>
            <a:xfrm>
              <a:off x="783840" y="1696878"/>
              <a:ext cx="1176925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ServerEMA</a:t>
              </a:r>
              <a:endPara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r>
                <a:rPr lang="en-US" altLang="ko-KR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(192.168.1.127)</a:t>
              </a:r>
            </a:p>
          </p:txBody>
        </p:sp>
        <p:cxnSp>
          <p:nvCxnSpPr>
            <p:cNvPr id="27" name="직선 화살표 연결선 26"/>
            <p:cNvCxnSpPr/>
            <p:nvPr/>
          </p:nvCxnSpPr>
          <p:spPr bwMode="auto">
            <a:xfrm flipH="1">
              <a:off x="2133787" y="2132856"/>
              <a:ext cx="1440160" cy="0"/>
            </a:xfrm>
            <a:prstGeom prst="straightConnector1">
              <a:avLst/>
            </a:prstGeom>
            <a:solidFill>
              <a:schemeClr val="accent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arrow" w="med" len="med"/>
              <a:tailEnd type="none"/>
            </a:ln>
            <a:effectLst/>
          </p:spPr>
        </p:cxnSp>
        <p:sp>
          <p:nvSpPr>
            <p:cNvPr id="28" name="TextBox 27"/>
            <p:cNvSpPr txBox="1"/>
            <p:nvPr/>
          </p:nvSpPr>
          <p:spPr>
            <a:xfrm>
              <a:off x="3563017" y="2150990"/>
              <a:ext cx="21852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3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(2)</a:t>
              </a:r>
              <a:r>
                <a:rPr lang="en-US" altLang="ko-KR" sz="1400" dirty="0"/>
                <a:t> </a:t>
              </a:r>
              <a:r>
                <a:rPr lang="en-US" altLang="ko-KR" sz="1400" b="1" dirty="0">
                  <a:solidFill>
                    <a:srgbClr val="000000"/>
                  </a:solidFill>
                  <a:latin typeface="Times New Roman" panose="02020603050405020304" pitchFamily="18" charset="0"/>
                  <a:ea typeface="굴림" panose="020B0600000101010101" pitchFamily="50" charset="-127"/>
                  <a:cs typeface="Times New Roman" panose="02020603050405020304" pitchFamily="18" charset="0"/>
                </a:rPr>
                <a:t>ConnectedRegistration</a:t>
              </a:r>
              <a:endParaRPr lang="en-US" altLang="ko-KR" sz="14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3661966" y="1332841"/>
              <a:ext cx="200728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3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(1) </a:t>
              </a:r>
              <a:r>
                <a:rPr lang="en-US" altLang="ko-KR" sz="1400" b="1" dirty="0">
                  <a:solidFill>
                    <a:srgbClr val="000000"/>
                  </a:solidFill>
                  <a:latin typeface="Times New Roman" panose="02020603050405020304" pitchFamily="18" charset="0"/>
                  <a:ea typeface="굴림" panose="020B0600000101010101" pitchFamily="50" charset="-127"/>
                  <a:cs typeface="Times New Roman" panose="02020603050405020304" pitchFamily="18" charset="0"/>
                </a:rPr>
                <a:t>ConnectRegistration</a:t>
              </a:r>
              <a:endParaRPr lang="ko-KR" altLang="en-US" sz="13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080601" y="1679593"/>
              <a:ext cx="1172117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Broker</a:t>
              </a:r>
              <a:br>
                <a:rPr lang="en-US" altLang="ko-KR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</a:br>
              <a:r>
                <a:rPr lang="en-US" altLang="ko-KR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(192.168.1.212)</a:t>
              </a:r>
            </a:p>
          </p:txBody>
        </p:sp>
        <p:cxnSp>
          <p:nvCxnSpPr>
            <p:cNvPr id="34" name="직선 화살표 연결선 33"/>
            <p:cNvCxnSpPr/>
            <p:nvPr/>
          </p:nvCxnSpPr>
          <p:spPr bwMode="auto">
            <a:xfrm>
              <a:off x="5472143" y="1853903"/>
              <a:ext cx="1468805" cy="0"/>
            </a:xfrm>
            <a:prstGeom prst="straightConnector1">
              <a:avLst/>
            </a:prstGeom>
            <a:solidFill>
              <a:schemeClr val="accent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arrow" w="med" len="med"/>
              <a:tailEnd type="none"/>
            </a:ln>
            <a:effectLst/>
          </p:spPr>
        </p:cxnSp>
        <p:cxnSp>
          <p:nvCxnSpPr>
            <p:cNvPr id="35" name="직선 화살표 연결선 34"/>
            <p:cNvCxnSpPr/>
            <p:nvPr/>
          </p:nvCxnSpPr>
          <p:spPr bwMode="auto">
            <a:xfrm flipH="1">
              <a:off x="5531429" y="2109505"/>
              <a:ext cx="1440160" cy="0"/>
            </a:xfrm>
            <a:prstGeom prst="straightConnector1">
              <a:avLst/>
            </a:prstGeom>
            <a:solidFill>
              <a:schemeClr val="accent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arrow" w="med" len="med"/>
              <a:tailEnd type="none"/>
            </a:ln>
            <a:effectLst/>
          </p:spPr>
        </p:cxnSp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7784" y="2464864"/>
            <a:ext cx="6408711" cy="61912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5924" y="4202058"/>
            <a:ext cx="5040560" cy="2303808"/>
          </a:xfrm>
          <a:prstGeom prst="rect">
            <a:avLst/>
          </a:prstGeom>
        </p:spPr>
      </p:pic>
      <p:sp>
        <p:nvSpPr>
          <p:cNvPr id="31" name="직사각형 30"/>
          <p:cNvSpPr/>
          <p:nvPr/>
        </p:nvSpPr>
        <p:spPr>
          <a:xfrm>
            <a:off x="0" y="0"/>
            <a:ext cx="234307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>
                <a:solidFill>
                  <a:schemeClr val="accent2"/>
                </a:solidFill>
              </a:rPr>
              <a:t>파란색 </a:t>
            </a:r>
            <a:r>
              <a:rPr lang="en-US" altLang="ko-KR" sz="1200" dirty="0">
                <a:solidFill>
                  <a:schemeClr val="accent2"/>
                </a:solidFill>
              </a:rPr>
              <a:t>: </a:t>
            </a:r>
            <a:r>
              <a:rPr lang="ko-KR" altLang="en-US" sz="1200" dirty="0">
                <a:solidFill>
                  <a:schemeClr val="accent2"/>
                </a:solidFill>
              </a:rPr>
              <a:t>기존 </a:t>
            </a:r>
            <a:r>
              <a:rPr lang="en-US" altLang="ko-KR" sz="1200" dirty="0">
                <a:solidFill>
                  <a:schemeClr val="accent2"/>
                </a:solidFill>
              </a:rPr>
              <a:t>OpenADR</a:t>
            </a:r>
            <a:r>
              <a:rPr lang="ko-KR" altLang="en-US" sz="1200" dirty="0">
                <a:solidFill>
                  <a:schemeClr val="accent2"/>
                </a:solidFill>
              </a:rPr>
              <a:t> </a:t>
            </a:r>
            <a:r>
              <a:rPr lang="en-US" altLang="ko-KR" sz="1200" dirty="0">
                <a:solidFill>
                  <a:schemeClr val="accent2"/>
                </a:solidFill>
              </a:rPr>
              <a:t>Tag </a:t>
            </a:r>
            <a:r>
              <a:rPr lang="ko-KR" altLang="en-US" sz="1200" dirty="0">
                <a:solidFill>
                  <a:schemeClr val="accent2"/>
                </a:solidFill>
              </a:rPr>
              <a:t>부분</a:t>
            </a:r>
            <a:endParaRPr lang="en-US" altLang="ko-KR" sz="1200" dirty="0">
              <a:solidFill>
                <a:schemeClr val="accent2"/>
              </a:solidFill>
            </a:endParaRPr>
          </a:p>
          <a:p>
            <a:r>
              <a:rPr lang="ko-KR" altLang="en-US" sz="1200" dirty="0">
                <a:solidFill>
                  <a:srgbClr val="FF0000"/>
                </a:solidFill>
              </a:rPr>
              <a:t>빨간색 </a:t>
            </a:r>
            <a:r>
              <a:rPr lang="en-US" altLang="ko-KR" sz="1200" dirty="0">
                <a:solidFill>
                  <a:srgbClr val="FF0000"/>
                </a:solidFill>
              </a:rPr>
              <a:t>: OpenADR</a:t>
            </a:r>
            <a:r>
              <a:rPr lang="ko-KR" altLang="en-US" sz="1200" dirty="0">
                <a:solidFill>
                  <a:srgbClr val="FF0000"/>
                </a:solidFill>
              </a:rPr>
              <a:t>확장된 </a:t>
            </a:r>
            <a:r>
              <a:rPr lang="en-US" altLang="ko-KR" sz="1200" dirty="0">
                <a:solidFill>
                  <a:srgbClr val="FF0000"/>
                </a:solidFill>
              </a:rPr>
              <a:t>Profile</a:t>
            </a:r>
          </a:p>
          <a:p>
            <a:r>
              <a:rPr lang="ko-KR" altLang="en-US" sz="1200" dirty="0">
                <a:solidFill>
                  <a:schemeClr val="accent1"/>
                </a:solidFill>
              </a:rPr>
              <a:t>초록색 </a:t>
            </a:r>
            <a:r>
              <a:rPr lang="en-US" altLang="ko-KR" sz="1200" dirty="0">
                <a:solidFill>
                  <a:schemeClr val="accent1"/>
                </a:solidFill>
              </a:rPr>
              <a:t>: </a:t>
            </a:r>
            <a:r>
              <a:rPr lang="ko-KR" altLang="en-US" sz="1200" dirty="0">
                <a:solidFill>
                  <a:schemeClr val="accent1"/>
                </a:solidFill>
              </a:rPr>
              <a:t>삭제 또는 변경</a:t>
            </a:r>
            <a:endParaRPr lang="en-US" altLang="ko-KR" sz="1200" dirty="0">
              <a:solidFill>
                <a:schemeClr val="accent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593986" y="3473270"/>
            <a:ext cx="1741181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solidFill>
                  <a:schemeClr val="accent1"/>
                </a:solidFill>
              </a:rPr>
              <a:t>oadrProfile</a:t>
            </a:r>
            <a:r>
              <a:rPr lang="en-US" altLang="ko-KR" sz="1000" dirty="0">
                <a:solidFill>
                  <a:schemeClr val="accent1"/>
                </a:solidFill>
              </a:rPr>
              <a:t> Array{</a:t>
            </a:r>
          </a:p>
          <a:p>
            <a:r>
              <a:rPr lang="en-US" altLang="ko-KR" sz="1000" dirty="0">
                <a:solidFill>
                  <a:schemeClr val="accent1"/>
                </a:solidFill>
              </a:rPr>
              <a:t>   “</a:t>
            </a:r>
            <a:r>
              <a:rPr lang="en-US" altLang="ko-KR" sz="1000" b="1" dirty="0">
                <a:solidFill>
                  <a:schemeClr val="accent1"/>
                </a:solidFill>
              </a:rPr>
              <a:t>oadrTransports</a:t>
            </a:r>
            <a:r>
              <a:rPr lang="en-US" altLang="ko-KR" sz="1000" dirty="0">
                <a:solidFill>
                  <a:schemeClr val="accent1"/>
                </a:solidFill>
              </a:rPr>
              <a:t>”: Array,</a:t>
            </a:r>
          </a:p>
          <a:p>
            <a:r>
              <a:rPr lang="en-US" altLang="ko-KR" sz="1000" dirty="0">
                <a:solidFill>
                  <a:schemeClr val="accent1"/>
                </a:solidFill>
              </a:rPr>
              <a:t>   “oadrProfileName”: String</a:t>
            </a:r>
          </a:p>
          <a:p>
            <a:r>
              <a:rPr lang="en-US" altLang="ko-KR" sz="1000" dirty="0">
                <a:solidFill>
                  <a:schemeClr val="accent1"/>
                </a:solidFill>
              </a:rPr>
              <a:t>}</a:t>
            </a:r>
            <a:endParaRPr lang="ko-KR" altLang="en-US" sz="1000" dirty="0">
              <a:solidFill>
                <a:schemeClr val="accent1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4436015" y="3585939"/>
            <a:ext cx="1741182" cy="53860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accent1"/>
                </a:solidFill>
              </a:rPr>
              <a:t>oadrTransports</a:t>
            </a:r>
            <a:r>
              <a:rPr lang="en-US" altLang="ko-KR" sz="1000" dirty="0">
                <a:solidFill>
                  <a:schemeClr val="accent1"/>
                </a:solidFill>
              </a:rPr>
              <a:t> Array{</a:t>
            </a:r>
          </a:p>
          <a:p>
            <a:r>
              <a:rPr lang="en-US" altLang="ko-KR" sz="900" dirty="0">
                <a:solidFill>
                  <a:schemeClr val="accent1"/>
                </a:solidFill>
              </a:rPr>
              <a:t>   “oadrTransportName”: String,</a:t>
            </a:r>
          </a:p>
          <a:p>
            <a:r>
              <a:rPr lang="en-US" altLang="ko-KR" sz="1000" dirty="0">
                <a:solidFill>
                  <a:schemeClr val="accent1"/>
                </a:solidFill>
              </a:rPr>
              <a:t>}</a:t>
            </a:r>
            <a:endParaRPr lang="ko-KR" altLang="en-US" sz="1000" dirty="0">
              <a:solidFill>
                <a:schemeClr val="accent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60272" y="3203678"/>
            <a:ext cx="8576404" cy="3449763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txBody>
          <a:bodyPr wrap="square" lIns="108000" tIns="108000" rIns="108000" bIns="108000" rtlCol="0" anchor="ctr">
            <a:spAutoFit/>
          </a:bodyPr>
          <a:lstStyle/>
          <a:p>
            <a:r>
              <a:rPr lang="en-US" sz="1050" b="1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ConnectedRegistration Object</a:t>
            </a:r>
            <a:r>
              <a:rPr lang="en-US" sz="105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{</a:t>
            </a:r>
          </a:p>
          <a:p>
            <a:r>
              <a:rPr lang="en-US" sz="105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</a:t>
            </a:r>
            <a:r>
              <a:rPr lang="en-US" altLang="ko-KR" sz="105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“</a:t>
            </a:r>
            <a:r>
              <a:rPr lang="en-US" altLang="ko-KR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SrcEMA” </a:t>
            </a:r>
            <a:r>
              <a:rPr lang="en-US" sz="105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: String,</a:t>
            </a:r>
          </a:p>
          <a:p>
            <a:r>
              <a:rPr lang="en-US" altLang="ko-KR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“DestEMA” : String,</a:t>
            </a:r>
            <a:endParaRPr lang="en-US" altLang="ko-KR" sz="1050" dirty="0"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r>
              <a:rPr lang="en-US" altLang="ko-KR" sz="105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“responseCode” : Integer,</a:t>
            </a:r>
          </a:p>
          <a:p>
            <a:r>
              <a:rPr lang="en-US" altLang="ko-KR" sz="105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“responseDescription”: String,</a:t>
            </a:r>
            <a:endParaRPr lang="en-US" altLang="ko-KR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05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</a:t>
            </a:r>
            <a:r>
              <a:rPr lang="en-US" altLang="ko-KR" sz="105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“</a:t>
            </a:r>
            <a:r>
              <a:rPr lang="en-US" sz="105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requestID": </a:t>
            </a:r>
            <a:r>
              <a:rPr lang="en-US" altLang="ko-KR" sz="105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String</a:t>
            </a:r>
            <a:r>
              <a:rPr lang="en-US" sz="105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,</a:t>
            </a:r>
          </a:p>
          <a:p>
            <a:r>
              <a:rPr lang="en-US" sz="105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“duration” : Integer,</a:t>
            </a:r>
          </a:p>
          <a:p>
            <a:r>
              <a:rPr lang="en-US" sz="1050" dirty="0">
                <a:solidFill>
                  <a:schemeClr val="accent1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“profile”: Array,</a:t>
            </a:r>
          </a:p>
          <a:p>
            <a:r>
              <a:rPr lang="en-US" altLang="ko-KR" sz="1050" dirty="0">
                <a:solidFill>
                  <a:schemeClr val="accent1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“profileName”: String,</a:t>
            </a:r>
          </a:p>
          <a:p>
            <a:r>
              <a:rPr lang="en-US" altLang="ko-KR" sz="1050" dirty="0">
                <a:solidFill>
                  <a:schemeClr val="accent1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“TransportName”: String,</a:t>
            </a:r>
          </a:p>
          <a:p>
            <a:r>
              <a:rPr lang="en-US" altLang="ko-KR" sz="1050" dirty="0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“service”: String,</a:t>
            </a:r>
          </a:p>
          <a:p>
            <a:r>
              <a:rPr lang="en-US" altLang="ko-KR" sz="1050" dirty="0">
                <a:solidFill>
                  <a:srgbClr val="FF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“version” :   String,</a:t>
            </a:r>
          </a:p>
          <a:p>
            <a:r>
              <a:rPr lang="en-US" altLang="ko-KR" sz="1050" dirty="0">
                <a:solidFill>
                  <a:srgbClr val="FF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“time” : Date,</a:t>
            </a:r>
          </a:p>
          <a:p>
            <a:r>
              <a:rPr lang="en-US" altLang="ko-KR" sz="1050" dirty="0">
                <a:solidFill>
                  <a:srgbClr val="FF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</a:t>
            </a:r>
            <a:r>
              <a:rPr lang="en-US" altLang="ko-KR" sz="105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“r</a:t>
            </a:r>
            <a:r>
              <a:rPr lang="en-US" altLang="ko-KR" sz="1050" dirty="0"/>
              <a:t>egistrationID” : String</a:t>
            </a:r>
            <a:endParaRPr lang="en-US" altLang="ko-KR" sz="1050" dirty="0">
              <a:solidFill>
                <a:srgbClr val="FF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r>
              <a:rPr lang="en-US" altLang="ko-KR" sz="1050" strike="sngStrike" dirty="0">
                <a:solidFill>
                  <a:schemeClr val="accent1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“type”: String =&gt; </a:t>
            </a:r>
            <a:r>
              <a:rPr lang="en-US" altLang="ko-KR" sz="1050" strike="sngStrike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RegisteredReport </a:t>
            </a:r>
            <a:r>
              <a:rPr lang="ko-KR" altLang="en-US" sz="1050" strike="sngStrike" dirty="0">
                <a:solidFill>
                  <a:schemeClr val="accent1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로 변경</a:t>
            </a:r>
            <a:endParaRPr lang="en-US" altLang="ko-KR" sz="1050" strike="sngStrike" dirty="0">
              <a:solidFill>
                <a:schemeClr val="accent1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r>
              <a:rPr lang="en-US" altLang="ko-KR" sz="1050" strike="sngStrike" dirty="0">
                <a:solidFill>
                  <a:schemeClr val="accent1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</a:t>
            </a:r>
            <a:r>
              <a:rPr lang="en-US" altLang="ko-KR" sz="1050" strike="sngStrike" dirty="0" err="1">
                <a:solidFill>
                  <a:schemeClr val="accent1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QoS</a:t>
            </a:r>
            <a:r>
              <a:rPr lang="en-US" altLang="ko-KR" sz="1050" strike="sngStrike" dirty="0">
                <a:solidFill>
                  <a:schemeClr val="accent1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” :  String =&gt; RegisterReport </a:t>
            </a:r>
            <a:r>
              <a:rPr lang="ko-KR" altLang="en-US" sz="1050" strike="sngStrike" dirty="0">
                <a:solidFill>
                  <a:schemeClr val="accent1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로 변경</a:t>
            </a:r>
            <a:endParaRPr lang="en-US" altLang="ko-KR" sz="1050" strike="sngStrike" dirty="0">
              <a:solidFill>
                <a:srgbClr val="FF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r>
              <a:rPr lang="en-US" sz="105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}</a:t>
            </a:r>
          </a:p>
          <a:p>
            <a:endParaRPr lang="en-US" sz="105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sz="105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sz="105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0388530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-324544" y="297183"/>
            <a:ext cx="9793088" cy="838200"/>
          </a:xfrm>
        </p:spPr>
        <p:txBody>
          <a:bodyPr/>
          <a:lstStyle/>
          <a:p>
            <a:r>
              <a:rPr lang="en-US" altLang="ko-KR" sz="3200" b="1" dirty="0">
                <a:solidFill>
                  <a:schemeClr val="tx1"/>
                </a:solidFill>
              </a:rPr>
              <a:t>2. Smart Home Energy Framework : </a:t>
            </a:r>
            <a:br>
              <a:rPr lang="en-US" altLang="ko-KR" sz="3200" b="1" dirty="0">
                <a:solidFill>
                  <a:schemeClr val="tx1"/>
                </a:solidFill>
              </a:rPr>
            </a:br>
            <a:r>
              <a:rPr lang="en-US" altLang="ko-KR" sz="2800" b="1" dirty="0">
                <a:solidFill>
                  <a:schemeClr val="tx1"/>
                </a:solidFill>
              </a:rPr>
              <a:t>2.2 </a:t>
            </a:r>
            <a:r>
              <a:rPr lang="en-US" altLang="ko-KR" sz="2800" b="1" dirty="0">
                <a:solidFill>
                  <a:srgbClr val="FF0000"/>
                </a:solidFill>
              </a:rPr>
              <a:t>EMAP</a:t>
            </a:r>
            <a:r>
              <a:rPr lang="en-US" altLang="ko-KR" sz="2800" b="1" dirty="0">
                <a:solidFill>
                  <a:schemeClr val="tx1"/>
                </a:solidFill>
              </a:rPr>
              <a:t>(</a:t>
            </a:r>
            <a:r>
              <a:rPr lang="en-US" altLang="ko-KR" sz="2800" b="1" dirty="0" err="1">
                <a:solidFill>
                  <a:schemeClr val="tx1"/>
                </a:solidFill>
              </a:rPr>
              <a:t>CoAP</a:t>
            </a:r>
            <a:r>
              <a:rPr lang="en-US" altLang="ko-KR" sz="2800" b="1" dirty="0">
                <a:solidFill>
                  <a:schemeClr val="tx1"/>
                </a:solidFill>
              </a:rPr>
              <a:t>/JSON, </a:t>
            </a:r>
            <a:r>
              <a:rPr lang="en-US" altLang="ko-KR" sz="2800" b="1" dirty="0">
                <a:solidFill>
                  <a:srgbClr val="FF0000"/>
                </a:solidFill>
              </a:rPr>
              <a:t>MQTT/JSON</a:t>
            </a:r>
            <a:r>
              <a:rPr lang="en-US" altLang="ko-KR" sz="2800" b="1" dirty="0">
                <a:solidFill>
                  <a:schemeClr val="tx1"/>
                </a:solidFill>
              </a:rPr>
              <a:t>) : Session Setup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7C6F095-276F-4AD3-9842-1213BA0CC323}" type="slidenum">
              <a:rPr lang="ko-KR" altLang="en-US" smtClean="0">
                <a:solidFill>
                  <a:srgbClr val="000000"/>
                </a:solidFill>
              </a:rPr>
              <a:pPr>
                <a:defRPr/>
              </a:pPr>
              <a:t>188</a:t>
            </a:fld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116205" y="2404600"/>
            <a:ext cx="6696744" cy="8156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/>
              <a:t>(3) CreatePartyRegistration</a:t>
            </a:r>
          </a:p>
          <a:p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(4)</a:t>
            </a:r>
            <a:r>
              <a:rPr lang="en-US" altLang="ko-KR" sz="1600" dirty="0"/>
              <a:t> CreatedPartyRegistration</a:t>
            </a:r>
          </a:p>
          <a:p>
            <a:endParaRPr lang="ko-KR" alt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539552" y="1332841"/>
            <a:ext cx="8229600" cy="1125926"/>
            <a:chOff x="539552" y="1332841"/>
            <a:chExt cx="8229600" cy="1125926"/>
          </a:xfrm>
        </p:grpSpPr>
        <p:sp>
          <p:nvSpPr>
            <p:cNvPr id="23" name="직사각형 22"/>
            <p:cNvSpPr/>
            <p:nvPr/>
          </p:nvSpPr>
          <p:spPr bwMode="auto">
            <a:xfrm>
              <a:off x="539552" y="1417527"/>
              <a:ext cx="8229600" cy="1023300"/>
            </a:xfrm>
            <a:prstGeom prst="rect">
              <a:avLst/>
            </a:prstGeom>
            <a:solidFill>
              <a:schemeClr val="bg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7210426" y="1669901"/>
              <a:ext cx="1172116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ClientEMA</a:t>
              </a:r>
              <a:r>
                <a:rPr lang="en-US" altLang="ko-KR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/>
              </a:r>
              <a:br>
                <a:rPr lang="en-US" altLang="ko-KR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</a:br>
              <a:r>
                <a:rPr lang="en-US" altLang="ko-KR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(192.168.1.125)</a:t>
              </a:r>
            </a:p>
          </p:txBody>
        </p:sp>
        <p:cxnSp>
          <p:nvCxnSpPr>
            <p:cNvPr id="25" name="직선 화살표 연결선 24"/>
            <p:cNvCxnSpPr/>
            <p:nvPr/>
          </p:nvCxnSpPr>
          <p:spPr bwMode="auto">
            <a:xfrm>
              <a:off x="2105142" y="1860213"/>
              <a:ext cx="1468805" cy="0"/>
            </a:xfrm>
            <a:prstGeom prst="straightConnector1">
              <a:avLst/>
            </a:prstGeom>
            <a:solidFill>
              <a:schemeClr val="accent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arrow" w="med" len="med"/>
              <a:tailEnd type="none"/>
            </a:ln>
            <a:effectLst/>
          </p:spPr>
        </p:cxnSp>
        <p:sp>
          <p:nvSpPr>
            <p:cNvPr id="26" name="TextBox 25"/>
            <p:cNvSpPr txBox="1"/>
            <p:nvPr/>
          </p:nvSpPr>
          <p:spPr>
            <a:xfrm>
              <a:off x="783840" y="1696878"/>
              <a:ext cx="1176925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ServerEMA</a:t>
              </a:r>
              <a:endPara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r>
                <a:rPr lang="en-US" altLang="ko-KR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(192.168.1.127)</a:t>
              </a:r>
            </a:p>
          </p:txBody>
        </p:sp>
        <p:cxnSp>
          <p:nvCxnSpPr>
            <p:cNvPr id="27" name="직선 화살표 연결선 26"/>
            <p:cNvCxnSpPr/>
            <p:nvPr/>
          </p:nvCxnSpPr>
          <p:spPr bwMode="auto">
            <a:xfrm flipH="1">
              <a:off x="2133787" y="2132856"/>
              <a:ext cx="1440160" cy="0"/>
            </a:xfrm>
            <a:prstGeom prst="straightConnector1">
              <a:avLst/>
            </a:prstGeom>
            <a:solidFill>
              <a:schemeClr val="accent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arrow" w="med" len="med"/>
              <a:tailEnd type="none"/>
            </a:ln>
            <a:effectLst/>
          </p:spPr>
        </p:cxnSp>
        <p:sp>
          <p:nvSpPr>
            <p:cNvPr id="28" name="TextBox 27"/>
            <p:cNvSpPr txBox="1"/>
            <p:nvPr/>
          </p:nvSpPr>
          <p:spPr>
            <a:xfrm>
              <a:off x="3473089" y="2150990"/>
              <a:ext cx="23650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3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(4)</a:t>
              </a:r>
              <a:r>
                <a:rPr lang="en-US" altLang="ko-KR" sz="1400" dirty="0"/>
                <a:t> CreatedPartyRegistration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3661966" y="1332841"/>
              <a:ext cx="226728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3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(3) </a:t>
              </a:r>
              <a:r>
                <a:rPr lang="en-US" altLang="ko-KR" sz="1400" dirty="0"/>
                <a:t>CreatePartyRegistration</a:t>
              </a:r>
              <a:endParaRPr lang="ko-KR" altLang="en-US" sz="13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4080601" y="1679593"/>
              <a:ext cx="1172117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Broker</a:t>
              </a:r>
              <a:br>
                <a:rPr lang="en-US" altLang="ko-KR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</a:br>
              <a:r>
                <a:rPr lang="en-US" altLang="ko-KR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(192.168.1.212)</a:t>
              </a:r>
            </a:p>
          </p:txBody>
        </p:sp>
        <p:cxnSp>
          <p:nvCxnSpPr>
            <p:cNvPr id="32" name="직선 화살표 연결선 31"/>
            <p:cNvCxnSpPr/>
            <p:nvPr/>
          </p:nvCxnSpPr>
          <p:spPr bwMode="auto">
            <a:xfrm>
              <a:off x="5472143" y="1853903"/>
              <a:ext cx="1468805" cy="0"/>
            </a:xfrm>
            <a:prstGeom prst="straightConnector1">
              <a:avLst/>
            </a:prstGeom>
            <a:solidFill>
              <a:schemeClr val="accent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arrow" w="med" len="med"/>
              <a:tailEnd type="none"/>
            </a:ln>
            <a:effectLst/>
          </p:spPr>
        </p:cxnSp>
        <p:cxnSp>
          <p:nvCxnSpPr>
            <p:cNvPr id="33" name="직선 화살표 연결선 32"/>
            <p:cNvCxnSpPr/>
            <p:nvPr/>
          </p:nvCxnSpPr>
          <p:spPr bwMode="auto">
            <a:xfrm flipH="1">
              <a:off x="5531429" y="2109505"/>
              <a:ext cx="1440160" cy="0"/>
            </a:xfrm>
            <a:prstGeom prst="straightConnector1">
              <a:avLst/>
            </a:prstGeom>
            <a:solidFill>
              <a:schemeClr val="accent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arrow" w="med" len="med"/>
              <a:tailEnd type="none"/>
            </a:ln>
            <a:effectLst/>
          </p:spPr>
        </p:cxn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5125" y="2506775"/>
            <a:ext cx="6348875" cy="63817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5142" y="4365104"/>
            <a:ext cx="5257800" cy="685800"/>
          </a:xfrm>
          <a:prstGeom prst="rect">
            <a:avLst/>
          </a:prstGeom>
        </p:spPr>
      </p:pic>
      <p:sp>
        <p:nvSpPr>
          <p:cNvPr id="31" name="직사각형 30"/>
          <p:cNvSpPr/>
          <p:nvPr/>
        </p:nvSpPr>
        <p:spPr>
          <a:xfrm>
            <a:off x="0" y="0"/>
            <a:ext cx="234307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>
                <a:solidFill>
                  <a:schemeClr val="accent2"/>
                </a:solidFill>
              </a:rPr>
              <a:t>파란색 </a:t>
            </a:r>
            <a:r>
              <a:rPr lang="en-US" altLang="ko-KR" sz="1200" dirty="0">
                <a:solidFill>
                  <a:schemeClr val="accent2"/>
                </a:solidFill>
              </a:rPr>
              <a:t>: </a:t>
            </a:r>
            <a:r>
              <a:rPr lang="ko-KR" altLang="en-US" sz="1200" dirty="0">
                <a:solidFill>
                  <a:schemeClr val="accent2"/>
                </a:solidFill>
              </a:rPr>
              <a:t>기존 </a:t>
            </a:r>
            <a:r>
              <a:rPr lang="en-US" altLang="ko-KR" sz="1200" dirty="0">
                <a:solidFill>
                  <a:schemeClr val="accent2"/>
                </a:solidFill>
              </a:rPr>
              <a:t>OpenADR</a:t>
            </a:r>
            <a:r>
              <a:rPr lang="ko-KR" altLang="en-US" sz="1200" dirty="0">
                <a:solidFill>
                  <a:schemeClr val="accent2"/>
                </a:solidFill>
              </a:rPr>
              <a:t> </a:t>
            </a:r>
            <a:r>
              <a:rPr lang="en-US" altLang="ko-KR" sz="1200" dirty="0">
                <a:solidFill>
                  <a:schemeClr val="accent2"/>
                </a:solidFill>
              </a:rPr>
              <a:t>Tag </a:t>
            </a:r>
            <a:r>
              <a:rPr lang="ko-KR" altLang="en-US" sz="1200" dirty="0">
                <a:solidFill>
                  <a:schemeClr val="accent2"/>
                </a:solidFill>
              </a:rPr>
              <a:t>부분</a:t>
            </a:r>
            <a:endParaRPr lang="en-US" altLang="ko-KR" sz="1200" dirty="0">
              <a:solidFill>
                <a:schemeClr val="accent2"/>
              </a:solidFill>
            </a:endParaRPr>
          </a:p>
          <a:p>
            <a:r>
              <a:rPr lang="ko-KR" altLang="en-US" sz="1200" dirty="0">
                <a:solidFill>
                  <a:srgbClr val="FF0000"/>
                </a:solidFill>
              </a:rPr>
              <a:t>빨간색 </a:t>
            </a:r>
            <a:r>
              <a:rPr lang="en-US" altLang="ko-KR" sz="1200" dirty="0">
                <a:solidFill>
                  <a:srgbClr val="FF0000"/>
                </a:solidFill>
              </a:rPr>
              <a:t>: OpenADR</a:t>
            </a:r>
            <a:r>
              <a:rPr lang="ko-KR" altLang="en-US" sz="1200" dirty="0">
                <a:solidFill>
                  <a:srgbClr val="FF0000"/>
                </a:solidFill>
              </a:rPr>
              <a:t>확장된 </a:t>
            </a:r>
            <a:r>
              <a:rPr lang="en-US" altLang="ko-KR" sz="1200" dirty="0">
                <a:solidFill>
                  <a:srgbClr val="FF0000"/>
                </a:solidFill>
              </a:rPr>
              <a:t>Profile</a:t>
            </a:r>
          </a:p>
          <a:p>
            <a:r>
              <a:rPr lang="ko-KR" altLang="en-US" sz="1200" dirty="0">
                <a:solidFill>
                  <a:schemeClr val="accent1"/>
                </a:solidFill>
              </a:rPr>
              <a:t>초록색 </a:t>
            </a:r>
            <a:r>
              <a:rPr lang="en-US" altLang="ko-KR" sz="1200" dirty="0">
                <a:solidFill>
                  <a:schemeClr val="accent1"/>
                </a:solidFill>
              </a:rPr>
              <a:t>: </a:t>
            </a:r>
            <a:r>
              <a:rPr lang="ko-KR" altLang="en-US" sz="1200" dirty="0">
                <a:solidFill>
                  <a:schemeClr val="accent1"/>
                </a:solidFill>
              </a:rPr>
              <a:t>삭제 또는 변경</a:t>
            </a:r>
            <a:endParaRPr lang="en-US" altLang="ko-KR" sz="1200" dirty="0">
              <a:solidFill>
                <a:schemeClr val="accent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62332" y="3199084"/>
            <a:ext cx="8342116" cy="3434374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txBody>
          <a:bodyPr wrap="square" lIns="108000" tIns="108000" rIns="108000" bIns="108000" rtlCol="0" anchor="ctr">
            <a:spAutoFit/>
          </a:bodyPr>
          <a:lstStyle/>
          <a:p>
            <a:r>
              <a:rPr lang="en-US" altLang="ko-KR" sz="1100" b="1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CreatePartyRegistration Object</a:t>
            </a:r>
            <a:r>
              <a:rPr lang="en-US" altLang="ko-KR" sz="110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{</a:t>
            </a:r>
          </a:p>
          <a:p>
            <a:r>
              <a:rPr lang="en-US" altLang="ko-KR" sz="11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</a:t>
            </a:r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SrcEMA” </a:t>
            </a:r>
            <a:r>
              <a:rPr lang="en-US" altLang="ko-KR" sz="11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: String,</a:t>
            </a:r>
          </a:p>
          <a:p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“DestEMA” : String,</a:t>
            </a:r>
          </a:p>
          <a:p>
            <a:r>
              <a:rPr lang="en-US" altLang="ko-KR" sz="1100" strike="sngStrike" dirty="0">
                <a:solidFill>
                  <a:schemeClr val="accent1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“version” : Integer =&gt; </a:t>
            </a:r>
            <a:r>
              <a:rPr lang="ko-KR" altLang="en-US" sz="1100" strike="sngStrike" dirty="0">
                <a:solidFill>
                  <a:schemeClr val="accent1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삭제</a:t>
            </a:r>
            <a:r>
              <a:rPr lang="en-US" altLang="ko-KR" sz="1100" strike="sngStrike" dirty="0">
                <a:solidFill>
                  <a:schemeClr val="accent1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,</a:t>
            </a:r>
            <a:endParaRPr lang="en-US" altLang="ko-KR" sz="1100" strike="sngStrike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sz="11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“requestID” : String,</a:t>
            </a:r>
          </a:p>
          <a:p>
            <a:r>
              <a:rPr lang="en-US" altLang="ko-KR" sz="11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“transportName” : String, </a:t>
            </a:r>
          </a:p>
          <a:p>
            <a:r>
              <a:rPr lang="en-US" altLang="ko-KR" sz="11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</a:t>
            </a:r>
            <a:r>
              <a:rPr lang="en-US" altLang="ko-KR" sz="1100" dirty="0" err="1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reportOnly</a:t>
            </a:r>
            <a:r>
              <a:rPr lang="en-US" altLang="ko-KR" sz="11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” : Integer,</a:t>
            </a:r>
          </a:p>
          <a:p>
            <a:r>
              <a:rPr lang="en-US" altLang="ko-KR" sz="1100" dirty="0">
                <a:solidFill>
                  <a:schemeClr val="accent1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</a:t>
            </a:r>
            <a:r>
              <a:rPr lang="en-US" altLang="ko-KR" sz="1100" dirty="0" err="1">
                <a:solidFill>
                  <a:schemeClr val="accent1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httpPullModel</a:t>
            </a:r>
            <a:r>
              <a:rPr lang="en-US" altLang="ko-KR" sz="1100" dirty="0">
                <a:solidFill>
                  <a:schemeClr val="accent1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” : Boolean,</a:t>
            </a:r>
          </a:p>
          <a:p>
            <a:r>
              <a:rPr lang="en-US" altLang="ko-KR" sz="11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“profileName” : String,</a:t>
            </a:r>
          </a:p>
          <a:p>
            <a:r>
              <a:rPr lang="en-US" altLang="ko-KR" sz="1100" dirty="0">
                <a:solidFill>
                  <a:schemeClr val="accent1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</a:t>
            </a:r>
            <a:r>
              <a:rPr lang="en-US" altLang="ko-KR" sz="1100" dirty="0" err="1">
                <a:solidFill>
                  <a:schemeClr val="accent1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xmlSignature</a:t>
            </a:r>
            <a:r>
              <a:rPr lang="en-US" altLang="ko-KR" sz="1100" dirty="0">
                <a:solidFill>
                  <a:schemeClr val="accent1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” : String,</a:t>
            </a:r>
          </a:p>
          <a:p>
            <a:r>
              <a:rPr lang="en-US" altLang="ko-KR" sz="1100" strike="sngStrike" dirty="0">
                <a:solidFill>
                  <a:schemeClr val="accent1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“registrationID” : String </a:t>
            </a:r>
            <a:r>
              <a:rPr lang="ko-KR" altLang="en-US" sz="1100" strike="sngStrike" dirty="0">
                <a:solidFill>
                  <a:schemeClr val="accent1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삭제</a:t>
            </a:r>
            <a:r>
              <a:rPr lang="en-US" altLang="ko-KR" sz="1100" strike="sngStrike" dirty="0">
                <a:solidFill>
                  <a:schemeClr val="accent1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,</a:t>
            </a:r>
          </a:p>
          <a:p>
            <a:r>
              <a:rPr lang="en-US" altLang="ko-KR" sz="1100" dirty="0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“service”: String, </a:t>
            </a:r>
          </a:p>
          <a:p>
            <a:r>
              <a:rPr lang="en-US" altLang="ko-KR" sz="1100" dirty="0">
                <a:solidFill>
                  <a:srgbClr val="FF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“time” : Date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}</a:t>
            </a:r>
          </a:p>
          <a:p>
            <a:endParaRPr lang="en-US" sz="110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sz="110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sz="110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sz="110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sz="110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4281839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395536" y="295943"/>
            <a:ext cx="9793088" cy="838200"/>
          </a:xfrm>
        </p:spPr>
        <p:txBody>
          <a:bodyPr/>
          <a:lstStyle/>
          <a:p>
            <a:r>
              <a:rPr lang="en-US" altLang="ko-KR" sz="3200" b="1" dirty="0">
                <a:solidFill>
                  <a:schemeClr val="tx1"/>
                </a:solidFill>
              </a:rPr>
              <a:t>2. Smart Home Energy Framework : </a:t>
            </a:r>
            <a:br>
              <a:rPr lang="en-US" altLang="ko-KR" sz="3200" b="1" dirty="0">
                <a:solidFill>
                  <a:schemeClr val="tx1"/>
                </a:solidFill>
              </a:rPr>
            </a:br>
            <a:r>
              <a:rPr lang="en-US" altLang="ko-KR" sz="2800" b="1" dirty="0">
                <a:solidFill>
                  <a:schemeClr val="tx1"/>
                </a:solidFill>
              </a:rPr>
              <a:t>2.2 </a:t>
            </a:r>
            <a:r>
              <a:rPr lang="en-US" altLang="ko-KR" sz="2800" b="1" dirty="0">
                <a:solidFill>
                  <a:srgbClr val="FF0000"/>
                </a:solidFill>
              </a:rPr>
              <a:t>EMAP</a:t>
            </a:r>
            <a:r>
              <a:rPr lang="en-US" altLang="ko-KR" sz="2800" b="1" dirty="0">
                <a:solidFill>
                  <a:schemeClr val="tx1"/>
                </a:solidFill>
              </a:rPr>
              <a:t>(</a:t>
            </a:r>
            <a:r>
              <a:rPr lang="en-US" altLang="ko-KR" sz="2800" b="1" dirty="0" err="1">
                <a:solidFill>
                  <a:schemeClr val="tx1"/>
                </a:solidFill>
              </a:rPr>
              <a:t>CoAP</a:t>
            </a:r>
            <a:r>
              <a:rPr lang="en-US" altLang="ko-KR" sz="2800" b="1" dirty="0">
                <a:solidFill>
                  <a:schemeClr val="tx1"/>
                </a:solidFill>
              </a:rPr>
              <a:t>/JSON, </a:t>
            </a:r>
            <a:r>
              <a:rPr lang="en-US" altLang="ko-KR" sz="2800" b="1" dirty="0">
                <a:solidFill>
                  <a:srgbClr val="FF0000"/>
                </a:solidFill>
              </a:rPr>
              <a:t>MQTT/JSON</a:t>
            </a:r>
            <a:r>
              <a:rPr lang="en-US" altLang="ko-KR" sz="2800" b="1" dirty="0">
                <a:solidFill>
                  <a:schemeClr val="tx1"/>
                </a:solidFill>
              </a:rPr>
              <a:t>) : Session Setup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7C6F095-276F-4AD3-9842-1213BA0CC323}" type="slidenum">
              <a:rPr lang="ko-KR" altLang="en-US" smtClean="0">
                <a:solidFill>
                  <a:srgbClr val="000000"/>
                </a:solidFill>
              </a:rPr>
              <a:pPr>
                <a:defRPr/>
              </a:pPr>
              <a:t>189</a:t>
            </a:fld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116205" y="2404600"/>
            <a:ext cx="6696744" cy="8156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/>
              <a:t>(3) CreatePartyRegistration</a:t>
            </a:r>
          </a:p>
          <a:p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(4)</a:t>
            </a:r>
            <a:r>
              <a:rPr lang="en-US" altLang="ko-KR" sz="1600" dirty="0"/>
              <a:t> CreatedPartyRegistration</a:t>
            </a:r>
          </a:p>
          <a:p>
            <a:endParaRPr lang="ko-KR" alt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539552" y="1332841"/>
            <a:ext cx="8229600" cy="1125926"/>
            <a:chOff x="539552" y="1332841"/>
            <a:chExt cx="8229600" cy="1125926"/>
          </a:xfrm>
        </p:grpSpPr>
        <p:sp>
          <p:nvSpPr>
            <p:cNvPr id="23" name="직사각형 22"/>
            <p:cNvSpPr/>
            <p:nvPr/>
          </p:nvSpPr>
          <p:spPr bwMode="auto">
            <a:xfrm>
              <a:off x="539552" y="1417527"/>
              <a:ext cx="8229600" cy="1023300"/>
            </a:xfrm>
            <a:prstGeom prst="rect">
              <a:avLst/>
            </a:prstGeom>
            <a:solidFill>
              <a:schemeClr val="bg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7210426" y="1669901"/>
              <a:ext cx="1172116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ClientEMA</a:t>
              </a:r>
              <a:r>
                <a:rPr lang="en-US" altLang="ko-KR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/>
              </a:r>
              <a:br>
                <a:rPr lang="en-US" altLang="ko-KR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</a:br>
              <a:r>
                <a:rPr lang="en-US" altLang="ko-KR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(192.168.1.125)</a:t>
              </a:r>
            </a:p>
          </p:txBody>
        </p:sp>
        <p:cxnSp>
          <p:nvCxnSpPr>
            <p:cNvPr id="25" name="직선 화살표 연결선 24"/>
            <p:cNvCxnSpPr/>
            <p:nvPr/>
          </p:nvCxnSpPr>
          <p:spPr bwMode="auto">
            <a:xfrm>
              <a:off x="2105142" y="1860213"/>
              <a:ext cx="1468805" cy="0"/>
            </a:xfrm>
            <a:prstGeom prst="straightConnector1">
              <a:avLst/>
            </a:prstGeom>
            <a:solidFill>
              <a:schemeClr val="accent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arrow" w="med" len="med"/>
              <a:tailEnd type="none"/>
            </a:ln>
            <a:effectLst/>
          </p:spPr>
        </p:cxnSp>
        <p:sp>
          <p:nvSpPr>
            <p:cNvPr id="26" name="TextBox 25"/>
            <p:cNvSpPr txBox="1"/>
            <p:nvPr/>
          </p:nvSpPr>
          <p:spPr>
            <a:xfrm>
              <a:off x="783840" y="1696878"/>
              <a:ext cx="1176925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ServerEMA</a:t>
              </a:r>
              <a:endPara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r>
                <a:rPr lang="en-US" altLang="ko-KR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(192.168.1.127)</a:t>
              </a:r>
            </a:p>
          </p:txBody>
        </p:sp>
        <p:cxnSp>
          <p:nvCxnSpPr>
            <p:cNvPr id="27" name="직선 화살표 연결선 26"/>
            <p:cNvCxnSpPr/>
            <p:nvPr/>
          </p:nvCxnSpPr>
          <p:spPr bwMode="auto">
            <a:xfrm flipH="1">
              <a:off x="2133787" y="2132856"/>
              <a:ext cx="1440160" cy="0"/>
            </a:xfrm>
            <a:prstGeom prst="straightConnector1">
              <a:avLst/>
            </a:prstGeom>
            <a:solidFill>
              <a:schemeClr val="accent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arrow" w="med" len="med"/>
              <a:tailEnd type="none"/>
            </a:ln>
            <a:effectLst/>
          </p:spPr>
        </p:cxnSp>
        <p:sp>
          <p:nvSpPr>
            <p:cNvPr id="28" name="TextBox 27"/>
            <p:cNvSpPr txBox="1"/>
            <p:nvPr/>
          </p:nvSpPr>
          <p:spPr>
            <a:xfrm>
              <a:off x="3473089" y="2150990"/>
              <a:ext cx="23650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3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(4)</a:t>
              </a:r>
              <a:r>
                <a:rPr lang="en-US" altLang="ko-KR" sz="1400" dirty="0"/>
                <a:t> CreatedPartyRegistration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3661966" y="1332841"/>
              <a:ext cx="226728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3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(3) </a:t>
              </a:r>
              <a:r>
                <a:rPr lang="en-US" altLang="ko-KR" sz="1400" dirty="0"/>
                <a:t>CreatePartyRegistration</a:t>
              </a:r>
              <a:endParaRPr lang="ko-KR" altLang="en-US" sz="13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4080601" y="1679593"/>
              <a:ext cx="1172117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Broker</a:t>
              </a:r>
              <a:br>
                <a:rPr lang="en-US" altLang="ko-KR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</a:br>
              <a:r>
                <a:rPr lang="en-US" altLang="ko-KR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(192.168.1.212)</a:t>
              </a:r>
            </a:p>
          </p:txBody>
        </p:sp>
        <p:cxnSp>
          <p:nvCxnSpPr>
            <p:cNvPr id="32" name="직선 화살표 연결선 31"/>
            <p:cNvCxnSpPr/>
            <p:nvPr/>
          </p:nvCxnSpPr>
          <p:spPr bwMode="auto">
            <a:xfrm>
              <a:off x="5472143" y="1853903"/>
              <a:ext cx="1468805" cy="0"/>
            </a:xfrm>
            <a:prstGeom prst="straightConnector1">
              <a:avLst/>
            </a:prstGeom>
            <a:solidFill>
              <a:schemeClr val="accent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arrow" w="med" len="med"/>
              <a:tailEnd type="none"/>
            </a:ln>
            <a:effectLst/>
          </p:spPr>
        </p:cxnSp>
        <p:cxnSp>
          <p:nvCxnSpPr>
            <p:cNvPr id="33" name="직선 화살표 연결선 32"/>
            <p:cNvCxnSpPr/>
            <p:nvPr/>
          </p:nvCxnSpPr>
          <p:spPr bwMode="auto">
            <a:xfrm flipH="1">
              <a:off x="5531429" y="2109505"/>
              <a:ext cx="1440160" cy="0"/>
            </a:xfrm>
            <a:prstGeom prst="straightConnector1">
              <a:avLst/>
            </a:prstGeom>
            <a:solidFill>
              <a:schemeClr val="accent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arrow" w="med" len="med"/>
              <a:tailEnd type="none"/>
            </a:ln>
            <a:effectLst/>
          </p:spPr>
        </p:cxn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5125" y="2506775"/>
            <a:ext cx="6348875" cy="63817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9003" y="5172147"/>
            <a:ext cx="5791429" cy="1201460"/>
          </a:xfrm>
          <a:prstGeom prst="rect">
            <a:avLst/>
          </a:prstGeom>
        </p:spPr>
      </p:pic>
      <p:sp>
        <p:nvSpPr>
          <p:cNvPr id="36" name="직사각형 35"/>
          <p:cNvSpPr/>
          <p:nvPr/>
        </p:nvSpPr>
        <p:spPr>
          <a:xfrm>
            <a:off x="0" y="0"/>
            <a:ext cx="234307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>
                <a:solidFill>
                  <a:schemeClr val="accent2"/>
                </a:solidFill>
              </a:rPr>
              <a:t>파란색 </a:t>
            </a:r>
            <a:r>
              <a:rPr lang="en-US" altLang="ko-KR" sz="1200" dirty="0">
                <a:solidFill>
                  <a:schemeClr val="accent2"/>
                </a:solidFill>
              </a:rPr>
              <a:t>: </a:t>
            </a:r>
            <a:r>
              <a:rPr lang="ko-KR" altLang="en-US" sz="1200" dirty="0">
                <a:solidFill>
                  <a:schemeClr val="accent2"/>
                </a:solidFill>
              </a:rPr>
              <a:t>기존 </a:t>
            </a:r>
            <a:r>
              <a:rPr lang="en-US" altLang="ko-KR" sz="1200" dirty="0">
                <a:solidFill>
                  <a:schemeClr val="accent2"/>
                </a:solidFill>
              </a:rPr>
              <a:t>OpenADR</a:t>
            </a:r>
            <a:r>
              <a:rPr lang="ko-KR" altLang="en-US" sz="1200" dirty="0">
                <a:solidFill>
                  <a:schemeClr val="accent2"/>
                </a:solidFill>
              </a:rPr>
              <a:t> </a:t>
            </a:r>
            <a:r>
              <a:rPr lang="en-US" altLang="ko-KR" sz="1200" dirty="0">
                <a:solidFill>
                  <a:schemeClr val="accent2"/>
                </a:solidFill>
              </a:rPr>
              <a:t>Tag </a:t>
            </a:r>
            <a:r>
              <a:rPr lang="ko-KR" altLang="en-US" sz="1200" dirty="0">
                <a:solidFill>
                  <a:schemeClr val="accent2"/>
                </a:solidFill>
              </a:rPr>
              <a:t>부분</a:t>
            </a:r>
            <a:endParaRPr lang="en-US" altLang="ko-KR" sz="1200" dirty="0">
              <a:solidFill>
                <a:schemeClr val="accent2"/>
              </a:solidFill>
            </a:endParaRPr>
          </a:p>
          <a:p>
            <a:r>
              <a:rPr lang="ko-KR" altLang="en-US" sz="1200" dirty="0">
                <a:solidFill>
                  <a:srgbClr val="FF0000"/>
                </a:solidFill>
              </a:rPr>
              <a:t>빨간색 </a:t>
            </a:r>
            <a:r>
              <a:rPr lang="en-US" altLang="ko-KR" sz="1200" dirty="0">
                <a:solidFill>
                  <a:srgbClr val="FF0000"/>
                </a:solidFill>
              </a:rPr>
              <a:t>: OpenADR</a:t>
            </a:r>
            <a:r>
              <a:rPr lang="ko-KR" altLang="en-US" sz="1200" dirty="0">
                <a:solidFill>
                  <a:srgbClr val="FF0000"/>
                </a:solidFill>
              </a:rPr>
              <a:t>확장된 </a:t>
            </a:r>
            <a:r>
              <a:rPr lang="en-US" altLang="ko-KR" sz="1200" dirty="0">
                <a:solidFill>
                  <a:srgbClr val="FF0000"/>
                </a:solidFill>
              </a:rPr>
              <a:t>Profile</a:t>
            </a:r>
          </a:p>
          <a:p>
            <a:r>
              <a:rPr lang="ko-KR" altLang="en-US" sz="1200" dirty="0">
                <a:solidFill>
                  <a:schemeClr val="accent1"/>
                </a:solidFill>
              </a:rPr>
              <a:t>초록색 </a:t>
            </a:r>
            <a:r>
              <a:rPr lang="en-US" altLang="ko-KR" sz="1200" dirty="0">
                <a:solidFill>
                  <a:schemeClr val="accent1"/>
                </a:solidFill>
              </a:rPr>
              <a:t>: </a:t>
            </a:r>
            <a:r>
              <a:rPr lang="ko-KR" altLang="en-US" sz="1200" dirty="0">
                <a:solidFill>
                  <a:schemeClr val="accent1"/>
                </a:solidFill>
              </a:rPr>
              <a:t>삭제 또는 변경</a:t>
            </a:r>
            <a:endParaRPr lang="en-US" altLang="ko-KR" sz="1200" dirty="0">
              <a:solidFill>
                <a:schemeClr val="accent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23528" y="3356992"/>
            <a:ext cx="8536749" cy="3172764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txBody>
          <a:bodyPr wrap="square" lIns="108000" tIns="108000" rIns="108000" bIns="108000" rtlCol="0" anchor="ctr">
            <a:spAutoFit/>
          </a:bodyPr>
          <a:lstStyle/>
          <a:p>
            <a:r>
              <a:rPr lang="en-US" altLang="ko-KR" sz="1200" b="1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CreatedPartyRegistration Object</a:t>
            </a:r>
            <a:r>
              <a:rPr lang="en-US" altLang="ko-KR" sz="120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{</a:t>
            </a:r>
          </a:p>
          <a:p>
            <a:r>
              <a:rPr lang="en-US" altLang="ko-KR" sz="12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SrcEMA” </a:t>
            </a:r>
            <a:r>
              <a:rPr lang="en-US" altLang="ko-KR" sz="12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: String,</a:t>
            </a:r>
          </a:p>
          <a:p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“DestEMA” : String,</a:t>
            </a:r>
            <a:endParaRPr lang="en-US" altLang="ko-KR" sz="1200" strike="sngStrike" dirty="0">
              <a:solidFill>
                <a:schemeClr val="accent1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r>
              <a:rPr lang="en-US" altLang="ko-KR" sz="1200" strike="sngStrike" dirty="0">
                <a:solidFill>
                  <a:schemeClr val="accent1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“version": Integer =&gt; </a:t>
            </a:r>
            <a:r>
              <a:rPr lang="ko-KR" altLang="en-US" sz="1200" strike="sngStrike" dirty="0">
                <a:solidFill>
                  <a:schemeClr val="accent1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삭제</a:t>
            </a:r>
            <a:r>
              <a:rPr lang="en-US" altLang="ko-KR" sz="1200" strike="sngStrike" dirty="0">
                <a:solidFill>
                  <a:schemeClr val="accent1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,</a:t>
            </a:r>
          </a:p>
          <a:p>
            <a:r>
              <a:rPr lang="en-US" altLang="ko-KR" sz="1200" dirty="0">
                <a:solidFill>
                  <a:schemeClr val="accent1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“requestID” : String,</a:t>
            </a:r>
          </a:p>
          <a:p>
            <a:r>
              <a:rPr lang="en-US" altLang="ko-KR" sz="1200" dirty="0">
                <a:solidFill>
                  <a:schemeClr val="accent1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“oadrProfile”: Array,</a:t>
            </a:r>
          </a:p>
          <a:p>
            <a:r>
              <a:rPr lang="en-US" altLang="ko-KR" sz="12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“registrationID”: String,</a:t>
            </a:r>
          </a:p>
          <a:p>
            <a:r>
              <a:rPr lang="en-US" altLang="ko-KR" sz="12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</a:t>
            </a:r>
            <a:r>
              <a:rPr lang="en-US" altLang="ko-KR" sz="1200" dirty="0">
                <a:solidFill>
                  <a:schemeClr val="accent1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“duration” : String</a:t>
            </a:r>
            <a:r>
              <a:rPr lang="en-US" altLang="ko-KR" sz="12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,</a:t>
            </a:r>
          </a:p>
          <a:p>
            <a:r>
              <a:rPr lang="en-US" altLang="ko-KR" sz="12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“responseCode” : Integer,</a:t>
            </a:r>
          </a:p>
          <a:p>
            <a:r>
              <a:rPr lang="en-US" altLang="ko-KR" sz="12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“responseDescription”: String,</a:t>
            </a:r>
          </a:p>
          <a:p>
            <a:r>
              <a:rPr lang="en-US" altLang="ko-KR" sz="1200" dirty="0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“service”: String</a:t>
            </a:r>
          </a:p>
          <a:p>
            <a:r>
              <a:rPr lang="en-US" altLang="ko-KR" sz="1200" dirty="0">
                <a:solidFill>
                  <a:srgbClr val="FF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“time” : Date,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}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</a:t>
            </a:r>
          </a:p>
          <a:p>
            <a:endParaRPr lang="en-US" altLang="ko-KR" sz="120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altLang="ko-KR" sz="120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388828" y="3558837"/>
            <a:ext cx="3052422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solidFill>
                  <a:schemeClr val="accent1"/>
                </a:solidFill>
              </a:rPr>
              <a:t>oadrProfile</a:t>
            </a:r>
            <a:r>
              <a:rPr lang="en-US" altLang="ko-KR" sz="1000" dirty="0">
                <a:solidFill>
                  <a:schemeClr val="accent1"/>
                </a:solidFill>
              </a:rPr>
              <a:t> Array{</a:t>
            </a:r>
          </a:p>
          <a:p>
            <a:r>
              <a:rPr lang="en-US" altLang="ko-KR" sz="1000" dirty="0">
                <a:solidFill>
                  <a:schemeClr val="accent1"/>
                </a:solidFill>
              </a:rPr>
              <a:t>   “</a:t>
            </a:r>
            <a:r>
              <a:rPr lang="en-US" altLang="ko-KR" sz="1000" b="1" dirty="0">
                <a:solidFill>
                  <a:schemeClr val="accent1"/>
                </a:solidFill>
              </a:rPr>
              <a:t>oadrTransports</a:t>
            </a:r>
            <a:r>
              <a:rPr lang="en-US" altLang="ko-KR" sz="1000" dirty="0">
                <a:solidFill>
                  <a:schemeClr val="accent1"/>
                </a:solidFill>
              </a:rPr>
              <a:t>”: Array,</a:t>
            </a:r>
          </a:p>
          <a:p>
            <a:r>
              <a:rPr lang="en-US" altLang="ko-KR" sz="1000" dirty="0">
                <a:solidFill>
                  <a:schemeClr val="accent1"/>
                </a:solidFill>
              </a:rPr>
              <a:t>   “oadrProfileName”: String</a:t>
            </a:r>
          </a:p>
          <a:p>
            <a:r>
              <a:rPr lang="en-US" altLang="ko-KR" sz="1000" dirty="0">
                <a:solidFill>
                  <a:schemeClr val="accent1"/>
                </a:solidFill>
              </a:rPr>
              <a:t>}</a:t>
            </a:r>
            <a:endParaRPr lang="ko-KR" altLang="en-US" sz="1000" dirty="0">
              <a:solidFill>
                <a:schemeClr val="accent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388826" y="4402559"/>
            <a:ext cx="3052424" cy="53860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solidFill>
                  <a:schemeClr val="accent1"/>
                </a:solidFill>
              </a:rPr>
              <a:t>oadrTransports</a:t>
            </a:r>
            <a:r>
              <a:rPr lang="en-US" altLang="ko-KR" sz="1000" dirty="0">
                <a:solidFill>
                  <a:schemeClr val="accent1"/>
                </a:solidFill>
              </a:rPr>
              <a:t> Array{</a:t>
            </a:r>
          </a:p>
          <a:p>
            <a:r>
              <a:rPr lang="en-US" altLang="ko-KR" sz="900" dirty="0">
                <a:solidFill>
                  <a:schemeClr val="accent1"/>
                </a:solidFill>
              </a:rPr>
              <a:t>   “oadrTransportName”: String,</a:t>
            </a:r>
          </a:p>
          <a:p>
            <a:r>
              <a:rPr lang="en-US" altLang="ko-KR" sz="1000" dirty="0">
                <a:solidFill>
                  <a:schemeClr val="accent1"/>
                </a:solidFill>
              </a:rPr>
              <a:t>}</a:t>
            </a:r>
            <a:endParaRPr lang="ko-KR" altLang="en-US" sz="10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1300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1. Smart Home Energy Framework :</a:t>
            </a:r>
            <a:br>
              <a:rPr lang="en-US" altLang="ko-KR" b="1" dirty="0"/>
            </a:br>
            <a:r>
              <a:rPr lang="en-US" altLang="ko-KR" sz="2000" b="1" dirty="0"/>
              <a:t>1.1.4 Background </a:t>
            </a:r>
            <a:r>
              <a:rPr lang="en-US" altLang="ko-KR" sz="2000" b="1" dirty="0" err="1"/>
              <a:t>IoT</a:t>
            </a:r>
            <a:r>
              <a:rPr lang="en-US" altLang="ko-KR" sz="2000" b="1" dirty="0"/>
              <a:t> </a:t>
            </a:r>
            <a:r>
              <a:rPr lang="ko-KR" altLang="en-US" sz="2000" b="1" dirty="0"/>
              <a:t>수요반응 프로토콜  </a:t>
            </a:r>
            <a:r>
              <a:rPr lang="en-US" altLang="ko-KR" sz="2000" b="1" dirty="0"/>
              <a:t>(2/2)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AB2D1F1-EAAA-4541-A9AD-BBD67953F620}" type="slidenum">
              <a:rPr lang="ko-KR" altLang="en-US" smtClean="0">
                <a:solidFill>
                  <a:srgbClr val="000000"/>
                </a:solidFill>
              </a:rPr>
              <a:pPr>
                <a:defRPr/>
              </a:pPr>
              <a:t>19</a:t>
            </a:fld>
            <a:endParaRPr lang="ko-KR" altLang="en-US" dirty="0">
              <a:solidFill>
                <a:srgbClr val="000000"/>
              </a:solidFill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-32" y="1428736"/>
          <a:ext cx="9144064" cy="5006995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6038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527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802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6650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1155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5966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36948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23963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180340" algn="l"/>
                        </a:tabLst>
                      </a:pPr>
                      <a:r>
                        <a:rPr lang="en-US" sz="1000" dirty="0">
                          <a:effectLst/>
                        </a:rPr>
                        <a:t>Protocol / Traits</a:t>
                      </a:r>
                      <a:endParaRPr lang="ko-KR" sz="1000" dirty="0">
                        <a:effectLst/>
                        <a:latin typeface="Myriad Pro"/>
                        <a:ea typeface="SimSun"/>
                        <a:cs typeface="Times New Roman"/>
                      </a:endParaRPr>
                    </a:p>
                  </a:txBody>
                  <a:tcPr marL="21900" marR="2190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180340" algn="l"/>
                        </a:tabLst>
                      </a:pPr>
                      <a:r>
                        <a:rPr lang="en-US" sz="1000" dirty="0">
                          <a:effectLst/>
                        </a:rPr>
                        <a:t>Architecture Style</a:t>
                      </a:r>
                      <a:endParaRPr lang="ko-KR" sz="1000" dirty="0">
                        <a:effectLst/>
                        <a:latin typeface="Myriad Pro"/>
                        <a:ea typeface="SimSun"/>
                        <a:cs typeface="Times New Roman"/>
                      </a:endParaRPr>
                    </a:p>
                  </a:txBody>
                  <a:tcPr marL="21900" marR="2190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180340" algn="l"/>
                        </a:tabLst>
                      </a:pPr>
                      <a:r>
                        <a:rPr lang="en-US" sz="1000" dirty="0">
                          <a:effectLst/>
                        </a:rPr>
                        <a:t>Intended or Actual Deployment</a:t>
                      </a:r>
                      <a:endParaRPr lang="ko-KR" sz="1000" dirty="0">
                        <a:effectLst/>
                        <a:latin typeface="Myriad Pro"/>
                        <a:ea typeface="SimSun"/>
                        <a:cs typeface="Times New Roman"/>
                      </a:endParaRPr>
                    </a:p>
                  </a:txBody>
                  <a:tcPr marL="21900" marR="2190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180340" algn="l"/>
                        </a:tabLst>
                      </a:pPr>
                      <a:r>
                        <a:rPr lang="en-US" sz="1000" dirty="0">
                          <a:effectLst/>
                        </a:rPr>
                        <a:t>Relative position to other protocols</a:t>
                      </a:r>
                      <a:endParaRPr lang="ko-KR" sz="1000" dirty="0">
                        <a:effectLst/>
                        <a:latin typeface="Myriad Pro"/>
                        <a:ea typeface="SimSun"/>
                        <a:cs typeface="Times New Roman"/>
                      </a:endParaRPr>
                    </a:p>
                  </a:txBody>
                  <a:tcPr marL="21900" marR="2190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180340" algn="l"/>
                        </a:tabLst>
                      </a:pPr>
                      <a:r>
                        <a:rPr lang="en-US" sz="1000" dirty="0">
                          <a:effectLst/>
                        </a:rPr>
                        <a:t>Data Model / Data Representation</a:t>
                      </a:r>
                      <a:endParaRPr lang="ko-KR" sz="1000" dirty="0">
                        <a:effectLst/>
                        <a:latin typeface="Myriad Pro"/>
                        <a:ea typeface="SimSun"/>
                        <a:cs typeface="Times New Roman"/>
                      </a:endParaRPr>
                    </a:p>
                  </a:txBody>
                  <a:tcPr marL="21900" marR="2190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180340" algn="l"/>
                        </a:tabLst>
                      </a:pPr>
                      <a:r>
                        <a:rPr lang="en-US" sz="1000" dirty="0">
                          <a:effectLst/>
                        </a:rPr>
                        <a:t>Messaging</a:t>
                      </a:r>
                      <a:endParaRPr lang="ko-KR" sz="1000" dirty="0">
                        <a:effectLst/>
                      </a:endParaRPr>
                    </a:p>
                  </a:txBody>
                  <a:tcPr marL="21900" marR="2190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180340" algn="l"/>
                        </a:tabLst>
                      </a:pPr>
                      <a:r>
                        <a:rPr lang="en-US" sz="1000" dirty="0">
                          <a:effectLst/>
                        </a:rPr>
                        <a:t>Security</a:t>
                      </a:r>
                      <a:endParaRPr lang="ko-KR" sz="1000" dirty="0">
                        <a:effectLst/>
                      </a:endParaRPr>
                    </a:p>
                  </a:txBody>
                  <a:tcPr marL="21900" marR="2190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80539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180340" algn="l"/>
                        </a:tabLst>
                      </a:pPr>
                      <a:r>
                        <a:rPr lang="en-US" sz="1000" dirty="0">
                          <a:effectLst/>
                        </a:rPr>
                        <a:t>CoAP </a:t>
                      </a:r>
                      <a:endParaRPr lang="ko-KR" sz="1000" dirty="0">
                        <a:effectLst/>
                        <a:latin typeface="Myriad Pro"/>
                        <a:ea typeface="SimSun"/>
                        <a:cs typeface="Times New Roman"/>
                      </a:endParaRPr>
                    </a:p>
                  </a:txBody>
                  <a:tcPr marL="21900" marR="21900" marT="0" marB="0" anchor="ctr">
                    <a:solidFill>
                      <a:srgbClr val="E7F6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180340" algn="l"/>
                        </a:tabLst>
                      </a:pPr>
                      <a:r>
                        <a:rPr lang="en-US" sz="1000" dirty="0">
                          <a:solidFill>
                            <a:srgbClr val="FF0000"/>
                          </a:solidFill>
                          <a:effectLst/>
                        </a:rPr>
                        <a:t>Client / server model</a:t>
                      </a:r>
                      <a:endParaRPr lang="ko-KR" sz="1000" dirty="0">
                        <a:solidFill>
                          <a:srgbClr val="FF0000"/>
                        </a:solidFill>
                        <a:effectLst/>
                      </a:endParaRPr>
                    </a:p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180340" algn="l"/>
                        </a:tabLst>
                      </a:pPr>
                      <a:r>
                        <a:rPr lang="en-US" sz="1000" dirty="0">
                          <a:solidFill>
                            <a:srgbClr val="FF0000"/>
                          </a:solidFill>
                          <a:effectLst/>
                        </a:rPr>
                        <a:t>P2P</a:t>
                      </a:r>
                      <a:endParaRPr lang="ko-KR" sz="1000" dirty="0">
                        <a:solidFill>
                          <a:srgbClr val="FF0000"/>
                        </a:solidFill>
                        <a:effectLst/>
                      </a:endParaRPr>
                    </a:p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180340" algn="l"/>
                        </a:tabLst>
                      </a:pPr>
                      <a:r>
                        <a:rPr lang="en-US" sz="1000" dirty="0">
                          <a:solidFill>
                            <a:srgbClr val="FF0000"/>
                          </a:solidFill>
                          <a:effectLst/>
                        </a:rPr>
                        <a:t>RESTful</a:t>
                      </a:r>
                      <a:endParaRPr lang="ko-KR" sz="1000" dirty="0">
                        <a:solidFill>
                          <a:srgbClr val="FF0000"/>
                        </a:solidFill>
                        <a:effectLst/>
                        <a:latin typeface="Myriad Pro"/>
                        <a:ea typeface="SimSun"/>
                        <a:cs typeface="Times New Roman"/>
                      </a:endParaRPr>
                    </a:p>
                  </a:txBody>
                  <a:tcPr marL="21900" marR="21900" marT="0" marB="0" anchor="ctr">
                    <a:solidFill>
                      <a:srgbClr val="E7F6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180340" algn="l"/>
                        </a:tabLst>
                      </a:pPr>
                      <a:r>
                        <a:rPr lang="en-US" sz="1000" dirty="0" err="1">
                          <a:effectLst/>
                        </a:rPr>
                        <a:t>IoT</a:t>
                      </a:r>
                      <a:r>
                        <a:rPr lang="en-US" sz="1000" dirty="0">
                          <a:effectLst/>
                        </a:rPr>
                        <a:t> networks with low power constrained sensors such as smart metering</a:t>
                      </a:r>
                      <a:endParaRPr lang="ko-KR" sz="1000" dirty="0">
                        <a:effectLst/>
                        <a:latin typeface="Myriad Pro"/>
                        <a:ea typeface="SimSun"/>
                        <a:cs typeface="Times New Roman"/>
                      </a:endParaRPr>
                    </a:p>
                  </a:txBody>
                  <a:tcPr marL="21900" marR="21900" marT="0" marB="0" anchor="ctr">
                    <a:solidFill>
                      <a:srgbClr val="E7F6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180340" algn="l"/>
                        </a:tabLst>
                      </a:pPr>
                      <a:r>
                        <a:rPr lang="en-US" sz="1000" dirty="0">
                          <a:solidFill>
                            <a:srgbClr val="FF0000"/>
                          </a:solidFill>
                          <a:effectLst/>
                        </a:rPr>
                        <a:t>Above  UDP</a:t>
                      </a:r>
                    </a:p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180340" algn="l"/>
                        </a:tabLst>
                      </a:pPr>
                      <a:r>
                        <a:rPr lang="en-US" sz="1000" dirty="0">
                          <a:effectLst/>
                        </a:rPr>
                        <a:t>(or DTLS/ UDP)</a:t>
                      </a:r>
                      <a:endParaRPr lang="ko-KR" sz="1000" dirty="0">
                        <a:effectLst/>
                        <a:latin typeface="Myriad Pro"/>
                        <a:ea typeface="SimSun"/>
                        <a:cs typeface="Times New Roman"/>
                      </a:endParaRPr>
                    </a:p>
                  </a:txBody>
                  <a:tcPr marL="21900" marR="21900" marT="0" marB="0" anchor="ctr">
                    <a:solidFill>
                      <a:srgbClr val="E7F6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180340" algn="l"/>
                        </a:tabLst>
                      </a:pPr>
                      <a:r>
                        <a:rPr lang="en-US" sz="1000" dirty="0">
                          <a:effectLst/>
                        </a:rPr>
                        <a:t>Plain text, XML, JSON, EXI,</a:t>
                      </a:r>
                    </a:p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180340" algn="l"/>
                        </a:tabLst>
                      </a:pPr>
                      <a:r>
                        <a:rPr lang="en-US" sz="1000" dirty="0">
                          <a:effectLst/>
                        </a:rPr>
                        <a:t>octet-stream</a:t>
                      </a:r>
                      <a:endParaRPr lang="ko-KR" sz="1000" dirty="0">
                        <a:effectLst/>
                      </a:endParaRPr>
                    </a:p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180340" algn="l"/>
                        </a:tabLst>
                      </a:pPr>
                      <a:r>
                        <a:rPr lang="en-US" sz="1000" dirty="0">
                          <a:effectLst/>
                        </a:rPr>
                        <a:t>Support for content negotiation </a:t>
                      </a:r>
                      <a:endParaRPr lang="ko-KR" sz="1000" dirty="0">
                        <a:effectLst/>
                        <a:latin typeface="Myriad Pro"/>
                        <a:ea typeface="SimSun"/>
                        <a:cs typeface="Times New Roman"/>
                      </a:endParaRPr>
                    </a:p>
                  </a:txBody>
                  <a:tcPr marL="21900" marR="21900" marT="0" marB="0" anchor="ctr">
                    <a:solidFill>
                      <a:srgbClr val="E7F6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180340" algn="l"/>
                        </a:tabLst>
                      </a:pPr>
                      <a:r>
                        <a:rPr lang="en-US" sz="1000" dirty="0">
                          <a:solidFill>
                            <a:srgbClr val="FF0000"/>
                          </a:solidFill>
                          <a:effectLst/>
                        </a:rPr>
                        <a:t>Request / </a:t>
                      </a:r>
                    </a:p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180340" algn="l"/>
                        </a:tabLst>
                      </a:pPr>
                      <a:r>
                        <a:rPr lang="en-US" sz="1000" dirty="0">
                          <a:solidFill>
                            <a:srgbClr val="FF0000"/>
                          </a:solidFill>
                          <a:effectLst/>
                        </a:rPr>
                        <a:t>Response</a:t>
                      </a:r>
                      <a:endParaRPr lang="ko-KR" sz="1000" dirty="0">
                        <a:solidFill>
                          <a:srgbClr val="FF0000"/>
                        </a:solidFill>
                        <a:effectLst/>
                        <a:latin typeface="Myriad Pro"/>
                        <a:ea typeface="SimSun"/>
                        <a:cs typeface="Times New Roman"/>
                      </a:endParaRPr>
                    </a:p>
                  </a:txBody>
                  <a:tcPr marL="21900" marR="21900" marT="0" marB="0" anchor="ctr">
                    <a:solidFill>
                      <a:srgbClr val="E7F6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180340" algn="l"/>
                        </a:tabLst>
                      </a:pPr>
                      <a:r>
                        <a:rPr lang="en-US" sz="1000" dirty="0">
                          <a:effectLst/>
                        </a:rPr>
                        <a:t>Largely depends on lower layers</a:t>
                      </a:r>
                      <a:endParaRPr lang="ko-KR" sz="1000" dirty="0">
                        <a:effectLst/>
                        <a:latin typeface="Myriad Pro"/>
                        <a:ea typeface="SimSun"/>
                        <a:cs typeface="Times New Roman"/>
                      </a:endParaRPr>
                    </a:p>
                  </a:txBody>
                  <a:tcPr marL="21900" marR="21900" marT="0" marB="0" anchor="ctr">
                    <a:solidFill>
                      <a:srgbClr val="E7F6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02484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180340" algn="l"/>
                        </a:tabLst>
                      </a:pPr>
                      <a:r>
                        <a:rPr lang="en-US" sz="1000" dirty="0">
                          <a:effectLst/>
                        </a:rPr>
                        <a:t>MQTT</a:t>
                      </a:r>
                      <a:endParaRPr lang="ko-KR" sz="1000" dirty="0">
                        <a:effectLst/>
                        <a:latin typeface="Myriad Pro"/>
                        <a:ea typeface="SimSun"/>
                        <a:cs typeface="Times New Roman"/>
                      </a:endParaRPr>
                    </a:p>
                  </a:txBody>
                  <a:tcPr marL="21900" marR="21900" marT="0" marB="0" anchor="ctr">
                    <a:solidFill>
                      <a:srgbClr val="E7F6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180340" algn="l"/>
                        </a:tabLst>
                      </a:pPr>
                      <a:r>
                        <a:rPr lang="en-US" sz="1000" dirty="0">
                          <a:solidFill>
                            <a:srgbClr val="FF0000"/>
                          </a:solidFill>
                          <a:effectLst/>
                        </a:rPr>
                        <a:t>Client / Server model.</a:t>
                      </a:r>
                      <a:endParaRPr lang="ko-KR" sz="1000" dirty="0">
                        <a:solidFill>
                          <a:srgbClr val="FF0000"/>
                        </a:solidFill>
                        <a:effectLst/>
                      </a:endParaRPr>
                    </a:p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180340" algn="l"/>
                        </a:tabLst>
                      </a:pPr>
                      <a:r>
                        <a:rPr lang="en-US" sz="1000" dirty="0">
                          <a:solidFill>
                            <a:srgbClr val="FF0000"/>
                          </a:solidFill>
                          <a:effectLst/>
                        </a:rPr>
                        <a:t>Brokered style</a:t>
                      </a:r>
                      <a:endParaRPr lang="ko-KR" sz="1000" dirty="0">
                        <a:solidFill>
                          <a:srgbClr val="FF0000"/>
                        </a:solidFill>
                        <a:effectLst/>
                        <a:latin typeface="Myriad Pro"/>
                        <a:ea typeface="SimSun"/>
                        <a:cs typeface="Times New Roman"/>
                      </a:endParaRPr>
                    </a:p>
                  </a:txBody>
                  <a:tcPr marL="21900" marR="21900" marT="0" marB="0" anchor="ctr">
                    <a:solidFill>
                      <a:srgbClr val="E7F6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180340" algn="l"/>
                        </a:tabLst>
                      </a:pPr>
                      <a:r>
                        <a:rPr lang="en-US" sz="1000" dirty="0">
                          <a:effectLst/>
                        </a:rPr>
                        <a:t>Low bandwidth, high latency networks</a:t>
                      </a:r>
                      <a:endParaRPr lang="ko-KR" sz="1000" dirty="0">
                        <a:effectLst/>
                      </a:endParaRPr>
                    </a:p>
                  </a:txBody>
                  <a:tcPr marL="21900" marR="21900" marT="0" marB="0" anchor="ctr">
                    <a:solidFill>
                      <a:srgbClr val="E7F6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180340" algn="l"/>
                        </a:tabLst>
                      </a:pPr>
                      <a:r>
                        <a:rPr lang="en-US" sz="1000" dirty="0">
                          <a:solidFill>
                            <a:srgbClr val="FF0000"/>
                          </a:solidFill>
                          <a:effectLst/>
                        </a:rPr>
                        <a:t>MQTT runs above TCP</a:t>
                      </a:r>
                    </a:p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180340" algn="l"/>
                        </a:tabLst>
                      </a:pPr>
                      <a:r>
                        <a:rPr lang="en-US" sz="1000" dirty="0">
                          <a:effectLst/>
                        </a:rPr>
                        <a:t> (or TLS/TCP)</a:t>
                      </a:r>
                      <a:endParaRPr lang="ko-KR" sz="1000" dirty="0">
                        <a:effectLst/>
                      </a:endParaRPr>
                    </a:p>
                  </a:txBody>
                  <a:tcPr marL="21900" marR="21900" marT="0" marB="0" anchor="ctr">
                    <a:solidFill>
                      <a:srgbClr val="E7F6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180340" algn="l"/>
                        </a:tabLst>
                      </a:pPr>
                      <a:r>
                        <a:rPr lang="en-US" sz="1000" dirty="0">
                          <a:effectLst/>
                        </a:rPr>
                        <a:t>No formal data model</a:t>
                      </a:r>
                      <a:endParaRPr lang="ko-KR" sz="1000" dirty="0">
                        <a:effectLst/>
                        <a:latin typeface="Myriad Pro"/>
                        <a:ea typeface="SimSun"/>
                        <a:cs typeface="Times New Roman"/>
                      </a:endParaRPr>
                    </a:p>
                  </a:txBody>
                  <a:tcPr marL="21900" marR="21900" marT="0" marB="0" anchor="ctr">
                    <a:solidFill>
                      <a:srgbClr val="E7F6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180340" algn="l"/>
                        </a:tabLst>
                      </a:pPr>
                      <a:r>
                        <a:rPr lang="en-US" sz="1000" dirty="0">
                          <a:solidFill>
                            <a:srgbClr val="FF0000"/>
                          </a:solidFill>
                          <a:effectLst/>
                        </a:rPr>
                        <a:t>Publish-</a:t>
                      </a:r>
                    </a:p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180340" algn="l"/>
                        </a:tabLst>
                      </a:pPr>
                      <a:r>
                        <a:rPr lang="en-US" sz="1000" dirty="0">
                          <a:solidFill>
                            <a:srgbClr val="FF0000"/>
                          </a:solidFill>
                          <a:effectLst/>
                        </a:rPr>
                        <a:t>Subscribe</a:t>
                      </a:r>
                      <a:endParaRPr lang="ko-KR" sz="1000" dirty="0">
                        <a:solidFill>
                          <a:srgbClr val="FF0000"/>
                        </a:solidFill>
                        <a:effectLst/>
                        <a:latin typeface="Myriad Pro"/>
                        <a:ea typeface="SimSun"/>
                        <a:cs typeface="Times New Roman"/>
                      </a:endParaRPr>
                    </a:p>
                  </a:txBody>
                  <a:tcPr marL="21900" marR="21900" marT="0" marB="0" anchor="ctr">
                    <a:solidFill>
                      <a:srgbClr val="E7F6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180340" algn="l"/>
                        </a:tabLst>
                      </a:pPr>
                      <a:r>
                        <a:rPr lang="en-US" sz="1000" dirty="0">
                          <a:effectLst/>
                        </a:rPr>
                        <a:t>Authentication: </a:t>
                      </a:r>
                      <a:r>
                        <a:rPr lang="en-US" sz="1000" dirty="0" err="1">
                          <a:effectLst/>
                        </a:rPr>
                        <a:t>Userid</a:t>
                      </a:r>
                      <a:r>
                        <a:rPr lang="en-US" sz="1000" dirty="0">
                          <a:effectLst/>
                        </a:rPr>
                        <a:t> / password can be passed in a packet.</a:t>
                      </a:r>
                      <a:endParaRPr lang="ko-KR" sz="1000" dirty="0">
                        <a:effectLst/>
                      </a:endParaRPr>
                    </a:p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180340" algn="l"/>
                        </a:tabLst>
                      </a:pPr>
                      <a:r>
                        <a:rPr lang="en-US" sz="1000" dirty="0">
                          <a:effectLst/>
                        </a:rPr>
                        <a:t>SSL / TLS can be used</a:t>
                      </a:r>
                      <a:endParaRPr lang="ko-KR" sz="1000" dirty="0">
                        <a:effectLst/>
                        <a:latin typeface="Myriad Pro"/>
                        <a:ea typeface="SimSun"/>
                        <a:cs typeface="Times New Roman"/>
                      </a:endParaRPr>
                    </a:p>
                  </a:txBody>
                  <a:tcPr marL="21900" marR="21900" marT="0" marB="0" anchor="ctr">
                    <a:solidFill>
                      <a:srgbClr val="E7F6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6377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180340" algn="l"/>
                        </a:tabLst>
                      </a:pPr>
                      <a:r>
                        <a:rPr lang="en-US" sz="1000" dirty="0">
                          <a:effectLst/>
                        </a:rPr>
                        <a:t>HTTP</a:t>
                      </a:r>
                      <a:endParaRPr lang="ko-KR" sz="1000" dirty="0">
                        <a:effectLst/>
                        <a:latin typeface="Myriad Pro"/>
                        <a:ea typeface="SimSun"/>
                        <a:cs typeface="Times New Roman"/>
                      </a:endParaRPr>
                    </a:p>
                  </a:txBody>
                  <a:tcPr marL="21900" marR="2190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180340" algn="l"/>
                        </a:tabLst>
                      </a:pPr>
                      <a:r>
                        <a:rPr lang="en-US" sz="1000" dirty="0">
                          <a:effectLst/>
                        </a:rPr>
                        <a:t>RESTful</a:t>
                      </a:r>
                      <a:endParaRPr lang="ko-KR" sz="1000" dirty="0">
                        <a:effectLst/>
                      </a:endParaRPr>
                    </a:p>
                  </a:txBody>
                  <a:tcPr marL="21900" marR="2190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180340" algn="l"/>
                        </a:tabLst>
                      </a:pPr>
                      <a:r>
                        <a:rPr lang="en-US" sz="1000" dirty="0">
                          <a:effectLst/>
                        </a:rPr>
                        <a:t>WWW</a:t>
                      </a:r>
                      <a:endParaRPr lang="ko-KR" sz="1000" dirty="0">
                        <a:effectLst/>
                        <a:latin typeface="Myriad Pro"/>
                        <a:ea typeface="SimSun"/>
                        <a:cs typeface="Times New Roman"/>
                      </a:endParaRPr>
                    </a:p>
                  </a:txBody>
                  <a:tcPr marL="21900" marR="2190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180340" algn="l"/>
                        </a:tabLst>
                      </a:pPr>
                      <a:r>
                        <a:rPr lang="en-US" sz="1000" dirty="0">
                          <a:effectLst/>
                        </a:rPr>
                        <a:t>Above TCP </a:t>
                      </a:r>
                    </a:p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180340" algn="l"/>
                        </a:tabLst>
                      </a:pPr>
                      <a:r>
                        <a:rPr lang="en-US" sz="1000" dirty="0">
                          <a:effectLst/>
                        </a:rPr>
                        <a:t>(or TLS/TCP)</a:t>
                      </a:r>
                      <a:endParaRPr lang="ko-KR" sz="1000" dirty="0">
                        <a:effectLst/>
                        <a:latin typeface="Myriad Pro"/>
                        <a:ea typeface="SimSun"/>
                        <a:cs typeface="Times New Roman"/>
                      </a:endParaRPr>
                    </a:p>
                  </a:txBody>
                  <a:tcPr marL="21900" marR="2190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180340" algn="l"/>
                        </a:tabLst>
                      </a:pPr>
                      <a:r>
                        <a:rPr lang="en-US" sz="1000" dirty="0">
                          <a:effectLst/>
                        </a:rPr>
                        <a:t>XML, JSON, etc.</a:t>
                      </a:r>
                      <a:endParaRPr lang="ko-KR" sz="1000" dirty="0">
                        <a:effectLst/>
                      </a:endParaRPr>
                    </a:p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180340" algn="l"/>
                        </a:tabLst>
                      </a:pPr>
                      <a:r>
                        <a:rPr lang="en-US" sz="1000" dirty="0">
                          <a:effectLst/>
                        </a:rPr>
                        <a:t>Support for Content negotiation</a:t>
                      </a:r>
                      <a:endParaRPr lang="ko-KR" sz="1000" dirty="0">
                        <a:effectLst/>
                        <a:latin typeface="Myriad Pro"/>
                        <a:ea typeface="SimSun"/>
                        <a:cs typeface="Times New Roman"/>
                      </a:endParaRPr>
                    </a:p>
                  </a:txBody>
                  <a:tcPr marL="21900" marR="2190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180340" algn="l"/>
                        </a:tabLst>
                      </a:pPr>
                      <a:r>
                        <a:rPr lang="en-US" sz="1000" dirty="0">
                          <a:effectLst/>
                        </a:rPr>
                        <a:t>Request –</a:t>
                      </a:r>
                    </a:p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180340" algn="l"/>
                        </a:tabLst>
                      </a:pPr>
                      <a:r>
                        <a:rPr lang="en-US" sz="1000" dirty="0">
                          <a:effectLst/>
                        </a:rPr>
                        <a:t> Response</a:t>
                      </a:r>
                      <a:endParaRPr lang="ko-KR" sz="1000" dirty="0">
                        <a:effectLst/>
                        <a:latin typeface="Myriad Pro"/>
                        <a:ea typeface="SimSun"/>
                        <a:cs typeface="Times New Roman"/>
                      </a:endParaRPr>
                    </a:p>
                  </a:txBody>
                  <a:tcPr marL="21900" marR="2190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180340" algn="l"/>
                        </a:tabLst>
                      </a:pPr>
                      <a:r>
                        <a:rPr lang="en-US" sz="1000" dirty="0">
                          <a:effectLst/>
                        </a:rPr>
                        <a:t>Largely depends on lower layers (SSL / TLS)</a:t>
                      </a:r>
                      <a:endParaRPr lang="ko-KR" sz="1000" dirty="0">
                        <a:effectLst/>
                        <a:latin typeface="Myriad Pro"/>
                        <a:ea typeface="SimSun"/>
                        <a:cs typeface="Times New Roman"/>
                      </a:endParaRPr>
                    </a:p>
                  </a:txBody>
                  <a:tcPr marL="21900" marR="2190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24431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180340" algn="l"/>
                        </a:tabLst>
                      </a:pPr>
                      <a:r>
                        <a:rPr lang="en-US" sz="1000" dirty="0">
                          <a:effectLst/>
                        </a:rPr>
                        <a:t>Web</a:t>
                      </a:r>
                    </a:p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180340" algn="l"/>
                        </a:tabLst>
                      </a:pPr>
                      <a:r>
                        <a:rPr lang="en-US" sz="1000" dirty="0">
                          <a:effectLst/>
                        </a:rPr>
                        <a:t> Sockets</a:t>
                      </a:r>
                      <a:endParaRPr lang="ko-KR" sz="1000" dirty="0">
                        <a:effectLst/>
                        <a:latin typeface="Myriad Pro"/>
                        <a:ea typeface="SimSun"/>
                        <a:cs typeface="Times New Roman"/>
                      </a:endParaRPr>
                    </a:p>
                  </a:txBody>
                  <a:tcPr marL="21900" marR="2190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180340" algn="l"/>
                        </a:tabLst>
                      </a:pPr>
                      <a:r>
                        <a:rPr lang="en-US" sz="1000" dirty="0">
                          <a:effectLst/>
                        </a:rPr>
                        <a:t>Full duplex communication over  TCP</a:t>
                      </a:r>
                      <a:endParaRPr lang="ko-KR" sz="1000" dirty="0">
                        <a:effectLst/>
                        <a:latin typeface="Myriad Pro"/>
                        <a:ea typeface="SimSun"/>
                        <a:cs typeface="Times New Roman"/>
                      </a:endParaRPr>
                    </a:p>
                  </a:txBody>
                  <a:tcPr marL="21900" marR="2190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180340" algn="l"/>
                        </a:tabLst>
                      </a:pPr>
                      <a:r>
                        <a:rPr lang="en-US" sz="1000" dirty="0">
                          <a:effectLst/>
                        </a:rPr>
                        <a:t>Low latency, high performance web applications </a:t>
                      </a:r>
                      <a:endParaRPr lang="ko-KR" sz="1000" dirty="0">
                        <a:effectLst/>
                        <a:latin typeface="Myriad Pro"/>
                        <a:ea typeface="SimSun"/>
                        <a:cs typeface="Times New Roman"/>
                      </a:endParaRPr>
                    </a:p>
                  </a:txBody>
                  <a:tcPr marL="21900" marR="2190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180340" algn="l"/>
                        </a:tabLst>
                      </a:pPr>
                      <a:r>
                        <a:rPr lang="en-US" sz="1000" dirty="0">
                          <a:effectLst/>
                        </a:rPr>
                        <a:t>Above TCP</a:t>
                      </a:r>
                      <a:r>
                        <a:rPr lang="en-US" sz="1000" baseline="0" dirty="0">
                          <a:effectLst/>
                        </a:rPr>
                        <a:t> </a:t>
                      </a:r>
                      <a:r>
                        <a:rPr lang="en-US" sz="1000" dirty="0">
                          <a:effectLst/>
                        </a:rPr>
                        <a:t>Uses HTTP </a:t>
                      </a:r>
                    </a:p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180340" algn="l"/>
                        </a:tabLst>
                      </a:pPr>
                      <a:r>
                        <a:rPr lang="en-US" sz="1000" dirty="0">
                          <a:effectLst/>
                        </a:rPr>
                        <a:t>for initial handshake</a:t>
                      </a:r>
                      <a:endParaRPr lang="ko-KR" sz="1000" dirty="0">
                        <a:effectLst/>
                        <a:latin typeface="Myriad Pro"/>
                        <a:ea typeface="SimSun"/>
                        <a:cs typeface="Times New Roman"/>
                      </a:endParaRPr>
                    </a:p>
                  </a:txBody>
                  <a:tcPr marL="21900" marR="2190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180340" algn="l"/>
                        </a:tabLst>
                      </a:pPr>
                      <a:r>
                        <a:rPr lang="en-US" sz="1000" dirty="0">
                          <a:effectLst/>
                        </a:rPr>
                        <a:t>JSON, etc.</a:t>
                      </a:r>
                      <a:endParaRPr lang="ko-KR" sz="1000" dirty="0">
                        <a:effectLst/>
                        <a:latin typeface="Myriad Pro"/>
                        <a:ea typeface="SimSun"/>
                        <a:cs typeface="Times New Roman"/>
                      </a:endParaRPr>
                    </a:p>
                  </a:txBody>
                  <a:tcPr marL="21900" marR="2190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180340" algn="l"/>
                        </a:tabLst>
                      </a:pPr>
                      <a:r>
                        <a:rPr lang="en-US" sz="1000" dirty="0">
                          <a:effectLst/>
                        </a:rPr>
                        <a:t>Full duplex communication same over TCP socket.</a:t>
                      </a:r>
                      <a:endParaRPr lang="ko-KR" sz="1000" dirty="0">
                        <a:effectLst/>
                        <a:latin typeface="Myriad Pro"/>
                        <a:ea typeface="SimSun"/>
                        <a:cs typeface="Times New Roman"/>
                      </a:endParaRPr>
                    </a:p>
                  </a:txBody>
                  <a:tcPr marL="21900" marR="2190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180340" algn="l"/>
                        </a:tabLst>
                      </a:pPr>
                      <a:r>
                        <a:rPr lang="en-US" sz="1000" dirty="0">
                          <a:effectLst/>
                        </a:rPr>
                        <a:t>TLS</a:t>
                      </a:r>
                      <a:endParaRPr lang="ko-KR" sz="1000" dirty="0">
                        <a:effectLst/>
                        <a:latin typeface="Myriad Pro"/>
                        <a:ea typeface="SimSun"/>
                        <a:cs typeface="Times New Roman"/>
                      </a:endParaRPr>
                    </a:p>
                  </a:txBody>
                  <a:tcPr marL="21900" marR="2190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4700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180340" algn="l"/>
                        </a:tabLst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  <a:effectLst/>
                        </a:rPr>
                        <a:t>DDS</a:t>
                      </a:r>
                      <a:endParaRPr lang="ko-KR" sz="1000" dirty="0">
                        <a:solidFill>
                          <a:schemeClr val="tx1"/>
                        </a:solidFill>
                        <a:effectLst/>
                        <a:latin typeface="Myriad Pro"/>
                        <a:ea typeface="SimSun"/>
                        <a:cs typeface="Times New Roman"/>
                      </a:endParaRPr>
                    </a:p>
                  </a:txBody>
                  <a:tcPr marL="21900" marR="2190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180340" algn="l"/>
                        </a:tabLst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  <a:effectLst/>
                        </a:rPr>
                        <a:t>Data centric model</a:t>
                      </a:r>
                      <a:r>
                        <a:rPr lang="en-US" sz="1000" baseline="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</a:p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180340" algn="l"/>
                        </a:tabLst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  <a:effectLst/>
                        </a:rPr>
                        <a:t>(Virtual) Global Data space and</a:t>
                      </a:r>
                      <a:endParaRPr lang="ko-KR" sz="10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180340" algn="l"/>
                        </a:tabLst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  <a:effectLst/>
                        </a:rPr>
                        <a:t>broker-less Peer-to-Peer model</a:t>
                      </a:r>
                      <a:endParaRPr lang="ko-KR" sz="1000" dirty="0">
                        <a:solidFill>
                          <a:schemeClr val="tx1"/>
                        </a:solidFill>
                        <a:effectLst/>
                        <a:latin typeface="Myriad Pro"/>
                        <a:ea typeface="SimSun"/>
                        <a:cs typeface="Times New Roman"/>
                      </a:endParaRPr>
                    </a:p>
                  </a:txBody>
                  <a:tcPr marL="21900" marR="2190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180340" algn="l"/>
                        </a:tabLst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  <a:effectLst/>
                        </a:rPr>
                        <a:t>Several segments</a:t>
                      </a:r>
                      <a:endParaRPr lang="ko-KR" sz="10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180340" algn="l"/>
                        </a:tabLst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  <a:effectLst/>
                        </a:rPr>
                        <a:t>such as health care,</a:t>
                      </a:r>
                      <a:r>
                        <a:rPr lang="en-US" sz="1000" baseline="0" dirty="0">
                          <a:solidFill>
                            <a:schemeClr val="tx1"/>
                          </a:solidFill>
                          <a:effectLst/>
                        </a:rPr>
                        <a:t> factory,</a:t>
                      </a:r>
                      <a:r>
                        <a:rPr lang="en-US" sz="1000" dirty="0">
                          <a:solidFill>
                            <a:schemeClr val="tx1"/>
                          </a:solidFill>
                          <a:effectLst/>
                        </a:rPr>
                        <a:t> UAVs, Asset tracking, </a:t>
                      </a:r>
                      <a:r>
                        <a:rPr lang="en-US" sz="1000" dirty="0" err="1">
                          <a:solidFill>
                            <a:schemeClr val="tx1"/>
                          </a:solidFill>
                          <a:effectLst/>
                        </a:rPr>
                        <a:t>etc</a:t>
                      </a:r>
                      <a:endParaRPr lang="ko-KR" sz="1000" dirty="0">
                        <a:solidFill>
                          <a:schemeClr val="tx1"/>
                        </a:solidFill>
                        <a:effectLst/>
                        <a:latin typeface="Myriad Pro"/>
                        <a:ea typeface="SimSun"/>
                        <a:cs typeface="Times New Roman"/>
                      </a:endParaRPr>
                    </a:p>
                  </a:txBody>
                  <a:tcPr marL="21900" marR="2190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180340" algn="l"/>
                        </a:tabLst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  <a:effectLst/>
                        </a:rPr>
                        <a:t>Can run over UDP, TCP, shared  memory and other transport types</a:t>
                      </a:r>
                      <a:endParaRPr lang="ko-KR" sz="1000" dirty="0">
                        <a:solidFill>
                          <a:schemeClr val="tx1"/>
                        </a:solidFill>
                        <a:effectLst/>
                        <a:latin typeface="Myriad Pro"/>
                        <a:ea typeface="SimSun"/>
                        <a:cs typeface="Times New Roman"/>
                      </a:endParaRPr>
                    </a:p>
                  </a:txBody>
                  <a:tcPr marL="21900" marR="2190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180340" algn="l"/>
                        </a:tabLst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  <a:effectLst/>
                        </a:rPr>
                        <a:t>DSSI defines a standard data format based on extension of Common Data Representation </a:t>
                      </a:r>
                      <a:endParaRPr lang="ko-KR" sz="10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180340" algn="l"/>
                        </a:tabLst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  <a:effectLst/>
                        </a:rPr>
                        <a:t>Named topics, user defined data types</a:t>
                      </a:r>
                      <a:endParaRPr lang="ko-KR" sz="1000" dirty="0">
                        <a:solidFill>
                          <a:schemeClr val="tx1"/>
                        </a:solidFill>
                        <a:effectLst/>
                        <a:latin typeface="Myriad Pro"/>
                        <a:ea typeface="SimSun"/>
                        <a:cs typeface="Times New Roman"/>
                      </a:endParaRPr>
                    </a:p>
                  </a:txBody>
                  <a:tcPr marL="21900" marR="2190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180340" algn="l"/>
                        </a:tabLst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  <a:effectLst/>
                        </a:rPr>
                        <a:t>Real-time Publish-Subscribe </a:t>
                      </a:r>
                      <a:endParaRPr lang="ko-KR" sz="1000" dirty="0">
                        <a:solidFill>
                          <a:schemeClr val="tx1"/>
                        </a:solidFill>
                        <a:effectLst/>
                        <a:latin typeface="Myriad Pro"/>
                        <a:ea typeface="SimSun"/>
                        <a:cs typeface="Times New Roman"/>
                      </a:endParaRPr>
                    </a:p>
                  </a:txBody>
                  <a:tcPr marL="21900" marR="2190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180340" algn="l"/>
                        </a:tabLst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  <a:effectLst/>
                        </a:rPr>
                        <a:t>TLS and some OMG specific security methods</a:t>
                      </a:r>
                      <a:endParaRPr lang="ko-KR" sz="10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180340" algn="l"/>
                        </a:tabLst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  <a:effectLst/>
                        </a:rPr>
                        <a:t>Vendor specific extensions also available</a:t>
                      </a:r>
                      <a:endParaRPr lang="ko-KR" sz="1000" dirty="0">
                        <a:solidFill>
                          <a:schemeClr val="tx1"/>
                        </a:solidFill>
                        <a:effectLst/>
                        <a:latin typeface="Myriad Pro"/>
                        <a:ea typeface="SimSun"/>
                        <a:cs typeface="Times New Roman"/>
                      </a:endParaRPr>
                    </a:p>
                  </a:txBody>
                  <a:tcPr marL="21900" marR="2190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4501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180340" algn="l"/>
                        </a:tabLst>
                      </a:pPr>
                      <a:r>
                        <a:rPr lang="en-US" sz="1000" dirty="0">
                          <a:effectLst/>
                        </a:rPr>
                        <a:t>XMPP </a:t>
                      </a:r>
                      <a:endParaRPr lang="ko-KR" sz="1000" dirty="0">
                        <a:effectLst/>
                        <a:latin typeface="Myriad Pro"/>
                        <a:ea typeface="SimSun"/>
                        <a:cs typeface="Times New Roman"/>
                      </a:endParaRPr>
                    </a:p>
                  </a:txBody>
                  <a:tcPr marL="21900" marR="2190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180340" algn="l"/>
                        </a:tabLst>
                      </a:pPr>
                      <a:r>
                        <a:rPr lang="en-US" sz="1000" dirty="0">
                          <a:effectLst/>
                        </a:rPr>
                        <a:t>Availability for Concurrent Transactions (ACT) style for carrying out asynchronous end-to-end exchange of structured data</a:t>
                      </a:r>
                      <a:endParaRPr lang="ko-KR" sz="1000" dirty="0">
                        <a:effectLst/>
                        <a:latin typeface="Myriad Pro"/>
                        <a:ea typeface="SimSun"/>
                        <a:cs typeface="Times New Roman"/>
                      </a:endParaRPr>
                    </a:p>
                  </a:txBody>
                  <a:tcPr marL="21900" marR="2190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180340" algn="l"/>
                        </a:tabLst>
                      </a:pPr>
                      <a:r>
                        <a:rPr lang="en-US" sz="1000" dirty="0">
                          <a:effectLst/>
                        </a:rPr>
                        <a:t>Instant Messaging and Presence Applications, Jabber</a:t>
                      </a:r>
                      <a:endParaRPr lang="ko-KR" sz="1000" dirty="0">
                        <a:effectLst/>
                        <a:latin typeface="Myriad Pro"/>
                        <a:ea typeface="SimSun"/>
                        <a:cs typeface="Times New Roman"/>
                      </a:endParaRPr>
                    </a:p>
                  </a:txBody>
                  <a:tcPr marL="21900" marR="2190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180340" algn="l"/>
                        </a:tabLst>
                      </a:pPr>
                      <a:r>
                        <a:rPr lang="en-US" sz="1000" dirty="0">
                          <a:effectLst/>
                        </a:rPr>
                        <a:t>Above TCP (or TLS/TCP)</a:t>
                      </a:r>
                      <a:endParaRPr lang="ko-KR" sz="1000" dirty="0">
                        <a:effectLst/>
                        <a:latin typeface="Myriad Pro"/>
                        <a:ea typeface="SimSun"/>
                        <a:cs typeface="Times New Roman"/>
                      </a:endParaRPr>
                    </a:p>
                  </a:txBody>
                  <a:tcPr marL="21900" marR="2190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180340" algn="l"/>
                        </a:tabLst>
                      </a:pPr>
                      <a:r>
                        <a:rPr lang="en-US" sz="1000" dirty="0">
                          <a:effectLst/>
                        </a:rPr>
                        <a:t>XML, etc.</a:t>
                      </a:r>
                      <a:endParaRPr lang="ko-KR" sz="1000" dirty="0">
                        <a:effectLst/>
                        <a:latin typeface="Myriad Pro"/>
                        <a:ea typeface="SimSun"/>
                        <a:cs typeface="Times New Roman"/>
                      </a:endParaRPr>
                    </a:p>
                  </a:txBody>
                  <a:tcPr marL="21900" marR="2190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180340" algn="l"/>
                        </a:tabLst>
                      </a:pPr>
                      <a:r>
                        <a:rPr lang="en-US" sz="1000" dirty="0">
                          <a:effectLst/>
                        </a:rPr>
                        <a:t>Publish-Subscribe</a:t>
                      </a:r>
                      <a:endParaRPr lang="ko-KR" sz="1000" dirty="0">
                        <a:effectLst/>
                        <a:latin typeface="Myriad Pro"/>
                        <a:ea typeface="SimSun"/>
                        <a:cs typeface="Times New Roman"/>
                      </a:endParaRPr>
                    </a:p>
                  </a:txBody>
                  <a:tcPr marL="21900" marR="2190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180340" algn="l"/>
                        </a:tabLst>
                      </a:pPr>
                      <a:r>
                        <a:rPr lang="en-US" sz="1000" dirty="0">
                          <a:effectLst/>
                        </a:rPr>
                        <a:t>SASL, TLS,  lower layer security</a:t>
                      </a:r>
                      <a:endParaRPr lang="ko-KR" sz="1000" dirty="0">
                        <a:effectLst/>
                        <a:latin typeface="Myriad Pro"/>
                        <a:ea typeface="SimSun"/>
                        <a:cs typeface="Times New Roman"/>
                      </a:endParaRPr>
                    </a:p>
                  </a:txBody>
                  <a:tcPr marL="21900" marR="2190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94913750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395536" y="295943"/>
            <a:ext cx="9793088" cy="838200"/>
          </a:xfrm>
        </p:spPr>
        <p:txBody>
          <a:bodyPr/>
          <a:lstStyle/>
          <a:p>
            <a:r>
              <a:rPr lang="en-US" altLang="ko-KR" sz="3200" b="1" dirty="0">
                <a:solidFill>
                  <a:schemeClr val="tx1"/>
                </a:solidFill>
              </a:rPr>
              <a:t>2. Smart Home Energy Framework : </a:t>
            </a:r>
            <a:br>
              <a:rPr lang="en-US" altLang="ko-KR" sz="3200" b="1" dirty="0">
                <a:solidFill>
                  <a:schemeClr val="tx1"/>
                </a:solidFill>
              </a:rPr>
            </a:br>
            <a:r>
              <a:rPr lang="en-US" altLang="ko-KR" sz="2800" b="1" dirty="0">
                <a:solidFill>
                  <a:schemeClr val="tx1"/>
                </a:solidFill>
              </a:rPr>
              <a:t>2.2 </a:t>
            </a:r>
            <a:r>
              <a:rPr lang="en-US" altLang="ko-KR" sz="2800" b="1" dirty="0">
                <a:solidFill>
                  <a:srgbClr val="FF0000"/>
                </a:solidFill>
              </a:rPr>
              <a:t>EMAP</a:t>
            </a:r>
            <a:r>
              <a:rPr lang="en-US" altLang="ko-KR" sz="2800" b="1" dirty="0">
                <a:solidFill>
                  <a:schemeClr val="tx1"/>
                </a:solidFill>
              </a:rPr>
              <a:t>(</a:t>
            </a:r>
            <a:r>
              <a:rPr lang="en-US" altLang="ko-KR" sz="2800" b="1" dirty="0" err="1">
                <a:solidFill>
                  <a:schemeClr val="tx1"/>
                </a:solidFill>
              </a:rPr>
              <a:t>CoAP</a:t>
            </a:r>
            <a:r>
              <a:rPr lang="en-US" altLang="ko-KR" sz="2800" b="1" dirty="0">
                <a:solidFill>
                  <a:schemeClr val="tx1"/>
                </a:solidFill>
              </a:rPr>
              <a:t>/JSON, </a:t>
            </a:r>
            <a:r>
              <a:rPr lang="en-US" altLang="ko-KR" sz="2800" b="1" dirty="0">
                <a:solidFill>
                  <a:srgbClr val="FF0000"/>
                </a:solidFill>
              </a:rPr>
              <a:t>MQTT/JSON</a:t>
            </a:r>
            <a:r>
              <a:rPr lang="en-US" altLang="ko-KR" sz="2800" b="1" dirty="0">
                <a:solidFill>
                  <a:schemeClr val="tx1"/>
                </a:solidFill>
              </a:rPr>
              <a:t>) : Session Setup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7C6F095-276F-4AD3-9842-1213BA0CC323}" type="slidenum">
              <a:rPr lang="ko-KR" altLang="en-US" smtClean="0">
                <a:solidFill>
                  <a:srgbClr val="000000"/>
                </a:solidFill>
              </a:rPr>
              <a:pPr>
                <a:defRPr/>
              </a:pPr>
              <a:t>190</a:t>
            </a:fld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116205" y="2404600"/>
            <a:ext cx="6696744" cy="8156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/>
              <a:t>(5) RegisterReport</a:t>
            </a:r>
          </a:p>
          <a:p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(6)</a:t>
            </a:r>
            <a:r>
              <a:rPr lang="en-US" altLang="ko-KR" sz="1600" dirty="0"/>
              <a:t> RegisteredReport</a:t>
            </a:r>
          </a:p>
          <a:p>
            <a:endParaRPr lang="ko-KR" alt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539552" y="1332841"/>
            <a:ext cx="8229600" cy="1125594"/>
            <a:chOff x="539552" y="1332841"/>
            <a:chExt cx="8229600" cy="1125594"/>
          </a:xfrm>
        </p:grpSpPr>
        <p:sp>
          <p:nvSpPr>
            <p:cNvPr id="23" name="직사각형 22"/>
            <p:cNvSpPr/>
            <p:nvPr/>
          </p:nvSpPr>
          <p:spPr bwMode="auto">
            <a:xfrm>
              <a:off x="539552" y="1417527"/>
              <a:ext cx="8229600" cy="1023300"/>
            </a:xfrm>
            <a:prstGeom prst="rect">
              <a:avLst/>
            </a:prstGeom>
            <a:solidFill>
              <a:schemeClr val="bg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7210426" y="1669901"/>
              <a:ext cx="1172116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ClientEMA</a:t>
              </a:r>
              <a:r>
                <a:rPr lang="en-US" altLang="ko-KR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/>
              </a:r>
              <a:br>
                <a:rPr lang="en-US" altLang="ko-KR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</a:br>
              <a:r>
                <a:rPr lang="en-US" altLang="ko-KR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(192.168.1.125)</a:t>
              </a:r>
            </a:p>
          </p:txBody>
        </p:sp>
        <p:cxnSp>
          <p:nvCxnSpPr>
            <p:cNvPr id="25" name="직선 화살표 연결선 24"/>
            <p:cNvCxnSpPr/>
            <p:nvPr/>
          </p:nvCxnSpPr>
          <p:spPr bwMode="auto">
            <a:xfrm>
              <a:off x="2105142" y="1860213"/>
              <a:ext cx="1468805" cy="0"/>
            </a:xfrm>
            <a:prstGeom prst="straightConnector1">
              <a:avLst/>
            </a:prstGeom>
            <a:solidFill>
              <a:schemeClr val="accent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arrow" w="med" len="med"/>
              <a:tailEnd type="none"/>
            </a:ln>
            <a:effectLst/>
          </p:spPr>
        </p:cxnSp>
        <p:sp>
          <p:nvSpPr>
            <p:cNvPr id="28" name="TextBox 27"/>
            <p:cNvSpPr txBox="1"/>
            <p:nvPr/>
          </p:nvSpPr>
          <p:spPr>
            <a:xfrm>
              <a:off x="783840" y="1696878"/>
              <a:ext cx="1176925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ServerEMA</a:t>
              </a:r>
              <a:endPara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r>
                <a:rPr lang="en-US" altLang="ko-KR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(192.168.1.127)</a:t>
              </a:r>
            </a:p>
          </p:txBody>
        </p:sp>
        <p:cxnSp>
          <p:nvCxnSpPr>
            <p:cNvPr id="29" name="직선 화살표 연결선 28"/>
            <p:cNvCxnSpPr/>
            <p:nvPr/>
          </p:nvCxnSpPr>
          <p:spPr bwMode="auto">
            <a:xfrm flipH="1">
              <a:off x="2133787" y="2132856"/>
              <a:ext cx="1440160" cy="0"/>
            </a:xfrm>
            <a:prstGeom prst="straightConnector1">
              <a:avLst/>
            </a:prstGeom>
            <a:solidFill>
              <a:schemeClr val="accent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arrow" w="med" len="med"/>
              <a:tailEnd type="none"/>
            </a:ln>
            <a:effectLst/>
          </p:spPr>
        </p:cxnSp>
        <p:sp>
          <p:nvSpPr>
            <p:cNvPr id="30" name="TextBox 29"/>
            <p:cNvSpPr txBox="1"/>
            <p:nvPr/>
          </p:nvSpPr>
          <p:spPr>
            <a:xfrm>
              <a:off x="3661966" y="2150658"/>
              <a:ext cx="176407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3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(6)</a:t>
              </a:r>
              <a:r>
                <a:rPr lang="en-US" altLang="ko-KR" sz="1400" dirty="0"/>
                <a:t> RegisteredReport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3661966" y="1332841"/>
              <a:ext cx="15807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3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(5) </a:t>
              </a:r>
              <a:r>
                <a:rPr lang="en-US" altLang="ko-KR" sz="1400" dirty="0"/>
                <a:t>RegisterReport</a:t>
              </a:r>
              <a:endParaRPr lang="ko-KR" altLang="en-US" sz="13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080601" y="1679593"/>
              <a:ext cx="1172117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Broker</a:t>
              </a:r>
              <a:br>
                <a:rPr lang="en-US" altLang="ko-KR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</a:br>
              <a:r>
                <a:rPr lang="en-US" altLang="ko-KR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(192.168.1.212)</a:t>
              </a:r>
            </a:p>
          </p:txBody>
        </p:sp>
        <p:cxnSp>
          <p:nvCxnSpPr>
            <p:cNvPr id="33" name="직선 화살표 연결선 32"/>
            <p:cNvCxnSpPr/>
            <p:nvPr/>
          </p:nvCxnSpPr>
          <p:spPr bwMode="auto">
            <a:xfrm>
              <a:off x="5472143" y="1853903"/>
              <a:ext cx="1468805" cy="0"/>
            </a:xfrm>
            <a:prstGeom prst="straightConnector1">
              <a:avLst/>
            </a:prstGeom>
            <a:solidFill>
              <a:schemeClr val="accent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arrow" w="med" len="med"/>
              <a:tailEnd type="none"/>
            </a:ln>
            <a:effectLst/>
          </p:spPr>
        </p:cxnSp>
        <p:cxnSp>
          <p:nvCxnSpPr>
            <p:cNvPr id="34" name="직선 화살표 연결선 33"/>
            <p:cNvCxnSpPr/>
            <p:nvPr/>
          </p:nvCxnSpPr>
          <p:spPr bwMode="auto">
            <a:xfrm flipH="1">
              <a:off x="5531429" y="2109505"/>
              <a:ext cx="1440160" cy="0"/>
            </a:xfrm>
            <a:prstGeom prst="straightConnector1">
              <a:avLst/>
            </a:prstGeom>
            <a:solidFill>
              <a:schemeClr val="accent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arrow" w="med" len="med"/>
              <a:tailEnd type="none"/>
            </a:ln>
            <a:effectLst/>
          </p:spPr>
        </p:cxn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8855" y="2412339"/>
            <a:ext cx="7025146" cy="60007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105" y="5103701"/>
            <a:ext cx="3962960" cy="1666875"/>
          </a:xfrm>
          <a:prstGeom prst="rect">
            <a:avLst/>
          </a:prstGeom>
        </p:spPr>
      </p:pic>
      <p:sp>
        <p:nvSpPr>
          <p:cNvPr id="27" name="직사각형 26"/>
          <p:cNvSpPr/>
          <p:nvPr/>
        </p:nvSpPr>
        <p:spPr>
          <a:xfrm>
            <a:off x="0" y="0"/>
            <a:ext cx="234307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>
                <a:solidFill>
                  <a:schemeClr val="accent2"/>
                </a:solidFill>
              </a:rPr>
              <a:t>파란색 </a:t>
            </a:r>
            <a:r>
              <a:rPr lang="en-US" altLang="ko-KR" sz="1200" dirty="0">
                <a:solidFill>
                  <a:schemeClr val="accent2"/>
                </a:solidFill>
              </a:rPr>
              <a:t>: </a:t>
            </a:r>
            <a:r>
              <a:rPr lang="ko-KR" altLang="en-US" sz="1200" dirty="0">
                <a:solidFill>
                  <a:schemeClr val="accent2"/>
                </a:solidFill>
              </a:rPr>
              <a:t>기존 </a:t>
            </a:r>
            <a:r>
              <a:rPr lang="en-US" altLang="ko-KR" sz="1200" dirty="0">
                <a:solidFill>
                  <a:schemeClr val="accent2"/>
                </a:solidFill>
              </a:rPr>
              <a:t>OpenADR</a:t>
            </a:r>
            <a:r>
              <a:rPr lang="ko-KR" altLang="en-US" sz="1200" dirty="0">
                <a:solidFill>
                  <a:schemeClr val="accent2"/>
                </a:solidFill>
              </a:rPr>
              <a:t> </a:t>
            </a:r>
            <a:r>
              <a:rPr lang="en-US" altLang="ko-KR" sz="1200" dirty="0">
                <a:solidFill>
                  <a:schemeClr val="accent2"/>
                </a:solidFill>
              </a:rPr>
              <a:t>Tag </a:t>
            </a:r>
            <a:r>
              <a:rPr lang="ko-KR" altLang="en-US" sz="1200" dirty="0">
                <a:solidFill>
                  <a:schemeClr val="accent2"/>
                </a:solidFill>
              </a:rPr>
              <a:t>부분</a:t>
            </a:r>
            <a:endParaRPr lang="en-US" altLang="ko-KR" sz="1200" dirty="0">
              <a:solidFill>
                <a:schemeClr val="accent2"/>
              </a:solidFill>
            </a:endParaRPr>
          </a:p>
          <a:p>
            <a:r>
              <a:rPr lang="ko-KR" altLang="en-US" sz="1200" dirty="0">
                <a:solidFill>
                  <a:srgbClr val="FF0000"/>
                </a:solidFill>
              </a:rPr>
              <a:t>빨간색 </a:t>
            </a:r>
            <a:r>
              <a:rPr lang="en-US" altLang="ko-KR" sz="1200" dirty="0">
                <a:solidFill>
                  <a:srgbClr val="FF0000"/>
                </a:solidFill>
              </a:rPr>
              <a:t>: OpenADR</a:t>
            </a:r>
            <a:r>
              <a:rPr lang="ko-KR" altLang="en-US" sz="1200" dirty="0">
                <a:solidFill>
                  <a:srgbClr val="FF0000"/>
                </a:solidFill>
              </a:rPr>
              <a:t>확장된 </a:t>
            </a:r>
            <a:r>
              <a:rPr lang="en-US" altLang="ko-KR" sz="1200" dirty="0">
                <a:solidFill>
                  <a:srgbClr val="FF0000"/>
                </a:solidFill>
              </a:rPr>
              <a:t>Profile</a:t>
            </a:r>
          </a:p>
          <a:p>
            <a:r>
              <a:rPr lang="ko-KR" altLang="en-US" sz="1200" dirty="0">
                <a:solidFill>
                  <a:schemeClr val="accent1"/>
                </a:solidFill>
              </a:rPr>
              <a:t>초록색 </a:t>
            </a:r>
            <a:r>
              <a:rPr lang="en-US" altLang="ko-KR" sz="1200" dirty="0">
                <a:solidFill>
                  <a:schemeClr val="accent1"/>
                </a:solidFill>
              </a:rPr>
              <a:t>: </a:t>
            </a:r>
            <a:r>
              <a:rPr lang="ko-KR" altLang="en-US" sz="1200" dirty="0">
                <a:solidFill>
                  <a:schemeClr val="accent1"/>
                </a:solidFill>
              </a:rPr>
              <a:t>삭제 또는 변경</a:t>
            </a:r>
            <a:endParaRPr lang="en-US" altLang="ko-KR" sz="1200" dirty="0">
              <a:solidFill>
                <a:schemeClr val="accent1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32725" y="3148756"/>
            <a:ext cx="9005141" cy="3606316"/>
            <a:chOff x="32725" y="3148756"/>
            <a:chExt cx="9005141" cy="3606316"/>
          </a:xfrm>
        </p:grpSpPr>
        <p:grpSp>
          <p:nvGrpSpPr>
            <p:cNvPr id="26" name="그룹 25"/>
            <p:cNvGrpSpPr/>
            <p:nvPr/>
          </p:nvGrpSpPr>
          <p:grpSpPr>
            <a:xfrm>
              <a:off x="32725" y="3148756"/>
              <a:ext cx="9005141" cy="3603652"/>
              <a:chOff x="138859" y="2903230"/>
              <a:chExt cx="9005141" cy="3603652"/>
            </a:xfrm>
          </p:grpSpPr>
          <p:sp>
            <p:nvSpPr>
              <p:cNvPr id="35" name="TextBox 34"/>
              <p:cNvSpPr txBox="1"/>
              <p:nvPr/>
            </p:nvSpPr>
            <p:spPr>
              <a:xfrm>
                <a:off x="138859" y="2903230"/>
                <a:ext cx="9005141" cy="3603652"/>
              </a:xfrm>
              <a:prstGeom prst="rect">
                <a:avLst/>
              </a:prstGeom>
              <a:noFill/>
              <a:ln>
                <a:solidFill>
                  <a:schemeClr val="bg2">
                    <a:lumMod val="50000"/>
                  </a:schemeClr>
                </a:solidFill>
              </a:ln>
            </p:spPr>
            <p:txBody>
              <a:bodyPr wrap="square" lIns="108000" tIns="108000" rIns="108000" bIns="108000" rtlCol="0" anchor="ctr">
                <a:spAutoFit/>
              </a:bodyPr>
              <a:lstStyle/>
              <a:p>
                <a:r>
                  <a:rPr lang="en-US" altLang="ko-KR" sz="11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굴림" panose="020B0600000101010101" pitchFamily="50" charset="-127"/>
                    <a:cs typeface="Times New Roman" panose="02020603050405020304" pitchFamily="18" charset="0"/>
                  </a:rPr>
                  <a:t>RegisterReport Object</a:t>
                </a:r>
                <a:r>
                  <a:rPr lang="en-US" altLang="ko-KR" sz="11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굴림" panose="020B0600000101010101" pitchFamily="50" charset="-127"/>
                    <a:cs typeface="Times New Roman" panose="02020603050405020304" pitchFamily="18" charset="0"/>
                  </a:rPr>
                  <a:t>{</a:t>
                </a:r>
              </a:p>
              <a:p>
                <a:r>
                  <a:rPr lang="en-US" altLang="ko-KR" sz="11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굴림" panose="020B0600000101010101" pitchFamily="50" charset="-127"/>
                    <a:cs typeface="Times New Roman" panose="02020603050405020304" pitchFamily="18" charset="0"/>
                  </a:rPr>
                  <a:t>  </a:t>
                </a:r>
                <a:r>
                  <a:rPr lang="en-US" altLang="ko-KR" sz="1100" dirty="0">
                    <a:latin typeface="Times New Roman" panose="02020603050405020304" pitchFamily="18" charset="0"/>
                    <a:ea typeface="굴림" panose="020B0600000101010101" pitchFamily="50" charset="-127"/>
                    <a:cs typeface="Times New Roman" panose="02020603050405020304" pitchFamily="18" charset="0"/>
                  </a:rPr>
                  <a:t>“</a:t>
                </a:r>
                <a:r>
                  <a:rPr lang="en-US" altLang="ko-KR" sz="1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SrcEMA” </a:t>
                </a:r>
                <a:r>
                  <a:rPr lang="en-US" altLang="ko-KR" sz="1100" dirty="0">
                    <a:latin typeface="Times New Roman" panose="02020603050405020304" pitchFamily="18" charset="0"/>
                    <a:ea typeface="굴림" panose="020B0600000101010101" pitchFamily="50" charset="-127"/>
                    <a:cs typeface="Times New Roman" panose="02020603050405020304" pitchFamily="18" charset="0"/>
                  </a:rPr>
                  <a:t>: String,</a:t>
                </a:r>
              </a:p>
              <a:p>
                <a:r>
                  <a:rPr lang="en-US" altLang="ko-KR" sz="1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“DestEMA” : String,</a:t>
                </a:r>
              </a:p>
              <a:p>
                <a:r>
                  <a:rPr lang="en-US" altLang="ko-KR" sz="1100" dirty="0">
                    <a:solidFill>
                      <a:schemeClr val="accent1"/>
                    </a:solidFill>
                    <a:latin typeface="Times New Roman" panose="02020603050405020304" pitchFamily="18" charset="0"/>
                    <a:ea typeface="굴림" panose="020B0600000101010101" pitchFamily="50" charset="-127"/>
                    <a:cs typeface="Times New Roman" panose="02020603050405020304" pitchFamily="18" charset="0"/>
                  </a:rPr>
                  <a:t>  “requestID": String,</a:t>
                </a:r>
              </a:p>
              <a:p>
                <a:r>
                  <a:rPr lang="en-US" altLang="ko-KR" sz="1100" dirty="0">
                    <a:solidFill>
                      <a:schemeClr val="accent1"/>
                    </a:solidFill>
                    <a:latin typeface="Times New Roman" panose="02020603050405020304" pitchFamily="18" charset="0"/>
                    <a:ea typeface="굴림" panose="020B0600000101010101" pitchFamily="50" charset="-127"/>
                    <a:cs typeface="Times New Roman" panose="02020603050405020304" pitchFamily="18" charset="0"/>
                  </a:rPr>
                  <a:t> </a:t>
                </a:r>
                <a:r>
                  <a:rPr lang="en-US" altLang="ko-KR" sz="1100" dirty="0">
                    <a:latin typeface="Times New Roman" panose="02020603050405020304" pitchFamily="18" charset="0"/>
                    <a:ea typeface="굴림" panose="020B0600000101010101" pitchFamily="50" charset="-127"/>
                    <a:cs typeface="Times New Roman" panose="02020603050405020304" pitchFamily="18" charset="0"/>
                  </a:rPr>
                  <a:t> “reportType” : String,</a:t>
                </a:r>
              </a:p>
              <a:p>
                <a:r>
                  <a:rPr lang="en-US" altLang="ko-KR" sz="1100" strike="sngStrike" dirty="0">
                    <a:solidFill>
                      <a:schemeClr val="accent1"/>
                    </a:solidFill>
                    <a:latin typeface="Times New Roman" panose="02020603050405020304" pitchFamily="18" charset="0"/>
                    <a:ea typeface="굴림" panose="020B0600000101010101" pitchFamily="50" charset="-127"/>
                    <a:cs typeface="Times New Roman" panose="02020603050405020304" pitchFamily="18" charset="0"/>
                  </a:rPr>
                  <a:t>  “EMAregisteredDRinformation” : Object  =&gt;</a:t>
                </a:r>
                <a:r>
                  <a:rPr lang="ko-KR" altLang="en-US" sz="1100" strike="sngStrike" dirty="0">
                    <a:solidFill>
                      <a:schemeClr val="accent1"/>
                    </a:solidFill>
                    <a:latin typeface="Times New Roman" panose="02020603050405020304" pitchFamily="18" charset="0"/>
                    <a:ea typeface="굴림" panose="020B0600000101010101" pitchFamily="50" charset="-127"/>
                    <a:cs typeface="Times New Roman" panose="02020603050405020304" pitchFamily="18" charset="0"/>
                  </a:rPr>
                  <a:t>변경</a:t>
                </a:r>
                <a:r>
                  <a:rPr lang="en-US" altLang="ko-KR" sz="1100" strike="sngStrike" dirty="0">
                    <a:solidFill>
                      <a:schemeClr val="accent1"/>
                    </a:solidFill>
                    <a:latin typeface="Times New Roman" panose="02020603050405020304" pitchFamily="18" charset="0"/>
                    <a:ea typeface="굴림" panose="020B0600000101010101" pitchFamily="50" charset="-127"/>
                    <a:cs typeface="Times New Roman" panose="02020603050405020304" pitchFamily="18" charset="0"/>
                  </a:rPr>
                  <a:t> </a:t>
                </a:r>
              </a:p>
              <a:p>
                <a:r>
                  <a:rPr lang="en-US" altLang="ko-KR" sz="1100" strike="sngStrike" dirty="0">
                    <a:solidFill>
                      <a:schemeClr val="accent1"/>
                    </a:solidFill>
                    <a:latin typeface="Times New Roman" panose="02020603050405020304" pitchFamily="18" charset="0"/>
                    <a:ea typeface="굴림" panose="020B0600000101010101" pitchFamily="50" charset="-127"/>
                    <a:cs typeface="Times New Roman" panose="02020603050405020304" pitchFamily="18" charset="0"/>
                  </a:rPr>
                  <a:t>  “EMAregisteredMgnInformation” : Object  =&gt; </a:t>
                </a:r>
                <a:r>
                  <a:rPr lang="ko-KR" altLang="en-US" sz="1100" strike="sngStrike" dirty="0">
                    <a:solidFill>
                      <a:schemeClr val="accent1"/>
                    </a:solidFill>
                    <a:latin typeface="Times New Roman" panose="02020603050405020304" pitchFamily="18" charset="0"/>
                    <a:ea typeface="굴림" panose="020B0600000101010101" pitchFamily="50" charset="-127"/>
                    <a:cs typeface="Times New Roman" panose="02020603050405020304" pitchFamily="18" charset="0"/>
                  </a:rPr>
                  <a:t>변경</a:t>
                </a:r>
                <a:r>
                  <a:rPr lang="en-US" altLang="ko-KR" sz="1100" strike="sngStrike" dirty="0">
                    <a:solidFill>
                      <a:schemeClr val="accent1"/>
                    </a:solidFill>
                    <a:latin typeface="Times New Roman" panose="02020603050405020304" pitchFamily="18" charset="0"/>
                    <a:ea typeface="굴림" panose="020B0600000101010101" pitchFamily="50" charset="-127"/>
                    <a:cs typeface="Times New Roman" panose="02020603050405020304" pitchFamily="18" charset="0"/>
                  </a:rPr>
                  <a:t>,</a:t>
                </a:r>
                <a:br>
                  <a:rPr lang="en-US" altLang="ko-KR" sz="1100" strike="sngStrike" dirty="0">
                    <a:solidFill>
                      <a:schemeClr val="accent1"/>
                    </a:solidFill>
                    <a:latin typeface="Times New Roman" panose="02020603050405020304" pitchFamily="18" charset="0"/>
                    <a:ea typeface="굴림" panose="020B0600000101010101" pitchFamily="50" charset="-127"/>
                    <a:cs typeface="Times New Roman" panose="02020603050405020304" pitchFamily="18" charset="0"/>
                  </a:rPr>
                </a:br>
                <a:r>
                  <a:rPr lang="en-US" altLang="ko-KR" sz="1100" b="1" strike="sngStrike" dirty="0">
                    <a:solidFill>
                      <a:schemeClr val="accent1"/>
                    </a:solidFill>
                    <a:latin typeface="Times New Roman" panose="02020603050405020304" pitchFamily="18" charset="0"/>
                    <a:ea typeface="굴림" panose="020B0600000101010101" pitchFamily="50" charset="-127"/>
                    <a:cs typeface="Times New Roman" panose="02020603050405020304" pitchFamily="18" charset="0"/>
                  </a:rPr>
                  <a:t> </a:t>
                </a:r>
                <a:r>
                  <a:rPr lang="en-US" altLang="ko-KR" sz="1100" b="1" dirty="0">
                    <a:solidFill>
                      <a:schemeClr val="accent1"/>
                    </a:solidFill>
                    <a:latin typeface="Times New Roman" panose="02020603050405020304" pitchFamily="18" charset="0"/>
                    <a:ea typeface="굴림" panose="020B0600000101010101" pitchFamily="50" charset="-127"/>
                    <a:cs typeface="Times New Roman" panose="02020603050405020304" pitchFamily="18" charset="0"/>
                  </a:rPr>
                  <a:t> “report” : Array,</a:t>
                </a:r>
                <a:endParaRPr lang="en-US" altLang="ko-KR" sz="1100" b="1" strike="sngStrike" dirty="0">
                  <a:solidFill>
                    <a:schemeClr val="accent1"/>
                  </a:solidFill>
                  <a:latin typeface="Times New Roman" panose="02020603050405020304" pitchFamily="18" charset="0"/>
                  <a:ea typeface="굴림" panose="020B0600000101010101" pitchFamily="50" charset="-127"/>
                  <a:cs typeface="Times New Roman" panose="02020603050405020304" pitchFamily="18" charset="0"/>
                </a:endParaRPr>
              </a:p>
              <a:p>
                <a:r>
                  <a:rPr lang="en-US" altLang="ko-KR" sz="11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굴림" panose="020B0600000101010101" pitchFamily="50" charset="-127"/>
                    <a:cs typeface="Times New Roman" panose="02020603050405020304" pitchFamily="18" charset="0"/>
                  </a:rPr>
                  <a:t>  “time”: Date, </a:t>
                </a:r>
              </a:p>
              <a:p>
                <a:r>
                  <a:rPr lang="en-US" altLang="ko-KR" sz="1100" dirty="0">
                    <a:solidFill>
                      <a:schemeClr val="accent2"/>
                    </a:solidFill>
                    <a:latin typeface="Times New Roman" panose="02020603050405020304" pitchFamily="18" charset="0"/>
                    <a:ea typeface="굴림" panose="020B0600000101010101" pitchFamily="50" charset="-127"/>
                    <a:cs typeface="Times New Roman" panose="02020603050405020304" pitchFamily="18" charset="0"/>
                  </a:rPr>
                  <a:t>  “service” : String</a:t>
                </a:r>
              </a:p>
              <a:p>
                <a:r>
                  <a:rPr lang="en-US" altLang="ko-KR" sz="11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굴림" panose="020B0600000101010101" pitchFamily="50" charset="-127"/>
                    <a:cs typeface="Times New Roman" panose="02020603050405020304" pitchFamily="18" charset="0"/>
                  </a:rPr>
                  <a:t>}</a:t>
                </a:r>
              </a:p>
              <a:p>
                <a:endParaRPr lang="en-US" altLang="ko-KR" sz="1100" dirty="0">
                  <a:solidFill>
                    <a:srgbClr val="000000"/>
                  </a:solidFill>
                  <a:latin typeface="Times New Roman" panose="02020603050405020304" pitchFamily="18" charset="0"/>
                  <a:ea typeface="굴림" panose="020B0600000101010101" pitchFamily="50" charset="-127"/>
                  <a:cs typeface="Times New Roman" panose="02020603050405020304" pitchFamily="18" charset="0"/>
                </a:endParaRPr>
              </a:p>
              <a:p>
                <a:endParaRPr lang="en-US" altLang="ko-KR" sz="1100" dirty="0">
                  <a:solidFill>
                    <a:srgbClr val="000000"/>
                  </a:solidFill>
                  <a:latin typeface="Times New Roman" panose="02020603050405020304" pitchFamily="18" charset="0"/>
                  <a:ea typeface="굴림" panose="020B0600000101010101" pitchFamily="50" charset="-127"/>
                  <a:cs typeface="Times New Roman" panose="02020603050405020304" pitchFamily="18" charset="0"/>
                </a:endParaRPr>
              </a:p>
              <a:p>
                <a:endParaRPr lang="en-US" altLang="ko-KR" sz="1100" dirty="0">
                  <a:solidFill>
                    <a:srgbClr val="000000"/>
                  </a:solidFill>
                  <a:latin typeface="Times New Roman" panose="02020603050405020304" pitchFamily="18" charset="0"/>
                  <a:ea typeface="굴림" panose="020B0600000101010101" pitchFamily="50" charset="-127"/>
                  <a:cs typeface="Times New Roman" panose="02020603050405020304" pitchFamily="18" charset="0"/>
                </a:endParaRPr>
              </a:p>
              <a:p>
                <a:endParaRPr lang="en-US" altLang="ko-KR" sz="1100" dirty="0">
                  <a:solidFill>
                    <a:srgbClr val="000000"/>
                  </a:solidFill>
                  <a:latin typeface="Times New Roman" panose="02020603050405020304" pitchFamily="18" charset="0"/>
                  <a:ea typeface="굴림" panose="020B0600000101010101" pitchFamily="50" charset="-127"/>
                  <a:cs typeface="Times New Roman" panose="02020603050405020304" pitchFamily="18" charset="0"/>
                </a:endParaRPr>
              </a:p>
              <a:p>
                <a:endParaRPr lang="en-US" altLang="ko-KR" sz="1100" dirty="0">
                  <a:solidFill>
                    <a:srgbClr val="000000"/>
                  </a:solidFill>
                  <a:latin typeface="Times New Roman" panose="02020603050405020304" pitchFamily="18" charset="0"/>
                  <a:ea typeface="굴림" panose="020B0600000101010101" pitchFamily="50" charset="-127"/>
                  <a:cs typeface="Times New Roman" panose="02020603050405020304" pitchFamily="18" charset="0"/>
                </a:endParaRPr>
              </a:p>
              <a:p>
                <a:endParaRPr lang="en-US" altLang="ko-KR" sz="1100" dirty="0">
                  <a:solidFill>
                    <a:srgbClr val="000000"/>
                  </a:solidFill>
                  <a:latin typeface="Times New Roman" panose="02020603050405020304" pitchFamily="18" charset="0"/>
                  <a:ea typeface="굴림" panose="020B0600000101010101" pitchFamily="50" charset="-127"/>
                  <a:cs typeface="Times New Roman" panose="02020603050405020304" pitchFamily="18" charset="0"/>
                </a:endParaRPr>
              </a:p>
              <a:p>
                <a:endParaRPr lang="en-US" sz="1100" dirty="0">
                  <a:solidFill>
                    <a:srgbClr val="000000"/>
                  </a:solidFill>
                  <a:latin typeface="Times New Roman" panose="02020603050405020304" pitchFamily="18" charset="0"/>
                  <a:ea typeface="굴림" panose="020B0600000101010101" pitchFamily="50" charset="-127"/>
                  <a:cs typeface="Times New Roman" panose="02020603050405020304" pitchFamily="18" charset="0"/>
                </a:endParaRPr>
              </a:p>
              <a:p>
                <a:endParaRPr lang="en-US" sz="1100" dirty="0">
                  <a:solidFill>
                    <a:srgbClr val="000000"/>
                  </a:solidFill>
                  <a:latin typeface="Times New Roman" panose="02020603050405020304" pitchFamily="18" charset="0"/>
                  <a:ea typeface="굴림" panose="020B0600000101010101" pitchFamily="50" charset="-127"/>
                  <a:cs typeface="Times New Roman" panose="02020603050405020304" pitchFamily="18" charset="0"/>
                </a:endParaRPr>
              </a:p>
              <a:p>
                <a:endParaRPr lang="en-US" sz="1100" dirty="0">
                  <a:solidFill>
                    <a:srgbClr val="000000"/>
                  </a:solidFill>
                  <a:latin typeface="Times New Roman" panose="02020603050405020304" pitchFamily="18" charset="0"/>
                  <a:ea typeface="굴림" panose="020B0600000101010101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3469519" y="2967450"/>
                <a:ext cx="1966577" cy="1464604"/>
              </a:xfrm>
              <a:prstGeom prst="rect">
                <a:avLst/>
              </a:prstGeom>
              <a:noFill/>
              <a:ln>
                <a:solidFill>
                  <a:schemeClr val="bg2">
                    <a:lumMod val="50000"/>
                  </a:schemeClr>
                </a:solidFill>
              </a:ln>
            </p:spPr>
            <p:txBody>
              <a:bodyPr wrap="square" lIns="108000" tIns="108000" rIns="108000" bIns="108000" rtlCol="0" anchor="ctr">
                <a:spAutoFit/>
              </a:bodyPr>
              <a:lstStyle/>
              <a:p>
                <a:r>
                  <a:rPr lang="en-US" altLang="ko-KR" sz="900" b="1" dirty="0">
                    <a:solidFill>
                      <a:schemeClr val="accent1"/>
                    </a:solidFill>
                    <a:latin typeface="Times New Roman" panose="02020603050405020304" pitchFamily="18" charset="0"/>
                    <a:ea typeface="굴림" panose="020B0600000101010101" pitchFamily="50" charset="-127"/>
                    <a:cs typeface="Times New Roman" panose="02020603050405020304" pitchFamily="18" charset="0"/>
                  </a:rPr>
                  <a:t>report</a:t>
                </a:r>
                <a:r>
                  <a:rPr lang="en-US" altLang="ko-KR" sz="900" dirty="0">
                    <a:solidFill>
                      <a:schemeClr val="accent2"/>
                    </a:solidFill>
                    <a:latin typeface="Times New Roman" panose="02020603050405020304" pitchFamily="18" charset="0"/>
                    <a:ea typeface="굴림" panose="020B0600000101010101" pitchFamily="50" charset="-127"/>
                    <a:cs typeface="Times New Roman" panose="02020603050405020304" pitchFamily="18" charset="0"/>
                  </a:rPr>
                  <a:t> </a:t>
                </a:r>
                <a:r>
                  <a:rPr lang="en-US" sz="9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굴림" panose="020B0600000101010101" pitchFamily="50" charset="-127"/>
                    <a:cs typeface="Times New Roman" panose="02020603050405020304" pitchFamily="18" charset="0"/>
                  </a:rPr>
                  <a:t>Object</a:t>
                </a:r>
                <a:r>
                  <a:rPr lang="en-US" sz="9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굴림" panose="020B0600000101010101" pitchFamily="50" charset="-127"/>
                    <a:cs typeface="Times New Roman" panose="02020603050405020304" pitchFamily="18" charset="0"/>
                  </a:rPr>
                  <a:t>{</a:t>
                </a:r>
              </a:p>
              <a:p>
                <a:r>
                  <a:rPr lang="en-US" sz="900" dirty="0">
                    <a:latin typeface="Times New Roman" panose="02020603050405020304" pitchFamily="18" charset="0"/>
                    <a:ea typeface="굴림" panose="020B0600000101010101" pitchFamily="50" charset="-127"/>
                    <a:cs typeface="Times New Roman" panose="02020603050405020304" pitchFamily="18" charset="0"/>
                  </a:rPr>
                  <a:t>      “duration” : String,</a:t>
                </a:r>
              </a:p>
              <a:p>
                <a:r>
                  <a:rPr lang="en-US" sz="900" dirty="0">
                    <a:latin typeface="Times New Roman" panose="02020603050405020304" pitchFamily="18" charset="0"/>
                    <a:ea typeface="굴림" panose="020B0600000101010101" pitchFamily="50" charset="-127"/>
                    <a:cs typeface="Times New Roman" panose="02020603050405020304" pitchFamily="18" charset="0"/>
                  </a:rPr>
                  <a:t>      “</a:t>
                </a:r>
                <a:r>
                  <a:rPr lang="en-US" altLang="ko-KR" sz="900" dirty="0" err="1"/>
                  <a:t>reportRequestID</a:t>
                </a:r>
                <a:r>
                  <a:rPr lang="en-US" altLang="ko-KR" sz="900" dirty="0"/>
                  <a:t>”  : Integer,</a:t>
                </a:r>
              </a:p>
              <a:p>
                <a:r>
                  <a:rPr lang="en-US" sz="900" dirty="0">
                    <a:latin typeface="Times New Roman" panose="02020603050405020304" pitchFamily="18" charset="0"/>
                    <a:ea typeface="굴림" panose="020B0600000101010101" pitchFamily="50" charset="-127"/>
                    <a:cs typeface="Times New Roman" panose="02020603050405020304" pitchFamily="18" charset="0"/>
                  </a:rPr>
                  <a:t>      “</a:t>
                </a:r>
                <a:r>
                  <a:rPr lang="en-US" altLang="ko-KR" sz="900" dirty="0" err="1"/>
                  <a:t>reportSpecifierID</a:t>
                </a:r>
                <a:r>
                  <a:rPr lang="en-US" altLang="ko-KR" sz="900" dirty="0"/>
                  <a:t>” : String,</a:t>
                </a:r>
              </a:p>
              <a:p>
                <a:r>
                  <a:rPr lang="en-US" sz="900" dirty="0">
                    <a:latin typeface="Times New Roman" panose="02020603050405020304" pitchFamily="18" charset="0"/>
                    <a:ea typeface="굴림" panose="020B0600000101010101" pitchFamily="50" charset="-127"/>
                    <a:cs typeface="Times New Roman" panose="02020603050405020304" pitchFamily="18" charset="0"/>
                  </a:rPr>
                  <a:t>      “</a:t>
                </a:r>
                <a:r>
                  <a:rPr lang="en-US" altLang="ko-KR" sz="900" dirty="0" err="1"/>
                  <a:t>reportName</a:t>
                </a:r>
                <a:r>
                  <a:rPr lang="en-US" altLang="ko-KR" sz="900" dirty="0"/>
                  <a:t>” : String,</a:t>
                </a:r>
              </a:p>
              <a:p>
                <a:r>
                  <a:rPr lang="en-US" sz="900" dirty="0">
                    <a:latin typeface="Times New Roman" panose="02020603050405020304" pitchFamily="18" charset="0"/>
                    <a:ea typeface="굴림" panose="020B0600000101010101" pitchFamily="50" charset="-127"/>
                    <a:cs typeface="Times New Roman" panose="02020603050405020304" pitchFamily="18" charset="0"/>
                  </a:rPr>
                  <a:t>      “</a:t>
                </a:r>
                <a:r>
                  <a:rPr lang="en-US" altLang="ko-KR" sz="900" dirty="0"/>
                  <a:t>createdDateTime” : Date,</a:t>
                </a:r>
              </a:p>
              <a:p>
                <a:r>
                  <a:rPr lang="en-US" sz="900" dirty="0">
                    <a:latin typeface="Times New Roman" panose="02020603050405020304" pitchFamily="18" charset="0"/>
                    <a:ea typeface="굴림" panose="020B0600000101010101" pitchFamily="50" charset="-127"/>
                    <a:cs typeface="Times New Roman" panose="02020603050405020304" pitchFamily="18" charset="0"/>
                  </a:rPr>
                  <a:t>      </a:t>
                </a:r>
                <a:r>
                  <a:rPr lang="en-US" sz="900" b="1" dirty="0">
                    <a:latin typeface="Times New Roman" panose="02020603050405020304" pitchFamily="18" charset="0"/>
                    <a:ea typeface="굴림" panose="020B0600000101010101" pitchFamily="50" charset="-127"/>
                    <a:cs typeface="Times New Roman" panose="02020603050405020304" pitchFamily="18" charset="0"/>
                  </a:rPr>
                  <a:t>“</a:t>
                </a:r>
                <a:r>
                  <a:rPr lang="en-US" altLang="ko-KR" sz="900" b="1" dirty="0" err="1"/>
                  <a:t>reportDescription</a:t>
                </a:r>
                <a:r>
                  <a:rPr lang="en-US" altLang="ko-KR" sz="900" b="1" dirty="0"/>
                  <a:t>” : Array,</a:t>
                </a:r>
                <a:r>
                  <a:rPr lang="en-US" sz="900" b="1" dirty="0">
                    <a:latin typeface="Times New Roman" panose="02020603050405020304" pitchFamily="18" charset="0"/>
                    <a:ea typeface="굴림" panose="020B0600000101010101" pitchFamily="50" charset="-127"/>
                    <a:cs typeface="Times New Roman" panose="02020603050405020304" pitchFamily="18" charset="0"/>
                  </a:rPr>
                  <a:t>	</a:t>
                </a:r>
              </a:p>
              <a:p>
                <a:r>
                  <a:rPr lang="en-US" sz="900" dirty="0">
                    <a:latin typeface="Times New Roman" panose="02020603050405020304" pitchFamily="18" charset="0"/>
                    <a:ea typeface="굴림" panose="020B0600000101010101" pitchFamily="50" charset="-127"/>
                    <a:cs typeface="Times New Roman" panose="02020603050405020304" pitchFamily="18" charset="0"/>
                  </a:rPr>
                  <a:t>}</a:t>
                </a:r>
              </a:p>
            </p:txBody>
          </p:sp>
        </p:grpSp>
        <p:sp>
          <p:nvSpPr>
            <p:cNvPr id="41" name="TextBox 40"/>
            <p:cNvSpPr txBox="1"/>
            <p:nvPr/>
          </p:nvSpPr>
          <p:spPr>
            <a:xfrm>
              <a:off x="5512369" y="3212976"/>
              <a:ext cx="1800200" cy="3542096"/>
            </a:xfrm>
            <a:prstGeom prst="rect">
              <a:avLst/>
            </a:prstGeom>
            <a:noFill/>
            <a:ln>
              <a:solidFill>
                <a:schemeClr val="bg2">
                  <a:lumMod val="50000"/>
                </a:schemeClr>
              </a:solidFill>
            </a:ln>
          </p:spPr>
          <p:txBody>
            <a:bodyPr wrap="square" lIns="108000" tIns="108000" rIns="108000" bIns="108000" rtlCol="0" anchor="ctr">
              <a:spAutoFit/>
            </a:bodyPr>
            <a:lstStyle/>
            <a:p>
              <a:r>
                <a:rPr lang="en-US" altLang="ko-KR" sz="800" b="1" dirty="0" err="1">
                  <a:solidFill>
                    <a:schemeClr val="accent1"/>
                  </a:solidFill>
                </a:rPr>
                <a:t>reportDescription</a:t>
              </a:r>
              <a:r>
                <a:rPr lang="en-US" altLang="ko-KR" sz="800" dirty="0">
                  <a:solidFill>
                    <a:schemeClr val="accent2"/>
                  </a:solidFill>
                  <a:latin typeface="Times New Roman" panose="02020603050405020304" pitchFamily="18" charset="0"/>
                  <a:ea typeface="굴림" panose="020B0600000101010101" pitchFamily="50" charset="-127"/>
                  <a:cs typeface="Times New Roman" panose="02020603050405020304" pitchFamily="18" charset="0"/>
                </a:rPr>
                <a:t> </a:t>
              </a:r>
              <a:r>
                <a:rPr lang="en-US" sz="800" b="1" dirty="0">
                  <a:solidFill>
                    <a:srgbClr val="000000"/>
                  </a:solidFill>
                  <a:latin typeface="Times New Roman" panose="02020603050405020304" pitchFamily="18" charset="0"/>
                  <a:ea typeface="굴림" panose="020B0600000101010101" pitchFamily="50" charset="-127"/>
                  <a:cs typeface="Times New Roman" panose="02020603050405020304" pitchFamily="18" charset="0"/>
                </a:rPr>
                <a:t>Object</a:t>
              </a:r>
              <a:r>
                <a:rPr lang="en-US" sz="800" dirty="0">
                  <a:solidFill>
                    <a:srgbClr val="000000"/>
                  </a:solidFill>
                  <a:latin typeface="Times New Roman" panose="02020603050405020304" pitchFamily="18" charset="0"/>
                  <a:ea typeface="굴림" panose="020B0600000101010101" pitchFamily="50" charset="-127"/>
                  <a:cs typeface="Times New Roman" panose="02020603050405020304" pitchFamily="18" charset="0"/>
                </a:rPr>
                <a:t>{</a:t>
              </a:r>
              <a:endParaRPr lang="en-US" sz="800" dirty="0">
                <a:solidFill>
                  <a:srgbClr val="FF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endParaRPr>
            </a:p>
            <a:p>
              <a:r>
                <a:rPr lang="en-US" sz="800" dirty="0">
                  <a:latin typeface="Times New Roman" panose="02020603050405020304" pitchFamily="18" charset="0"/>
                  <a:ea typeface="굴림" panose="020B0600000101010101" pitchFamily="50" charset="-127"/>
                  <a:cs typeface="Times New Roman" panose="02020603050405020304" pitchFamily="18" charset="0"/>
                </a:rPr>
                <a:t>      “</a:t>
              </a:r>
              <a:r>
                <a:rPr lang="en-US" sz="800" dirty="0" err="1">
                  <a:latin typeface="Times New Roman" panose="02020603050405020304" pitchFamily="18" charset="0"/>
                  <a:ea typeface="굴림" panose="020B0600000101010101" pitchFamily="50" charset="-127"/>
                  <a:cs typeface="Times New Roman" panose="02020603050405020304" pitchFamily="18" charset="0"/>
                </a:rPr>
                <a:t>rID</a:t>
              </a:r>
              <a:r>
                <a:rPr lang="en-US" sz="800" dirty="0">
                  <a:latin typeface="Times New Roman" panose="02020603050405020304" pitchFamily="18" charset="0"/>
                  <a:ea typeface="굴림" panose="020B0600000101010101" pitchFamily="50" charset="-127"/>
                  <a:cs typeface="Times New Roman" panose="02020603050405020304" pitchFamily="18" charset="0"/>
                </a:rPr>
                <a:t>” : String,</a:t>
              </a:r>
            </a:p>
            <a:p>
              <a:r>
                <a:rPr lang="en-US" sz="800" dirty="0">
                  <a:latin typeface="Times New Roman" panose="02020603050405020304" pitchFamily="18" charset="0"/>
                  <a:ea typeface="굴림" panose="020B0600000101010101" pitchFamily="50" charset="-127"/>
                  <a:cs typeface="Times New Roman" panose="02020603050405020304" pitchFamily="18" charset="0"/>
                </a:rPr>
                <a:t>      “</a:t>
              </a:r>
              <a:r>
                <a:rPr lang="en-US" altLang="ko-KR" sz="800" dirty="0" err="1"/>
                <a:t>resourceID</a:t>
              </a:r>
              <a:r>
                <a:rPr lang="en-US" altLang="ko-KR" sz="800" dirty="0"/>
                <a:t>” : String,</a:t>
              </a:r>
            </a:p>
            <a:p>
              <a:r>
                <a:rPr lang="en-US" sz="800" dirty="0">
                  <a:latin typeface="Times New Roman" panose="02020603050405020304" pitchFamily="18" charset="0"/>
                  <a:ea typeface="굴림" panose="020B0600000101010101" pitchFamily="50" charset="-127"/>
                  <a:cs typeface="Times New Roman" panose="02020603050405020304" pitchFamily="18" charset="0"/>
                </a:rPr>
                <a:t>      “</a:t>
              </a:r>
              <a:r>
                <a:rPr lang="en-US" altLang="ko-KR" sz="800" dirty="0" err="1">
                  <a:solidFill>
                    <a:srgbClr val="FF0000"/>
                  </a:solidFill>
                </a:rPr>
                <a:t>deviceType</a:t>
              </a:r>
              <a:r>
                <a:rPr lang="en-US" altLang="ko-KR" sz="800" dirty="0">
                  <a:solidFill>
                    <a:srgbClr val="FF0000"/>
                  </a:solidFill>
                </a:rPr>
                <a:t>” : String,</a:t>
              </a:r>
            </a:p>
            <a:p>
              <a:r>
                <a:rPr lang="en-US" sz="800" dirty="0">
                  <a:solidFill>
                    <a:srgbClr val="FF0000"/>
                  </a:solidFill>
                  <a:latin typeface="Times New Roman" panose="02020603050405020304" pitchFamily="18" charset="0"/>
                  <a:ea typeface="굴림" panose="020B0600000101010101" pitchFamily="50" charset="-127"/>
                  <a:cs typeface="Times New Roman" panose="02020603050405020304" pitchFamily="18" charset="0"/>
                </a:rPr>
                <a:t>      “</a:t>
              </a:r>
              <a:r>
                <a:rPr lang="en-US" altLang="ko-KR" sz="800" dirty="0" err="1"/>
                <a:t>reportType</a:t>
              </a:r>
              <a:r>
                <a:rPr lang="en-US" altLang="ko-KR" sz="800" dirty="0"/>
                <a:t>” : String,</a:t>
              </a:r>
            </a:p>
            <a:p>
              <a:r>
                <a:rPr lang="en-US" sz="800" dirty="0">
                  <a:latin typeface="Times New Roman" panose="02020603050405020304" pitchFamily="18" charset="0"/>
                  <a:ea typeface="굴림" panose="020B0600000101010101" pitchFamily="50" charset="-127"/>
                  <a:cs typeface="Times New Roman" panose="02020603050405020304" pitchFamily="18" charset="0"/>
                </a:rPr>
                <a:t>      “</a:t>
              </a:r>
              <a:r>
                <a:rPr lang="en-US" altLang="ko-KR" sz="800" dirty="0" err="1"/>
                <a:t>itemUnits</a:t>
              </a:r>
              <a:r>
                <a:rPr lang="en-US" altLang="ko-KR" sz="800" dirty="0"/>
                <a:t>” : String,</a:t>
              </a:r>
            </a:p>
            <a:p>
              <a:r>
                <a:rPr lang="en-US" sz="800" dirty="0">
                  <a:latin typeface="Times New Roman" panose="02020603050405020304" pitchFamily="18" charset="0"/>
                  <a:ea typeface="굴림" panose="020B0600000101010101" pitchFamily="50" charset="-127"/>
                  <a:cs typeface="Times New Roman" panose="02020603050405020304" pitchFamily="18" charset="0"/>
                </a:rPr>
                <a:t>      “</a:t>
              </a:r>
              <a:r>
                <a:rPr lang="en-US" altLang="ko-KR" sz="800" dirty="0" err="1"/>
                <a:t>siScaleCode</a:t>
              </a:r>
              <a:r>
                <a:rPr lang="en-US" altLang="ko-KR" sz="800" dirty="0"/>
                <a:t>” : String,</a:t>
              </a:r>
            </a:p>
            <a:p>
              <a:r>
                <a:rPr lang="en-US" sz="800" dirty="0">
                  <a:latin typeface="Times New Roman" panose="02020603050405020304" pitchFamily="18" charset="0"/>
                  <a:ea typeface="굴림" panose="020B0600000101010101" pitchFamily="50" charset="-127"/>
                  <a:cs typeface="Times New Roman" panose="02020603050405020304" pitchFamily="18" charset="0"/>
                </a:rPr>
                <a:t>      “</a:t>
              </a:r>
              <a:r>
                <a:rPr lang="en-US" altLang="ko-KR" sz="800" dirty="0"/>
                <a:t>marketContext” : String,</a:t>
              </a:r>
            </a:p>
            <a:p>
              <a:r>
                <a:rPr lang="en-US" sz="800" dirty="0">
                  <a:latin typeface="Times New Roman" panose="02020603050405020304" pitchFamily="18" charset="0"/>
                  <a:ea typeface="굴림" panose="020B0600000101010101" pitchFamily="50" charset="-127"/>
                  <a:cs typeface="Times New Roman" panose="02020603050405020304" pitchFamily="18" charset="0"/>
                </a:rPr>
                <a:t>      “</a:t>
              </a:r>
              <a:r>
                <a:rPr lang="en-US" altLang="ko-KR" sz="800" dirty="0" err="1"/>
                <a:t>oadrMinPeriod</a:t>
              </a:r>
              <a:r>
                <a:rPr lang="en-US" altLang="ko-KR" sz="800" dirty="0"/>
                <a:t>” : String,</a:t>
              </a:r>
            </a:p>
            <a:p>
              <a:r>
                <a:rPr lang="en-US" sz="800" dirty="0">
                  <a:latin typeface="Times New Roman" panose="02020603050405020304" pitchFamily="18" charset="0"/>
                  <a:ea typeface="굴림" panose="020B0600000101010101" pitchFamily="50" charset="-127"/>
                  <a:cs typeface="Times New Roman" panose="02020603050405020304" pitchFamily="18" charset="0"/>
                </a:rPr>
                <a:t>      “</a:t>
              </a:r>
              <a:r>
                <a:rPr lang="en-US" altLang="ko-KR" sz="800" dirty="0" err="1"/>
                <a:t>oadrMaxPeriod</a:t>
              </a:r>
              <a:r>
                <a:rPr lang="en-US" altLang="ko-KR" sz="800" dirty="0"/>
                <a:t>” : String,</a:t>
              </a:r>
            </a:p>
            <a:p>
              <a:r>
                <a:rPr lang="en-US" sz="800" dirty="0">
                  <a:latin typeface="Times New Roman" panose="02020603050405020304" pitchFamily="18" charset="0"/>
                  <a:ea typeface="굴림" panose="020B0600000101010101" pitchFamily="50" charset="-127"/>
                  <a:cs typeface="Times New Roman" panose="02020603050405020304" pitchFamily="18" charset="0"/>
                </a:rPr>
                <a:t>      “</a:t>
              </a:r>
              <a:r>
                <a:rPr lang="en-US" altLang="ko-KR" sz="800" dirty="0" err="1"/>
                <a:t>oadrOnChange</a:t>
              </a:r>
              <a:r>
                <a:rPr lang="en-US" altLang="ko-KR" sz="800" dirty="0"/>
                <a:t>” : String,</a:t>
              </a:r>
            </a:p>
            <a:p>
              <a:r>
                <a:rPr lang="en-US" sz="800" dirty="0">
                  <a:latin typeface="Times New Roman" panose="02020603050405020304" pitchFamily="18" charset="0"/>
                  <a:ea typeface="굴림" panose="020B0600000101010101" pitchFamily="50" charset="-127"/>
                  <a:cs typeface="Times New Roman" panose="02020603050405020304" pitchFamily="18" charset="0"/>
                </a:rPr>
                <a:t>      “</a:t>
              </a:r>
              <a:r>
                <a:rPr lang="en-US" altLang="ko-KR" sz="800" dirty="0" err="1"/>
                <a:t>itemDescription</a:t>
              </a:r>
              <a:r>
                <a:rPr lang="en-US" altLang="ko-KR" sz="800" dirty="0"/>
                <a:t>” : String,</a:t>
              </a:r>
            </a:p>
            <a:p>
              <a:r>
                <a:rPr lang="en-US" sz="800" b="1" dirty="0">
                  <a:latin typeface="Times New Roman" panose="02020603050405020304" pitchFamily="18" charset="0"/>
                  <a:ea typeface="굴림" panose="020B0600000101010101" pitchFamily="50" charset="-127"/>
                  <a:cs typeface="Times New Roman" panose="02020603050405020304" pitchFamily="18" charset="0"/>
                </a:rPr>
                <a:t>      “</a:t>
              </a:r>
              <a:r>
                <a:rPr lang="en-US" altLang="ko-KR" sz="800" b="1" dirty="0" err="1"/>
                <a:t>powerAttributes</a:t>
              </a:r>
              <a:r>
                <a:rPr lang="en-US" altLang="ko-KR" sz="800" b="1" dirty="0"/>
                <a:t>” : Array</a:t>
              </a:r>
              <a:r>
                <a:rPr lang="en-US" altLang="ko-KR" sz="800" dirty="0"/>
                <a:t>,</a:t>
              </a:r>
            </a:p>
            <a:p>
              <a:r>
                <a:rPr lang="en-US" altLang="ko-KR" sz="800" dirty="0"/>
                <a:t>       </a:t>
              </a:r>
              <a:r>
                <a:rPr lang="en-US" altLang="ko-KR" sz="800" dirty="0">
                  <a:solidFill>
                    <a:srgbClr val="FF0000"/>
                  </a:solidFill>
                  <a:latin typeface="Times New Roman" panose="02020603050405020304" pitchFamily="18" charset="0"/>
                  <a:ea typeface="굴림" panose="020B0600000101010101" pitchFamily="50" charset="-127"/>
                  <a:cs typeface="Times New Roman" panose="02020603050405020304" pitchFamily="18" charset="0"/>
                </a:rPr>
                <a:t>“qos” : String</a:t>
              </a:r>
              <a:endParaRPr lang="en-US" altLang="ko-KR" sz="800" dirty="0"/>
            </a:p>
            <a:p>
              <a:r>
                <a:rPr lang="en-US" sz="800" dirty="0">
                  <a:solidFill>
                    <a:srgbClr val="FF0000"/>
                  </a:solidFill>
                  <a:latin typeface="Times New Roman" panose="02020603050405020304" pitchFamily="18" charset="0"/>
                  <a:ea typeface="굴림" panose="020B0600000101010101" pitchFamily="50" charset="-127"/>
                  <a:cs typeface="Times New Roman" panose="02020603050405020304" pitchFamily="18" charset="0"/>
                </a:rPr>
                <a:t>      “state” : String,</a:t>
              </a:r>
            </a:p>
            <a:p>
              <a:r>
                <a:rPr lang="en-US" sz="800" dirty="0">
                  <a:solidFill>
                    <a:srgbClr val="FF0000"/>
                  </a:solidFill>
                  <a:latin typeface="Times New Roman" panose="02020603050405020304" pitchFamily="18" charset="0"/>
                  <a:ea typeface="굴림" panose="020B0600000101010101" pitchFamily="50" charset="-127"/>
                  <a:cs typeface="Times New Roman" panose="02020603050405020304" pitchFamily="18" charset="0"/>
                </a:rPr>
                <a:t>      “power” : Double,</a:t>
              </a:r>
            </a:p>
            <a:p>
              <a:r>
                <a:rPr lang="en-US" sz="800" dirty="0">
                  <a:solidFill>
                    <a:srgbClr val="FF0000"/>
                  </a:solidFill>
                  <a:latin typeface="Times New Roman" panose="02020603050405020304" pitchFamily="18" charset="0"/>
                  <a:ea typeface="굴림" panose="020B0600000101010101" pitchFamily="50" charset="-127"/>
                  <a:cs typeface="Times New Roman" panose="02020603050405020304" pitchFamily="18" charset="0"/>
                </a:rPr>
                <a:t>      “dimming” : Integer,</a:t>
              </a:r>
            </a:p>
            <a:p>
              <a:r>
                <a:rPr lang="en-US" sz="800" dirty="0">
                  <a:solidFill>
                    <a:srgbClr val="FF0000"/>
                  </a:solidFill>
                  <a:latin typeface="Times New Roman" panose="02020603050405020304" pitchFamily="18" charset="0"/>
                  <a:ea typeface="굴림" panose="020B0600000101010101" pitchFamily="50" charset="-127"/>
                  <a:cs typeface="Times New Roman" panose="02020603050405020304" pitchFamily="18" charset="0"/>
                </a:rPr>
                <a:t>      “margin” : double,</a:t>
              </a:r>
            </a:p>
            <a:p>
              <a:r>
                <a:rPr lang="en-US" sz="800" dirty="0">
                  <a:solidFill>
                    <a:srgbClr val="FF0000"/>
                  </a:solidFill>
                  <a:latin typeface="Times New Roman" panose="02020603050405020304" pitchFamily="18" charset="0"/>
                  <a:ea typeface="굴림" panose="020B0600000101010101" pitchFamily="50" charset="-127"/>
                  <a:cs typeface="Times New Roman" panose="02020603050405020304" pitchFamily="18" charset="0"/>
                </a:rPr>
                <a:t>      “generate” : double,</a:t>
              </a:r>
            </a:p>
            <a:p>
              <a:r>
                <a:rPr lang="en-US" sz="800" dirty="0">
                  <a:solidFill>
                    <a:srgbClr val="FF0000"/>
                  </a:solidFill>
                  <a:latin typeface="Times New Roman" panose="02020603050405020304" pitchFamily="18" charset="0"/>
                  <a:ea typeface="굴림" panose="020B0600000101010101" pitchFamily="50" charset="-127"/>
                  <a:cs typeface="Times New Roman" panose="02020603050405020304" pitchFamily="18" charset="0"/>
                </a:rPr>
                <a:t>      “storage” : String,</a:t>
              </a:r>
            </a:p>
            <a:p>
              <a:r>
                <a:rPr lang="en-US" sz="800" dirty="0">
                  <a:solidFill>
                    <a:srgbClr val="FF0000"/>
                  </a:solidFill>
                  <a:latin typeface="Times New Roman" panose="02020603050405020304" pitchFamily="18" charset="0"/>
                  <a:ea typeface="굴림" panose="020B0600000101010101" pitchFamily="50" charset="-127"/>
                  <a:cs typeface="Times New Roman" panose="02020603050405020304" pitchFamily="18" charset="0"/>
                </a:rPr>
                <a:t>      “maxValue” : Double,</a:t>
              </a:r>
            </a:p>
            <a:p>
              <a:r>
                <a:rPr lang="en-US" sz="800" dirty="0">
                  <a:solidFill>
                    <a:srgbClr val="FF0000"/>
                  </a:solidFill>
                  <a:latin typeface="Times New Roman" panose="02020603050405020304" pitchFamily="18" charset="0"/>
                  <a:ea typeface="굴림" panose="020B0600000101010101" pitchFamily="50" charset="-127"/>
                  <a:cs typeface="Times New Roman" panose="02020603050405020304" pitchFamily="18" charset="0"/>
                </a:rPr>
                <a:t>      “minValue” : Double,</a:t>
              </a:r>
            </a:p>
            <a:p>
              <a:r>
                <a:rPr lang="en-US" sz="800" dirty="0">
                  <a:solidFill>
                    <a:srgbClr val="FF0000"/>
                  </a:solidFill>
                  <a:latin typeface="Times New Roman" panose="02020603050405020304" pitchFamily="18" charset="0"/>
                  <a:ea typeface="굴림" panose="020B0600000101010101" pitchFamily="50" charset="-127"/>
                  <a:cs typeface="Times New Roman" panose="02020603050405020304" pitchFamily="18" charset="0"/>
                </a:rPr>
                <a:t>      “</a:t>
              </a:r>
              <a:r>
                <a:rPr lang="en-US" sz="800" dirty="0" err="1">
                  <a:solidFill>
                    <a:srgbClr val="FF0000"/>
                  </a:solidFill>
                  <a:latin typeface="Times New Roman" panose="02020603050405020304" pitchFamily="18" charset="0"/>
                  <a:ea typeface="굴림" panose="020B0600000101010101" pitchFamily="50" charset="-127"/>
                  <a:cs typeface="Times New Roman" panose="02020603050405020304" pitchFamily="18" charset="0"/>
                </a:rPr>
                <a:t>avgValue</a:t>
              </a:r>
              <a:r>
                <a:rPr lang="en-US" sz="800" dirty="0">
                  <a:solidFill>
                    <a:srgbClr val="FF0000"/>
                  </a:solidFill>
                  <a:latin typeface="Times New Roman" panose="02020603050405020304" pitchFamily="18" charset="0"/>
                  <a:ea typeface="굴림" panose="020B0600000101010101" pitchFamily="50" charset="-127"/>
                  <a:cs typeface="Times New Roman" panose="02020603050405020304" pitchFamily="18" charset="0"/>
                </a:rPr>
                <a:t>” : Double,</a:t>
              </a:r>
            </a:p>
            <a:p>
              <a:r>
                <a:rPr lang="en-US" sz="800" dirty="0">
                  <a:solidFill>
                    <a:srgbClr val="FF0000"/>
                  </a:solidFill>
                  <a:latin typeface="Times New Roman" panose="02020603050405020304" pitchFamily="18" charset="0"/>
                  <a:ea typeface="굴림" panose="020B0600000101010101" pitchFamily="50" charset="-127"/>
                  <a:cs typeface="Times New Roman" panose="02020603050405020304" pitchFamily="18" charset="0"/>
                </a:rPr>
                <a:t>      “maxTime” : Date,</a:t>
              </a:r>
            </a:p>
            <a:p>
              <a:r>
                <a:rPr lang="en-US" sz="800" dirty="0">
                  <a:solidFill>
                    <a:srgbClr val="FF0000"/>
                  </a:solidFill>
                  <a:latin typeface="Times New Roman" panose="02020603050405020304" pitchFamily="18" charset="0"/>
                  <a:ea typeface="굴림" panose="020B0600000101010101" pitchFamily="50" charset="-127"/>
                  <a:cs typeface="Times New Roman" panose="02020603050405020304" pitchFamily="18" charset="0"/>
                </a:rPr>
                <a:t>      “minTime” : Date,</a:t>
              </a:r>
            </a:p>
            <a:p>
              <a:r>
                <a:rPr lang="en-US" sz="800" dirty="0">
                  <a:solidFill>
                    <a:srgbClr val="FF0000"/>
                  </a:solidFill>
                  <a:latin typeface="Times New Roman" panose="02020603050405020304" pitchFamily="18" charset="0"/>
                  <a:ea typeface="굴림" panose="020B0600000101010101" pitchFamily="50" charset="-127"/>
                  <a:cs typeface="Times New Roman" panose="02020603050405020304" pitchFamily="18" charset="0"/>
                </a:rPr>
                <a:t>      “priority” : Integer</a:t>
              </a:r>
            </a:p>
            <a:p>
              <a:r>
                <a:rPr lang="en-US" sz="800" dirty="0">
                  <a:latin typeface="Times New Roman" panose="02020603050405020304" pitchFamily="18" charset="0"/>
                  <a:ea typeface="굴림" panose="020B0600000101010101" pitchFamily="50" charset="-127"/>
                  <a:cs typeface="Times New Roman" panose="02020603050405020304" pitchFamily="18" charset="0"/>
                </a:rPr>
                <a:t>}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7380312" y="3238473"/>
              <a:ext cx="1602682" cy="910607"/>
            </a:xfrm>
            <a:prstGeom prst="rect">
              <a:avLst/>
            </a:prstGeom>
            <a:noFill/>
            <a:ln>
              <a:solidFill>
                <a:schemeClr val="bg2">
                  <a:lumMod val="50000"/>
                </a:schemeClr>
              </a:solidFill>
            </a:ln>
          </p:spPr>
          <p:txBody>
            <a:bodyPr wrap="square" lIns="108000" tIns="108000" rIns="108000" bIns="108000" rtlCol="0" anchor="ctr">
              <a:spAutoFit/>
            </a:bodyPr>
            <a:lstStyle/>
            <a:p>
              <a:r>
                <a:rPr lang="en-US" altLang="ko-KR" sz="900" b="1" dirty="0" err="1">
                  <a:solidFill>
                    <a:schemeClr val="accent1"/>
                  </a:solidFill>
                </a:rPr>
                <a:t>powerAttributes</a:t>
              </a:r>
              <a:r>
                <a:rPr lang="en-US" altLang="ko-KR" sz="900" dirty="0">
                  <a:solidFill>
                    <a:schemeClr val="accent2"/>
                  </a:solidFill>
                  <a:latin typeface="Times New Roman" panose="02020603050405020304" pitchFamily="18" charset="0"/>
                  <a:ea typeface="굴림" panose="020B0600000101010101" pitchFamily="50" charset="-127"/>
                  <a:cs typeface="Times New Roman" panose="02020603050405020304" pitchFamily="18" charset="0"/>
                </a:rPr>
                <a:t> </a:t>
              </a:r>
              <a:r>
                <a:rPr lang="en-US" sz="900" b="1" dirty="0">
                  <a:solidFill>
                    <a:srgbClr val="000000"/>
                  </a:solidFill>
                  <a:latin typeface="Times New Roman" panose="02020603050405020304" pitchFamily="18" charset="0"/>
                  <a:ea typeface="굴림" panose="020B0600000101010101" pitchFamily="50" charset="-127"/>
                  <a:cs typeface="Times New Roman" panose="02020603050405020304" pitchFamily="18" charset="0"/>
                </a:rPr>
                <a:t>Object</a:t>
              </a:r>
              <a:r>
                <a:rPr lang="en-US" sz="900" dirty="0">
                  <a:solidFill>
                    <a:srgbClr val="000000"/>
                  </a:solidFill>
                  <a:latin typeface="Times New Roman" panose="02020603050405020304" pitchFamily="18" charset="0"/>
                  <a:ea typeface="굴림" panose="020B0600000101010101" pitchFamily="50" charset="-127"/>
                  <a:cs typeface="Times New Roman" panose="02020603050405020304" pitchFamily="18" charset="0"/>
                </a:rPr>
                <a:t>{</a:t>
              </a:r>
            </a:p>
            <a:p>
              <a:r>
                <a:rPr lang="en-US" sz="900" dirty="0">
                  <a:latin typeface="Times New Roman" panose="02020603050405020304" pitchFamily="18" charset="0"/>
                  <a:ea typeface="굴림" panose="020B0600000101010101" pitchFamily="50" charset="-127"/>
                  <a:cs typeface="Times New Roman" panose="02020603050405020304" pitchFamily="18" charset="0"/>
                </a:rPr>
                <a:t>        “hertz” : </a:t>
              </a:r>
              <a:r>
                <a:rPr lang="en-US" altLang="ko-KR" sz="900" dirty="0">
                  <a:latin typeface="Times New Roman" panose="02020603050405020304" pitchFamily="18" charset="0"/>
                  <a:ea typeface="굴림" panose="020B0600000101010101" pitchFamily="50" charset="-127"/>
                  <a:cs typeface="Times New Roman" panose="02020603050405020304" pitchFamily="18" charset="0"/>
                </a:rPr>
                <a:t>Double</a:t>
              </a:r>
              <a:r>
                <a:rPr lang="en-US" sz="900" dirty="0">
                  <a:latin typeface="Times New Roman" panose="02020603050405020304" pitchFamily="18" charset="0"/>
                  <a:ea typeface="굴림" panose="020B0600000101010101" pitchFamily="50" charset="-127"/>
                  <a:cs typeface="Times New Roman" panose="02020603050405020304" pitchFamily="18" charset="0"/>
                </a:rPr>
                <a:t>,</a:t>
              </a:r>
            </a:p>
            <a:p>
              <a:r>
                <a:rPr lang="en-US" sz="900" dirty="0">
                  <a:latin typeface="Times New Roman" panose="02020603050405020304" pitchFamily="18" charset="0"/>
                  <a:ea typeface="굴림" panose="020B0600000101010101" pitchFamily="50" charset="-127"/>
                  <a:cs typeface="Times New Roman" panose="02020603050405020304" pitchFamily="18" charset="0"/>
                </a:rPr>
                <a:t>        “voltage” : </a:t>
              </a:r>
              <a:r>
                <a:rPr lang="en-US" altLang="ko-KR" sz="900" dirty="0">
                  <a:latin typeface="Times New Roman" panose="02020603050405020304" pitchFamily="18" charset="0"/>
                  <a:ea typeface="굴림" panose="020B0600000101010101" pitchFamily="50" charset="-127"/>
                  <a:cs typeface="Times New Roman" panose="02020603050405020304" pitchFamily="18" charset="0"/>
                </a:rPr>
                <a:t>Double</a:t>
              </a:r>
              <a:r>
                <a:rPr lang="en-US" sz="900" dirty="0">
                  <a:latin typeface="Times New Roman" panose="02020603050405020304" pitchFamily="18" charset="0"/>
                  <a:ea typeface="굴림" panose="020B0600000101010101" pitchFamily="50" charset="-127"/>
                  <a:cs typeface="Times New Roman" panose="02020603050405020304" pitchFamily="18" charset="0"/>
                </a:rPr>
                <a:t>,</a:t>
              </a:r>
            </a:p>
            <a:p>
              <a:r>
                <a:rPr lang="en-US" sz="900" dirty="0">
                  <a:latin typeface="Times New Roman" panose="02020603050405020304" pitchFamily="18" charset="0"/>
                  <a:ea typeface="굴림" panose="020B0600000101010101" pitchFamily="50" charset="-127"/>
                  <a:cs typeface="Times New Roman" panose="02020603050405020304" pitchFamily="18" charset="0"/>
                </a:rPr>
                <a:t>        “ac” : Boolean</a:t>
              </a:r>
              <a:r>
                <a:rPr lang="en-US" sz="900" b="1" dirty="0">
                  <a:latin typeface="Times New Roman" panose="02020603050405020304" pitchFamily="18" charset="0"/>
                  <a:ea typeface="굴림" panose="020B0600000101010101" pitchFamily="50" charset="-127"/>
                  <a:cs typeface="Times New Roman" panose="02020603050405020304" pitchFamily="18" charset="0"/>
                </a:rPr>
                <a:t>	</a:t>
              </a:r>
            </a:p>
            <a:p>
              <a:r>
                <a:rPr lang="en-US" sz="900" dirty="0">
                  <a:latin typeface="Times New Roman" panose="02020603050405020304" pitchFamily="18" charset="0"/>
                  <a:ea typeface="굴림" panose="020B0600000101010101" pitchFamily="50" charset="-127"/>
                  <a:cs typeface="Times New Roman" panose="02020603050405020304" pitchFamily="18" charset="0"/>
                </a:rPr>
                <a:t>}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78344028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395536" y="295943"/>
            <a:ext cx="9793088" cy="838200"/>
          </a:xfrm>
        </p:spPr>
        <p:txBody>
          <a:bodyPr/>
          <a:lstStyle/>
          <a:p>
            <a:r>
              <a:rPr lang="en-US" altLang="ko-KR" sz="3200" b="1" dirty="0">
                <a:solidFill>
                  <a:schemeClr val="tx1"/>
                </a:solidFill>
              </a:rPr>
              <a:t>2. Smart Home Energy Framework : </a:t>
            </a:r>
            <a:br>
              <a:rPr lang="en-US" altLang="ko-KR" sz="3200" b="1" dirty="0">
                <a:solidFill>
                  <a:schemeClr val="tx1"/>
                </a:solidFill>
              </a:rPr>
            </a:br>
            <a:r>
              <a:rPr lang="en-US" altLang="ko-KR" sz="2800" b="1" dirty="0">
                <a:solidFill>
                  <a:schemeClr val="tx1"/>
                </a:solidFill>
              </a:rPr>
              <a:t>2.2 </a:t>
            </a:r>
            <a:r>
              <a:rPr lang="en-US" altLang="ko-KR" sz="2800" b="1" dirty="0">
                <a:solidFill>
                  <a:srgbClr val="FF0000"/>
                </a:solidFill>
              </a:rPr>
              <a:t>EMAP</a:t>
            </a:r>
            <a:r>
              <a:rPr lang="en-US" altLang="ko-KR" sz="2800" b="1" dirty="0">
                <a:solidFill>
                  <a:schemeClr val="tx1"/>
                </a:solidFill>
              </a:rPr>
              <a:t>(</a:t>
            </a:r>
            <a:r>
              <a:rPr lang="en-US" altLang="ko-KR" sz="2800" b="1" dirty="0" err="1">
                <a:solidFill>
                  <a:schemeClr val="tx1"/>
                </a:solidFill>
              </a:rPr>
              <a:t>CoAP</a:t>
            </a:r>
            <a:r>
              <a:rPr lang="en-US" altLang="ko-KR" sz="2800" b="1" dirty="0">
                <a:solidFill>
                  <a:schemeClr val="tx1"/>
                </a:solidFill>
              </a:rPr>
              <a:t>/JSON, </a:t>
            </a:r>
            <a:r>
              <a:rPr lang="en-US" altLang="ko-KR" sz="2800" b="1" dirty="0">
                <a:solidFill>
                  <a:srgbClr val="FF0000"/>
                </a:solidFill>
              </a:rPr>
              <a:t>MQTT/JSON</a:t>
            </a:r>
            <a:r>
              <a:rPr lang="en-US" altLang="ko-KR" sz="2800" b="1" dirty="0">
                <a:solidFill>
                  <a:schemeClr val="tx1"/>
                </a:solidFill>
              </a:rPr>
              <a:t>) : Session Setup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7C6F095-276F-4AD3-9842-1213BA0CC323}" type="slidenum">
              <a:rPr lang="ko-KR" altLang="en-US" smtClean="0">
                <a:solidFill>
                  <a:srgbClr val="000000"/>
                </a:solidFill>
              </a:rPr>
              <a:pPr>
                <a:defRPr/>
              </a:pPr>
              <a:t>191</a:t>
            </a:fld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116205" y="2404600"/>
            <a:ext cx="6696744" cy="8156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/>
              <a:t>(5) RegisterReport</a:t>
            </a:r>
          </a:p>
          <a:p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(6)</a:t>
            </a:r>
            <a:r>
              <a:rPr lang="en-US" altLang="ko-KR" sz="1600" dirty="0"/>
              <a:t> RegisteredReport</a:t>
            </a:r>
          </a:p>
          <a:p>
            <a:endParaRPr lang="ko-KR" alt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539552" y="1332841"/>
            <a:ext cx="8229600" cy="1125594"/>
            <a:chOff x="539552" y="1332841"/>
            <a:chExt cx="8229600" cy="1125594"/>
          </a:xfrm>
        </p:grpSpPr>
        <p:sp>
          <p:nvSpPr>
            <p:cNvPr id="23" name="직사각형 22"/>
            <p:cNvSpPr/>
            <p:nvPr/>
          </p:nvSpPr>
          <p:spPr bwMode="auto">
            <a:xfrm>
              <a:off x="539552" y="1417527"/>
              <a:ext cx="8229600" cy="1023300"/>
            </a:xfrm>
            <a:prstGeom prst="rect">
              <a:avLst/>
            </a:prstGeom>
            <a:solidFill>
              <a:schemeClr val="bg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7210426" y="1669901"/>
              <a:ext cx="1172116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ClientEMA</a:t>
              </a:r>
              <a:r>
                <a:rPr lang="en-US" altLang="ko-KR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/>
              </a:r>
              <a:br>
                <a:rPr lang="en-US" altLang="ko-KR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</a:br>
              <a:r>
                <a:rPr lang="en-US" altLang="ko-KR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(192.168.1.125)</a:t>
              </a:r>
            </a:p>
          </p:txBody>
        </p:sp>
        <p:cxnSp>
          <p:nvCxnSpPr>
            <p:cNvPr id="25" name="직선 화살표 연결선 24"/>
            <p:cNvCxnSpPr/>
            <p:nvPr/>
          </p:nvCxnSpPr>
          <p:spPr bwMode="auto">
            <a:xfrm>
              <a:off x="2105142" y="1860213"/>
              <a:ext cx="1468805" cy="0"/>
            </a:xfrm>
            <a:prstGeom prst="straightConnector1">
              <a:avLst/>
            </a:prstGeom>
            <a:solidFill>
              <a:schemeClr val="accent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arrow" w="med" len="med"/>
              <a:tailEnd type="none"/>
            </a:ln>
            <a:effectLst/>
          </p:spPr>
        </p:cxnSp>
        <p:sp>
          <p:nvSpPr>
            <p:cNvPr id="28" name="TextBox 27"/>
            <p:cNvSpPr txBox="1"/>
            <p:nvPr/>
          </p:nvSpPr>
          <p:spPr>
            <a:xfrm>
              <a:off x="783840" y="1696878"/>
              <a:ext cx="1176925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ServerEMA</a:t>
              </a:r>
              <a:endPara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r>
                <a:rPr lang="en-US" altLang="ko-KR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(192.168.1.127)</a:t>
              </a:r>
            </a:p>
          </p:txBody>
        </p:sp>
        <p:cxnSp>
          <p:nvCxnSpPr>
            <p:cNvPr id="29" name="직선 화살표 연결선 28"/>
            <p:cNvCxnSpPr/>
            <p:nvPr/>
          </p:nvCxnSpPr>
          <p:spPr bwMode="auto">
            <a:xfrm flipH="1">
              <a:off x="2133787" y="2132856"/>
              <a:ext cx="1440160" cy="0"/>
            </a:xfrm>
            <a:prstGeom prst="straightConnector1">
              <a:avLst/>
            </a:prstGeom>
            <a:solidFill>
              <a:schemeClr val="accent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arrow" w="med" len="med"/>
              <a:tailEnd type="none"/>
            </a:ln>
            <a:effectLst/>
          </p:spPr>
        </p:cxnSp>
        <p:sp>
          <p:nvSpPr>
            <p:cNvPr id="30" name="TextBox 29"/>
            <p:cNvSpPr txBox="1"/>
            <p:nvPr/>
          </p:nvSpPr>
          <p:spPr>
            <a:xfrm>
              <a:off x="3661966" y="2150658"/>
              <a:ext cx="176407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3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(6)</a:t>
              </a:r>
              <a:r>
                <a:rPr lang="en-US" altLang="ko-KR" sz="1400" dirty="0"/>
                <a:t> RegisteredReport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3661966" y="1332841"/>
              <a:ext cx="15807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3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(5) </a:t>
              </a:r>
              <a:r>
                <a:rPr lang="en-US" altLang="ko-KR" sz="1400" dirty="0"/>
                <a:t>RegisterReport</a:t>
              </a:r>
              <a:endParaRPr lang="ko-KR" altLang="en-US" sz="13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080601" y="1679593"/>
              <a:ext cx="1172117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Broker</a:t>
              </a:r>
              <a:br>
                <a:rPr lang="en-US" altLang="ko-KR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</a:br>
              <a:r>
                <a:rPr lang="en-US" altLang="ko-KR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(192.168.1.212)</a:t>
              </a:r>
            </a:p>
          </p:txBody>
        </p:sp>
        <p:cxnSp>
          <p:nvCxnSpPr>
            <p:cNvPr id="33" name="직선 화살표 연결선 32"/>
            <p:cNvCxnSpPr/>
            <p:nvPr/>
          </p:nvCxnSpPr>
          <p:spPr bwMode="auto">
            <a:xfrm>
              <a:off x="5472143" y="1853903"/>
              <a:ext cx="1468805" cy="0"/>
            </a:xfrm>
            <a:prstGeom prst="straightConnector1">
              <a:avLst/>
            </a:prstGeom>
            <a:solidFill>
              <a:schemeClr val="accent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arrow" w="med" len="med"/>
              <a:tailEnd type="none"/>
            </a:ln>
            <a:effectLst/>
          </p:spPr>
        </p:cxnSp>
        <p:cxnSp>
          <p:nvCxnSpPr>
            <p:cNvPr id="34" name="직선 화살표 연결선 33"/>
            <p:cNvCxnSpPr/>
            <p:nvPr/>
          </p:nvCxnSpPr>
          <p:spPr bwMode="auto">
            <a:xfrm flipH="1">
              <a:off x="5531429" y="2109505"/>
              <a:ext cx="1440160" cy="0"/>
            </a:xfrm>
            <a:prstGeom prst="straightConnector1">
              <a:avLst/>
            </a:prstGeom>
            <a:solidFill>
              <a:schemeClr val="accent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arrow" w="med" len="med"/>
              <a:tailEnd type="none"/>
            </a:ln>
            <a:effectLst/>
          </p:spPr>
        </p:cxn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8855" y="2412339"/>
            <a:ext cx="7025146" cy="600075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9" y="5667399"/>
            <a:ext cx="8445624" cy="552450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0" y="0"/>
            <a:ext cx="234307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>
                <a:solidFill>
                  <a:schemeClr val="accent2"/>
                </a:solidFill>
              </a:rPr>
              <a:t>파란색 </a:t>
            </a:r>
            <a:r>
              <a:rPr lang="en-US" altLang="ko-KR" sz="1200" dirty="0">
                <a:solidFill>
                  <a:schemeClr val="accent2"/>
                </a:solidFill>
              </a:rPr>
              <a:t>: </a:t>
            </a:r>
            <a:r>
              <a:rPr lang="ko-KR" altLang="en-US" sz="1200" dirty="0">
                <a:solidFill>
                  <a:schemeClr val="accent2"/>
                </a:solidFill>
              </a:rPr>
              <a:t>기존 </a:t>
            </a:r>
            <a:r>
              <a:rPr lang="en-US" altLang="ko-KR" sz="1200" dirty="0">
                <a:solidFill>
                  <a:schemeClr val="accent2"/>
                </a:solidFill>
              </a:rPr>
              <a:t>OpenADR</a:t>
            </a:r>
            <a:r>
              <a:rPr lang="ko-KR" altLang="en-US" sz="1200" dirty="0">
                <a:solidFill>
                  <a:schemeClr val="accent2"/>
                </a:solidFill>
              </a:rPr>
              <a:t> </a:t>
            </a:r>
            <a:r>
              <a:rPr lang="en-US" altLang="ko-KR" sz="1200" dirty="0">
                <a:solidFill>
                  <a:schemeClr val="accent2"/>
                </a:solidFill>
              </a:rPr>
              <a:t>Tag </a:t>
            </a:r>
            <a:r>
              <a:rPr lang="ko-KR" altLang="en-US" sz="1200" dirty="0">
                <a:solidFill>
                  <a:schemeClr val="accent2"/>
                </a:solidFill>
              </a:rPr>
              <a:t>부분</a:t>
            </a:r>
            <a:endParaRPr lang="en-US" altLang="ko-KR" sz="1200" dirty="0">
              <a:solidFill>
                <a:schemeClr val="accent2"/>
              </a:solidFill>
            </a:endParaRPr>
          </a:p>
          <a:p>
            <a:r>
              <a:rPr lang="ko-KR" altLang="en-US" sz="1200" dirty="0">
                <a:solidFill>
                  <a:srgbClr val="FF0000"/>
                </a:solidFill>
              </a:rPr>
              <a:t>빨간색 </a:t>
            </a:r>
            <a:r>
              <a:rPr lang="en-US" altLang="ko-KR" sz="1200" dirty="0">
                <a:solidFill>
                  <a:srgbClr val="FF0000"/>
                </a:solidFill>
              </a:rPr>
              <a:t>: OpenADR</a:t>
            </a:r>
            <a:r>
              <a:rPr lang="ko-KR" altLang="en-US" sz="1200" dirty="0">
                <a:solidFill>
                  <a:srgbClr val="FF0000"/>
                </a:solidFill>
              </a:rPr>
              <a:t>확장된 </a:t>
            </a:r>
            <a:r>
              <a:rPr lang="en-US" altLang="ko-KR" sz="1200" dirty="0">
                <a:solidFill>
                  <a:srgbClr val="FF0000"/>
                </a:solidFill>
              </a:rPr>
              <a:t>Profile</a:t>
            </a:r>
          </a:p>
          <a:p>
            <a:r>
              <a:rPr lang="ko-KR" altLang="en-US" sz="1200" dirty="0">
                <a:solidFill>
                  <a:schemeClr val="accent1"/>
                </a:solidFill>
              </a:rPr>
              <a:t>초록색 </a:t>
            </a:r>
            <a:r>
              <a:rPr lang="en-US" altLang="ko-KR" sz="1200" dirty="0">
                <a:solidFill>
                  <a:schemeClr val="accent1"/>
                </a:solidFill>
              </a:rPr>
              <a:t>: </a:t>
            </a:r>
            <a:r>
              <a:rPr lang="ko-KR" altLang="en-US" sz="1200" dirty="0">
                <a:solidFill>
                  <a:schemeClr val="accent1"/>
                </a:solidFill>
              </a:rPr>
              <a:t>삭제 또는 변경</a:t>
            </a:r>
            <a:endParaRPr lang="en-US" altLang="ko-KR" sz="1200" dirty="0">
              <a:solidFill>
                <a:schemeClr val="accent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03320" y="2987875"/>
            <a:ext cx="8761168" cy="3581851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txBody>
          <a:bodyPr wrap="square" lIns="108000" tIns="108000" rIns="108000" bIns="108000" rtlCol="0" anchor="ctr">
            <a:spAutoFit/>
          </a:bodyPr>
          <a:lstStyle/>
          <a:p>
            <a:r>
              <a:rPr lang="en-US" altLang="ko-KR" sz="1100" b="1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RegisteredReport Object</a:t>
            </a:r>
            <a:r>
              <a:rPr lang="en-US" altLang="ko-KR" sz="110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{</a:t>
            </a:r>
          </a:p>
          <a:p>
            <a:r>
              <a:rPr lang="en-US" altLang="ko-KR" sz="11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“</a:t>
            </a:r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SrcEMA” </a:t>
            </a:r>
            <a:r>
              <a:rPr lang="en-US" altLang="ko-KR" sz="11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: String,</a:t>
            </a:r>
          </a:p>
          <a:p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“DestEMA” : String,</a:t>
            </a:r>
          </a:p>
          <a:p>
            <a:r>
              <a:rPr lang="en-US" altLang="ko-KR" sz="11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“requestID": String,</a:t>
            </a:r>
          </a:p>
          <a:p>
            <a:r>
              <a:rPr lang="en-US" altLang="ko-KR" sz="11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“responseCode” : Integer,</a:t>
            </a:r>
            <a:endParaRPr lang="en-US" altLang="ko-KR" sz="1100" dirty="0">
              <a:solidFill>
                <a:schemeClr val="accent2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r>
              <a:rPr lang="en-US" altLang="ko-KR" sz="1100" strike="sngStrike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“responseDescription”: String,</a:t>
            </a:r>
          </a:p>
          <a:p>
            <a:r>
              <a:rPr lang="en-US" altLang="ko-KR" sz="1100" strike="sngStrike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</a:t>
            </a:r>
            <a:r>
              <a:rPr lang="en-US" altLang="ko-KR" sz="1100" strike="sngStrike" dirty="0">
                <a:solidFill>
                  <a:schemeClr val="accent1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“transportName: String=&gt;</a:t>
            </a:r>
            <a:r>
              <a:rPr lang="ko-KR" altLang="en-US" sz="1100" strike="sngStrike" dirty="0">
                <a:solidFill>
                  <a:schemeClr val="accent1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기존 </a:t>
            </a:r>
            <a:r>
              <a:rPr lang="en-US" altLang="ko-KR" sz="1100" strike="sngStrike" dirty="0">
                <a:solidFill>
                  <a:schemeClr val="accent1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OpenADR</a:t>
            </a:r>
            <a:r>
              <a:rPr lang="ko-KR" altLang="en-US" sz="1100" strike="sngStrike" dirty="0">
                <a:solidFill>
                  <a:schemeClr val="accent1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에 없는 내용</a:t>
            </a:r>
            <a:r>
              <a:rPr lang="en-US" altLang="ko-KR" sz="1100" strike="sngStrike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,</a:t>
            </a:r>
          </a:p>
          <a:p>
            <a:r>
              <a:rPr lang="en-US" altLang="ko-KR" sz="1100" strike="sngStrike" dirty="0">
                <a:solidFill>
                  <a:schemeClr val="accent1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“version": Integer=&gt;</a:t>
            </a:r>
            <a:r>
              <a:rPr lang="ko-KR" altLang="en-US" sz="1100" strike="sngStrike" dirty="0">
                <a:solidFill>
                  <a:schemeClr val="accent1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삭제</a:t>
            </a:r>
            <a:r>
              <a:rPr lang="en-US" altLang="ko-KR" sz="1100" strike="sngStrike" dirty="0">
                <a:solidFill>
                  <a:schemeClr val="accent1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, </a:t>
            </a:r>
          </a:p>
          <a:p>
            <a:r>
              <a:rPr lang="en-US" altLang="ko-KR" sz="1100" strike="sngStrike" dirty="0">
                <a:solidFill>
                  <a:schemeClr val="accent1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“threshold” : Double =&gt;DistributeEvent</a:t>
            </a:r>
            <a:r>
              <a:rPr lang="ko-KR" altLang="en-US" sz="1100" strike="sngStrike" dirty="0">
                <a:solidFill>
                  <a:schemeClr val="accent1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로 이동</a:t>
            </a:r>
            <a:r>
              <a:rPr lang="en-US" altLang="ko-KR" sz="1100" strike="sngStrike" dirty="0">
                <a:solidFill>
                  <a:schemeClr val="accent1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,</a:t>
            </a:r>
          </a:p>
          <a:p>
            <a:r>
              <a:rPr lang="en-US" altLang="ko-KR" sz="1100" dirty="0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“service”: String, </a:t>
            </a:r>
            <a:endParaRPr lang="en-US" altLang="ko-KR" sz="1100" dirty="0">
              <a:solidFill>
                <a:srgbClr val="FF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r>
              <a:rPr lang="en-US" altLang="ko-KR" sz="1100" dirty="0">
                <a:solidFill>
                  <a:srgbClr val="FF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“time” : Date,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}</a:t>
            </a:r>
          </a:p>
          <a:p>
            <a:endParaRPr lang="en-US" sz="110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sz="110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sz="110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sz="110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sz="110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sz="110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sz="110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sz="110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6253508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395536" y="295943"/>
            <a:ext cx="9793088" cy="838200"/>
          </a:xfrm>
        </p:spPr>
        <p:txBody>
          <a:bodyPr/>
          <a:lstStyle/>
          <a:p>
            <a:r>
              <a:rPr lang="en-US" altLang="ko-KR" sz="2800" b="1" dirty="0">
                <a:solidFill>
                  <a:schemeClr val="tx1"/>
                </a:solidFill>
              </a:rPr>
              <a:t>2. Smart Home Energy Framework : </a:t>
            </a:r>
            <a:br>
              <a:rPr lang="en-US" altLang="ko-KR" sz="2800" b="1" dirty="0">
                <a:solidFill>
                  <a:schemeClr val="tx1"/>
                </a:solidFill>
              </a:rPr>
            </a:br>
            <a:r>
              <a:rPr lang="en-US" altLang="ko-KR" sz="2400" b="1" dirty="0">
                <a:solidFill>
                  <a:schemeClr val="tx1"/>
                </a:solidFill>
              </a:rPr>
              <a:t>2.2 </a:t>
            </a:r>
            <a:r>
              <a:rPr lang="en-US" altLang="ko-KR" sz="2400" b="1" dirty="0">
                <a:solidFill>
                  <a:srgbClr val="FF0000"/>
                </a:solidFill>
              </a:rPr>
              <a:t>EMAP</a:t>
            </a:r>
            <a:r>
              <a:rPr lang="en-US" altLang="ko-KR" sz="2400" b="1" dirty="0">
                <a:solidFill>
                  <a:schemeClr val="tx1"/>
                </a:solidFill>
              </a:rPr>
              <a:t>(</a:t>
            </a:r>
            <a:r>
              <a:rPr lang="en-US" altLang="ko-KR" sz="2400" b="1" dirty="0" err="1">
                <a:solidFill>
                  <a:schemeClr val="tx1"/>
                </a:solidFill>
              </a:rPr>
              <a:t>CoAP</a:t>
            </a:r>
            <a:r>
              <a:rPr lang="en-US" altLang="ko-KR" sz="2400" b="1" dirty="0">
                <a:solidFill>
                  <a:schemeClr val="tx1"/>
                </a:solidFill>
              </a:rPr>
              <a:t>/JSON, </a:t>
            </a:r>
            <a:r>
              <a:rPr lang="en-US" altLang="ko-KR" sz="2400" b="1" dirty="0">
                <a:solidFill>
                  <a:srgbClr val="FF0000"/>
                </a:solidFill>
              </a:rPr>
              <a:t>MQTT/JSON</a:t>
            </a:r>
            <a:r>
              <a:rPr lang="en-US" altLang="ko-KR" sz="2400" b="1" dirty="0">
                <a:solidFill>
                  <a:schemeClr val="tx1"/>
                </a:solidFill>
              </a:rPr>
              <a:t>) : Session Setup</a:t>
            </a:r>
            <a:endParaRPr lang="ko-KR" altLang="en-US" sz="24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7C6F095-276F-4AD3-9842-1213BA0CC323}" type="slidenum">
              <a:rPr lang="ko-KR" altLang="en-US" smtClean="0">
                <a:solidFill>
                  <a:srgbClr val="000000"/>
                </a:solidFill>
              </a:rPr>
              <a:pPr>
                <a:defRPr/>
              </a:pPr>
              <a:t>192</a:t>
            </a:fld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116205" y="2404600"/>
            <a:ext cx="6696744" cy="8156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/>
              <a:t>(7) Poll</a:t>
            </a:r>
          </a:p>
          <a:p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(8)</a:t>
            </a:r>
            <a:r>
              <a:rPr lang="en-US" altLang="ko-KR" sz="1600" dirty="0"/>
              <a:t> RegisterReport</a:t>
            </a:r>
          </a:p>
          <a:p>
            <a:endParaRPr lang="ko-KR" alt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539552" y="1364162"/>
            <a:ext cx="8229600" cy="1087390"/>
            <a:chOff x="539552" y="1364162"/>
            <a:chExt cx="8229600" cy="1087390"/>
          </a:xfrm>
        </p:grpSpPr>
        <p:sp>
          <p:nvSpPr>
            <p:cNvPr id="24" name="직사각형 23"/>
            <p:cNvSpPr/>
            <p:nvPr/>
          </p:nvSpPr>
          <p:spPr bwMode="auto">
            <a:xfrm>
              <a:off x="539552" y="1417527"/>
              <a:ext cx="8229600" cy="1023300"/>
            </a:xfrm>
            <a:prstGeom prst="rect">
              <a:avLst/>
            </a:prstGeom>
            <a:solidFill>
              <a:schemeClr val="bg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7210426" y="1669901"/>
              <a:ext cx="1172116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ClientEMA</a:t>
              </a:r>
              <a:r>
                <a:rPr lang="en-US" altLang="ko-KR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/>
              </a:r>
              <a:br>
                <a:rPr lang="en-US" altLang="ko-KR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</a:br>
              <a:r>
                <a:rPr lang="en-US" altLang="ko-KR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(192.168.1.125)</a:t>
              </a:r>
            </a:p>
          </p:txBody>
        </p:sp>
        <p:cxnSp>
          <p:nvCxnSpPr>
            <p:cNvPr id="27" name="직선 화살표 연결선 26"/>
            <p:cNvCxnSpPr/>
            <p:nvPr/>
          </p:nvCxnSpPr>
          <p:spPr bwMode="auto">
            <a:xfrm>
              <a:off x="2105142" y="1860213"/>
              <a:ext cx="1468805" cy="0"/>
            </a:xfrm>
            <a:prstGeom prst="straightConnector1">
              <a:avLst/>
            </a:prstGeom>
            <a:solidFill>
              <a:schemeClr val="accent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arrow" w="med" len="med"/>
              <a:tailEnd type="none"/>
            </a:ln>
            <a:effectLst/>
          </p:spPr>
        </p:cxnSp>
        <p:sp>
          <p:nvSpPr>
            <p:cNvPr id="28" name="TextBox 27"/>
            <p:cNvSpPr txBox="1"/>
            <p:nvPr/>
          </p:nvSpPr>
          <p:spPr>
            <a:xfrm>
              <a:off x="783840" y="1696878"/>
              <a:ext cx="1176925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ServerEMA</a:t>
              </a:r>
              <a:endPara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r>
                <a:rPr lang="en-US" altLang="ko-KR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(192.168.1.127)</a:t>
              </a:r>
            </a:p>
          </p:txBody>
        </p:sp>
        <p:cxnSp>
          <p:nvCxnSpPr>
            <p:cNvPr id="29" name="직선 화살표 연결선 28"/>
            <p:cNvCxnSpPr/>
            <p:nvPr/>
          </p:nvCxnSpPr>
          <p:spPr bwMode="auto">
            <a:xfrm flipH="1">
              <a:off x="2133787" y="2132856"/>
              <a:ext cx="1440160" cy="0"/>
            </a:xfrm>
            <a:prstGeom prst="straightConnector1">
              <a:avLst/>
            </a:prstGeom>
            <a:solidFill>
              <a:schemeClr val="accent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arrow" w="med" len="med"/>
              <a:tailEnd type="none"/>
            </a:ln>
            <a:effectLst/>
          </p:spPr>
        </p:cxnSp>
        <p:sp>
          <p:nvSpPr>
            <p:cNvPr id="30" name="TextBox 29"/>
            <p:cNvSpPr txBox="1"/>
            <p:nvPr/>
          </p:nvSpPr>
          <p:spPr>
            <a:xfrm>
              <a:off x="3585261" y="2143775"/>
              <a:ext cx="157915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3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(8)</a:t>
              </a:r>
              <a:r>
                <a:rPr lang="en-US" altLang="ko-KR" sz="1400" dirty="0"/>
                <a:t> RegisterReport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3589162" y="1364162"/>
              <a:ext cx="691215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3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(7) Poll</a:t>
              </a:r>
              <a:endParaRPr lang="ko-KR" altLang="en-US" sz="13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080601" y="1679593"/>
              <a:ext cx="1172117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Broker</a:t>
              </a:r>
              <a:br>
                <a:rPr lang="en-US" altLang="ko-KR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</a:br>
              <a:r>
                <a:rPr lang="en-US" altLang="ko-KR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(192.168.1.212)</a:t>
              </a:r>
            </a:p>
          </p:txBody>
        </p:sp>
        <p:cxnSp>
          <p:nvCxnSpPr>
            <p:cNvPr id="33" name="직선 화살표 연결선 32"/>
            <p:cNvCxnSpPr/>
            <p:nvPr/>
          </p:nvCxnSpPr>
          <p:spPr bwMode="auto">
            <a:xfrm>
              <a:off x="5472143" y="1853903"/>
              <a:ext cx="1468805" cy="0"/>
            </a:xfrm>
            <a:prstGeom prst="straightConnector1">
              <a:avLst/>
            </a:prstGeom>
            <a:solidFill>
              <a:schemeClr val="accent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arrow" w="med" len="med"/>
              <a:tailEnd type="none"/>
            </a:ln>
            <a:effectLst/>
          </p:spPr>
        </p:cxnSp>
        <p:cxnSp>
          <p:nvCxnSpPr>
            <p:cNvPr id="34" name="직선 화살표 연결선 33"/>
            <p:cNvCxnSpPr/>
            <p:nvPr/>
          </p:nvCxnSpPr>
          <p:spPr bwMode="auto">
            <a:xfrm flipH="1">
              <a:off x="5531429" y="2109505"/>
              <a:ext cx="1440160" cy="0"/>
            </a:xfrm>
            <a:prstGeom prst="straightConnector1">
              <a:avLst/>
            </a:prstGeom>
            <a:solidFill>
              <a:schemeClr val="accent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arrow" w="med" len="med"/>
              <a:tailEnd type="none"/>
            </a:ln>
            <a:effectLst/>
          </p:spPr>
        </p:cxn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0765" y="2528761"/>
            <a:ext cx="7031915" cy="590550"/>
          </a:xfrm>
          <a:prstGeom prst="rect">
            <a:avLst/>
          </a:prstGeom>
        </p:spPr>
      </p:pic>
      <p:sp>
        <p:nvSpPr>
          <p:cNvPr id="49" name="직사각형 48"/>
          <p:cNvSpPr/>
          <p:nvPr/>
        </p:nvSpPr>
        <p:spPr>
          <a:xfrm>
            <a:off x="3810877" y="3626760"/>
            <a:ext cx="4572000" cy="250035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altLang="ko-KR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0263" y="4934218"/>
            <a:ext cx="7038975" cy="438150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0" y="0"/>
            <a:ext cx="234307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>
                <a:solidFill>
                  <a:schemeClr val="accent2"/>
                </a:solidFill>
              </a:rPr>
              <a:t>파란색 </a:t>
            </a:r>
            <a:r>
              <a:rPr lang="en-US" altLang="ko-KR" sz="1200" dirty="0">
                <a:solidFill>
                  <a:schemeClr val="accent2"/>
                </a:solidFill>
              </a:rPr>
              <a:t>: </a:t>
            </a:r>
            <a:r>
              <a:rPr lang="ko-KR" altLang="en-US" sz="1200" dirty="0">
                <a:solidFill>
                  <a:schemeClr val="accent2"/>
                </a:solidFill>
              </a:rPr>
              <a:t>기존 </a:t>
            </a:r>
            <a:r>
              <a:rPr lang="en-US" altLang="ko-KR" sz="1200" dirty="0">
                <a:solidFill>
                  <a:schemeClr val="accent2"/>
                </a:solidFill>
              </a:rPr>
              <a:t>OpenADR</a:t>
            </a:r>
            <a:r>
              <a:rPr lang="ko-KR" altLang="en-US" sz="1200" dirty="0">
                <a:solidFill>
                  <a:schemeClr val="accent2"/>
                </a:solidFill>
              </a:rPr>
              <a:t> </a:t>
            </a:r>
            <a:r>
              <a:rPr lang="en-US" altLang="ko-KR" sz="1200" dirty="0">
                <a:solidFill>
                  <a:schemeClr val="accent2"/>
                </a:solidFill>
              </a:rPr>
              <a:t>Tag </a:t>
            </a:r>
            <a:r>
              <a:rPr lang="ko-KR" altLang="en-US" sz="1200" dirty="0">
                <a:solidFill>
                  <a:schemeClr val="accent2"/>
                </a:solidFill>
              </a:rPr>
              <a:t>부분</a:t>
            </a:r>
            <a:endParaRPr lang="en-US" altLang="ko-KR" sz="1200" dirty="0">
              <a:solidFill>
                <a:schemeClr val="accent2"/>
              </a:solidFill>
            </a:endParaRPr>
          </a:p>
          <a:p>
            <a:r>
              <a:rPr lang="ko-KR" altLang="en-US" sz="1200" dirty="0">
                <a:solidFill>
                  <a:srgbClr val="FF0000"/>
                </a:solidFill>
              </a:rPr>
              <a:t>빨간색 </a:t>
            </a:r>
            <a:r>
              <a:rPr lang="en-US" altLang="ko-KR" sz="1200" dirty="0">
                <a:solidFill>
                  <a:srgbClr val="FF0000"/>
                </a:solidFill>
              </a:rPr>
              <a:t>: OpenADR</a:t>
            </a:r>
            <a:r>
              <a:rPr lang="ko-KR" altLang="en-US" sz="1200" dirty="0">
                <a:solidFill>
                  <a:srgbClr val="FF0000"/>
                </a:solidFill>
              </a:rPr>
              <a:t>확장된 </a:t>
            </a:r>
            <a:r>
              <a:rPr lang="en-US" altLang="ko-KR" sz="1200" dirty="0">
                <a:solidFill>
                  <a:srgbClr val="FF0000"/>
                </a:solidFill>
              </a:rPr>
              <a:t>Profile</a:t>
            </a:r>
          </a:p>
          <a:p>
            <a:r>
              <a:rPr lang="ko-KR" altLang="en-US" sz="1200" dirty="0">
                <a:solidFill>
                  <a:schemeClr val="accent1"/>
                </a:solidFill>
              </a:rPr>
              <a:t>초록색 </a:t>
            </a:r>
            <a:r>
              <a:rPr lang="en-US" altLang="ko-KR" sz="1200" dirty="0">
                <a:solidFill>
                  <a:schemeClr val="accent1"/>
                </a:solidFill>
              </a:rPr>
              <a:t>: </a:t>
            </a:r>
            <a:r>
              <a:rPr lang="ko-KR" altLang="en-US" sz="1200" dirty="0">
                <a:solidFill>
                  <a:schemeClr val="accent1"/>
                </a:solidFill>
              </a:rPr>
              <a:t>삭제 또는 변경</a:t>
            </a:r>
            <a:endParaRPr lang="en-US" altLang="ko-KR" sz="1200" dirty="0">
              <a:solidFill>
                <a:schemeClr val="accent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23528" y="3606275"/>
            <a:ext cx="8496944" cy="2587989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txBody>
          <a:bodyPr wrap="square" lIns="108000" tIns="108000" rIns="108000" bIns="108000" rtlCol="0" anchor="ctr">
            <a:spAutoFit/>
          </a:bodyPr>
          <a:lstStyle/>
          <a:p>
            <a:r>
              <a:rPr lang="en-US" altLang="ko-KR" sz="1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Poll</a:t>
            </a:r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100" b="1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JSON Object</a:t>
            </a:r>
            <a:r>
              <a:rPr lang="en-US" altLang="ko-KR" sz="110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{</a:t>
            </a:r>
          </a:p>
          <a:p>
            <a:r>
              <a:rPr lang="en-US" altLang="ko-KR" sz="1100" dirty="0">
                <a:solidFill>
                  <a:schemeClr val="tx2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</a:t>
            </a:r>
            <a:r>
              <a:rPr lang="en-US" altLang="ko-KR" sz="11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SrcEMA” </a:t>
            </a:r>
            <a:r>
              <a:rPr lang="en-US" altLang="ko-KR" sz="1100" dirty="0">
                <a:solidFill>
                  <a:schemeClr val="tx2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: String,</a:t>
            </a:r>
          </a:p>
          <a:p>
            <a:r>
              <a:rPr lang="en-US" altLang="ko-KR" sz="11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“DestEMA” : String,</a:t>
            </a:r>
          </a:p>
          <a:p>
            <a:r>
              <a:rPr lang="en-US" altLang="ko-KR" sz="1100" strike="sngStrike" dirty="0">
                <a:solidFill>
                  <a:schemeClr val="accent1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“requestID": Integer, =&gt;</a:t>
            </a:r>
            <a:r>
              <a:rPr lang="ko-KR" altLang="en-US" sz="1100" strike="sngStrike" dirty="0">
                <a:solidFill>
                  <a:schemeClr val="accent1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삭제</a:t>
            </a:r>
            <a:endParaRPr lang="en-US" altLang="ko-KR" sz="1100" strike="sngStrike" dirty="0">
              <a:solidFill>
                <a:schemeClr val="accent1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r>
              <a:rPr lang="en-US" altLang="ko-KR" sz="1100" strike="sngStrike" dirty="0">
                <a:solidFill>
                  <a:schemeClr val="tx2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</a:t>
            </a:r>
            <a:r>
              <a:rPr lang="en-US" altLang="ko-KR" sz="1100" strike="sngStrike" dirty="0">
                <a:solidFill>
                  <a:schemeClr val="accent1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“version": Integer=&gt;</a:t>
            </a:r>
            <a:r>
              <a:rPr lang="ko-KR" altLang="en-US" sz="1100" strike="sngStrike" dirty="0">
                <a:solidFill>
                  <a:schemeClr val="accent1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삭제</a:t>
            </a:r>
            <a:r>
              <a:rPr lang="en-US" altLang="ko-KR" sz="1100" strike="sngStrike" dirty="0">
                <a:solidFill>
                  <a:schemeClr val="accent1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,</a:t>
            </a:r>
          </a:p>
          <a:p>
            <a:r>
              <a:rPr lang="en-US" altLang="ko-KR" sz="1100" strike="sngStrike" dirty="0">
                <a:solidFill>
                  <a:schemeClr val="accent1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“type” : String =&gt; </a:t>
            </a:r>
            <a:r>
              <a:rPr lang="ko-KR" altLang="en-US" sz="1100" strike="sngStrike" dirty="0">
                <a:solidFill>
                  <a:schemeClr val="accent1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삭제</a:t>
            </a:r>
            <a:r>
              <a:rPr lang="en-US" altLang="ko-KR" sz="1100" strike="sngStrike" dirty="0">
                <a:solidFill>
                  <a:schemeClr val="accent1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(RegisteredReport</a:t>
            </a:r>
            <a:r>
              <a:rPr lang="ko-KR" altLang="en-US" sz="1100" strike="sngStrike" dirty="0">
                <a:solidFill>
                  <a:schemeClr val="accent1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로 변경</a:t>
            </a:r>
            <a:r>
              <a:rPr lang="en-US" altLang="ko-KR" sz="1100" strike="sngStrike" dirty="0">
                <a:solidFill>
                  <a:schemeClr val="accent1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)</a:t>
            </a:r>
          </a:p>
          <a:p>
            <a:r>
              <a:rPr lang="en-US" altLang="ko-KR" sz="1100" dirty="0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“service” : String,</a:t>
            </a:r>
            <a:endParaRPr lang="en-US" altLang="ko-KR" sz="1100" dirty="0">
              <a:solidFill>
                <a:schemeClr val="tx2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r>
              <a:rPr lang="en-US" altLang="ko-KR" sz="1100" dirty="0">
                <a:solidFill>
                  <a:srgbClr val="FF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“time” : Date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}</a:t>
            </a:r>
          </a:p>
          <a:p>
            <a:endParaRPr lang="en-US" altLang="ko-KR" sz="110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altLang="ko-KR" sz="110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altLang="ko-KR" sz="110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altLang="ko-KR" sz="110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altLang="ko-KR" sz="110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5977593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395536" y="295943"/>
            <a:ext cx="9793088" cy="838200"/>
          </a:xfrm>
        </p:spPr>
        <p:txBody>
          <a:bodyPr/>
          <a:lstStyle/>
          <a:p>
            <a:r>
              <a:rPr lang="en-US" altLang="ko-KR" sz="2800" b="1" dirty="0">
                <a:solidFill>
                  <a:schemeClr val="tx1"/>
                </a:solidFill>
              </a:rPr>
              <a:t>2. Smart Home Energy Framework : </a:t>
            </a:r>
            <a:br>
              <a:rPr lang="en-US" altLang="ko-KR" sz="2800" b="1" dirty="0">
                <a:solidFill>
                  <a:schemeClr val="tx1"/>
                </a:solidFill>
              </a:rPr>
            </a:br>
            <a:r>
              <a:rPr lang="en-US" altLang="ko-KR" sz="2400" b="1" dirty="0">
                <a:solidFill>
                  <a:schemeClr val="tx1"/>
                </a:solidFill>
              </a:rPr>
              <a:t>2.2 </a:t>
            </a:r>
            <a:r>
              <a:rPr lang="en-US" altLang="ko-KR" sz="2400" b="1" dirty="0">
                <a:solidFill>
                  <a:srgbClr val="FF0000"/>
                </a:solidFill>
              </a:rPr>
              <a:t>EMAP</a:t>
            </a:r>
            <a:r>
              <a:rPr lang="en-US" altLang="ko-KR" sz="2400" b="1" dirty="0">
                <a:solidFill>
                  <a:schemeClr val="tx1"/>
                </a:solidFill>
              </a:rPr>
              <a:t>(</a:t>
            </a:r>
            <a:r>
              <a:rPr lang="en-US" altLang="ko-KR" sz="2400" b="1" dirty="0" err="1">
                <a:solidFill>
                  <a:schemeClr val="tx1"/>
                </a:solidFill>
              </a:rPr>
              <a:t>CoAP</a:t>
            </a:r>
            <a:r>
              <a:rPr lang="en-US" altLang="ko-KR" sz="2400" b="1" dirty="0">
                <a:solidFill>
                  <a:schemeClr val="tx1"/>
                </a:solidFill>
              </a:rPr>
              <a:t>/JSON, </a:t>
            </a:r>
            <a:r>
              <a:rPr lang="en-US" altLang="ko-KR" sz="2400" b="1" dirty="0">
                <a:solidFill>
                  <a:srgbClr val="FF0000"/>
                </a:solidFill>
              </a:rPr>
              <a:t>MQTT/JSON</a:t>
            </a:r>
            <a:r>
              <a:rPr lang="en-US" altLang="ko-KR" sz="2400" b="1" dirty="0">
                <a:solidFill>
                  <a:schemeClr val="tx1"/>
                </a:solidFill>
              </a:rPr>
              <a:t>) : Session Setup</a:t>
            </a:r>
            <a:endParaRPr lang="ko-KR" altLang="en-US" sz="24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7C6F095-276F-4AD3-9842-1213BA0CC323}" type="slidenum">
              <a:rPr lang="ko-KR" altLang="en-US" smtClean="0">
                <a:solidFill>
                  <a:srgbClr val="000000"/>
                </a:solidFill>
              </a:rPr>
              <a:pPr>
                <a:defRPr/>
              </a:pPr>
              <a:t>193</a:t>
            </a:fld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116205" y="2404600"/>
            <a:ext cx="6696744" cy="8156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/>
              <a:t>(7) Poll</a:t>
            </a:r>
          </a:p>
          <a:p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(8)</a:t>
            </a:r>
            <a:r>
              <a:rPr lang="en-US" altLang="ko-KR" sz="1600" dirty="0"/>
              <a:t> RegisterReport</a:t>
            </a:r>
          </a:p>
          <a:p>
            <a:endParaRPr lang="ko-KR" alt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539552" y="1364162"/>
            <a:ext cx="8229600" cy="1087390"/>
            <a:chOff x="539552" y="1364162"/>
            <a:chExt cx="8229600" cy="1087390"/>
          </a:xfrm>
        </p:grpSpPr>
        <p:sp>
          <p:nvSpPr>
            <p:cNvPr id="24" name="직사각형 23"/>
            <p:cNvSpPr/>
            <p:nvPr/>
          </p:nvSpPr>
          <p:spPr bwMode="auto">
            <a:xfrm>
              <a:off x="539552" y="1417527"/>
              <a:ext cx="8229600" cy="1023300"/>
            </a:xfrm>
            <a:prstGeom prst="rect">
              <a:avLst/>
            </a:prstGeom>
            <a:solidFill>
              <a:schemeClr val="bg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7210426" y="1669901"/>
              <a:ext cx="1172116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ClientEMA</a:t>
              </a:r>
              <a:r>
                <a:rPr lang="en-US" altLang="ko-KR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/>
              </a:r>
              <a:br>
                <a:rPr lang="en-US" altLang="ko-KR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</a:br>
              <a:r>
                <a:rPr lang="en-US" altLang="ko-KR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(192.168.1.125)</a:t>
              </a:r>
            </a:p>
          </p:txBody>
        </p:sp>
        <p:cxnSp>
          <p:nvCxnSpPr>
            <p:cNvPr id="27" name="직선 화살표 연결선 26"/>
            <p:cNvCxnSpPr/>
            <p:nvPr/>
          </p:nvCxnSpPr>
          <p:spPr bwMode="auto">
            <a:xfrm>
              <a:off x="2105142" y="1860213"/>
              <a:ext cx="1468805" cy="0"/>
            </a:xfrm>
            <a:prstGeom prst="straightConnector1">
              <a:avLst/>
            </a:prstGeom>
            <a:solidFill>
              <a:schemeClr val="accent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arrow" w="med" len="med"/>
              <a:tailEnd type="none"/>
            </a:ln>
            <a:effectLst/>
          </p:spPr>
        </p:cxnSp>
        <p:sp>
          <p:nvSpPr>
            <p:cNvPr id="28" name="TextBox 27"/>
            <p:cNvSpPr txBox="1"/>
            <p:nvPr/>
          </p:nvSpPr>
          <p:spPr>
            <a:xfrm>
              <a:off x="783840" y="1696878"/>
              <a:ext cx="1176925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ServerEMA</a:t>
              </a:r>
              <a:endPara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r>
                <a:rPr lang="en-US" altLang="ko-KR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(192.168.1.127)</a:t>
              </a:r>
            </a:p>
          </p:txBody>
        </p:sp>
        <p:cxnSp>
          <p:nvCxnSpPr>
            <p:cNvPr id="29" name="직선 화살표 연결선 28"/>
            <p:cNvCxnSpPr/>
            <p:nvPr/>
          </p:nvCxnSpPr>
          <p:spPr bwMode="auto">
            <a:xfrm flipH="1">
              <a:off x="2133787" y="2132856"/>
              <a:ext cx="1440160" cy="0"/>
            </a:xfrm>
            <a:prstGeom prst="straightConnector1">
              <a:avLst/>
            </a:prstGeom>
            <a:solidFill>
              <a:schemeClr val="accent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arrow" w="med" len="med"/>
              <a:tailEnd type="none"/>
            </a:ln>
            <a:effectLst/>
          </p:spPr>
        </p:cxnSp>
        <p:sp>
          <p:nvSpPr>
            <p:cNvPr id="30" name="TextBox 29"/>
            <p:cNvSpPr txBox="1"/>
            <p:nvPr/>
          </p:nvSpPr>
          <p:spPr>
            <a:xfrm>
              <a:off x="3585261" y="2143775"/>
              <a:ext cx="157915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3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(8)</a:t>
              </a:r>
              <a:r>
                <a:rPr lang="en-US" altLang="ko-KR" sz="1400" dirty="0"/>
                <a:t> RegisterReport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3589162" y="1364162"/>
              <a:ext cx="691215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3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(7) Poll</a:t>
              </a:r>
              <a:endParaRPr lang="ko-KR" altLang="en-US" sz="13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080601" y="1679593"/>
              <a:ext cx="1172117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Broker</a:t>
              </a:r>
              <a:br>
                <a:rPr lang="en-US" altLang="ko-KR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</a:br>
              <a:r>
                <a:rPr lang="en-US" altLang="ko-KR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(192.168.1.212)</a:t>
              </a:r>
            </a:p>
          </p:txBody>
        </p:sp>
        <p:cxnSp>
          <p:nvCxnSpPr>
            <p:cNvPr id="33" name="직선 화살표 연결선 32"/>
            <p:cNvCxnSpPr/>
            <p:nvPr/>
          </p:nvCxnSpPr>
          <p:spPr bwMode="auto">
            <a:xfrm>
              <a:off x="5472143" y="1853903"/>
              <a:ext cx="1468805" cy="0"/>
            </a:xfrm>
            <a:prstGeom prst="straightConnector1">
              <a:avLst/>
            </a:prstGeom>
            <a:solidFill>
              <a:schemeClr val="accent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arrow" w="med" len="med"/>
              <a:tailEnd type="none"/>
            </a:ln>
            <a:effectLst/>
          </p:spPr>
        </p:cxnSp>
        <p:cxnSp>
          <p:nvCxnSpPr>
            <p:cNvPr id="34" name="직선 화살표 연결선 33"/>
            <p:cNvCxnSpPr/>
            <p:nvPr/>
          </p:nvCxnSpPr>
          <p:spPr bwMode="auto">
            <a:xfrm flipH="1">
              <a:off x="5531429" y="2109505"/>
              <a:ext cx="1440160" cy="0"/>
            </a:xfrm>
            <a:prstGeom prst="straightConnector1">
              <a:avLst/>
            </a:prstGeom>
            <a:solidFill>
              <a:schemeClr val="accent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arrow" w="med" len="med"/>
              <a:tailEnd type="none"/>
            </a:ln>
            <a:effectLst/>
          </p:spPr>
        </p:cxn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0765" y="2528761"/>
            <a:ext cx="7031915" cy="590550"/>
          </a:xfrm>
          <a:prstGeom prst="rect">
            <a:avLst/>
          </a:prstGeom>
        </p:spPr>
      </p:pic>
      <p:sp>
        <p:nvSpPr>
          <p:cNvPr id="49" name="직사각형 48"/>
          <p:cNvSpPr/>
          <p:nvPr/>
        </p:nvSpPr>
        <p:spPr>
          <a:xfrm>
            <a:off x="3810877" y="3626760"/>
            <a:ext cx="4572000" cy="250035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altLang="ko-KR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0765" y="3346247"/>
            <a:ext cx="6808387" cy="920573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0" y="0"/>
            <a:ext cx="234307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>
                <a:solidFill>
                  <a:schemeClr val="accent2"/>
                </a:solidFill>
              </a:rPr>
              <a:t>파란색 </a:t>
            </a:r>
            <a:r>
              <a:rPr lang="en-US" altLang="ko-KR" sz="1200" dirty="0">
                <a:solidFill>
                  <a:schemeClr val="accent2"/>
                </a:solidFill>
              </a:rPr>
              <a:t>: </a:t>
            </a:r>
            <a:r>
              <a:rPr lang="ko-KR" altLang="en-US" sz="1200" dirty="0">
                <a:solidFill>
                  <a:schemeClr val="accent2"/>
                </a:solidFill>
              </a:rPr>
              <a:t>기존 </a:t>
            </a:r>
            <a:r>
              <a:rPr lang="en-US" altLang="ko-KR" sz="1200" dirty="0">
                <a:solidFill>
                  <a:schemeClr val="accent2"/>
                </a:solidFill>
              </a:rPr>
              <a:t>OpenADR</a:t>
            </a:r>
            <a:r>
              <a:rPr lang="ko-KR" altLang="en-US" sz="1200" dirty="0">
                <a:solidFill>
                  <a:schemeClr val="accent2"/>
                </a:solidFill>
              </a:rPr>
              <a:t> </a:t>
            </a:r>
            <a:r>
              <a:rPr lang="en-US" altLang="ko-KR" sz="1200" dirty="0">
                <a:solidFill>
                  <a:schemeClr val="accent2"/>
                </a:solidFill>
              </a:rPr>
              <a:t>Tag </a:t>
            </a:r>
            <a:r>
              <a:rPr lang="ko-KR" altLang="en-US" sz="1200" dirty="0">
                <a:solidFill>
                  <a:schemeClr val="accent2"/>
                </a:solidFill>
              </a:rPr>
              <a:t>부분</a:t>
            </a:r>
            <a:endParaRPr lang="en-US" altLang="ko-KR" sz="1200" dirty="0">
              <a:solidFill>
                <a:schemeClr val="accent2"/>
              </a:solidFill>
            </a:endParaRPr>
          </a:p>
          <a:p>
            <a:r>
              <a:rPr lang="ko-KR" altLang="en-US" sz="1200" dirty="0">
                <a:solidFill>
                  <a:srgbClr val="FF0000"/>
                </a:solidFill>
              </a:rPr>
              <a:t>빨간색 </a:t>
            </a:r>
            <a:r>
              <a:rPr lang="en-US" altLang="ko-KR" sz="1200" dirty="0">
                <a:solidFill>
                  <a:srgbClr val="FF0000"/>
                </a:solidFill>
              </a:rPr>
              <a:t>: OpenADR</a:t>
            </a:r>
            <a:r>
              <a:rPr lang="ko-KR" altLang="en-US" sz="1200" dirty="0">
                <a:solidFill>
                  <a:srgbClr val="FF0000"/>
                </a:solidFill>
              </a:rPr>
              <a:t>확장된 </a:t>
            </a:r>
            <a:r>
              <a:rPr lang="en-US" altLang="ko-KR" sz="1200" dirty="0">
                <a:solidFill>
                  <a:srgbClr val="FF0000"/>
                </a:solidFill>
              </a:rPr>
              <a:t>Profile</a:t>
            </a:r>
          </a:p>
          <a:p>
            <a:r>
              <a:rPr lang="ko-KR" altLang="en-US" sz="1200" dirty="0">
                <a:solidFill>
                  <a:schemeClr val="accent1"/>
                </a:solidFill>
              </a:rPr>
              <a:t>초록색 </a:t>
            </a:r>
            <a:r>
              <a:rPr lang="en-US" altLang="ko-KR" sz="1200" dirty="0">
                <a:solidFill>
                  <a:schemeClr val="accent1"/>
                </a:solidFill>
              </a:rPr>
              <a:t>: </a:t>
            </a:r>
            <a:r>
              <a:rPr lang="ko-KR" altLang="en-US" sz="1200" dirty="0">
                <a:solidFill>
                  <a:schemeClr val="accent1"/>
                </a:solidFill>
              </a:rPr>
              <a:t>삭제 또는 변경</a:t>
            </a:r>
            <a:endParaRPr lang="en-US" altLang="ko-KR" sz="1200" dirty="0">
              <a:solidFill>
                <a:schemeClr val="accent1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87008" y="3221252"/>
            <a:ext cx="9005141" cy="2587989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txBody>
          <a:bodyPr wrap="square" lIns="108000" tIns="108000" rIns="108000" bIns="108000" rtlCol="0" anchor="ctr">
            <a:spAutoFit/>
          </a:bodyPr>
          <a:lstStyle/>
          <a:p>
            <a:r>
              <a:rPr lang="en-US" altLang="ko-KR" sz="1100" b="1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RegisterReport Object</a:t>
            </a:r>
            <a:r>
              <a:rPr lang="en-US" altLang="ko-KR" sz="110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{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</a:t>
            </a:r>
            <a:r>
              <a:rPr lang="en-US" altLang="ko-KR" sz="11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“</a:t>
            </a:r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SrcEMA” </a:t>
            </a:r>
            <a:r>
              <a:rPr lang="en-US" altLang="ko-KR" sz="11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: String,</a:t>
            </a:r>
          </a:p>
          <a:p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“DestEMA” : String,</a:t>
            </a:r>
          </a:p>
          <a:p>
            <a:r>
              <a:rPr lang="en-US" altLang="ko-KR" sz="1100" dirty="0">
                <a:solidFill>
                  <a:schemeClr val="accent1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“requestID": String,</a:t>
            </a:r>
          </a:p>
          <a:p>
            <a:r>
              <a:rPr lang="en-US" altLang="ko-KR" sz="1100" dirty="0">
                <a:solidFill>
                  <a:schemeClr val="accent1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100" dirty="0">
                <a:solidFill>
                  <a:srgbClr val="FF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“time”: Date, </a:t>
            </a:r>
          </a:p>
          <a:p>
            <a:r>
              <a:rPr lang="en-US" altLang="ko-KR" sz="1100" dirty="0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“service” : String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}</a:t>
            </a:r>
          </a:p>
          <a:p>
            <a:endParaRPr lang="en-US" altLang="ko-KR" sz="110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altLang="ko-KR" sz="110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altLang="ko-KR" sz="110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altLang="ko-KR" sz="110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altLang="ko-KR" sz="110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altLang="ko-KR" sz="110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sz="110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5393572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395536" y="295943"/>
            <a:ext cx="9793088" cy="838200"/>
          </a:xfrm>
        </p:spPr>
        <p:txBody>
          <a:bodyPr/>
          <a:lstStyle/>
          <a:p>
            <a:r>
              <a:rPr lang="en-US" altLang="ko-KR" sz="2800" b="1" dirty="0">
                <a:solidFill>
                  <a:schemeClr val="tx1"/>
                </a:solidFill>
              </a:rPr>
              <a:t>2. Smart Home Energy Framework : </a:t>
            </a:r>
            <a:br>
              <a:rPr lang="en-US" altLang="ko-KR" sz="2800" b="1" dirty="0">
                <a:solidFill>
                  <a:schemeClr val="tx1"/>
                </a:solidFill>
              </a:rPr>
            </a:br>
            <a:r>
              <a:rPr lang="en-US" altLang="ko-KR" sz="2400" b="1" dirty="0">
                <a:solidFill>
                  <a:schemeClr val="tx1"/>
                </a:solidFill>
              </a:rPr>
              <a:t>2.2 </a:t>
            </a:r>
            <a:r>
              <a:rPr lang="en-US" altLang="ko-KR" sz="2400" b="1" dirty="0">
                <a:solidFill>
                  <a:srgbClr val="FF0000"/>
                </a:solidFill>
              </a:rPr>
              <a:t>EMAP</a:t>
            </a:r>
            <a:r>
              <a:rPr lang="en-US" altLang="ko-KR" sz="2400" b="1" dirty="0">
                <a:solidFill>
                  <a:schemeClr val="tx1"/>
                </a:solidFill>
              </a:rPr>
              <a:t>(</a:t>
            </a:r>
            <a:r>
              <a:rPr lang="en-US" altLang="ko-KR" sz="2400" b="1" dirty="0" err="1">
                <a:solidFill>
                  <a:schemeClr val="tx1"/>
                </a:solidFill>
              </a:rPr>
              <a:t>CoAP</a:t>
            </a:r>
            <a:r>
              <a:rPr lang="en-US" altLang="ko-KR" sz="2400" b="1" dirty="0">
                <a:solidFill>
                  <a:schemeClr val="tx1"/>
                </a:solidFill>
              </a:rPr>
              <a:t>/JSON, </a:t>
            </a:r>
            <a:r>
              <a:rPr lang="en-US" altLang="ko-KR" sz="2400" b="1" dirty="0">
                <a:solidFill>
                  <a:srgbClr val="FF0000"/>
                </a:solidFill>
              </a:rPr>
              <a:t>MQTT/JSON</a:t>
            </a:r>
            <a:r>
              <a:rPr lang="en-US" altLang="ko-KR" sz="2400" b="1" dirty="0">
                <a:solidFill>
                  <a:schemeClr val="tx1"/>
                </a:solidFill>
              </a:rPr>
              <a:t>) : Session Setup</a:t>
            </a:r>
            <a:endParaRPr lang="ko-KR" altLang="en-US" sz="24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7C6F095-276F-4AD3-9842-1213BA0CC323}" type="slidenum">
              <a:rPr lang="ko-KR" altLang="en-US" smtClean="0">
                <a:solidFill>
                  <a:srgbClr val="000000"/>
                </a:solidFill>
              </a:rPr>
              <a:pPr>
                <a:defRPr/>
              </a:pPr>
              <a:t>194</a:t>
            </a:fld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207415" y="2517051"/>
            <a:ext cx="6696744" cy="8156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/>
              <a:t>(9) RegisteredReport</a:t>
            </a:r>
          </a:p>
          <a:p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(10)</a:t>
            </a:r>
            <a:r>
              <a:rPr lang="en-US" altLang="ko-KR" sz="1600" dirty="0"/>
              <a:t> Response</a:t>
            </a:r>
          </a:p>
          <a:p>
            <a:endParaRPr lang="ko-KR" alt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539552" y="1332841"/>
            <a:ext cx="8229600" cy="1107986"/>
            <a:chOff x="539552" y="1332841"/>
            <a:chExt cx="8229600" cy="1107986"/>
          </a:xfrm>
        </p:grpSpPr>
        <p:sp>
          <p:nvSpPr>
            <p:cNvPr id="23" name="직사각형 22"/>
            <p:cNvSpPr/>
            <p:nvPr/>
          </p:nvSpPr>
          <p:spPr bwMode="auto">
            <a:xfrm>
              <a:off x="539552" y="1417527"/>
              <a:ext cx="8229600" cy="1023300"/>
            </a:xfrm>
            <a:prstGeom prst="rect">
              <a:avLst/>
            </a:prstGeom>
            <a:solidFill>
              <a:schemeClr val="bg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7210426" y="1669901"/>
              <a:ext cx="1172116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ClientEMA</a:t>
              </a:r>
              <a:r>
                <a:rPr lang="en-US" altLang="ko-KR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/>
              </a:r>
              <a:br>
                <a:rPr lang="en-US" altLang="ko-KR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</a:br>
              <a:r>
                <a:rPr lang="en-US" altLang="ko-KR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(192.168.1.125)</a:t>
              </a:r>
            </a:p>
          </p:txBody>
        </p:sp>
        <p:cxnSp>
          <p:nvCxnSpPr>
            <p:cNvPr id="25" name="직선 화살표 연결선 24"/>
            <p:cNvCxnSpPr/>
            <p:nvPr/>
          </p:nvCxnSpPr>
          <p:spPr bwMode="auto">
            <a:xfrm>
              <a:off x="2105142" y="1860213"/>
              <a:ext cx="1468805" cy="0"/>
            </a:xfrm>
            <a:prstGeom prst="straightConnector1">
              <a:avLst/>
            </a:prstGeom>
            <a:solidFill>
              <a:schemeClr val="accent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arrow" w="med" len="med"/>
              <a:tailEnd type="none"/>
            </a:ln>
            <a:effectLst/>
          </p:spPr>
        </p:cxnSp>
        <p:sp>
          <p:nvSpPr>
            <p:cNvPr id="27" name="TextBox 26"/>
            <p:cNvSpPr txBox="1"/>
            <p:nvPr/>
          </p:nvSpPr>
          <p:spPr>
            <a:xfrm>
              <a:off x="783840" y="1696878"/>
              <a:ext cx="1176925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ServerEMA</a:t>
              </a:r>
              <a:endPara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r>
                <a:rPr lang="en-US" altLang="ko-KR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(192.168.1.127)</a:t>
              </a:r>
            </a:p>
          </p:txBody>
        </p:sp>
        <p:cxnSp>
          <p:nvCxnSpPr>
            <p:cNvPr id="28" name="직선 화살표 연결선 27"/>
            <p:cNvCxnSpPr/>
            <p:nvPr/>
          </p:nvCxnSpPr>
          <p:spPr bwMode="auto">
            <a:xfrm flipH="1">
              <a:off x="2133787" y="2132856"/>
              <a:ext cx="1440160" cy="0"/>
            </a:xfrm>
            <a:prstGeom prst="straightConnector1">
              <a:avLst/>
            </a:prstGeom>
            <a:solidFill>
              <a:schemeClr val="accent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arrow" w="med" len="med"/>
              <a:tailEnd type="none"/>
            </a:ln>
            <a:effectLst/>
          </p:spPr>
        </p:cxnSp>
        <p:sp>
          <p:nvSpPr>
            <p:cNvPr id="29" name="TextBox 28"/>
            <p:cNvSpPr txBox="1"/>
            <p:nvPr/>
          </p:nvSpPr>
          <p:spPr>
            <a:xfrm>
              <a:off x="3632622" y="2102776"/>
              <a:ext cx="123777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3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(10)</a:t>
              </a:r>
              <a:r>
                <a:rPr lang="en-US" altLang="ko-KR" sz="1400" dirty="0"/>
                <a:t> Response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3661966" y="1332841"/>
              <a:ext cx="176567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3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(9) </a:t>
              </a:r>
              <a:r>
                <a:rPr lang="en-US" altLang="ko-KR" sz="1400" dirty="0"/>
                <a:t>RegisteredReport</a:t>
              </a:r>
              <a:endParaRPr lang="ko-KR" altLang="en-US" sz="13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080601" y="1679593"/>
              <a:ext cx="1172117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Broker</a:t>
              </a:r>
              <a:br>
                <a:rPr lang="en-US" altLang="ko-KR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</a:br>
              <a:r>
                <a:rPr lang="en-US" altLang="ko-KR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(192.168.1.212)</a:t>
              </a:r>
            </a:p>
          </p:txBody>
        </p:sp>
        <p:cxnSp>
          <p:nvCxnSpPr>
            <p:cNvPr id="32" name="직선 화살표 연결선 31"/>
            <p:cNvCxnSpPr/>
            <p:nvPr/>
          </p:nvCxnSpPr>
          <p:spPr bwMode="auto">
            <a:xfrm>
              <a:off x="5472143" y="1853903"/>
              <a:ext cx="1468805" cy="0"/>
            </a:xfrm>
            <a:prstGeom prst="straightConnector1">
              <a:avLst/>
            </a:prstGeom>
            <a:solidFill>
              <a:schemeClr val="accent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arrow" w="med" len="med"/>
              <a:tailEnd type="none"/>
            </a:ln>
            <a:effectLst/>
          </p:spPr>
        </p:cxnSp>
        <p:cxnSp>
          <p:nvCxnSpPr>
            <p:cNvPr id="33" name="직선 화살표 연결선 32"/>
            <p:cNvCxnSpPr/>
            <p:nvPr/>
          </p:nvCxnSpPr>
          <p:spPr bwMode="auto">
            <a:xfrm flipH="1">
              <a:off x="5531429" y="2109505"/>
              <a:ext cx="1440160" cy="0"/>
            </a:xfrm>
            <a:prstGeom prst="straightConnector1">
              <a:avLst/>
            </a:prstGeom>
            <a:solidFill>
              <a:schemeClr val="accent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arrow" w="med" len="med"/>
              <a:tailEnd type="none"/>
            </a:ln>
            <a:effectLst/>
          </p:spPr>
        </p:cxn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2427" y="2588974"/>
            <a:ext cx="6794070" cy="58102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513" y="5444793"/>
            <a:ext cx="3817447" cy="52387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4607" y="5640392"/>
            <a:ext cx="4034545" cy="428625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0" y="0"/>
            <a:ext cx="234307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>
                <a:solidFill>
                  <a:schemeClr val="accent2"/>
                </a:solidFill>
              </a:rPr>
              <a:t>파란색 </a:t>
            </a:r>
            <a:r>
              <a:rPr lang="en-US" altLang="ko-KR" sz="1200" dirty="0">
                <a:solidFill>
                  <a:schemeClr val="accent2"/>
                </a:solidFill>
              </a:rPr>
              <a:t>: </a:t>
            </a:r>
            <a:r>
              <a:rPr lang="ko-KR" altLang="en-US" sz="1200" dirty="0">
                <a:solidFill>
                  <a:schemeClr val="accent2"/>
                </a:solidFill>
              </a:rPr>
              <a:t>기존 </a:t>
            </a:r>
            <a:r>
              <a:rPr lang="en-US" altLang="ko-KR" sz="1200" dirty="0">
                <a:solidFill>
                  <a:schemeClr val="accent2"/>
                </a:solidFill>
              </a:rPr>
              <a:t>OpenADR</a:t>
            </a:r>
            <a:r>
              <a:rPr lang="ko-KR" altLang="en-US" sz="1200" dirty="0">
                <a:solidFill>
                  <a:schemeClr val="accent2"/>
                </a:solidFill>
              </a:rPr>
              <a:t> </a:t>
            </a:r>
            <a:r>
              <a:rPr lang="en-US" altLang="ko-KR" sz="1200" dirty="0">
                <a:solidFill>
                  <a:schemeClr val="accent2"/>
                </a:solidFill>
              </a:rPr>
              <a:t>Tag </a:t>
            </a:r>
            <a:r>
              <a:rPr lang="ko-KR" altLang="en-US" sz="1200" dirty="0">
                <a:solidFill>
                  <a:schemeClr val="accent2"/>
                </a:solidFill>
              </a:rPr>
              <a:t>부분</a:t>
            </a:r>
            <a:endParaRPr lang="en-US" altLang="ko-KR" sz="1200" dirty="0">
              <a:solidFill>
                <a:schemeClr val="accent2"/>
              </a:solidFill>
            </a:endParaRPr>
          </a:p>
          <a:p>
            <a:r>
              <a:rPr lang="ko-KR" altLang="en-US" sz="1200" dirty="0">
                <a:solidFill>
                  <a:srgbClr val="FF0000"/>
                </a:solidFill>
              </a:rPr>
              <a:t>빨간색 </a:t>
            </a:r>
            <a:r>
              <a:rPr lang="en-US" altLang="ko-KR" sz="1200" dirty="0">
                <a:solidFill>
                  <a:srgbClr val="FF0000"/>
                </a:solidFill>
              </a:rPr>
              <a:t>: OpenADR</a:t>
            </a:r>
            <a:r>
              <a:rPr lang="ko-KR" altLang="en-US" sz="1200" dirty="0">
                <a:solidFill>
                  <a:srgbClr val="FF0000"/>
                </a:solidFill>
              </a:rPr>
              <a:t>확장된 </a:t>
            </a:r>
            <a:r>
              <a:rPr lang="en-US" altLang="ko-KR" sz="1200" dirty="0">
                <a:solidFill>
                  <a:srgbClr val="FF0000"/>
                </a:solidFill>
              </a:rPr>
              <a:t>Profile</a:t>
            </a:r>
          </a:p>
          <a:p>
            <a:r>
              <a:rPr lang="ko-KR" altLang="en-US" sz="1200" dirty="0">
                <a:solidFill>
                  <a:schemeClr val="accent1"/>
                </a:solidFill>
              </a:rPr>
              <a:t>초록색 </a:t>
            </a:r>
            <a:r>
              <a:rPr lang="en-US" altLang="ko-KR" sz="1200" dirty="0">
                <a:solidFill>
                  <a:schemeClr val="accent1"/>
                </a:solidFill>
              </a:rPr>
              <a:t>: </a:t>
            </a:r>
            <a:r>
              <a:rPr lang="ko-KR" altLang="en-US" sz="1200" dirty="0">
                <a:solidFill>
                  <a:schemeClr val="accent1"/>
                </a:solidFill>
              </a:rPr>
              <a:t>삭제 또는 변경</a:t>
            </a:r>
            <a:endParaRPr lang="en-US" altLang="ko-KR" sz="1200" dirty="0">
              <a:solidFill>
                <a:schemeClr val="accent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03320" y="3209724"/>
            <a:ext cx="4072309" cy="3603652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txBody>
          <a:bodyPr wrap="square" lIns="108000" tIns="108000" rIns="108000" bIns="108000" rtlCol="0" anchor="ctr">
            <a:spAutoFit/>
          </a:bodyPr>
          <a:lstStyle/>
          <a:p>
            <a:r>
              <a:rPr lang="en-US" altLang="ko-KR" sz="1100" b="1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RegisteredReport Object</a:t>
            </a:r>
            <a:r>
              <a:rPr lang="en-US" altLang="ko-KR" sz="110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{</a:t>
            </a:r>
          </a:p>
          <a:p>
            <a:r>
              <a:rPr lang="en-US" altLang="ko-KR" sz="11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“</a:t>
            </a:r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SrcEMA” </a:t>
            </a:r>
            <a:r>
              <a:rPr lang="en-US" altLang="ko-KR" sz="11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: String,</a:t>
            </a:r>
          </a:p>
          <a:p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“DestEMA” : String,</a:t>
            </a:r>
          </a:p>
          <a:p>
            <a:r>
              <a:rPr lang="en-US" altLang="ko-KR" sz="11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“requestID": String,</a:t>
            </a:r>
          </a:p>
          <a:p>
            <a:r>
              <a:rPr lang="en-US" altLang="ko-KR" sz="11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“responseCode” : Integer,</a:t>
            </a:r>
            <a:endParaRPr lang="en-US" altLang="ko-KR" sz="1100" dirty="0">
              <a:solidFill>
                <a:schemeClr val="accent2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r>
              <a:rPr lang="en-US" altLang="ko-KR" sz="1100" strike="sngStrike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“responseDescription”: String,</a:t>
            </a:r>
          </a:p>
          <a:p>
            <a:r>
              <a:rPr lang="en-US" altLang="ko-KR" sz="1100" strike="sngStrike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</a:t>
            </a:r>
            <a:r>
              <a:rPr lang="en-US" altLang="ko-KR" sz="1100" strike="sngStrike" dirty="0">
                <a:solidFill>
                  <a:schemeClr val="accent1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“transportName: String=&gt;</a:t>
            </a:r>
            <a:r>
              <a:rPr lang="ko-KR" altLang="en-US" sz="1100" strike="sngStrike" dirty="0">
                <a:solidFill>
                  <a:schemeClr val="accent1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기존 </a:t>
            </a:r>
            <a:r>
              <a:rPr lang="en-US" altLang="ko-KR" sz="1100" strike="sngStrike" dirty="0">
                <a:solidFill>
                  <a:schemeClr val="accent1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OpenADR</a:t>
            </a:r>
            <a:r>
              <a:rPr lang="ko-KR" altLang="en-US" sz="1100" strike="sngStrike" dirty="0">
                <a:solidFill>
                  <a:schemeClr val="accent1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에 없는 내용</a:t>
            </a:r>
            <a:r>
              <a:rPr lang="en-US" altLang="ko-KR" sz="1100" strike="sngStrike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,</a:t>
            </a:r>
          </a:p>
          <a:p>
            <a:r>
              <a:rPr lang="en-US" altLang="ko-KR" sz="1100" strike="sngStrike" dirty="0">
                <a:solidFill>
                  <a:schemeClr val="accent1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“version": Integer=&gt;</a:t>
            </a:r>
            <a:r>
              <a:rPr lang="ko-KR" altLang="en-US" sz="1100" strike="sngStrike" dirty="0">
                <a:solidFill>
                  <a:schemeClr val="accent1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삭제</a:t>
            </a:r>
            <a:r>
              <a:rPr lang="en-US" altLang="ko-KR" sz="1100" strike="sngStrike" dirty="0">
                <a:solidFill>
                  <a:schemeClr val="accent1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, </a:t>
            </a:r>
          </a:p>
          <a:p>
            <a:r>
              <a:rPr lang="en-US" altLang="ko-KR" sz="1100" strike="sngStrike" dirty="0">
                <a:solidFill>
                  <a:schemeClr val="accent1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“threshold” : Double =&gt;DistributeEvent</a:t>
            </a:r>
            <a:r>
              <a:rPr lang="ko-KR" altLang="en-US" sz="1100" strike="sngStrike" dirty="0">
                <a:solidFill>
                  <a:schemeClr val="accent1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로 이동</a:t>
            </a:r>
            <a:r>
              <a:rPr lang="en-US" altLang="ko-KR" sz="1100" strike="sngStrike" dirty="0">
                <a:solidFill>
                  <a:schemeClr val="accent1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,</a:t>
            </a:r>
          </a:p>
          <a:p>
            <a:r>
              <a:rPr lang="en-US" altLang="ko-KR" sz="1100" dirty="0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“service”: String, </a:t>
            </a:r>
            <a:endParaRPr lang="en-US" altLang="ko-KR" sz="1100" dirty="0">
              <a:solidFill>
                <a:srgbClr val="FF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r>
              <a:rPr lang="en-US" altLang="ko-KR" sz="1100" dirty="0">
                <a:solidFill>
                  <a:srgbClr val="FF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“time” : Date,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}</a:t>
            </a:r>
          </a:p>
          <a:p>
            <a:endParaRPr lang="en-US" sz="110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sz="110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sz="110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sz="110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sz="110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sz="110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sz="110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sz="110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4466822" y="3240502"/>
            <a:ext cx="4423222" cy="3542096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txBody>
          <a:bodyPr wrap="square" lIns="108000" tIns="108000" rIns="108000" bIns="108000" rtlCol="0" anchor="ctr">
            <a:spAutoFit/>
          </a:bodyPr>
          <a:lstStyle/>
          <a:p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Response</a:t>
            </a:r>
            <a:r>
              <a:rPr lang="en-US" sz="1200" b="1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Object</a:t>
            </a:r>
            <a:r>
              <a:rPr lang="en-US" sz="120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{</a:t>
            </a:r>
          </a:p>
          <a:p>
            <a:r>
              <a:rPr lang="en-US" altLang="ko-KR" sz="12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SrcEMA” </a:t>
            </a:r>
            <a:r>
              <a:rPr lang="en-US" sz="12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: String,</a:t>
            </a:r>
          </a:p>
          <a:p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“DestEMA” : String,</a:t>
            </a:r>
            <a:endParaRPr lang="en-US" sz="1200" dirty="0"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r>
              <a:rPr lang="en-US" sz="1200" dirty="0">
                <a:solidFill>
                  <a:schemeClr val="accent1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</a:t>
            </a:r>
            <a:r>
              <a:rPr lang="en-US" altLang="ko-KR" sz="1200" dirty="0">
                <a:solidFill>
                  <a:schemeClr val="accent1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“</a:t>
            </a:r>
            <a:r>
              <a:rPr lang="en-US" sz="1200" dirty="0">
                <a:solidFill>
                  <a:schemeClr val="accent1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requestID": String,</a:t>
            </a:r>
          </a:p>
          <a:p>
            <a:r>
              <a:rPr lang="en-US" sz="12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“responseCode” : Integer,</a:t>
            </a:r>
          </a:p>
          <a:p>
            <a:r>
              <a:rPr lang="en-US" altLang="ko-KR" sz="12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“responseDescription”: String,</a:t>
            </a:r>
          </a:p>
          <a:p>
            <a:r>
              <a:rPr lang="en-US" altLang="ko-KR" sz="1200" strike="sngStrike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</a:t>
            </a:r>
            <a:r>
              <a:rPr lang="en-US" altLang="ko-KR" sz="1200" strike="sngStrike" dirty="0">
                <a:solidFill>
                  <a:schemeClr val="accent1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“version": Integer=&gt;</a:t>
            </a:r>
            <a:r>
              <a:rPr lang="ko-KR" altLang="en-US" sz="1200" strike="sngStrike" dirty="0">
                <a:solidFill>
                  <a:schemeClr val="accent1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삭제</a:t>
            </a:r>
            <a:r>
              <a:rPr lang="en-US" altLang="ko-KR" sz="1200" strike="sngStrike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,</a:t>
            </a:r>
          </a:p>
          <a:p>
            <a:r>
              <a:rPr lang="en-US" altLang="ko-KR" sz="1200" dirty="0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“service”: String, </a:t>
            </a:r>
          </a:p>
          <a:p>
            <a:r>
              <a:rPr lang="en-US" altLang="ko-KR" sz="1200" dirty="0">
                <a:solidFill>
                  <a:srgbClr val="FF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“time” : Date</a:t>
            </a:r>
            <a:endParaRPr lang="en-US" sz="1200" dirty="0">
              <a:solidFill>
                <a:srgbClr val="FF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}</a:t>
            </a:r>
          </a:p>
          <a:p>
            <a:endParaRPr lang="en-US" sz="120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sz="120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sz="120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sz="120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sz="120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sz="120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sz="120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sz="120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978274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395536" y="295943"/>
            <a:ext cx="9793088" cy="838200"/>
          </a:xfrm>
        </p:spPr>
        <p:txBody>
          <a:bodyPr/>
          <a:lstStyle/>
          <a:p>
            <a:r>
              <a:rPr lang="en-US" altLang="ko-KR" sz="3200" b="1" dirty="0">
                <a:solidFill>
                  <a:schemeClr val="tx1"/>
                </a:solidFill>
              </a:rPr>
              <a:t>2. Smart Home Energy Framework : </a:t>
            </a:r>
            <a:br>
              <a:rPr lang="en-US" altLang="ko-KR" sz="3200" b="1" dirty="0">
                <a:solidFill>
                  <a:schemeClr val="tx1"/>
                </a:solidFill>
              </a:rPr>
            </a:br>
            <a:r>
              <a:rPr lang="en-US" altLang="ko-KR" sz="2800" b="1" dirty="0">
                <a:solidFill>
                  <a:schemeClr val="tx1"/>
                </a:solidFill>
              </a:rPr>
              <a:t>2.2 </a:t>
            </a:r>
            <a:r>
              <a:rPr lang="en-US" altLang="ko-KR" sz="2800" b="1" dirty="0">
                <a:solidFill>
                  <a:srgbClr val="FF0000"/>
                </a:solidFill>
              </a:rPr>
              <a:t>EMAP</a:t>
            </a:r>
            <a:r>
              <a:rPr lang="en-US" altLang="ko-KR" sz="2800" b="1" dirty="0">
                <a:solidFill>
                  <a:schemeClr val="tx1"/>
                </a:solidFill>
              </a:rPr>
              <a:t>(</a:t>
            </a:r>
            <a:r>
              <a:rPr lang="en-US" altLang="ko-KR" sz="2800" b="1" dirty="0" err="1">
                <a:solidFill>
                  <a:schemeClr val="tx1"/>
                </a:solidFill>
              </a:rPr>
              <a:t>CoAP</a:t>
            </a:r>
            <a:r>
              <a:rPr lang="en-US" altLang="ko-KR" sz="2800" b="1" dirty="0">
                <a:solidFill>
                  <a:schemeClr val="tx1"/>
                </a:solidFill>
              </a:rPr>
              <a:t>/JSON, </a:t>
            </a:r>
            <a:r>
              <a:rPr lang="en-US" altLang="ko-KR" sz="2800" b="1" dirty="0">
                <a:solidFill>
                  <a:srgbClr val="FF0000"/>
                </a:solidFill>
              </a:rPr>
              <a:t>MQTT/JSON</a:t>
            </a:r>
            <a:r>
              <a:rPr lang="en-US" altLang="ko-KR" sz="2800" b="1" dirty="0">
                <a:solidFill>
                  <a:schemeClr val="tx1"/>
                </a:solidFill>
              </a:rPr>
              <a:t>) : Session Setup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7C6F095-276F-4AD3-9842-1213BA0CC323}" type="slidenum">
              <a:rPr lang="ko-KR" altLang="en-US" smtClean="0">
                <a:solidFill>
                  <a:srgbClr val="000000"/>
                </a:solidFill>
              </a:rPr>
              <a:pPr>
                <a:defRPr/>
              </a:pPr>
              <a:t>195</a:t>
            </a:fld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207415" y="2517051"/>
            <a:ext cx="6696744" cy="8156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/>
              <a:t>(11) RequestEvent</a:t>
            </a:r>
          </a:p>
          <a:p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(12)</a:t>
            </a:r>
            <a:r>
              <a:rPr lang="en-US" altLang="ko-KR" sz="1600" dirty="0"/>
              <a:t> DistributeEvent</a:t>
            </a:r>
          </a:p>
          <a:p>
            <a:endParaRPr lang="ko-KR" alt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539552" y="1332841"/>
            <a:ext cx="8229600" cy="1125926"/>
            <a:chOff x="539552" y="1332841"/>
            <a:chExt cx="8229600" cy="1125926"/>
          </a:xfrm>
        </p:grpSpPr>
        <p:sp>
          <p:nvSpPr>
            <p:cNvPr id="23" name="직사각형 22"/>
            <p:cNvSpPr/>
            <p:nvPr/>
          </p:nvSpPr>
          <p:spPr bwMode="auto">
            <a:xfrm>
              <a:off x="539552" y="1417527"/>
              <a:ext cx="8229600" cy="1023300"/>
            </a:xfrm>
            <a:prstGeom prst="rect">
              <a:avLst/>
            </a:prstGeom>
            <a:solidFill>
              <a:schemeClr val="bg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7210426" y="1669901"/>
              <a:ext cx="1172116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ClientEMA</a:t>
              </a:r>
              <a:r>
                <a:rPr lang="en-US" altLang="ko-KR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/>
              </a:r>
              <a:br>
                <a:rPr lang="en-US" altLang="ko-KR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</a:br>
              <a:r>
                <a:rPr lang="en-US" altLang="ko-KR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(192.168.1.125)</a:t>
              </a:r>
            </a:p>
          </p:txBody>
        </p:sp>
        <p:cxnSp>
          <p:nvCxnSpPr>
            <p:cNvPr id="27" name="직선 화살표 연결선 26"/>
            <p:cNvCxnSpPr/>
            <p:nvPr/>
          </p:nvCxnSpPr>
          <p:spPr bwMode="auto">
            <a:xfrm>
              <a:off x="2105142" y="1860213"/>
              <a:ext cx="1468805" cy="0"/>
            </a:xfrm>
            <a:prstGeom prst="straightConnector1">
              <a:avLst/>
            </a:prstGeom>
            <a:solidFill>
              <a:schemeClr val="accent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arrow" w="med" len="med"/>
              <a:tailEnd type="none"/>
            </a:ln>
            <a:effectLst/>
          </p:spPr>
        </p:cxnSp>
        <p:sp>
          <p:nvSpPr>
            <p:cNvPr id="28" name="TextBox 27"/>
            <p:cNvSpPr txBox="1"/>
            <p:nvPr/>
          </p:nvSpPr>
          <p:spPr>
            <a:xfrm>
              <a:off x="783840" y="1696878"/>
              <a:ext cx="1176925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ServerEMA</a:t>
              </a:r>
              <a:endPara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r>
                <a:rPr lang="en-US" altLang="ko-KR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(192.168.1.127)</a:t>
              </a:r>
            </a:p>
          </p:txBody>
        </p:sp>
        <p:cxnSp>
          <p:nvCxnSpPr>
            <p:cNvPr id="29" name="직선 화살표 연결선 28"/>
            <p:cNvCxnSpPr/>
            <p:nvPr/>
          </p:nvCxnSpPr>
          <p:spPr bwMode="auto">
            <a:xfrm flipH="1">
              <a:off x="2133787" y="2132856"/>
              <a:ext cx="1440160" cy="0"/>
            </a:xfrm>
            <a:prstGeom prst="straightConnector1">
              <a:avLst/>
            </a:prstGeom>
            <a:solidFill>
              <a:schemeClr val="accent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arrow" w="med" len="med"/>
              <a:tailEnd type="none"/>
            </a:ln>
            <a:effectLst/>
          </p:spPr>
        </p:cxnSp>
        <p:sp>
          <p:nvSpPr>
            <p:cNvPr id="30" name="TextBox 29"/>
            <p:cNvSpPr txBox="1"/>
            <p:nvPr/>
          </p:nvSpPr>
          <p:spPr>
            <a:xfrm>
              <a:off x="3798982" y="2150990"/>
              <a:ext cx="17132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3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(12)</a:t>
              </a:r>
              <a:r>
                <a:rPr lang="en-US" altLang="ko-KR" sz="1400" dirty="0"/>
                <a:t> DistributeEvent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3661966" y="1332841"/>
              <a:ext cx="155478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3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(11) </a:t>
              </a:r>
              <a:r>
                <a:rPr lang="en-US" altLang="ko-KR" sz="1400" dirty="0"/>
                <a:t>RequestEvent</a:t>
              </a:r>
              <a:endParaRPr lang="ko-KR" altLang="en-US" sz="13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080601" y="1679593"/>
              <a:ext cx="1172117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Broker</a:t>
              </a:r>
              <a:br>
                <a:rPr lang="en-US" altLang="ko-KR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</a:br>
              <a:r>
                <a:rPr lang="en-US" altLang="ko-KR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(192.168.1.212)</a:t>
              </a:r>
            </a:p>
          </p:txBody>
        </p:sp>
        <p:cxnSp>
          <p:nvCxnSpPr>
            <p:cNvPr id="33" name="직선 화살표 연결선 32"/>
            <p:cNvCxnSpPr/>
            <p:nvPr/>
          </p:nvCxnSpPr>
          <p:spPr bwMode="auto">
            <a:xfrm>
              <a:off x="5472143" y="1853903"/>
              <a:ext cx="1468805" cy="0"/>
            </a:xfrm>
            <a:prstGeom prst="straightConnector1">
              <a:avLst/>
            </a:prstGeom>
            <a:solidFill>
              <a:schemeClr val="accent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arrow" w="med" len="med"/>
              <a:tailEnd type="none"/>
            </a:ln>
            <a:effectLst/>
          </p:spPr>
        </p:cxnSp>
        <p:cxnSp>
          <p:nvCxnSpPr>
            <p:cNvPr id="34" name="직선 화살표 연결선 33"/>
            <p:cNvCxnSpPr/>
            <p:nvPr/>
          </p:nvCxnSpPr>
          <p:spPr bwMode="auto">
            <a:xfrm flipH="1">
              <a:off x="5531429" y="2109505"/>
              <a:ext cx="1440160" cy="0"/>
            </a:xfrm>
            <a:prstGeom prst="straightConnector1">
              <a:avLst/>
            </a:prstGeom>
            <a:solidFill>
              <a:schemeClr val="accent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arrow" w="med" len="med"/>
              <a:tailEnd type="none"/>
            </a:ln>
            <a:effectLst/>
          </p:spPr>
        </p:cxn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1955" y="2629497"/>
            <a:ext cx="6854542" cy="58102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7216" y="5528913"/>
            <a:ext cx="6569522" cy="495300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>
            <a:off x="0" y="0"/>
            <a:ext cx="234307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>
                <a:solidFill>
                  <a:schemeClr val="accent2"/>
                </a:solidFill>
              </a:rPr>
              <a:t>파란색 </a:t>
            </a:r>
            <a:r>
              <a:rPr lang="en-US" altLang="ko-KR" sz="1200" dirty="0">
                <a:solidFill>
                  <a:schemeClr val="accent2"/>
                </a:solidFill>
              </a:rPr>
              <a:t>: </a:t>
            </a:r>
            <a:r>
              <a:rPr lang="ko-KR" altLang="en-US" sz="1200" dirty="0">
                <a:solidFill>
                  <a:schemeClr val="accent2"/>
                </a:solidFill>
              </a:rPr>
              <a:t>기존 </a:t>
            </a:r>
            <a:r>
              <a:rPr lang="en-US" altLang="ko-KR" sz="1200" dirty="0">
                <a:solidFill>
                  <a:schemeClr val="accent2"/>
                </a:solidFill>
              </a:rPr>
              <a:t>OpenADR</a:t>
            </a:r>
            <a:r>
              <a:rPr lang="ko-KR" altLang="en-US" sz="1200" dirty="0">
                <a:solidFill>
                  <a:schemeClr val="accent2"/>
                </a:solidFill>
              </a:rPr>
              <a:t> </a:t>
            </a:r>
            <a:r>
              <a:rPr lang="en-US" altLang="ko-KR" sz="1200" dirty="0">
                <a:solidFill>
                  <a:schemeClr val="accent2"/>
                </a:solidFill>
              </a:rPr>
              <a:t>Tag </a:t>
            </a:r>
            <a:r>
              <a:rPr lang="ko-KR" altLang="en-US" sz="1200" dirty="0">
                <a:solidFill>
                  <a:schemeClr val="accent2"/>
                </a:solidFill>
              </a:rPr>
              <a:t>부분</a:t>
            </a:r>
            <a:endParaRPr lang="en-US" altLang="ko-KR" sz="1200" dirty="0">
              <a:solidFill>
                <a:schemeClr val="accent2"/>
              </a:solidFill>
            </a:endParaRPr>
          </a:p>
          <a:p>
            <a:r>
              <a:rPr lang="ko-KR" altLang="en-US" sz="1200" dirty="0">
                <a:solidFill>
                  <a:srgbClr val="FF0000"/>
                </a:solidFill>
              </a:rPr>
              <a:t>빨간색 </a:t>
            </a:r>
            <a:r>
              <a:rPr lang="en-US" altLang="ko-KR" sz="1200" dirty="0">
                <a:solidFill>
                  <a:srgbClr val="FF0000"/>
                </a:solidFill>
              </a:rPr>
              <a:t>: OpenADR</a:t>
            </a:r>
            <a:r>
              <a:rPr lang="ko-KR" altLang="en-US" sz="1200" dirty="0">
                <a:solidFill>
                  <a:srgbClr val="FF0000"/>
                </a:solidFill>
              </a:rPr>
              <a:t>확장된 </a:t>
            </a:r>
            <a:r>
              <a:rPr lang="en-US" altLang="ko-KR" sz="1200" dirty="0">
                <a:solidFill>
                  <a:srgbClr val="FF0000"/>
                </a:solidFill>
              </a:rPr>
              <a:t>Profile</a:t>
            </a:r>
          </a:p>
          <a:p>
            <a:r>
              <a:rPr lang="ko-KR" altLang="en-US" sz="1200" dirty="0">
                <a:solidFill>
                  <a:schemeClr val="accent1"/>
                </a:solidFill>
              </a:rPr>
              <a:t>초록색 </a:t>
            </a:r>
            <a:r>
              <a:rPr lang="en-US" altLang="ko-KR" sz="1200" dirty="0">
                <a:solidFill>
                  <a:schemeClr val="accent1"/>
                </a:solidFill>
              </a:rPr>
              <a:t>: </a:t>
            </a:r>
            <a:r>
              <a:rPr lang="ko-KR" altLang="en-US" sz="1200" dirty="0">
                <a:solidFill>
                  <a:schemeClr val="accent1"/>
                </a:solidFill>
              </a:rPr>
              <a:t>삭제 또는 변경</a:t>
            </a:r>
            <a:endParaRPr lang="en-US" altLang="ko-KR" sz="1200" dirty="0">
              <a:solidFill>
                <a:schemeClr val="accent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95536" y="3785446"/>
            <a:ext cx="8271540" cy="2418712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txBody>
          <a:bodyPr wrap="square" lIns="108000" tIns="108000" rIns="108000" bIns="108000" rtlCol="0" anchor="ctr">
            <a:spAutoFit/>
          </a:bodyPr>
          <a:lstStyle/>
          <a:p>
            <a:r>
              <a:rPr lang="en-US" altLang="ko-KR" sz="1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RequestEvent</a:t>
            </a:r>
            <a:r>
              <a:rPr lang="en-US" altLang="ko-KR" sz="1100" b="1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Object</a:t>
            </a:r>
            <a:r>
              <a:rPr lang="en-US" altLang="ko-KR" sz="110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{</a:t>
            </a:r>
          </a:p>
          <a:p>
            <a:r>
              <a:rPr lang="en-US" altLang="ko-KR" sz="1100" dirty="0">
                <a:solidFill>
                  <a:schemeClr val="tx2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</a:t>
            </a:r>
            <a:r>
              <a:rPr lang="en-US" altLang="ko-KR" sz="11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SrcEMA” </a:t>
            </a:r>
            <a:r>
              <a:rPr lang="en-US" altLang="ko-KR" sz="1100" dirty="0">
                <a:solidFill>
                  <a:schemeClr val="tx2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: String,</a:t>
            </a:r>
          </a:p>
          <a:p>
            <a:r>
              <a:rPr lang="en-US" altLang="ko-KR" sz="11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“DestEMA” : String,</a:t>
            </a:r>
            <a:endParaRPr lang="en-US" altLang="ko-KR" sz="1100" dirty="0">
              <a:solidFill>
                <a:schemeClr val="tx2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r>
              <a:rPr lang="en-US" altLang="ko-KR" sz="1100" dirty="0">
                <a:solidFill>
                  <a:schemeClr val="tx2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“requestID": </a:t>
            </a:r>
            <a:r>
              <a:rPr lang="en-US" altLang="ko-KR" sz="11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String</a:t>
            </a:r>
            <a:r>
              <a:rPr lang="en-US" altLang="ko-KR" sz="1100" dirty="0">
                <a:solidFill>
                  <a:schemeClr val="tx2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,</a:t>
            </a:r>
          </a:p>
          <a:p>
            <a:r>
              <a:rPr lang="en-US" altLang="ko-KR" sz="1100" strike="sngStrike" dirty="0">
                <a:solidFill>
                  <a:schemeClr val="accent1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</a:t>
            </a:r>
            <a:r>
              <a:rPr lang="en-US" altLang="ko-KR" sz="1100" strike="sngStrike" dirty="0" err="1">
                <a:solidFill>
                  <a:schemeClr val="accent1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replyLimit</a:t>
            </a:r>
            <a:r>
              <a:rPr lang="en-US" altLang="ko-KR" sz="1100" strike="sngStrike" dirty="0">
                <a:solidFill>
                  <a:schemeClr val="accent1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” :  Integer =&gt; </a:t>
            </a:r>
            <a:r>
              <a:rPr lang="ko-KR" altLang="en-US" sz="1100" strike="sngStrike" dirty="0">
                <a:solidFill>
                  <a:schemeClr val="accent1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삭제</a:t>
            </a:r>
            <a:r>
              <a:rPr lang="en-US" altLang="ko-KR" sz="1100" strike="sngStrike" dirty="0">
                <a:solidFill>
                  <a:schemeClr val="accent1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,</a:t>
            </a:r>
          </a:p>
          <a:p>
            <a:r>
              <a:rPr lang="en-US" altLang="ko-KR" sz="1100" dirty="0">
                <a:solidFill>
                  <a:srgbClr val="FF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“time” : Date,</a:t>
            </a:r>
          </a:p>
          <a:p>
            <a:r>
              <a:rPr lang="en-US" altLang="ko-KR" sz="1100" dirty="0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“Service”: String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}</a:t>
            </a:r>
          </a:p>
          <a:p>
            <a:endParaRPr lang="en-US" altLang="ko-KR" sz="110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altLang="ko-KR" sz="110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altLang="ko-KR" sz="110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altLang="ko-KR" sz="110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sz="110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4624449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395536" y="295943"/>
            <a:ext cx="9793088" cy="838200"/>
          </a:xfrm>
        </p:spPr>
        <p:txBody>
          <a:bodyPr/>
          <a:lstStyle/>
          <a:p>
            <a:r>
              <a:rPr lang="en-US" altLang="ko-KR" sz="2800" b="1" dirty="0">
                <a:solidFill>
                  <a:schemeClr val="tx1"/>
                </a:solidFill>
              </a:rPr>
              <a:t>2. Smart Home Energy Framework : </a:t>
            </a:r>
            <a:br>
              <a:rPr lang="en-US" altLang="ko-KR" sz="2800" b="1" dirty="0">
                <a:solidFill>
                  <a:schemeClr val="tx1"/>
                </a:solidFill>
              </a:rPr>
            </a:br>
            <a:r>
              <a:rPr lang="en-US" altLang="ko-KR" sz="2400" b="1" dirty="0">
                <a:solidFill>
                  <a:schemeClr val="tx1"/>
                </a:solidFill>
              </a:rPr>
              <a:t>2.2 </a:t>
            </a:r>
            <a:r>
              <a:rPr lang="en-US" altLang="ko-KR" sz="2400" b="1" dirty="0">
                <a:solidFill>
                  <a:srgbClr val="FF0000"/>
                </a:solidFill>
              </a:rPr>
              <a:t>EMAP</a:t>
            </a:r>
            <a:r>
              <a:rPr lang="en-US" altLang="ko-KR" sz="2400" b="1" dirty="0">
                <a:solidFill>
                  <a:schemeClr val="tx1"/>
                </a:solidFill>
              </a:rPr>
              <a:t>(</a:t>
            </a:r>
            <a:r>
              <a:rPr lang="en-US" altLang="ko-KR" sz="2400" b="1" dirty="0" err="1">
                <a:solidFill>
                  <a:schemeClr val="tx1"/>
                </a:solidFill>
              </a:rPr>
              <a:t>CoAP</a:t>
            </a:r>
            <a:r>
              <a:rPr lang="en-US" altLang="ko-KR" sz="2400" b="1" dirty="0">
                <a:solidFill>
                  <a:schemeClr val="tx1"/>
                </a:solidFill>
              </a:rPr>
              <a:t>/JSON, </a:t>
            </a:r>
            <a:r>
              <a:rPr lang="en-US" altLang="ko-KR" sz="2400" b="1" dirty="0">
                <a:solidFill>
                  <a:srgbClr val="FF0000"/>
                </a:solidFill>
              </a:rPr>
              <a:t>MQTT/JSON</a:t>
            </a:r>
            <a:r>
              <a:rPr lang="en-US" altLang="ko-KR" sz="2400" b="1" dirty="0">
                <a:solidFill>
                  <a:schemeClr val="tx1"/>
                </a:solidFill>
              </a:rPr>
              <a:t>) : Session Setup</a:t>
            </a:r>
            <a:endParaRPr lang="ko-KR" altLang="en-US" sz="11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7C6F095-276F-4AD3-9842-1213BA0CC323}" type="slidenum">
              <a:rPr lang="ko-KR" altLang="en-US" smtClean="0">
                <a:solidFill>
                  <a:srgbClr val="000000"/>
                </a:solidFill>
              </a:rPr>
              <a:pPr>
                <a:defRPr/>
              </a:pPr>
              <a:t>196</a:t>
            </a:fld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207415" y="2517051"/>
            <a:ext cx="6696744" cy="8156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/>
              <a:t>(11) RequestEvent</a:t>
            </a:r>
          </a:p>
          <a:p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(12)</a:t>
            </a:r>
            <a:r>
              <a:rPr lang="en-US" altLang="ko-KR" sz="1600" dirty="0"/>
              <a:t> DistributeEvent</a:t>
            </a:r>
          </a:p>
          <a:p>
            <a:endParaRPr lang="ko-KR" alt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539552" y="1332841"/>
            <a:ext cx="8229600" cy="1125926"/>
            <a:chOff x="539552" y="1332841"/>
            <a:chExt cx="8229600" cy="1125926"/>
          </a:xfrm>
        </p:grpSpPr>
        <p:sp>
          <p:nvSpPr>
            <p:cNvPr id="23" name="직사각형 22"/>
            <p:cNvSpPr/>
            <p:nvPr/>
          </p:nvSpPr>
          <p:spPr bwMode="auto">
            <a:xfrm>
              <a:off x="539552" y="1417527"/>
              <a:ext cx="8229600" cy="1023300"/>
            </a:xfrm>
            <a:prstGeom prst="rect">
              <a:avLst/>
            </a:prstGeom>
            <a:solidFill>
              <a:schemeClr val="bg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7210426" y="1669901"/>
              <a:ext cx="1172116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ClientEMA</a:t>
              </a:r>
              <a:r>
                <a:rPr lang="en-US" altLang="ko-KR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/>
              </a:r>
              <a:br>
                <a:rPr lang="en-US" altLang="ko-KR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</a:br>
              <a:r>
                <a:rPr lang="en-US" altLang="ko-KR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(192.168.1.125)</a:t>
              </a:r>
            </a:p>
          </p:txBody>
        </p:sp>
        <p:cxnSp>
          <p:nvCxnSpPr>
            <p:cNvPr id="27" name="직선 화살표 연결선 26"/>
            <p:cNvCxnSpPr/>
            <p:nvPr/>
          </p:nvCxnSpPr>
          <p:spPr bwMode="auto">
            <a:xfrm>
              <a:off x="2105142" y="1860213"/>
              <a:ext cx="1468805" cy="0"/>
            </a:xfrm>
            <a:prstGeom prst="straightConnector1">
              <a:avLst/>
            </a:prstGeom>
            <a:solidFill>
              <a:schemeClr val="accent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arrow" w="med" len="med"/>
              <a:tailEnd type="none"/>
            </a:ln>
            <a:effectLst/>
          </p:spPr>
        </p:cxnSp>
        <p:sp>
          <p:nvSpPr>
            <p:cNvPr id="28" name="TextBox 27"/>
            <p:cNvSpPr txBox="1"/>
            <p:nvPr/>
          </p:nvSpPr>
          <p:spPr>
            <a:xfrm>
              <a:off x="783840" y="1696878"/>
              <a:ext cx="1176925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ServerEMA</a:t>
              </a:r>
              <a:endPara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r>
                <a:rPr lang="en-US" altLang="ko-KR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(192.168.1.127)</a:t>
              </a:r>
            </a:p>
          </p:txBody>
        </p:sp>
        <p:cxnSp>
          <p:nvCxnSpPr>
            <p:cNvPr id="29" name="직선 화살표 연결선 28"/>
            <p:cNvCxnSpPr/>
            <p:nvPr/>
          </p:nvCxnSpPr>
          <p:spPr bwMode="auto">
            <a:xfrm flipH="1">
              <a:off x="2133787" y="2132856"/>
              <a:ext cx="1440160" cy="0"/>
            </a:xfrm>
            <a:prstGeom prst="straightConnector1">
              <a:avLst/>
            </a:prstGeom>
            <a:solidFill>
              <a:schemeClr val="accent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arrow" w="med" len="med"/>
              <a:tailEnd type="none"/>
            </a:ln>
            <a:effectLst/>
          </p:spPr>
        </p:cxnSp>
        <p:sp>
          <p:nvSpPr>
            <p:cNvPr id="30" name="TextBox 29"/>
            <p:cNvSpPr txBox="1"/>
            <p:nvPr/>
          </p:nvSpPr>
          <p:spPr>
            <a:xfrm>
              <a:off x="3798982" y="2150990"/>
              <a:ext cx="17132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3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(12)</a:t>
              </a:r>
              <a:r>
                <a:rPr lang="en-US" altLang="ko-KR" sz="1400" dirty="0"/>
                <a:t> DistributeEvent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3661966" y="1332841"/>
              <a:ext cx="155478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3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(11) </a:t>
              </a:r>
              <a:r>
                <a:rPr lang="en-US" altLang="ko-KR" sz="1400" dirty="0"/>
                <a:t>RequestEvent</a:t>
              </a:r>
              <a:endParaRPr lang="ko-KR" altLang="en-US" sz="13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080601" y="1679593"/>
              <a:ext cx="1172117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Broker</a:t>
              </a:r>
              <a:br>
                <a:rPr lang="en-US" altLang="ko-KR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</a:br>
              <a:r>
                <a:rPr lang="en-US" altLang="ko-KR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(192.168.1.212)</a:t>
              </a:r>
            </a:p>
          </p:txBody>
        </p:sp>
        <p:cxnSp>
          <p:nvCxnSpPr>
            <p:cNvPr id="33" name="직선 화살표 연결선 32"/>
            <p:cNvCxnSpPr/>
            <p:nvPr/>
          </p:nvCxnSpPr>
          <p:spPr bwMode="auto">
            <a:xfrm>
              <a:off x="5472143" y="1853903"/>
              <a:ext cx="1468805" cy="0"/>
            </a:xfrm>
            <a:prstGeom prst="straightConnector1">
              <a:avLst/>
            </a:prstGeom>
            <a:solidFill>
              <a:schemeClr val="accent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arrow" w="med" len="med"/>
              <a:tailEnd type="none"/>
            </a:ln>
            <a:effectLst/>
          </p:spPr>
        </p:cxnSp>
        <p:cxnSp>
          <p:nvCxnSpPr>
            <p:cNvPr id="34" name="직선 화살표 연결선 33"/>
            <p:cNvCxnSpPr/>
            <p:nvPr/>
          </p:nvCxnSpPr>
          <p:spPr bwMode="auto">
            <a:xfrm flipH="1">
              <a:off x="5531429" y="2109505"/>
              <a:ext cx="1440160" cy="0"/>
            </a:xfrm>
            <a:prstGeom prst="straightConnector1">
              <a:avLst/>
            </a:prstGeom>
            <a:solidFill>
              <a:schemeClr val="accent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arrow" w="med" len="med"/>
              <a:tailEnd type="none"/>
            </a:ln>
            <a:effectLst/>
          </p:spPr>
        </p:cxn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1955" y="2629497"/>
            <a:ext cx="6854542" cy="58102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6502007"/>
            <a:ext cx="7776864" cy="383377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>
            <a:off x="0" y="0"/>
            <a:ext cx="234307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>
                <a:solidFill>
                  <a:schemeClr val="accent2"/>
                </a:solidFill>
              </a:rPr>
              <a:t>파란색 </a:t>
            </a:r>
            <a:r>
              <a:rPr lang="en-US" altLang="ko-KR" sz="1200" dirty="0">
                <a:solidFill>
                  <a:schemeClr val="accent2"/>
                </a:solidFill>
              </a:rPr>
              <a:t>: </a:t>
            </a:r>
            <a:r>
              <a:rPr lang="ko-KR" altLang="en-US" sz="1200" dirty="0">
                <a:solidFill>
                  <a:schemeClr val="accent2"/>
                </a:solidFill>
              </a:rPr>
              <a:t>기존 </a:t>
            </a:r>
            <a:r>
              <a:rPr lang="en-US" altLang="ko-KR" sz="1200" dirty="0">
                <a:solidFill>
                  <a:schemeClr val="accent2"/>
                </a:solidFill>
              </a:rPr>
              <a:t>OpenADR</a:t>
            </a:r>
            <a:r>
              <a:rPr lang="ko-KR" altLang="en-US" sz="1200" dirty="0">
                <a:solidFill>
                  <a:schemeClr val="accent2"/>
                </a:solidFill>
              </a:rPr>
              <a:t> </a:t>
            </a:r>
            <a:r>
              <a:rPr lang="en-US" altLang="ko-KR" sz="1200" dirty="0">
                <a:solidFill>
                  <a:schemeClr val="accent2"/>
                </a:solidFill>
              </a:rPr>
              <a:t>Tag </a:t>
            </a:r>
            <a:r>
              <a:rPr lang="ko-KR" altLang="en-US" sz="1200" dirty="0">
                <a:solidFill>
                  <a:schemeClr val="accent2"/>
                </a:solidFill>
              </a:rPr>
              <a:t>부분</a:t>
            </a:r>
            <a:endParaRPr lang="en-US" altLang="ko-KR" sz="1200" dirty="0">
              <a:solidFill>
                <a:schemeClr val="accent2"/>
              </a:solidFill>
            </a:endParaRPr>
          </a:p>
          <a:p>
            <a:r>
              <a:rPr lang="ko-KR" altLang="en-US" sz="1200" dirty="0">
                <a:solidFill>
                  <a:srgbClr val="FF0000"/>
                </a:solidFill>
              </a:rPr>
              <a:t>빨간색 </a:t>
            </a:r>
            <a:r>
              <a:rPr lang="en-US" altLang="ko-KR" sz="1200" dirty="0">
                <a:solidFill>
                  <a:srgbClr val="FF0000"/>
                </a:solidFill>
              </a:rPr>
              <a:t>: OpenADR</a:t>
            </a:r>
            <a:r>
              <a:rPr lang="ko-KR" altLang="en-US" sz="1200" dirty="0">
                <a:solidFill>
                  <a:srgbClr val="FF0000"/>
                </a:solidFill>
              </a:rPr>
              <a:t>확장된 </a:t>
            </a:r>
            <a:r>
              <a:rPr lang="en-US" altLang="ko-KR" sz="1200" dirty="0">
                <a:solidFill>
                  <a:srgbClr val="FF0000"/>
                </a:solidFill>
              </a:rPr>
              <a:t>Profile</a:t>
            </a:r>
          </a:p>
          <a:p>
            <a:r>
              <a:rPr lang="ko-KR" altLang="en-US" sz="1200" dirty="0">
                <a:solidFill>
                  <a:schemeClr val="accent1"/>
                </a:solidFill>
              </a:rPr>
              <a:t>초록색 </a:t>
            </a:r>
            <a:r>
              <a:rPr lang="en-US" altLang="ko-KR" sz="1200" dirty="0">
                <a:solidFill>
                  <a:schemeClr val="accent1"/>
                </a:solidFill>
              </a:rPr>
              <a:t>: </a:t>
            </a:r>
            <a:r>
              <a:rPr lang="ko-KR" altLang="en-US" sz="1200" dirty="0">
                <a:solidFill>
                  <a:schemeClr val="accent1"/>
                </a:solidFill>
              </a:rPr>
              <a:t>삭제 또는 변경</a:t>
            </a:r>
            <a:endParaRPr lang="en-US" altLang="ko-KR" sz="1200" dirty="0">
              <a:solidFill>
                <a:schemeClr val="accent1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225585" y="3370583"/>
            <a:ext cx="3450871" cy="2218657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txBody>
          <a:bodyPr wrap="square" lIns="108000" tIns="108000" rIns="108000" bIns="108000" rtlCol="0" anchor="ctr">
            <a:spAutoFit/>
          </a:bodyPr>
          <a:lstStyle/>
          <a:p>
            <a:r>
              <a:rPr lang="en-US" altLang="ko-KR" sz="1000" b="1" dirty="0"/>
              <a:t>eventSignals</a:t>
            </a:r>
            <a:r>
              <a:rPr lang="en-US" sz="100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en-US" sz="1000" b="1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Object</a:t>
            </a:r>
            <a:r>
              <a:rPr lang="en-US" sz="100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{</a:t>
            </a:r>
          </a:p>
          <a:p>
            <a:r>
              <a:rPr lang="en-US" sz="100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</a:t>
            </a:r>
            <a:r>
              <a:rPr lang="en-US" sz="1000" dirty="0" err="1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eiEventSignal</a:t>
            </a:r>
            <a:r>
              <a:rPr lang="en-US" sz="100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” : String,</a:t>
            </a:r>
          </a:p>
          <a:p>
            <a:r>
              <a:rPr lang="en-US" sz="1000" b="1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</a:t>
            </a:r>
            <a:r>
              <a:rPr lang="en-US" altLang="ko-KR" sz="1000" b="1" dirty="0"/>
              <a:t>intervals” : Array,</a:t>
            </a:r>
          </a:p>
          <a:p>
            <a:r>
              <a:rPr lang="en-US" sz="100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</a:t>
            </a:r>
            <a:r>
              <a:rPr lang="en-US" sz="1000" dirty="0" err="1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signalName</a:t>
            </a:r>
            <a:r>
              <a:rPr lang="en-US" sz="100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” : String,</a:t>
            </a:r>
          </a:p>
          <a:p>
            <a:r>
              <a:rPr lang="en-US" sz="1000" dirty="0">
                <a:solidFill>
                  <a:srgbClr val="FF0000"/>
                </a:solidFill>
                <a:ea typeface="굴림" panose="020B0600000101010101" pitchFamily="50" charset="-127"/>
                <a:cs typeface="Times New Roman" panose="02020603050405020304" pitchFamily="18" charset="0"/>
              </a:rPr>
              <a:t>   “signalType” : String, (Price Event, Control Event, Reserve</a:t>
            </a:r>
          </a:p>
          <a:p>
            <a:r>
              <a:rPr lang="en-US" sz="1000" dirty="0">
                <a:solidFill>
                  <a:srgbClr val="FF0000"/>
                </a:solidFill>
                <a:ea typeface="굴림" panose="020B0600000101010101" pitchFamily="50" charset="-127"/>
                <a:cs typeface="Times New Roman" panose="02020603050405020304" pitchFamily="18" charset="0"/>
              </a:rPr>
              <a:t>   Mode, RealtimeDR</a:t>
            </a:r>
            <a:r>
              <a:rPr lang="ko-KR" altLang="en-US" sz="1000" dirty="0">
                <a:solidFill>
                  <a:srgbClr val="FF0000"/>
                </a:solidFill>
                <a:ea typeface="굴림" panose="020B0600000101010101" pitchFamily="50" charset="-127"/>
                <a:cs typeface="Times New Roman" panose="02020603050405020304" pitchFamily="18" charset="0"/>
              </a:rPr>
              <a:t>인지 구분</a:t>
            </a:r>
            <a:r>
              <a:rPr lang="en-US" altLang="ko-KR" sz="1000" dirty="0">
                <a:solidFill>
                  <a:srgbClr val="FF0000"/>
                </a:solidFill>
                <a:ea typeface="굴림" panose="020B0600000101010101" pitchFamily="50" charset="-127"/>
                <a:cs typeface="Times New Roman" panose="02020603050405020304" pitchFamily="18" charset="0"/>
              </a:rPr>
              <a:t>)</a:t>
            </a:r>
          </a:p>
          <a:p>
            <a:r>
              <a:rPr lang="en-US" sz="1000" dirty="0">
                <a:solidFill>
                  <a:srgbClr val="FF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</a:t>
            </a:r>
            <a:r>
              <a:rPr lang="en-US" sz="10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“</a:t>
            </a:r>
            <a:r>
              <a:rPr lang="en-US" sz="1000" dirty="0" err="1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signalID</a:t>
            </a:r>
            <a:r>
              <a:rPr lang="en-US" sz="10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” : String,</a:t>
            </a:r>
          </a:p>
          <a:p>
            <a:r>
              <a:rPr lang="en-US" sz="1000" dirty="0">
                <a:solidFill>
                  <a:srgbClr val="FF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</a:t>
            </a:r>
            <a:r>
              <a:rPr lang="en-US" sz="10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“currentValue”  : Double,</a:t>
            </a:r>
          </a:p>
          <a:p>
            <a:r>
              <a:rPr lang="en-US" sz="1000" dirty="0">
                <a:solidFill>
                  <a:srgbClr val="FF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“threshold” : Double,</a:t>
            </a:r>
          </a:p>
          <a:p>
            <a:r>
              <a:rPr lang="en-US" sz="1000" dirty="0">
                <a:solidFill>
                  <a:srgbClr val="FF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“capacity” :  Double,</a:t>
            </a:r>
          </a:p>
          <a:p>
            <a:r>
              <a:rPr lang="en-US" sz="1000" dirty="0">
                <a:solidFill>
                  <a:srgbClr val="FF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“price” : Integer,</a:t>
            </a:r>
          </a:p>
          <a:p>
            <a:r>
              <a:rPr lang="en-US" sz="1000" dirty="0">
                <a:solidFill>
                  <a:srgbClr val="FF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“unit” : String,</a:t>
            </a:r>
          </a:p>
          <a:p>
            <a:r>
              <a:rPr lang="en-US" sz="100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}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97372" y="3213040"/>
            <a:ext cx="8933562" cy="3980678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txBody>
          <a:bodyPr wrap="square" lIns="108000" tIns="108000" rIns="108000" bIns="108000" rtlCol="0" anchor="ctr">
            <a:spAutoFit/>
          </a:bodyPr>
          <a:lstStyle/>
          <a:p>
            <a:r>
              <a:rPr lang="en-US" altLang="ko-KR" sz="1050" b="1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DistributeEvent Object</a:t>
            </a:r>
            <a:r>
              <a:rPr lang="en-US" altLang="ko-KR" sz="105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{</a:t>
            </a:r>
          </a:p>
          <a:p>
            <a:r>
              <a:rPr lang="en-US" altLang="ko-KR" sz="105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“SrcEMA” : String,</a:t>
            </a:r>
          </a:p>
          <a:p>
            <a:r>
              <a:rPr lang="en-US" altLang="ko-KR" sz="105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“DestEMA” : String,</a:t>
            </a:r>
          </a:p>
          <a:p>
            <a:r>
              <a:rPr lang="en-US" altLang="ko-KR" sz="105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“requestID” : String,</a:t>
            </a:r>
          </a:p>
          <a:p>
            <a:r>
              <a:rPr lang="en-US" altLang="ko-KR" sz="1050" b="1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“response” : Array,</a:t>
            </a:r>
          </a:p>
          <a:p>
            <a:r>
              <a:rPr lang="en-US" altLang="ko-KR" sz="1050" b="1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“event” : Array,</a:t>
            </a:r>
          </a:p>
          <a:p>
            <a:r>
              <a:rPr lang="en-US" altLang="ko-KR" sz="1050" b="1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</a:t>
            </a:r>
            <a:r>
              <a:rPr lang="en-US" altLang="ko-KR" sz="105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“responseRequired” : String,</a:t>
            </a:r>
          </a:p>
          <a:p>
            <a:r>
              <a:rPr lang="en-US" altLang="ko-KR" sz="1050" dirty="0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“service” : String,</a:t>
            </a:r>
          </a:p>
          <a:p>
            <a:r>
              <a:rPr lang="en-US" altLang="ko-KR" sz="1050" dirty="0">
                <a:solidFill>
                  <a:srgbClr val="FF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“time” : Date</a:t>
            </a:r>
          </a:p>
          <a:p>
            <a:r>
              <a:rPr lang="en-US" altLang="ko-KR" sz="105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}</a:t>
            </a:r>
          </a:p>
          <a:p>
            <a:endParaRPr lang="en-US" altLang="ko-KR" sz="80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altLang="ko-KR" sz="80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altLang="ko-KR" sz="80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altLang="ko-KR" sz="105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altLang="ko-KR" sz="105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altLang="ko-KR" sz="105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altLang="ko-KR" sz="105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altLang="ko-KR" sz="105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altLang="ko-KR" sz="105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altLang="ko-KR" sz="105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altLang="ko-KR" sz="105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altLang="ko-KR" sz="105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altLang="ko-KR" sz="105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altLang="ko-KR" sz="105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2469507" y="3273365"/>
            <a:ext cx="2534541" cy="33239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b="1" dirty="0"/>
              <a:t>event</a:t>
            </a:r>
            <a:r>
              <a:rPr lang="en-US" altLang="ko-KR" sz="1000" dirty="0"/>
              <a:t> </a:t>
            </a:r>
            <a:r>
              <a:rPr lang="en-US" altLang="ko-KR" sz="1000" b="1" dirty="0"/>
              <a:t>Array</a:t>
            </a:r>
            <a:r>
              <a:rPr lang="en-US" altLang="ko-KR" sz="1000" dirty="0"/>
              <a:t>{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 “eventID” : String,</a:t>
            </a:r>
          </a:p>
          <a:p>
            <a:r>
              <a:rPr lang="en-US" altLang="ko-KR" sz="1000" b="1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 “eventSignals” : Array,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 “modificationNumber” : Integer,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 “modificationReason” : String,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 “priority” : Integer,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 “eiMarketContext” : String,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 “createdDataTime” : Date,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 “eventStatus” : String,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 “testEvent” : Boolean,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 “vtnComment” : String,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 “dtstart” : Date,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 “duration” : String,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 “properties” : String,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 “components” : String,</a:t>
            </a:r>
          </a:p>
          <a:p>
            <a:r>
              <a:rPr lang="en-US" altLang="ko-KR" sz="1000" dirty="0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 “</a:t>
            </a:r>
            <a:r>
              <a:rPr lang="en-US" altLang="ko-KR" sz="1000" dirty="0">
                <a:solidFill>
                  <a:schemeClr val="accent2"/>
                </a:solidFill>
              </a:rPr>
              <a:t>specificDestEMA</a:t>
            </a:r>
            <a:r>
              <a:rPr lang="en-US" altLang="ko-KR" sz="1000" dirty="0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” : String,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 “tolerance” : String,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 “notification” : String,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 “rampUp” : String,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 “recovery” : String</a:t>
            </a:r>
          </a:p>
          <a:p>
            <a:r>
              <a:rPr lang="en-US" altLang="ko-KR" sz="1000" dirty="0"/>
              <a:t>}</a:t>
            </a:r>
            <a:endParaRPr lang="ko-KR" altLang="en-US" sz="1000" dirty="0"/>
          </a:p>
        </p:txBody>
      </p:sp>
      <p:sp>
        <p:nvSpPr>
          <p:cNvPr id="40" name="TextBox 39"/>
          <p:cNvSpPr txBox="1"/>
          <p:nvPr/>
        </p:nvSpPr>
        <p:spPr>
          <a:xfrm>
            <a:off x="5220072" y="5640233"/>
            <a:ext cx="2172261" cy="8617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b="1" dirty="0"/>
              <a:t>intervals</a:t>
            </a:r>
            <a:r>
              <a:rPr lang="en-US" altLang="ko-KR" sz="1000" dirty="0"/>
              <a:t> </a:t>
            </a:r>
            <a:r>
              <a:rPr lang="en-US" altLang="ko-KR" sz="1000" b="1" dirty="0"/>
              <a:t>Array</a:t>
            </a:r>
            <a:r>
              <a:rPr lang="en-US" altLang="ko-KR" sz="1000" dirty="0"/>
              <a:t>{</a:t>
            </a:r>
          </a:p>
          <a:p>
            <a:r>
              <a:rPr lang="en-US" altLang="ko-KR" sz="1000" dirty="0"/>
              <a:t>  </a:t>
            </a:r>
            <a:r>
              <a:rPr lang="en-US" altLang="ko-KR" sz="100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“duration” : String,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“uid” : Integer,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“value” : Double</a:t>
            </a:r>
            <a:endParaRPr lang="en-US" altLang="ko-KR" sz="1000" dirty="0"/>
          </a:p>
          <a:p>
            <a:r>
              <a:rPr lang="en-US" altLang="ko-KR" sz="100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}</a:t>
            </a:r>
            <a:endParaRPr lang="ko-KR" altLang="en-US" sz="1000" dirty="0"/>
          </a:p>
        </p:txBody>
      </p:sp>
      <p:sp>
        <p:nvSpPr>
          <p:cNvPr id="41" name="TextBox 40"/>
          <p:cNvSpPr txBox="1"/>
          <p:nvPr/>
        </p:nvSpPr>
        <p:spPr>
          <a:xfrm>
            <a:off x="98411" y="5087506"/>
            <a:ext cx="2121171" cy="8617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b="1" dirty="0"/>
              <a:t>response</a:t>
            </a:r>
            <a:r>
              <a:rPr lang="en-US" altLang="ko-KR" sz="1000" dirty="0"/>
              <a:t> </a:t>
            </a:r>
            <a:r>
              <a:rPr lang="en-US" altLang="ko-KR" sz="1000" b="1" dirty="0"/>
              <a:t>Array</a:t>
            </a:r>
            <a:r>
              <a:rPr lang="en-US" altLang="ko-KR" sz="1000" dirty="0"/>
              <a:t>{</a:t>
            </a:r>
          </a:p>
          <a:p>
            <a:r>
              <a:rPr lang="en-US" altLang="ko-KR" sz="1000" dirty="0"/>
              <a:t>  </a:t>
            </a:r>
            <a:r>
              <a:rPr lang="en-US" altLang="ko-KR" sz="100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“requestID” : String,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“responseCode” : Integer,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 “responseDescription” : String</a:t>
            </a:r>
            <a:endParaRPr lang="en-US" altLang="ko-KR" sz="1000" dirty="0"/>
          </a:p>
          <a:p>
            <a:r>
              <a:rPr lang="en-US" altLang="ko-KR" sz="100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}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585590915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b="1" dirty="0">
                <a:solidFill>
                  <a:schemeClr val="tx1"/>
                </a:solidFill>
              </a:rPr>
              <a:t>2. Smart Home Energy Framework : </a:t>
            </a:r>
            <a:br>
              <a:rPr lang="en-US" altLang="ko-KR" sz="2400" b="1" dirty="0">
                <a:solidFill>
                  <a:schemeClr val="tx1"/>
                </a:solidFill>
              </a:rPr>
            </a:br>
            <a:r>
              <a:rPr lang="en-US" altLang="ko-KR" sz="2000" b="1" dirty="0">
                <a:solidFill>
                  <a:schemeClr val="tx1"/>
                </a:solidFill>
              </a:rPr>
              <a:t>2.2 </a:t>
            </a:r>
            <a:r>
              <a:rPr lang="en-US" altLang="ko-KR" sz="2000" b="1" dirty="0">
                <a:solidFill>
                  <a:srgbClr val="FF0000"/>
                </a:solidFill>
              </a:rPr>
              <a:t>EMAP</a:t>
            </a:r>
            <a:r>
              <a:rPr lang="en-US" altLang="ko-KR" sz="2000" b="1" dirty="0">
                <a:solidFill>
                  <a:schemeClr val="tx1"/>
                </a:solidFill>
              </a:rPr>
              <a:t>(</a:t>
            </a:r>
            <a:r>
              <a:rPr lang="en-US" altLang="ko-KR" sz="2000" b="1" dirty="0" err="1">
                <a:solidFill>
                  <a:schemeClr val="tx1"/>
                </a:solidFill>
              </a:rPr>
              <a:t>CoAP</a:t>
            </a:r>
            <a:r>
              <a:rPr lang="en-US" altLang="ko-KR" sz="2000" b="1" dirty="0">
                <a:solidFill>
                  <a:schemeClr val="tx1"/>
                </a:solidFill>
              </a:rPr>
              <a:t>/JSON, </a:t>
            </a:r>
            <a:r>
              <a:rPr lang="en-US" altLang="ko-KR" sz="2000" b="1" dirty="0">
                <a:solidFill>
                  <a:srgbClr val="FF0000"/>
                </a:solidFill>
              </a:rPr>
              <a:t>MQTT/JSON</a:t>
            </a:r>
            <a:r>
              <a:rPr lang="en-US" altLang="ko-KR" sz="2000" b="1" dirty="0">
                <a:solidFill>
                  <a:schemeClr val="tx1"/>
                </a:solidFill>
              </a:rPr>
              <a:t>) : Session Setup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-90264" y="2445559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400" dirty="0"/>
              <a:t>(13) </a:t>
            </a:r>
            <a:r>
              <a:rPr lang="en-US" altLang="ko-KR" sz="1100" dirty="0" err="1"/>
              <a:t>CancelPartyRegistration</a:t>
            </a:r>
            <a:endParaRPr lang="en-US" altLang="ko-KR" sz="1400" dirty="0"/>
          </a:p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(14) </a:t>
            </a:r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CanceledPartyRegistration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0" y="0"/>
            <a:ext cx="234307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>
                <a:solidFill>
                  <a:schemeClr val="accent2"/>
                </a:solidFill>
              </a:rPr>
              <a:t>파란색 </a:t>
            </a:r>
            <a:r>
              <a:rPr lang="en-US" altLang="ko-KR" sz="1200" dirty="0">
                <a:solidFill>
                  <a:schemeClr val="accent2"/>
                </a:solidFill>
              </a:rPr>
              <a:t>: </a:t>
            </a:r>
            <a:r>
              <a:rPr lang="ko-KR" altLang="en-US" sz="1200" dirty="0">
                <a:solidFill>
                  <a:schemeClr val="accent2"/>
                </a:solidFill>
              </a:rPr>
              <a:t>기존 </a:t>
            </a:r>
            <a:r>
              <a:rPr lang="en-US" altLang="ko-KR" sz="1200" dirty="0">
                <a:solidFill>
                  <a:schemeClr val="accent2"/>
                </a:solidFill>
              </a:rPr>
              <a:t>OpenADR</a:t>
            </a:r>
            <a:r>
              <a:rPr lang="ko-KR" altLang="en-US" sz="1200" dirty="0">
                <a:solidFill>
                  <a:schemeClr val="accent2"/>
                </a:solidFill>
              </a:rPr>
              <a:t> </a:t>
            </a:r>
            <a:r>
              <a:rPr lang="en-US" altLang="ko-KR" sz="1200" dirty="0">
                <a:solidFill>
                  <a:schemeClr val="accent2"/>
                </a:solidFill>
              </a:rPr>
              <a:t>Tag </a:t>
            </a:r>
            <a:r>
              <a:rPr lang="ko-KR" altLang="en-US" sz="1200" dirty="0">
                <a:solidFill>
                  <a:schemeClr val="accent2"/>
                </a:solidFill>
              </a:rPr>
              <a:t>부분</a:t>
            </a:r>
            <a:endParaRPr lang="en-US" altLang="ko-KR" sz="1200" dirty="0">
              <a:solidFill>
                <a:schemeClr val="accent2"/>
              </a:solidFill>
            </a:endParaRPr>
          </a:p>
          <a:p>
            <a:r>
              <a:rPr lang="ko-KR" altLang="en-US" sz="1200" dirty="0">
                <a:solidFill>
                  <a:srgbClr val="FF0000"/>
                </a:solidFill>
              </a:rPr>
              <a:t>빨간색 </a:t>
            </a:r>
            <a:r>
              <a:rPr lang="en-US" altLang="ko-KR" sz="1200" dirty="0">
                <a:solidFill>
                  <a:srgbClr val="FF0000"/>
                </a:solidFill>
              </a:rPr>
              <a:t>: OpenADR</a:t>
            </a:r>
            <a:r>
              <a:rPr lang="ko-KR" altLang="en-US" sz="1200" dirty="0">
                <a:solidFill>
                  <a:srgbClr val="FF0000"/>
                </a:solidFill>
              </a:rPr>
              <a:t>확장된 </a:t>
            </a:r>
            <a:r>
              <a:rPr lang="en-US" altLang="ko-KR" sz="1200" dirty="0">
                <a:solidFill>
                  <a:srgbClr val="FF0000"/>
                </a:solidFill>
              </a:rPr>
              <a:t>Profile</a:t>
            </a:r>
          </a:p>
          <a:p>
            <a:r>
              <a:rPr lang="ko-KR" altLang="en-US" sz="1200" dirty="0">
                <a:solidFill>
                  <a:schemeClr val="accent1"/>
                </a:solidFill>
              </a:rPr>
              <a:t>초록색 </a:t>
            </a:r>
            <a:r>
              <a:rPr lang="en-US" altLang="ko-KR" sz="1200" dirty="0">
                <a:solidFill>
                  <a:schemeClr val="accent1"/>
                </a:solidFill>
              </a:rPr>
              <a:t>: </a:t>
            </a:r>
            <a:r>
              <a:rPr lang="ko-KR" altLang="en-US" sz="1200" dirty="0">
                <a:solidFill>
                  <a:schemeClr val="accent1"/>
                </a:solidFill>
              </a:rPr>
              <a:t>삭제 또는 변경</a:t>
            </a:r>
            <a:endParaRPr lang="en-US" altLang="ko-KR" sz="1200" dirty="0">
              <a:solidFill>
                <a:schemeClr val="accent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57199" y="2951676"/>
            <a:ext cx="3272497" cy="3495930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txBody>
          <a:bodyPr wrap="square" lIns="108000" tIns="108000" rIns="108000" bIns="108000" rtlCol="0" anchor="ctr">
            <a:spAutoFit/>
          </a:bodyPr>
          <a:lstStyle/>
          <a:p>
            <a:r>
              <a:rPr lang="en-US" altLang="ko-KR" sz="1050" b="1" dirty="0" err="1"/>
              <a:t>CancelPartyRegistration</a:t>
            </a:r>
            <a:r>
              <a:rPr lang="en-US" altLang="ko-KR" sz="1050" b="1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Object</a:t>
            </a:r>
            <a:r>
              <a:rPr lang="en-US" altLang="ko-KR" sz="105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{</a:t>
            </a:r>
          </a:p>
          <a:p>
            <a:r>
              <a:rPr lang="en-US" altLang="ko-KR" sz="105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“SrcEMA” : String,</a:t>
            </a:r>
          </a:p>
          <a:p>
            <a:r>
              <a:rPr lang="en-US" altLang="ko-KR" sz="105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“DestEMA” : String,</a:t>
            </a:r>
          </a:p>
          <a:p>
            <a:r>
              <a:rPr lang="en-US" altLang="ko-KR" sz="105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“requestID” : String,</a:t>
            </a:r>
          </a:p>
          <a:p>
            <a:r>
              <a:rPr lang="en-US" altLang="ko-KR" sz="105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</a:t>
            </a:r>
            <a:r>
              <a:rPr lang="en-US" altLang="ko-KR" sz="1050" dirty="0" err="1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registrationID</a:t>
            </a:r>
            <a:r>
              <a:rPr lang="en-US" altLang="ko-KR" sz="105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” : String</a:t>
            </a:r>
          </a:p>
          <a:p>
            <a:r>
              <a:rPr lang="en-US" altLang="ko-KR" sz="105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</a:t>
            </a:r>
            <a:r>
              <a:rPr lang="en-US" altLang="ko-KR" sz="1050" dirty="0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“service” : String,</a:t>
            </a:r>
          </a:p>
          <a:p>
            <a:r>
              <a:rPr lang="en-US" altLang="ko-KR" sz="1050" dirty="0">
                <a:solidFill>
                  <a:srgbClr val="FF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“time” : Date</a:t>
            </a:r>
          </a:p>
          <a:p>
            <a:r>
              <a:rPr lang="en-US" altLang="ko-KR" sz="105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}</a:t>
            </a:r>
          </a:p>
          <a:p>
            <a:endParaRPr lang="en-US" altLang="ko-KR" sz="80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altLang="ko-KR" sz="80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altLang="ko-KR" sz="80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altLang="ko-KR" sz="105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altLang="ko-KR" sz="105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altLang="ko-KR" sz="105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altLang="ko-KR" sz="105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altLang="ko-KR" sz="105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altLang="ko-KR" sz="105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altLang="ko-KR" sz="105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altLang="ko-KR" sz="105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altLang="ko-KR" sz="105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altLang="ko-KR" sz="105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756197" y="2951676"/>
            <a:ext cx="3179393" cy="3657512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txBody>
          <a:bodyPr wrap="square" lIns="108000" tIns="108000" rIns="108000" bIns="108000" rtlCol="0" anchor="ctr">
            <a:spAutoFit/>
          </a:bodyPr>
          <a:lstStyle/>
          <a:p>
            <a:r>
              <a:rPr lang="en-US" altLang="ko-KR" sz="10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CanceledPartyRegistration</a:t>
            </a:r>
            <a:r>
              <a:rPr lang="en-US" altLang="ko-KR" sz="1050" b="1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Object</a:t>
            </a:r>
            <a:r>
              <a:rPr lang="en-US" altLang="ko-KR" sz="105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{</a:t>
            </a:r>
          </a:p>
          <a:p>
            <a:r>
              <a:rPr lang="en-US" altLang="ko-KR" sz="105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“SrcEMA” : String,</a:t>
            </a:r>
          </a:p>
          <a:p>
            <a:r>
              <a:rPr lang="en-US" altLang="ko-KR" sz="105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“DestEMA” : String,</a:t>
            </a:r>
          </a:p>
          <a:p>
            <a:r>
              <a:rPr lang="en-US" altLang="ko-KR" sz="105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“requestID” : String,</a:t>
            </a:r>
          </a:p>
          <a:p>
            <a:r>
              <a:rPr lang="en-US" altLang="ko-KR" sz="105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“responseCode” : Integer,</a:t>
            </a:r>
          </a:p>
          <a:p>
            <a:r>
              <a:rPr lang="en-US" altLang="ko-KR" sz="105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“responseDescription” : String,</a:t>
            </a:r>
          </a:p>
          <a:p>
            <a:r>
              <a:rPr lang="en-US" altLang="ko-KR" sz="105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“registrationID” : String</a:t>
            </a:r>
          </a:p>
          <a:p>
            <a:r>
              <a:rPr lang="en-US" altLang="ko-KR" sz="105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</a:t>
            </a:r>
            <a:r>
              <a:rPr lang="en-US" altLang="ko-KR" sz="1050" dirty="0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“service” : String,</a:t>
            </a:r>
          </a:p>
          <a:p>
            <a:r>
              <a:rPr lang="en-US" altLang="ko-KR" sz="1050" dirty="0">
                <a:solidFill>
                  <a:srgbClr val="FF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“time” : Date</a:t>
            </a:r>
          </a:p>
          <a:p>
            <a:r>
              <a:rPr lang="en-US" altLang="ko-KR" sz="105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}</a:t>
            </a:r>
          </a:p>
          <a:p>
            <a:endParaRPr lang="en-US" altLang="ko-KR" sz="80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altLang="ko-KR" sz="80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altLang="ko-KR" sz="80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altLang="ko-KR" sz="105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altLang="ko-KR" sz="105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altLang="ko-KR" sz="105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altLang="ko-KR" sz="105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altLang="ko-KR" sz="105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altLang="ko-KR" sz="105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altLang="ko-KR" sz="105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altLang="ko-KR" sz="105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altLang="ko-KR" sz="105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504167" y="1385927"/>
            <a:ext cx="8229600" cy="1125926"/>
            <a:chOff x="539552" y="1332841"/>
            <a:chExt cx="8229600" cy="1125926"/>
          </a:xfrm>
        </p:grpSpPr>
        <p:sp>
          <p:nvSpPr>
            <p:cNvPr id="18" name="직사각형 17"/>
            <p:cNvSpPr/>
            <p:nvPr/>
          </p:nvSpPr>
          <p:spPr bwMode="auto">
            <a:xfrm>
              <a:off x="539552" y="1417527"/>
              <a:ext cx="8229600" cy="1023300"/>
            </a:xfrm>
            <a:prstGeom prst="rect">
              <a:avLst/>
            </a:prstGeom>
            <a:solidFill>
              <a:schemeClr val="bg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7210426" y="1669901"/>
              <a:ext cx="1172116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ClientEMA</a:t>
              </a:r>
              <a:r>
                <a:rPr lang="en-US" altLang="ko-KR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/>
              </a:r>
              <a:br>
                <a:rPr lang="en-US" altLang="ko-KR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</a:br>
              <a:r>
                <a:rPr lang="en-US" altLang="ko-KR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(192.168.1.125)</a:t>
              </a:r>
            </a:p>
          </p:txBody>
        </p:sp>
        <p:cxnSp>
          <p:nvCxnSpPr>
            <p:cNvPr id="22" name="직선 화살표 연결선 21"/>
            <p:cNvCxnSpPr/>
            <p:nvPr/>
          </p:nvCxnSpPr>
          <p:spPr bwMode="auto">
            <a:xfrm>
              <a:off x="2105142" y="1860213"/>
              <a:ext cx="1468805" cy="0"/>
            </a:xfrm>
            <a:prstGeom prst="straightConnector1">
              <a:avLst/>
            </a:prstGeom>
            <a:solidFill>
              <a:schemeClr val="accent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arrow" w="med" len="med"/>
              <a:tailEnd type="none"/>
            </a:ln>
            <a:effectLst/>
          </p:spPr>
        </p:cxnSp>
        <p:sp>
          <p:nvSpPr>
            <p:cNvPr id="23" name="TextBox 22"/>
            <p:cNvSpPr txBox="1"/>
            <p:nvPr/>
          </p:nvSpPr>
          <p:spPr>
            <a:xfrm>
              <a:off x="783840" y="1696878"/>
              <a:ext cx="1176925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ServerEMA</a:t>
              </a:r>
              <a:endPara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r>
                <a:rPr lang="en-US" altLang="ko-KR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(192.168.1.127)</a:t>
              </a:r>
            </a:p>
          </p:txBody>
        </p:sp>
        <p:cxnSp>
          <p:nvCxnSpPr>
            <p:cNvPr id="24" name="직선 화살표 연결선 23"/>
            <p:cNvCxnSpPr/>
            <p:nvPr/>
          </p:nvCxnSpPr>
          <p:spPr bwMode="auto">
            <a:xfrm flipH="1">
              <a:off x="2133787" y="2132856"/>
              <a:ext cx="1440160" cy="0"/>
            </a:xfrm>
            <a:prstGeom prst="straightConnector1">
              <a:avLst/>
            </a:prstGeom>
            <a:solidFill>
              <a:schemeClr val="accent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arrow" w="med" len="med"/>
              <a:tailEnd type="none"/>
            </a:ln>
            <a:effectLst/>
          </p:spPr>
        </p:cxnSp>
        <p:sp>
          <p:nvSpPr>
            <p:cNvPr id="25" name="TextBox 24"/>
            <p:cNvSpPr txBox="1"/>
            <p:nvPr/>
          </p:nvSpPr>
          <p:spPr>
            <a:xfrm>
              <a:off x="3361844" y="2150990"/>
              <a:ext cx="258756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3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(14)</a:t>
              </a:r>
              <a:r>
                <a:rPr lang="en-US" altLang="ko-KR" sz="1400" dirty="0"/>
                <a:t> </a:t>
              </a:r>
              <a:r>
                <a:rPr lang="en-US" altLang="ko-KR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CanceledPartyRegistration</a:t>
              </a:r>
              <a:endParaRPr lang="en-US" altLang="ko-KR" sz="1400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3661966" y="1332841"/>
              <a:ext cx="250998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3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(13) </a:t>
              </a:r>
              <a:r>
                <a:rPr lang="en-US" altLang="ko-KR" sz="1400" b="1" dirty="0" err="1"/>
                <a:t>CancelPartyRegistration</a:t>
              </a:r>
              <a:endParaRPr lang="ko-KR" altLang="en-US" sz="13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4080601" y="1679593"/>
              <a:ext cx="1172117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Broker</a:t>
              </a:r>
              <a:br>
                <a:rPr lang="en-US" altLang="ko-KR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</a:br>
              <a:r>
                <a:rPr lang="en-US" altLang="ko-KR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(192.168.1.212)</a:t>
              </a:r>
            </a:p>
          </p:txBody>
        </p:sp>
        <p:cxnSp>
          <p:nvCxnSpPr>
            <p:cNvPr id="28" name="직선 화살표 연결선 27"/>
            <p:cNvCxnSpPr/>
            <p:nvPr/>
          </p:nvCxnSpPr>
          <p:spPr bwMode="auto">
            <a:xfrm>
              <a:off x="5472143" y="1853903"/>
              <a:ext cx="1468805" cy="0"/>
            </a:xfrm>
            <a:prstGeom prst="straightConnector1">
              <a:avLst/>
            </a:prstGeom>
            <a:solidFill>
              <a:schemeClr val="accent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arrow" w="med" len="med"/>
              <a:tailEnd type="none"/>
            </a:ln>
            <a:effectLst/>
          </p:spPr>
        </p:cxnSp>
        <p:cxnSp>
          <p:nvCxnSpPr>
            <p:cNvPr id="31" name="직선 화살표 연결선 30"/>
            <p:cNvCxnSpPr/>
            <p:nvPr/>
          </p:nvCxnSpPr>
          <p:spPr bwMode="auto">
            <a:xfrm flipH="1">
              <a:off x="5531429" y="2109505"/>
              <a:ext cx="1440160" cy="0"/>
            </a:xfrm>
            <a:prstGeom prst="straightConnector1">
              <a:avLst/>
            </a:prstGeom>
            <a:solidFill>
              <a:schemeClr val="accent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arrow" w="med" len="med"/>
              <a:tailEnd type="non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624578540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F13F5CC-B8E9-482F-A016-6EE14B7359EE}" type="slidenum">
              <a:rPr lang="ko-KR" altLang="en-US" smtClean="0"/>
              <a:pPr/>
              <a:t>198</a:t>
            </a:fld>
            <a:endParaRPr lang="ko-KR" altLang="en-US"/>
          </a:p>
        </p:txBody>
      </p:sp>
      <p:sp>
        <p:nvSpPr>
          <p:cNvPr id="6" name="标题 1"/>
          <p:cNvSpPr txBox="1">
            <a:spLocks/>
          </p:cNvSpPr>
          <p:nvPr/>
        </p:nvSpPr>
        <p:spPr bwMode="auto">
          <a:xfrm>
            <a:off x="214282" y="2571752"/>
            <a:ext cx="8743984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200" b="1" kern="0" dirty="0">
                <a:ea typeface="굴림" pitchFamily="50" charset="-127"/>
              </a:rPr>
              <a:t>EMAP (CoAP &amp; MQTT/JSON)</a:t>
            </a:r>
            <a:endParaRPr lang="zh-CN" altLang="en-US" sz="3200" b="1" kern="0" dirty="0"/>
          </a:p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altLang="ko-KR" sz="3200" b="1" kern="0" dirty="0"/>
          </a:p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200" b="1" kern="0" dirty="0"/>
              <a:t>UpdateReport</a:t>
            </a:r>
          </a:p>
          <a:p>
            <a:pPr lvl="0" algn="ctr"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endParaRPr kumimoji="0" lang="zh-CN" altLang="en-US" sz="36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603472136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제목 2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838200"/>
          </a:xfrm>
        </p:spPr>
        <p:txBody>
          <a:bodyPr/>
          <a:lstStyle/>
          <a:p>
            <a:r>
              <a:rPr lang="en-US" altLang="ko-KR" sz="2800" b="1" dirty="0">
                <a:solidFill>
                  <a:schemeClr val="tx1"/>
                </a:solidFill>
              </a:rPr>
              <a:t>2.2 EMAP(MQTT, CoAP/JSON)</a:t>
            </a:r>
            <a:br>
              <a:rPr lang="en-US" altLang="ko-KR" sz="2800" b="1" dirty="0">
                <a:solidFill>
                  <a:schemeClr val="tx1"/>
                </a:solidFill>
              </a:rPr>
            </a:br>
            <a:r>
              <a:rPr lang="en-US" altLang="ko-KR" sz="2800" b="1" dirty="0">
                <a:solidFill>
                  <a:schemeClr val="tx1"/>
                </a:solidFill>
              </a:rPr>
              <a:t>Service : Update Report</a:t>
            </a:r>
            <a:endParaRPr lang="ko-KR" altLang="en-US" sz="2800" b="1" dirty="0">
              <a:solidFill>
                <a:srgbClr val="FF0000"/>
              </a:solidFill>
            </a:endParaRPr>
          </a:p>
        </p:txBody>
      </p:sp>
      <p:sp>
        <p:nvSpPr>
          <p:cNvPr id="81" name="직사각형 80"/>
          <p:cNvSpPr/>
          <p:nvPr/>
        </p:nvSpPr>
        <p:spPr>
          <a:xfrm>
            <a:off x="323528" y="1340768"/>
            <a:ext cx="8927444" cy="12926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0"/>
            <a:r>
              <a:rPr lang="en-US" altLang="ko-KR" sz="2400" kern="0" dirty="0"/>
              <a:t>EMAP</a:t>
            </a:r>
          </a:p>
          <a:p>
            <a:pPr latinLnBrk="0"/>
            <a:r>
              <a:rPr lang="ko-KR" altLang="en-US" kern="0" dirty="0"/>
              <a:t> </a:t>
            </a:r>
            <a:r>
              <a:rPr lang="en-US" altLang="ko-KR" kern="0" dirty="0"/>
              <a:t>- EMA</a:t>
            </a:r>
            <a:r>
              <a:rPr lang="ko-KR" altLang="en-US" kern="0" dirty="0"/>
              <a:t>사이의 수요반응 통신 프로토콜이며</a:t>
            </a:r>
            <a:r>
              <a:rPr lang="en-US" altLang="ko-KR" kern="0" dirty="0"/>
              <a:t> OpenADR 2.0b</a:t>
            </a:r>
            <a:r>
              <a:rPr lang="ko-KR" altLang="en-US" kern="0" dirty="0"/>
              <a:t>의 모델링을 따랐으며 </a:t>
            </a:r>
            <a:endParaRPr lang="en-US" altLang="ko-KR" kern="0" dirty="0"/>
          </a:p>
          <a:p>
            <a:pPr latinLnBrk="0"/>
            <a:r>
              <a:rPr lang="ko-KR" altLang="en-US" kern="0" dirty="0"/>
              <a:t>일부 모델링을 확장했고 </a:t>
            </a:r>
            <a:r>
              <a:rPr lang="en-US" altLang="ko-KR" kern="0" dirty="0"/>
              <a:t> Discovery</a:t>
            </a:r>
            <a:r>
              <a:rPr lang="ko-KR" altLang="en-US" kern="0" dirty="0"/>
              <a:t>와 </a:t>
            </a:r>
            <a:r>
              <a:rPr lang="en-US" altLang="ko-KR" kern="0" dirty="0"/>
              <a:t>Monitoring, Control </a:t>
            </a:r>
            <a:r>
              <a:rPr lang="ko-KR" altLang="en-US" kern="0" dirty="0"/>
              <a:t>부분의 통신 프로토콜이 확장</a:t>
            </a:r>
            <a:r>
              <a:rPr lang="en-US" altLang="ko-KR" kern="0" dirty="0"/>
              <a:t>.</a:t>
            </a:r>
          </a:p>
          <a:p>
            <a:pPr latinLnBrk="1"/>
            <a:r>
              <a:rPr lang="ko-KR" altLang="en-US" dirty="0"/>
              <a:t> </a:t>
            </a:r>
            <a:endParaRPr 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4DAE57C-C206-4DC1-BF56-959FF558E971}"/>
              </a:ext>
            </a:extLst>
          </p:cNvPr>
          <p:cNvSpPr/>
          <p:nvPr/>
        </p:nvSpPr>
        <p:spPr bwMode="auto">
          <a:xfrm>
            <a:off x="487436" y="2510647"/>
            <a:ext cx="1143008" cy="389550"/>
          </a:xfrm>
          <a:prstGeom prst="rect">
            <a:avLst/>
          </a:prstGeom>
          <a:solidFill>
            <a:schemeClr val="bg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300" b="1" i="0" u="none" strike="noStrike" cap="none" normalizeH="0" baseline="0" dirty="0">
                <a:ln>
                  <a:noFill/>
                </a:ln>
                <a:effectLst/>
                <a:latin typeface="Times New Roman" pitchFamily="18" charset="0"/>
                <a:ea typeface="굴림" pitchFamily="50" charset="-127"/>
              </a:rPr>
              <a:t>Server EMA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300" b="1" dirty="0">
                <a:latin typeface="Times New Roman" pitchFamily="18" charset="0"/>
                <a:ea typeface="굴림" pitchFamily="50" charset="-127"/>
              </a:rPr>
              <a:t>(Client EMA)</a:t>
            </a:r>
            <a:endParaRPr kumimoji="0" lang="ko-KR" altLang="en-US" sz="1300" b="1" i="0" u="none" strike="noStrike" cap="none" normalizeH="0" baseline="0" dirty="0">
              <a:ln>
                <a:noFill/>
              </a:ln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23" name="모서리가 둥근 직사각형 129">
            <a:extLst>
              <a:ext uri="{FF2B5EF4-FFF2-40B4-BE49-F238E27FC236}">
                <a16:creationId xmlns:a16="http://schemas.microsoft.com/office/drawing/2014/main" id="{C8F232CD-DFFB-4DF2-B693-EA5A4C518B2F}"/>
              </a:ext>
            </a:extLst>
          </p:cNvPr>
          <p:cNvSpPr/>
          <p:nvPr/>
        </p:nvSpPr>
        <p:spPr bwMode="auto">
          <a:xfrm>
            <a:off x="3059832" y="3067145"/>
            <a:ext cx="1296897" cy="505869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굴림" pitchFamily="50" charset="-127"/>
              </a:rPr>
              <a:t>Discovery</a:t>
            </a:r>
            <a:endParaRPr kumimoji="0" lang="ko-KR" altLang="en-US" sz="13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24" name="모서리가 둥근 직사각형 130">
            <a:extLst>
              <a:ext uri="{FF2B5EF4-FFF2-40B4-BE49-F238E27FC236}">
                <a16:creationId xmlns:a16="http://schemas.microsoft.com/office/drawing/2014/main" id="{62BDE8D1-7749-497F-97C7-4AFC1F762098}"/>
              </a:ext>
            </a:extLst>
          </p:cNvPr>
          <p:cNvSpPr/>
          <p:nvPr/>
        </p:nvSpPr>
        <p:spPr bwMode="auto">
          <a:xfrm>
            <a:off x="1058939" y="3067146"/>
            <a:ext cx="2000893" cy="505869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굴림" pitchFamily="50" charset="-127"/>
              </a:rPr>
              <a:t>Session</a:t>
            </a:r>
            <a:r>
              <a:rPr kumimoji="0" lang="en-US" altLang="ko-KR" sz="13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굴림" pitchFamily="50" charset="-127"/>
              </a:rPr>
              <a:t> Setup</a:t>
            </a:r>
            <a:r>
              <a:rPr lang="en-US" altLang="ko-KR" sz="1300" baseline="0" dirty="0">
                <a:latin typeface="Times New Roman" pitchFamily="18" charset="0"/>
                <a:ea typeface="굴림" pitchFamily="50" charset="-127"/>
              </a:rPr>
              <a:t>(</a:t>
            </a:r>
            <a:r>
              <a:rPr lang="en-US" altLang="ko-KR" sz="1300" kern="0" dirty="0"/>
              <a:t>Registration</a:t>
            </a:r>
            <a:r>
              <a:rPr lang="en-US" altLang="ko-KR" sz="1300" baseline="0" dirty="0">
                <a:latin typeface="Times New Roman" pitchFamily="18" charset="0"/>
                <a:ea typeface="굴림" pitchFamily="50" charset="-127"/>
              </a:rPr>
              <a:t>)</a:t>
            </a:r>
            <a:endParaRPr kumimoji="0" lang="ko-KR" altLang="en-US" sz="13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25" name="모서리가 둥근 직사각형 137">
            <a:extLst>
              <a:ext uri="{FF2B5EF4-FFF2-40B4-BE49-F238E27FC236}">
                <a16:creationId xmlns:a16="http://schemas.microsoft.com/office/drawing/2014/main" id="{9FEB6FC0-ED84-4165-90EC-199A096A7706}"/>
              </a:ext>
            </a:extLst>
          </p:cNvPr>
          <p:cNvSpPr/>
          <p:nvPr/>
        </p:nvSpPr>
        <p:spPr bwMode="auto">
          <a:xfrm>
            <a:off x="3065566" y="3777280"/>
            <a:ext cx="1290409" cy="505869"/>
          </a:xfrm>
          <a:prstGeom prst="roundRect">
            <a:avLst/>
          </a:prstGeom>
          <a:solidFill>
            <a:srgbClr val="FF0000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굴림" pitchFamily="50" charset="-127"/>
              </a:rPr>
              <a:t>Monitoring</a:t>
            </a:r>
            <a:endParaRPr kumimoji="0" lang="ko-KR" altLang="en-US" sz="13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26" name="모서리가 둥근 직사각형 139">
            <a:extLst>
              <a:ext uri="{FF2B5EF4-FFF2-40B4-BE49-F238E27FC236}">
                <a16:creationId xmlns:a16="http://schemas.microsoft.com/office/drawing/2014/main" id="{2EFD2E80-407D-49BA-9778-423AAEE77C56}"/>
              </a:ext>
            </a:extLst>
          </p:cNvPr>
          <p:cNvSpPr/>
          <p:nvPr/>
        </p:nvSpPr>
        <p:spPr bwMode="auto">
          <a:xfrm>
            <a:off x="1058939" y="3777281"/>
            <a:ext cx="2000893" cy="505869"/>
          </a:xfrm>
          <a:prstGeom prst="roundRect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300" dirty="0">
                <a:latin typeface="Times New Roman" pitchFamily="18" charset="0"/>
                <a:ea typeface="굴림" pitchFamily="50" charset="-127"/>
              </a:rPr>
              <a:t>Report</a:t>
            </a:r>
            <a:endParaRPr kumimoji="0" lang="ko-KR" altLang="en-US" sz="13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27" name="모서리가 둥근 직사각형 140">
            <a:extLst>
              <a:ext uri="{FF2B5EF4-FFF2-40B4-BE49-F238E27FC236}">
                <a16:creationId xmlns:a16="http://schemas.microsoft.com/office/drawing/2014/main" id="{3C410A13-3B51-4B99-821D-2C2FE6D8BB14}"/>
              </a:ext>
            </a:extLst>
          </p:cNvPr>
          <p:cNvSpPr/>
          <p:nvPr/>
        </p:nvSpPr>
        <p:spPr bwMode="auto">
          <a:xfrm>
            <a:off x="1058939" y="4510513"/>
            <a:ext cx="2000893" cy="607043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300" dirty="0">
                <a:latin typeface="Times New Roman" pitchFamily="18" charset="0"/>
                <a:ea typeface="굴림" pitchFamily="50" charset="-127"/>
              </a:rPr>
              <a:t>Demand Response Event</a:t>
            </a:r>
            <a:endParaRPr kumimoji="0" lang="ko-KR" altLang="en-US" sz="13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28" name="모서리가 둥근 직사각형 141">
            <a:extLst>
              <a:ext uri="{FF2B5EF4-FFF2-40B4-BE49-F238E27FC236}">
                <a16:creationId xmlns:a16="http://schemas.microsoft.com/office/drawing/2014/main" id="{DBC60AFB-E218-4FF9-976B-BCD031203A8C}"/>
              </a:ext>
            </a:extLst>
          </p:cNvPr>
          <p:cNvSpPr/>
          <p:nvPr/>
        </p:nvSpPr>
        <p:spPr bwMode="auto">
          <a:xfrm>
            <a:off x="3065564" y="4510512"/>
            <a:ext cx="1290412" cy="607046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굴림" pitchFamily="50" charset="-127"/>
              </a:rPr>
              <a:t>Control</a:t>
            </a:r>
            <a:endParaRPr kumimoji="0" lang="ko-KR" altLang="en-US" sz="13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29" name="모서리가 둥근 직사각형 158">
            <a:extLst>
              <a:ext uri="{FF2B5EF4-FFF2-40B4-BE49-F238E27FC236}">
                <a16:creationId xmlns:a16="http://schemas.microsoft.com/office/drawing/2014/main" id="{06D18446-4598-4A96-96A4-7DC111627338}"/>
              </a:ext>
            </a:extLst>
          </p:cNvPr>
          <p:cNvSpPr/>
          <p:nvPr/>
        </p:nvSpPr>
        <p:spPr bwMode="auto">
          <a:xfrm>
            <a:off x="1058939" y="5299395"/>
            <a:ext cx="3277714" cy="505869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300" dirty="0">
                <a:latin typeface="Times New Roman" pitchFamily="18" charset="0"/>
                <a:ea typeface="굴림" pitchFamily="50" charset="-127"/>
              </a:rPr>
              <a:t>Opt</a:t>
            </a:r>
            <a:endParaRPr lang="ko-KR" altLang="en-US" sz="1300" dirty="0">
              <a:latin typeface="Times New Roman" pitchFamily="18" charset="0"/>
              <a:ea typeface="굴림" pitchFamily="50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D7D20BB9-FAB5-4D6B-AE84-AF4B40BFD3C8}"/>
              </a:ext>
            </a:extLst>
          </p:cNvPr>
          <p:cNvCxnSpPr>
            <a:cxnSpLocks/>
            <a:stCxn id="22" idx="3"/>
            <a:endCxn id="33" idx="1"/>
          </p:cNvCxnSpPr>
          <p:nvPr/>
        </p:nvCxnSpPr>
        <p:spPr bwMode="auto">
          <a:xfrm>
            <a:off x="1630444" y="2705421"/>
            <a:ext cx="2149523" cy="0"/>
          </a:xfrm>
          <a:prstGeom prst="straightConnector1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</p:spPr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EDA6FA12-DBDC-4F11-A882-8CFF3DDAE3EE}"/>
              </a:ext>
            </a:extLst>
          </p:cNvPr>
          <p:cNvSpPr txBox="1"/>
          <p:nvPr/>
        </p:nvSpPr>
        <p:spPr>
          <a:xfrm>
            <a:off x="2537875" y="2467797"/>
            <a:ext cx="7081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FF0000"/>
                </a:solidFill>
              </a:rPr>
              <a:t>EMAP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DCDF0A21-5DDB-4CF1-86C9-EA105DFCD5CE}"/>
              </a:ext>
            </a:extLst>
          </p:cNvPr>
          <p:cNvCxnSpPr>
            <a:cxnSpLocks/>
            <a:stCxn id="22" idx="2"/>
          </p:cNvCxnSpPr>
          <p:nvPr/>
        </p:nvCxnSpPr>
        <p:spPr bwMode="auto">
          <a:xfrm>
            <a:off x="1058940" y="2900197"/>
            <a:ext cx="0" cy="3675808"/>
          </a:xfrm>
          <a:prstGeom prst="line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5D7D80AA-D9B0-4EA6-A963-0717A85E1BDC}"/>
              </a:ext>
            </a:extLst>
          </p:cNvPr>
          <p:cNvSpPr/>
          <p:nvPr/>
        </p:nvSpPr>
        <p:spPr bwMode="auto">
          <a:xfrm>
            <a:off x="3779967" y="2510646"/>
            <a:ext cx="1080065" cy="389550"/>
          </a:xfrm>
          <a:prstGeom prst="rect">
            <a:avLst/>
          </a:prstGeom>
          <a:solidFill>
            <a:schemeClr val="bg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300" b="1" dirty="0">
                <a:latin typeface="Times New Roman" pitchFamily="18" charset="0"/>
                <a:ea typeface="굴림" pitchFamily="50" charset="-127"/>
              </a:rPr>
              <a:t>Client </a:t>
            </a:r>
            <a:r>
              <a:rPr lang="ko-KR" altLang="en-US" sz="1300" b="1" dirty="0">
                <a:latin typeface="Times New Roman" pitchFamily="18" charset="0"/>
                <a:ea typeface="굴림" pitchFamily="50" charset="-127"/>
              </a:rPr>
              <a:t> </a:t>
            </a:r>
            <a:r>
              <a:rPr lang="en-US" altLang="ko-KR" sz="1300" b="1" dirty="0">
                <a:latin typeface="Times New Roman" pitchFamily="18" charset="0"/>
                <a:ea typeface="굴림" pitchFamily="50" charset="-127"/>
              </a:rPr>
              <a:t>EMA</a:t>
            </a:r>
          </a:p>
        </p:txBody>
      </p:sp>
      <p:cxnSp>
        <p:nvCxnSpPr>
          <p:cNvPr id="41" name="직선 연결선 40"/>
          <p:cNvCxnSpPr/>
          <p:nvPr/>
        </p:nvCxnSpPr>
        <p:spPr bwMode="auto">
          <a:xfrm flipV="1">
            <a:off x="4355976" y="2924944"/>
            <a:ext cx="0" cy="3648153"/>
          </a:xfrm>
          <a:prstGeom prst="line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4" name="내용 개체 틀 1"/>
          <p:cNvSpPr txBox="1">
            <a:spLocks/>
          </p:cNvSpPr>
          <p:nvPr/>
        </p:nvSpPr>
        <p:spPr bwMode="auto">
          <a:xfrm>
            <a:off x="4593535" y="3632951"/>
            <a:ext cx="4093265" cy="17551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>
            <a:lvl1pPr marL="342891" indent="-342891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32" indent="-285744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2971" indent="-228594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160" indent="-228594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349" indent="-228594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537" indent="-228594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971726" indent="-228594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428914" indent="-228594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886103" indent="-228594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latinLnBrk="0"/>
            <a:r>
              <a:rPr lang="en-US" altLang="ko-KR" sz="1200" kern="0" dirty="0"/>
              <a:t>Report(</a:t>
            </a:r>
            <a:r>
              <a:rPr lang="en-US" altLang="ko-KR" sz="1200" kern="0" dirty="0" err="1"/>
              <a:t>updateReport</a:t>
            </a:r>
            <a:r>
              <a:rPr lang="en-US" altLang="ko-KR" sz="1200" kern="0" dirty="0"/>
              <a:t>)</a:t>
            </a:r>
          </a:p>
          <a:p>
            <a:pPr lvl="1" latinLnBrk="0"/>
            <a:r>
              <a:rPr lang="ko-KR" altLang="en-US" sz="1050" kern="0" dirty="0"/>
              <a:t>에너지관리에이전트 간 서로 연결을 수립 할 때 </a:t>
            </a:r>
            <a:r>
              <a:rPr lang="en-US" altLang="ko-KR" sz="1050" kern="0" dirty="0"/>
              <a:t>Report</a:t>
            </a:r>
            <a:r>
              <a:rPr lang="ko-KR" altLang="en-US" sz="1050" kern="0" dirty="0"/>
              <a:t>을 교환할 때 실시간 에너지에 대한 가격 정보나 클라이언트 에너지관리에이전트의 디바이스 정보 등을 얻음</a:t>
            </a:r>
            <a:r>
              <a:rPr lang="en-US" altLang="ko-KR" sz="1050" kern="0" dirty="0"/>
              <a:t>.</a:t>
            </a:r>
          </a:p>
          <a:p>
            <a:pPr lvl="1" latinLnBrk="0"/>
            <a:r>
              <a:rPr lang="ko-KR" altLang="en-US" sz="1050" kern="0" dirty="0">
                <a:solidFill>
                  <a:srgbClr val="FF0000"/>
                </a:solidFill>
              </a:rPr>
              <a:t>하위의 </a:t>
            </a:r>
            <a:r>
              <a:rPr lang="en-US" altLang="ko-KR" sz="1050" kern="0" dirty="0">
                <a:solidFill>
                  <a:srgbClr val="FF0000"/>
                </a:solidFill>
              </a:rPr>
              <a:t>EMA</a:t>
            </a:r>
            <a:r>
              <a:rPr lang="ko-KR" altLang="en-US" sz="1050" kern="0" dirty="0">
                <a:solidFill>
                  <a:srgbClr val="FF0000"/>
                </a:solidFill>
              </a:rPr>
              <a:t>의 정보를 모니터링 하는 단계</a:t>
            </a:r>
            <a:r>
              <a:rPr lang="en-US" altLang="ko-KR" sz="1050" kern="0" dirty="0">
                <a:solidFill>
                  <a:srgbClr val="FF0000"/>
                </a:solidFill>
              </a:rPr>
              <a:t>, Explicit/Abstract </a:t>
            </a:r>
            <a:r>
              <a:rPr lang="ko-KR" altLang="en-US" sz="1050" kern="0" dirty="0">
                <a:solidFill>
                  <a:srgbClr val="FF0000"/>
                </a:solidFill>
              </a:rPr>
              <a:t>방식으로 </a:t>
            </a:r>
            <a:r>
              <a:rPr lang="en-US" altLang="ko-KR" sz="1050" kern="0" dirty="0">
                <a:solidFill>
                  <a:srgbClr val="FF0000"/>
                </a:solidFill>
              </a:rPr>
              <a:t>Monitoring.</a:t>
            </a:r>
          </a:p>
          <a:p>
            <a:pPr lvl="1" latinLnBrk="0"/>
            <a:r>
              <a:rPr lang="en-US" altLang="ko-KR" sz="1050" kern="0" dirty="0">
                <a:solidFill>
                  <a:srgbClr val="FF0000"/>
                </a:solidFill>
              </a:rPr>
              <a:t>Explicit</a:t>
            </a:r>
            <a:r>
              <a:rPr lang="ko-KR" altLang="en-US" sz="1050" kern="0" dirty="0">
                <a:solidFill>
                  <a:srgbClr val="FF0000"/>
                </a:solidFill>
              </a:rPr>
              <a:t>에는 </a:t>
            </a:r>
            <a:r>
              <a:rPr lang="en-US" altLang="ko-KR" sz="1050" kern="0" dirty="0">
                <a:solidFill>
                  <a:srgbClr val="FF0000"/>
                </a:solidFill>
              </a:rPr>
              <a:t>Device Type (LED, ESS, Recloser, Resource, PV)</a:t>
            </a:r>
            <a:r>
              <a:rPr lang="ko-KR" altLang="en-US" sz="1050" kern="0" dirty="0">
                <a:solidFill>
                  <a:srgbClr val="FF0000"/>
                </a:solidFill>
              </a:rPr>
              <a:t>에 대한 정보가 포함</a:t>
            </a:r>
            <a:endParaRPr lang="en-US" altLang="ko-KR" sz="1050" kern="0" dirty="0">
              <a:solidFill>
                <a:srgbClr val="FF0000"/>
              </a:solidFill>
            </a:endParaRPr>
          </a:p>
          <a:p>
            <a:pPr lvl="1" latinLnBrk="0"/>
            <a:r>
              <a:rPr lang="en-US" altLang="ko-KR" sz="1050" kern="0" dirty="0">
                <a:solidFill>
                  <a:srgbClr val="FF0000"/>
                </a:solidFill>
              </a:rPr>
              <a:t>Implicit</a:t>
            </a:r>
            <a:r>
              <a:rPr lang="ko-KR" altLang="en-US" sz="1050" kern="0" dirty="0">
                <a:solidFill>
                  <a:srgbClr val="FF0000"/>
                </a:solidFill>
              </a:rPr>
              <a:t>에는 </a:t>
            </a:r>
            <a:r>
              <a:rPr lang="en-US" altLang="ko-KR" sz="1050" kern="0" dirty="0">
                <a:solidFill>
                  <a:srgbClr val="FF0000"/>
                </a:solidFill>
              </a:rPr>
              <a:t>Device Type</a:t>
            </a:r>
            <a:r>
              <a:rPr lang="ko-KR" altLang="en-US" sz="1050" kern="0" dirty="0">
                <a:solidFill>
                  <a:srgbClr val="FF0000"/>
                </a:solidFill>
              </a:rPr>
              <a:t>을 제외한 정보가 포함되어 있어  필요로 하는 정보에 따라 데이터 트래픽을 다르게 설정할 수 있음</a:t>
            </a:r>
            <a:r>
              <a:rPr lang="en-US" altLang="ko-KR" sz="1050" kern="0" dirty="0">
                <a:solidFill>
                  <a:srgbClr val="FF0000"/>
                </a:solidFill>
              </a:rPr>
              <a:t>.</a:t>
            </a:r>
          </a:p>
          <a:p>
            <a:pPr lvl="1" latinLnBrk="0"/>
            <a:endParaRPr lang="en-US" altLang="ko-KR" sz="1050" kern="0" dirty="0"/>
          </a:p>
        </p:txBody>
      </p:sp>
    </p:spTree>
    <p:extLst>
      <p:ext uri="{BB962C8B-B14F-4D97-AF65-F5344CB8AC3E}">
        <p14:creationId xmlns:p14="http://schemas.microsoft.com/office/powerpoint/2010/main" val="29395179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Times New Roman" panose="02020603050405020304" pitchFamily="18" charset="0"/>
                <a:ea typeface="HY견고딕" panose="02030600000101010101" pitchFamily="18" charset="-127"/>
                <a:cs typeface="Times New Roman" panose="02020603050405020304" pitchFamily="18" charset="0"/>
              </a:rPr>
              <a:t>Index</a:t>
            </a:r>
            <a:endParaRPr lang="en-US" altLang="ko-KR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AB2D1F1-EAAA-4541-A9AD-BBD67953F620}" type="slidenum">
              <a:rPr lang="ko-KR" altLang="en-US" smtClean="0"/>
              <a:pPr>
                <a:defRPr/>
              </a:pPr>
              <a:t>2</a:t>
            </a:fld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26021" y="1340768"/>
            <a:ext cx="9031734" cy="54322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1100" b="1" dirty="0"/>
              <a:t>Smart Home Energy Framework</a:t>
            </a:r>
          </a:p>
          <a:p>
            <a:pPr lvl="1"/>
            <a:r>
              <a:rPr lang="en-US" altLang="ko-KR" sz="1050" dirty="0"/>
              <a:t>1.1 Background </a:t>
            </a:r>
          </a:p>
          <a:p>
            <a:pPr lvl="1"/>
            <a:r>
              <a:rPr lang="en-US" altLang="ko-KR" sz="1050" dirty="0"/>
              <a:t>	1.1.1 </a:t>
            </a:r>
            <a:r>
              <a:rPr lang="ko-KR" altLang="en-US" sz="1050" dirty="0"/>
              <a:t>스마트그리드</a:t>
            </a:r>
            <a:endParaRPr lang="en-US" altLang="ko-KR" sz="1050" dirty="0"/>
          </a:p>
          <a:p>
            <a:pPr lvl="1"/>
            <a:r>
              <a:rPr lang="en-US" altLang="ko-KR" sz="1050" dirty="0"/>
              <a:t>	1.1.2 </a:t>
            </a:r>
            <a:r>
              <a:rPr lang="ko-KR" altLang="en-US" sz="1050" dirty="0"/>
              <a:t>수요반응 </a:t>
            </a:r>
            <a:r>
              <a:rPr lang="en-US" altLang="ko-KR" sz="1050" dirty="0"/>
              <a:t>(OpenADR, SEP2.0, EMAP)</a:t>
            </a:r>
          </a:p>
          <a:p>
            <a:pPr lvl="1"/>
            <a:r>
              <a:rPr lang="en-US" altLang="ko-KR" sz="1050" dirty="0"/>
              <a:t>	1.1.3 </a:t>
            </a:r>
            <a:r>
              <a:rPr lang="ko-KR" altLang="en-US" sz="1050" dirty="0"/>
              <a:t>에너지 </a:t>
            </a:r>
            <a:r>
              <a:rPr lang="en-US" altLang="ko-KR" sz="1050" dirty="0" err="1"/>
              <a:t>IoT</a:t>
            </a:r>
            <a:r>
              <a:rPr lang="en-US" altLang="ko-KR" sz="1050" dirty="0"/>
              <a:t> </a:t>
            </a:r>
          </a:p>
          <a:p>
            <a:pPr lvl="1"/>
            <a:r>
              <a:rPr lang="en-US" altLang="ko-KR" sz="1050" dirty="0"/>
              <a:t>	1.1.4 </a:t>
            </a:r>
            <a:r>
              <a:rPr lang="ko-KR" altLang="en-US" sz="1050" dirty="0"/>
              <a:t>에너지 </a:t>
            </a:r>
            <a:r>
              <a:rPr lang="en-US" altLang="ko-KR" sz="1050" dirty="0" err="1"/>
              <a:t>IoT</a:t>
            </a:r>
            <a:r>
              <a:rPr lang="en-US" altLang="ko-KR" sz="1050" dirty="0"/>
              <a:t> </a:t>
            </a:r>
            <a:r>
              <a:rPr lang="ko-KR" altLang="en-US" sz="1050" dirty="0"/>
              <a:t>수요반응 프로토콜 </a:t>
            </a:r>
            <a:r>
              <a:rPr lang="en-US" altLang="ko-KR" sz="1050" dirty="0"/>
              <a:t>(CoAP, MQTT)</a:t>
            </a:r>
          </a:p>
          <a:p>
            <a:pPr lvl="1"/>
            <a:r>
              <a:rPr lang="en-US" altLang="ko-KR" sz="1050" dirty="0"/>
              <a:t>	1.1.5 Micro Grid (</a:t>
            </a:r>
            <a:r>
              <a:rPr lang="en-US" altLang="ko-KR" sz="1050" dirty="0" err="1"/>
              <a:t>OpenFMB</a:t>
            </a:r>
            <a:r>
              <a:rPr lang="en-US" altLang="ko-KR" sz="1050" dirty="0"/>
              <a:t>)</a:t>
            </a:r>
          </a:p>
          <a:p>
            <a:pPr lvl="1"/>
            <a:r>
              <a:rPr lang="en-US" altLang="ko-KR" sz="1050" dirty="0">
                <a:solidFill>
                  <a:srgbClr val="FF0000"/>
                </a:solidFill>
              </a:rPr>
              <a:t>	1.1.6 AMI</a:t>
            </a:r>
          </a:p>
          <a:p>
            <a:pPr lvl="1"/>
            <a:r>
              <a:rPr lang="en-US" altLang="ko-KR" sz="1050" dirty="0"/>
              <a:t>1.2 Architecture</a:t>
            </a:r>
          </a:p>
          <a:p>
            <a:pPr lvl="1"/>
            <a:r>
              <a:rPr lang="en-US" altLang="ko-KR" sz="1050" dirty="0"/>
              <a:t>1.3 Block Diagram</a:t>
            </a:r>
          </a:p>
          <a:p>
            <a:pPr lvl="1"/>
            <a:r>
              <a:rPr lang="en-US" altLang="ko-KR" sz="1050" dirty="0"/>
              <a:t>1.4 Flowchart</a:t>
            </a:r>
          </a:p>
          <a:p>
            <a:pPr lvl="1"/>
            <a:r>
              <a:rPr lang="en-US" altLang="ko-KR" sz="1050" dirty="0"/>
              <a:t>1.5 </a:t>
            </a:r>
            <a:r>
              <a:rPr lang="ko-KR" altLang="en-US" sz="1050" dirty="0"/>
              <a:t>참고문헌 논문 정리</a:t>
            </a:r>
            <a:endParaRPr lang="en-US" altLang="ko-KR" sz="1050" dirty="0"/>
          </a:p>
          <a:p>
            <a:pPr marL="342900" indent="-342900">
              <a:buAutoNum type="arabicPeriod"/>
            </a:pPr>
            <a:endParaRPr lang="en-US" altLang="ko-KR" sz="1050" dirty="0"/>
          </a:p>
          <a:p>
            <a:pPr marL="342900" indent="-342900">
              <a:buAutoNum type="arabicPeriod"/>
            </a:pPr>
            <a:r>
              <a:rPr lang="en-US" altLang="ko-KR" sz="1100" b="1" dirty="0"/>
              <a:t>Profile : OpenADR, EMAP, </a:t>
            </a:r>
            <a:r>
              <a:rPr lang="en-US" altLang="ko-KR" sz="1100" b="1" dirty="0">
                <a:solidFill>
                  <a:srgbClr val="FF0000"/>
                </a:solidFill>
              </a:rPr>
              <a:t>DLMS/COSEM</a:t>
            </a:r>
          </a:p>
          <a:p>
            <a:pPr lvl="1"/>
            <a:r>
              <a:rPr lang="en-US" altLang="ko-KR" sz="1050" dirty="0"/>
              <a:t>2.1 OpenADR</a:t>
            </a:r>
          </a:p>
          <a:p>
            <a:pPr lvl="1"/>
            <a:r>
              <a:rPr lang="en-US" altLang="ko-KR" sz="1050" dirty="0"/>
              <a:t>2.2 EMAP</a:t>
            </a:r>
          </a:p>
          <a:p>
            <a:pPr lvl="1"/>
            <a:r>
              <a:rPr lang="en-US" altLang="ko-KR" sz="1050" dirty="0">
                <a:solidFill>
                  <a:srgbClr val="FF0000"/>
                </a:solidFill>
              </a:rPr>
              <a:t>2.3 DLMS/COSEM</a:t>
            </a:r>
          </a:p>
          <a:p>
            <a:pPr marL="342900" indent="-342900">
              <a:buAutoNum type="arabicPeriod"/>
            </a:pPr>
            <a:endParaRPr lang="en-US" altLang="ko-KR" sz="1000" dirty="0"/>
          </a:p>
          <a:p>
            <a:pPr marL="342900" indent="-342900">
              <a:buAutoNum type="arabicPeriod"/>
            </a:pPr>
            <a:r>
              <a:rPr lang="en-US" altLang="ko-KR" sz="1100" b="1" dirty="0"/>
              <a:t>System : EMS, Server EMA, Client EMA, AMI, Device, DCU</a:t>
            </a:r>
          </a:p>
          <a:p>
            <a:pPr lvl="1"/>
            <a:r>
              <a:rPr lang="en-US" altLang="ko-KR" sz="1100" dirty="0"/>
              <a:t>3.1 EMS</a:t>
            </a:r>
          </a:p>
          <a:p>
            <a:pPr lvl="1"/>
            <a:r>
              <a:rPr lang="en-US" altLang="ko-KR" sz="1100" dirty="0"/>
              <a:t>3.2 Server EMA</a:t>
            </a:r>
          </a:p>
          <a:p>
            <a:pPr lvl="1"/>
            <a:r>
              <a:rPr lang="en-US" altLang="ko-KR" sz="1100" dirty="0"/>
              <a:t>3.3 Client EMA</a:t>
            </a:r>
          </a:p>
          <a:p>
            <a:pPr lvl="1"/>
            <a:r>
              <a:rPr lang="en-US" altLang="ko-KR" sz="1100" dirty="0"/>
              <a:t>3.4 Device</a:t>
            </a:r>
          </a:p>
          <a:p>
            <a:pPr lvl="1"/>
            <a:r>
              <a:rPr lang="en-US" altLang="ko-KR" sz="1100" dirty="0">
                <a:solidFill>
                  <a:srgbClr val="FF0000"/>
                </a:solidFill>
              </a:rPr>
              <a:t>3.5 MDMS</a:t>
            </a:r>
          </a:p>
          <a:p>
            <a:pPr lvl="1"/>
            <a:r>
              <a:rPr lang="en-US" altLang="ko-KR" sz="1100" dirty="0">
                <a:solidFill>
                  <a:srgbClr val="FF0000"/>
                </a:solidFill>
              </a:rPr>
              <a:t>3.6 DCU</a:t>
            </a:r>
          </a:p>
          <a:p>
            <a:pPr lvl="1"/>
            <a:r>
              <a:rPr lang="en-US" altLang="ko-KR" sz="1100" dirty="0">
                <a:solidFill>
                  <a:srgbClr val="FF0000"/>
                </a:solidFill>
              </a:rPr>
              <a:t>3.7 Smart Meter</a:t>
            </a:r>
          </a:p>
          <a:p>
            <a:pPr marL="800100" lvl="1" indent="-342900">
              <a:buAutoNum type="arabicPeriod"/>
            </a:pPr>
            <a:endParaRPr lang="en-US" altLang="ko-KR" sz="1050" b="1" dirty="0"/>
          </a:p>
          <a:p>
            <a:pPr marL="342900" indent="-342900">
              <a:buAutoNum type="arabicPeriod"/>
            </a:pPr>
            <a:r>
              <a:rPr lang="en-US" altLang="ko-KR" sz="1100" b="1" dirty="0"/>
              <a:t>Experiment</a:t>
            </a:r>
          </a:p>
          <a:p>
            <a:pPr marL="800100" lvl="1" indent="-342900">
              <a:buAutoNum type="arabicPeriod"/>
            </a:pPr>
            <a:r>
              <a:rPr lang="en-US" altLang="ko-KR" sz="1100" dirty="0"/>
              <a:t>Experiment</a:t>
            </a:r>
            <a:r>
              <a:rPr lang="ko-KR" altLang="en-US" sz="1100" dirty="0"/>
              <a:t> </a:t>
            </a:r>
            <a:r>
              <a:rPr lang="en-US" altLang="ko-KR" sz="1100" dirty="0"/>
              <a:t>Scenario</a:t>
            </a:r>
          </a:p>
          <a:p>
            <a:pPr marL="800100" lvl="1" indent="-342900">
              <a:buAutoNum type="arabicPeriod"/>
            </a:pPr>
            <a:r>
              <a:rPr lang="en-US" altLang="ko-KR" sz="1100" dirty="0"/>
              <a:t>Experiment Procedure</a:t>
            </a:r>
          </a:p>
          <a:p>
            <a:pPr marL="800100" lvl="1" indent="-342900">
              <a:buAutoNum type="arabicPeriod"/>
            </a:pPr>
            <a:endParaRPr lang="en-US" altLang="ko-KR" sz="400" b="1" dirty="0"/>
          </a:p>
          <a:p>
            <a:pPr marL="342900" indent="-342900">
              <a:buAutoNum type="arabicPeriod"/>
            </a:pPr>
            <a:endParaRPr lang="en-US" altLang="ko-KR" sz="1100" b="1" dirty="0"/>
          </a:p>
          <a:p>
            <a:pPr marL="342900" indent="-342900">
              <a:buAutoNum type="arabicPeriod"/>
            </a:pPr>
            <a:r>
              <a:rPr lang="en-US" altLang="ko-KR" sz="1100" b="1" dirty="0"/>
              <a:t>Appendix</a:t>
            </a:r>
            <a:endParaRPr lang="en-US" altLang="ko-KR" sz="1100" dirty="0"/>
          </a:p>
        </p:txBody>
      </p:sp>
    </p:spTree>
    <p:extLst>
      <p:ext uri="{BB962C8B-B14F-4D97-AF65-F5344CB8AC3E}">
        <p14:creationId xmlns:p14="http://schemas.microsoft.com/office/powerpoint/2010/main" val="27641557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214283" y="1646992"/>
            <a:ext cx="9044022" cy="4568090"/>
          </a:xfrm>
        </p:spPr>
        <p:txBody>
          <a:bodyPr/>
          <a:lstStyle/>
          <a:p>
            <a:r>
              <a:rPr lang="en-US" altLang="ko-KR" dirty="0"/>
              <a:t>MQTT</a:t>
            </a:r>
            <a:r>
              <a:rPr lang="ko-KR" altLang="en-US" dirty="0"/>
              <a:t>의 특징</a:t>
            </a:r>
            <a:endParaRPr lang="en-US" altLang="ko-KR" dirty="0"/>
          </a:p>
          <a:p>
            <a:pPr lvl="1"/>
            <a:r>
              <a:rPr lang="ko-KR" altLang="en-US" dirty="0"/>
              <a:t>프로토콜이 차지하는 모든 면의 </a:t>
            </a:r>
            <a:r>
              <a:rPr lang="ko-KR" altLang="en-US" dirty="0">
                <a:solidFill>
                  <a:srgbClr val="FF0000"/>
                </a:solidFill>
              </a:rPr>
              <a:t>리소스 점유를 최소화</a:t>
            </a:r>
            <a:endParaRPr lang="en-US" altLang="ko-KR" dirty="0">
              <a:solidFill>
                <a:srgbClr val="FF0000"/>
              </a:solidFill>
            </a:endParaRPr>
          </a:p>
          <a:p>
            <a:pPr lvl="1"/>
            <a:r>
              <a:rPr lang="ko-KR" altLang="en-US" dirty="0"/>
              <a:t>느리고 품질이 낮은 </a:t>
            </a:r>
            <a:r>
              <a:rPr lang="ko-KR" altLang="en-US" dirty="0">
                <a:solidFill>
                  <a:srgbClr val="FF0000"/>
                </a:solidFill>
              </a:rPr>
              <a:t>네트워크의 장애와 단절에 대비</a:t>
            </a:r>
            <a:endParaRPr lang="en-US" altLang="ko-KR" dirty="0">
              <a:solidFill>
                <a:srgbClr val="FF0000"/>
              </a:solidFill>
            </a:endParaRPr>
          </a:p>
          <a:p>
            <a:pPr lvl="1"/>
            <a:r>
              <a:rPr lang="ko-KR" altLang="en-US" dirty="0"/>
              <a:t>클라이언트 애플리케이션 동작에 </a:t>
            </a:r>
            <a:r>
              <a:rPr lang="ko-KR" altLang="en-US" dirty="0">
                <a:solidFill>
                  <a:srgbClr val="FF0000"/>
                </a:solidFill>
              </a:rPr>
              <a:t>자원 활용이 극히 제한적임을 고려</a:t>
            </a:r>
            <a:endParaRPr lang="en-US" altLang="ko-KR" dirty="0">
              <a:solidFill>
                <a:srgbClr val="FF0000"/>
              </a:solidFill>
            </a:endParaRPr>
          </a:p>
          <a:p>
            <a:pPr lvl="1"/>
            <a:r>
              <a:rPr lang="ko-KR" altLang="en-US" dirty="0"/>
              <a:t>다수의 클라이언트 연결에 적합한 </a:t>
            </a:r>
            <a:r>
              <a:rPr lang="en-US" altLang="ko-KR" dirty="0">
                <a:solidFill>
                  <a:srgbClr val="FF0000"/>
                </a:solidFill>
              </a:rPr>
              <a:t>Publish/Subscribe </a:t>
            </a:r>
            <a:r>
              <a:rPr lang="ko-KR" altLang="en-US" dirty="0">
                <a:solidFill>
                  <a:srgbClr val="FF0000"/>
                </a:solidFill>
              </a:rPr>
              <a:t>네트워크</a:t>
            </a:r>
            <a:endParaRPr lang="en-US" altLang="ko-KR" dirty="0"/>
          </a:p>
          <a:p>
            <a:pPr lvl="1"/>
            <a:r>
              <a:rPr lang="ko-KR" altLang="en-US" dirty="0">
                <a:solidFill>
                  <a:srgbClr val="FF0000"/>
                </a:solidFill>
              </a:rPr>
              <a:t>신뢰성 있는 </a:t>
            </a:r>
            <a:r>
              <a:rPr lang="ko-KR" altLang="en-US" dirty="0" err="1">
                <a:solidFill>
                  <a:srgbClr val="FF0000"/>
                </a:solidFill>
              </a:rPr>
              <a:t>메시징을</a:t>
            </a:r>
            <a:r>
              <a:rPr lang="ko-KR" altLang="en-US" dirty="0">
                <a:solidFill>
                  <a:srgbClr val="FF0000"/>
                </a:solidFill>
              </a:rPr>
              <a:t> 위한 </a:t>
            </a:r>
            <a:r>
              <a:rPr lang="en-US" altLang="ko-KR" dirty="0" err="1">
                <a:solidFill>
                  <a:srgbClr val="FF0000"/>
                </a:solidFill>
              </a:rPr>
              <a:t>QoS</a:t>
            </a:r>
            <a:r>
              <a:rPr lang="en-US" altLang="ko-KR" dirty="0"/>
              <a:t>(Quality of Service)</a:t>
            </a:r>
            <a:r>
              <a:rPr lang="ko-KR" altLang="en-US" dirty="0"/>
              <a:t>옵션 제공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>
                <a:solidFill>
                  <a:srgbClr val="FF0000"/>
                </a:solidFill>
              </a:rPr>
              <a:t>개방형</a:t>
            </a:r>
            <a:r>
              <a:rPr lang="ko-KR" altLang="en-US" dirty="0"/>
              <a:t> 표준 </a:t>
            </a:r>
            <a:r>
              <a:rPr lang="ko-KR" altLang="en-US" dirty="0" err="1"/>
              <a:t>메시징</a:t>
            </a:r>
            <a:r>
              <a:rPr lang="ko-KR" altLang="en-US" dirty="0"/>
              <a:t> 프로토콜을 지향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AB2D1F1-EAAA-4541-A9AD-BBD67953F620}" type="slidenum">
              <a:rPr lang="ko-KR" altLang="en-US" smtClean="0">
                <a:solidFill>
                  <a:srgbClr val="000000"/>
                </a:solidFill>
              </a:rPr>
              <a:pPr>
                <a:defRPr/>
              </a:pPr>
              <a:t>20</a:t>
            </a:fld>
            <a:endParaRPr lang="ko-KR" altLang="en-US">
              <a:solidFill>
                <a:srgbClr val="000000"/>
              </a:solidFill>
            </a:endParaRPr>
          </a:p>
        </p:txBody>
      </p:sp>
      <p:sp>
        <p:nvSpPr>
          <p:cNvPr id="5" name="바닥글 개체 틀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sv-SE" altLang="ko-KR" dirty="0"/>
              <a:t>HYU 2018 TIPS</a:t>
            </a:r>
            <a:endParaRPr lang="ko-KR" altLang="ko-KR" dirty="0"/>
          </a:p>
        </p:txBody>
      </p:sp>
      <p:grpSp>
        <p:nvGrpSpPr>
          <p:cNvPr id="3" name="그룹 2"/>
          <p:cNvGrpSpPr/>
          <p:nvPr/>
        </p:nvGrpSpPr>
        <p:grpSpPr>
          <a:xfrm>
            <a:off x="247476" y="4632820"/>
            <a:ext cx="8649048" cy="1675121"/>
            <a:chOff x="609257" y="4706207"/>
            <a:chExt cx="8091008" cy="1171065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2"/>
            <a:srcRect b="52990"/>
            <a:stretch/>
          </p:blipFill>
          <p:spPr>
            <a:xfrm>
              <a:off x="609257" y="4725144"/>
              <a:ext cx="3962743" cy="1152128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3"/>
            <a:srcRect t="52953"/>
            <a:stretch/>
          </p:blipFill>
          <p:spPr>
            <a:xfrm>
              <a:off x="4736294" y="4706207"/>
              <a:ext cx="3963971" cy="1150268"/>
            </a:xfrm>
            <a:prstGeom prst="rect">
              <a:avLst/>
            </a:prstGeom>
          </p:spPr>
        </p:pic>
      </p:grpSp>
      <p:sp>
        <p:nvSpPr>
          <p:cNvPr id="11" name="제목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95325"/>
          </a:xfrm>
        </p:spPr>
        <p:txBody>
          <a:bodyPr/>
          <a:lstStyle/>
          <a:p>
            <a:r>
              <a:rPr lang="en-US" altLang="ko-KR" b="1" dirty="0"/>
              <a:t>1. Smart Home Energy Framework :</a:t>
            </a:r>
            <a:br>
              <a:rPr lang="en-US" altLang="ko-KR" b="1" dirty="0"/>
            </a:br>
            <a:r>
              <a:rPr lang="en-US" altLang="ko-KR" sz="2000" b="1" dirty="0"/>
              <a:t>1.1.4 Background </a:t>
            </a:r>
            <a:r>
              <a:rPr lang="en-US" altLang="ko-KR" sz="2000" b="1" dirty="0" err="1"/>
              <a:t>IoT</a:t>
            </a:r>
            <a:r>
              <a:rPr lang="en-US" altLang="ko-KR" sz="2000" b="1" dirty="0"/>
              <a:t> </a:t>
            </a:r>
            <a:r>
              <a:rPr lang="ko-KR" altLang="en-US" sz="2000" b="1" dirty="0"/>
              <a:t>수요반응 프로토콜 </a:t>
            </a:r>
            <a:r>
              <a:rPr lang="en-US" altLang="ko-KR" sz="2000" b="1" dirty="0"/>
              <a:t>: MQTT (1/7)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60587025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b="1" dirty="0">
                <a:solidFill>
                  <a:schemeClr val="tx1"/>
                </a:solidFill>
              </a:rPr>
              <a:t>2.2 EMAP(MQTT, CoAP/JSON)</a:t>
            </a:r>
            <a:br>
              <a:rPr lang="en-US" altLang="ko-KR" sz="2400" b="1" dirty="0">
                <a:solidFill>
                  <a:schemeClr val="tx1"/>
                </a:solidFill>
              </a:rPr>
            </a:br>
            <a:r>
              <a:rPr lang="en-US" altLang="ko-KR" sz="2400" b="1" dirty="0">
                <a:solidFill>
                  <a:schemeClr val="tx1"/>
                </a:solidFill>
              </a:rPr>
              <a:t>Service : Update Report</a:t>
            </a:r>
            <a:endParaRPr lang="ko-KR" altLang="en-US" sz="2000" dirty="0">
              <a:solidFill>
                <a:srgbClr val="FF0000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7C6F095-276F-4AD3-9842-1213BA0CC323}" type="slidenum">
              <a:rPr lang="ko-KR" altLang="en-US" smtClean="0"/>
              <a:pPr>
                <a:defRPr/>
              </a:pPr>
              <a:t>200</a:t>
            </a:fld>
            <a:endParaRPr lang="ko-KR" altLang="en-US"/>
          </a:p>
        </p:txBody>
      </p:sp>
      <p:sp>
        <p:nvSpPr>
          <p:cNvPr id="29" name="직사각형 28"/>
          <p:cNvSpPr/>
          <p:nvPr/>
        </p:nvSpPr>
        <p:spPr bwMode="auto">
          <a:xfrm>
            <a:off x="3384441" y="3442190"/>
            <a:ext cx="2428892" cy="3299178"/>
          </a:xfrm>
          <a:prstGeom prst="rect">
            <a:avLst/>
          </a:prstGeom>
          <a:solidFill>
            <a:schemeClr val="bg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200" dirty="0">
                <a:solidFill>
                  <a:srgbClr val="FF0000"/>
                </a:solidFill>
                <a:latin typeface="Times New Roman" pitchFamily="18" charset="0"/>
                <a:ea typeface="굴림" pitchFamily="50" charset="-127"/>
              </a:rPr>
              <a:t>UpdateReport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500" dirty="0">
              <a:solidFill>
                <a:srgbClr val="FF0000"/>
              </a:solidFill>
              <a:latin typeface="Times New Roman" pitchFamily="18" charset="0"/>
              <a:ea typeface="굴림" pitchFamily="50" charset="-127"/>
            </a:endParaRP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200" dirty="0">
                <a:solidFill>
                  <a:srgbClr val="FF0000"/>
                </a:solidFill>
                <a:latin typeface="Times New Roman" pitchFamily="18" charset="0"/>
                <a:ea typeface="굴림" pitchFamily="50" charset="-127"/>
              </a:rPr>
              <a:t>+ qos : String,</a:t>
            </a: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200" dirty="0">
                <a:solidFill>
                  <a:srgbClr val="FF0000"/>
                </a:solidFill>
                <a:latin typeface="Times New Roman" pitchFamily="18" charset="0"/>
                <a:ea typeface="굴림" pitchFamily="50" charset="-127"/>
              </a:rPr>
              <a:t>+ state : String,</a:t>
            </a: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200" dirty="0">
                <a:solidFill>
                  <a:srgbClr val="FF0000"/>
                </a:solidFill>
                <a:latin typeface="Times New Roman" pitchFamily="18" charset="0"/>
                <a:ea typeface="굴림" pitchFamily="50" charset="-127"/>
              </a:rPr>
              <a:t>+ power : Double,</a:t>
            </a: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200" dirty="0">
                <a:solidFill>
                  <a:srgbClr val="FF0000"/>
                </a:solidFill>
                <a:latin typeface="Times New Roman" pitchFamily="18" charset="0"/>
                <a:ea typeface="굴림" pitchFamily="50" charset="-127"/>
              </a:rPr>
              <a:t>+ dimming : Integer,</a:t>
            </a: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200" dirty="0">
                <a:solidFill>
                  <a:srgbClr val="FF0000"/>
                </a:solidFill>
                <a:latin typeface="Times New Roman" pitchFamily="18" charset="0"/>
                <a:ea typeface="굴림" pitchFamily="50" charset="-127"/>
              </a:rPr>
              <a:t>+ margin : Double,</a:t>
            </a: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200" dirty="0">
                <a:solidFill>
                  <a:srgbClr val="FF0000"/>
                </a:solidFill>
                <a:latin typeface="Times New Roman" pitchFamily="18" charset="0"/>
                <a:ea typeface="굴림" pitchFamily="50" charset="-127"/>
              </a:rPr>
              <a:t>+ generate : Double,</a:t>
            </a: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200" dirty="0">
                <a:solidFill>
                  <a:srgbClr val="FF0000"/>
                </a:solidFill>
                <a:latin typeface="Times New Roman" pitchFamily="18" charset="0"/>
                <a:ea typeface="굴림" pitchFamily="50" charset="-127"/>
              </a:rPr>
              <a:t>+ storage : String,</a:t>
            </a: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200" dirty="0">
                <a:solidFill>
                  <a:srgbClr val="FF0000"/>
                </a:solidFill>
                <a:latin typeface="Times New Roman" pitchFamily="18" charset="0"/>
                <a:ea typeface="굴림" pitchFamily="50" charset="-127"/>
              </a:rPr>
              <a:t>+ maxValue : Double,</a:t>
            </a: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200" dirty="0">
                <a:solidFill>
                  <a:srgbClr val="FF0000"/>
                </a:solidFill>
                <a:latin typeface="Times New Roman" pitchFamily="18" charset="0"/>
                <a:ea typeface="굴림" pitchFamily="50" charset="-127"/>
              </a:rPr>
              <a:t>+ minValue : Double,</a:t>
            </a: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200" dirty="0">
                <a:solidFill>
                  <a:srgbClr val="FF0000"/>
                </a:solidFill>
                <a:latin typeface="Times New Roman" pitchFamily="18" charset="0"/>
                <a:ea typeface="굴림" pitchFamily="50" charset="-127"/>
              </a:rPr>
              <a:t>+ maxTime : Date,</a:t>
            </a: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200" dirty="0">
                <a:solidFill>
                  <a:srgbClr val="FF0000"/>
                </a:solidFill>
                <a:latin typeface="Times New Roman" pitchFamily="18" charset="0"/>
                <a:ea typeface="굴림" pitchFamily="50" charset="-127"/>
              </a:rPr>
              <a:t>+ minTime : Date,</a:t>
            </a: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200" dirty="0">
                <a:solidFill>
                  <a:srgbClr val="FF0000"/>
                </a:solidFill>
                <a:latin typeface="Times New Roman" pitchFamily="18" charset="0"/>
                <a:ea typeface="굴림" pitchFamily="50" charset="-127"/>
              </a:rPr>
              <a:t>+ priority : Integer,</a:t>
            </a: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200" dirty="0">
                <a:solidFill>
                  <a:srgbClr val="FF0000"/>
                </a:solidFill>
                <a:latin typeface="Times New Roman" pitchFamily="18" charset="0"/>
                <a:ea typeface="굴림" pitchFamily="50" charset="-127"/>
              </a:rPr>
              <a:t>+ time : Date</a:t>
            </a:r>
          </a:p>
        </p:txBody>
      </p:sp>
      <p:cxnSp>
        <p:nvCxnSpPr>
          <p:cNvPr id="32" name="직선 연결선 31"/>
          <p:cNvCxnSpPr/>
          <p:nvPr/>
        </p:nvCxnSpPr>
        <p:spPr bwMode="auto">
          <a:xfrm>
            <a:off x="6072198" y="6734200"/>
            <a:ext cx="2428892" cy="1588"/>
          </a:xfrm>
          <a:prstGeom prst="line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14" name="TextBox 113">
            <a:extLst>
              <a:ext uri="{FF2B5EF4-FFF2-40B4-BE49-F238E27FC236}">
                <a16:creationId xmlns:a16="http://schemas.microsoft.com/office/drawing/2014/main" id="{43525A3E-D369-403D-8424-B408B75C6506}"/>
              </a:ext>
            </a:extLst>
          </p:cNvPr>
          <p:cNvSpPr txBox="1"/>
          <p:nvPr/>
        </p:nvSpPr>
        <p:spPr>
          <a:xfrm>
            <a:off x="7109199" y="3105330"/>
            <a:ext cx="461665" cy="36945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dirty="0"/>
              <a:t>…</a:t>
            </a:r>
            <a:endParaRPr lang="ko-KR" altLang="en-US" dirty="0"/>
          </a:p>
        </p:txBody>
      </p:sp>
      <p:cxnSp>
        <p:nvCxnSpPr>
          <p:cNvPr id="115" name="직선 연결선 114">
            <a:extLst>
              <a:ext uri="{FF2B5EF4-FFF2-40B4-BE49-F238E27FC236}">
                <a16:creationId xmlns:a16="http://schemas.microsoft.com/office/drawing/2014/main" id="{8C71A613-4037-43E9-BC33-0FD46D9C43BE}"/>
              </a:ext>
            </a:extLst>
          </p:cNvPr>
          <p:cNvCxnSpPr>
            <a:cxnSpLocks/>
            <a:stCxn id="119" idx="2"/>
          </p:cNvCxnSpPr>
          <p:nvPr/>
        </p:nvCxnSpPr>
        <p:spPr bwMode="auto">
          <a:xfrm>
            <a:off x="500034" y="1721960"/>
            <a:ext cx="0" cy="4995001"/>
          </a:xfrm>
          <a:prstGeom prst="line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6" name="직선 연결선 115">
            <a:extLst>
              <a:ext uri="{FF2B5EF4-FFF2-40B4-BE49-F238E27FC236}">
                <a16:creationId xmlns:a16="http://schemas.microsoft.com/office/drawing/2014/main" id="{569BABB8-9EA3-4E13-88C3-B255ADFA1D83}"/>
              </a:ext>
            </a:extLst>
          </p:cNvPr>
          <p:cNvCxnSpPr>
            <a:cxnSpLocks/>
            <a:stCxn id="124" idx="2"/>
          </p:cNvCxnSpPr>
          <p:nvPr/>
        </p:nvCxnSpPr>
        <p:spPr bwMode="auto">
          <a:xfrm>
            <a:off x="3214065" y="1721961"/>
            <a:ext cx="0" cy="4995001"/>
          </a:xfrm>
          <a:prstGeom prst="line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7" name="직선 연결선 116">
            <a:extLst>
              <a:ext uri="{FF2B5EF4-FFF2-40B4-BE49-F238E27FC236}">
                <a16:creationId xmlns:a16="http://schemas.microsoft.com/office/drawing/2014/main" id="{BC66987C-4319-471C-8872-1FC7B38123D3}"/>
              </a:ext>
            </a:extLst>
          </p:cNvPr>
          <p:cNvCxnSpPr>
            <a:cxnSpLocks/>
            <a:stCxn id="125" idx="2"/>
          </p:cNvCxnSpPr>
          <p:nvPr/>
        </p:nvCxnSpPr>
        <p:spPr bwMode="auto">
          <a:xfrm>
            <a:off x="5928096" y="1721962"/>
            <a:ext cx="0" cy="4995001"/>
          </a:xfrm>
          <a:prstGeom prst="line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8" name="직선 연결선 117">
            <a:extLst>
              <a:ext uri="{FF2B5EF4-FFF2-40B4-BE49-F238E27FC236}">
                <a16:creationId xmlns:a16="http://schemas.microsoft.com/office/drawing/2014/main" id="{64FB50DE-DCE9-4655-A45E-8AA078C09660}"/>
              </a:ext>
            </a:extLst>
          </p:cNvPr>
          <p:cNvCxnSpPr>
            <a:cxnSpLocks/>
            <a:stCxn id="126" idx="2"/>
          </p:cNvCxnSpPr>
          <p:nvPr/>
        </p:nvCxnSpPr>
        <p:spPr bwMode="auto">
          <a:xfrm>
            <a:off x="8642128" y="1721963"/>
            <a:ext cx="0" cy="4995001"/>
          </a:xfrm>
          <a:prstGeom prst="line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BF5BA7E2-5D9D-48FF-9159-7EFFE94198ED}"/>
              </a:ext>
            </a:extLst>
          </p:cNvPr>
          <p:cNvSpPr/>
          <p:nvPr/>
        </p:nvSpPr>
        <p:spPr bwMode="auto">
          <a:xfrm>
            <a:off x="-71470" y="1221894"/>
            <a:ext cx="1143008" cy="500066"/>
          </a:xfrm>
          <a:prstGeom prst="rect">
            <a:avLst/>
          </a:prstGeom>
          <a:solidFill>
            <a:schemeClr val="bg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300" b="1" dirty="0">
                <a:latin typeface="Times New Roman" pitchFamily="18" charset="0"/>
                <a:ea typeface="굴림" pitchFamily="50" charset="-127"/>
              </a:rPr>
              <a:t>VTN</a:t>
            </a:r>
            <a:endParaRPr kumimoji="0" lang="ko-KR" altLang="en-US" sz="1300" b="1" i="0" u="none" strike="noStrike" cap="none" normalizeH="0" baseline="0" dirty="0">
              <a:ln>
                <a:noFill/>
              </a:ln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D8ED812E-5512-483B-839B-83AB97A11B81}"/>
              </a:ext>
            </a:extLst>
          </p:cNvPr>
          <p:cNvSpPr txBox="1"/>
          <p:nvPr/>
        </p:nvSpPr>
        <p:spPr>
          <a:xfrm>
            <a:off x="1336418" y="1308764"/>
            <a:ext cx="9332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0156FF"/>
                </a:solidFill>
              </a:rPr>
              <a:t>OpenADR</a:t>
            </a:r>
          </a:p>
          <a:p>
            <a:pPr algn="ctr"/>
            <a:r>
              <a:rPr lang="en-US" altLang="ko-KR" sz="1200" dirty="0">
                <a:solidFill>
                  <a:srgbClr val="0156FF"/>
                </a:solidFill>
              </a:rPr>
              <a:t>HTTP/XML</a:t>
            </a:r>
            <a:endParaRPr lang="ko-KR" altLang="en-US" sz="1200" dirty="0">
              <a:solidFill>
                <a:srgbClr val="0156FF"/>
              </a:solidFill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4C25607E-A052-4DD4-8C58-A800ED67D181}"/>
              </a:ext>
            </a:extLst>
          </p:cNvPr>
          <p:cNvSpPr txBox="1"/>
          <p:nvPr/>
        </p:nvSpPr>
        <p:spPr>
          <a:xfrm>
            <a:off x="4072362" y="1308764"/>
            <a:ext cx="11316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0156FF"/>
                </a:solidFill>
              </a:rPr>
              <a:t>EMAI Protocol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2DB43303-F6CA-483E-BBAE-503CF05D146F}"/>
              </a:ext>
            </a:extLst>
          </p:cNvPr>
          <p:cNvSpPr txBox="1"/>
          <p:nvPr/>
        </p:nvSpPr>
        <p:spPr>
          <a:xfrm>
            <a:off x="6666567" y="1308764"/>
            <a:ext cx="12119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0156FF"/>
                </a:solidFill>
              </a:rPr>
              <a:t>Device Protocol</a:t>
            </a:r>
          </a:p>
        </p:txBody>
      </p:sp>
      <p:sp>
        <p:nvSpPr>
          <p:cNvPr id="123" name="모서리가 둥근 직사각형 86">
            <a:extLst>
              <a:ext uri="{FF2B5EF4-FFF2-40B4-BE49-F238E27FC236}">
                <a16:creationId xmlns:a16="http://schemas.microsoft.com/office/drawing/2014/main" id="{494B6981-470B-4015-95B6-10744E734C3E}"/>
              </a:ext>
            </a:extLst>
          </p:cNvPr>
          <p:cNvSpPr/>
          <p:nvPr/>
        </p:nvSpPr>
        <p:spPr bwMode="auto">
          <a:xfrm>
            <a:off x="500034" y="3068960"/>
            <a:ext cx="2714644" cy="785818"/>
          </a:xfrm>
          <a:prstGeom prst="roundRect">
            <a:avLst/>
          </a:prstGeom>
          <a:noFill/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500" dirty="0">
                <a:latin typeface="Times New Roman" pitchFamily="18" charset="0"/>
                <a:ea typeface="굴림" pitchFamily="50" charset="-127"/>
              </a:rPr>
              <a:t>UpdateReport</a:t>
            </a:r>
          </a:p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500" dirty="0">
                <a:latin typeface="Times New Roman" pitchFamily="18" charset="0"/>
                <a:ea typeface="굴림" pitchFamily="50" charset="-127"/>
              </a:rPr>
              <a:t>Original</a:t>
            </a:r>
          </a:p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500" dirty="0">
                <a:latin typeface="Times New Roman" pitchFamily="18" charset="0"/>
                <a:ea typeface="굴림" pitchFamily="50" charset="-127"/>
              </a:rPr>
              <a:t>OpenADR 2.0b</a:t>
            </a:r>
            <a:endParaRPr lang="ko-KR" altLang="en-US" sz="1500" dirty="0"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52BE606E-C98F-4637-A95D-C35D59A0D313}"/>
              </a:ext>
            </a:extLst>
          </p:cNvPr>
          <p:cNvSpPr/>
          <p:nvPr/>
        </p:nvSpPr>
        <p:spPr bwMode="auto">
          <a:xfrm>
            <a:off x="2642561" y="1221895"/>
            <a:ext cx="1143008" cy="500066"/>
          </a:xfrm>
          <a:prstGeom prst="rect">
            <a:avLst/>
          </a:prstGeom>
          <a:solidFill>
            <a:schemeClr val="bg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300" b="1" dirty="0">
                <a:latin typeface="Times New Roman" pitchFamily="18" charset="0"/>
                <a:ea typeface="굴림" pitchFamily="50" charset="-127"/>
              </a:rPr>
              <a:t>VEN</a:t>
            </a:r>
          </a:p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300" b="1" dirty="0">
                <a:latin typeface="Times New Roman" pitchFamily="18" charset="0"/>
                <a:ea typeface="굴림" pitchFamily="50" charset="-127"/>
              </a:rPr>
              <a:t>Server EMA</a:t>
            </a:r>
            <a:endParaRPr lang="ko-KR" altLang="en-US" sz="1300" b="1" dirty="0"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F6AA0EA0-32EB-4515-83A2-F09C871458FA}"/>
              </a:ext>
            </a:extLst>
          </p:cNvPr>
          <p:cNvSpPr/>
          <p:nvPr/>
        </p:nvSpPr>
        <p:spPr bwMode="auto">
          <a:xfrm>
            <a:off x="5356592" y="1221896"/>
            <a:ext cx="1143008" cy="500066"/>
          </a:xfrm>
          <a:prstGeom prst="rect">
            <a:avLst/>
          </a:prstGeom>
          <a:solidFill>
            <a:schemeClr val="bg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300" b="1" dirty="0">
                <a:latin typeface="Times New Roman" pitchFamily="18" charset="0"/>
                <a:ea typeface="굴림" pitchFamily="50" charset="-127"/>
              </a:rPr>
              <a:t>Client </a:t>
            </a:r>
            <a:r>
              <a:rPr lang="ko-KR" altLang="en-US" sz="1300" b="1" dirty="0">
                <a:latin typeface="Times New Roman" pitchFamily="18" charset="0"/>
                <a:ea typeface="굴림" pitchFamily="50" charset="-127"/>
              </a:rPr>
              <a:t> </a:t>
            </a:r>
            <a:r>
              <a:rPr lang="en-US" altLang="ko-KR" sz="1300" b="1" dirty="0">
                <a:latin typeface="Times New Roman" pitchFamily="18" charset="0"/>
                <a:ea typeface="굴림" pitchFamily="50" charset="-127"/>
              </a:rPr>
              <a:t>EMA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300" b="1" dirty="0">
                <a:latin typeface="Times New Roman" pitchFamily="18" charset="0"/>
                <a:ea typeface="굴림" pitchFamily="50" charset="-127"/>
              </a:rPr>
              <a:t>(Server EMA)</a:t>
            </a:r>
            <a:endParaRPr lang="ko-KR" altLang="en-US" sz="1300" b="1" dirty="0"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86524D3E-EAD6-4FB0-9436-FF7F0272704D}"/>
              </a:ext>
            </a:extLst>
          </p:cNvPr>
          <p:cNvSpPr/>
          <p:nvPr/>
        </p:nvSpPr>
        <p:spPr bwMode="auto">
          <a:xfrm>
            <a:off x="7963408" y="1221897"/>
            <a:ext cx="1357440" cy="500066"/>
          </a:xfrm>
          <a:prstGeom prst="rect">
            <a:avLst/>
          </a:prstGeom>
          <a:solidFill>
            <a:schemeClr val="bg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300" b="1" dirty="0">
                <a:latin typeface="Times New Roman" pitchFamily="18" charset="0"/>
                <a:ea typeface="굴림" pitchFamily="50" charset="-127"/>
              </a:rPr>
              <a:t>Smart Appliance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300" b="1" dirty="0">
                <a:latin typeface="Times New Roman" pitchFamily="18" charset="0"/>
                <a:ea typeface="굴림" pitchFamily="50" charset="-127"/>
              </a:rPr>
              <a:t>EMA</a:t>
            </a:r>
            <a:endParaRPr lang="ko-KR" altLang="en-US" sz="1300" b="1" dirty="0"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127" name="모서리가 둥근 직사각형 86">
            <a:extLst>
              <a:ext uri="{FF2B5EF4-FFF2-40B4-BE49-F238E27FC236}">
                <a16:creationId xmlns:a16="http://schemas.microsoft.com/office/drawing/2014/main" id="{807B8B0E-4CED-4DA9-ACB9-DE0790631A42}"/>
              </a:ext>
            </a:extLst>
          </p:cNvPr>
          <p:cNvSpPr/>
          <p:nvPr/>
        </p:nvSpPr>
        <p:spPr bwMode="auto">
          <a:xfrm>
            <a:off x="3218637" y="2492896"/>
            <a:ext cx="2710373" cy="785818"/>
          </a:xfrm>
          <a:prstGeom prst="roundRect">
            <a:avLst/>
          </a:prstGeom>
          <a:solidFill>
            <a:srgbClr val="FF0000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500" dirty="0">
                <a:latin typeface="Times New Roman" pitchFamily="18" charset="0"/>
                <a:ea typeface="굴림" pitchFamily="50" charset="-127"/>
              </a:rPr>
              <a:t>UpdateReport</a:t>
            </a:r>
          </a:p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500" dirty="0">
                <a:latin typeface="Times New Roman" pitchFamily="18" charset="0"/>
                <a:ea typeface="굴림" pitchFamily="50" charset="-127"/>
              </a:rPr>
              <a:t>Extended</a:t>
            </a:r>
          </a:p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500" dirty="0">
                <a:latin typeface="Times New Roman" pitchFamily="18" charset="0"/>
                <a:ea typeface="굴림" pitchFamily="50" charset="-127"/>
              </a:rPr>
              <a:t>OpenADR</a:t>
            </a:r>
            <a:endParaRPr lang="ko-KR" altLang="en-US" sz="1500" dirty="0"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128" name="모서리가 둥근 직사각형 86">
            <a:extLst>
              <a:ext uri="{FF2B5EF4-FFF2-40B4-BE49-F238E27FC236}">
                <a16:creationId xmlns:a16="http://schemas.microsoft.com/office/drawing/2014/main" id="{AF3E729C-CCB0-482E-B943-FEB8392E1B96}"/>
              </a:ext>
            </a:extLst>
          </p:cNvPr>
          <p:cNvSpPr/>
          <p:nvPr/>
        </p:nvSpPr>
        <p:spPr bwMode="auto">
          <a:xfrm>
            <a:off x="5928096" y="1843539"/>
            <a:ext cx="2714032" cy="785818"/>
          </a:xfrm>
          <a:prstGeom prst="roundRect">
            <a:avLst/>
          </a:prstGeom>
          <a:noFill/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500" dirty="0">
                <a:latin typeface="Times New Roman" pitchFamily="18" charset="0"/>
                <a:ea typeface="굴림" pitchFamily="50" charset="-127"/>
              </a:rPr>
              <a:t>UpdateReport</a:t>
            </a:r>
            <a:endParaRPr lang="ko-KR" altLang="en-US" sz="1500" dirty="0">
              <a:latin typeface="Times New Roman" pitchFamily="18" charset="0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21156425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제목 2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838200"/>
          </a:xfrm>
        </p:spPr>
        <p:txBody>
          <a:bodyPr/>
          <a:lstStyle/>
          <a:p>
            <a:pPr lvl="0">
              <a:defRPr/>
            </a:pPr>
            <a:r>
              <a:rPr lang="en-US" altLang="ko-KR" sz="3200" b="1" dirty="0">
                <a:solidFill>
                  <a:schemeClr val="tx1"/>
                </a:solidFill>
              </a:rPr>
              <a:t>2.2 EMAP(MQTT, CoAP/JSON)</a:t>
            </a:r>
            <a:br>
              <a:rPr lang="en-US" altLang="ko-KR" sz="3200" b="1" dirty="0">
                <a:solidFill>
                  <a:schemeClr val="tx1"/>
                </a:solidFill>
              </a:rPr>
            </a:br>
            <a:r>
              <a:rPr lang="en-US" altLang="ko-KR" sz="3200" b="1" dirty="0">
                <a:solidFill>
                  <a:schemeClr val="tx1"/>
                </a:solidFill>
              </a:rPr>
              <a:t>Service : Update Report</a:t>
            </a:r>
            <a:endParaRPr lang="zh-CN" altLang="en-US" sz="2000" b="1" dirty="0">
              <a:solidFill>
                <a:schemeClr val="tx1"/>
              </a:solidFill>
            </a:endParaRPr>
          </a:p>
        </p:txBody>
      </p:sp>
      <p:cxnSp>
        <p:nvCxnSpPr>
          <p:cNvPr id="18" name="직선 연결선 17"/>
          <p:cNvCxnSpPr/>
          <p:nvPr/>
        </p:nvCxnSpPr>
        <p:spPr bwMode="auto">
          <a:xfrm rot="16200000" flipH="1">
            <a:off x="533401" y="4381094"/>
            <a:ext cx="5368779" cy="10909"/>
          </a:xfrm>
          <a:prstGeom prst="line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0" name="직선 연결선 19"/>
          <p:cNvCxnSpPr/>
          <p:nvPr/>
        </p:nvCxnSpPr>
        <p:spPr bwMode="auto">
          <a:xfrm rot="5400000">
            <a:off x="3201003" y="4424241"/>
            <a:ext cx="5397629" cy="11887"/>
          </a:xfrm>
          <a:prstGeom prst="line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6" name="직사각형 25"/>
          <p:cNvSpPr/>
          <p:nvPr/>
        </p:nvSpPr>
        <p:spPr bwMode="auto">
          <a:xfrm>
            <a:off x="5320307" y="1243665"/>
            <a:ext cx="1143008" cy="500066"/>
          </a:xfrm>
          <a:prstGeom prst="rect">
            <a:avLst/>
          </a:prstGeom>
          <a:solidFill>
            <a:schemeClr val="bg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300" b="1" dirty="0">
                <a:latin typeface="Times New Roman" pitchFamily="18" charset="0"/>
                <a:ea typeface="굴림" pitchFamily="50" charset="-127"/>
              </a:rPr>
              <a:t>Client </a:t>
            </a:r>
            <a:r>
              <a:rPr lang="ko-KR" altLang="en-US" sz="1300" b="1" dirty="0">
                <a:latin typeface="Times New Roman" pitchFamily="18" charset="0"/>
                <a:ea typeface="굴림" pitchFamily="50" charset="-127"/>
              </a:rPr>
              <a:t> </a:t>
            </a:r>
            <a:r>
              <a:rPr lang="en-US" altLang="ko-KR" sz="1300" b="1" dirty="0">
                <a:latin typeface="Times New Roman" pitchFamily="18" charset="0"/>
                <a:ea typeface="굴림" pitchFamily="50" charset="-127"/>
              </a:rPr>
              <a:t>EMA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300" b="1" dirty="0">
                <a:latin typeface="Times New Roman" pitchFamily="18" charset="0"/>
                <a:ea typeface="굴림" pitchFamily="50" charset="-127"/>
              </a:rPr>
              <a:t>(Server EMA)</a:t>
            </a:r>
            <a:endParaRPr lang="ko-KR" altLang="en-US" sz="1300" b="1" dirty="0">
              <a:latin typeface="Times New Roman" pitchFamily="18" charset="0"/>
              <a:ea typeface="굴림" pitchFamily="50" charset="-127"/>
            </a:endParaRPr>
          </a:p>
        </p:txBody>
      </p:sp>
      <p:cxnSp>
        <p:nvCxnSpPr>
          <p:cNvPr id="27" name="직선 화살표 연결선 26"/>
          <p:cNvCxnSpPr/>
          <p:nvPr/>
        </p:nvCxnSpPr>
        <p:spPr bwMode="auto">
          <a:xfrm rot="10800000" flipV="1">
            <a:off x="3262881" y="2458111"/>
            <a:ext cx="2632363" cy="9237"/>
          </a:xfrm>
          <a:prstGeom prst="straightConnector1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8" name="직사각형 27"/>
          <p:cNvSpPr/>
          <p:nvPr/>
        </p:nvSpPr>
        <p:spPr>
          <a:xfrm>
            <a:off x="3853191" y="2204195"/>
            <a:ext cx="1451743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50" dirty="0"/>
              <a:t>ConnectRegistration</a:t>
            </a:r>
            <a:endParaRPr lang="ko-KR" altLang="en-US" sz="1050" dirty="0"/>
          </a:p>
        </p:txBody>
      </p:sp>
      <p:cxnSp>
        <p:nvCxnSpPr>
          <p:cNvPr id="31" name="직선 화살표 연결선 30"/>
          <p:cNvCxnSpPr/>
          <p:nvPr/>
        </p:nvCxnSpPr>
        <p:spPr bwMode="auto">
          <a:xfrm>
            <a:off x="3244405" y="2708920"/>
            <a:ext cx="2641600" cy="18476"/>
          </a:xfrm>
          <a:prstGeom prst="straightConnector1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2" name="직선 화살표 연결선 31"/>
          <p:cNvCxnSpPr/>
          <p:nvPr/>
        </p:nvCxnSpPr>
        <p:spPr bwMode="auto">
          <a:xfrm rot="10800000" flipV="1">
            <a:off x="3276741" y="3068960"/>
            <a:ext cx="2632363" cy="9237"/>
          </a:xfrm>
          <a:prstGeom prst="straightConnector1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3" name="직선 화살표 연결선 32"/>
          <p:cNvCxnSpPr/>
          <p:nvPr/>
        </p:nvCxnSpPr>
        <p:spPr bwMode="auto">
          <a:xfrm>
            <a:off x="3258265" y="3429000"/>
            <a:ext cx="2641600" cy="18476"/>
          </a:xfrm>
          <a:prstGeom prst="straightConnector1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6" name="직선 화살표 연결선 35"/>
          <p:cNvCxnSpPr/>
          <p:nvPr/>
        </p:nvCxnSpPr>
        <p:spPr bwMode="auto">
          <a:xfrm flipH="1" flipV="1">
            <a:off x="3197634" y="4467718"/>
            <a:ext cx="2708128" cy="15301"/>
          </a:xfrm>
          <a:prstGeom prst="straightConnector1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7" name="직선 화살표 연결선 36"/>
          <p:cNvCxnSpPr/>
          <p:nvPr/>
        </p:nvCxnSpPr>
        <p:spPr bwMode="auto">
          <a:xfrm>
            <a:off x="3239805" y="4077072"/>
            <a:ext cx="2641600" cy="18476"/>
          </a:xfrm>
          <a:prstGeom prst="straightConnector1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8" name="직사각형 37"/>
          <p:cNvSpPr/>
          <p:nvPr/>
        </p:nvSpPr>
        <p:spPr>
          <a:xfrm>
            <a:off x="3721384" y="2780928"/>
            <a:ext cx="1922154" cy="2489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/>
              <a:t>CreatePartyRegistration</a:t>
            </a:r>
            <a:endParaRPr lang="ko-KR" altLang="en-US" sz="1000" dirty="0"/>
          </a:p>
        </p:txBody>
      </p:sp>
      <p:sp>
        <p:nvSpPr>
          <p:cNvPr id="39" name="직사각형 38"/>
          <p:cNvSpPr/>
          <p:nvPr/>
        </p:nvSpPr>
        <p:spPr>
          <a:xfrm>
            <a:off x="3712135" y="3140968"/>
            <a:ext cx="157421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/>
              <a:t>CreatedPartyRegistration</a:t>
            </a:r>
          </a:p>
        </p:txBody>
      </p:sp>
      <p:cxnSp>
        <p:nvCxnSpPr>
          <p:cNvPr id="44" name="직선 화살표 연결선 43"/>
          <p:cNvCxnSpPr/>
          <p:nvPr/>
        </p:nvCxnSpPr>
        <p:spPr bwMode="auto">
          <a:xfrm flipH="1" flipV="1">
            <a:off x="3231837" y="3789040"/>
            <a:ext cx="2644347" cy="10316"/>
          </a:xfrm>
          <a:prstGeom prst="straightConnector1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45" name="직선 화살표 연결선 44"/>
          <p:cNvCxnSpPr/>
          <p:nvPr/>
        </p:nvCxnSpPr>
        <p:spPr bwMode="auto">
          <a:xfrm>
            <a:off x="3244381" y="5123803"/>
            <a:ext cx="2641600" cy="18476"/>
          </a:xfrm>
          <a:prstGeom prst="straightConnector1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46" name="직선 화살표 연결선 45"/>
          <p:cNvCxnSpPr/>
          <p:nvPr/>
        </p:nvCxnSpPr>
        <p:spPr bwMode="auto">
          <a:xfrm flipH="1" flipV="1">
            <a:off x="3267520" y="5373216"/>
            <a:ext cx="2608664" cy="11600"/>
          </a:xfrm>
          <a:prstGeom prst="straightConnector1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70" name="직사각형 69"/>
          <p:cNvSpPr/>
          <p:nvPr/>
        </p:nvSpPr>
        <p:spPr>
          <a:xfrm>
            <a:off x="3581676" y="2492896"/>
            <a:ext cx="196705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dirty="0"/>
              <a:t>ConnectedPartyRegistration</a:t>
            </a:r>
          </a:p>
        </p:txBody>
      </p:sp>
      <p:cxnSp>
        <p:nvCxnSpPr>
          <p:cNvPr id="47" name="직선 연결선 46"/>
          <p:cNvCxnSpPr>
            <a:stCxn id="138" idx="2"/>
          </p:cNvCxnSpPr>
          <p:nvPr/>
        </p:nvCxnSpPr>
        <p:spPr bwMode="auto">
          <a:xfrm rot="16200000" flipH="1">
            <a:off x="-2220708" y="4442701"/>
            <a:ext cx="5443322" cy="1839"/>
          </a:xfrm>
          <a:prstGeom prst="line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3" name="직선 화살표 연결선 62"/>
          <p:cNvCxnSpPr/>
          <p:nvPr/>
        </p:nvCxnSpPr>
        <p:spPr bwMode="auto">
          <a:xfrm rot="10800000" flipV="1">
            <a:off x="580954" y="2529660"/>
            <a:ext cx="2632363" cy="9237"/>
          </a:xfrm>
          <a:prstGeom prst="straightConnector1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65" name="직선 화살표 연결선 64"/>
          <p:cNvCxnSpPr/>
          <p:nvPr/>
        </p:nvCxnSpPr>
        <p:spPr bwMode="auto">
          <a:xfrm>
            <a:off x="563518" y="2817834"/>
            <a:ext cx="2641600" cy="18476"/>
          </a:xfrm>
          <a:prstGeom prst="straightConnector1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66" name="직선 화살표 연결선 65"/>
          <p:cNvCxnSpPr/>
          <p:nvPr/>
        </p:nvCxnSpPr>
        <p:spPr bwMode="auto">
          <a:xfrm rot="10800000" flipV="1">
            <a:off x="594814" y="3208512"/>
            <a:ext cx="2632363" cy="9237"/>
          </a:xfrm>
          <a:prstGeom prst="straightConnector1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67" name="직선 화살표 연결선 66"/>
          <p:cNvCxnSpPr/>
          <p:nvPr/>
        </p:nvCxnSpPr>
        <p:spPr bwMode="auto">
          <a:xfrm>
            <a:off x="576338" y="3550265"/>
            <a:ext cx="2641600" cy="18476"/>
          </a:xfrm>
          <a:prstGeom prst="straightConnector1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68" name="직선 화살표 연결선 67"/>
          <p:cNvCxnSpPr/>
          <p:nvPr/>
        </p:nvCxnSpPr>
        <p:spPr bwMode="auto">
          <a:xfrm rot="10800000" flipV="1">
            <a:off x="581755" y="3998295"/>
            <a:ext cx="2632363" cy="9237"/>
          </a:xfrm>
          <a:prstGeom prst="straightConnector1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71" name="직선 화살표 연결선 70"/>
          <p:cNvCxnSpPr/>
          <p:nvPr/>
        </p:nvCxnSpPr>
        <p:spPr bwMode="auto">
          <a:xfrm>
            <a:off x="562490" y="4284533"/>
            <a:ext cx="2641600" cy="18476"/>
          </a:xfrm>
          <a:prstGeom prst="straightConnector1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72" name="직선 화살표 연결선 71"/>
          <p:cNvCxnSpPr/>
          <p:nvPr/>
        </p:nvCxnSpPr>
        <p:spPr bwMode="auto">
          <a:xfrm rot="10800000" flipV="1">
            <a:off x="567115" y="4821613"/>
            <a:ext cx="2632363" cy="9237"/>
          </a:xfrm>
          <a:prstGeom prst="straightConnector1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73" name="직선 화살표 연결선 72"/>
          <p:cNvCxnSpPr/>
          <p:nvPr/>
        </p:nvCxnSpPr>
        <p:spPr bwMode="auto">
          <a:xfrm>
            <a:off x="557878" y="5101925"/>
            <a:ext cx="2641600" cy="18476"/>
          </a:xfrm>
          <a:prstGeom prst="straightConnector1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80" name="직선 화살표 연결선 79"/>
          <p:cNvCxnSpPr/>
          <p:nvPr/>
        </p:nvCxnSpPr>
        <p:spPr bwMode="auto">
          <a:xfrm rot="10800000" flipV="1">
            <a:off x="549909" y="5439862"/>
            <a:ext cx="2632363" cy="9237"/>
          </a:xfrm>
          <a:prstGeom prst="straightConnector1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81" name="직선 화살표 연결선 80"/>
          <p:cNvCxnSpPr/>
          <p:nvPr/>
        </p:nvCxnSpPr>
        <p:spPr bwMode="auto">
          <a:xfrm>
            <a:off x="562496" y="5799270"/>
            <a:ext cx="2641600" cy="18476"/>
          </a:xfrm>
          <a:prstGeom prst="straightConnector1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82" name="직선 화살표 연결선 81"/>
          <p:cNvCxnSpPr/>
          <p:nvPr/>
        </p:nvCxnSpPr>
        <p:spPr bwMode="auto">
          <a:xfrm rot="10800000" flipV="1">
            <a:off x="585591" y="6108680"/>
            <a:ext cx="2632363" cy="9237"/>
          </a:xfrm>
          <a:prstGeom prst="straightConnector1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83" name="직선 화살표 연결선 82"/>
          <p:cNvCxnSpPr/>
          <p:nvPr/>
        </p:nvCxnSpPr>
        <p:spPr bwMode="auto">
          <a:xfrm>
            <a:off x="567115" y="6450433"/>
            <a:ext cx="2641600" cy="18476"/>
          </a:xfrm>
          <a:prstGeom prst="straightConnector1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25" name="직선 화살표 연결선 124"/>
          <p:cNvCxnSpPr/>
          <p:nvPr/>
        </p:nvCxnSpPr>
        <p:spPr bwMode="auto">
          <a:xfrm>
            <a:off x="3234584" y="5661248"/>
            <a:ext cx="2641600" cy="18476"/>
          </a:xfrm>
          <a:prstGeom prst="straightConnector1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26" name="TextBox 125"/>
          <p:cNvSpPr txBox="1"/>
          <p:nvPr/>
        </p:nvSpPr>
        <p:spPr>
          <a:xfrm>
            <a:off x="677898" y="2983046"/>
            <a:ext cx="241284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50" dirty="0" err="1"/>
              <a:t>EiRegisterParty</a:t>
            </a:r>
            <a:r>
              <a:rPr lang="en-US" altLang="ko-KR" sz="1050" dirty="0"/>
              <a:t>(</a:t>
            </a:r>
            <a:r>
              <a:rPr lang="en-US" altLang="ko-KR" sz="1050" dirty="0" err="1"/>
              <a:t>CreatePartyRegistration</a:t>
            </a:r>
            <a:r>
              <a:rPr lang="en-US" altLang="ko-KR" sz="1050" dirty="0"/>
              <a:t>)</a:t>
            </a:r>
            <a:endParaRPr lang="ko-KR" altLang="en-US" sz="1050" dirty="0"/>
          </a:p>
        </p:txBody>
      </p:sp>
      <p:sp>
        <p:nvSpPr>
          <p:cNvPr id="127" name="TextBox 126"/>
          <p:cNvSpPr txBox="1"/>
          <p:nvPr/>
        </p:nvSpPr>
        <p:spPr>
          <a:xfrm>
            <a:off x="671620" y="3334224"/>
            <a:ext cx="243207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50" dirty="0"/>
              <a:t>HTTP 200 OK(</a:t>
            </a:r>
            <a:r>
              <a:rPr lang="en-US" altLang="ko-KR" sz="1050" dirty="0" err="1"/>
              <a:t>CreatedPartyRegistration</a:t>
            </a:r>
            <a:r>
              <a:rPr lang="en-US" altLang="ko-KR" sz="1050" dirty="0"/>
              <a:t>)</a:t>
            </a:r>
            <a:endParaRPr lang="ko-KR" altLang="en-US" sz="1050" dirty="0"/>
          </a:p>
        </p:txBody>
      </p:sp>
      <p:sp>
        <p:nvSpPr>
          <p:cNvPr id="128" name="TextBox 127"/>
          <p:cNvSpPr txBox="1"/>
          <p:nvPr/>
        </p:nvSpPr>
        <p:spPr>
          <a:xfrm>
            <a:off x="1203487" y="3804747"/>
            <a:ext cx="157126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50" dirty="0" err="1"/>
              <a:t>EiReport</a:t>
            </a:r>
            <a:r>
              <a:rPr lang="en-US" altLang="ko-KR" sz="1050" dirty="0"/>
              <a:t>(</a:t>
            </a:r>
            <a:r>
              <a:rPr lang="en-US" altLang="ko-KR" sz="1050" dirty="0" err="1"/>
              <a:t>RegisterReport</a:t>
            </a:r>
            <a:r>
              <a:rPr lang="en-US" altLang="ko-KR" sz="1050" dirty="0"/>
              <a:t>)</a:t>
            </a:r>
            <a:endParaRPr lang="ko-KR" altLang="en-US" sz="1050" dirty="0"/>
          </a:p>
        </p:txBody>
      </p:sp>
      <p:sp>
        <p:nvSpPr>
          <p:cNvPr id="129" name="TextBox 128"/>
          <p:cNvSpPr txBox="1"/>
          <p:nvPr/>
        </p:nvSpPr>
        <p:spPr>
          <a:xfrm>
            <a:off x="947070" y="4052300"/>
            <a:ext cx="201529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50" dirty="0"/>
              <a:t>HTTP 200 OK(</a:t>
            </a:r>
            <a:r>
              <a:rPr lang="en-US" altLang="ko-KR" sz="1050" dirty="0" err="1"/>
              <a:t>RegisteredReport</a:t>
            </a:r>
            <a:r>
              <a:rPr lang="en-US" altLang="ko-KR" sz="1050" dirty="0"/>
              <a:t>)</a:t>
            </a:r>
            <a:endParaRPr lang="ko-KR" altLang="en-US" sz="1050" dirty="0"/>
          </a:p>
        </p:txBody>
      </p:sp>
      <p:sp>
        <p:nvSpPr>
          <p:cNvPr id="130" name="TextBox 129"/>
          <p:cNvSpPr txBox="1"/>
          <p:nvPr/>
        </p:nvSpPr>
        <p:spPr>
          <a:xfrm>
            <a:off x="1556330" y="4615244"/>
            <a:ext cx="67037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50" dirty="0"/>
              <a:t>OadrPoll</a:t>
            </a:r>
            <a:endParaRPr lang="ko-KR" altLang="en-US" sz="1050" dirty="0"/>
          </a:p>
        </p:txBody>
      </p:sp>
      <p:sp>
        <p:nvSpPr>
          <p:cNvPr id="131" name="TextBox 130"/>
          <p:cNvSpPr txBox="1"/>
          <p:nvPr/>
        </p:nvSpPr>
        <p:spPr>
          <a:xfrm>
            <a:off x="995422" y="4885745"/>
            <a:ext cx="188865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50" dirty="0"/>
              <a:t>HTTP 200 OK(</a:t>
            </a:r>
            <a:r>
              <a:rPr lang="en-US" altLang="ko-KR" sz="1050" dirty="0" err="1"/>
              <a:t>RegisterReport</a:t>
            </a:r>
            <a:r>
              <a:rPr lang="en-US" altLang="ko-KR" sz="1050" dirty="0"/>
              <a:t>)</a:t>
            </a:r>
            <a:endParaRPr lang="ko-KR" altLang="en-US" sz="1050" dirty="0"/>
          </a:p>
        </p:txBody>
      </p:sp>
      <p:sp>
        <p:nvSpPr>
          <p:cNvPr id="132" name="TextBox 131"/>
          <p:cNvSpPr txBox="1"/>
          <p:nvPr/>
        </p:nvSpPr>
        <p:spPr>
          <a:xfrm>
            <a:off x="1159862" y="5194507"/>
            <a:ext cx="169790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50" dirty="0" err="1"/>
              <a:t>EiReport</a:t>
            </a:r>
            <a:r>
              <a:rPr lang="en-US" altLang="ko-KR" sz="1050" dirty="0"/>
              <a:t>(</a:t>
            </a:r>
            <a:r>
              <a:rPr lang="en-US" altLang="ko-KR" sz="1050" dirty="0" err="1"/>
              <a:t>RegisteredReport</a:t>
            </a:r>
            <a:r>
              <a:rPr lang="en-US" altLang="ko-KR" sz="1050" dirty="0"/>
              <a:t>)</a:t>
            </a:r>
            <a:endParaRPr lang="ko-KR" altLang="en-US" sz="1050" dirty="0"/>
          </a:p>
        </p:txBody>
      </p:sp>
      <p:sp>
        <p:nvSpPr>
          <p:cNvPr id="133" name="TextBox 132"/>
          <p:cNvSpPr txBox="1"/>
          <p:nvPr/>
        </p:nvSpPr>
        <p:spPr>
          <a:xfrm>
            <a:off x="1048863" y="5588567"/>
            <a:ext cx="183095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50" dirty="0"/>
              <a:t>HTTP 200 OK(</a:t>
            </a:r>
            <a:r>
              <a:rPr lang="en-US" altLang="ko-KR" sz="1050" dirty="0" err="1"/>
              <a:t>oadrResponse</a:t>
            </a:r>
            <a:r>
              <a:rPr lang="en-US" altLang="ko-KR" sz="1050" dirty="0"/>
              <a:t>)</a:t>
            </a:r>
            <a:endParaRPr lang="ko-KR" altLang="en-US" sz="1050" b="1" dirty="0">
              <a:solidFill>
                <a:srgbClr val="FF0000"/>
              </a:solidFill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1243190" y="5864001"/>
            <a:ext cx="145103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50" dirty="0" err="1"/>
              <a:t>EiEvent</a:t>
            </a:r>
            <a:r>
              <a:rPr lang="en-US" altLang="ko-KR" sz="1050" dirty="0"/>
              <a:t>(</a:t>
            </a:r>
            <a:r>
              <a:rPr lang="en-US" altLang="ko-KR" sz="1050" dirty="0" err="1"/>
              <a:t>RequestEvent</a:t>
            </a:r>
            <a:r>
              <a:rPr lang="en-US" altLang="ko-KR" sz="1050" dirty="0"/>
              <a:t>)</a:t>
            </a:r>
            <a:endParaRPr lang="ko-KR" altLang="en-US" sz="1050" b="1" dirty="0">
              <a:solidFill>
                <a:srgbClr val="FF0000"/>
              </a:solidFill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991154" y="6207451"/>
            <a:ext cx="183095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50" dirty="0"/>
              <a:t>HTTP 200 OK(</a:t>
            </a:r>
            <a:r>
              <a:rPr lang="en-US" altLang="ko-KR" sz="1050" dirty="0" err="1"/>
              <a:t>oadrResponse</a:t>
            </a:r>
            <a:r>
              <a:rPr lang="en-US" altLang="ko-KR" sz="1050" dirty="0"/>
              <a:t>)</a:t>
            </a:r>
            <a:endParaRPr lang="ko-KR" altLang="en-US" sz="1050" b="1" dirty="0">
              <a:solidFill>
                <a:srgbClr val="FF0000"/>
              </a:solidFill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815784" y="2293634"/>
            <a:ext cx="211628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50" dirty="0" err="1"/>
              <a:t>EiRegisterParty</a:t>
            </a:r>
            <a:r>
              <a:rPr lang="en-US" altLang="ko-KR" sz="1050" dirty="0"/>
              <a:t>(</a:t>
            </a:r>
            <a:r>
              <a:rPr lang="en-US" altLang="ko-KR" sz="1050" dirty="0" err="1"/>
              <a:t>QueryRegistration</a:t>
            </a:r>
            <a:r>
              <a:rPr lang="en-US" altLang="ko-KR" sz="1050" dirty="0"/>
              <a:t>)</a:t>
            </a:r>
            <a:endParaRPr lang="ko-KR" altLang="en-US" sz="1050" dirty="0"/>
          </a:p>
        </p:txBody>
      </p:sp>
      <p:sp>
        <p:nvSpPr>
          <p:cNvPr id="137" name="TextBox 136"/>
          <p:cNvSpPr txBox="1"/>
          <p:nvPr/>
        </p:nvSpPr>
        <p:spPr>
          <a:xfrm>
            <a:off x="693394" y="2601270"/>
            <a:ext cx="243207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50" dirty="0"/>
              <a:t>HTTP 200 OK(</a:t>
            </a:r>
            <a:r>
              <a:rPr lang="en-US" altLang="ko-KR" sz="1050" dirty="0" err="1"/>
              <a:t>CreatedPartyRegistration</a:t>
            </a:r>
            <a:r>
              <a:rPr lang="en-US" altLang="ko-KR" sz="1050" dirty="0"/>
              <a:t>)</a:t>
            </a:r>
            <a:endParaRPr lang="ko-KR" altLang="en-US" sz="1050" dirty="0"/>
          </a:p>
        </p:txBody>
      </p:sp>
      <p:sp>
        <p:nvSpPr>
          <p:cNvPr id="138" name="직사각형 137"/>
          <p:cNvSpPr/>
          <p:nvPr/>
        </p:nvSpPr>
        <p:spPr bwMode="auto">
          <a:xfrm>
            <a:off x="-71470" y="1221894"/>
            <a:ext cx="1143008" cy="500066"/>
          </a:xfrm>
          <a:prstGeom prst="rect">
            <a:avLst/>
          </a:prstGeom>
          <a:solidFill>
            <a:schemeClr val="bg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300" b="1" dirty="0">
                <a:latin typeface="Times New Roman" pitchFamily="18" charset="0"/>
                <a:ea typeface="굴림" pitchFamily="50" charset="-127"/>
              </a:rPr>
              <a:t>VTN</a:t>
            </a:r>
            <a:endParaRPr kumimoji="0" lang="ko-KR" altLang="en-US" sz="1300" b="1" i="0" u="none" strike="noStrike" cap="none" normalizeH="0" baseline="0" dirty="0">
              <a:ln>
                <a:noFill/>
              </a:ln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16" name="직사각형 15"/>
          <p:cNvSpPr/>
          <p:nvPr/>
        </p:nvSpPr>
        <p:spPr bwMode="auto">
          <a:xfrm>
            <a:off x="2677102" y="1243665"/>
            <a:ext cx="1143008" cy="500066"/>
          </a:xfrm>
          <a:prstGeom prst="rect">
            <a:avLst/>
          </a:prstGeom>
          <a:solidFill>
            <a:schemeClr val="bg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300" b="1" i="0" u="none" strike="noStrike" cap="none" normalizeH="0" baseline="0" dirty="0">
                <a:ln>
                  <a:noFill/>
                </a:ln>
                <a:effectLst/>
                <a:latin typeface="Times New Roman" pitchFamily="18" charset="0"/>
                <a:ea typeface="굴림" pitchFamily="50" charset="-127"/>
              </a:rPr>
              <a:t>VEN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300" b="1" i="0" u="none" strike="noStrike" cap="none" normalizeH="0" baseline="0" dirty="0">
                <a:ln>
                  <a:noFill/>
                </a:ln>
                <a:effectLst/>
                <a:latin typeface="Times New Roman" pitchFamily="18" charset="0"/>
                <a:ea typeface="굴림" pitchFamily="50" charset="-127"/>
              </a:rPr>
              <a:t>Server EMA</a:t>
            </a:r>
            <a:endParaRPr kumimoji="0" lang="ko-KR" altLang="en-US" sz="1300" b="1" i="0" u="none" strike="noStrike" cap="none" normalizeH="0" baseline="0" dirty="0">
              <a:ln>
                <a:noFill/>
              </a:ln>
              <a:effectLst/>
              <a:latin typeface="Times New Roman" pitchFamily="18" charset="0"/>
              <a:ea typeface="굴림" pitchFamily="50" charset="-127"/>
            </a:endParaRPr>
          </a:p>
        </p:txBody>
      </p:sp>
      <p:cxnSp>
        <p:nvCxnSpPr>
          <p:cNvPr id="143" name="직선 연결선 142"/>
          <p:cNvCxnSpPr/>
          <p:nvPr/>
        </p:nvCxnSpPr>
        <p:spPr bwMode="auto">
          <a:xfrm rot="5400000">
            <a:off x="5828120" y="4279092"/>
            <a:ext cx="5658885" cy="11900"/>
          </a:xfrm>
          <a:prstGeom prst="line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44" name="직사각형 143"/>
          <p:cNvSpPr/>
          <p:nvPr/>
        </p:nvSpPr>
        <p:spPr bwMode="auto">
          <a:xfrm>
            <a:off x="8034517" y="1214636"/>
            <a:ext cx="1255723" cy="500066"/>
          </a:xfrm>
          <a:prstGeom prst="rect">
            <a:avLst/>
          </a:prstGeom>
          <a:solidFill>
            <a:schemeClr val="bg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300" b="1" dirty="0">
                <a:latin typeface="Times New Roman" pitchFamily="18" charset="0"/>
                <a:ea typeface="굴림" pitchFamily="50" charset="-127"/>
              </a:rPr>
              <a:t>Device</a:t>
            </a:r>
            <a:endParaRPr lang="ko-KR" altLang="en-US" sz="1300" b="1" dirty="0">
              <a:latin typeface="Times New Roman" pitchFamily="18" charset="0"/>
              <a:ea typeface="굴림" pitchFamily="50" charset="-127"/>
            </a:endParaRPr>
          </a:p>
        </p:txBody>
      </p:sp>
      <p:cxnSp>
        <p:nvCxnSpPr>
          <p:cNvPr id="148" name="직선 화살표 연결선 147"/>
          <p:cNvCxnSpPr/>
          <p:nvPr/>
        </p:nvCxnSpPr>
        <p:spPr bwMode="auto">
          <a:xfrm flipH="1">
            <a:off x="5898508" y="3488268"/>
            <a:ext cx="2753104" cy="0"/>
          </a:xfrm>
          <a:prstGeom prst="straightConnector1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49" name="직선 화살표 연결선 148"/>
          <p:cNvCxnSpPr/>
          <p:nvPr/>
        </p:nvCxnSpPr>
        <p:spPr bwMode="auto">
          <a:xfrm>
            <a:off x="5905762" y="3764517"/>
            <a:ext cx="2770694" cy="0"/>
          </a:xfrm>
          <a:prstGeom prst="straightConnector1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52" name="직선 화살표 연결선 151"/>
          <p:cNvCxnSpPr/>
          <p:nvPr/>
        </p:nvCxnSpPr>
        <p:spPr bwMode="auto">
          <a:xfrm rot="10800000" flipV="1">
            <a:off x="5972530" y="5155729"/>
            <a:ext cx="2632363" cy="9237"/>
          </a:xfrm>
          <a:prstGeom prst="straightConnector1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53" name="직선 화살표 연결선 152"/>
          <p:cNvCxnSpPr/>
          <p:nvPr/>
        </p:nvCxnSpPr>
        <p:spPr bwMode="auto">
          <a:xfrm>
            <a:off x="5954054" y="5497482"/>
            <a:ext cx="2641600" cy="18476"/>
          </a:xfrm>
          <a:prstGeom prst="straightConnector1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60" name="직선 화살표 연결선 159"/>
          <p:cNvCxnSpPr/>
          <p:nvPr/>
        </p:nvCxnSpPr>
        <p:spPr bwMode="auto">
          <a:xfrm rot="10800000" flipV="1">
            <a:off x="5946085" y="5835419"/>
            <a:ext cx="2632363" cy="9237"/>
          </a:xfrm>
          <a:prstGeom prst="straightConnector1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61" name="직선 화살표 연결선 160"/>
          <p:cNvCxnSpPr/>
          <p:nvPr/>
        </p:nvCxnSpPr>
        <p:spPr bwMode="auto">
          <a:xfrm>
            <a:off x="5958672" y="6194827"/>
            <a:ext cx="2641600" cy="18476"/>
          </a:xfrm>
          <a:prstGeom prst="straightConnector1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62" name="직선 화살표 연결선 161"/>
          <p:cNvCxnSpPr/>
          <p:nvPr/>
        </p:nvCxnSpPr>
        <p:spPr bwMode="auto">
          <a:xfrm rot="10800000" flipV="1">
            <a:off x="5981767" y="6504237"/>
            <a:ext cx="2632363" cy="9237"/>
          </a:xfrm>
          <a:prstGeom prst="straightConnector1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63" name="직선 화살표 연결선 162"/>
          <p:cNvCxnSpPr/>
          <p:nvPr/>
        </p:nvCxnSpPr>
        <p:spPr bwMode="auto">
          <a:xfrm>
            <a:off x="5963291" y="6845990"/>
            <a:ext cx="2641600" cy="18476"/>
          </a:xfrm>
          <a:prstGeom prst="straightConnector1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82" name="TextBox 181"/>
          <p:cNvSpPr txBox="1"/>
          <p:nvPr/>
        </p:nvSpPr>
        <p:spPr>
          <a:xfrm>
            <a:off x="1336418" y="1311151"/>
            <a:ext cx="17852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0156FF"/>
                </a:solidFill>
              </a:rPr>
              <a:t>OpenADR</a:t>
            </a:r>
          </a:p>
          <a:p>
            <a:r>
              <a:rPr lang="en-US" altLang="ko-KR" sz="1200" dirty="0">
                <a:solidFill>
                  <a:srgbClr val="0156FF"/>
                </a:solidFill>
              </a:rPr>
              <a:t>HTTP/XML</a:t>
            </a:r>
          </a:p>
          <a:p>
            <a:r>
              <a:rPr lang="en-US" altLang="ko-KR" sz="1200" dirty="0">
                <a:solidFill>
                  <a:srgbClr val="0156FF"/>
                </a:solidFill>
              </a:rPr>
              <a:t>MQTT/JSON</a:t>
            </a:r>
          </a:p>
          <a:p>
            <a:r>
              <a:rPr lang="en-US" altLang="ko-KR" sz="1200" dirty="0" err="1">
                <a:solidFill>
                  <a:srgbClr val="0156FF"/>
                </a:solidFill>
              </a:rPr>
              <a:t>CoAP</a:t>
            </a:r>
            <a:r>
              <a:rPr lang="en-US" altLang="ko-KR" sz="1200" dirty="0">
                <a:solidFill>
                  <a:srgbClr val="0156FF"/>
                </a:solidFill>
              </a:rPr>
              <a:t>/JSON</a:t>
            </a:r>
            <a:endParaRPr lang="ko-KR" altLang="en-US" sz="1200" dirty="0">
              <a:solidFill>
                <a:srgbClr val="0156FF"/>
              </a:solidFill>
            </a:endParaRPr>
          </a:p>
        </p:txBody>
      </p:sp>
      <p:sp>
        <p:nvSpPr>
          <p:cNvPr id="183" name="TextBox 182"/>
          <p:cNvSpPr txBox="1"/>
          <p:nvPr/>
        </p:nvSpPr>
        <p:spPr>
          <a:xfrm>
            <a:off x="4072362" y="1311151"/>
            <a:ext cx="17852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0156FF"/>
                </a:solidFill>
              </a:rPr>
              <a:t>EMAI Protocol</a:t>
            </a:r>
          </a:p>
        </p:txBody>
      </p:sp>
      <p:sp>
        <p:nvSpPr>
          <p:cNvPr id="184" name="TextBox 183"/>
          <p:cNvSpPr txBox="1"/>
          <p:nvPr/>
        </p:nvSpPr>
        <p:spPr>
          <a:xfrm>
            <a:off x="6706705" y="1311151"/>
            <a:ext cx="17852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0156FF"/>
                </a:solidFill>
              </a:rPr>
              <a:t>GCON Protocol</a:t>
            </a:r>
          </a:p>
        </p:txBody>
      </p:sp>
      <p:sp>
        <p:nvSpPr>
          <p:cNvPr id="94" name="직사각형 93"/>
          <p:cNvSpPr/>
          <p:nvPr/>
        </p:nvSpPr>
        <p:spPr>
          <a:xfrm>
            <a:off x="6712649" y="4118883"/>
            <a:ext cx="101662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/>
              <a:t>RegisterReport</a:t>
            </a:r>
            <a:endParaRPr lang="ko-KR" altLang="en-US" sz="1000" dirty="0"/>
          </a:p>
        </p:txBody>
      </p:sp>
      <p:sp>
        <p:nvSpPr>
          <p:cNvPr id="95" name="직사각형 94"/>
          <p:cNvSpPr/>
          <p:nvPr/>
        </p:nvSpPr>
        <p:spPr>
          <a:xfrm>
            <a:off x="6637004" y="4406915"/>
            <a:ext cx="114967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/>
              <a:t>RegisteredReport</a:t>
            </a:r>
          </a:p>
        </p:txBody>
      </p:sp>
      <p:sp>
        <p:nvSpPr>
          <p:cNvPr id="96" name="직사각형 95"/>
          <p:cNvSpPr/>
          <p:nvPr/>
        </p:nvSpPr>
        <p:spPr>
          <a:xfrm>
            <a:off x="4283968" y="4262899"/>
            <a:ext cx="39466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/>
              <a:t>Poll</a:t>
            </a:r>
          </a:p>
        </p:txBody>
      </p:sp>
      <p:sp>
        <p:nvSpPr>
          <p:cNvPr id="97" name="직사각형 96"/>
          <p:cNvSpPr/>
          <p:nvPr/>
        </p:nvSpPr>
        <p:spPr>
          <a:xfrm>
            <a:off x="4002079" y="3573016"/>
            <a:ext cx="101662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/>
              <a:t>RegisterReport</a:t>
            </a:r>
            <a:endParaRPr lang="ko-KR" altLang="en-US" sz="1000" dirty="0"/>
          </a:p>
        </p:txBody>
      </p:sp>
      <p:sp>
        <p:nvSpPr>
          <p:cNvPr id="98" name="직사각형 97"/>
          <p:cNvSpPr/>
          <p:nvPr/>
        </p:nvSpPr>
        <p:spPr>
          <a:xfrm>
            <a:off x="3947134" y="3861048"/>
            <a:ext cx="114967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/>
              <a:t>RegisteredReport</a:t>
            </a:r>
            <a:endParaRPr lang="ko-KR" altLang="en-US" sz="1000" dirty="0"/>
          </a:p>
        </p:txBody>
      </p:sp>
      <p:sp>
        <p:nvSpPr>
          <p:cNvPr id="99" name="직사각형 98"/>
          <p:cNvSpPr/>
          <p:nvPr/>
        </p:nvSpPr>
        <p:spPr>
          <a:xfrm>
            <a:off x="4161448" y="4910971"/>
            <a:ext cx="70884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/>
              <a:t>Response</a:t>
            </a:r>
          </a:p>
        </p:txBody>
      </p:sp>
      <p:sp>
        <p:nvSpPr>
          <p:cNvPr id="100" name="직사각형 99"/>
          <p:cNvSpPr/>
          <p:nvPr/>
        </p:nvSpPr>
        <p:spPr>
          <a:xfrm>
            <a:off x="4090010" y="5157192"/>
            <a:ext cx="94448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/>
              <a:t>RequestEvent</a:t>
            </a:r>
            <a:endParaRPr lang="ko-KR" altLang="en-US" sz="1000" dirty="0"/>
          </a:p>
        </p:txBody>
      </p:sp>
      <p:sp>
        <p:nvSpPr>
          <p:cNvPr id="101" name="직사각형 100"/>
          <p:cNvSpPr/>
          <p:nvPr/>
        </p:nvSpPr>
        <p:spPr>
          <a:xfrm>
            <a:off x="4067944" y="5373216"/>
            <a:ext cx="105349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/>
              <a:t>DistributeEvent</a:t>
            </a:r>
            <a:endParaRPr lang="ko-KR" altLang="en-US" sz="1000" dirty="0"/>
          </a:p>
        </p:txBody>
      </p:sp>
      <p:sp>
        <p:nvSpPr>
          <p:cNvPr id="106" name="직사각형 105"/>
          <p:cNvSpPr/>
          <p:nvPr/>
        </p:nvSpPr>
        <p:spPr>
          <a:xfrm>
            <a:off x="7034860" y="4929198"/>
            <a:ext cx="39466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/>
              <a:t>Poll</a:t>
            </a:r>
          </a:p>
        </p:txBody>
      </p:sp>
      <p:sp>
        <p:nvSpPr>
          <p:cNvPr id="107" name="직사각형 106"/>
          <p:cNvSpPr/>
          <p:nvPr/>
        </p:nvSpPr>
        <p:spPr>
          <a:xfrm>
            <a:off x="6770085" y="5261706"/>
            <a:ext cx="101662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/>
              <a:t>RegisterReport</a:t>
            </a:r>
            <a:endParaRPr lang="ko-KR" altLang="en-US" sz="1000" dirty="0"/>
          </a:p>
        </p:txBody>
      </p:sp>
      <p:sp>
        <p:nvSpPr>
          <p:cNvPr id="108" name="직사각형 107"/>
          <p:cNvSpPr/>
          <p:nvPr/>
        </p:nvSpPr>
        <p:spPr>
          <a:xfrm>
            <a:off x="6715140" y="5594216"/>
            <a:ext cx="114967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/>
              <a:t>RegisteredReport</a:t>
            </a:r>
            <a:endParaRPr lang="ko-KR" altLang="en-US" sz="1000" dirty="0"/>
          </a:p>
        </p:txBody>
      </p:sp>
      <p:sp>
        <p:nvSpPr>
          <p:cNvPr id="109" name="직사각형 108"/>
          <p:cNvSpPr/>
          <p:nvPr/>
        </p:nvSpPr>
        <p:spPr>
          <a:xfrm>
            <a:off x="6929454" y="5945195"/>
            <a:ext cx="70884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/>
              <a:t>Response</a:t>
            </a:r>
          </a:p>
        </p:txBody>
      </p:sp>
      <p:sp>
        <p:nvSpPr>
          <p:cNvPr id="110" name="직사각형 109"/>
          <p:cNvSpPr/>
          <p:nvPr/>
        </p:nvSpPr>
        <p:spPr>
          <a:xfrm>
            <a:off x="6858016" y="6286943"/>
            <a:ext cx="94448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/>
              <a:t>RequestEvent</a:t>
            </a:r>
            <a:endParaRPr lang="ko-KR" altLang="en-US" sz="1000" dirty="0"/>
          </a:p>
        </p:txBody>
      </p:sp>
      <p:sp>
        <p:nvSpPr>
          <p:cNvPr id="111" name="직사각형 110"/>
          <p:cNvSpPr/>
          <p:nvPr/>
        </p:nvSpPr>
        <p:spPr>
          <a:xfrm>
            <a:off x="6858016" y="6573269"/>
            <a:ext cx="11079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err="1"/>
              <a:t>DistributeEvents</a:t>
            </a:r>
            <a:endParaRPr lang="ko-KR" altLang="en-US" sz="1000" dirty="0"/>
          </a:p>
        </p:txBody>
      </p:sp>
      <p:grpSp>
        <p:nvGrpSpPr>
          <p:cNvPr id="2" name="그룹 1"/>
          <p:cNvGrpSpPr/>
          <p:nvPr/>
        </p:nvGrpSpPr>
        <p:grpSpPr>
          <a:xfrm>
            <a:off x="3212582" y="5712036"/>
            <a:ext cx="2636430" cy="934049"/>
            <a:chOff x="3221189" y="3764517"/>
            <a:chExt cx="2636430" cy="934049"/>
          </a:xfrm>
        </p:grpSpPr>
        <p:cxnSp>
          <p:nvCxnSpPr>
            <p:cNvPr id="34" name="직선 화살표 연결선 33"/>
            <p:cNvCxnSpPr/>
            <p:nvPr/>
          </p:nvCxnSpPr>
          <p:spPr bwMode="auto">
            <a:xfrm flipH="1">
              <a:off x="3221189" y="4123554"/>
              <a:ext cx="2616658" cy="0"/>
            </a:xfrm>
            <a:prstGeom prst="straightConnector1">
              <a:avLst/>
            </a:prstGeom>
            <a:solidFill>
              <a:schemeClr val="accent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35" name="직선 화살표 연결선 34"/>
            <p:cNvCxnSpPr/>
            <p:nvPr/>
          </p:nvCxnSpPr>
          <p:spPr bwMode="auto">
            <a:xfrm>
              <a:off x="3244405" y="4347574"/>
              <a:ext cx="2593442" cy="0"/>
            </a:xfrm>
            <a:prstGeom prst="straightConnector1">
              <a:avLst/>
            </a:prstGeom>
            <a:solidFill>
              <a:schemeClr val="accent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40" name="직사각형 39"/>
            <p:cNvSpPr/>
            <p:nvPr/>
          </p:nvSpPr>
          <p:spPr>
            <a:xfrm>
              <a:off x="4056080" y="3881228"/>
              <a:ext cx="954107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dirty="0"/>
                <a:t>UpdateReport</a:t>
              </a:r>
              <a:endParaRPr lang="ko-KR" altLang="en-US" sz="1000" dirty="0"/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3995936" y="4094032"/>
              <a:ext cx="1024639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dirty="0"/>
                <a:t>UpdatedReport</a:t>
              </a:r>
            </a:p>
          </p:txBody>
        </p:sp>
        <p:sp>
          <p:nvSpPr>
            <p:cNvPr id="3" name="직사각형 2"/>
            <p:cNvSpPr/>
            <p:nvPr/>
          </p:nvSpPr>
          <p:spPr bwMode="auto">
            <a:xfrm>
              <a:off x="3227177" y="3764517"/>
              <a:ext cx="2630442" cy="934049"/>
            </a:xfrm>
            <a:prstGeom prst="rect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굴림" pitchFamily="50" charset="-127"/>
              </a:endParaRPr>
            </a:p>
          </p:txBody>
        </p:sp>
      </p:grpSp>
      <p:cxnSp>
        <p:nvCxnSpPr>
          <p:cNvPr id="91" name="직선 화살표 연결선 90"/>
          <p:cNvCxnSpPr/>
          <p:nvPr/>
        </p:nvCxnSpPr>
        <p:spPr bwMode="auto">
          <a:xfrm flipH="1">
            <a:off x="5898508" y="4365104"/>
            <a:ext cx="2753104" cy="0"/>
          </a:xfrm>
          <a:prstGeom prst="straightConnector1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92" name="직선 화살표 연결선 91"/>
          <p:cNvCxnSpPr/>
          <p:nvPr/>
        </p:nvCxnSpPr>
        <p:spPr bwMode="auto">
          <a:xfrm>
            <a:off x="5905762" y="4641353"/>
            <a:ext cx="2770694" cy="0"/>
          </a:xfrm>
          <a:prstGeom prst="straightConnector1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85" name="직선 화살표 연결선 84"/>
          <p:cNvCxnSpPr/>
          <p:nvPr/>
        </p:nvCxnSpPr>
        <p:spPr bwMode="auto">
          <a:xfrm>
            <a:off x="3251200" y="4659639"/>
            <a:ext cx="2641600" cy="18476"/>
          </a:xfrm>
          <a:prstGeom prst="straightConnector1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86" name="직사각형 85"/>
          <p:cNvSpPr/>
          <p:nvPr/>
        </p:nvSpPr>
        <p:spPr>
          <a:xfrm>
            <a:off x="4020312" y="4441675"/>
            <a:ext cx="101662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/>
              <a:t>RegisterReport</a:t>
            </a:r>
            <a:endParaRPr lang="ko-KR" altLang="en-US" sz="1000" dirty="0"/>
          </a:p>
        </p:txBody>
      </p:sp>
      <p:cxnSp>
        <p:nvCxnSpPr>
          <p:cNvPr id="87" name="직선 화살표 연결선 86"/>
          <p:cNvCxnSpPr/>
          <p:nvPr/>
        </p:nvCxnSpPr>
        <p:spPr bwMode="auto">
          <a:xfrm flipH="1" flipV="1">
            <a:off x="3201235" y="4914951"/>
            <a:ext cx="2644347" cy="10316"/>
          </a:xfrm>
          <a:prstGeom prst="straightConnector1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88" name="직사각형 87"/>
          <p:cNvSpPr/>
          <p:nvPr/>
        </p:nvSpPr>
        <p:spPr>
          <a:xfrm>
            <a:off x="3959577" y="4703586"/>
            <a:ext cx="114967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/>
              <a:t>RegisteredReport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443539826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F13F5CC-B8E9-482F-A016-6EE14B7359EE}" type="slidenum">
              <a:rPr lang="ko-KR" altLang="en-US" smtClean="0"/>
              <a:pPr/>
              <a:t>202</a:t>
            </a:fld>
            <a:endParaRPr lang="ko-KR" altLang="en-US"/>
          </a:p>
        </p:txBody>
      </p:sp>
      <p:sp>
        <p:nvSpPr>
          <p:cNvPr id="6" name="标题 1"/>
          <p:cNvSpPr txBox="1">
            <a:spLocks/>
          </p:cNvSpPr>
          <p:nvPr/>
        </p:nvSpPr>
        <p:spPr bwMode="auto">
          <a:xfrm>
            <a:off x="200008" y="2564904"/>
            <a:ext cx="8743984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200" b="1" kern="0" dirty="0">
                <a:ea typeface="굴림" pitchFamily="50" charset="-127"/>
              </a:rPr>
              <a:t>EMAP</a:t>
            </a:r>
            <a:endParaRPr lang="en-US" altLang="ko-KR" sz="3200" b="1" kern="0" dirty="0"/>
          </a:p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200" b="1" kern="0" dirty="0"/>
              <a:t>(2) </a:t>
            </a:r>
            <a:r>
              <a:rPr lang="en-US" altLang="ko-KR" sz="3200" b="1" dirty="0">
                <a:solidFill>
                  <a:schemeClr val="tx2"/>
                </a:solidFill>
              </a:rPr>
              <a:t>UpdateReport</a:t>
            </a:r>
          </a:p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altLang="ko-KR" sz="3200" b="1" kern="0" dirty="0">
              <a:solidFill>
                <a:schemeClr val="tx2"/>
              </a:solidFill>
            </a:endParaRPr>
          </a:p>
          <a:p>
            <a:pPr marL="2743200" lvl="5" indent="-457200" eaLnBrk="0" fontAlgn="base" latinLnBrk="0" hangingPunct="0">
              <a:spcBef>
                <a:spcPct val="0"/>
              </a:spcBef>
              <a:spcAft>
                <a:spcPct val="0"/>
              </a:spcAft>
              <a:buFontTx/>
              <a:buChar char="-"/>
              <a:defRPr/>
            </a:pPr>
            <a:r>
              <a:rPr lang="en-US" altLang="ko-KR" sz="2400" b="1" kern="0" dirty="0">
                <a:solidFill>
                  <a:schemeClr val="accent2"/>
                </a:solidFill>
              </a:rPr>
              <a:t>CoAP / JSON</a:t>
            </a:r>
          </a:p>
          <a:p>
            <a:pPr marL="2743200" lvl="5" indent="-457200" eaLnBrk="0" fontAlgn="base" latinLnBrk="0" hangingPunct="0">
              <a:spcBef>
                <a:spcPct val="0"/>
              </a:spcBef>
              <a:spcAft>
                <a:spcPct val="0"/>
              </a:spcAft>
              <a:buFontTx/>
              <a:buChar char="-"/>
              <a:defRPr/>
            </a:pPr>
            <a:r>
              <a:rPr lang="en-US" altLang="ko-KR" sz="2400" b="1" kern="0" dirty="0"/>
              <a:t>MQTT / JSON</a:t>
            </a:r>
          </a:p>
        </p:txBody>
      </p:sp>
    </p:spTree>
    <p:extLst>
      <p:ext uri="{BB962C8B-B14F-4D97-AF65-F5344CB8AC3E}">
        <p14:creationId xmlns:p14="http://schemas.microsoft.com/office/powerpoint/2010/main" val="306679686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제목 2"/>
          <p:cNvSpPr>
            <a:spLocks noGrp="1"/>
          </p:cNvSpPr>
          <p:nvPr>
            <p:ph type="title"/>
          </p:nvPr>
        </p:nvSpPr>
        <p:spPr>
          <a:xfrm>
            <a:off x="28604" y="233346"/>
            <a:ext cx="8686800" cy="838200"/>
          </a:xfrm>
          <a:noFill/>
        </p:spPr>
        <p:txBody>
          <a:bodyPr/>
          <a:lstStyle/>
          <a:p>
            <a:pPr lvl="0">
              <a:defRPr/>
            </a:pPr>
            <a:r>
              <a:rPr lang="en-US" altLang="ko-KR" sz="3200" b="1" dirty="0">
                <a:solidFill>
                  <a:schemeClr val="tx1"/>
                </a:solidFill>
              </a:rPr>
              <a:t>2.2 EMAP(</a:t>
            </a:r>
            <a:r>
              <a:rPr lang="en-US" altLang="ko-KR" sz="3200" b="1" dirty="0">
                <a:solidFill>
                  <a:schemeClr val="accent2"/>
                </a:solidFill>
              </a:rPr>
              <a:t>CoAP/JSON</a:t>
            </a:r>
            <a:r>
              <a:rPr lang="en-US" altLang="ko-KR" sz="3200" b="1" dirty="0">
                <a:solidFill>
                  <a:schemeClr val="tx1"/>
                </a:solidFill>
              </a:rPr>
              <a:t>)</a:t>
            </a:r>
            <a:br>
              <a:rPr lang="en-US" altLang="ko-KR" sz="3200" b="1" dirty="0">
                <a:solidFill>
                  <a:schemeClr val="tx1"/>
                </a:solidFill>
              </a:rPr>
            </a:br>
            <a:r>
              <a:rPr lang="en-US" altLang="ko-KR" sz="3200" b="1" dirty="0">
                <a:solidFill>
                  <a:schemeClr val="tx1"/>
                </a:solidFill>
              </a:rPr>
              <a:t>Service : Update Report</a:t>
            </a:r>
            <a:endParaRPr lang="en-US" altLang="zh-CN" sz="3200" b="1" dirty="0"/>
          </a:p>
        </p:txBody>
      </p:sp>
      <p:sp>
        <p:nvSpPr>
          <p:cNvPr id="161" name="직사각형 160"/>
          <p:cNvSpPr/>
          <p:nvPr/>
        </p:nvSpPr>
        <p:spPr>
          <a:xfrm>
            <a:off x="611561" y="1484784"/>
            <a:ext cx="1512707" cy="5937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Client EMA</a:t>
            </a:r>
            <a:endParaRPr lang="ko-KR" alt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2" name="직사각형 161"/>
          <p:cNvSpPr/>
          <p:nvPr/>
        </p:nvSpPr>
        <p:spPr>
          <a:xfrm>
            <a:off x="6947725" y="1484784"/>
            <a:ext cx="1512707" cy="5937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Server EMA</a:t>
            </a:r>
            <a:endParaRPr lang="ko-KR" alt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90" name="직선 연결선 189"/>
          <p:cNvCxnSpPr/>
          <p:nvPr/>
        </p:nvCxnSpPr>
        <p:spPr>
          <a:xfrm flipH="1">
            <a:off x="7704078" y="2078530"/>
            <a:ext cx="3" cy="47794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/>
          <p:cNvCxnSpPr/>
          <p:nvPr/>
        </p:nvCxnSpPr>
        <p:spPr>
          <a:xfrm>
            <a:off x="1367910" y="3573016"/>
            <a:ext cx="633617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직선 화살표 연결선 191"/>
          <p:cNvCxnSpPr/>
          <p:nvPr/>
        </p:nvCxnSpPr>
        <p:spPr>
          <a:xfrm>
            <a:off x="1331640" y="4725144"/>
            <a:ext cx="6336171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TextBox 200"/>
          <p:cNvSpPr txBox="1"/>
          <p:nvPr/>
        </p:nvSpPr>
        <p:spPr>
          <a:xfrm>
            <a:off x="2395923" y="2996951"/>
            <a:ext cx="4097597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PUT 	: /EMAP/SEMA/1.0b/UpdateReport</a:t>
            </a:r>
          </a:p>
          <a:p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Payload 	: UpdateReport</a:t>
            </a:r>
            <a:endParaRPr lang="ko-KR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0" name="TextBox 209"/>
          <p:cNvSpPr txBox="1"/>
          <p:nvPr/>
        </p:nvSpPr>
        <p:spPr>
          <a:xfrm>
            <a:off x="2395923" y="4140369"/>
            <a:ext cx="2559611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Response	: 2.05 Content</a:t>
            </a:r>
          </a:p>
          <a:p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Payload	: </a:t>
            </a:r>
            <a:r>
              <a:rPr lang="en-US" altLang="ko-KR" sz="1600" dirty="0"/>
              <a:t>UpdatedReport</a:t>
            </a:r>
            <a:endParaRPr lang="en-US" altLang="ko-K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8" name="직선 연결선 37"/>
          <p:cNvCxnSpPr/>
          <p:nvPr/>
        </p:nvCxnSpPr>
        <p:spPr>
          <a:xfrm flipH="1">
            <a:off x="1331640" y="2060848"/>
            <a:ext cx="3" cy="47794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7431551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제목 2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838200"/>
          </a:xfrm>
        </p:spPr>
        <p:txBody>
          <a:bodyPr/>
          <a:lstStyle/>
          <a:p>
            <a:pPr lvl="0">
              <a:defRPr/>
            </a:pPr>
            <a:r>
              <a:rPr lang="en-US" altLang="ko-KR" sz="3200" b="1" dirty="0">
                <a:solidFill>
                  <a:schemeClr val="tx1"/>
                </a:solidFill>
              </a:rPr>
              <a:t>2. Smart Home Energy Framework : </a:t>
            </a:r>
            <a:br>
              <a:rPr lang="en-US" altLang="ko-KR" sz="3200" b="1" dirty="0">
                <a:solidFill>
                  <a:schemeClr val="tx1"/>
                </a:solidFill>
              </a:rPr>
            </a:br>
            <a:r>
              <a:rPr lang="en-US" altLang="ko-KR" sz="2000" b="1" dirty="0">
                <a:solidFill>
                  <a:schemeClr val="tx1"/>
                </a:solidFill>
              </a:rPr>
              <a:t>2.2 </a:t>
            </a:r>
            <a:r>
              <a:rPr lang="en-US" altLang="ko-KR" sz="2000" b="1" dirty="0">
                <a:solidFill>
                  <a:srgbClr val="FF0000"/>
                </a:solidFill>
              </a:rPr>
              <a:t>EMAP</a:t>
            </a:r>
            <a:r>
              <a:rPr lang="en-US" altLang="ko-KR" sz="2000" b="1" dirty="0">
                <a:solidFill>
                  <a:schemeClr val="tx1"/>
                </a:solidFill>
              </a:rPr>
              <a:t>(MQTT/JSON, CoAP/JSON) : </a:t>
            </a:r>
            <a:r>
              <a:rPr lang="en-US" altLang="ko-KR" sz="2000" b="1" dirty="0">
                <a:solidFill>
                  <a:srgbClr val="FF0000"/>
                </a:solidFill>
              </a:rPr>
              <a:t>UpdateReport</a:t>
            </a:r>
            <a:endParaRPr lang="zh-CN" altLang="en-US" sz="2000" b="1" dirty="0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1293293"/>
            <a:ext cx="15391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(1) UpdateReport</a:t>
            </a:r>
            <a:endParaRPr lang="ko-KR" altLang="en-US" sz="1400" dirty="0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234307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>
                <a:solidFill>
                  <a:schemeClr val="accent2"/>
                </a:solidFill>
              </a:rPr>
              <a:t>파란색 </a:t>
            </a:r>
            <a:r>
              <a:rPr lang="en-US" altLang="ko-KR" sz="1200" dirty="0">
                <a:solidFill>
                  <a:schemeClr val="accent2"/>
                </a:solidFill>
              </a:rPr>
              <a:t>: </a:t>
            </a:r>
            <a:r>
              <a:rPr lang="ko-KR" altLang="en-US" sz="1200" dirty="0">
                <a:solidFill>
                  <a:schemeClr val="accent2"/>
                </a:solidFill>
              </a:rPr>
              <a:t>기존 </a:t>
            </a:r>
            <a:r>
              <a:rPr lang="en-US" altLang="ko-KR" sz="1200" dirty="0">
                <a:solidFill>
                  <a:schemeClr val="accent2"/>
                </a:solidFill>
              </a:rPr>
              <a:t>OpenADR</a:t>
            </a:r>
            <a:r>
              <a:rPr lang="ko-KR" altLang="en-US" sz="1200" dirty="0">
                <a:solidFill>
                  <a:schemeClr val="accent2"/>
                </a:solidFill>
              </a:rPr>
              <a:t> </a:t>
            </a:r>
            <a:r>
              <a:rPr lang="en-US" altLang="ko-KR" sz="1200" dirty="0">
                <a:solidFill>
                  <a:schemeClr val="accent2"/>
                </a:solidFill>
              </a:rPr>
              <a:t>Tag </a:t>
            </a:r>
            <a:r>
              <a:rPr lang="ko-KR" altLang="en-US" sz="1200" dirty="0">
                <a:solidFill>
                  <a:schemeClr val="accent2"/>
                </a:solidFill>
              </a:rPr>
              <a:t>부분</a:t>
            </a:r>
            <a:endParaRPr lang="en-US" altLang="ko-KR" sz="1200" dirty="0">
              <a:solidFill>
                <a:schemeClr val="accent2"/>
              </a:solidFill>
            </a:endParaRPr>
          </a:p>
          <a:p>
            <a:r>
              <a:rPr lang="ko-KR" altLang="en-US" sz="1200" dirty="0">
                <a:solidFill>
                  <a:srgbClr val="FF0000"/>
                </a:solidFill>
              </a:rPr>
              <a:t>빨간색 </a:t>
            </a:r>
            <a:r>
              <a:rPr lang="en-US" altLang="ko-KR" sz="1200" dirty="0">
                <a:solidFill>
                  <a:srgbClr val="FF0000"/>
                </a:solidFill>
              </a:rPr>
              <a:t>: OpenADR</a:t>
            </a:r>
            <a:r>
              <a:rPr lang="ko-KR" altLang="en-US" sz="1200" dirty="0">
                <a:solidFill>
                  <a:srgbClr val="FF0000"/>
                </a:solidFill>
              </a:rPr>
              <a:t>확장된 </a:t>
            </a:r>
            <a:r>
              <a:rPr lang="en-US" altLang="ko-KR" sz="1200" dirty="0">
                <a:solidFill>
                  <a:srgbClr val="FF0000"/>
                </a:solidFill>
              </a:rPr>
              <a:t>Profile</a:t>
            </a: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8532265"/>
              </p:ext>
            </p:extLst>
          </p:nvPr>
        </p:nvGraphicFramePr>
        <p:xfrm>
          <a:off x="457200" y="1572724"/>
          <a:ext cx="8065220" cy="6341413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192250">
                  <a:extLst>
                    <a:ext uri="{9D8B030D-6E8A-4147-A177-3AD203B41FA5}">
                      <a16:colId xmlns:a16="http://schemas.microsoft.com/office/drawing/2014/main" val="2930293275"/>
                    </a:ext>
                  </a:extLst>
                </a:gridCol>
                <a:gridCol w="1262382">
                  <a:extLst>
                    <a:ext uri="{9D8B030D-6E8A-4147-A177-3AD203B41FA5}">
                      <a16:colId xmlns:a16="http://schemas.microsoft.com/office/drawing/2014/main" val="2591518600"/>
                    </a:ext>
                  </a:extLst>
                </a:gridCol>
                <a:gridCol w="1402647">
                  <a:extLst>
                    <a:ext uri="{9D8B030D-6E8A-4147-A177-3AD203B41FA5}">
                      <a16:colId xmlns:a16="http://schemas.microsoft.com/office/drawing/2014/main" val="773426876"/>
                    </a:ext>
                  </a:extLst>
                </a:gridCol>
                <a:gridCol w="1402647">
                  <a:extLst>
                    <a:ext uri="{9D8B030D-6E8A-4147-A177-3AD203B41FA5}">
                      <a16:colId xmlns:a16="http://schemas.microsoft.com/office/drawing/2014/main" val="1941103093"/>
                    </a:ext>
                  </a:extLst>
                </a:gridCol>
                <a:gridCol w="1591178">
                  <a:extLst>
                    <a:ext uri="{9D8B030D-6E8A-4147-A177-3AD203B41FA5}">
                      <a16:colId xmlns:a16="http://schemas.microsoft.com/office/drawing/2014/main" val="234158747"/>
                    </a:ext>
                  </a:extLst>
                </a:gridCol>
                <a:gridCol w="1214116">
                  <a:extLst>
                    <a:ext uri="{9D8B030D-6E8A-4147-A177-3AD203B41FA5}">
                      <a16:colId xmlns:a16="http://schemas.microsoft.com/office/drawing/2014/main" val="3949653331"/>
                    </a:ext>
                  </a:extLst>
                </a:gridCol>
              </a:tblGrid>
              <a:tr h="117393">
                <a:tc rowSpan="2" gridSpan="2">
                  <a:txBody>
                    <a:bodyPr/>
                    <a:lstStyle/>
                    <a:p>
                      <a:pPr algn="ctr" rtl="0" fontAlgn="ctr"/>
                      <a:r>
                        <a:rPr lang="en-US" sz="800" b="1" u="none" strike="noStrike" dirty="0">
                          <a:effectLst/>
                        </a:rPr>
                        <a:t>Key Name</a:t>
                      </a:r>
                      <a:endParaRPr lang="en-US" sz="800" b="1" i="0" u="none" strike="noStrike" dirty="0">
                        <a:solidFill>
                          <a:srgbClr val="FFFFFF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964" marR="4964" marT="4964" marB="0" anchor="ctr"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rtl="0" fontAlgn="ctr"/>
                      <a:r>
                        <a:rPr lang="en-US" sz="800" b="1" u="none" strike="noStrike" dirty="0">
                          <a:effectLst/>
                        </a:rPr>
                        <a:t>Reference</a:t>
                      </a:r>
                      <a:endParaRPr lang="en-US" sz="800" b="1" i="0" u="none" strike="noStrike" dirty="0">
                        <a:solidFill>
                          <a:srgbClr val="FFFFFF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964" marR="4964" marT="4964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0792854"/>
                  </a:ext>
                </a:extLst>
              </a:tr>
              <a:tr h="119134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sz="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OpenADR 2.0b</a:t>
                      </a:r>
                      <a:endParaRPr lang="en-US" sz="800" b="1" i="0" u="none" strike="noStrike" dirty="0">
                        <a:solidFill>
                          <a:schemeClr val="bg1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964" marR="4964" marT="4964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SEP 2.0(IEC 61968)</a:t>
                      </a:r>
                      <a:endParaRPr lang="en-US" sz="800" b="1" i="0" u="none" strike="noStrike" dirty="0">
                        <a:solidFill>
                          <a:schemeClr val="bg1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964" marR="4964" marT="4964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OpenFMB(IEC 61850)</a:t>
                      </a:r>
                      <a:endParaRPr lang="en-US" sz="800" b="1" i="0" u="none" strike="noStrike" dirty="0">
                        <a:solidFill>
                          <a:schemeClr val="bg1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964" marR="4964" marT="4964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5772750"/>
                  </a:ext>
                </a:extLst>
              </a:tr>
              <a:tr h="119134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 dirty="0">
                          <a:effectLst/>
                        </a:rPr>
                        <a:t>SrcEMA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964" marR="4964" marT="4964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 dirty="0">
                          <a:effectLst/>
                        </a:rPr>
                        <a:t>ei:venID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964" marR="4964" marT="4964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964" marR="4964" marT="49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964" marR="4964" marT="4964" marB="0" anchor="ctr"/>
                </a:tc>
                <a:extLst>
                  <a:ext uri="{0D108BD9-81ED-4DB2-BD59-A6C34878D82A}">
                    <a16:rowId xmlns:a16="http://schemas.microsoft.com/office/drawing/2014/main" val="2036336731"/>
                  </a:ext>
                </a:extLst>
              </a:tr>
              <a:tr h="114170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 dirty="0">
                          <a:effectLst/>
                        </a:rPr>
                        <a:t>DestEMA</a:t>
                      </a:r>
                      <a:endParaRPr lang="en-US" sz="800" b="0" i="0" u="none" strike="noStrike" dirty="0">
                        <a:solidFill>
                          <a:srgbClr val="00CC99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964" marR="4964" marT="4964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 dirty="0">
                          <a:effectLst/>
                        </a:rPr>
                        <a:t>ei:vtnID</a:t>
                      </a:r>
                      <a:endParaRPr lang="en-US" sz="800" b="0" i="0" u="none" strike="noStrike" dirty="0">
                        <a:solidFill>
                          <a:srgbClr val="00CC99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964" marR="4964" marT="4964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964" marR="4964" marT="49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964" marR="4964" marT="4964" marB="0" anchor="ctr"/>
                </a:tc>
                <a:extLst>
                  <a:ext uri="{0D108BD9-81ED-4DB2-BD59-A6C34878D82A}">
                    <a16:rowId xmlns:a16="http://schemas.microsoft.com/office/drawing/2014/main" val="165733866"/>
                  </a:ext>
                </a:extLst>
              </a:tr>
              <a:tr h="163809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 dirty="0">
                          <a:solidFill>
                            <a:schemeClr val="accent2"/>
                          </a:solidFill>
                          <a:effectLst/>
                        </a:rPr>
                        <a:t>service</a:t>
                      </a:r>
                      <a:endParaRPr lang="en-US" sz="800" b="0" i="0" u="none" strike="noStrike" dirty="0">
                        <a:solidFill>
                          <a:schemeClr val="accent2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964" marR="4964" marT="4964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i="0" u="none" strike="noStrike" dirty="0">
                          <a:solidFill>
                            <a:schemeClr val="accent2"/>
                          </a:solidFill>
                          <a:effectLst/>
                        </a:rPr>
                        <a:t>　</a:t>
                      </a:r>
                      <a:r>
                        <a:rPr lang="en-US" altLang="ko-KR" sz="800" b="0" i="0" u="none" strike="noStrike" dirty="0">
                          <a:solidFill>
                            <a:schemeClr val="accent2"/>
                          </a:solidFill>
                          <a:effectLst/>
                          <a:latin typeface="Times New Roman" panose="02020603050405020304" pitchFamily="18" charset="0"/>
                        </a:rPr>
                        <a:t>(Tag </a:t>
                      </a:r>
                      <a:r>
                        <a:rPr lang="ko-KR" altLang="en-US" sz="800" b="0" i="0" u="none" strike="noStrike" dirty="0">
                          <a:solidFill>
                            <a:schemeClr val="accent2"/>
                          </a:solidFill>
                          <a:effectLst/>
                          <a:latin typeface="Times New Roman" panose="02020603050405020304" pitchFamily="18" charset="0"/>
                        </a:rPr>
                        <a:t>이름으로 존재</a:t>
                      </a:r>
                      <a:r>
                        <a:rPr lang="en-US" altLang="ko-KR" sz="800" b="0" i="0" u="none" strike="noStrike" dirty="0">
                          <a:solidFill>
                            <a:schemeClr val="accent2"/>
                          </a:solidFill>
                          <a:effectLst/>
                          <a:latin typeface="Times New Roman" panose="02020603050405020304" pitchFamily="18" charset="0"/>
                        </a:rPr>
                        <a:t>)</a:t>
                      </a:r>
                      <a:endParaRPr lang="ko-KR" altLang="en-US" sz="800" b="0" i="0" u="none" strike="noStrike" dirty="0">
                        <a:solidFill>
                          <a:schemeClr val="accent2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964" marR="4964" marT="4964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800" b="0" i="0" u="none" strike="noStrike" dirty="0">
                        <a:solidFill>
                          <a:schemeClr val="accent2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964" marR="4964" marT="49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964" marR="4964" marT="4964" marB="0" anchor="ctr"/>
                </a:tc>
                <a:extLst>
                  <a:ext uri="{0D108BD9-81ED-4DB2-BD59-A6C34878D82A}">
                    <a16:rowId xmlns:a16="http://schemas.microsoft.com/office/drawing/2014/main" val="992670167"/>
                  </a:ext>
                </a:extLst>
              </a:tr>
              <a:tr h="114170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time</a:t>
                      </a:r>
                      <a:endParaRPr lang="en-US" sz="800" b="0" i="0" u="none" strike="noStrike" dirty="0">
                        <a:solidFill>
                          <a:srgbClr val="FF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964" marR="4964" marT="4964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FF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964" marR="4964" marT="49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FF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964" marR="4964" marT="496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RandomizableEvent:creation Time</a:t>
                      </a:r>
                      <a:endParaRPr lang="en-US" sz="800" b="0" i="0" u="none" strike="noStrike" dirty="0">
                        <a:solidFill>
                          <a:srgbClr val="FF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964" marR="4964" marT="49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FF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964" marR="4964" marT="4964" marB="0" anchor="ctr"/>
                </a:tc>
                <a:extLst>
                  <a:ext uri="{0D108BD9-81ED-4DB2-BD59-A6C34878D82A}">
                    <a16:rowId xmlns:a16="http://schemas.microsoft.com/office/drawing/2014/main" val="2382393542"/>
                  </a:ext>
                </a:extLst>
              </a:tr>
              <a:tr h="114170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 dirty="0">
                          <a:effectLst/>
                        </a:rPr>
                        <a:t>requestID</a:t>
                      </a:r>
                      <a:endParaRPr lang="en-US" sz="800" b="1" i="0" u="none" strike="noStrike" dirty="0">
                        <a:solidFill>
                          <a:srgbClr val="FF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964" marR="4964" marT="4964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 dirty="0">
                          <a:effectLst/>
                        </a:rPr>
                        <a:t>requestID</a:t>
                      </a:r>
                      <a:endParaRPr lang="en-US" sz="800" b="1" i="0" u="none" strike="noStrike" dirty="0">
                        <a:solidFill>
                          <a:srgbClr val="FF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964" marR="4964" marT="4964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964" marR="4964" marT="49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964" marR="4964" marT="4964" marB="0" anchor="ctr"/>
                </a:tc>
                <a:extLst>
                  <a:ext uri="{0D108BD9-81ED-4DB2-BD59-A6C34878D82A}">
                    <a16:rowId xmlns:a16="http://schemas.microsoft.com/office/drawing/2014/main" val="3834828943"/>
                  </a:ext>
                </a:extLst>
              </a:tr>
              <a:tr h="114170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sz="800" b="1" i="0" u="none" strike="noStrike" dirty="0">
                          <a:solidFill>
                            <a:srgbClr val="FF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50" charset="-127"/>
                        </a:rPr>
                        <a:t>type(Implicit,</a:t>
                      </a:r>
                      <a:r>
                        <a:rPr lang="en-US" sz="800" b="1" i="0" u="none" strike="noStrike" baseline="0" dirty="0">
                          <a:solidFill>
                            <a:srgbClr val="FF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50" charset="-127"/>
                        </a:rPr>
                        <a:t> Explicit</a:t>
                      </a:r>
                      <a:r>
                        <a:rPr lang="en-US" altLang="ko-KR" sz="800" b="1" i="0" u="none" strike="noStrike" baseline="0" dirty="0">
                          <a:solidFill>
                            <a:srgbClr val="FF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50" charset="-127"/>
                        </a:rPr>
                        <a:t>)</a:t>
                      </a:r>
                      <a:endParaRPr lang="en-US" sz="800" b="1" i="0" u="none" strike="noStrike" dirty="0">
                        <a:solidFill>
                          <a:srgbClr val="FF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964" marR="4964" marT="4964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ctr"/>
                      <a:endParaRPr lang="en-US" sz="800" b="1" i="0" u="none" strike="noStrike" dirty="0">
                        <a:solidFill>
                          <a:srgbClr val="FF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964" marR="4964" marT="4964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964" marR="4964" marT="496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964" marR="4964" marT="4964" marB="0" anchor="ctr"/>
                </a:tc>
                <a:extLst>
                  <a:ext uri="{0D108BD9-81ED-4DB2-BD59-A6C34878D82A}">
                    <a16:rowId xmlns:a16="http://schemas.microsoft.com/office/drawing/2014/main" val="1788553365"/>
                  </a:ext>
                </a:extLst>
              </a:tr>
              <a:tr h="114170">
                <a:tc rowSpan="6"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 dirty="0">
                          <a:effectLst/>
                        </a:rPr>
                        <a:t>report</a:t>
                      </a:r>
                      <a:endParaRPr lang="en-US" sz="800" b="1" i="0" u="none" strike="noStrike" dirty="0">
                        <a:solidFill>
                          <a:srgbClr val="FF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964" marR="4964" marT="496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 dirty="0">
                          <a:effectLst/>
                        </a:rPr>
                        <a:t>duration</a:t>
                      </a:r>
                      <a:endParaRPr lang="en-US" sz="800" b="0" i="0" u="none" strike="noStrike" dirty="0">
                        <a:solidFill>
                          <a:srgbClr val="FF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964" marR="4964" marT="4964" marB="0" anchor="ctr"/>
                </a:tc>
                <a:tc rowSpan="6"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 dirty="0">
                          <a:effectLst/>
                        </a:rPr>
                        <a:t>oadrReport</a:t>
                      </a:r>
                      <a:endParaRPr lang="en-US" sz="800" b="1" i="0" u="none" strike="noStrike" dirty="0">
                        <a:solidFill>
                          <a:srgbClr val="FF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964" marR="4964" marT="496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 dirty="0">
                          <a:effectLst/>
                        </a:rPr>
                        <a:t>duration</a:t>
                      </a:r>
                      <a:endParaRPr lang="en-US" sz="800" b="0" i="0" u="none" strike="noStrike" dirty="0">
                        <a:solidFill>
                          <a:srgbClr val="FF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964" marR="4964" marT="49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964" marR="4964" marT="49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964" marR="4964" marT="4964" marB="0" anchor="ctr"/>
                </a:tc>
                <a:extLst>
                  <a:ext uri="{0D108BD9-81ED-4DB2-BD59-A6C34878D82A}">
                    <a16:rowId xmlns:a16="http://schemas.microsoft.com/office/drawing/2014/main" val="1639561424"/>
                  </a:ext>
                </a:extLst>
              </a:tr>
              <a:tr h="11417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u="none" strike="noStrike" dirty="0">
                          <a:effectLst/>
                        </a:rPr>
                        <a:t>reportDescription</a:t>
                      </a:r>
                      <a:endParaRPr lang="en-US" sz="800" b="0" i="0" u="none" strike="noStrike" dirty="0">
                        <a:solidFill>
                          <a:srgbClr val="FF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964" marR="4964" marT="4964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 dirty="0">
                          <a:effectLst/>
                        </a:rPr>
                        <a:t>oadrReportDescription</a:t>
                      </a:r>
                      <a:endParaRPr lang="en-US" sz="800" b="0" i="0" u="none" strike="noStrike" dirty="0">
                        <a:solidFill>
                          <a:srgbClr val="FF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964" marR="4964" marT="49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964" marR="4964" marT="49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964" marR="4964" marT="4964" marB="0" anchor="ctr"/>
                </a:tc>
                <a:extLst>
                  <a:ext uri="{0D108BD9-81ED-4DB2-BD59-A6C34878D82A}">
                    <a16:rowId xmlns:a16="http://schemas.microsoft.com/office/drawing/2014/main" val="2551412100"/>
                  </a:ext>
                </a:extLst>
              </a:tr>
              <a:tr h="11417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 dirty="0">
                          <a:effectLst/>
                        </a:rPr>
                        <a:t>reportRequestID</a:t>
                      </a:r>
                      <a:endParaRPr lang="en-US" sz="800" b="0" i="0" u="none" strike="noStrike" dirty="0">
                        <a:solidFill>
                          <a:srgbClr val="FF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964" marR="4964" marT="4964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 dirty="0">
                          <a:effectLst/>
                        </a:rPr>
                        <a:t>reportRequestID</a:t>
                      </a:r>
                      <a:endParaRPr lang="en-US" sz="800" b="0" i="0" u="none" strike="noStrike" dirty="0">
                        <a:solidFill>
                          <a:srgbClr val="FF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964" marR="4964" marT="49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964" marR="4964" marT="49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964" marR="4964" marT="4964" marB="0" anchor="ctr"/>
                </a:tc>
                <a:extLst>
                  <a:ext uri="{0D108BD9-81ED-4DB2-BD59-A6C34878D82A}">
                    <a16:rowId xmlns:a16="http://schemas.microsoft.com/office/drawing/2014/main" val="1560211811"/>
                  </a:ext>
                </a:extLst>
              </a:tr>
              <a:tr h="11417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 dirty="0">
                          <a:effectLst/>
                        </a:rPr>
                        <a:t>reportSpecifierID</a:t>
                      </a:r>
                      <a:endParaRPr lang="en-US" sz="800" b="0" i="0" u="none" strike="noStrike" dirty="0">
                        <a:solidFill>
                          <a:srgbClr val="FF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964" marR="4964" marT="4964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 dirty="0">
                          <a:effectLst/>
                        </a:rPr>
                        <a:t>reportSpecifierID</a:t>
                      </a:r>
                      <a:endParaRPr lang="en-US" sz="800" b="0" i="0" u="none" strike="noStrike" dirty="0">
                        <a:solidFill>
                          <a:srgbClr val="FF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964" marR="4964" marT="49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964" marR="4964" marT="49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964" marR="4964" marT="4964" marB="0" anchor="ctr"/>
                </a:tc>
                <a:extLst>
                  <a:ext uri="{0D108BD9-81ED-4DB2-BD59-A6C34878D82A}">
                    <a16:rowId xmlns:a16="http://schemas.microsoft.com/office/drawing/2014/main" val="239208298"/>
                  </a:ext>
                </a:extLst>
              </a:tr>
              <a:tr h="11417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 dirty="0">
                          <a:effectLst/>
                        </a:rPr>
                        <a:t>reportName</a:t>
                      </a:r>
                      <a:endParaRPr lang="en-US" sz="800" b="0" i="0" u="none" strike="noStrike" dirty="0">
                        <a:solidFill>
                          <a:srgbClr val="FF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964" marR="4964" marT="4964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 dirty="0">
                          <a:effectLst/>
                        </a:rPr>
                        <a:t>reportName</a:t>
                      </a:r>
                      <a:endParaRPr lang="en-US" sz="800" b="0" i="0" u="none" strike="noStrike" dirty="0">
                        <a:solidFill>
                          <a:srgbClr val="FF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964" marR="4964" marT="49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964" marR="4964" marT="49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964" marR="4964" marT="4964" marB="0" anchor="ctr"/>
                </a:tc>
                <a:extLst>
                  <a:ext uri="{0D108BD9-81ED-4DB2-BD59-A6C34878D82A}">
                    <a16:rowId xmlns:a16="http://schemas.microsoft.com/office/drawing/2014/main" val="2747187799"/>
                  </a:ext>
                </a:extLst>
              </a:tr>
              <a:tr h="11417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 dirty="0">
                          <a:effectLst/>
                        </a:rPr>
                        <a:t>createdDateTime</a:t>
                      </a:r>
                      <a:endParaRPr lang="en-US" sz="800" b="0" i="0" u="none" strike="noStrike" dirty="0">
                        <a:solidFill>
                          <a:srgbClr val="FF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964" marR="4964" marT="4964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 dirty="0">
                          <a:effectLst/>
                        </a:rPr>
                        <a:t>createdDateTime</a:t>
                      </a:r>
                      <a:endParaRPr lang="en-US" sz="800" b="0" i="0" u="none" strike="noStrike" dirty="0">
                        <a:solidFill>
                          <a:srgbClr val="FF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964" marR="4964" marT="49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964" marR="4964" marT="49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solidFill>
                            <a:schemeClr val="tx1"/>
                          </a:solidFill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964" marR="4964" marT="4964" marB="0" anchor="ctr"/>
                </a:tc>
                <a:extLst>
                  <a:ext uri="{0D108BD9-81ED-4DB2-BD59-A6C34878D82A}">
                    <a16:rowId xmlns:a16="http://schemas.microsoft.com/office/drawing/2014/main" val="2427033332"/>
                  </a:ext>
                </a:extLst>
              </a:tr>
              <a:tr h="114170">
                <a:tc rowSpan="25"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 dirty="0">
                          <a:effectLst/>
                        </a:rPr>
                        <a:t>report:reportDescription</a:t>
                      </a:r>
                      <a:endParaRPr lang="en-US" sz="800" b="0" i="0" u="none" strike="noStrike" dirty="0">
                        <a:solidFill>
                          <a:srgbClr val="FF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964" marR="4964" marT="496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 dirty="0" err="1">
                          <a:effectLst/>
                        </a:rPr>
                        <a:t>rID</a:t>
                      </a:r>
                      <a:endParaRPr lang="en-US" sz="800" b="0" i="1" u="none" strike="noStrike" dirty="0">
                        <a:solidFill>
                          <a:srgbClr val="FF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964" marR="4964" marT="4964" marB="0" anchor="ctr"/>
                </a:tc>
                <a:tc rowSpan="12"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 dirty="0" err="1">
                          <a:effectLst/>
                        </a:rPr>
                        <a:t>oadrReport:oadrReportDescription</a:t>
                      </a:r>
                      <a:endParaRPr lang="en-US" sz="800" b="0" i="0" u="none" strike="noStrike" dirty="0">
                        <a:solidFill>
                          <a:srgbClr val="FF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964" marR="4964" marT="496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 dirty="0">
                          <a:effectLst/>
                        </a:rPr>
                        <a:t>rID</a:t>
                      </a:r>
                      <a:endParaRPr lang="en-US" sz="800" b="0" i="1" u="none" strike="noStrike" dirty="0">
                        <a:solidFill>
                          <a:srgbClr val="FF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964" marR="4964" marT="49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964" marR="4964" marT="49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solidFill>
                            <a:schemeClr val="tx1"/>
                          </a:solidFill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964" marR="4964" marT="4964" marB="0" anchor="ctr"/>
                </a:tc>
                <a:extLst>
                  <a:ext uri="{0D108BD9-81ED-4DB2-BD59-A6C34878D82A}">
                    <a16:rowId xmlns:a16="http://schemas.microsoft.com/office/drawing/2014/main" val="356964691"/>
                  </a:ext>
                </a:extLst>
              </a:tr>
              <a:tr h="11417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 dirty="0">
                          <a:effectLst/>
                        </a:rPr>
                        <a:t>resourceID</a:t>
                      </a:r>
                      <a:endParaRPr lang="en-US" sz="800" b="0" i="1" u="none" strike="noStrike" dirty="0">
                        <a:solidFill>
                          <a:srgbClr val="FF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964" marR="4964" marT="4964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 dirty="0">
                          <a:effectLst/>
                        </a:rPr>
                        <a:t>resourceID</a:t>
                      </a:r>
                      <a:endParaRPr lang="en-US" sz="800" b="0" i="1" u="none" strike="noStrike" dirty="0">
                        <a:solidFill>
                          <a:srgbClr val="FF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964" marR="4964" marT="49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964" marR="4964" marT="49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964" marR="4964" marT="4964" marB="0" anchor="ctr"/>
                </a:tc>
                <a:extLst>
                  <a:ext uri="{0D108BD9-81ED-4DB2-BD59-A6C34878D82A}">
                    <a16:rowId xmlns:a16="http://schemas.microsoft.com/office/drawing/2014/main" val="2257586751"/>
                  </a:ext>
                </a:extLst>
              </a:tr>
              <a:tr h="11417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deviceType</a:t>
                      </a:r>
                      <a:endParaRPr lang="en-US" sz="800" b="1" i="0" u="none" strike="noStrike" dirty="0">
                        <a:solidFill>
                          <a:srgbClr val="FF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964" marR="4964" marT="4964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964" marR="4964" marT="49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964" marR="4964" marT="496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EndDeviceControlType:type</a:t>
                      </a:r>
                      <a:endParaRPr 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964" marR="4964" marT="4964" marB="0" anchor="ctr"/>
                </a:tc>
                <a:extLst>
                  <a:ext uri="{0D108BD9-81ED-4DB2-BD59-A6C34878D82A}">
                    <a16:rowId xmlns:a16="http://schemas.microsoft.com/office/drawing/2014/main" val="2677696515"/>
                  </a:ext>
                </a:extLst>
              </a:tr>
              <a:tr h="11417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 dirty="0" err="1">
                          <a:effectLst/>
                        </a:rPr>
                        <a:t>reportType</a:t>
                      </a:r>
                      <a:endParaRPr lang="en-US" sz="800" b="0" i="1" u="none" strike="noStrike" dirty="0">
                        <a:solidFill>
                          <a:srgbClr val="FF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964" marR="4964" marT="4964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 dirty="0" err="1">
                          <a:effectLst/>
                        </a:rPr>
                        <a:t>reportType</a:t>
                      </a:r>
                      <a:endParaRPr lang="en-US" sz="800" b="0" i="1" u="none" strike="noStrike" dirty="0">
                        <a:solidFill>
                          <a:srgbClr val="FF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964" marR="4964" marT="49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964" marR="4964" marT="49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964" marR="4964" marT="4964" marB="0" anchor="ctr"/>
                </a:tc>
                <a:extLst>
                  <a:ext uri="{0D108BD9-81ED-4DB2-BD59-A6C34878D82A}">
                    <a16:rowId xmlns:a16="http://schemas.microsoft.com/office/drawing/2014/main" val="493826945"/>
                  </a:ext>
                </a:extLst>
              </a:tr>
              <a:tr h="11417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 dirty="0" err="1">
                          <a:effectLst/>
                        </a:rPr>
                        <a:t>itemUnits</a:t>
                      </a:r>
                      <a:endParaRPr lang="en-US" sz="800" b="0" i="1" u="none" strike="noStrike" dirty="0">
                        <a:solidFill>
                          <a:srgbClr val="FF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964" marR="4964" marT="4964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 dirty="0">
                          <a:effectLst/>
                        </a:rPr>
                        <a:t>itemUnits</a:t>
                      </a:r>
                      <a:endParaRPr lang="en-US" sz="800" b="0" i="1" u="none" strike="noStrike" dirty="0">
                        <a:solidFill>
                          <a:srgbClr val="FF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964" marR="4964" marT="49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964" marR="4964" marT="49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964" marR="4964" marT="4964" marB="0" anchor="ctr"/>
                </a:tc>
                <a:extLst>
                  <a:ext uri="{0D108BD9-81ED-4DB2-BD59-A6C34878D82A}">
                    <a16:rowId xmlns:a16="http://schemas.microsoft.com/office/drawing/2014/main" val="221774648"/>
                  </a:ext>
                </a:extLst>
              </a:tr>
              <a:tr h="11417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 dirty="0" err="1">
                          <a:effectLst/>
                        </a:rPr>
                        <a:t>siScaleCode</a:t>
                      </a:r>
                      <a:endParaRPr lang="en-US" sz="800" b="0" i="1" u="none" strike="noStrike" dirty="0">
                        <a:solidFill>
                          <a:srgbClr val="FF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964" marR="4964" marT="4964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 dirty="0" err="1">
                          <a:effectLst/>
                        </a:rPr>
                        <a:t>siScaleCode</a:t>
                      </a:r>
                      <a:endParaRPr lang="en-US" sz="800" b="0" i="1" u="none" strike="noStrike" dirty="0">
                        <a:solidFill>
                          <a:srgbClr val="FF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964" marR="4964" marT="49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964" marR="4964" marT="49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964" marR="4964" marT="4964" marB="0" anchor="ctr"/>
                </a:tc>
                <a:extLst>
                  <a:ext uri="{0D108BD9-81ED-4DB2-BD59-A6C34878D82A}">
                    <a16:rowId xmlns:a16="http://schemas.microsoft.com/office/drawing/2014/main" val="3111928226"/>
                  </a:ext>
                </a:extLst>
              </a:tr>
              <a:tr h="11417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 dirty="0">
                          <a:effectLst/>
                        </a:rPr>
                        <a:t>marketContext</a:t>
                      </a:r>
                      <a:endParaRPr lang="en-US" sz="800" b="0" i="1" u="none" strike="noStrike" dirty="0">
                        <a:solidFill>
                          <a:srgbClr val="FF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964" marR="4964" marT="4964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 dirty="0">
                          <a:effectLst/>
                        </a:rPr>
                        <a:t>marketContext</a:t>
                      </a:r>
                      <a:endParaRPr lang="en-US" sz="800" b="0" i="1" u="none" strike="noStrike" dirty="0">
                        <a:solidFill>
                          <a:srgbClr val="FF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964" marR="4964" marT="49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964" marR="4964" marT="49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964" marR="4964" marT="4964" marB="0" anchor="ctr"/>
                </a:tc>
                <a:extLst>
                  <a:ext uri="{0D108BD9-81ED-4DB2-BD59-A6C34878D82A}">
                    <a16:rowId xmlns:a16="http://schemas.microsoft.com/office/drawing/2014/main" val="1510727716"/>
                  </a:ext>
                </a:extLst>
              </a:tr>
              <a:tr h="11417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 dirty="0" err="1">
                          <a:effectLst/>
                        </a:rPr>
                        <a:t>MinPeriod</a:t>
                      </a:r>
                      <a:endParaRPr lang="en-US" sz="800" b="0" i="1" u="none" strike="noStrike" dirty="0">
                        <a:solidFill>
                          <a:srgbClr val="FF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964" marR="4964" marT="4964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>
                          <a:effectLst/>
                        </a:rPr>
                        <a:t>oadrMinPeriod</a:t>
                      </a:r>
                      <a:endParaRPr lang="en-US" sz="800" b="0" i="1" u="none" strike="noStrike">
                        <a:solidFill>
                          <a:srgbClr val="FF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964" marR="4964" marT="49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solidFill>
                            <a:schemeClr val="tx1"/>
                          </a:solidFill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964" marR="4964" marT="49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964" marR="4964" marT="4964" marB="0" anchor="ctr"/>
                </a:tc>
                <a:extLst>
                  <a:ext uri="{0D108BD9-81ED-4DB2-BD59-A6C34878D82A}">
                    <a16:rowId xmlns:a16="http://schemas.microsoft.com/office/drawing/2014/main" val="2164208608"/>
                  </a:ext>
                </a:extLst>
              </a:tr>
              <a:tr h="11417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 dirty="0" err="1">
                          <a:effectLst/>
                        </a:rPr>
                        <a:t>MaxPeriod</a:t>
                      </a:r>
                      <a:endParaRPr lang="en-US" sz="800" b="0" i="1" u="none" strike="noStrike" dirty="0">
                        <a:solidFill>
                          <a:srgbClr val="FF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964" marR="4964" marT="4964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 dirty="0">
                          <a:effectLst/>
                        </a:rPr>
                        <a:t>oadrMaxPeriod</a:t>
                      </a:r>
                      <a:endParaRPr lang="en-US" sz="800" b="0" i="1" u="none" strike="noStrike" dirty="0">
                        <a:solidFill>
                          <a:srgbClr val="FF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964" marR="4964" marT="49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964" marR="4964" marT="49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964" marR="4964" marT="4964" marB="0" anchor="ctr"/>
                </a:tc>
                <a:extLst>
                  <a:ext uri="{0D108BD9-81ED-4DB2-BD59-A6C34878D82A}">
                    <a16:rowId xmlns:a16="http://schemas.microsoft.com/office/drawing/2014/main" val="1684582185"/>
                  </a:ext>
                </a:extLst>
              </a:tr>
              <a:tr h="11417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 dirty="0" err="1">
                          <a:effectLst/>
                        </a:rPr>
                        <a:t>OnChange</a:t>
                      </a:r>
                      <a:endParaRPr lang="en-US" sz="800" b="0" i="1" u="none" strike="noStrike" dirty="0">
                        <a:solidFill>
                          <a:srgbClr val="FF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964" marR="4964" marT="4964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>
                          <a:effectLst/>
                        </a:rPr>
                        <a:t>oadrOnChange</a:t>
                      </a:r>
                      <a:endParaRPr lang="en-US" sz="800" b="0" i="1" u="none" strike="noStrike">
                        <a:solidFill>
                          <a:srgbClr val="FF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964" marR="4964" marT="49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964" marR="4964" marT="49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964" marR="4964" marT="4964" marB="0" anchor="ctr"/>
                </a:tc>
                <a:extLst>
                  <a:ext uri="{0D108BD9-81ED-4DB2-BD59-A6C34878D82A}">
                    <a16:rowId xmlns:a16="http://schemas.microsoft.com/office/drawing/2014/main" val="1871739017"/>
                  </a:ext>
                </a:extLst>
              </a:tr>
              <a:tr h="11417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 dirty="0" err="1">
                          <a:effectLst/>
                        </a:rPr>
                        <a:t>itemDescription</a:t>
                      </a:r>
                      <a:endParaRPr lang="en-US" sz="800" b="0" i="1" u="none" strike="noStrike" dirty="0">
                        <a:solidFill>
                          <a:srgbClr val="FF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964" marR="4964" marT="4964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>
                          <a:effectLst/>
                        </a:rPr>
                        <a:t>itemDescription</a:t>
                      </a:r>
                      <a:endParaRPr lang="en-US" sz="800" b="0" i="1" u="none" strike="noStrike">
                        <a:solidFill>
                          <a:srgbClr val="FF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964" marR="4964" marT="49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964" marR="4964" marT="49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solidFill>
                            <a:schemeClr val="tx1"/>
                          </a:solidFill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964" marR="4964" marT="4964" marB="0" anchor="ctr"/>
                </a:tc>
                <a:extLst>
                  <a:ext uri="{0D108BD9-81ED-4DB2-BD59-A6C34878D82A}">
                    <a16:rowId xmlns:a16="http://schemas.microsoft.com/office/drawing/2014/main" val="2143489041"/>
                  </a:ext>
                </a:extLst>
              </a:tr>
              <a:tr h="11417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1" u="none" strike="noStrike" dirty="0" err="1">
                          <a:effectLst/>
                        </a:rPr>
                        <a:t>powerAttributes</a:t>
                      </a:r>
                      <a:endParaRPr lang="en-US" sz="800" b="1" i="1" u="none" strike="noStrike" dirty="0">
                        <a:solidFill>
                          <a:srgbClr val="FF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964" marR="4964" marT="4964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>
                          <a:effectLst/>
                        </a:rPr>
                        <a:t>powerAttributes</a:t>
                      </a:r>
                      <a:endParaRPr lang="en-US" sz="800" b="0" i="1" u="none" strike="noStrike">
                        <a:solidFill>
                          <a:srgbClr val="FF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964" marR="4964" marT="49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964" marR="4964" marT="49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solidFill>
                            <a:schemeClr val="tx1"/>
                          </a:solidFill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964" marR="4964" marT="4964" marB="0" anchor="ctr"/>
                </a:tc>
                <a:extLst>
                  <a:ext uri="{0D108BD9-81ED-4DB2-BD59-A6C34878D82A}">
                    <a16:rowId xmlns:a16="http://schemas.microsoft.com/office/drawing/2014/main" val="2024295851"/>
                  </a:ext>
                </a:extLst>
              </a:tr>
              <a:tr h="11417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 dirty="0">
                          <a:solidFill>
                            <a:srgbClr val="FF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50" charset="-127"/>
                        </a:rPr>
                        <a:t>qos</a:t>
                      </a:r>
                    </a:p>
                  </a:txBody>
                  <a:tcPr marL="4964" marR="4964" marT="496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FF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964" marR="4964" marT="496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FF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964" marR="4964" marT="4964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 err="1">
                          <a:solidFill>
                            <a:srgbClr val="FF0000"/>
                          </a:solidFill>
                          <a:effectLst/>
                          <a:latin typeface="Cambria" panose="02040503050406030204" pitchFamily="18" charset="0"/>
                          <a:ea typeface="+mn-ea"/>
                        </a:rPr>
                        <a:t>EndDeviceControl:loadShiftForward</a:t>
                      </a:r>
                      <a:endParaRPr lang="en-US" altLang="ko-KR" sz="800" b="0" i="0" u="none" strike="noStrike" dirty="0">
                        <a:solidFill>
                          <a:srgbClr val="FF0000"/>
                        </a:solidFill>
                        <a:effectLst/>
                        <a:latin typeface="Cambria" panose="02040503050406030204" pitchFamily="18" charset="0"/>
                        <a:ea typeface="+mn-ea"/>
                      </a:endParaRPr>
                    </a:p>
                  </a:txBody>
                  <a:tcPr marL="4964" marR="4964" marT="496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FF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964" marR="4964" marT="4964" marB="0" anchor="ctr"/>
                </a:tc>
                <a:extLst>
                  <a:ext uri="{0D108BD9-81ED-4DB2-BD59-A6C34878D82A}">
                    <a16:rowId xmlns:a16="http://schemas.microsoft.com/office/drawing/2014/main" val="1913567172"/>
                  </a:ext>
                </a:extLst>
              </a:tr>
              <a:tr h="11417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state</a:t>
                      </a:r>
                      <a:endParaRPr lang="en-US" sz="800" b="1" i="0" u="none" strike="noStrike" dirty="0">
                        <a:solidFill>
                          <a:srgbClr val="FF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964" marR="4964" marT="49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FF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964" marR="4964" marT="49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FF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964" marR="4964" marT="496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DeviceStatus:opState</a:t>
                      </a:r>
                      <a:endParaRPr lang="en-US" sz="800" b="0" i="0" u="none" strike="noStrike" dirty="0">
                        <a:solidFill>
                          <a:srgbClr val="FF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964" marR="4964" marT="49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FF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964" marR="4964" marT="4964" marB="0" anchor="ctr"/>
                </a:tc>
                <a:extLst>
                  <a:ext uri="{0D108BD9-81ED-4DB2-BD59-A6C34878D82A}">
                    <a16:rowId xmlns:a16="http://schemas.microsoft.com/office/drawing/2014/main" val="2507797941"/>
                  </a:ext>
                </a:extLst>
              </a:tr>
              <a:tr h="11417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u="none" strike="noStrike" dirty="0">
                          <a:solidFill>
                            <a:srgbClr val="FF0000"/>
                          </a:solidFill>
                          <a:effectLst/>
                        </a:rPr>
                        <a:t>power</a:t>
                      </a:r>
                      <a:endParaRPr lang="en-US" sz="800" b="0" i="0" u="none" strike="noStrike" dirty="0">
                        <a:solidFill>
                          <a:srgbClr val="FF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964" marR="4964" marT="49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solidFill>
                            <a:srgbClr val="FF0000"/>
                          </a:solidFill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FF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964" marR="4964" marT="49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solidFill>
                            <a:srgbClr val="FF0000"/>
                          </a:solidFill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FF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964" marR="4964" marT="4964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8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FF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964" marR="4964" marT="4964" marB="0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Readings: value</a:t>
                      </a:r>
                      <a:endParaRPr lang="en-US" sz="800" b="0" i="0" u="none" strike="noStrike" dirty="0">
                        <a:solidFill>
                          <a:srgbClr val="FF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964" marR="4964" marT="4964" marB="0" anchor="ctr"/>
                </a:tc>
                <a:extLst>
                  <a:ext uri="{0D108BD9-81ED-4DB2-BD59-A6C34878D82A}">
                    <a16:rowId xmlns:a16="http://schemas.microsoft.com/office/drawing/2014/main" val="2087365785"/>
                  </a:ext>
                </a:extLst>
              </a:tr>
              <a:tr h="11417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>
                          <a:solidFill>
                            <a:srgbClr val="FF0000"/>
                          </a:solidFill>
                          <a:effectLst/>
                        </a:rPr>
                        <a:t>dimming</a:t>
                      </a:r>
                      <a:endParaRPr lang="en-US" sz="800" b="1" i="0" u="none" strike="noStrike">
                        <a:solidFill>
                          <a:srgbClr val="FF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964" marR="4964" marT="49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solidFill>
                            <a:srgbClr val="FF0000"/>
                          </a:solidFill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FF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964" marR="4964" marT="49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solidFill>
                            <a:srgbClr val="FF0000"/>
                          </a:solidFill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FF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964" marR="4964" marT="496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Subscription:Level</a:t>
                      </a:r>
                      <a:endParaRPr lang="en-US" sz="800" b="0" i="0" u="none" strike="noStrike" dirty="0">
                        <a:solidFill>
                          <a:srgbClr val="FF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964" marR="4964" marT="4964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8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FF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964" marR="4964" marT="4964" marB="0"/>
                </a:tc>
                <a:extLst>
                  <a:ext uri="{0D108BD9-81ED-4DB2-BD59-A6C34878D82A}">
                    <a16:rowId xmlns:a16="http://schemas.microsoft.com/office/drawing/2014/main" val="2162432786"/>
                  </a:ext>
                </a:extLst>
              </a:tr>
              <a:tr h="24323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margin</a:t>
                      </a:r>
                      <a:endParaRPr lang="en-US" sz="800" b="1" i="0" u="none" strike="noStrike" dirty="0">
                        <a:solidFill>
                          <a:srgbClr val="FF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964" marR="4964" marT="49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FF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964" marR="4964" marT="49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FF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964" marR="4964" marT="496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IdentifiedObject:DemandResponseProgram:availabilityUpdatePowerChnageThreshold</a:t>
                      </a:r>
                      <a:endParaRPr lang="en-US" sz="800" b="0" i="0" u="none" strike="noStrike" dirty="0">
                        <a:solidFill>
                          <a:srgbClr val="FF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964" marR="4964" marT="4964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8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FF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964" marR="4964" marT="4964" marB="0"/>
                </a:tc>
                <a:extLst>
                  <a:ext uri="{0D108BD9-81ED-4DB2-BD59-A6C34878D82A}">
                    <a16:rowId xmlns:a16="http://schemas.microsoft.com/office/drawing/2014/main" val="1030324710"/>
                  </a:ext>
                </a:extLst>
              </a:tr>
              <a:tr h="16380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generate</a:t>
                      </a:r>
                      <a:endParaRPr lang="en-US" sz="800" b="1" i="0" u="none" strike="noStrike" dirty="0">
                        <a:solidFill>
                          <a:srgbClr val="FF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964" marR="4964" marT="49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solidFill>
                            <a:srgbClr val="FF0000"/>
                          </a:solidFill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FF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964" marR="4964" marT="49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solidFill>
                            <a:srgbClr val="FF0000"/>
                          </a:solidFill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FF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964" marR="4964" marT="4964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8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FF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964" marR="4964" marT="4964" marB="0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SolarEventProfile:SolarInveterrStatus:value</a:t>
                      </a:r>
                      <a:endParaRPr lang="en-US" sz="800" b="0" i="0" u="none" strike="noStrike" dirty="0">
                        <a:solidFill>
                          <a:srgbClr val="FF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964" marR="4964" marT="4964" marB="0" anchor="ctr"/>
                </a:tc>
                <a:extLst>
                  <a:ext uri="{0D108BD9-81ED-4DB2-BD59-A6C34878D82A}">
                    <a16:rowId xmlns:a16="http://schemas.microsoft.com/office/drawing/2014/main" val="2056675276"/>
                  </a:ext>
                </a:extLst>
              </a:tr>
              <a:tr h="14792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solidFill>
                            <a:srgbClr val="FF0000"/>
                          </a:solidFill>
                          <a:effectLst/>
                        </a:rPr>
                        <a:t>storage</a:t>
                      </a:r>
                      <a:endParaRPr lang="en-US" sz="800" b="0" i="0" u="none" strike="noStrike">
                        <a:solidFill>
                          <a:srgbClr val="FF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964" marR="4964" marT="49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FF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964" marR="4964" marT="49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FF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964" marR="4964" marT="4964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8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FF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964" marR="4964" marT="4964" marB="0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BatteryEventProfile:BatteryStatus:value</a:t>
                      </a:r>
                      <a:endParaRPr lang="en-US" sz="800" b="0" i="0" u="none" strike="noStrike" dirty="0">
                        <a:solidFill>
                          <a:srgbClr val="FF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964" marR="4964" marT="4964" marB="0" anchor="ctr"/>
                </a:tc>
                <a:extLst>
                  <a:ext uri="{0D108BD9-81ED-4DB2-BD59-A6C34878D82A}">
                    <a16:rowId xmlns:a16="http://schemas.microsoft.com/office/drawing/2014/main" val="2042080329"/>
                  </a:ext>
                </a:extLst>
              </a:tr>
              <a:tr h="11417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maxValue</a:t>
                      </a:r>
                      <a:endParaRPr lang="en-US" sz="800" b="0" i="0" u="none" strike="noStrike" dirty="0">
                        <a:solidFill>
                          <a:srgbClr val="FF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964" marR="4964" marT="49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solidFill>
                            <a:srgbClr val="FF0000"/>
                          </a:solidFill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FF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964" marR="4964" marT="49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FF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964" marR="4964" marT="4964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8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FF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964" marR="4964" marT="4964" marB="0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solarModule:SolarCapability:MaxVal</a:t>
                      </a:r>
                      <a:endParaRPr lang="en-US" sz="800" b="0" i="0" u="none" strike="noStrike" dirty="0">
                        <a:solidFill>
                          <a:srgbClr val="FF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964" marR="4964" marT="4964" marB="0" anchor="ctr"/>
                </a:tc>
                <a:extLst>
                  <a:ext uri="{0D108BD9-81ED-4DB2-BD59-A6C34878D82A}">
                    <a16:rowId xmlns:a16="http://schemas.microsoft.com/office/drawing/2014/main" val="2144029814"/>
                  </a:ext>
                </a:extLst>
              </a:tr>
              <a:tr h="11417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minValue</a:t>
                      </a:r>
                      <a:endParaRPr lang="en-US" sz="800" b="0" i="0" u="none" strike="noStrike" dirty="0">
                        <a:solidFill>
                          <a:srgbClr val="FF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964" marR="4964" marT="49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solidFill>
                            <a:srgbClr val="FF0000"/>
                          </a:solidFill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FF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964" marR="4964" marT="49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solidFill>
                            <a:srgbClr val="FF0000"/>
                          </a:solidFill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FF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964" marR="4964" marT="4964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8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FF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964" marR="4964" marT="4964" marB="0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solarModule:SolarCapability:MinVal</a:t>
                      </a:r>
                      <a:endParaRPr lang="en-US" sz="800" b="0" i="0" u="none" strike="noStrike" dirty="0">
                        <a:solidFill>
                          <a:srgbClr val="FF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964" marR="4964" marT="4964" marB="0" anchor="ctr"/>
                </a:tc>
                <a:extLst>
                  <a:ext uri="{0D108BD9-81ED-4DB2-BD59-A6C34878D82A}">
                    <a16:rowId xmlns:a16="http://schemas.microsoft.com/office/drawing/2014/main" val="748990045"/>
                  </a:ext>
                </a:extLst>
              </a:tr>
              <a:tr h="11417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solidFill>
                            <a:srgbClr val="FF0000"/>
                          </a:solidFill>
                          <a:effectLst/>
                        </a:rPr>
                        <a:t>avgValue</a:t>
                      </a:r>
                      <a:endParaRPr lang="en-US" sz="800" b="0" i="0" u="none" strike="noStrike">
                        <a:solidFill>
                          <a:srgbClr val="FF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964" marR="4964" marT="49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solidFill>
                            <a:srgbClr val="FF0000"/>
                          </a:solidFill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FF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964" marR="4964" marT="49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solidFill>
                            <a:srgbClr val="FF0000"/>
                          </a:solidFill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FF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964" marR="4964" marT="4964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8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FF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964" marR="4964" marT="4964" marB="0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ResourceReading_MMTR:AvWh</a:t>
                      </a:r>
                      <a:endParaRPr lang="en-US" sz="800" b="0" i="0" u="none" strike="noStrike" dirty="0">
                        <a:solidFill>
                          <a:srgbClr val="FF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964" marR="4964" marT="4964" marB="0" anchor="ctr"/>
                </a:tc>
                <a:extLst>
                  <a:ext uri="{0D108BD9-81ED-4DB2-BD59-A6C34878D82A}">
                    <a16:rowId xmlns:a16="http://schemas.microsoft.com/office/drawing/2014/main" val="3519537890"/>
                  </a:ext>
                </a:extLst>
              </a:tr>
              <a:tr h="11417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maxTime</a:t>
                      </a:r>
                      <a:endParaRPr lang="en-US" sz="800" b="0" i="0" u="none" strike="noStrike" dirty="0">
                        <a:solidFill>
                          <a:srgbClr val="FF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964" marR="4964" marT="49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solidFill>
                            <a:srgbClr val="FF0000"/>
                          </a:solidFill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FF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964" marR="4964" marT="49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solidFill>
                            <a:srgbClr val="FF0000"/>
                          </a:solidFill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FF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964" marR="4964" marT="496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DeviceStatus:changedTime</a:t>
                      </a:r>
                      <a:endParaRPr lang="en-US" sz="800" b="0" i="0" u="none" strike="noStrike" dirty="0">
                        <a:solidFill>
                          <a:srgbClr val="FF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964" marR="4964" marT="4964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8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FF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964" marR="4964" marT="4964" marB="0"/>
                </a:tc>
                <a:extLst>
                  <a:ext uri="{0D108BD9-81ED-4DB2-BD59-A6C34878D82A}">
                    <a16:rowId xmlns:a16="http://schemas.microsoft.com/office/drawing/2014/main" val="3903879357"/>
                  </a:ext>
                </a:extLst>
              </a:tr>
              <a:tr h="11417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minTime</a:t>
                      </a:r>
                      <a:endParaRPr lang="en-US" sz="800" b="0" i="0" u="none" strike="noStrike" dirty="0">
                        <a:solidFill>
                          <a:srgbClr val="FF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964" marR="4964" marT="49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FF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964" marR="4964" marT="49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FF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964" marR="4964" marT="496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DeviceStatus:changedTime</a:t>
                      </a:r>
                      <a:endParaRPr lang="en-US" sz="800" b="0" i="0" u="none" strike="noStrike" dirty="0">
                        <a:solidFill>
                          <a:srgbClr val="FF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964" marR="4964" marT="4964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8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FF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964" marR="4964" marT="4964" marB="0"/>
                </a:tc>
                <a:extLst>
                  <a:ext uri="{0D108BD9-81ED-4DB2-BD59-A6C34878D82A}">
                    <a16:rowId xmlns:a16="http://schemas.microsoft.com/office/drawing/2014/main" val="3348467274"/>
                  </a:ext>
                </a:extLst>
              </a:tr>
              <a:tr h="11417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priority</a:t>
                      </a:r>
                      <a:endParaRPr lang="en-US" sz="800" b="0" i="0" u="none" strike="noStrike" dirty="0">
                        <a:solidFill>
                          <a:srgbClr val="FF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964" marR="4964" marT="49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solidFill>
                            <a:srgbClr val="FF0000"/>
                          </a:solidFill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FF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964" marR="4964" marT="49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FF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964" marR="4964" marT="496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Events:TextMessage:Priority</a:t>
                      </a:r>
                      <a:endParaRPr lang="en-US" sz="800" b="0" i="0" u="none" strike="noStrike" dirty="0">
                        <a:solidFill>
                          <a:srgbClr val="FF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964" marR="4964" marT="49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FF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964" marR="4964" marT="4964" marB="0" anchor="ctr"/>
                </a:tc>
                <a:extLst>
                  <a:ext uri="{0D108BD9-81ED-4DB2-BD59-A6C34878D82A}">
                    <a16:rowId xmlns:a16="http://schemas.microsoft.com/office/drawing/2014/main" val="1830805977"/>
                  </a:ext>
                </a:extLst>
              </a:tr>
              <a:tr h="114170">
                <a:tc rowSpan="3"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 dirty="0">
                          <a:effectLst/>
                        </a:rPr>
                        <a:t>report:reportDescription:powerAttributes</a:t>
                      </a:r>
                      <a:endParaRPr lang="en-US" sz="800" b="0" i="0" u="none" strike="noStrike" dirty="0">
                        <a:solidFill>
                          <a:srgbClr val="FF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964" marR="4964" marT="496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 dirty="0">
                          <a:effectLst/>
                        </a:rPr>
                        <a:t>hertz</a:t>
                      </a:r>
                      <a:endParaRPr lang="en-US" sz="800" b="0" i="1" u="none" strike="noStrike" dirty="0">
                        <a:solidFill>
                          <a:srgbClr val="FF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964" marR="4964" marT="4964" marB="0" anchor="ctr"/>
                </a:tc>
                <a:tc rowSpan="3"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>
                          <a:effectLst/>
                        </a:rPr>
                        <a:t>oadrReport:oadrReportDescription:powerAttributes</a:t>
                      </a:r>
                      <a:endParaRPr lang="en-US" sz="800" b="0" i="0" u="none" strike="noStrike">
                        <a:solidFill>
                          <a:srgbClr val="FF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964" marR="4964" marT="496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>
                          <a:effectLst/>
                        </a:rPr>
                        <a:t>Hertz</a:t>
                      </a:r>
                      <a:endParaRPr lang="en-US" sz="800" b="0" i="1" u="none" strike="noStrike">
                        <a:solidFill>
                          <a:srgbClr val="FF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964" marR="4964" marT="49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964" marR="4964" marT="49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964" marR="4964" marT="4964" marB="0" anchor="ctr"/>
                </a:tc>
                <a:extLst>
                  <a:ext uri="{0D108BD9-81ED-4DB2-BD59-A6C34878D82A}">
                    <a16:rowId xmlns:a16="http://schemas.microsoft.com/office/drawing/2014/main" val="1228799077"/>
                  </a:ext>
                </a:extLst>
              </a:tr>
              <a:tr h="11417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</a:rPr>
                        <a:t>voltage</a:t>
                      </a:r>
                      <a:endParaRPr lang="en-US" sz="800" b="0" i="1" u="none" strike="noStrike" dirty="0">
                        <a:solidFill>
                          <a:srgbClr val="FF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964" marR="4964" marT="4964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 dirty="0">
                          <a:effectLst/>
                        </a:rPr>
                        <a:t>Voltage</a:t>
                      </a:r>
                      <a:endParaRPr lang="en-US" sz="800" b="0" i="1" u="none" strike="noStrike" dirty="0">
                        <a:solidFill>
                          <a:srgbClr val="FF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964" marR="4964" marT="49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964" marR="4964" marT="49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964" marR="4964" marT="4964" marB="0" anchor="ctr"/>
                </a:tc>
                <a:extLst>
                  <a:ext uri="{0D108BD9-81ED-4DB2-BD59-A6C34878D82A}">
                    <a16:rowId xmlns:a16="http://schemas.microsoft.com/office/drawing/2014/main" val="1446642085"/>
                  </a:ext>
                </a:extLst>
              </a:tr>
              <a:tr h="11417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 dirty="0">
                          <a:effectLst/>
                        </a:rPr>
                        <a:t>ac </a:t>
                      </a:r>
                      <a:endParaRPr lang="en-US" sz="800" b="1" i="0" u="none" strike="noStrike" dirty="0">
                        <a:solidFill>
                          <a:srgbClr val="FF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964" marR="4964" marT="4964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>
                          <a:effectLst/>
                        </a:rPr>
                        <a:t>ac</a:t>
                      </a:r>
                      <a:endParaRPr lang="en-US" sz="800" b="1" i="0" u="none" strike="noStrike">
                        <a:solidFill>
                          <a:srgbClr val="FF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964" marR="4964" marT="49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964" marR="4964" marT="49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964" marR="4964" marT="4964" marB="0" anchor="ctr"/>
                </a:tc>
                <a:extLst>
                  <a:ext uri="{0D108BD9-81ED-4DB2-BD59-A6C34878D82A}">
                    <a16:rowId xmlns:a16="http://schemas.microsoft.com/office/drawing/2014/main" val="18316039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93686637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제목 2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838200"/>
          </a:xfrm>
        </p:spPr>
        <p:txBody>
          <a:bodyPr/>
          <a:lstStyle/>
          <a:p>
            <a:pPr lvl="0">
              <a:defRPr/>
            </a:pPr>
            <a:r>
              <a:rPr lang="en-US" altLang="ko-KR" sz="3200" b="1" dirty="0">
                <a:solidFill>
                  <a:schemeClr val="tx1"/>
                </a:solidFill>
              </a:rPr>
              <a:t>2. Smart Home Energy Framework : </a:t>
            </a:r>
            <a:br>
              <a:rPr lang="en-US" altLang="ko-KR" sz="3200" b="1" dirty="0">
                <a:solidFill>
                  <a:schemeClr val="tx1"/>
                </a:solidFill>
              </a:rPr>
            </a:br>
            <a:r>
              <a:rPr lang="en-US" altLang="ko-KR" sz="2000" b="1" dirty="0">
                <a:solidFill>
                  <a:schemeClr val="tx1"/>
                </a:solidFill>
              </a:rPr>
              <a:t>2.2 </a:t>
            </a:r>
            <a:r>
              <a:rPr lang="en-US" altLang="ko-KR" sz="2000" b="1" dirty="0">
                <a:solidFill>
                  <a:srgbClr val="FF0000"/>
                </a:solidFill>
              </a:rPr>
              <a:t>EMAP</a:t>
            </a:r>
            <a:r>
              <a:rPr lang="en-US" altLang="ko-KR" sz="2000" b="1" dirty="0">
                <a:solidFill>
                  <a:schemeClr val="tx1"/>
                </a:solidFill>
              </a:rPr>
              <a:t>(MQTT/JSON, CoAP/JSON) : </a:t>
            </a:r>
            <a:r>
              <a:rPr lang="en-US" altLang="ko-KR" sz="2000" b="1" dirty="0">
                <a:solidFill>
                  <a:srgbClr val="FF0000"/>
                </a:solidFill>
              </a:rPr>
              <a:t>UpdateReport</a:t>
            </a:r>
            <a:endParaRPr lang="zh-CN" altLang="en-US" sz="2000" b="1" dirty="0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1484784"/>
            <a:ext cx="16385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(2) UpdatedReport</a:t>
            </a:r>
            <a:endParaRPr lang="ko-KR" altLang="en-US" sz="1400" dirty="0"/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702330"/>
              </p:ext>
            </p:extLst>
          </p:nvPr>
        </p:nvGraphicFramePr>
        <p:xfrm>
          <a:off x="271613" y="2123307"/>
          <a:ext cx="8424937" cy="2185092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2095397">
                  <a:extLst>
                    <a:ext uri="{9D8B030D-6E8A-4147-A177-3AD203B41FA5}">
                      <a16:colId xmlns:a16="http://schemas.microsoft.com/office/drawing/2014/main" val="4571251"/>
                    </a:ext>
                  </a:extLst>
                </a:gridCol>
                <a:gridCol w="1278914">
                  <a:extLst>
                    <a:ext uri="{9D8B030D-6E8A-4147-A177-3AD203B41FA5}">
                      <a16:colId xmlns:a16="http://schemas.microsoft.com/office/drawing/2014/main" val="1822009403"/>
                    </a:ext>
                  </a:extLst>
                </a:gridCol>
                <a:gridCol w="1683542">
                  <a:extLst>
                    <a:ext uri="{9D8B030D-6E8A-4147-A177-3AD203B41FA5}">
                      <a16:colId xmlns:a16="http://schemas.microsoft.com/office/drawing/2014/main" val="3841951325"/>
                    </a:ext>
                  </a:extLst>
                </a:gridCol>
                <a:gridCol w="1683542">
                  <a:extLst>
                    <a:ext uri="{9D8B030D-6E8A-4147-A177-3AD203B41FA5}">
                      <a16:colId xmlns:a16="http://schemas.microsoft.com/office/drawing/2014/main" val="1473112323"/>
                    </a:ext>
                  </a:extLst>
                </a:gridCol>
                <a:gridCol w="1683542">
                  <a:extLst>
                    <a:ext uri="{9D8B030D-6E8A-4147-A177-3AD203B41FA5}">
                      <a16:colId xmlns:a16="http://schemas.microsoft.com/office/drawing/2014/main" val="3184566951"/>
                    </a:ext>
                  </a:extLst>
                </a:gridCol>
              </a:tblGrid>
              <a:tr h="98981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Key Name</a:t>
                      </a:r>
                      <a:endParaRPr lang="en-US" sz="1100" b="1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Reference</a:t>
                      </a:r>
                      <a:endParaRPr lang="en-US" sz="1100" b="1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1590858"/>
                  </a:ext>
                </a:extLst>
              </a:tr>
              <a:tr h="9898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OpenADR 2.0b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SEP 2.0(IEC 61968)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OpenFMB(IEC 61850)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5260452"/>
                  </a:ext>
                </a:extLst>
              </a:tr>
              <a:tr h="19400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50" u="none" strike="noStrike" dirty="0">
                          <a:effectLst/>
                        </a:rPr>
                        <a:t>SrcEMA</a:t>
                      </a:r>
                      <a:endParaRPr 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sz="1050" u="none" strike="noStrike" dirty="0">
                          <a:effectLst/>
                        </a:rPr>
                        <a:t>ei:venID</a:t>
                      </a:r>
                      <a:endParaRPr lang="en-US" sz="1050" b="0" i="1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50" b="0" i="1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50" b="0" i="1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799474398"/>
                  </a:ext>
                </a:extLst>
              </a:tr>
              <a:tr h="19400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50" u="none" strike="noStrike" dirty="0">
                          <a:solidFill>
                            <a:schemeClr val="tx1"/>
                          </a:solidFill>
                          <a:effectLst/>
                        </a:rPr>
                        <a:t>DestEMA</a:t>
                      </a:r>
                      <a:endParaRPr lang="en-US" sz="1050" b="1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sz="1050" u="none" strike="noStrike" dirty="0">
                          <a:solidFill>
                            <a:schemeClr val="tx1"/>
                          </a:solidFill>
                          <a:effectLst/>
                        </a:rPr>
                        <a:t>ei:vtnID</a:t>
                      </a:r>
                      <a:endParaRPr lang="en-US" sz="1050" b="0" i="1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50" b="0" i="1" u="none" strike="noStrike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50" b="0" i="1" u="none" strike="noStrike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577736715"/>
                  </a:ext>
                </a:extLst>
              </a:tr>
              <a:tr h="19400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50" u="none" strike="noStrike" dirty="0">
                          <a:effectLst/>
                        </a:rPr>
                        <a:t>requestID</a:t>
                      </a:r>
                      <a:endParaRPr 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rowSpan="3">
                  <a:txBody>
                    <a:bodyPr/>
                    <a:lstStyle/>
                    <a:p>
                      <a:pPr algn="ctr" rtl="0" fontAlgn="ctr"/>
                      <a:r>
                        <a:rPr lang="en-US" sz="1050" u="none" strike="noStrike" dirty="0">
                          <a:effectLst/>
                        </a:rPr>
                        <a:t>ei:eiResponse</a:t>
                      </a:r>
                      <a:endParaRPr lang="en-US" sz="1050" b="0" i="1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50" u="none" strike="noStrike" dirty="0">
                          <a:effectLst/>
                        </a:rPr>
                        <a:t>pyld:requestID</a:t>
                      </a:r>
                      <a:endParaRPr lang="en-US" sz="1050" b="0" i="1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50" b="0" i="1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50" b="0" i="1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144734734"/>
                  </a:ext>
                </a:extLst>
              </a:tr>
              <a:tr h="19400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50" u="none" strike="noStrike" dirty="0">
                          <a:effectLst/>
                        </a:rPr>
                        <a:t>responseCode</a:t>
                      </a:r>
                      <a:endParaRPr 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50" u="none" strike="noStrike" dirty="0">
                          <a:effectLst/>
                        </a:rPr>
                        <a:t>ei:responseCode</a:t>
                      </a:r>
                      <a:endParaRPr lang="en-US" sz="1050" b="0" i="1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1050" b="0" i="1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1050" b="0" i="1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41569677"/>
                  </a:ext>
                </a:extLst>
              </a:tr>
              <a:tr h="19400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50" u="none" strike="noStrike" dirty="0">
                          <a:effectLst/>
                        </a:rPr>
                        <a:t>responseDescription</a:t>
                      </a:r>
                      <a:endParaRPr 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50" u="none" strike="noStrike" dirty="0">
                          <a:effectLst/>
                        </a:rPr>
                        <a:t>ei:responseDescription</a:t>
                      </a:r>
                      <a:endParaRPr lang="en-US" sz="1050" b="0" i="1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50" b="0" i="1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50" b="0" i="1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456435128"/>
                  </a:ext>
                </a:extLst>
              </a:tr>
              <a:tr h="19400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50" u="none" strike="noStrike" dirty="0">
                          <a:solidFill>
                            <a:schemeClr val="accent2"/>
                          </a:solidFill>
                          <a:effectLst/>
                        </a:rPr>
                        <a:t>service</a:t>
                      </a:r>
                      <a:endParaRPr lang="en-US" sz="1050" b="1" i="0" u="none" strike="noStrike" dirty="0">
                        <a:solidFill>
                          <a:schemeClr val="accent2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50" b="0" i="0" u="none" strike="noStrike" dirty="0">
                          <a:solidFill>
                            <a:schemeClr val="accent2"/>
                          </a:solidFill>
                          <a:effectLst/>
                          <a:latin typeface="Times New Roman" panose="02020603050405020304" pitchFamily="18" charset="0"/>
                        </a:rPr>
                        <a:t>(Tag </a:t>
                      </a:r>
                      <a:r>
                        <a:rPr lang="ko-KR" altLang="en-US" sz="1050" b="0" i="0" u="none" strike="noStrike" dirty="0">
                          <a:solidFill>
                            <a:schemeClr val="accent2"/>
                          </a:solidFill>
                          <a:effectLst/>
                          <a:latin typeface="Times New Roman" panose="02020603050405020304" pitchFamily="18" charset="0"/>
                        </a:rPr>
                        <a:t>이름으로 존재</a:t>
                      </a:r>
                      <a:r>
                        <a:rPr lang="en-US" altLang="ko-KR" sz="1050" b="0" i="0" u="none" strike="noStrike" dirty="0">
                          <a:solidFill>
                            <a:schemeClr val="accent2"/>
                          </a:solidFill>
                          <a:effectLst/>
                          <a:latin typeface="Times New Roman" panose="02020603050405020304" pitchFamily="18" charset="0"/>
                        </a:rPr>
                        <a:t>)</a:t>
                      </a:r>
                      <a:endParaRPr lang="ko-KR" altLang="en-US" sz="1050" b="0" i="0" u="none" strike="noStrike" dirty="0">
                        <a:solidFill>
                          <a:schemeClr val="accent2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50" b="0" i="1" u="none" strike="noStrike" dirty="0">
                        <a:solidFill>
                          <a:schemeClr val="accent2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1050" b="0" i="1" u="none" strike="noStrike" dirty="0">
                        <a:solidFill>
                          <a:schemeClr val="accent2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50" b="0" i="1" u="none" strike="noStrike" dirty="0">
                        <a:solidFill>
                          <a:schemeClr val="accent2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975397610"/>
                  </a:ext>
                </a:extLst>
              </a:tr>
              <a:tr h="19400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50" b="0" i="0" u="none" strike="noStrike" dirty="0">
                          <a:solidFill>
                            <a:schemeClr val="accent2"/>
                          </a:solidFill>
                          <a:effectLst/>
                          <a:latin typeface="Times New Roman" panose="02020603050405020304" pitchFamily="18" charset="0"/>
                        </a:rPr>
                        <a:t>type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1050" b="0" i="1" u="none" strike="noStrike" dirty="0">
                        <a:solidFill>
                          <a:schemeClr val="accent2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1050" b="0" i="1" u="none" strike="noStrike" dirty="0">
                        <a:solidFill>
                          <a:schemeClr val="accent2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u="none" strike="noStrike" dirty="0" err="1">
                          <a:solidFill>
                            <a:schemeClr val="accent2"/>
                          </a:solidFill>
                          <a:effectLst/>
                        </a:rPr>
                        <a:t>IdentifiedObject:TrafiiProfile:ServiceKind</a:t>
                      </a:r>
                      <a:endParaRPr lang="en-US" altLang="ko-KR" sz="1050" b="0" i="1" u="none" strike="noStrike" dirty="0">
                        <a:solidFill>
                          <a:schemeClr val="accent2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50" b="0" i="1" u="none" strike="noStrike" dirty="0">
                        <a:solidFill>
                          <a:schemeClr val="accent2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400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50" u="none" strike="noStrike" dirty="0">
                          <a:solidFill>
                            <a:srgbClr val="FF0000"/>
                          </a:solidFill>
                          <a:effectLst/>
                        </a:rPr>
                        <a:t>time</a:t>
                      </a:r>
                      <a:endParaRPr lang="en-US" sz="1050" b="1" i="0" u="none" strike="noStrike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1050" b="0" i="1" u="none" strike="noStrike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1050" b="0" i="1" u="none" strike="noStrike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50" u="none" strike="noStrike" dirty="0">
                          <a:solidFill>
                            <a:srgbClr val="FF0000"/>
                          </a:solidFill>
                          <a:effectLst/>
                        </a:rPr>
                        <a:t>RandomizableEvent:creation Time</a:t>
                      </a:r>
                      <a:endParaRPr lang="en-US" sz="1050" b="0" i="1" u="none" strike="noStrike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1050" b="0" i="1" u="none" strike="noStrike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671822744"/>
                  </a:ext>
                </a:extLst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0" y="0"/>
            <a:ext cx="234307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>
                <a:solidFill>
                  <a:schemeClr val="accent2"/>
                </a:solidFill>
              </a:rPr>
              <a:t>파란색 </a:t>
            </a:r>
            <a:r>
              <a:rPr lang="en-US" altLang="ko-KR" sz="1200" dirty="0">
                <a:solidFill>
                  <a:schemeClr val="accent2"/>
                </a:solidFill>
              </a:rPr>
              <a:t>: </a:t>
            </a:r>
            <a:r>
              <a:rPr lang="ko-KR" altLang="en-US" sz="1200" dirty="0">
                <a:solidFill>
                  <a:schemeClr val="accent2"/>
                </a:solidFill>
              </a:rPr>
              <a:t>기존 </a:t>
            </a:r>
            <a:r>
              <a:rPr lang="en-US" altLang="ko-KR" sz="1200" dirty="0">
                <a:solidFill>
                  <a:schemeClr val="accent2"/>
                </a:solidFill>
              </a:rPr>
              <a:t>OpenADR</a:t>
            </a:r>
            <a:r>
              <a:rPr lang="ko-KR" altLang="en-US" sz="1200" dirty="0">
                <a:solidFill>
                  <a:schemeClr val="accent2"/>
                </a:solidFill>
              </a:rPr>
              <a:t> </a:t>
            </a:r>
            <a:r>
              <a:rPr lang="en-US" altLang="ko-KR" sz="1200" dirty="0">
                <a:solidFill>
                  <a:schemeClr val="accent2"/>
                </a:solidFill>
              </a:rPr>
              <a:t>Tag </a:t>
            </a:r>
            <a:r>
              <a:rPr lang="ko-KR" altLang="en-US" sz="1200" dirty="0">
                <a:solidFill>
                  <a:schemeClr val="accent2"/>
                </a:solidFill>
              </a:rPr>
              <a:t>부분</a:t>
            </a:r>
            <a:endParaRPr lang="en-US" altLang="ko-KR" sz="1200" dirty="0">
              <a:solidFill>
                <a:schemeClr val="accent2"/>
              </a:solidFill>
            </a:endParaRPr>
          </a:p>
          <a:p>
            <a:r>
              <a:rPr lang="ko-KR" altLang="en-US" sz="1200" dirty="0">
                <a:solidFill>
                  <a:srgbClr val="FF0000"/>
                </a:solidFill>
              </a:rPr>
              <a:t>빨간색 </a:t>
            </a:r>
            <a:r>
              <a:rPr lang="en-US" altLang="ko-KR" sz="1200" dirty="0">
                <a:solidFill>
                  <a:srgbClr val="FF0000"/>
                </a:solidFill>
              </a:rPr>
              <a:t>: OpenADR</a:t>
            </a:r>
            <a:r>
              <a:rPr lang="ko-KR" altLang="en-US" sz="1200" dirty="0">
                <a:solidFill>
                  <a:srgbClr val="FF0000"/>
                </a:solidFill>
              </a:rPr>
              <a:t>확장된 </a:t>
            </a:r>
            <a:r>
              <a:rPr lang="en-US" altLang="ko-KR" sz="1200" dirty="0">
                <a:solidFill>
                  <a:srgbClr val="FF0000"/>
                </a:solidFill>
              </a:rPr>
              <a:t>Profile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763688" y="4941168"/>
            <a:ext cx="2345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type: Explicit, Implicit</a:t>
            </a:r>
          </a:p>
        </p:txBody>
      </p:sp>
    </p:spTree>
    <p:extLst>
      <p:ext uri="{BB962C8B-B14F-4D97-AF65-F5344CB8AC3E}">
        <p14:creationId xmlns:p14="http://schemas.microsoft.com/office/powerpoint/2010/main" val="255233048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제목 2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838200"/>
          </a:xfrm>
        </p:spPr>
        <p:txBody>
          <a:bodyPr/>
          <a:lstStyle/>
          <a:p>
            <a:pPr lvl="0">
              <a:defRPr/>
            </a:pPr>
            <a:r>
              <a:rPr lang="en-US" altLang="ko-KR" sz="3200" b="1" dirty="0">
                <a:solidFill>
                  <a:schemeClr val="tx1"/>
                </a:solidFill>
              </a:rPr>
              <a:t>2. Smart Home Energy Framework : </a:t>
            </a:r>
            <a:br>
              <a:rPr lang="en-US" altLang="ko-KR" sz="3200" b="1" dirty="0">
                <a:solidFill>
                  <a:schemeClr val="tx1"/>
                </a:solidFill>
              </a:rPr>
            </a:br>
            <a:r>
              <a:rPr lang="en-US" altLang="ko-KR" sz="2000" b="1" dirty="0">
                <a:solidFill>
                  <a:schemeClr val="tx1"/>
                </a:solidFill>
              </a:rPr>
              <a:t>2.2 </a:t>
            </a:r>
            <a:r>
              <a:rPr lang="en-US" altLang="ko-KR" sz="2000" b="1" dirty="0">
                <a:solidFill>
                  <a:srgbClr val="FF0000"/>
                </a:solidFill>
              </a:rPr>
              <a:t>EMAP</a:t>
            </a:r>
            <a:r>
              <a:rPr lang="en-US" altLang="ko-KR" sz="2000" b="1" dirty="0">
                <a:solidFill>
                  <a:schemeClr val="tx1"/>
                </a:solidFill>
              </a:rPr>
              <a:t>(MQTT/JSON, CoAP/JSON) : </a:t>
            </a:r>
            <a:r>
              <a:rPr lang="en-US" altLang="ko-KR" sz="2000" b="1" dirty="0">
                <a:solidFill>
                  <a:srgbClr val="FF0000"/>
                </a:solidFill>
              </a:rPr>
              <a:t>UpdateReport</a:t>
            </a:r>
            <a:endParaRPr lang="zh-CN" altLang="en-US" sz="2000" b="1" dirty="0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1293293"/>
            <a:ext cx="15391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(1) UpdateReport</a:t>
            </a:r>
            <a:endParaRPr lang="ko-KR" altLang="en-US" sz="1400" dirty="0"/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DD230D45-A9AC-45BC-96D0-1667FB0370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9633321"/>
              </p:ext>
            </p:extLst>
          </p:nvPr>
        </p:nvGraphicFramePr>
        <p:xfrm>
          <a:off x="457200" y="1601070"/>
          <a:ext cx="7067128" cy="5068284"/>
        </p:xfrm>
        <a:graphic>
          <a:graphicData uri="http://schemas.openxmlformats.org/drawingml/2006/table">
            <a:tbl>
              <a:tblPr/>
              <a:tblGrid>
                <a:gridCol w="429868">
                  <a:extLst>
                    <a:ext uri="{9D8B030D-6E8A-4147-A177-3AD203B41FA5}">
                      <a16:colId xmlns:a16="http://schemas.microsoft.com/office/drawing/2014/main" val="1026016559"/>
                    </a:ext>
                  </a:extLst>
                </a:gridCol>
                <a:gridCol w="1094945">
                  <a:extLst>
                    <a:ext uri="{9D8B030D-6E8A-4147-A177-3AD203B41FA5}">
                      <a16:colId xmlns:a16="http://schemas.microsoft.com/office/drawing/2014/main" val="4074116909"/>
                    </a:ext>
                  </a:extLst>
                </a:gridCol>
                <a:gridCol w="1005811">
                  <a:extLst>
                    <a:ext uri="{9D8B030D-6E8A-4147-A177-3AD203B41FA5}">
                      <a16:colId xmlns:a16="http://schemas.microsoft.com/office/drawing/2014/main" val="894267176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2781597184"/>
                    </a:ext>
                  </a:extLst>
                </a:gridCol>
                <a:gridCol w="3672408">
                  <a:extLst>
                    <a:ext uri="{9D8B030D-6E8A-4147-A177-3AD203B41FA5}">
                      <a16:colId xmlns:a16="http://schemas.microsoft.com/office/drawing/2014/main" val="1584455042"/>
                    </a:ext>
                  </a:extLst>
                </a:gridCol>
              </a:tblGrid>
              <a:tr h="129956"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Key name</a:t>
                      </a:r>
                    </a:p>
                  </a:txBody>
                  <a:tcPr marL="5383" marR="5383" marT="53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Comments</a:t>
                      </a:r>
                    </a:p>
                  </a:txBody>
                  <a:tcPr marL="5383" marR="5383" marT="538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12325038"/>
                  </a:ext>
                </a:extLst>
              </a:tr>
              <a:tr h="129956">
                <a:tc gridSpan="4"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SrcEMA</a:t>
                      </a:r>
                    </a:p>
                  </a:txBody>
                  <a:tcPr marL="5383" marR="5383" marT="53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source EMA identifier</a:t>
                      </a:r>
                    </a:p>
                  </a:txBody>
                  <a:tcPr marL="5383" marR="5383" marT="538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8475062"/>
                  </a:ext>
                </a:extLst>
              </a:tr>
              <a:tr h="129956">
                <a:tc gridSpan="4"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DestEMA</a:t>
                      </a:r>
                    </a:p>
                  </a:txBody>
                  <a:tcPr marL="5383" marR="5383" marT="53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destination EMA identifier</a:t>
                      </a:r>
                    </a:p>
                  </a:txBody>
                  <a:tcPr marL="5383" marR="5383" marT="538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0843957"/>
                  </a:ext>
                </a:extLst>
              </a:tr>
              <a:tr h="129956">
                <a:tc gridSpan="4"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requestID</a:t>
                      </a:r>
                    </a:p>
                  </a:txBody>
                  <a:tcPr marL="5383" marR="5383" marT="53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request identifier</a:t>
                      </a:r>
                    </a:p>
                  </a:txBody>
                  <a:tcPr marL="5383" marR="5383" marT="538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63744454"/>
                  </a:ext>
                </a:extLst>
              </a:tr>
              <a:tr h="129956">
                <a:tc rowSpan="32"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report</a:t>
                      </a:r>
                    </a:p>
                  </a:txBody>
                  <a:tcPr marL="5383" marR="5383" marT="53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duration</a:t>
                      </a:r>
                    </a:p>
                  </a:txBody>
                  <a:tcPr marL="5383" marR="5383" marT="538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report duration</a:t>
                      </a:r>
                    </a:p>
                  </a:txBody>
                  <a:tcPr marL="5383" marR="5383" marT="538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5338193"/>
                  </a:ext>
                </a:extLst>
              </a:tr>
              <a:tr h="12995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reportRequestID</a:t>
                      </a:r>
                    </a:p>
                  </a:txBody>
                  <a:tcPr marL="5383" marR="5383" marT="538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report request identifier</a:t>
                      </a:r>
                    </a:p>
                  </a:txBody>
                  <a:tcPr marL="5383" marR="5383" marT="538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1327760"/>
                  </a:ext>
                </a:extLst>
              </a:tr>
              <a:tr h="12995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reportSpecifierID</a:t>
                      </a:r>
                    </a:p>
                  </a:txBody>
                  <a:tcPr marL="5383" marR="5383" marT="538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report specific id (created from ven)</a:t>
                      </a:r>
                    </a:p>
                  </a:txBody>
                  <a:tcPr marL="5383" marR="5383" marT="538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3842298"/>
                  </a:ext>
                </a:extLst>
              </a:tr>
              <a:tr h="12995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reportName</a:t>
                      </a:r>
                    </a:p>
                  </a:txBody>
                  <a:tcPr marL="5383" marR="5383" marT="538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report name</a:t>
                      </a:r>
                    </a:p>
                  </a:txBody>
                  <a:tcPr marL="5383" marR="5383" marT="538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6069122"/>
                  </a:ext>
                </a:extLst>
              </a:tr>
              <a:tr h="12995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createdDateTime</a:t>
                      </a:r>
                    </a:p>
                  </a:txBody>
                  <a:tcPr marL="5383" marR="5383" marT="538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created time of this report</a:t>
                      </a:r>
                    </a:p>
                  </a:txBody>
                  <a:tcPr marL="5383" marR="5383" marT="538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8059200"/>
                  </a:ext>
                </a:extLst>
              </a:tr>
              <a:tr h="12995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7"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reportDescription</a:t>
                      </a:r>
                    </a:p>
                  </a:txBody>
                  <a:tcPr marL="5383" marR="5383" marT="538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rID</a:t>
                      </a:r>
                    </a:p>
                  </a:txBody>
                  <a:tcPr marL="5383" marR="5383" marT="538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383" marR="5383" marT="538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08526822"/>
                  </a:ext>
                </a:extLst>
              </a:tr>
              <a:tr h="12995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resourceID</a:t>
                      </a:r>
                    </a:p>
                  </a:txBody>
                  <a:tcPr marL="5383" marR="5383" marT="538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resource identifier</a:t>
                      </a:r>
                    </a:p>
                  </a:txBody>
                  <a:tcPr marL="5383" marR="5383" marT="538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132207"/>
                  </a:ext>
                </a:extLst>
              </a:tr>
              <a:tr h="12995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reportType</a:t>
                      </a:r>
                    </a:p>
                  </a:txBody>
                  <a:tcPr marL="5383" marR="5383" marT="538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report type</a:t>
                      </a:r>
                    </a:p>
                  </a:txBody>
                  <a:tcPr marL="5383" marR="5383" marT="538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400438"/>
                  </a:ext>
                </a:extLst>
              </a:tr>
              <a:tr h="12995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deviceType</a:t>
                      </a:r>
                    </a:p>
                  </a:txBody>
                  <a:tcPr marL="5383" marR="5383" marT="538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type of device</a:t>
                      </a:r>
                    </a:p>
                  </a:txBody>
                  <a:tcPr marL="5383" marR="5383" marT="538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7031385"/>
                  </a:ext>
                </a:extLst>
              </a:tr>
              <a:tr h="12995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itemUnits</a:t>
                      </a:r>
                    </a:p>
                  </a:txBody>
                  <a:tcPr marL="5383" marR="5383" marT="538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unit of item that report</a:t>
                      </a:r>
                    </a:p>
                  </a:txBody>
                  <a:tcPr marL="5383" marR="5383" marT="538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2225320"/>
                  </a:ext>
                </a:extLst>
              </a:tr>
              <a:tr h="12995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siScaleCode</a:t>
                      </a:r>
                    </a:p>
                  </a:txBody>
                  <a:tcPr marL="5383" marR="5383" marT="538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383" marR="5383" marT="538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9950988"/>
                  </a:ext>
                </a:extLst>
              </a:tr>
              <a:tr h="12995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marketContext</a:t>
                      </a:r>
                    </a:p>
                  </a:txBody>
                  <a:tcPr marL="5383" marR="5383" marT="538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refer marketContext address</a:t>
                      </a:r>
                    </a:p>
                  </a:txBody>
                  <a:tcPr marL="5383" marR="5383" marT="538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346112"/>
                  </a:ext>
                </a:extLst>
              </a:tr>
              <a:tr h="12995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minPeriod</a:t>
                      </a:r>
                    </a:p>
                  </a:txBody>
                  <a:tcPr marL="5383" marR="5383" marT="538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Energy usage minimum period</a:t>
                      </a:r>
                    </a:p>
                  </a:txBody>
                  <a:tcPr marL="5383" marR="5383" marT="538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8518831"/>
                  </a:ext>
                </a:extLst>
              </a:tr>
              <a:tr h="12995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maxPeriod</a:t>
                      </a:r>
                    </a:p>
                  </a:txBody>
                  <a:tcPr marL="5383" marR="5383" marT="538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Energy usage maximum period</a:t>
                      </a:r>
                    </a:p>
                  </a:txBody>
                  <a:tcPr marL="5383" marR="5383" marT="538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148066"/>
                  </a:ext>
                </a:extLst>
              </a:tr>
              <a:tr h="12995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onChange</a:t>
                      </a:r>
                    </a:p>
                  </a:txBody>
                  <a:tcPr marL="5383" marR="5383" marT="538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383" marR="5383" marT="538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9421075"/>
                  </a:ext>
                </a:extLst>
              </a:tr>
              <a:tr h="12995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itemDescription</a:t>
                      </a:r>
                    </a:p>
                  </a:txBody>
                  <a:tcPr marL="5383" marR="5383" marT="538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type of item that report</a:t>
                      </a:r>
                    </a:p>
                  </a:txBody>
                  <a:tcPr marL="5383" marR="5383" marT="538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6750286"/>
                  </a:ext>
                </a:extLst>
              </a:tr>
              <a:tr h="12995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qos</a:t>
                      </a:r>
                    </a:p>
                  </a:txBody>
                  <a:tcPr marL="5383" marR="5383" marT="538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device QoS</a:t>
                      </a:r>
                    </a:p>
                  </a:txBody>
                  <a:tcPr marL="5383" marR="5383" marT="538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7018865"/>
                  </a:ext>
                </a:extLst>
              </a:tr>
              <a:tr h="12995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state</a:t>
                      </a:r>
                    </a:p>
                  </a:txBody>
                  <a:tcPr marL="5383" marR="5383" marT="538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device current state</a:t>
                      </a:r>
                    </a:p>
                  </a:txBody>
                  <a:tcPr marL="5383" marR="5383" marT="538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6854487"/>
                  </a:ext>
                </a:extLst>
              </a:tr>
              <a:tr h="12995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power</a:t>
                      </a:r>
                    </a:p>
                  </a:txBody>
                  <a:tcPr marL="5383" marR="5383" marT="538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power usage</a:t>
                      </a:r>
                    </a:p>
                  </a:txBody>
                  <a:tcPr marL="5383" marR="5383" marT="538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31452097"/>
                  </a:ext>
                </a:extLst>
              </a:tr>
              <a:tr h="12995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dimming</a:t>
                      </a:r>
                    </a:p>
                  </a:txBody>
                  <a:tcPr marL="5383" marR="5383" marT="538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dimming state</a:t>
                      </a:r>
                    </a:p>
                  </a:txBody>
                  <a:tcPr marL="5383" marR="5383" marT="538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7545430"/>
                  </a:ext>
                </a:extLst>
              </a:tr>
              <a:tr h="12995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margin</a:t>
                      </a:r>
                    </a:p>
                  </a:txBody>
                  <a:tcPr marL="5383" marR="5383" marT="538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available amount of energy (Including generated, </a:t>
                      </a:r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storaged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Energy)</a:t>
                      </a:r>
                    </a:p>
                  </a:txBody>
                  <a:tcPr marL="5383" marR="5383" marT="538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63590810"/>
                  </a:ext>
                </a:extLst>
              </a:tr>
              <a:tr h="12995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generate</a:t>
                      </a:r>
                    </a:p>
                  </a:txBody>
                  <a:tcPr marL="5383" marR="5383" marT="538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generated energy</a:t>
                      </a:r>
                    </a:p>
                  </a:txBody>
                  <a:tcPr marL="5383" marR="5383" marT="538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0424444"/>
                  </a:ext>
                </a:extLst>
              </a:tr>
              <a:tr h="12995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storage</a:t>
                      </a:r>
                    </a:p>
                  </a:txBody>
                  <a:tcPr marL="5383" marR="5383" marT="538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soraged energy</a:t>
                      </a:r>
                    </a:p>
                  </a:txBody>
                  <a:tcPr marL="5383" marR="5383" marT="538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0836082"/>
                  </a:ext>
                </a:extLst>
              </a:tr>
              <a:tr h="12995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maxValue</a:t>
                      </a:r>
                    </a:p>
                  </a:txBody>
                  <a:tcPr marL="5383" marR="5383" marT="538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energy max usage value</a:t>
                      </a:r>
                    </a:p>
                  </a:txBody>
                  <a:tcPr marL="5383" marR="5383" marT="538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92216711"/>
                  </a:ext>
                </a:extLst>
              </a:tr>
              <a:tr h="12995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minValue</a:t>
                      </a:r>
                    </a:p>
                  </a:txBody>
                  <a:tcPr marL="5383" marR="5383" marT="538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energy min usage vaalue</a:t>
                      </a:r>
                    </a:p>
                  </a:txBody>
                  <a:tcPr marL="5383" marR="5383" marT="538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65530094"/>
                  </a:ext>
                </a:extLst>
              </a:tr>
              <a:tr h="12995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avgValue</a:t>
                      </a:r>
                    </a:p>
                  </a:txBody>
                  <a:tcPr marL="5383" marR="5383" marT="538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energy average usage value</a:t>
                      </a:r>
                    </a:p>
                  </a:txBody>
                  <a:tcPr marL="5383" marR="5383" marT="538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5735823"/>
                  </a:ext>
                </a:extLst>
              </a:tr>
              <a:tr h="12995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maxTime</a:t>
                      </a:r>
                    </a:p>
                  </a:txBody>
                  <a:tcPr marL="5383" marR="5383" marT="538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energy max usage time</a:t>
                      </a:r>
                    </a:p>
                  </a:txBody>
                  <a:tcPr marL="5383" marR="5383" marT="538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8490122"/>
                  </a:ext>
                </a:extLst>
              </a:tr>
              <a:tr h="12995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minTime</a:t>
                      </a:r>
                    </a:p>
                  </a:txBody>
                  <a:tcPr marL="5383" marR="5383" marT="538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energy min usage time</a:t>
                      </a:r>
                    </a:p>
                  </a:txBody>
                  <a:tcPr marL="5383" marR="5383" marT="538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41954650"/>
                  </a:ext>
                </a:extLst>
              </a:tr>
              <a:tr h="12995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priority</a:t>
                      </a:r>
                    </a:p>
                  </a:txBody>
                  <a:tcPr marL="5383" marR="5383" marT="538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priority of this device</a:t>
                      </a:r>
                    </a:p>
                  </a:txBody>
                  <a:tcPr marL="5383" marR="5383" marT="538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85881958"/>
                  </a:ext>
                </a:extLst>
              </a:tr>
              <a:tr h="12995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powerAttributes</a:t>
                      </a:r>
                    </a:p>
                  </a:txBody>
                  <a:tcPr marL="5383" marR="5383" marT="538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hertz</a:t>
                      </a:r>
                    </a:p>
                  </a:txBody>
                  <a:tcPr marL="5383" marR="5383" marT="538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pulse frequency of power</a:t>
                      </a:r>
                    </a:p>
                  </a:txBody>
                  <a:tcPr marL="5383" marR="5383" marT="538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9281387"/>
                  </a:ext>
                </a:extLst>
              </a:tr>
              <a:tr h="12995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voltage</a:t>
                      </a:r>
                    </a:p>
                  </a:txBody>
                  <a:tcPr marL="5383" marR="5383" marT="538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voltage of power</a:t>
                      </a:r>
                    </a:p>
                  </a:txBody>
                  <a:tcPr marL="5383" marR="5383" marT="538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9426720"/>
                  </a:ext>
                </a:extLst>
              </a:tr>
              <a:tr h="12995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ac</a:t>
                      </a:r>
                    </a:p>
                  </a:txBody>
                  <a:tcPr marL="5383" marR="5383" marT="538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Is this AC power? (True or False)</a:t>
                      </a:r>
                    </a:p>
                  </a:txBody>
                  <a:tcPr marL="5383" marR="5383" marT="538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793771"/>
                  </a:ext>
                </a:extLst>
              </a:tr>
              <a:tr h="129956">
                <a:tc gridSpan="4"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service</a:t>
                      </a:r>
                    </a:p>
                  </a:txBody>
                  <a:tcPr marL="5383" marR="5383" marT="53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type of service</a:t>
                      </a:r>
                    </a:p>
                  </a:txBody>
                  <a:tcPr marL="5383" marR="5383" marT="538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6554337"/>
                  </a:ext>
                </a:extLst>
              </a:tr>
              <a:tr h="129956">
                <a:tc gridSpan="4"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time</a:t>
                      </a:r>
                    </a:p>
                  </a:txBody>
                  <a:tcPr marL="5383" marR="5383" marT="53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service creation time</a:t>
                      </a:r>
                    </a:p>
                  </a:txBody>
                  <a:tcPr marL="5383" marR="5383" marT="538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5545693"/>
                  </a:ext>
                </a:extLst>
              </a:tr>
              <a:tr h="129956">
                <a:tc gridSpan="4"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type</a:t>
                      </a:r>
                    </a:p>
                  </a:txBody>
                  <a:tcPr marL="5383" marR="5383" marT="53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report message type (</a:t>
                      </a:r>
                      <a:r>
                        <a:rPr lang="fr-FR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implicit</a:t>
                      </a:r>
                      <a:r>
                        <a:rPr lang="fr-F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or explicit)</a:t>
                      </a:r>
                    </a:p>
                  </a:txBody>
                  <a:tcPr marL="5383" marR="5383" marT="538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71686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65858096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제목 2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838200"/>
          </a:xfrm>
        </p:spPr>
        <p:txBody>
          <a:bodyPr/>
          <a:lstStyle/>
          <a:p>
            <a:pPr lvl="0">
              <a:defRPr/>
            </a:pPr>
            <a:r>
              <a:rPr lang="en-US" altLang="ko-KR" sz="3200" b="1" dirty="0">
                <a:solidFill>
                  <a:schemeClr val="tx1"/>
                </a:solidFill>
              </a:rPr>
              <a:t>2. Smart Home Energy Framework : </a:t>
            </a:r>
            <a:br>
              <a:rPr lang="en-US" altLang="ko-KR" sz="3200" b="1" dirty="0">
                <a:solidFill>
                  <a:schemeClr val="tx1"/>
                </a:solidFill>
              </a:rPr>
            </a:br>
            <a:r>
              <a:rPr lang="en-US" altLang="ko-KR" sz="2000" b="1" dirty="0">
                <a:solidFill>
                  <a:schemeClr val="tx1"/>
                </a:solidFill>
              </a:rPr>
              <a:t>2.2 </a:t>
            </a:r>
            <a:r>
              <a:rPr lang="en-US" altLang="ko-KR" sz="2000" b="1" dirty="0">
                <a:solidFill>
                  <a:srgbClr val="FF0000"/>
                </a:solidFill>
              </a:rPr>
              <a:t>EMAP</a:t>
            </a:r>
            <a:r>
              <a:rPr lang="en-US" altLang="ko-KR" sz="2000" b="1" dirty="0">
                <a:solidFill>
                  <a:schemeClr val="tx1"/>
                </a:solidFill>
              </a:rPr>
              <a:t>(MQTT/JSON, CoAP/JSON) : </a:t>
            </a:r>
            <a:r>
              <a:rPr lang="en-US" altLang="ko-KR" sz="2000" b="1" dirty="0">
                <a:solidFill>
                  <a:srgbClr val="FF0000"/>
                </a:solidFill>
              </a:rPr>
              <a:t>UpdateReport</a:t>
            </a:r>
            <a:endParaRPr lang="zh-CN" altLang="en-US" sz="2000" b="1" dirty="0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1484784"/>
            <a:ext cx="16385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(2) UpdatedReport</a:t>
            </a:r>
            <a:endParaRPr lang="ko-KR" altLang="en-US" sz="1400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1E4A547D-D8F3-4FF4-96B5-B52D6A7172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2075178"/>
              </p:ext>
            </p:extLst>
          </p:nvPr>
        </p:nvGraphicFramePr>
        <p:xfrm>
          <a:off x="457200" y="1916832"/>
          <a:ext cx="3708400" cy="1704975"/>
        </p:xfrm>
        <a:graphic>
          <a:graphicData uri="http://schemas.openxmlformats.org/drawingml/2006/table">
            <a:tbl>
              <a:tblPr/>
              <a:tblGrid>
                <a:gridCol w="1485900">
                  <a:extLst>
                    <a:ext uri="{9D8B030D-6E8A-4147-A177-3AD203B41FA5}">
                      <a16:colId xmlns:a16="http://schemas.microsoft.com/office/drawing/2014/main" val="2010440477"/>
                    </a:ext>
                  </a:extLst>
                </a:gridCol>
                <a:gridCol w="2222500">
                  <a:extLst>
                    <a:ext uri="{9D8B030D-6E8A-4147-A177-3AD203B41FA5}">
                      <a16:colId xmlns:a16="http://schemas.microsoft.com/office/drawing/2014/main" val="1905082663"/>
                    </a:ext>
                  </a:extLst>
                </a:gridCol>
              </a:tblGrid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Key name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Comments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92570124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SrcEMA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source EMA identifier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709121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DestEMA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destination EMA identifier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897968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requestID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request identifier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4074702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responseCode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response code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5305866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responseDescription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 of response code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6539693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service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type of service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9788766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time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service creation time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547620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14871356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671585" y="379195"/>
            <a:ext cx="8929750" cy="838200"/>
          </a:xfrm>
        </p:spPr>
        <p:txBody>
          <a:bodyPr/>
          <a:lstStyle/>
          <a:p>
            <a:r>
              <a:rPr lang="en-US" altLang="ko-KR" sz="2400" b="1" dirty="0">
                <a:solidFill>
                  <a:schemeClr val="tx1"/>
                </a:solidFill>
              </a:rPr>
              <a:t>2. Smart Home Energy Framework : </a:t>
            </a:r>
            <a:br>
              <a:rPr lang="en-US" altLang="ko-KR" sz="2400" b="1" dirty="0">
                <a:solidFill>
                  <a:schemeClr val="tx1"/>
                </a:solidFill>
              </a:rPr>
            </a:br>
            <a:r>
              <a:rPr lang="en-US" altLang="ko-KR" sz="2000" b="1" dirty="0">
                <a:solidFill>
                  <a:schemeClr val="tx1"/>
                </a:solidFill>
              </a:rPr>
              <a:t>2.2 </a:t>
            </a:r>
            <a:r>
              <a:rPr lang="en-US" altLang="ko-KR" sz="2000" b="1" dirty="0">
                <a:solidFill>
                  <a:srgbClr val="FF0000"/>
                </a:solidFill>
              </a:rPr>
              <a:t>EMAP</a:t>
            </a:r>
            <a:r>
              <a:rPr lang="en-US" altLang="ko-KR" sz="2000" b="1" dirty="0">
                <a:solidFill>
                  <a:schemeClr val="tx1"/>
                </a:solidFill>
              </a:rPr>
              <a:t>(</a:t>
            </a:r>
            <a:r>
              <a:rPr lang="en-US" altLang="ko-KR" sz="2000" b="1" dirty="0">
                <a:solidFill>
                  <a:srgbClr val="FF0000"/>
                </a:solidFill>
              </a:rPr>
              <a:t>CoAP/JSON</a:t>
            </a:r>
            <a:r>
              <a:rPr lang="en-US" altLang="ko-KR" sz="2000" b="1" dirty="0">
                <a:solidFill>
                  <a:schemeClr val="tx1"/>
                </a:solidFill>
              </a:rPr>
              <a:t>, MQTT/JSON) : </a:t>
            </a:r>
            <a:r>
              <a:rPr lang="en-US" altLang="ko-KR" sz="2000" b="1" dirty="0">
                <a:solidFill>
                  <a:srgbClr val="FF0000"/>
                </a:solidFill>
              </a:rPr>
              <a:t>UpdateReport (Implicit</a:t>
            </a:r>
            <a:r>
              <a:rPr lang="en-US" altLang="ko-KR" sz="2000" b="1" dirty="0">
                <a:solidFill>
                  <a:schemeClr val="tx1"/>
                </a:solidFill>
              </a:rPr>
              <a:t>, Explicit</a:t>
            </a:r>
            <a:r>
              <a:rPr lang="en-US" altLang="ko-KR" sz="2000" b="1" dirty="0">
                <a:solidFill>
                  <a:srgbClr val="FF0000"/>
                </a:solidFill>
              </a:rPr>
              <a:t>)</a:t>
            </a:r>
            <a:endParaRPr lang="ko-KR" altLang="en-US" sz="20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7C6F095-276F-4AD3-9842-1213BA0CC323}" type="slidenum">
              <a:rPr lang="ko-KR" altLang="en-US" smtClean="0">
                <a:solidFill>
                  <a:srgbClr val="000000"/>
                </a:solidFill>
              </a:rPr>
              <a:pPr>
                <a:defRPr/>
              </a:pPr>
              <a:t>208</a:t>
            </a:fld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116205" y="2404600"/>
            <a:ext cx="6696744" cy="8156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arenBoth"/>
            </a:pPr>
            <a:r>
              <a:rPr lang="en-US" altLang="ko-KR" sz="1600" dirty="0"/>
              <a:t>UpdateReport</a:t>
            </a:r>
          </a:p>
          <a:p>
            <a:endParaRPr lang="en-US" altLang="ko-KR" sz="1600" dirty="0"/>
          </a:p>
          <a:p>
            <a:pPr marL="342900" indent="-342900">
              <a:buAutoNum type="arabicParenBoth"/>
            </a:pPr>
            <a:endParaRPr lang="ko-KR" alt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0" y="0"/>
            <a:ext cx="234307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>
                <a:solidFill>
                  <a:schemeClr val="accent2"/>
                </a:solidFill>
              </a:rPr>
              <a:t>파란색 </a:t>
            </a:r>
            <a:r>
              <a:rPr lang="en-US" altLang="ko-KR" sz="1200" dirty="0">
                <a:solidFill>
                  <a:schemeClr val="accent2"/>
                </a:solidFill>
              </a:rPr>
              <a:t>: </a:t>
            </a:r>
            <a:r>
              <a:rPr lang="ko-KR" altLang="en-US" sz="1200" dirty="0">
                <a:solidFill>
                  <a:schemeClr val="accent2"/>
                </a:solidFill>
              </a:rPr>
              <a:t>기존 </a:t>
            </a:r>
            <a:r>
              <a:rPr lang="en-US" altLang="ko-KR" sz="1200" dirty="0">
                <a:solidFill>
                  <a:schemeClr val="accent2"/>
                </a:solidFill>
              </a:rPr>
              <a:t>OpenADR</a:t>
            </a:r>
            <a:r>
              <a:rPr lang="ko-KR" altLang="en-US" sz="1200" dirty="0">
                <a:solidFill>
                  <a:schemeClr val="accent2"/>
                </a:solidFill>
              </a:rPr>
              <a:t> </a:t>
            </a:r>
            <a:r>
              <a:rPr lang="en-US" altLang="ko-KR" sz="1200" dirty="0">
                <a:solidFill>
                  <a:schemeClr val="accent2"/>
                </a:solidFill>
              </a:rPr>
              <a:t>Tag </a:t>
            </a:r>
            <a:r>
              <a:rPr lang="ko-KR" altLang="en-US" sz="1200" dirty="0">
                <a:solidFill>
                  <a:schemeClr val="accent2"/>
                </a:solidFill>
              </a:rPr>
              <a:t>부분</a:t>
            </a:r>
            <a:endParaRPr lang="en-US" altLang="ko-KR" sz="1200" dirty="0">
              <a:solidFill>
                <a:schemeClr val="accent2"/>
              </a:solidFill>
            </a:endParaRPr>
          </a:p>
          <a:p>
            <a:r>
              <a:rPr lang="ko-KR" altLang="en-US" sz="1200" dirty="0">
                <a:solidFill>
                  <a:srgbClr val="FF0000"/>
                </a:solidFill>
              </a:rPr>
              <a:t>빨간색 </a:t>
            </a:r>
            <a:r>
              <a:rPr lang="en-US" altLang="ko-KR" sz="1200" dirty="0">
                <a:solidFill>
                  <a:srgbClr val="FF0000"/>
                </a:solidFill>
              </a:rPr>
              <a:t>: OpenADR</a:t>
            </a:r>
            <a:r>
              <a:rPr lang="ko-KR" altLang="en-US" sz="1200" dirty="0">
                <a:solidFill>
                  <a:srgbClr val="FF0000"/>
                </a:solidFill>
              </a:rPr>
              <a:t>확장된 </a:t>
            </a:r>
            <a:r>
              <a:rPr lang="en-US" altLang="ko-KR" sz="1200" dirty="0">
                <a:solidFill>
                  <a:srgbClr val="FF0000"/>
                </a:solidFill>
              </a:rPr>
              <a:t>Profile</a:t>
            </a:r>
          </a:p>
          <a:p>
            <a:r>
              <a:rPr lang="ko-KR" altLang="en-US" sz="1200" dirty="0">
                <a:solidFill>
                  <a:schemeClr val="accent1"/>
                </a:solidFill>
              </a:rPr>
              <a:t>초록색 </a:t>
            </a:r>
            <a:r>
              <a:rPr lang="en-US" altLang="ko-KR" sz="1200" dirty="0">
                <a:solidFill>
                  <a:schemeClr val="accent1"/>
                </a:solidFill>
              </a:rPr>
              <a:t>: </a:t>
            </a:r>
            <a:r>
              <a:rPr lang="ko-KR" altLang="en-US" sz="1200" dirty="0">
                <a:solidFill>
                  <a:schemeClr val="accent1"/>
                </a:solidFill>
              </a:rPr>
              <a:t>삭제 또는 변경</a:t>
            </a:r>
            <a:endParaRPr lang="en-US" altLang="ko-KR" sz="1200" dirty="0">
              <a:solidFill>
                <a:schemeClr val="accent1"/>
              </a:solidFill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467544" y="1414528"/>
            <a:ext cx="8229600" cy="1084321"/>
            <a:chOff x="467544" y="1414528"/>
            <a:chExt cx="8229600" cy="1084321"/>
          </a:xfrm>
        </p:grpSpPr>
        <p:sp>
          <p:nvSpPr>
            <p:cNvPr id="29" name="직사각형 28"/>
            <p:cNvSpPr/>
            <p:nvPr/>
          </p:nvSpPr>
          <p:spPr bwMode="auto">
            <a:xfrm>
              <a:off x="467544" y="1414528"/>
              <a:ext cx="8229600" cy="1023300"/>
            </a:xfrm>
            <a:prstGeom prst="rect">
              <a:avLst/>
            </a:prstGeom>
            <a:solidFill>
              <a:schemeClr val="bg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6973499" y="1630541"/>
              <a:ext cx="1569660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Client EMA</a:t>
              </a:r>
            </a:p>
            <a:p>
              <a:pPr algn="ctr"/>
              <a:r>
                <a:rPr lang="en-US" altLang="ko-KR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192.168.1.101 </a:t>
              </a:r>
              <a:endPara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40" name="직선 화살표 연결선 39"/>
            <p:cNvCxnSpPr/>
            <p:nvPr/>
          </p:nvCxnSpPr>
          <p:spPr bwMode="auto">
            <a:xfrm>
              <a:off x="2195736" y="1844824"/>
              <a:ext cx="4707807" cy="0"/>
            </a:xfrm>
            <a:prstGeom prst="straightConnector1">
              <a:avLst/>
            </a:prstGeom>
            <a:solidFill>
              <a:schemeClr val="accent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arrow" w="med" len="med"/>
              <a:tailEnd type="none"/>
            </a:ln>
            <a:effectLst/>
          </p:spPr>
        </p:cxnSp>
        <p:sp>
          <p:nvSpPr>
            <p:cNvPr id="41" name="TextBox 40"/>
            <p:cNvSpPr txBox="1"/>
            <p:nvPr/>
          </p:nvSpPr>
          <p:spPr>
            <a:xfrm>
              <a:off x="587587" y="1572747"/>
              <a:ext cx="1511952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Server EMA</a:t>
              </a:r>
            </a:p>
            <a:p>
              <a:pPr algn="ctr"/>
              <a:r>
                <a:rPr lang="en-US" altLang="ko-KR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192.168.1.127</a:t>
              </a:r>
              <a:endPara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42" name="직선 화살표 연결선 41"/>
            <p:cNvCxnSpPr/>
            <p:nvPr/>
          </p:nvCxnSpPr>
          <p:spPr bwMode="auto">
            <a:xfrm flipH="1">
              <a:off x="2195736" y="2276872"/>
              <a:ext cx="4707808" cy="0"/>
            </a:xfrm>
            <a:prstGeom prst="straightConnector1">
              <a:avLst/>
            </a:prstGeom>
            <a:solidFill>
              <a:schemeClr val="accent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arrow" w="med" len="med"/>
              <a:tailEnd type="none"/>
            </a:ln>
            <a:effectLst/>
          </p:spPr>
        </p:cxnSp>
        <p:sp>
          <p:nvSpPr>
            <p:cNvPr id="43" name="TextBox 42"/>
            <p:cNvSpPr txBox="1"/>
            <p:nvPr/>
          </p:nvSpPr>
          <p:spPr>
            <a:xfrm>
              <a:off x="3689398" y="1991018"/>
              <a:ext cx="1678665" cy="5078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(2) UpdatedReport</a:t>
              </a:r>
              <a:endParaRPr lang="ko-KR" alt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endParaRPr lang="ko-KR" altLang="en-US" sz="13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3729697" y="1552276"/>
              <a:ext cx="153439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(1) UpdateReport</a:t>
              </a:r>
              <a:endParaRPr lang="ko-KR" alt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endParaRPr lang="ko-KR" alt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0775" y="2448497"/>
            <a:ext cx="7153455" cy="35242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4205" y="4767161"/>
            <a:ext cx="2279205" cy="1743075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138859" y="3032665"/>
            <a:ext cx="9005141" cy="3772929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txBody>
          <a:bodyPr wrap="square" lIns="108000" tIns="108000" rIns="108000" bIns="108000" rtlCol="0" anchor="ctr">
            <a:spAutoFit/>
          </a:bodyPr>
          <a:lstStyle/>
          <a:p>
            <a:r>
              <a:rPr lang="en-US" altLang="ko-KR" sz="1100" b="1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UpdateReport Object</a:t>
            </a:r>
            <a:r>
              <a:rPr lang="en-US" altLang="ko-KR" sz="110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{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</a:t>
            </a:r>
            <a:r>
              <a:rPr lang="en-US" altLang="ko-KR" sz="11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“</a:t>
            </a:r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SrcEMA” </a:t>
            </a:r>
            <a:r>
              <a:rPr lang="en-US" altLang="ko-KR" sz="11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: String,</a:t>
            </a:r>
          </a:p>
          <a:p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“DestEMA” : String,</a:t>
            </a:r>
          </a:p>
          <a:p>
            <a:r>
              <a:rPr lang="en-US" altLang="ko-KR" sz="1100" dirty="0">
                <a:solidFill>
                  <a:schemeClr val="accent1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“requestID": String,</a:t>
            </a:r>
          </a:p>
          <a:p>
            <a:r>
              <a:rPr lang="en-US" altLang="ko-KR" sz="11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“reportType” : String,</a:t>
            </a:r>
          </a:p>
          <a:p>
            <a:r>
              <a:rPr lang="en-US" altLang="ko-KR" sz="1100" strike="sngStrike" dirty="0">
                <a:solidFill>
                  <a:schemeClr val="accent1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“EMAregisteredDRinformation” : Object  =&gt;</a:t>
            </a:r>
            <a:r>
              <a:rPr lang="ko-KR" altLang="en-US" sz="1100" strike="sngStrike" dirty="0">
                <a:solidFill>
                  <a:schemeClr val="accent1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변경</a:t>
            </a:r>
            <a:r>
              <a:rPr lang="en-US" altLang="ko-KR" sz="1100" strike="sngStrike" dirty="0">
                <a:solidFill>
                  <a:schemeClr val="accent1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</a:t>
            </a:r>
          </a:p>
          <a:p>
            <a:r>
              <a:rPr lang="en-US" altLang="ko-KR" sz="1100" strike="sngStrike" dirty="0">
                <a:solidFill>
                  <a:schemeClr val="accent1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“EMAregisteredMgnInformation” : Object  =&gt; </a:t>
            </a:r>
            <a:r>
              <a:rPr lang="ko-KR" altLang="en-US" sz="1100" strike="sngStrike" dirty="0">
                <a:solidFill>
                  <a:schemeClr val="accent1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변경</a:t>
            </a:r>
            <a:r>
              <a:rPr lang="en-US" altLang="ko-KR" sz="1100" strike="sngStrike" dirty="0">
                <a:solidFill>
                  <a:schemeClr val="accent1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,</a:t>
            </a:r>
            <a:br>
              <a:rPr lang="en-US" altLang="ko-KR" sz="1100" strike="sngStrike" dirty="0">
                <a:solidFill>
                  <a:schemeClr val="accent1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</a:br>
            <a:r>
              <a:rPr lang="en-US" altLang="ko-KR" sz="1100" b="1" strike="sngStrike" dirty="0">
                <a:solidFill>
                  <a:schemeClr val="accent1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100" b="1" dirty="0">
                <a:solidFill>
                  <a:schemeClr val="accent1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“report” : Array,</a:t>
            </a:r>
            <a:endParaRPr lang="en-US" altLang="ko-KR" sz="1100" b="1" strike="sngStrike" dirty="0">
              <a:solidFill>
                <a:schemeClr val="accent1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r>
              <a:rPr lang="en-US" altLang="ko-KR" sz="1100" dirty="0">
                <a:solidFill>
                  <a:srgbClr val="FF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“time”: Date, </a:t>
            </a:r>
          </a:p>
          <a:p>
            <a:r>
              <a:rPr lang="en-US" altLang="ko-KR" sz="1100" dirty="0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“service” : String,</a:t>
            </a:r>
          </a:p>
          <a:p>
            <a:r>
              <a:rPr lang="en-US" altLang="ko-KR" sz="1100" dirty="0">
                <a:solidFill>
                  <a:srgbClr val="FF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“type”: String (Explicit, Implict</a:t>
            </a:r>
            <a:r>
              <a:rPr lang="ko-KR" altLang="en-US" sz="1100" dirty="0">
                <a:solidFill>
                  <a:srgbClr val="FF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인지 구분</a:t>
            </a:r>
            <a:r>
              <a:rPr lang="en-US" altLang="ko-KR" sz="1100" dirty="0">
                <a:solidFill>
                  <a:srgbClr val="FF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)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}</a:t>
            </a:r>
          </a:p>
          <a:p>
            <a:endParaRPr lang="en-US" altLang="ko-KR" sz="110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altLang="ko-KR" sz="110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altLang="ko-KR" sz="110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altLang="ko-KR" sz="110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altLang="ko-KR" sz="110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altLang="ko-KR" sz="110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sz="110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sz="110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sz="110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469519" y="3152791"/>
            <a:ext cx="1966577" cy="1326105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txBody>
          <a:bodyPr wrap="square" lIns="108000" tIns="108000" rIns="108000" bIns="108000" rtlCol="0" anchor="ctr">
            <a:spAutoFit/>
          </a:bodyPr>
          <a:lstStyle/>
          <a:p>
            <a:r>
              <a:rPr lang="en-US" altLang="ko-KR" sz="900" b="1" dirty="0">
                <a:solidFill>
                  <a:schemeClr val="accent1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report</a:t>
            </a:r>
            <a:r>
              <a:rPr lang="en-US" altLang="ko-KR" sz="900" dirty="0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en-US" sz="900" b="1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Object</a:t>
            </a:r>
            <a:r>
              <a:rPr lang="en-US" sz="90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{</a:t>
            </a:r>
          </a:p>
          <a:p>
            <a:r>
              <a:rPr lang="en-US" sz="9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   “duration” : String,</a:t>
            </a:r>
          </a:p>
          <a:p>
            <a:r>
              <a:rPr lang="en-US" sz="9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   “</a:t>
            </a:r>
            <a:r>
              <a:rPr lang="en-US" altLang="ko-KR" sz="900" dirty="0" err="1"/>
              <a:t>reportRequestID</a:t>
            </a:r>
            <a:r>
              <a:rPr lang="en-US" altLang="ko-KR" sz="900" dirty="0"/>
              <a:t>”  : Integer,</a:t>
            </a:r>
          </a:p>
          <a:p>
            <a:r>
              <a:rPr lang="en-US" sz="9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   “</a:t>
            </a:r>
            <a:r>
              <a:rPr lang="en-US" altLang="ko-KR" sz="900" dirty="0" err="1"/>
              <a:t>reportSpecifierID</a:t>
            </a:r>
            <a:r>
              <a:rPr lang="en-US" altLang="ko-KR" sz="900" dirty="0"/>
              <a:t>” : String,</a:t>
            </a:r>
          </a:p>
          <a:p>
            <a:r>
              <a:rPr lang="en-US" sz="9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   “</a:t>
            </a:r>
            <a:r>
              <a:rPr lang="en-US" altLang="ko-KR" sz="900" dirty="0" err="1"/>
              <a:t>reportName</a:t>
            </a:r>
            <a:r>
              <a:rPr lang="en-US" altLang="ko-KR" sz="900" dirty="0"/>
              <a:t>” : String,</a:t>
            </a:r>
          </a:p>
          <a:p>
            <a:r>
              <a:rPr lang="en-US" sz="9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   “</a:t>
            </a:r>
            <a:r>
              <a:rPr lang="en-US" altLang="ko-KR" sz="900" dirty="0"/>
              <a:t>createdDateTime” : Date,</a:t>
            </a:r>
          </a:p>
          <a:p>
            <a:r>
              <a:rPr lang="en-US" sz="9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   </a:t>
            </a:r>
            <a:r>
              <a:rPr lang="en-US" sz="900" b="1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“</a:t>
            </a:r>
            <a:r>
              <a:rPr lang="en-US" altLang="ko-KR" sz="900" b="1" dirty="0" err="1"/>
              <a:t>reportDescription</a:t>
            </a:r>
            <a:r>
              <a:rPr lang="en-US" altLang="ko-KR" sz="900" b="1" dirty="0"/>
              <a:t>” : Array,</a:t>
            </a:r>
            <a:endParaRPr lang="en-US" sz="900" b="1" dirty="0"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r>
              <a:rPr lang="en-US" sz="9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}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5512369" y="3152791"/>
            <a:ext cx="1800200" cy="3542096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txBody>
          <a:bodyPr wrap="square" lIns="108000" tIns="108000" rIns="108000" bIns="108000" rtlCol="0" anchor="ctr">
            <a:spAutoFit/>
          </a:bodyPr>
          <a:lstStyle/>
          <a:p>
            <a:r>
              <a:rPr lang="en-US" altLang="ko-KR" sz="800" b="1" dirty="0" err="1">
                <a:solidFill>
                  <a:schemeClr val="accent1"/>
                </a:solidFill>
              </a:rPr>
              <a:t>reportDescription</a:t>
            </a:r>
            <a:r>
              <a:rPr lang="en-US" altLang="ko-KR" sz="800" dirty="0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en-US" sz="800" b="1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Object</a:t>
            </a:r>
            <a:r>
              <a:rPr lang="en-US" sz="80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{</a:t>
            </a:r>
            <a:endParaRPr lang="en-US" sz="800" dirty="0">
              <a:solidFill>
                <a:srgbClr val="FF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r>
              <a:rPr lang="en-US" sz="8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   “</a:t>
            </a:r>
            <a:r>
              <a:rPr lang="en-US" sz="800" dirty="0" err="1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rID</a:t>
            </a:r>
            <a:r>
              <a:rPr lang="en-US" sz="8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” : String,</a:t>
            </a:r>
          </a:p>
          <a:p>
            <a:r>
              <a:rPr lang="en-US" sz="8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   “</a:t>
            </a:r>
            <a:r>
              <a:rPr lang="en-US" altLang="ko-KR" sz="800" dirty="0" err="1"/>
              <a:t>resourceID</a:t>
            </a:r>
            <a:r>
              <a:rPr lang="en-US" altLang="ko-KR" sz="800" dirty="0"/>
              <a:t>” : String,</a:t>
            </a:r>
          </a:p>
          <a:p>
            <a:r>
              <a:rPr lang="en-US" sz="8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   “</a:t>
            </a:r>
            <a:r>
              <a:rPr lang="en-US" altLang="ko-KR" sz="800" dirty="0" err="1">
                <a:solidFill>
                  <a:srgbClr val="FF0000"/>
                </a:solidFill>
              </a:rPr>
              <a:t>deviceType</a:t>
            </a:r>
            <a:r>
              <a:rPr lang="en-US" altLang="ko-KR" sz="800" dirty="0">
                <a:solidFill>
                  <a:srgbClr val="FF0000"/>
                </a:solidFill>
              </a:rPr>
              <a:t>” : String,</a:t>
            </a:r>
          </a:p>
          <a:p>
            <a:r>
              <a:rPr lang="en-US" sz="800" dirty="0">
                <a:solidFill>
                  <a:srgbClr val="FF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   “</a:t>
            </a:r>
            <a:r>
              <a:rPr lang="en-US" altLang="ko-KR" sz="800" dirty="0" err="1"/>
              <a:t>reportType</a:t>
            </a:r>
            <a:r>
              <a:rPr lang="en-US" altLang="ko-KR" sz="800" dirty="0"/>
              <a:t>” : String,</a:t>
            </a:r>
          </a:p>
          <a:p>
            <a:r>
              <a:rPr lang="en-US" sz="8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   “</a:t>
            </a:r>
            <a:r>
              <a:rPr lang="en-US" altLang="ko-KR" sz="800" dirty="0" err="1"/>
              <a:t>itemUnits</a:t>
            </a:r>
            <a:r>
              <a:rPr lang="en-US" altLang="ko-KR" sz="800" dirty="0"/>
              <a:t>” : String,</a:t>
            </a:r>
          </a:p>
          <a:p>
            <a:r>
              <a:rPr lang="en-US" sz="8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   “</a:t>
            </a:r>
            <a:r>
              <a:rPr lang="en-US" altLang="ko-KR" sz="800" dirty="0" err="1"/>
              <a:t>siScaleCode</a:t>
            </a:r>
            <a:r>
              <a:rPr lang="en-US" altLang="ko-KR" sz="800" dirty="0"/>
              <a:t>” : String,</a:t>
            </a:r>
          </a:p>
          <a:p>
            <a:r>
              <a:rPr lang="en-US" sz="8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   “</a:t>
            </a:r>
            <a:r>
              <a:rPr lang="en-US" altLang="ko-KR" sz="800" dirty="0"/>
              <a:t>marketContext” : String,</a:t>
            </a:r>
          </a:p>
          <a:p>
            <a:r>
              <a:rPr lang="en-US" sz="8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   “</a:t>
            </a:r>
            <a:r>
              <a:rPr lang="en-US" altLang="ko-KR" sz="800" dirty="0" err="1"/>
              <a:t>oadrMinPeriod</a:t>
            </a:r>
            <a:r>
              <a:rPr lang="en-US" altLang="ko-KR" sz="800" dirty="0"/>
              <a:t>” : String,</a:t>
            </a:r>
          </a:p>
          <a:p>
            <a:r>
              <a:rPr lang="en-US" sz="8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   “</a:t>
            </a:r>
            <a:r>
              <a:rPr lang="en-US" altLang="ko-KR" sz="800" dirty="0" err="1"/>
              <a:t>oadrMaxPeriod</a:t>
            </a:r>
            <a:r>
              <a:rPr lang="en-US" altLang="ko-KR" sz="800" dirty="0"/>
              <a:t>” : String,</a:t>
            </a:r>
          </a:p>
          <a:p>
            <a:r>
              <a:rPr lang="en-US" sz="8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   “</a:t>
            </a:r>
            <a:r>
              <a:rPr lang="en-US" altLang="ko-KR" sz="800" dirty="0" err="1"/>
              <a:t>oadrOnChange</a:t>
            </a:r>
            <a:r>
              <a:rPr lang="en-US" altLang="ko-KR" sz="800" dirty="0"/>
              <a:t>” : String,</a:t>
            </a:r>
          </a:p>
          <a:p>
            <a:r>
              <a:rPr lang="en-US" sz="8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   “</a:t>
            </a:r>
            <a:r>
              <a:rPr lang="en-US" altLang="ko-KR" sz="800" dirty="0" err="1"/>
              <a:t>itemDescription</a:t>
            </a:r>
            <a:r>
              <a:rPr lang="en-US" altLang="ko-KR" sz="800" dirty="0"/>
              <a:t>” : String,</a:t>
            </a:r>
          </a:p>
          <a:p>
            <a:r>
              <a:rPr lang="en-US" sz="800" b="1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   “</a:t>
            </a:r>
            <a:r>
              <a:rPr lang="en-US" altLang="ko-KR" sz="800" b="1" dirty="0" err="1"/>
              <a:t>powerAttributes</a:t>
            </a:r>
            <a:r>
              <a:rPr lang="en-US" altLang="ko-KR" sz="800" b="1" dirty="0"/>
              <a:t>” : Array</a:t>
            </a:r>
            <a:r>
              <a:rPr lang="en-US" altLang="ko-KR" sz="800" dirty="0"/>
              <a:t>,</a:t>
            </a:r>
          </a:p>
          <a:p>
            <a:r>
              <a:rPr lang="en-US" altLang="ko-KR" sz="800" dirty="0"/>
              <a:t>       </a:t>
            </a:r>
            <a:r>
              <a:rPr lang="en-US" altLang="ko-KR" sz="800" dirty="0">
                <a:solidFill>
                  <a:srgbClr val="FF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“qos” : String</a:t>
            </a:r>
            <a:endParaRPr lang="en-US" altLang="ko-KR" sz="800" dirty="0"/>
          </a:p>
          <a:p>
            <a:r>
              <a:rPr lang="en-US" sz="800" dirty="0">
                <a:solidFill>
                  <a:srgbClr val="FF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   “state” : String,</a:t>
            </a:r>
          </a:p>
          <a:p>
            <a:r>
              <a:rPr lang="en-US" sz="800" dirty="0">
                <a:solidFill>
                  <a:srgbClr val="FF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   “power” : Double,</a:t>
            </a:r>
          </a:p>
          <a:p>
            <a:r>
              <a:rPr lang="en-US" sz="800" dirty="0">
                <a:solidFill>
                  <a:srgbClr val="FF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   “dimming” : Integer,</a:t>
            </a:r>
          </a:p>
          <a:p>
            <a:r>
              <a:rPr lang="en-US" sz="800" dirty="0">
                <a:solidFill>
                  <a:srgbClr val="FF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   “margin” : double,</a:t>
            </a:r>
          </a:p>
          <a:p>
            <a:r>
              <a:rPr lang="en-US" sz="800" dirty="0">
                <a:solidFill>
                  <a:srgbClr val="FF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   “generate” : double,</a:t>
            </a:r>
          </a:p>
          <a:p>
            <a:r>
              <a:rPr lang="en-US" sz="800" dirty="0">
                <a:solidFill>
                  <a:srgbClr val="FF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   “storage” : String,</a:t>
            </a:r>
          </a:p>
          <a:p>
            <a:r>
              <a:rPr lang="en-US" sz="800" dirty="0">
                <a:solidFill>
                  <a:srgbClr val="FF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   “maxValue” : Double,</a:t>
            </a:r>
          </a:p>
          <a:p>
            <a:r>
              <a:rPr lang="en-US" sz="800" dirty="0">
                <a:solidFill>
                  <a:srgbClr val="FF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   “minValue” : Double,</a:t>
            </a:r>
          </a:p>
          <a:p>
            <a:r>
              <a:rPr lang="en-US" sz="800" dirty="0">
                <a:solidFill>
                  <a:srgbClr val="FF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   “</a:t>
            </a:r>
            <a:r>
              <a:rPr lang="en-US" sz="800" dirty="0" err="1">
                <a:solidFill>
                  <a:srgbClr val="FF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avgValue</a:t>
            </a:r>
            <a:r>
              <a:rPr lang="en-US" sz="800" dirty="0">
                <a:solidFill>
                  <a:srgbClr val="FF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” : Double,</a:t>
            </a:r>
          </a:p>
          <a:p>
            <a:r>
              <a:rPr lang="en-US" sz="800" dirty="0">
                <a:solidFill>
                  <a:srgbClr val="FF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   “maxTime” : Date,</a:t>
            </a:r>
          </a:p>
          <a:p>
            <a:r>
              <a:rPr lang="en-US" sz="800" dirty="0">
                <a:solidFill>
                  <a:srgbClr val="FF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   “minTime” : Date,</a:t>
            </a:r>
          </a:p>
          <a:p>
            <a:r>
              <a:rPr lang="en-US" sz="800" dirty="0">
                <a:solidFill>
                  <a:srgbClr val="FF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   “priority” : Integer</a:t>
            </a:r>
          </a:p>
          <a:p>
            <a:r>
              <a:rPr lang="en-US" sz="8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}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7388842" y="3152791"/>
            <a:ext cx="1602682" cy="910607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txBody>
          <a:bodyPr wrap="square" lIns="108000" tIns="108000" rIns="108000" bIns="108000" rtlCol="0" anchor="ctr">
            <a:spAutoFit/>
          </a:bodyPr>
          <a:lstStyle/>
          <a:p>
            <a:r>
              <a:rPr lang="en-US" altLang="ko-KR" sz="900" b="1" dirty="0" err="1">
                <a:solidFill>
                  <a:schemeClr val="accent1"/>
                </a:solidFill>
              </a:rPr>
              <a:t>powerAttributes</a:t>
            </a:r>
            <a:r>
              <a:rPr lang="en-US" altLang="ko-KR" sz="900" dirty="0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en-US" sz="900" b="1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Object</a:t>
            </a:r>
            <a:r>
              <a:rPr lang="en-US" sz="90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{</a:t>
            </a:r>
          </a:p>
          <a:p>
            <a:r>
              <a:rPr lang="en-US" sz="9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     “hertz” : </a:t>
            </a:r>
            <a:r>
              <a:rPr lang="en-US" altLang="ko-KR" sz="9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Double</a:t>
            </a:r>
            <a:r>
              <a:rPr lang="en-US" sz="9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,</a:t>
            </a:r>
          </a:p>
          <a:p>
            <a:r>
              <a:rPr lang="en-US" sz="9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     “voltage” : </a:t>
            </a:r>
            <a:r>
              <a:rPr lang="en-US" altLang="ko-KR" sz="9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Double</a:t>
            </a:r>
            <a:r>
              <a:rPr lang="en-US" sz="9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,</a:t>
            </a:r>
          </a:p>
          <a:p>
            <a:r>
              <a:rPr lang="en-US" sz="9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     “ac” : Boolean</a:t>
            </a:r>
            <a:r>
              <a:rPr lang="en-US" sz="900" b="1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	</a:t>
            </a:r>
          </a:p>
          <a:p>
            <a:r>
              <a:rPr lang="en-US" sz="9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62505900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671585" y="379195"/>
            <a:ext cx="8929750" cy="838200"/>
          </a:xfrm>
        </p:spPr>
        <p:txBody>
          <a:bodyPr/>
          <a:lstStyle/>
          <a:p>
            <a:r>
              <a:rPr lang="en-US" altLang="ko-KR" sz="2400" b="1" dirty="0">
                <a:solidFill>
                  <a:schemeClr val="tx1"/>
                </a:solidFill>
              </a:rPr>
              <a:t>2. Smart Home Energy Framework : </a:t>
            </a:r>
            <a:br>
              <a:rPr lang="en-US" altLang="ko-KR" sz="2400" b="1" dirty="0">
                <a:solidFill>
                  <a:schemeClr val="tx1"/>
                </a:solidFill>
              </a:rPr>
            </a:br>
            <a:r>
              <a:rPr lang="en-US" altLang="ko-KR" sz="2000" b="1" dirty="0">
                <a:solidFill>
                  <a:schemeClr val="tx1"/>
                </a:solidFill>
              </a:rPr>
              <a:t>2.2 </a:t>
            </a:r>
            <a:r>
              <a:rPr lang="en-US" altLang="ko-KR" sz="2000" b="1" dirty="0">
                <a:solidFill>
                  <a:srgbClr val="FF0000"/>
                </a:solidFill>
              </a:rPr>
              <a:t>EMAP</a:t>
            </a:r>
            <a:r>
              <a:rPr lang="en-US" altLang="ko-KR" sz="2000" b="1" dirty="0">
                <a:solidFill>
                  <a:schemeClr val="tx1"/>
                </a:solidFill>
              </a:rPr>
              <a:t>(</a:t>
            </a:r>
            <a:r>
              <a:rPr lang="en-US" altLang="ko-KR" sz="2000" b="1" dirty="0" err="1">
                <a:solidFill>
                  <a:srgbClr val="FF0000"/>
                </a:solidFill>
              </a:rPr>
              <a:t>CoAP</a:t>
            </a:r>
            <a:r>
              <a:rPr lang="en-US" altLang="ko-KR" sz="2000" b="1" dirty="0">
                <a:solidFill>
                  <a:srgbClr val="FF0000"/>
                </a:solidFill>
              </a:rPr>
              <a:t>/JSON</a:t>
            </a:r>
            <a:r>
              <a:rPr lang="en-US" altLang="ko-KR" sz="2000" b="1" dirty="0">
                <a:solidFill>
                  <a:schemeClr val="tx1"/>
                </a:solidFill>
              </a:rPr>
              <a:t>, MQTT/JSON) : </a:t>
            </a:r>
            <a:r>
              <a:rPr lang="en-US" altLang="ko-KR" sz="2000" b="1" dirty="0">
                <a:solidFill>
                  <a:srgbClr val="FF0000"/>
                </a:solidFill>
              </a:rPr>
              <a:t>UpdateReport (Implicit</a:t>
            </a:r>
            <a:r>
              <a:rPr lang="en-US" altLang="ko-KR" sz="2000" b="1" dirty="0">
                <a:solidFill>
                  <a:schemeClr val="tx1"/>
                </a:solidFill>
              </a:rPr>
              <a:t>, Explicit</a:t>
            </a:r>
            <a:r>
              <a:rPr lang="en-US" altLang="ko-KR" sz="2000" b="1" dirty="0">
                <a:solidFill>
                  <a:srgbClr val="FF0000"/>
                </a:solidFill>
              </a:rPr>
              <a:t>)</a:t>
            </a:r>
            <a:endParaRPr lang="ko-KR" altLang="en-US" sz="1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7C6F095-276F-4AD3-9842-1213BA0CC323}" type="slidenum">
              <a:rPr lang="ko-KR" altLang="en-US" smtClean="0">
                <a:solidFill>
                  <a:srgbClr val="000000"/>
                </a:solidFill>
              </a:rPr>
              <a:pPr>
                <a:defRPr/>
              </a:pPr>
              <a:t>209</a:t>
            </a:fld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116205" y="2404600"/>
            <a:ext cx="6696744" cy="8156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/>
              <a:t>(2) UpdatedReport</a:t>
            </a:r>
          </a:p>
          <a:p>
            <a:endParaRPr lang="en-US" altLang="ko-KR" sz="1600" dirty="0"/>
          </a:p>
          <a:p>
            <a:pPr marL="342900" indent="-342900">
              <a:buAutoNum type="arabicParenBoth"/>
            </a:pPr>
            <a:endParaRPr lang="ko-KR" alt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78303" y="2855055"/>
            <a:ext cx="8386186" cy="3757540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txBody>
          <a:bodyPr wrap="square" lIns="108000" tIns="108000" rIns="108000" bIns="108000" rtlCol="0" anchor="ctr">
            <a:spAutoFit/>
          </a:bodyPr>
          <a:lstStyle/>
          <a:p>
            <a:r>
              <a:rPr lang="en-US" altLang="ko-KR" sz="1000" b="1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UpdatedReport Object</a:t>
            </a:r>
            <a:r>
              <a:rPr lang="en-US" altLang="ko-KR" sz="100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{</a:t>
            </a:r>
          </a:p>
          <a:p>
            <a:r>
              <a:rPr lang="en-US" altLang="ko-KR" sz="10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</a:t>
            </a:r>
            <a:r>
              <a:rPr lang="en-US" altLang="ko-K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SrcEMA” </a:t>
            </a:r>
            <a:r>
              <a:rPr lang="en-US" altLang="ko-KR" sz="10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: String,</a:t>
            </a:r>
          </a:p>
          <a:p>
            <a:r>
              <a:rPr lang="en-US" altLang="ko-K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“DestEMA” : String,</a:t>
            </a:r>
            <a:endParaRPr lang="en-US" altLang="ko-KR" sz="1000" dirty="0"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r>
              <a:rPr lang="en-US" altLang="ko-KR" sz="10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“requestID”: String,</a:t>
            </a:r>
          </a:p>
          <a:p>
            <a:r>
              <a:rPr lang="en-US" altLang="ko-KR" sz="10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“responseCode”: Integer,</a:t>
            </a:r>
          </a:p>
          <a:p>
            <a:r>
              <a:rPr lang="en-US" altLang="ko-KR" sz="10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“responseDescription” : String,</a:t>
            </a:r>
          </a:p>
          <a:p>
            <a:r>
              <a:rPr lang="en-US" altLang="ko-KR" sz="1000" strike="sngStrike" dirty="0">
                <a:solidFill>
                  <a:schemeClr val="accent1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</a:t>
            </a:r>
            <a:r>
              <a:rPr lang="en-US" altLang="ko-KR" sz="1000" strike="sngStrike" dirty="0" err="1">
                <a:solidFill>
                  <a:schemeClr val="accent1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EMAEnergyinfo</a:t>
            </a:r>
            <a:r>
              <a:rPr lang="en-US" altLang="ko-KR" sz="1000" strike="sngStrike" dirty="0">
                <a:solidFill>
                  <a:schemeClr val="accent1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” : Object =&gt;</a:t>
            </a:r>
            <a:r>
              <a:rPr lang="ko-KR" altLang="en-US" sz="1000" strike="sngStrike" dirty="0">
                <a:solidFill>
                  <a:schemeClr val="accent1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삭제</a:t>
            </a:r>
            <a:endParaRPr lang="en-US" altLang="ko-KR" sz="1000" strike="sngStrike" dirty="0">
              <a:solidFill>
                <a:schemeClr val="accent1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r>
              <a:rPr lang="en-US" altLang="ko-KR" sz="1000" dirty="0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“service”: String,</a:t>
            </a:r>
          </a:p>
          <a:p>
            <a:r>
              <a:rPr lang="en-US" altLang="ko-KR" sz="1000" dirty="0">
                <a:solidFill>
                  <a:srgbClr val="FF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“time”: Date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}</a:t>
            </a:r>
          </a:p>
          <a:p>
            <a:endParaRPr lang="en-US" sz="100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sz="100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sz="100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sz="100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sz="100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sz="100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sz="100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sz="100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sz="100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sz="100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sz="100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sz="100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sz="100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0" y="0"/>
            <a:ext cx="234307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>
                <a:solidFill>
                  <a:schemeClr val="accent2"/>
                </a:solidFill>
              </a:rPr>
              <a:t>파란색 </a:t>
            </a:r>
            <a:r>
              <a:rPr lang="en-US" altLang="ko-KR" sz="1200" dirty="0">
                <a:solidFill>
                  <a:schemeClr val="accent2"/>
                </a:solidFill>
              </a:rPr>
              <a:t>: </a:t>
            </a:r>
            <a:r>
              <a:rPr lang="ko-KR" altLang="en-US" sz="1200" dirty="0">
                <a:solidFill>
                  <a:schemeClr val="accent2"/>
                </a:solidFill>
              </a:rPr>
              <a:t>기존 </a:t>
            </a:r>
            <a:r>
              <a:rPr lang="en-US" altLang="ko-KR" sz="1200" dirty="0">
                <a:solidFill>
                  <a:schemeClr val="accent2"/>
                </a:solidFill>
              </a:rPr>
              <a:t>OpenADR</a:t>
            </a:r>
            <a:r>
              <a:rPr lang="ko-KR" altLang="en-US" sz="1200" dirty="0">
                <a:solidFill>
                  <a:schemeClr val="accent2"/>
                </a:solidFill>
              </a:rPr>
              <a:t> </a:t>
            </a:r>
            <a:r>
              <a:rPr lang="en-US" altLang="ko-KR" sz="1200" dirty="0">
                <a:solidFill>
                  <a:schemeClr val="accent2"/>
                </a:solidFill>
              </a:rPr>
              <a:t>Tag </a:t>
            </a:r>
            <a:r>
              <a:rPr lang="ko-KR" altLang="en-US" sz="1200" dirty="0">
                <a:solidFill>
                  <a:schemeClr val="accent2"/>
                </a:solidFill>
              </a:rPr>
              <a:t>부분</a:t>
            </a:r>
            <a:endParaRPr lang="en-US" altLang="ko-KR" sz="1200" dirty="0">
              <a:solidFill>
                <a:schemeClr val="accent2"/>
              </a:solidFill>
            </a:endParaRPr>
          </a:p>
          <a:p>
            <a:r>
              <a:rPr lang="ko-KR" altLang="en-US" sz="1200" dirty="0">
                <a:solidFill>
                  <a:srgbClr val="FF0000"/>
                </a:solidFill>
              </a:rPr>
              <a:t>빨간색 </a:t>
            </a:r>
            <a:r>
              <a:rPr lang="en-US" altLang="ko-KR" sz="1200" dirty="0">
                <a:solidFill>
                  <a:srgbClr val="FF0000"/>
                </a:solidFill>
              </a:rPr>
              <a:t>: OpenADR</a:t>
            </a:r>
            <a:r>
              <a:rPr lang="ko-KR" altLang="en-US" sz="1200" dirty="0">
                <a:solidFill>
                  <a:srgbClr val="FF0000"/>
                </a:solidFill>
              </a:rPr>
              <a:t>확장된 </a:t>
            </a:r>
            <a:r>
              <a:rPr lang="en-US" altLang="ko-KR" sz="1200" dirty="0">
                <a:solidFill>
                  <a:srgbClr val="FF0000"/>
                </a:solidFill>
              </a:rPr>
              <a:t>Profile</a:t>
            </a:r>
          </a:p>
          <a:p>
            <a:r>
              <a:rPr lang="ko-KR" altLang="en-US" sz="1200" dirty="0">
                <a:solidFill>
                  <a:schemeClr val="accent1"/>
                </a:solidFill>
              </a:rPr>
              <a:t>초록색 </a:t>
            </a:r>
            <a:r>
              <a:rPr lang="en-US" altLang="ko-KR" sz="1200" dirty="0">
                <a:solidFill>
                  <a:schemeClr val="accent1"/>
                </a:solidFill>
              </a:rPr>
              <a:t>: </a:t>
            </a:r>
            <a:r>
              <a:rPr lang="ko-KR" altLang="en-US" sz="1200" dirty="0">
                <a:solidFill>
                  <a:schemeClr val="accent1"/>
                </a:solidFill>
              </a:rPr>
              <a:t>삭제 또는 변경</a:t>
            </a:r>
            <a:endParaRPr lang="en-US" altLang="ko-KR" sz="1200" dirty="0">
              <a:solidFill>
                <a:schemeClr val="accent1"/>
              </a:solidFill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0775" y="2448497"/>
            <a:ext cx="7153455" cy="352425"/>
          </a:xfrm>
          <a:prstGeom prst="rect">
            <a:avLst/>
          </a:prstGeom>
        </p:spPr>
      </p:pic>
      <p:sp>
        <p:nvSpPr>
          <p:cNvPr id="24" name="직사각형 23"/>
          <p:cNvSpPr/>
          <p:nvPr/>
        </p:nvSpPr>
        <p:spPr bwMode="auto">
          <a:xfrm>
            <a:off x="467544" y="1414528"/>
            <a:ext cx="8229600" cy="1023300"/>
          </a:xfrm>
          <a:prstGeom prst="rect">
            <a:avLst/>
          </a:prstGeom>
          <a:solidFill>
            <a:schemeClr val="bg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973499" y="1630541"/>
            <a:ext cx="1569660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Client EMA</a:t>
            </a:r>
          </a:p>
          <a:p>
            <a:pPr algn="ctr"/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192.168.1.101 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9" name="직선 화살표 연결선 28"/>
          <p:cNvCxnSpPr/>
          <p:nvPr/>
        </p:nvCxnSpPr>
        <p:spPr bwMode="auto">
          <a:xfrm>
            <a:off x="2195736" y="1844824"/>
            <a:ext cx="4707807" cy="0"/>
          </a:xfrm>
          <a:prstGeom prst="straightConnector1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arrow" w="med" len="med"/>
            <a:tailEnd type="none"/>
          </a:ln>
          <a:effectLst/>
        </p:spPr>
      </p:cxnSp>
      <p:sp>
        <p:nvSpPr>
          <p:cNvPr id="30" name="TextBox 29"/>
          <p:cNvSpPr txBox="1"/>
          <p:nvPr/>
        </p:nvSpPr>
        <p:spPr>
          <a:xfrm>
            <a:off x="587587" y="1572747"/>
            <a:ext cx="1511952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Server EMA</a:t>
            </a:r>
          </a:p>
          <a:p>
            <a:pPr algn="ctr"/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192.168.1.127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9" name="직선 화살표 연결선 38"/>
          <p:cNvCxnSpPr/>
          <p:nvPr/>
        </p:nvCxnSpPr>
        <p:spPr bwMode="auto">
          <a:xfrm flipH="1">
            <a:off x="2195736" y="2276872"/>
            <a:ext cx="4707808" cy="0"/>
          </a:xfrm>
          <a:prstGeom prst="straightConnector1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arrow" w="med" len="med"/>
            <a:tailEnd type="none"/>
          </a:ln>
          <a:effectLst/>
        </p:spPr>
      </p:cxnSp>
      <p:sp>
        <p:nvSpPr>
          <p:cNvPr id="40" name="TextBox 39"/>
          <p:cNvSpPr txBox="1"/>
          <p:nvPr/>
        </p:nvSpPr>
        <p:spPr>
          <a:xfrm>
            <a:off x="3689398" y="1991018"/>
            <a:ext cx="1678665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(2) UpdatedReport</a:t>
            </a:r>
            <a:endParaRPr lang="ko-KR" alt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ko-KR" altLang="en-US" sz="13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3729697" y="1552276"/>
            <a:ext cx="15343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(1) UpdateReport</a:t>
            </a:r>
            <a:endParaRPr lang="ko-KR" alt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ko-KR" alt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3968" y="3697048"/>
            <a:ext cx="4464973" cy="200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6185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MQTT(MQ Telemetry </a:t>
            </a:r>
            <a:r>
              <a:rPr lang="en-US" altLang="ko-KR" dirty="0" err="1"/>
              <a:t>Trasport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Publish-Subscribe </a:t>
            </a:r>
            <a:r>
              <a:rPr lang="ko-KR" altLang="en-US" dirty="0"/>
              <a:t>기반의 경량 </a:t>
            </a:r>
            <a:r>
              <a:rPr lang="en-US" altLang="ko-KR" dirty="0"/>
              <a:t>TCP/IP </a:t>
            </a:r>
            <a:r>
              <a:rPr lang="ko-KR" altLang="en-US" dirty="0"/>
              <a:t>프로토콜로써 통신 </a:t>
            </a:r>
            <a:r>
              <a:rPr lang="ko-KR" altLang="en-US" dirty="0" err="1"/>
              <a:t>대력폭이</a:t>
            </a:r>
            <a:r>
              <a:rPr lang="ko-KR" altLang="en-US" dirty="0"/>
              <a:t> 제한적인 사물인터넷에 적합하다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Broker</a:t>
            </a:r>
            <a:r>
              <a:rPr lang="ko-KR" altLang="en-US" dirty="0"/>
              <a:t>를 통하여 원하는 토픽의 메시지를 구독하고 발행한다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 err="1"/>
              <a:t>IoT</a:t>
            </a:r>
            <a:r>
              <a:rPr lang="ko-KR" altLang="en-US" dirty="0"/>
              <a:t>를 위해서 낮은 전력</a:t>
            </a:r>
            <a:r>
              <a:rPr lang="en-US" altLang="ko-KR" dirty="0"/>
              <a:t>, </a:t>
            </a:r>
            <a:r>
              <a:rPr lang="ko-KR" altLang="en-US" dirty="0"/>
              <a:t>낮은 대역폭 환경에서도 사용할 수 있도록 설계됐다</a:t>
            </a:r>
            <a:r>
              <a:rPr lang="en-US" altLang="ko-KR" dirty="0"/>
              <a:t>(</a:t>
            </a:r>
            <a:r>
              <a:rPr lang="ko-KR" altLang="en-US" dirty="0"/>
              <a:t>저전력</a:t>
            </a:r>
            <a:r>
              <a:rPr lang="en-US" altLang="ko-KR" dirty="0"/>
              <a:t>/</a:t>
            </a:r>
            <a:r>
              <a:rPr lang="ko-KR" altLang="en-US" dirty="0"/>
              <a:t>소규모 디바이스를 위한 통신 프로토콜</a:t>
            </a:r>
            <a:r>
              <a:rPr lang="en-US" altLang="ko-KR" dirty="0"/>
              <a:t>)</a:t>
            </a:r>
          </a:p>
          <a:p>
            <a:pPr lvl="1"/>
            <a:endParaRPr lang="ko-KR" altLang="en-US" dirty="0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AB2D1F1-EAAA-4541-A9AD-BBD67953F620}" type="slidenum">
              <a:rPr lang="ko-KR" altLang="en-US" smtClean="0">
                <a:solidFill>
                  <a:srgbClr val="000000"/>
                </a:solidFill>
              </a:rPr>
              <a:pPr>
                <a:defRPr/>
              </a:pPr>
              <a:t>21</a:t>
            </a:fld>
            <a:endParaRPr lang="ko-KR" altLang="en-US">
              <a:solidFill>
                <a:srgbClr val="000000"/>
              </a:solidFill>
            </a:endParaRPr>
          </a:p>
        </p:txBody>
      </p:sp>
      <p:grpSp>
        <p:nvGrpSpPr>
          <p:cNvPr id="27" name="그룹 26"/>
          <p:cNvGrpSpPr/>
          <p:nvPr/>
        </p:nvGrpSpPr>
        <p:grpSpPr>
          <a:xfrm>
            <a:off x="2411760" y="4221088"/>
            <a:ext cx="4510093" cy="1982695"/>
            <a:chOff x="4421171" y="4494305"/>
            <a:chExt cx="4510093" cy="1982695"/>
          </a:xfrm>
        </p:grpSpPr>
        <p:sp>
          <p:nvSpPr>
            <p:cNvPr id="2" name="모서리가 둥근 직사각형 1"/>
            <p:cNvSpPr/>
            <p:nvPr/>
          </p:nvSpPr>
          <p:spPr bwMode="auto">
            <a:xfrm>
              <a:off x="4421171" y="4494305"/>
              <a:ext cx="1386496" cy="781062"/>
            </a:xfrm>
            <a:prstGeom prst="roundRect">
              <a:avLst/>
            </a:prstGeom>
            <a:solidFill>
              <a:srgbClr val="92D050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200" b="1" dirty="0">
                  <a:latin typeface="Times New Roman" pitchFamily="18" charset="0"/>
                  <a:ea typeface="굴림" pitchFamily="50" charset="-127"/>
                </a:rPr>
                <a:t>Publisher</a:t>
              </a:r>
            </a:p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900" dirty="0">
                  <a:latin typeface="Times New Roman" pitchFamily="18" charset="0"/>
                  <a:ea typeface="굴림" pitchFamily="50" charset="-127"/>
                </a:rPr>
                <a:t>For example – an</a:t>
              </a:r>
            </a:p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900" dirty="0">
                  <a:latin typeface="Times New Roman" pitchFamily="18" charset="0"/>
                  <a:ea typeface="굴림" pitchFamily="50" charset="-127"/>
                </a:rPr>
                <a:t>ESP8266 or Arduino or</a:t>
              </a:r>
            </a:p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900" dirty="0">
                  <a:latin typeface="Times New Roman" pitchFamily="18" charset="0"/>
                  <a:ea typeface="굴림" pitchFamily="50" charset="-127"/>
                </a:rPr>
                <a:t>MQTT-Spy</a:t>
              </a:r>
            </a:p>
          </p:txBody>
        </p:sp>
        <p:sp>
          <p:nvSpPr>
            <p:cNvPr id="9" name="모서리가 둥근 직사각형 8"/>
            <p:cNvSpPr/>
            <p:nvPr/>
          </p:nvSpPr>
          <p:spPr bwMode="auto">
            <a:xfrm>
              <a:off x="5982969" y="4494305"/>
              <a:ext cx="1386496" cy="781062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200" b="1" dirty="0">
                  <a:latin typeface="Times New Roman" pitchFamily="18" charset="0"/>
                  <a:ea typeface="굴림" pitchFamily="50" charset="-127"/>
                </a:rPr>
                <a:t>Broker</a:t>
              </a:r>
            </a:p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9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굴림" pitchFamily="50" charset="-127"/>
                </a:rPr>
                <a:t>For</a:t>
              </a:r>
              <a:r>
                <a:rPr kumimoji="0" lang="en-US" altLang="ko-KR" sz="900" b="0" i="0" u="none" strike="noStrike" cap="none" normalizeH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굴림" pitchFamily="50" charset="-127"/>
                </a:rPr>
                <a:t> example – “Really</a:t>
              </a:r>
            </a:p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900" dirty="0">
                  <a:latin typeface="Times New Roman" pitchFamily="18" charset="0"/>
                  <a:ea typeface="굴림" pitchFamily="50" charset="-127"/>
                </a:rPr>
                <a:t>Small Message Server”,</a:t>
              </a:r>
            </a:p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900" dirty="0">
                  <a:latin typeface="Times New Roman" pitchFamily="18" charset="0"/>
                  <a:ea typeface="굴림" pitchFamily="50" charset="-127"/>
                </a:rPr>
                <a:t>Mosquitto or RabbitMQ</a:t>
              </a:r>
              <a:endParaRPr kumimoji="0" lang="ko-KR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11" name="모서리가 둥근 직사각형 10"/>
            <p:cNvSpPr/>
            <p:nvPr/>
          </p:nvSpPr>
          <p:spPr bwMode="auto">
            <a:xfrm>
              <a:off x="7544768" y="4494305"/>
              <a:ext cx="1386496" cy="781062"/>
            </a:xfrm>
            <a:prstGeom prst="roundRect">
              <a:avLst/>
            </a:prstGeom>
            <a:solidFill>
              <a:srgbClr val="FF9900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200" b="1" dirty="0">
                  <a:latin typeface="Times New Roman" pitchFamily="18" charset="0"/>
                  <a:ea typeface="굴림" pitchFamily="50" charset="-127"/>
                </a:rPr>
                <a:t>Subscriber</a:t>
              </a:r>
            </a:p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9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굴림" pitchFamily="50" charset="-127"/>
                </a:rPr>
                <a:t>For</a:t>
              </a:r>
              <a:r>
                <a:rPr kumimoji="0" lang="en-US" altLang="ko-KR" sz="900" b="0" i="0" u="none" strike="noStrike" cap="none" normalizeH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굴림" pitchFamily="50" charset="-127"/>
                </a:rPr>
                <a:t> example – and</a:t>
              </a:r>
            </a:p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900" baseline="0" dirty="0">
                  <a:latin typeface="Times New Roman" pitchFamily="18" charset="0"/>
                  <a:ea typeface="굴림" pitchFamily="50" charset="-127"/>
                </a:rPr>
                <a:t>ESP8266 or</a:t>
              </a:r>
              <a:r>
                <a:rPr lang="en-US" altLang="ko-KR" sz="900" dirty="0">
                  <a:latin typeface="Times New Roman" pitchFamily="18" charset="0"/>
                  <a:ea typeface="굴림" pitchFamily="50" charset="-127"/>
                </a:rPr>
                <a:t> Arduino or</a:t>
              </a:r>
            </a:p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9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굴림" pitchFamily="50" charset="-127"/>
                </a:rPr>
                <a:t>MQTT</a:t>
              </a:r>
              <a:r>
                <a:rPr lang="en-US" altLang="ko-KR" sz="900" dirty="0">
                  <a:latin typeface="Times New Roman" pitchFamily="18" charset="0"/>
                  <a:ea typeface="굴림" pitchFamily="50" charset="-127"/>
                </a:rPr>
                <a:t>-Spy</a:t>
              </a:r>
              <a:endParaRPr kumimoji="0" lang="ko-KR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굴림" pitchFamily="50" charset="-127"/>
              </a:endParaRPr>
            </a:p>
          </p:txBody>
        </p:sp>
        <p:cxnSp>
          <p:nvCxnSpPr>
            <p:cNvPr id="4" name="직선 연결선 3"/>
            <p:cNvCxnSpPr>
              <a:stCxn id="2" idx="2"/>
            </p:cNvCxnSpPr>
            <p:nvPr/>
          </p:nvCxnSpPr>
          <p:spPr bwMode="auto">
            <a:xfrm>
              <a:off x="5114419" y="5275367"/>
              <a:ext cx="0" cy="1201633"/>
            </a:xfrm>
            <a:prstGeom prst="line">
              <a:avLst/>
            </a:prstGeom>
            <a:solidFill>
              <a:schemeClr val="accent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2" name="직선 연결선 11"/>
            <p:cNvCxnSpPr/>
            <p:nvPr/>
          </p:nvCxnSpPr>
          <p:spPr bwMode="auto">
            <a:xfrm>
              <a:off x="6676217" y="5275367"/>
              <a:ext cx="0" cy="1201633"/>
            </a:xfrm>
            <a:prstGeom prst="line">
              <a:avLst/>
            </a:prstGeom>
            <a:solidFill>
              <a:schemeClr val="accent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" name="직선 연결선 12"/>
            <p:cNvCxnSpPr/>
            <p:nvPr/>
          </p:nvCxnSpPr>
          <p:spPr bwMode="auto">
            <a:xfrm>
              <a:off x="8238016" y="5275367"/>
              <a:ext cx="0" cy="1201633"/>
            </a:xfrm>
            <a:prstGeom prst="line">
              <a:avLst/>
            </a:prstGeom>
            <a:solidFill>
              <a:schemeClr val="accent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7" name="직선 화살표 연결선 16"/>
            <p:cNvCxnSpPr/>
            <p:nvPr/>
          </p:nvCxnSpPr>
          <p:spPr bwMode="auto">
            <a:xfrm>
              <a:off x="5114419" y="6093296"/>
              <a:ext cx="1561798" cy="0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9" name="직선 화살표 연결선 18"/>
            <p:cNvCxnSpPr/>
            <p:nvPr/>
          </p:nvCxnSpPr>
          <p:spPr bwMode="auto">
            <a:xfrm>
              <a:off x="6676218" y="5661248"/>
              <a:ext cx="1561798" cy="0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rgbClr val="92D050"/>
              </a:solidFill>
              <a:prstDash val="solid"/>
              <a:round/>
              <a:headEnd type="triangle" w="med" len="med"/>
              <a:tailEnd type="none"/>
            </a:ln>
            <a:effectLst/>
          </p:spPr>
        </p:cxnSp>
        <p:cxnSp>
          <p:nvCxnSpPr>
            <p:cNvPr id="20" name="직선 화살표 연결선 19"/>
            <p:cNvCxnSpPr/>
            <p:nvPr/>
          </p:nvCxnSpPr>
          <p:spPr bwMode="auto">
            <a:xfrm>
              <a:off x="6676217" y="6381328"/>
              <a:ext cx="1561798" cy="0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26" name="TextBox 25"/>
            <p:cNvSpPr txBox="1"/>
            <p:nvPr/>
          </p:nvSpPr>
          <p:spPr>
            <a:xfrm>
              <a:off x="5255792" y="5827330"/>
              <a:ext cx="132068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/>
                <a:t>Pub(topic, data)</a:t>
              </a:r>
              <a:endParaRPr lang="ko-KR" altLang="en-US" sz="1200" b="1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6866527" y="5384249"/>
              <a:ext cx="13046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/>
                <a:t>Sub(topic, data)</a:t>
              </a:r>
              <a:endParaRPr lang="ko-KR" altLang="en-US" sz="1200" b="1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6797391" y="6104329"/>
              <a:ext cx="132068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/>
                <a:t>Pub(topic, data)</a:t>
              </a:r>
              <a:endParaRPr lang="ko-KR" altLang="en-US" sz="1200" b="1" dirty="0"/>
            </a:p>
          </p:txBody>
        </p:sp>
      </p:grpSp>
      <p:sp>
        <p:nvSpPr>
          <p:cNvPr id="18" name="제목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95325"/>
          </a:xfrm>
        </p:spPr>
        <p:txBody>
          <a:bodyPr/>
          <a:lstStyle/>
          <a:p>
            <a:r>
              <a:rPr lang="en-US" altLang="ko-KR" b="1" dirty="0"/>
              <a:t>1. Smart Home Energy Framework :</a:t>
            </a:r>
            <a:br>
              <a:rPr lang="en-US" altLang="ko-KR" b="1" dirty="0"/>
            </a:br>
            <a:r>
              <a:rPr lang="en-US" altLang="ko-KR" sz="2000" b="1" dirty="0"/>
              <a:t>1.1.4 Background </a:t>
            </a:r>
            <a:r>
              <a:rPr lang="en-US" altLang="ko-KR" sz="2000" b="1" dirty="0" err="1"/>
              <a:t>IoT</a:t>
            </a:r>
            <a:r>
              <a:rPr lang="en-US" altLang="ko-KR" sz="2000" b="1" dirty="0"/>
              <a:t> </a:t>
            </a:r>
            <a:r>
              <a:rPr lang="ko-KR" altLang="en-US" sz="2000" b="1" dirty="0"/>
              <a:t>수요반응 프로토콜 </a:t>
            </a:r>
            <a:r>
              <a:rPr lang="en-US" altLang="ko-KR" sz="2000" b="1" dirty="0"/>
              <a:t>: MQTT (2/7)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95016270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671585" y="379195"/>
            <a:ext cx="8929750" cy="838200"/>
          </a:xfrm>
        </p:spPr>
        <p:txBody>
          <a:bodyPr/>
          <a:lstStyle/>
          <a:p>
            <a:r>
              <a:rPr lang="en-US" altLang="ko-KR" sz="2400" b="1" dirty="0">
                <a:solidFill>
                  <a:schemeClr val="tx1"/>
                </a:solidFill>
              </a:rPr>
              <a:t>2. Smart Home Energy Framework : </a:t>
            </a:r>
            <a:br>
              <a:rPr lang="en-US" altLang="ko-KR" sz="2400" b="1" dirty="0">
                <a:solidFill>
                  <a:schemeClr val="tx1"/>
                </a:solidFill>
              </a:rPr>
            </a:br>
            <a:r>
              <a:rPr lang="en-US" altLang="ko-KR" sz="2000" b="1" dirty="0">
                <a:solidFill>
                  <a:schemeClr val="tx1"/>
                </a:solidFill>
              </a:rPr>
              <a:t>2.2 </a:t>
            </a:r>
            <a:r>
              <a:rPr lang="en-US" altLang="ko-KR" sz="2000" b="1" dirty="0">
                <a:solidFill>
                  <a:srgbClr val="FF0000"/>
                </a:solidFill>
              </a:rPr>
              <a:t>EMAP</a:t>
            </a:r>
            <a:r>
              <a:rPr lang="en-US" altLang="ko-KR" sz="2000" b="1" dirty="0">
                <a:solidFill>
                  <a:schemeClr val="tx1"/>
                </a:solidFill>
              </a:rPr>
              <a:t>(</a:t>
            </a:r>
            <a:r>
              <a:rPr lang="en-US" altLang="ko-KR" sz="2000" b="1" dirty="0" err="1">
                <a:solidFill>
                  <a:srgbClr val="FF0000"/>
                </a:solidFill>
              </a:rPr>
              <a:t>CoAP</a:t>
            </a:r>
            <a:r>
              <a:rPr lang="en-US" altLang="ko-KR" sz="2000" b="1" dirty="0">
                <a:solidFill>
                  <a:srgbClr val="FF0000"/>
                </a:solidFill>
              </a:rPr>
              <a:t>/JSON</a:t>
            </a:r>
            <a:r>
              <a:rPr lang="en-US" altLang="ko-KR" sz="2000" b="1" dirty="0">
                <a:solidFill>
                  <a:schemeClr val="tx1"/>
                </a:solidFill>
              </a:rPr>
              <a:t>, MQTT/JSON) : </a:t>
            </a:r>
            <a:r>
              <a:rPr lang="en-US" altLang="ko-KR" sz="2000" b="1" dirty="0">
                <a:solidFill>
                  <a:srgbClr val="FF0000"/>
                </a:solidFill>
              </a:rPr>
              <a:t>UpdateReport (</a:t>
            </a:r>
            <a:r>
              <a:rPr lang="en-US" altLang="ko-KR" sz="2000" b="1" dirty="0">
                <a:solidFill>
                  <a:schemeClr val="tx1"/>
                </a:solidFill>
              </a:rPr>
              <a:t>Implicit, </a:t>
            </a:r>
            <a:r>
              <a:rPr lang="en-US" altLang="ko-KR" sz="2000" b="1" dirty="0">
                <a:solidFill>
                  <a:srgbClr val="FF0000"/>
                </a:solidFill>
              </a:rPr>
              <a:t>Explicit)</a:t>
            </a:r>
            <a:endParaRPr lang="ko-KR" altLang="en-US" sz="20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7C6F095-276F-4AD3-9842-1213BA0CC323}" type="slidenum">
              <a:rPr lang="ko-KR" altLang="en-US" smtClean="0">
                <a:solidFill>
                  <a:srgbClr val="000000"/>
                </a:solidFill>
              </a:rPr>
              <a:pPr>
                <a:defRPr/>
              </a:pPr>
              <a:t>210</a:t>
            </a:fld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116205" y="2404600"/>
            <a:ext cx="6696744" cy="8156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arenBoth"/>
            </a:pPr>
            <a:r>
              <a:rPr lang="en-US" altLang="ko-KR" sz="1600" dirty="0"/>
              <a:t>UpdateReport</a:t>
            </a:r>
          </a:p>
          <a:p>
            <a:endParaRPr lang="en-US" altLang="ko-KR" sz="1600" dirty="0"/>
          </a:p>
          <a:p>
            <a:pPr marL="342900" indent="-342900">
              <a:buAutoNum type="arabicParenBoth"/>
            </a:pPr>
            <a:endParaRPr lang="ko-KR" alt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0" y="0"/>
            <a:ext cx="234307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>
                <a:solidFill>
                  <a:schemeClr val="accent2"/>
                </a:solidFill>
              </a:rPr>
              <a:t>파란색 </a:t>
            </a:r>
            <a:r>
              <a:rPr lang="en-US" altLang="ko-KR" sz="1200" dirty="0">
                <a:solidFill>
                  <a:schemeClr val="accent2"/>
                </a:solidFill>
              </a:rPr>
              <a:t>: </a:t>
            </a:r>
            <a:r>
              <a:rPr lang="ko-KR" altLang="en-US" sz="1200" dirty="0">
                <a:solidFill>
                  <a:schemeClr val="accent2"/>
                </a:solidFill>
              </a:rPr>
              <a:t>기존 </a:t>
            </a:r>
            <a:r>
              <a:rPr lang="en-US" altLang="ko-KR" sz="1200" dirty="0">
                <a:solidFill>
                  <a:schemeClr val="accent2"/>
                </a:solidFill>
              </a:rPr>
              <a:t>OpenADR</a:t>
            </a:r>
            <a:r>
              <a:rPr lang="ko-KR" altLang="en-US" sz="1200" dirty="0">
                <a:solidFill>
                  <a:schemeClr val="accent2"/>
                </a:solidFill>
              </a:rPr>
              <a:t> </a:t>
            </a:r>
            <a:r>
              <a:rPr lang="en-US" altLang="ko-KR" sz="1200" dirty="0">
                <a:solidFill>
                  <a:schemeClr val="accent2"/>
                </a:solidFill>
              </a:rPr>
              <a:t>Tag </a:t>
            </a:r>
            <a:r>
              <a:rPr lang="ko-KR" altLang="en-US" sz="1200" dirty="0">
                <a:solidFill>
                  <a:schemeClr val="accent2"/>
                </a:solidFill>
              </a:rPr>
              <a:t>부분</a:t>
            </a:r>
            <a:endParaRPr lang="en-US" altLang="ko-KR" sz="1200" dirty="0">
              <a:solidFill>
                <a:schemeClr val="accent2"/>
              </a:solidFill>
            </a:endParaRPr>
          </a:p>
          <a:p>
            <a:r>
              <a:rPr lang="ko-KR" altLang="en-US" sz="1200" dirty="0">
                <a:solidFill>
                  <a:srgbClr val="FF0000"/>
                </a:solidFill>
              </a:rPr>
              <a:t>빨간색 </a:t>
            </a:r>
            <a:r>
              <a:rPr lang="en-US" altLang="ko-KR" sz="1200" dirty="0">
                <a:solidFill>
                  <a:srgbClr val="FF0000"/>
                </a:solidFill>
              </a:rPr>
              <a:t>: OpenADR</a:t>
            </a:r>
            <a:r>
              <a:rPr lang="ko-KR" altLang="en-US" sz="1200" dirty="0">
                <a:solidFill>
                  <a:srgbClr val="FF0000"/>
                </a:solidFill>
              </a:rPr>
              <a:t>확장된 </a:t>
            </a:r>
            <a:r>
              <a:rPr lang="en-US" altLang="ko-KR" sz="1200" dirty="0">
                <a:solidFill>
                  <a:srgbClr val="FF0000"/>
                </a:solidFill>
              </a:rPr>
              <a:t>Profile</a:t>
            </a:r>
          </a:p>
          <a:p>
            <a:r>
              <a:rPr lang="ko-KR" altLang="en-US" sz="1200" dirty="0">
                <a:solidFill>
                  <a:schemeClr val="accent1"/>
                </a:solidFill>
              </a:rPr>
              <a:t>초록색 </a:t>
            </a:r>
            <a:r>
              <a:rPr lang="en-US" altLang="ko-KR" sz="1200" dirty="0">
                <a:solidFill>
                  <a:schemeClr val="accent1"/>
                </a:solidFill>
              </a:rPr>
              <a:t>: </a:t>
            </a:r>
            <a:r>
              <a:rPr lang="ko-KR" altLang="en-US" sz="1200" dirty="0">
                <a:solidFill>
                  <a:schemeClr val="accent1"/>
                </a:solidFill>
              </a:rPr>
              <a:t>삭제 또는 변경</a:t>
            </a:r>
            <a:endParaRPr lang="en-US" altLang="ko-KR" sz="1200" dirty="0">
              <a:solidFill>
                <a:schemeClr val="accent1"/>
              </a:solidFill>
            </a:endParaRPr>
          </a:p>
        </p:txBody>
      </p:sp>
      <p:grpSp>
        <p:nvGrpSpPr>
          <p:cNvPr id="29" name="그룹 28"/>
          <p:cNvGrpSpPr/>
          <p:nvPr/>
        </p:nvGrpSpPr>
        <p:grpSpPr>
          <a:xfrm>
            <a:off x="467544" y="1414528"/>
            <a:ext cx="8229600" cy="1084321"/>
            <a:chOff x="467544" y="1414528"/>
            <a:chExt cx="8229600" cy="1084321"/>
          </a:xfrm>
        </p:grpSpPr>
        <p:sp>
          <p:nvSpPr>
            <p:cNvPr id="39" name="직사각형 38"/>
            <p:cNvSpPr/>
            <p:nvPr/>
          </p:nvSpPr>
          <p:spPr bwMode="auto">
            <a:xfrm>
              <a:off x="467544" y="1414528"/>
              <a:ext cx="8229600" cy="1023300"/>
            </a:xfrm>
            <a:prstGeom prst="rect">
              <a:avLst/>
            </a:prstGeom>
            <a:solidFill>
              <a:schemeClr val="bg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6973499" y="1630541"/>
              <a:ext cx="1569660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Client EMA</a:t>
              </a:r>
            </a:p>
            <a:p>
              <a:pPr algn="ctr"/>
              <a:r>
                <a:rPr lang="en-US" altLang="ko-KR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192.168.1.101 </a:t>
              </a:r>
              <a:endPara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41" name="직선 화살표 연결선 40"/>
            <p:cNvCxnSpPr/>
            <p:nvPr/>
          </p:nvCxnSpPr>
          <p:spPr bwMode="auto">
            <a:xfrm>
              <a:off x="2195736" y="1844824"/>
              <a:ext cx="4707807" cy="0"/>
            </a:xfrm>
            <a:prstGeom prst="straightConnector1">
              <a:avLst/>
            </a:prstGeom>
            <a:solidFill>
              <a:schemeClr val="accent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arrow" w="med" len="med"/>
              <a:tailEnd type="none"/>
            </a:ln>
            <a:effectLst/>
          </p:spPr>
        </p:cxnSp>
        <p:sp>
          <p:nvSpPr>
            <p:cNvPr id="42" name="TextBox 41"/>
            <p:cNvSpPr txBox="1"/>
            <p:nvPr/>
          </p:nvSpPr>
          <p:spPr>
            <a:xfrm>
              <a:off x="587587" y="1572747"/>
              <a:ext cx="1511952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Server EMA</a:t>
              </a:r>
            </a:p>
            <a:p>
              <a:pPr algn="ctr"/>
              <a:r>
                <a:rPr lang="en-US" altLang="ko-KR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192.168.1.127</a:t>
              </a:r>
              <a:endPara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43" name="직선 화살표 연결선 42"/>
            <p:cNvCxnSpPr/>
            <p:nvPr/>
          </p:nvCxnSpPr>
          <p:spPr bwMode="auto">
            <a:xfrm flipH="1">
              <a:off x="2195736" y="2276872"/>
              <a:ext cx="4707808" cy="0"/>
            </a:xfrm>
            <a:prstGeom prst="straightConnector1">
              <a:avLst/>
            </a:prstGeom>
            <a:solidFill>
              <a:schemeClr val="accent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arrow" w="med" len="med"/>
              <a:tailEnd type="none"/>
            </a:ln>
            <a:effectLst/>
          </p:spPr>
        </p:cxnSp>
        <p:sp>
          <p:nvSpPr>
            <p:cNvPr id="44" name="TextBox 43"/>
            <p:cNvSpPr txBox="1"/>
            <p:nvPr/>
          </p:nvSpPr>
          <p:spPr>
            <a:xfrm>
              <a:off x="3689398" y="1991018"/>
              <a:ext cx="1678665" cy="5078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(2) UpdatedReport</a:t>
              </a:r>
              <a:endParaRPr lang="ko-KR" alt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endParaRPr lang="ko-KR" altLang="en-US" sz="13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3729697" y="1552276"/>
              <a:ext cx="153439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(1) UpdateReport</a:t>
              </a:r>
              <a:endParaRPr lang="ko-KR" alt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endParaRPr lang="ko-KR" alt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46" name="그림 4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0775" y="2448497"/>
            <a:ext cx="7153455" cy="35242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7739" y="4579308"/>
            <a:ext cx="1570536" cy="2158044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138859" y="3043036"/>
            <a:ext cx="9005141" cy="3772929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txBody>
          <a:bodyPr wrap="square" lIns="108000" tIns="108000" rIns="108000" bIns="108000" rtlCol="0" anchor="ctr">
            <a:spAutoFit/>
          </a:bodyPr>
          <a:lstStyle/>
          <a:p>
            <a:r>
              <a:rPr lang="en-US" altLang="ko-KR" sz="1100" b="1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UpdateReport Object</a:t>
            </a:r>
            <a:r>
              <a:rPr lang="en-US" altLang="ko-KR" sz="110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{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</a:t>
            </a:r>
            <a:r>
              <a:rPr lang="en-US" altLang="ko-KR" sz="11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“</a:t>
            </a:r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SrcEMA” </a:t>
            </a:r>
            <a:r>
              <a:rPr lang="en-US" altLang="ko-KR" sz="11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: String,</a:t>
            </a:r>
          </a:p>
          <a:p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“DestEMA” : String,</a:t>
            </a:r>
          </a:p>
          <a:p>
            <a:r>
              <a:rPr lang="en-US" altLang="ko-KR" sz="1100" dirty="0">
                <a:solidFill>
                  <a:schemeClr val="accent1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“requestID": String,</a:t>
            </a:r>
          </a:p>
          <a:p>
            <a:r>
              <a:rPr lang="en-US" altLang="ko-KR" sz="11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“reportType” : String,</a:t>
            </a:r>
          </a:p>
          <a:p>
            <a:r>
              <a:rPr lang="en-US" altLang="ko-KR" sz="1100" strike="sngStrike" dirty="0">
                <a:solidFill>
                  <a:schemeClr val="accent1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“EMAregisteredDRinformation” : Object  =&gt;</a:t>
            </a:r>
            <a:r>
              <a:rPr lang="ko-KR" altLang="en-US" sz="1100" strike="sngStrike" dirty="0">
                <a:solidFill>
                  <a:schemeClr val="accent1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변경</a:t>
            </a:r>
            <a:r>
              <a:rPr lang="en-US" altLang="ko-KR" sz="1100" strike="sngStrike" dirty="0">
                <a:solidFill>
                  <a:schemeClr val="accent1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</a:t>
            </a:r>
          </a:p>
          <a:p>
            <a:r>
              <a:rPr lang="en-US" altLang="ko-KR" sz="1100" strike="sngStrike" dirty="0">
                <a:solidFill>
                  <a:schemeClr val="accent1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“EMAregisteredMgnInformation” : Object  =&gt; </a:t>
            </a:r>
            <a:r>
              <a:rPr lang="ko-KR" altLang="en-US" sz="1100" strike="sngStrike" dirty="0">
                <a:solidFill>
                  <a:schemeClr val="accent1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변경</a:t>
            </a:r>
            <a:r>
              <a:rPr lang="en-US" altLang="ko-KR" sz="1100" strike="sngStrike" dirty="0">
                <a:solidFill>
                  <a:schemeClr val="accent1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,</a:t>
            </a:r>
            <a:br>
              <a:rPr lang="en-US" altLang="ko-KR" sz="1100" strike="sngStrike" dirty="0">
                <a:solidFill>
                  <a:schemeClr val="accent1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</a:br>
            <a:r>
              <a:rPr lang="en-US" altLang="ko-KR" sz="1100" b="1" strike="sngStrike" dirty="0">
                <a:solidFill>
                  <a:schemeClr val="accent1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100" b="1" dirty="0">
                <a:solidFill>
                  <a:schemeClr val="accent1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“report” : Array,</a:t>
            </a:r>
            <a:endParaRPr lang="en-US" altLang="ko-KR" sz="1100" b="1" strike="sngStrike" dirty="0">
              <a:solidFill>
                <a:schemeClr val="accent1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r>
              <a:rPr lang="en-US" altLang="ko-KR" sz="1100" dirty="0">
                <a:solidFill>
                  <a:srgbClr val="FF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“time”: Date, </a:t>
            </a:r>
          </a:p>
          <a:p>
            <a:r>
              <a:rPr lang="en-US" altLang="ko-KR" sz="1100" dirty="0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“service” : String,</a:t>
            </a:r>
          </a:p>
          <a:p>
            <a:r>
              <a:rPr lang="en-US" altLang="ko-KR" sz="1100" dirty="0">
                <a:solidFill>
                  <a:srgbClr val="FF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“type”: String (Explicit, Implict</a:t>
            </a:r>
            <a:r>
              <a:rPr lang="ko-KR" altLang="en-US" sz="1100" dirty="0">
                <a:solidFill>
                  <a:srgbClr val="FF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인지 구분</a:t>
            </a:r>
            <a:r>
              <a:rPr lang="en-US" altLang="ko-KR" sz="1100" dirty="0">
                <a:solidFill>
                  <a:srgbClr val="FF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)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}</a:t>
            </a:r>
          </a:p>
          <a:p>
            <a:endParaRPr lang="en-US" altLang="ko-KR" sz="110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altLang="ko-KR" sz="110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altLang="ko-KR" sz="110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altLang="ko-KR" sz="110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altLang="ko-KR" sz="110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altLang="ko-KR" sz="110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sz="110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sz="110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sz="110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469519" y="3152791"/>
            <a:ext cx="1966577" cy="1326105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txBody>
          <a:bodyPr wrap="square" lIns="108000" tIns="108000" rIns="108000" bIns="108000" rtlCol="0" anchor="ctr">
            <a:spAutoFit/>
          </a:bodyPr>
          <a:lstStyle/>
          <a:p>
            <a:r>
              <a:rPr lang="en-US" altLang="ko-KR" sz="900" b="1" dirty="0">
                <a:solidFill>
                  <a:schemeClr val="accent1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report</a:t>
            </a:r>
            <a:r>
              <a:rPr lang="en-US" altLang="ko-KR" sz="900" dirty="0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en-US" sz="900" b="1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Object</a:t>
            </a:r>
            <a:r>
              <a:rPr lang="en-US" sz="90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{</a:t>
            </a:r>
          </a:p>
          <a:p>
            <a:r>
              <a:rPr lang="en-US" sz="9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   “duration” : String,</a:t>
            </a:r>
          </a:p>
          <a:p>
            <a:r>
              <a:rPr lang="en-US" sz="9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   “</a:t>
            </a:r>
            <a:r>
              <a:rPr lang="en-US" altLang="ko-KR" sz="900" dirty="0" err="1"/>
              <a:t>reportRequestID</a:t>
            </a:r>
            <a:r>
              <a:rPr lang="en-US" altLang="ko-KR" sz="900" dirty="0"/>
              <a:t>”  : Integer,</a:t>
            </a:r>
          </a:p>
          <a:p>
            <a:r>
              <a:rPr lang="en-US" sz="9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   “</a:t>
            </a:r>
            <a:r>
              <a:rPr lang="en-US" altLang="ko-KR" sz="900" dirty="0" err="1"/>
              <a:t>reportSpecifierID</a:t>
            </a:r>
            <a:r>
              <a:rPr lang="en-US" altLang="ko-KR" sz="900" dirty="0"/>
              <a:t>” : String,</a:t>
            </a:r>
          </a:p>
          <a:p>
            <a:r>
              <a:rPr lang="en-US" sz="9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   “</a:t>
            </a:r>
            <a:r>
              <a:rPr lang="en-US" altLang="ko-KR" sz="900" dirty="0" err="1"/>
              <a:t>reportName</a:t>
            </a:r>
            <a:r>
              <a:rPr lang="en-US" altLang="ko-KR" sz="900" dirty="0"/>
              <a:t>” : String,</a:t>
            </a:r>
          </a:p>
          <a:p>
            <a:r>
              <a:rPr lang="en-US" sz="9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   “</a:t>
            </a:r>
            <a:r>
              <a:rPr lang="en-US" altLang="ko-KR" sz="900" dirty="0"/>
              <a:t>createdDateTime” : Date,</a:t>
            </a:r>
          </a:p>
          <a:p>
            <a:r>
              <a:rPr lang="en-US" sz="9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   </a:t>
            </a:r>
            <a:r>
              <a:rPr lang="en-US" sz="900" b="1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“</a:t>
            </a:r>
            <a:r>
              <a:rPr lang="en-US" altLang="ko-KR" sz="900" b="1" dirty="0" err="1"/>
              <a:t>reportDescription</a:t>
            </a:r>
            <a:r>
              <a:rPr lang="en-US" altLang="ko-KR" sz="900" b="1" dirty="0"/>
              <a:t>” : Array,</a:t>
            </a:r>
            <a:endParaRPr lang="en-US" sz="900" b="1" dirty="0"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r>
              <a:rPr lang="en-US" sz="9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}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512369" y="3152791"/>
            <a:ext cx="1800200" cy="3542096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txBody>
          <a:bodyPr wrap="square" lIns="108000" tIns="108000" rIns="108000" bIns="108000" rtlCol="0" anchor="ctr">
            <a:spAutoFit/>
          </a:bodyPr>
          <a:lstStyle/>
          <a:p>
            <a:r>
              <a:rPr lang="en-US" altLang="ko-KR" sz="800" b="1" dirty="0" err="1">
                <a:solidFill>
                  <a:schemeClr val="accent1"/>
                </a:solidFill>
              </a:rPr>
              <a:t>reportDescription</a:t>
            </a:r>
            <a:r>
              <a:rPr lang="en-US" altLang="ko-KR" sz="800" dirty="0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en-US" sz="800" b="1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Object</a:t>
            </a:r>
            <a:r>
              <a:rPr lang="en-US" sz="80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{</a:t>
            </a:r>
            <a:endParaRPr lang="en-US" sz="800" dirty="0">
              <a:solidFill>
                <a:srgbClr val="FF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r>
              <a:rPr lang="en-US" sz="8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   “</a:t>
            </a:r>
            <a:r>
              <a:rPr lang="en-US" sz="800" dirty="0" err="1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rID</a:t>
            </a:r>
            <a:r>
              <a:rPr lang="en-US" sz="8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” : String,</a:t>
            </a:r>
          </a:p>
          <a:p>
            <a:r>
              <a:rPr lang="en-US" sz="8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   “</a:t>
            </a:r>
            <a:r>
              <a:rPr lang="en-US" altLang="ko-KR" sz="800" dirty="0" err="1"/>
              <a:t>resourceID</a:t>
            </a:r>
            <a:r>
              <a:rPr lang="en-US" altLang="ko-KR" sz="800" dirty="0"/>
              <a:t>” : String,</a:t>
            </a:r>
          </a:p>
          <a:p>
            <a:r>
              <a:rPr lang="en-US" sz="8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   “</a:t>
            </a:r>
            <a:r>
              <a:rPr lang="en-US" altLang="ko-KR" sz="800" dirty="0" err="1">
                <a:solidFill>
                  <a:srgbClr val="FF0000"/>
                </a:solidFill>
              </a:rPr>
              <a:t>deviceType</a:t>
            </a:r>
            <a:r>
              <a:rPr lang="en-US" altLang="ko-KR" sz="800" dirty="0">
                <a:solidFill>
                  <a:srgbClr val="FF0000"/>
                </a:solidFill>
              </a:rPr>
              <a:t>” : String,</a:t>
            </a:r>
          </a:p>
          <a:p>
            <a:r>
              <a:rPr lang="en-US" sz="800" dirty="0">
                <a:solidFill>
                  <a:srgbClr val="FF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   “</a:t>
            </a:r>
            <a:r>
              <a:rPr lang="en-US" altLang="ko-KR" sz="800" dirty="0" err="1"/>
              <a:t>reportType</a:t>
            </a:r>
            <a:r>
              <a:rPr lang="en-US" altLang="ko-KR" sz="800" dirty="0"/>
              <a:t>” : String,</a:t>
            </a:r>
          </a:p>
          <a:p>
            <a:r>
              <a:rPr lang="en-US" sz="8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   “</a:t>
            </a:r>
            <a:r>
              <a:rPr lang="en-US" altLang="ko-KR" sz="800" dirty="0" err="1"/>
              <a:t>itemUnits</a:t>
            </a:r>
            <a:r>
              <a:rPr lang="en-US" altLang="ko-KR" sz="800" dirty="0"/>
              <a:t>” : String,</a:t>
            </a:r>
          </a:p>
          <a:p>
            <a:r>
              <a:rPr lang="en-US" sz="8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   “</a:t>
            </a:r>
            <a:r>
              <a:rPr lang="en-US" altLang="ko-KR" sz="800" dirty="0" err="1"/>
              <a:t>siScaleCode</a:t>
            </a:r>
            <a:r>
              <a:rPr lang="en-US" altLang="ko-KR" sz="800" dirty="0"/>
              <a:t>” : String,</a:t>
            </a:r>
          </a:p>
          <a:p>
            <a:r>
              <a:rPr lang="en-US" sz="8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   “</a:t>
            </a:r>
            <a:r>
              <a:rPr lang="en-US" altLang="ko-KR" sz="800" dirty="0"/>
              <a:t>marketContext” : String,</a:t>
            </a:r>
          </a:p>
          <a:p>
            <a:r>
              <a:rPr lang="en-US" sz="8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   “</a:t>
            </a:r>
            <a:r>
              <a:rPr lang="en-US" altLang="ko-KR" sz="800" dirty="0" err="1"/>
              <a:t>oadrMinPeriod</a:t>
            </a:r>
            <a:r>
              <a:rPr lang="en-US" altLang="ko-KR" sz="800" dirty="0"/>
              <a:t>” : String,</a:t>
            </a:r>
          </a:p>
          <a:p>
            <a:r>
              <a:rPr lang="en-US" sz="8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   “</a:t>
            </a:r>
            <a:r>
              <a:rPr lang="en-US" altLang="ko-KR" sz="800" dirty="0" err="1"/>
              <a:t>oadrMaxPeriod</a:t>
            </a:r>
            <a:r>
              <a:rPr lang="en-US" altLang="ko-KR" sz="800" dirty="0"/>
              <a:t>” : String,</a:t>
            </a:r>
          </a:p>
          <a:p>
            <a:r>
              <a:rPr lang="en-US" sz="8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   “</a:t>
            </a:r>
            <a:r>
              <a:rPr lang="en-US" altLang="ko-KR" sz="800" dirty="0" err="1"/>
              <a:t>oadrOnChange</a:t>
            </a:r>
            <a:r>
              <a:rPr lang="en-US" altLang="ko-KR" sz="800" dirty="0"/>
              <a:t>” : String,</a:t>
            </a:r>
          </a:p>
          <a:p>
            <a:r>
              <a:rPr lang="en-US" sz="8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   “</a:t>
            </a:r>
            <a:r>
              <a:rPr lang="en-US" altLang="ko-KR" sz="800" dirty="0" err="1"/>
              <a:t>itemDescription</a:t>
            </a:r>
            <a:r>
              <a:rPr lang="en-US" altLang="ko-KR" sz="800" dirty="0"/>
              <a:t>” : String,</a:t>
            </a:r>
          </a:p>
          <a:p>
            <a:r>
              <a:rPr lang="en-US" sz="800" b="1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   “</a:t>
            </a:r>
            <a:r>
              <a:rPr lang="en-US" altLang="ko-KR" sz="800" b="1" dirty="0" err="1"/>
              <a:t>powerAttributes</a:t>
            </a:r>
            <a:r>
              <a:rPr lang="en-US" altLang="ko-KR" sz="800" b="1" dirty="0"/>
              <a:t>” : Array</a:t>
            </a:r>
            <a:r>
              <a:rPr lang="en-US" altLang="ko-KR" sz="800" dirty="0"/>
              <a:t>,</a:t>
            </a:r>
          </a:p>
          <a:p>
            <a:r>
              <a:rPr lang="en-US" altLang="ko-KR" sz="800" dirty="0"/>
              <a:t>       </a:t>
            </a:r>
            <a:r>
              <a:rPr lang="en-US" altLang="ko-KR" sz="800" dirty="0">
                <a:solidFill>
                  <a:srgbClr val="FF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“qos” : String</a:t>
            </a:r>
            <a:endParaRPr lang="en-US" altLang="ko-KR" sz="800" dirty="0"/>
          </a:p>
          <a:p>
            <a:r>
              <a:rPr lang="en-US" sz="800" dirty="0">
                <a:solidFill>
                  <a:srgbClr val="FF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   “state” : String,</a:t>
            </a:r>
          </a:p>
          <a:p>
            <a:r>
              <a:rPr lang="en-US" sz="800" dirty="0">
                <a:solidFill>
                  <a:srgbClr val="FF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   “power” : Double,</a:t>
            </a:r>
          </a:p>
          <a:p>
            <a:r>
              <a:rPr lang="en-US" sz="800" dirty="0">
                <a:solidFill>
                  <a:srgbClr val="FF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   “dimming” : Integer,</a:t>
            </a:r>
          </a:p>
          <a:p>
            <a:r>
              <a:rPr lang="en-US" sz="800" dirty="0">
                <a:solidFill>
                  <a:srgbClr val="FF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   “margin” : double,</a:t>
            </a:r>
          </a:p>
          <a:p>
            <a:r>
              <a:rPr lang="en-US" sz="800" dirty="0">
                <a:solidFill>
                  <a:srgbClr val="FF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   “generate” : double,</a:t>
            </a:r>
          </a:p>
          <a:p>
            <a:r>
              <a:rPr lang="en-US" sz="800" dirty="0">
                <a:solidFill>
                  <a:srgbClr val="FF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   “storage” : String,</a:t>
            </a:r>
          </a:p>
          <a:p>
            <a:r>
              <a:rPr lang="en-US" sz="800" dirty="0">
                <a:solidFill>
                  <a:srgbClr val="FF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   “maxValue” : Double,</a:t>
            </a:r>
          </a:p>
          <a:p>
            <a:r>
              <a:rPr lang="en-US" sz="800" dirty="0">
                <a:solidFill>
                  <a:srgbClr val="FF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   “minValue” : Double,</a:t>
            </a:r>
          </a:p>
          <a:p>
            <a:r>
              <a:rPr lang="en-US" sz="800" dirty="0">
                <a:solidFill>
                  <a:srgbClr val="FF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   “</a:t>
            </a:r>
            <a:r>
              <a:rPr lang="en-US" sz="800" dirty="0" err="1">
                <a:solidFill>
                  <a:srgbClr val="FF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avgValue</a:t>
            </a:r>
            <a:r>
              <a:rPr lang="en-US" sz="800" dirty="0">
                <a:solidFill>
                  <a:srgbClr val="FF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” : Double,</a:t>
            </a:r>
          </a:p>
          <a:p>
            <a:r>
              <a:rPr lang="en-US" sz="800" dirty="0">
                <a:solidFill>
                  <a:srgbClr val="FF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   “maxTime” : Date,</a:t>
            </a:r>
          </a:p>
          <a:p>
            <a:r>
              <a:rPr lang="en-US" sz="800" dirty="0">
                <a:solidFill>
                  <a:srgbClr val="FF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   “minTime” : Date,</a:t>
            </a:r>
          </a:p>
          <a:p>
            <a:r>
              <a:rPr lang="en-US" sz="800" dirty="0">
                <a:solidFill>
                  <a:srgbClr val="FF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   “priority” : Integer</a:t>
            </a:r>
          </a:p>
          <a:p>
            <a:r>
              <a:rPr lang="en-US" sz="8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}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7388842" y="3152791"/>
            <a:ext cx="1602682" cy="910607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txBody>
          <a:bodyPr wrap="square" lIns="108000" tIns="108000" rIns="108000" bIns="108000" rtlCol="0" anchor="ctr">
            <a:spAutoFit/>
          </a:bodyPr>
          <a:lstStyle/>
          <a:p>
            <a:r>
              <a:rPr lang="en-US" altLang="ko-KR" sz="900" b="1" dirty="0" err="1">
                <a:solidFill>
                  <a:schemeClr val="accent1"/>
                </a:solidFill>
              </a:rPr>
              <a:t>powerAttributes</a:t>
            </a:r>
            <a:r>
              <a:rPr lang="en-US" altLang="ko-KR" sz="900" dirty="0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en-US" sz="900" b="1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Object</a:t>
            </a:r>
            <a:r>
              <a:rPr lang="en-US" sz="90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{</a:t>
            </a:r>
          </a:p>
          <a:p>
            <a:r>
              <a:rPr lang="en-US" sz="9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     “hertz” : </a:t>
            </a:r>
            <a:r>
              <a:rPr lang="en-US" altLang="ko-KR" sz="9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Double</a:t>
            </a:r>
            <a:r>
              <a:rPr lang="en-US" sz="9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,</a:t>
            </a:r>
          </a:p>
          <a:p>
            <a:r>
              <a:rPr lang="en-US" sz="9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     “voltage” : </a:t>
            </a:r>
            <a:r>
              <a:rPr lang="en-US" altLang="ko-KR" sz="9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Double</a:t>
            </a:r>
            <a:r>
              <a:rPr lang="en-US" sz="9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,</a:t>
            </a:r>
          </a:p>
          <a:p>
            <a:r>
              <a:rPr lang="en-US" sz="9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     “ac” : Boolean</a:t>
            </a:r>
            <a:r>
              <a:rPr lang="en-US" sz="900" b="1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	</a:t>
            </a:r>
          </a:p>
          <a:p>
            <a:r>
              <a:rPr lang="en-US" sz="9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979430297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671585" y="379195"/>
            <a:ext cx="8929750" cy="838200"/>
          </a:xfrm>
        </p:spPr>
        <p:txBody>
          <a:bodyPr/>
          <a:lstStyle/>
          <a:p>
            <a:r>
              <a:rPr lang="en-US" altLang="ko-KR" sz="2400" b="1" dirty="0">
                <a:solidFill>
                  <a:schemeClr val="tx1"/>
                </a:solidFill>
              </a:rPr>
              <a:t>2. Smart Home Energy Framework : </a:t>
            </a:r>
            <a:br>
              <a:rPr lang="en-US" altLang="ko-KR" sz="2400" b="1" dirty="0">
                <a:solidFill>
                  <a:schemeClr val="tx1"/>
                </a:solidFill>
              </a:rPr>
            </a:br>
            <a:r>
              <a:rPr lang="en-US" altLang="ko-KR" sz="2000" b="1" dirty="0">
                <a:solidFill>
                  <a:schemeClr val="tx1"/>
                </a:solidFill>
              </a:rPr>
              <a:t>2.2 </a:t>
            </a:r>
            <a:r>
              <a:rPr lang="en-US" altLang="ko-KR" sz="2000" b="1" dirty="0">
                <a:solidFill>
                  <a:srgbClr val="FF0000"/>
                </a:solidFill>
              </a:rPr>
              <a:t>EMAP</a:t>
            </a:r>
            <a:r>
              <a:rPr lang="en-US" altLang="ko-KR" sz="2000" b="1" dirty="0">
                <a:solidFill>
                  <a:schemeClr val="tx1"/>
                </a:solidFill>
              </a:rPr>
              <a:t>(</a:t>
            </a:r>
            <a:r>
              <a:rPr lang="en-US" altLang="ko-KR" sz="2000" b="1" dirty="0" err="1">
                <a:solidFill>
                  <a:srgbClr val="FF0000"/>
                </a:solidFill>
              </a:rPr>
              <a:t>CoAP</a:t>
            </a:r>
            <a:r>
              <a:rPr lang="en-US" altLang="ko-KR" sz="2000" b="1" dirty="0">
                <a:solidFill>
                  <a:srgbClr val="FF0000"/>
                </a:solidFill>
              </a:rPr>
              <a:t>/JSON</a:t>
            </a:r>
            <a:r>
              <a:rPr lang="en-US" altLang="ko-KR" sz="2000" b="1" dirty="0">
                <a:solidFill>
                  <a:schemeClr val="tx1"/>
                </a:solidFill>
              </a:rPr>
              <a:t>, MQTT/JSON) : </a:t>
            </a:r>
            <a:r>
              <a:rPr lang="en-US" altLang="ko-KR" sz="2000" b="1" dirty="0">
                <a:solidFill>
                  <a:srgbClr val="FF0000"/>
                </a:solidFill>
              </a:rPr>
              <a:t>UpdateReport (</a:t>
            </a:r>
            <a:r>
              <a:rPr lang="en-US" altLang="ko-KR" sz="2000" b="1" dirty="0">
                <a:solidFill>
                  <a:schemeClr val="tx1"/>
                </a:solidFill>
              </a:rPr>
              <a:t>Implicit, </a:t>
            </a:r>
            <a:r>
              <a:rPr lang="en-US" altLang="ko-KR" sz="2000" b="1" dirty="0">
                <a:solidFill>
                  <a:srgbClr val="FF0000"/>
                </a:solidFill>
              </a:rPr>
              <a:t>Explicit)</a:t>
            </a:r>
            <a:endParaRPr lang="ko-KR" altLang="en-US" sz="20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7C6F095-276F-4AD3-9842-1213BA0CC323}" type="slidenum">
              <a:rPr lang="ko-KR" altLang="en-US" smtClean="0">
                <a:solidFill>
                  <a:srgbClr val="000000"/>
                </a:solidFill>
              </a:rPr>
              <a:pPr>
                <a:defRPr/>
              </a:pPr>
              <a:t>211</a:t>
            </a:fld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116205" y="2404600"/>
            <a:ext cx="6696744" cy="8156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/>
              <a:t>(2) UpdatedReport</a:t>
            </a:r>
          </a:p>
          <a:p>
            <a:endParaRPr lang="en-US" altLang="ko-KR" sz="1600" dirty="0"/>
          </a:p>
          <a:p>
            <a:pPr marL="342900" indent="-342900">
              <a:buAutoNum type="arabicParenBoth"/>
            </a:pPr>
            <a:endParaRPr lang="ko-KR" alt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0" y="0"/>
            <a:ext cx="234307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>
                <a:solidFill>
                  <a:schemeClr val="accent2"/>
                </a:solidFill>
              </a:rPr>
              <a:t>파란색 </a:t>
            </a:r>
            <a:r>
              <a:rPr lang="en-US" altLang="ko-KR" sz="1200" dirty="0">
                <a:solidFill>
                  <a:schemeClr val="accent2"/>
                </a:solidFill>
              </a:rPr>
              <a:t>: </a:t>
            </a:r>
            <a:r>
              <a:rPr lang="ko-KR" altLang="en-US" sz="1200" dirty="0">
                <a:solidFill>
                  <a:schemeClr val="accent2"/>
                </a:solidFill>
              </a:rPr>
              <a:t>기존 </a:t>
            </a:r>
            <a:r>
              <a:rPr lang="en-US" altLang="ko-KR" sz="1200" dirty="0">
                <a:solidFill>
                  <a:schemeClr val="accent2"/>
                </a:solidFill>
              </a:rPr>
              <a:t>OpenADR</a:t>
            </a:r>
            <a:r>
              <a:rPr lang="ko-KR" altLang="en-US" sz="1200" dirty="0">
                <a:solidFill>
                  <a:schemeClr val="accent2"/>
                </a:solidFill>
              </a:rPr>
              <a:t> </a:t>
            </a:r>
            <a:r>
              <a:rPr lang="en-US" altLang="ko-KR" sz="1200" dirty="0">
                <a:solidFill>
                  <a:schemeClr val="accent2"/>
                </a:solidFill>
              </a:rPr>
              <a:t>Tag </a:t>
            </a:r>
            <a:r>
              <a:rPr lang="ko-KR" altLang="en-US" sz="1200" dirty="0">
                <a:solidFill>
                  <a:schemeClr val="accent2"/>
                </a:solidFill>
              </a:rPr>
              <a:t>부분</a:t>
            </a:r>
            <a:endParaRPr lang="en-US" altLang="ko-KR" sz="1200" dirty="0">
              <a:solidFill>
                <a:schemeClr val="accent2"/>
              </a:solidFill>
            </a:endParaRPr>
          </a:p>
          <a:p>
            <a:r>
              <a:rPr lang="ko-KR" altLang="en-US" sz="1200" dirty="0">
                <a:solidFill>
                  <a:srgbClr val="FF0000"/>
                </a:solidFill>
              </a:rPr>
              <a:t>빨간색 </a:t>
            </a:r>
            <a:r>
              <a:rPr lang="en-US" altLang="ko-KR" sz="1200" dirty="0">
                <a:solidFill>
                  <a:srgbClr val="FF0000"/>
                </a:solidFill>
              </a:rPr>
              <a:t>: OpenADR</a:t>
            </a:r>
            <a:r>
              <a:rPr lang="ko-KR" altLang="en-US" sz="1200" dirty="0">
                <a:solidFill>
                  <a:srgbClr val="FF0000"/>
                </a:solidFill>
              </a:rPr>
              <a:t>확장된 </a:t>
            </a:r>
            <a:r>
              <a:rPr lang="en-US" altLang="ko-KR" sz="1200" dirty="0">
                <a:solidFill>
                  <a:srgbClr val="FF0000"/>
                </a:solidFill>
              </a:rPr>
              <a:t>Profile</a:t>
            </a:r>
          </a:p>
          <a:p>
            <a:r>
              <a:rPr lang="ko-KR" altLang="en-US" sz="1200" dirty="0">
                <a:solidFill>
                  <a:schemeClr val="accent1"/>
                </a:solidFill>
              </a:rPr>
              <a:t>초록색 </a:t>
            </a:r>
            <a:r>
              <a:rPr lang="en-US" altLang="ko-KR" sz="1200" dirty="0">
                <a:solidFill>
                  <a:schemeClr val="accent1"/>
                </a:solidFill>
              </a:rPr>
              <a:t>: </a:t>
            </a:r>
            <a:r>
              <a:rPr lang="ko-KR" altLang="en-US" sz="1200" dirty="0">
                <a:solidFill>
                  <a:schemeClr val="accent1"/>
                </a:solidFill>
              </a:rPr>
              <a:t>삭제 또는 변경</a:t>
            </a:r>
            <a:endParaRPr lang="en-US" altLang="ko-KR" sz="1200" dirty="0">
              <a:solidFill>
                <a:schemeClr val="accent1"/>
              </a:solidFill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467544" y="1414528"/>
            <a:ext cx="8229600" cy="1084321"/>
            <a:chOff x="467544" y="1414528"/>
            <a:chExt cx="8229600" cy="1084321"/>
          </a:xfrm>
        </p:grpSpPr>
        <p:sp>
          <p:nvSpPr>
            <p:cNvPr id="29" name="직사각형 28"/>
            <p:cNvSpPr/>
            <p:nvPr/>
          </p:nvSpPr>
          <p:spPr bwMode="auto">
            <a:xfrm>
              <a:off x="467544" y="1414528"/>
              <a:ext cx="8229600" cy="1023300"/>
            </a:xfrm>
            <a:prstGeom prst="rect">
              <a:avLst/>
            </a:prstGeom>
            <a:solidFill>
              <a:schemeClr val="bg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6973499" y="1630541"/>
              <a:ext cx="1569660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Client EMA</a:t>
              </a:r>
            </a:p>
            <a:p>
              <a:pPr algn="ctr"/>
              <a:r>
                <a:rPr lang="en-US" altLang="ko-KR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192.168.1.101 </a:t>
              </a:r>
              <a:endPara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9" name="직선 화살표 연결선 38"/>
            <p:cNvCxnSpPr/>
            <p:nvPr/>
          </p:nvCxnSpPr>
          <p:spPr bwMode="auto">
            <a:xfrm>
              <a:off x="2195736" y="1844824"/>
              <a:ext cx="4707807" cy="0"/>
            </a:xfrm>
            <a:prstGeom prst="straightConnector1">
              <a:avLst/>
            </a:prstGeom>
            <a:solidFill>
              <a:schemeClr val="accent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arrow" w="med" len="med"/>
              <a:tailEnd type="none"/>
            </a:ln>
            <a:effectLst/>
          </p:spPr>
        </p:cxnSp>
        <p:sp>
          <p:nvSpPr>
            <p:cNvPr id="40" name="TextBox 39"/>
            <p:cNvSpPr txBox="1"/>
            <p:nvPr/>
          </p:nvSpPr>
          <p:spPr>
            <a:xfrm>
              <a:off x="587587" y="1572747"/>
              <a:ext cx="1511952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Server EMA</a:t>
              </a:r>
            </a:p>
            <a:p>
              <a:pPr algn="ctr"/>
              <a:r>
                <a:rPr lang="en-US" altLang="ko-KR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192.168.1.127</a:t>
              </a:r>
              <a:endPara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41" name="직선 화살표 연결선 40"/>
            <p:cNvCxnSpPr/>
            <p:nvPr/>
          </p:nvCxnSpPr>
          <p:spPr bwMode="auto">
            <a:xfrm flipH="1">
              <a:off x="2195736" y="2276872"/>
              <a:ext cx="4707808" cy="0"/>
            </a:xfrm>
            <a:prstGeom prst="straightConnector1">
              <a:avLst/>
            </a:prstGeom>
            <a:solidFill>
              <a:schemeClr val="accent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arrow" w="med" len="med"/>
              <a:tailEnd type="none"/>
            </a:ln>
            <a:effectLst/>
          </p:spPr>
        </p:cxnSp>
        <p:sp>
          <p:nvSpPr>
            <p:cNvPr id="42" name="TextBox 41"/>
            <p:cNvSpPr txBox="1"/>
            <p:nvPr/>
          </p:nvSpPr>
          <p:spPr>
            <a:xfrm>
              <a:off x="3689398" y="1991018"/>
              <a:ext cx="1678665" cy="5078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(2) UpdatedReport</a:t>
              </a:r>
              <a:endParaRPr lang="ko-KR" alt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endParaRPr lang="ko-KR" altLang="en-US" sz="13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3729697" y="1552276"/>
              <a:ext cx="153439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(1) UpdateReport</a:t>
              </a:r>
              <a:endParaRPr lang="ko-KR" alt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endParaRPr lang="ko-KR" alt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44" name="그림 4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0775" y="2448497"/>
            <a:ext cx="7153455" cy="352425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0721" y="4511054"/>
            <a:ext cx="4104456" cy="1678573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540265" y="2956780"/>
            <a:ext cx="8386186" cy="3757540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txBody>
          <a:bodyPr wrap="square" lIns="108000" tIns="108000" rIns="108000" bIns="108000" rtlCol="0" anchor="ctr">
            <a:spAutoFit/>
          </a:bodyPr>
          <a:lstStyle/>
          <a:p>
            <a:r>
              <a:rPr lang="en-US" altLang="ko-KR" sz="1000" b="1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UpdatedReport Object</a:t>
            </a:r>
            <a:r>
              <a:rPr lang="en-US" altLang="ko-KR" sz="100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{</a:t>
            </a:r>
          </a:p>
          <a:p>
            <a:r>
              <a:rPr lang="en-US" altLang="ko-KR" sz="10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</a:t>
            </a:r>
            <a:r>
              <a:rPr lang="en-US" altLang="ko-K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SrcEMA” </a:t>
            </a:r>
            <a:r>
              <a:rPr lang="en-US" altLang="ko-KR" sz="10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: String,</a:t>
            </a:r>
          </a:p>
          <a:p>
            <a:r>
              <a:rPr lang="en-US" altLang="ko-K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“DestEMA” : String,</a:t>
            </a:r>
            <a:endParaRPr lang="en-US" altLang="ko-KR" sz="1000" dirty="0"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r>
              <a:rPr lang="en-US" altLang="ko-KR" sz="10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“requestID”: String,</a:t>
            </a:r>
          </a:p>
          <a:p>
            <a:r>
              <a:rPr lang="en-US" altLang="ko-KR" sz="10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“responseCode”: Integer,</a:t>
            </a:r>
          </a:p>
          <a:p>
            <a:r>
              <a:rPr lang="en-US" altLang="ko-KR" sz="10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“responseDescription” : String,</a:t>
            </a:r>
          </a:p>
          <a:p>
            <a:r>
              <a:rPr lang="en-US" altLang="ko-KR" sz="1000" strike="sngStrike" dirty="0">
                <a:solidFill>
                  <a:schemeClr val="accent1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</a:t>
            </a:r>
            <a:r>
              <a:rPr lang="en-US" altLang="ko-KR" sz="1000" strike="sngStrike" dirty="0" err="1">
                <a:solidFill>
                  <a:schemeClr val="accent1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EMAEnergyinfo</a:t>
            </a:r>
            <a:r>
              <a:rPr lang="en-US" altLang="ko-KR" sz="1000" strike="sngStrike" dirty="0">
                <a:solidFill>
                  <a:schemeClr val="accent1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” : Object =&gt;</a:t>
            </a:r>
            <a:r>
              <a:rPr lang="ko-KR" altLang="en-US" sz="1000" strike="sngStrike" dirty="0">
                <a:solidFill>
                  <a:schemeClr val="accent1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삭제</a:t>
            </a:r>
            <a:endParaRPr lang="en-US" altLang="ko-KR" sz="1000" strike="sngStrike" dirty="0">
              <a:solidFill>
                <a:schemeClr val="accent1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r>
              <a:rPr lang="en-US" altLang="ko-KR" sz="1000" dirty="0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“service”: String,</a:t>
            </a:r>
          </a:p>
          <a:p>
            <a:r>
              <a:rPr lang="en-US" altLang="ko-KR" sz="1000" dirty="0">
                <a:solidFill>
                  <a:srgbClr val="FF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“time”: Date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}</a:t>
            </a:r>
          </a:p>
          <a:p>
            <a:endParaRPr lang="en-US" sz="100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sz="100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sz="100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sz="100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sz="100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sz="100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sz="100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sz="100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sz="100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sz="100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sz="100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sz="100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sz="100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7583041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F13F5CC-B8E9-482F-A016-6EE14B7359EE}" type="slidenum">
              <a:rPr lang="ko-KR" altLang="en-US" smtClean="0"/>
              <a:pPr/>
              <a:t>212</a:t>
            </a:fld>
            <a:endParaRPr lang="ko-KR" altLang="en-US"/>
          </a:p>
        </p:txBody>
      </p:sp>
      <p:sp>
        <p:nvSpPr>
          <p:cNvPr id="6" name="标题 1"/>
          <p:cNvSpPr txBox="1">
            <a:spLocks/>
          </p:cNvSpPr>
          <p:nvPr/>
        </p:nvSpPr>
        <p:spPr bwMode="auto">
          <a:xfrm>
            <a:off x="200008" y="2564904"/>
            <a:ext cx="8743984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200" b="1" kern="0" dirty="0">
                <a:ea typeface="굴림" pitchFamily="50" charset="-127"/>
              </a:rPr>
              <a:t>EMAP</a:t>
            </a:r>
            <a:endParaRPr lang="en-US" altLang="ko-KR" sz="3200" b="1" kern="0" dirty="0"/>
          </a:p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200" b="1" kern="0" dirty="0"/>
              <a:t>(2) </a:t>
            </a:r>
            <a:r>
              <a:rPr lang="en-US" altLang="ko-KR" sz="3200" b="1" dirty="0">
                <a:solidFill>
                  <a:schemeClr val="tx2"/>
                </a:solidFill>
              </a:rPr>
              <a:t>UpdateReport</a:t>
            </a:r>
          </a:p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altLang="ko-KR" sz="3200" b="1" kern="0" dirty="0">
              <a:solidFill>
                <a:schemeClr val="tx2"/>
              </a:solidFill>
            </a:endParaRPr>
          </a:p>
          <a:p>
            <a:pPr marL="2743200" lvl="5" indent="-457200" eaLnBrk="0" fontAlgn="base" latinLnBrk="0" hangingPunct="0">
              <a:spcBef>
                <a:spcPct val="0"/>
              </a:spcBef>
              <a:spcAft>
                <a:spcPct val="0"/>
              </a:spcAft>
              <a:buFontTx/>
              <a:buChar char="-"/>
              <a:defRPr/>
            </a:pPr>
            <a:r>
              <a:rPr lang="en-US" altLang="ko-KR" sz="2400" b="1" kern="0" dirty="0"/>
              <a:t>CoAP / JSON</a:t>
            </a:r>
          </a:p>
          <a:p>
            <a:pPr marL="2743200" lvl="5" indent="-457200" eaLnBrk="0" fontAlgn="base" latinLnBrk="0" hangingPunct="0">
              <a:spcBef>
                <a:spcPct val="0"/>
              </a:spcBef>
              <a:spcAft>
                <a:spcPct val="0"/>
              </a:spcAft>
              <a:buFontTx/>
              <a:buChar char="-"/>
              <a:defRPr/>
            </a:pPr>
            <a:r>
              <a:rPr lang="en-US" altLang="ko-KR" sz="2400" b="1" kern="0" dirty="0">
                <a:solidFill>
                  <a:schemeClr val="accent2"/>
                </a:solidFill>
              </a:rPr>
              <a:t>MQTT / JSON</a:t>
            </a:r>
          </a:p>
        </p:txBody>
      </p:sp>
    </p:spTree>
    <p:extLst>
      <p:ext uri="{BB962C8B-B14F-4D97-AF65-F5344CB8AC3E}">
        <p14:creationId xmlns:p14="http://schemas.microsoft.com/office/powerpoint/2010/main" val="32561725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제목 2"/>
          <p:cNvSpPr>
            <a:spLocks noGrp="1"/>
          </p:cNvSpPr>
          <p:nvPr>
            <p:ph type="title"/>
          </p:nvPr>
        </p:nvSpPr>
        <p:spPr>
          <a:xfrm>
            <a:off x="28604" y="233346"/>
            <a:ext cx="8686800" cy="838200"/>
          </a:xfrm>
          <a:noFill/>
        </p:spPr>
        <p:txBody>
          <a:bodyPr/>
          <a:lstStyle/>
          <a:p>
            <a:pPr lvl="0">
              <a:defRPr/>
            </a:pPr>
            <a:r>
              <a:rPr lang="en-US" altLang="ko-KR" sz="3200" b="1" dirty="0">
                <a:solidFill>
                  <a:schemeClr val="tx1"/>
                </a:solidFill>
              </a:rPr>
              <a:t>2.2 EMAP(</a:t>
            </a:r>
            <a:r>
              <a:rPr lang="en-US" altLang="ko-KR" sz="3200" b="1" dirty="0">
                <a:solidFill>
                  <a:schemeClr val="accent2"/>
                </a:solidFill>
              </a:rPr>
              <a:t>MQTT/JSON</a:t>
            </a:r>
            <a:r>
              <a:rPr lang="en-US" altLang="ko-KR" sz="3200" b="1" dirty="0">
                <a:solidFill>
                  <a:schemeClr val="tx1"/>
                </a:solidFill>
              </a:rPr>
              <a:t>)</a:t>
            </a:r>
            <a:br>
              <a:rPr lang="en-US" altLang="ko-KR" sz="3200" b="1" dirty="0">
                <a:solidFill>
                  <a:schemeClr val="tx1"/>
                </a:solidFill>
              </a:rPr>
            </a:br>
            <a:r>
              <a:rPr lang="en-US" altLang="ko-KR" sz="3200" b="1" dirty="0">
                <a:solidFill>
                  <a:schemeClr val="tx1"/>
                </a:solidFill>
              </a:rPr>
              <a:t>Service : Update Report</a:t>
            </a:r>
            <a:endParaRPr lang="en-US" altLang="zh-CN" sz="3200" b="1" dirty="0"/>
          </a:p>
        </p:txBody>
      </p:sp>
      <p:sp>
        <p:nvSpPr>
          <p:cNvPr id="161" name="직사각형 160"/>
          <p:cNvSpPr/>
          <p:nvPr/>
        </p:nvSpPr>
        <p:spPr>
          <a:xfrm>
            <a:off x="611561" y="1484784"/>
            <a:ext cx="1512707" cy="5937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Client EMA</a:t>
            </a:r>
            <a:endParaRPr lang="ko-KR" alt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2" name="직사각형 161"/>
          <p:cNvSpPr/>
          <p:nvPr/>
        </p:nvSpPr>
        <p:spPr>
          <a:xfrm>
            <a:off x="6947725" y="1484784"/>
            <a:ext cx="1512707" cy="5937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Server EMA</a:t>
            </a:r>
            <a:endParaRPr lang="ko-KR" alt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90" name="직선 연결선 189"/>
          <p:cNvCxnSpPr/>
          <p:nvPr/>
        </p:nvCxnSpPr>
        <p:spPr>
          <a:xfrm flipH="1">
            <a:off x="7704078" y="2078530"/>
            <a:ext cx="3" cy="47794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/>
          <p:cNvCxnSpPr/>
          <p:nvPr/>
        </p:nvCxnSpPr>
        <p:spPr>
          <a:xfrm>
            <a:off x="1367910" y="3501008"/>
            <a:ext cx="633617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직선 화살표 연결선 191"/>
          <p:cNvCxnSpPr/>
          <p:nvPr/>
        </p:nvCxnSpPr>
        <p:spPr>
          <a:xfrm>
            <a:off x="1331640" y="4653136"/>
            <a:ext cx="6336171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TextBox 200"/>
          <p:cNvSpPr txBox="1"/>
          <p:nvPr/>
        </p:nvSpPr>
        <p:spPr>
          <a:xfrm>
            <a:off x="2395923" y="2924943"/>
            <a:ext cx="4097597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TOPIC 	: /EMAP/SEMA/1.0b/UpdateReport</a:t>
            </a:r>
          </a:p>
          <a:p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Payload 	: UpdateReport</a:t>
            </a:r>
            <a:endParaRPr lang="ko-KR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0" name="TextBox 209"/>
          <p:cNvSpPr txBox="1"/>
          <p:nvPr/>
        </p:nvSpPr>
        <p:spPr>
          <a:xfrm>
            <a:off x="2395923" y="4068361"/>
            <a:ext cx="4097597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TOPIC 	: /EMAP/CEMA/1.0b/UpdateReport</a:t>
            </a:r>
          </a:p>
          <a:p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Payload	: </a:t>
            </a:r>
            <a:r>
              <a:rPr lang="en-US" altLang="ko-KR" sz="1600" dirty="0"/>
              <a:t>UpdatedReport</a:t>
            </a:r>
            <a:endParaRPr lang="en-US" altLang="ko-K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8" name="직선 연결선 37"/>
          <p:cNvCxnSpPr/>
          <p:nvPr/>
        </p:nvCxnSpPr>
        <p:spPr>
          <a:xfrm flipH="1">
            <a:off x="1331640" y="2060848"/>
            <a:ext cx="3" cy="47794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5312309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671585" y="379195"/>
            <a:ext cx="8929750" cy="838200"/>
          </a:xfrm>
        </p:spPr>
        <p:txBody>
          <a:bodyPr/>
          <a:lstStyle/>
          <a:p>
            <a:r>
              <a:rPr lang="en-US" altLang="ko-KR" sz="2400" b="1" dirty="0">
                <a:solidFill>
                  <a:schemeClr val="tx1"/>
                </a:solidFill>
              </a:rPr>
              <a:t>2. Smart Home Energy Framework : </a:t>
            </a:r>
            <a:br>
              <a:rPr lang="en-US" altLang="ko-KR" sz="2400" b="1" dirty="0">
                <a:solidFill>
                  <a:schemeClr val="tx1"/>
                </a:solidFill>
              </a:rPr>
            </a:br>
            <a:r>
              <a:rPr lang="en-US" altLang="ko-KR" sz="2000" b="1" dirty="0">
                <a:solidFill>
                  <a:schemeClr val="tx1"/>
                </a:solidFill>
              </a:rPr>
              <a:t>2.2 </a:t>
            </a:r>
            <a:r>
              <a:rPr lang="en-US" altLang="ko-KR" sz="2000" b="1" dirty="0">
                <a:solidFill>
                  <a:srgbClr val="FF0000"/>
                </a:solidFill>
              </a:rPr>
              <a:t>EMAP</a:t>
            </a:r>
            <a:r>
              <a:rPr lang="en-US" altLang="ko-KR" sz="2000" b="1" dirty="0">
                <a:solidFill>
                  <a:schemeClr val="tx1"/>
                </a:solidFill>
              </a:rPr>
              <a:t>(CoAP/JSON, </a:t>
            </a:r>
            <a:r>
              <a:rPr lang="en-US" altLang="ko-KR" sz="2000" b="1" dirty="0">
                <a:solidFill>
                  <a:srgbClr val="FF0000"/>
                </a:solidFill>
              </a:rPr>
              <a:t>MQTT/JSON</a:t>
            </a:r>
            <a:r>
              <a:rPr lang="en-US" altLang="ko-KR" sz="2000" b="1" dirty="0">
                <a:solidFill>
                  <a:schemeClr val="tx1"/>
                </a:solidFill>
              </a:rPr>
              <a:t>) : </a:t>
            </a:r>
            <a:r>
              <a:rPr lang="en-US" altLang="ko-KR" sz="2000" b="1" dirty="0">
                <a:solidFill>
                  <a:srgbClr val="FF0000"/>
                </a:solidFill>
              </a:rPr>
              <a:t>UpdateReport (Implicit</a:t>
            </a:r>
            <a:r>
              <a:rPr lang="en-US" altLang="ko-KR" sz="2000" b="1" dirty="0">
                <a:solidFill>
                  <a:schemeClr val="tx1"/>
                </a:solidFill>
              </a:rPr>
              <a:t>, Explicit</a:t>
            </a:r>
            <a:r>
              <a:rPr lang="en-US" altLang="ko-KR" sz="2000" b="1" dirty="0">
                <a:solidFill>
                  <a:srgbClr val="FF0000"/>
                </a:solidFill>
              </a:rPr>
              <a:t>)</a:t>
            </a:r>
            <a:endParaRPr lang="ko-KR" altLang="en-US" sz="20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7C6F095-276F-4AD3-9842-1213BA0CC323}" type="slidenum">
              <a:rPr lang="ko-KR" altLang="en-US" smtClean="0">
                <a:solidFill>
                  <a:srgbClr val="000000"/>
                </a:solidFill>
              </a:rPr>
              <a:pPr>
                <a:defRPr/>
              </a:pPr>
              <a:t>214</a:t>
            </a:fld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116205" y="2404600"/>
            <a:ext cx="6696744" cy="8156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arenBoth"/>
            </a:pPr>
            <a:r>
              <a:rPr lang="en-US" altLang="ko-KR" sz="1600" dirty="0"/>
              <a:t>UpdateReport</a:t>
            </a:r>
          </a:p>
          <a:p>
            <a:endParaRPr lang="en-US" altLang="ko-KR" sz="1600" dirty="0"/>
          </a:p>
          <a:p>
            <a:pPr marL="342900" indent="-342900">
              <a:buAutoNum type="arabicParenBoth"/>
            </a:pPr>
            <a:endParaRPr lang="ko-KR" alt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508" y="5373216"/>
            <a:ext cx="3392385" cy="857250"/>
          </a:xfrm>
          <a:prstGeom prst="rect">
            <a:avLst/>
          </a:prstGeom>
        </p:spPr>
      </p:pic>
      <p:grpSp>
        <p:nvGrpSpPr>
          <p:cNvPr id="26" name="그룹 25"/>
          <p:cNvGrpSpPr/>
          <p:nvPr/>
        </p:nvGrpSpPr>
        <p:grpSpPr>
          <a:xfrm>
            <a:off x="539552" y="1332841"/>
            <a:ext cx="8229600" cy="1125926"/>
            <a:chOff x="539552" y="1332841"/>
            <a:chExt cx="8229600" cy="1125926"/>
          </a:xfrm>
        </p:grpSpPr>
        <p:sp>
          <p:nvSpPr>
            <p:cNvPr id="27" name="직사각형 26"/>
            <p:cNvSpPr/>
            <p:nvPr/>
          </p:nvSpPr>
          <p:spPr bwMode="auto">
            <a:xfrm>
              <a:off x="539552" y="1417527"/>
              <a:ext cx="8229600" cy="1023300"/>
            </a:xfrm>
            <a:prstGeom prst="rect">
              <a:avLst/>
            </a:prstGeom>
            <a:solidFill>
              <a:schemeClr val="bg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7210426" y="1669901"/>
              <a:ext cx="1172116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ClientEMA</a:t>
              </a:r>
              <a:r>
                <a:rPr lang="en-US" altLang="ko-KR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/>
              </a:r>
              <a:br>
                <a:rPr lang="en-US" altLang="ko-KR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</a:br>
              <a:r>
                <a:rPr lang="en-US" altLang="ko-KR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(192.168.1.125)</a:t>
              </a:r>
            </a:p>
          </p:txBody>
        </p:sp>
        <p:cxnSp>
          <p:nvCxnSpPr>
            <p:cNvPr id="31" name="직선 화살표 연결선 30"/>
            <p:cNvCxnSpPr/>
            <p:nvPr/>
          </p:nvCxnSpPr>
          <p:spPr bwMode="auto">
            <a:xfrm>
              <a:off x="2105142" y="1860213"/>
              <a:ext cx="1468805" cy="0"/>
            </a:xfrm>
            <a:prstGeom prst="straightConnector1">
              <a:avLst/>
            </a:prstGeom>
            <a:solidFill>
              <a:schemeClr val="accent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arrow" w="med" len="med"/>
              <a:tailEnd type="none"/>
            </a:ln>
            <a:effectLst/>
          </p:spPr>
        </p:cxnSp>
        <p:sp>
          <p:nvSpPr>
            <p:cNvPr id="32" name="TextBox 31"/>
            <p:cNvSpPr txBox="1"/>
            <p:nvPr/>
          </p:nvSpPr>
          <p:spPr>
            <a:xfrm>
              <a:off x="783840" y="1696878"/>
              <a:ext cx="1176925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ServerEMA</a:t>
              </a:r>
              <a:endPara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r>
                <a:rPr lang="en-US" altLang="ko-KR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(192.168.1.127)</a:t>
              </a:r>
            </a:p>
          </p:txBody>
        </p:sp>
        <p:cxnSp>
          <p:nvCxnSpPr>
            <p:cNvPr id="33" name="직선 화살표 연결선 32"/>
            <p:cNvCxnSpPr/>
            <p:nvPr/>
          </p:nvCxnSpPr>
          <p:spPr bwMode="auto">
            <a:xfrm flipH="1">
              <a:off x="2133787" y="2132856"/>
              <a:ext cx="1440160" cy="0"/>
            </a:xfrm>
            <a:prstGeom prst="straightConnector1">
              <a:avLst/>
            </a:prstGeom>
            <a:solidFill>
              <a:schemeClr val="accent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arrow" w="med" len="med"/>
              <a:tailEnd type="none"/>
            </a:ln>
            <a:effectLst/>
          </p:spPr>
        </p:cxnSp>
        <p:sp>
          <p:nvSpPr>
            <p:cNvPr id="34" name="TextBox 33"/>
            <p:cNvSpPr txBox="1"/>
            <p:nvPr/>
          </p:nvSpPr>
          <p:spPr>
            <a:xfrm>
              <a:off x="3857207" y="2150990"/>
              <a:ext cx="159684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3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(2)</a:t>
              </a:r>
              <a:r>
                <a:rPr lang="en-US" altLang="ko-KR" sz="1400" dirty="0"/>
                <a:t> UpdatedReport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3661966" y="1332841"/>
              <a:ext cx="149906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3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(1) </a:t>
              </a:r>
              <a:r>
                <a:rPr lang="en-US" altLang="ko-KR" sz="1400" dirty="0"/>
                <a:t>UpdateReport</a:t>
              </a:r>
              <a:endParaRPr lang="ko-KR" altLang="en-US" sz="13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4080601" y="1679593"/>
              <a:ext cx="1172117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Broker</a:t>
              </a:r>
              <a:br>
                <a:rPr lang="en-US" altLang="ko-KR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</a:br>
              <a:r>
                <a:rPr lang="en-US" altLang="ko-KR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(192.168.1.212)</a:t>
              </a:r>
            </a:p>
          </p:txBody>
        </p:sp>
        <p:cxnSp>
          <p:nvCxnSpPr>
            <p:cNvPr id="37" name="직선 화살표 연결선 36"/>
            <p:cNvCxnSpPr/>
            <p:nvPr/>
          </p:nvCxnSpPr>
          <p:spPr bwMode="auto">
            <a:xfrm>
              <a:off x="5472143" y="1853903"/>
              <a:ext cx="1468805" cy="0"/>
            </a:xfrm>
            <a:prstGeom prst="straightConnector1">
              <a:avLst/>
            </a:prstGeom>
            <a:solidFill>
              <a:schemeClr val="accent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arrow" w="med" len="med"/>
              <a:tailEnd type="none"/>
            </a:ln>
            <a:effectLst/>
          </p:spPr>
        </p:cxnSp>
        <p:cxnSp>
          <p:nvCxnSpPr>
            <p:cNvPr id="38" name="직선 화살표 연결선 37"/>
            <p:cNvCxnSpPr/>
            <p:nvPr/>
          </p:nvCxnSpPr>
          <p:spPr bwMode="auto">
            <a:xfrm flipH="1">
              <a:off x="5531429" y="2109505"/>
              <a:ext cx="1440160" cy="0"/>
            </a:xfrm>
            <a:prstGeom prst="straightConnector1">
              <a:avLst/>
            </a:prstGeom>
            <a:solidFill>
              <a:schemeClr val="accent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arrow" w="med" len="med"/>
              <a:tailEnd type="none"/>
            </a:ln>
            <a:effectLst/>
          </p:spPr>
        </p:cxnSp>
      </p:grp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0415" y="2453479"/>
            <a:ext cx="7038839" cy="238125"/>
          </a:xfrm>
          <a:prstGeom prst="rect">
            <a:avLst/>
          </a:prstGeom>
        </p:spPr>
      </p:pic>
      <p:sp>
        <p:nvSpPr>
          <p:cNvPr id="23" name="직사각형 22"/>
          <p:cNvSpPr/>
          <p:nvPr/>
        </p:nvSpPr>
        <p:spPr>
          <a:xfrm>
            <a:off x="0" y="0"/>
            <a:ext cx="234307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>
                <a:solidFill>
                  <a:schemeClr val="accent2"/>
                </a:solidFill>
              </a:rPr>
              <a:t>파란색 </a:t>
            </a:r>
            <a:r>
              <a:rPr lang="en-US" altLang="ko-KR" sz="1200" dirty="0">
                <a:solidFill>
                  <a:schemeClr val="accent2"/>
                </a:solidFill>
              </a:rPr>
              <a:t>: </a:t>
            </a:r>
            <a:r>
              <a:rPr lang="ko-KR" altLang="en-US" sz="1200" dirty="0">
                <a:solidFill>
                  <a:schemeClr val="accent2"/>
                </a:solidFill>
              </a:rPr>
              <a:t>기존 </a:t>
            </a:r>
            <a:r>
              <a:rPr lang="en-US" altLang="ko-KR" sz="1200" dirty="0">
                <a:solidFill>
                  <a:schemeClr val="accent2"/>
                </a:solidFill>
              </a:rPr>
              <a:t>OpenADR</a:t>
            </a:r>
            <a:r>
              <a:rPr lang="ko-KR" altLang="en-US" sz="1200" dirty="0">
                <a:solidFill>
                  <a:schemeClr val="accent2"/>
                </a:solidFill>
              </a:rPr>
              <a:t> </a:t>
            </a:r>
            <a:r>
              <a:rPr lang="en-US" altLang="ko-KR" sz="1200" dirty="0">
                <a:solidFill>
                  <a:schemeClr val="accent2"/>
                </a:solidFill>
              </a:rPr>
              <a:t>Tag </a:t>
            </a:r>
            <a:r>
              <a:rPr lang="ko-KR" altLang="en-US" sz="1200" dirty="0">
                <a:solidFill>
                  <a:schemeClr val="accent2"/>
                </a:solidFill>
              </a:rPr>
              <a:t>부분</a:t>
            </a:r>
            <a:endParaRPr lang="en-US" altLang="ko-KR" sz="1200" dirty="0">
              <a:solidFill>
                <a:schemeClr val="accent2"/>
              </a:solidFill>
            </a:endParaRPr>
          </a:p>
          <a:p>
            <a:r>
              <a:rPr lang="ko-KR" altLang="en-US" sz="1200" dirty="0">
                <a:solidFill>
                  <a:srgbClr val="FF0000"/>
                </a:solidFill>
              </a:rPr>
              <a:t>빨간색 </a:t>
            </a:r>
            <a:r>
              <a:rPr lang="en-US" altLang="ko-KR" sz="1200" dirty="0">
                <a:solidFill>
                  <a:srgbClr val="FF0000"/>
                </a:solidFill>
              </a:rPr>
              <a:t>: OpenADR</a:t>
            </a:r>
            <a:r>
              <a:rPr lang="ko-KR" altLang="en-US" sz="1200" dirty="0">
                <a:solidFill>
                  <a:srgbClr val="FF0000"/>
                </a:solidFill>
              </a:rPr>
              <a:t>확장된 </a:t>
            </a:r>
            <a:r>
              <a:rPr lang="en-US" altLang="ko-KR" sz="1200" dirty="0">
                <a:solidFill>
                  <a:srgbClr val="FF0000"/>
                </a:solidFill>
              </a:rPr>
              <a:t>Profile</a:t>
            </a:r>
          </a:p>
          <a:p>
            <a:r>
              <a:rPr lang="ko-KR" altLang="en-US" sz="1200" dirty="0">
                <a:solidFill>
                  <a:schemeClr val="accent1"/>
                </a:solidFill>
              </a:rPr>
              <a:t>초록색 </a:t>
            </a:r>
            <a:r>
              <a:rPr lang="en-US" altLang="ko-KR" sz="1200" dirty="0">
                <a:solidFill>
                  <a:schemeClr val="accent1"/>
                </a:solidFill>
              </a:rPr>
              <a:t>: </a:t>
            </a:r>
            <a:r>
              <a:rPr lang="ko-KR" altLang="en-US" sz="1200" dirty="0">
                <a:solidFill>
                  <a:schemeClr val="accent1"/>
                </a:solidFill>
              </a:rPr>
              <a:t>삭제 또는 변경</a:t>
            </a:r>
            <a:endParaRPr lang="en-US" altLang="ko-KR" sz="1200" dirty="0">
              <a:solidFill>
                <a:schemeClr val="accent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38859" y="3043036"/>
            <a:ext cx="9005141" cy="3772929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txBody>
          <a:bodyPr wrap="square" lIns="108000" tIns="108000" rIns="108000" bIns="108000" rtlCol="0" anchor="ctr">
            <a:spAutoFit/>
          </a:bodyPr>
          <a:lstStyle/>
          <a:p>
            <a:r>
              <a:rPr lang="en-US" altLang="ko-KR" sz="1100" b="1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UpdateReport Object</a:t>
            </a:r>
            <a:r>
              <a:rPr lang="en-US" altLang="ko-KR" sz="110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{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</a:t>
            </a:r>
            <a:r>
              <a:rPr lang="en-US" altLang="ko-KR" sz="11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“</a:t>
            </a:r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SrcEMA” </a:t>
            </a:r>
            <a:r>
              <a:rPr lang="en-US" altLang="ko-KR" sz="11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: String,</a:t>
            </a:r>
          </a:p>
          <a:p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“DestEMA” : String,</a:t>
            </a:r>
          </a:p>
          <a:p>
            <a:r>
              <a:rPr lang="en-US" altLang="ko-KR" sz="1100" dirty="0">
                <a:solidFill>
                  <a:schemeClr val="accent1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“requestID": String,</a:t>
            </a:r>
          </a:p>
          <a:p>
            <a:r>
              <a:rPr lang="en-US" altLang="ko-KR" sz="11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“reportType” : String,</a:t>
            </a:r>
          </a:p>
          <a:p>
            <a:r>
              <a:rPr lang="en-US" altLang="ko-KR" sz="1100" strike="sngStrike" dirty="0">
                <a:solidFill>
                  <a:schemeClr val="accent1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“EMAregisteredDRinformation” : Object  =&gt;</a:t>
            </a:r>
            <a:r>
              <a:rPr lang="ko-KR" altLang="en-US" sz="1100" strike="sngStrike" dirty="0">
                <a:solidFill>
                  <a:schemeClr val="accent1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변경</a:t>
            </a:r>
            <a:r>
              <a:rPr lang="en-US" altLang="ko-KR" sz="1100" strike="sngStrike" dirty="0">
                <a:solidFill>
                  <a:schemeClr val="accent1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</a:t>
            </a:r>
          </a:p>
          <a:p>
            <a:r>
              <a:rPr lang="en-US" altLang="ko-KR" sz="1100" strike="sngStrike" dirty="0">
                <a:solidFill>
                  <a:schemeClr val="accent1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“EMAregisteredMgnInformation” : Object  =&gt; </a:t>
            </a:r>
            <a:r>
              <a:rPr lang="ko-KR" altLang="en-US" sz="1100" strike="sngStrike" dirty="0">
                <a:solidFill>
                  <a:schemeClr val="accent1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변경</a:t>
            </a:r>
            <a:r>
              <a:rPr lang="en-US" altLang="ko-KR" sz="1100" strike="sngStrike" dirty="0">
                <a:solidFill>
                  <a:schemeClr val="accent1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,</a:t>
            </a:r>
            <a:br>
              <a:rPr lang="en-US" altLang="ko-KR" sz="1100" strike="sngStrike" dirty="0">
                <a:solidFill>
                  <a:schemeClr val="accent1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</a:br>
            <a:r>
              <a:rPr lang="en-US" altLang="ko-KR" sz="1100" b="1" strike="sngStrike" dirty="0">
                <a:solidFill>
                  <a:schemeClr val="accent1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100" b="1" dirty="0">
                <a:solidFill>
                  <a:schemeClr val="accent1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“report” : Array,</a:t>
            </a:r>
            <a:endParaRPr lang="en-US" altLang="ko-KR" sz="1100" b="1" strike="sngStrike" dirty="0">
              <a:solidFill>
                <a:schemeClr val="accent1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r>
              <a:rPr lang="en-US" altLang="ko-KR" sz="1100" dirty="0">
                <a:solidFill>
                  <a:srgbClr val="FF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“time”: Date, </a:t>
            </a:r>
          </a:p>
          <a:p>
            <a:r>
              <a:rPr lang="en-US" altLang="ko-KR" sz="1100" dirty="0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“service” : String,</a:t>
            </a:r>
          </a:p>
          <a:p>
            <a:r>
              <a:rPr lang="en-US" altLang="ko-KR" sz="1100" dirty="0">
                <a:solidFill>
                  <a:srgbClr val="FF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“type”: String (Explicit, Implict</a:t>
            </a:r>
            <a:r>
              <a:rPr lang="ko-KR" altLang="en-US" sz="1100" dirty="0">
                <a:solidFill>
                  <a:srgbClr val="FF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인지 구분</a:t>
            </a:r>
            <a:r>
              <a:rPr lang="en-US" altLang="ko-KR" sz="1100" dirty="0">
                <a:solidFill>
                  <a:srgbClr val="FF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)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}</a:t>
            </a:r>
          </a:p>
          <a:p>
            <a:endParaRPr lang="en-US" altLang="ko-KR" sz="110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altLang="ko-KR" sz="110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altLang="ko-KR" sz="110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altLang="ko-KR" sz="110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altLang="ko-KR" sz="110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altLang="ko-KR" sz="110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sz="110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sz="110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sz="110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469519" y="3152791"/>
            <a:ext cx="1966577" cy="1326105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txBody>
          <a:bodyPr wrap="square" lIns="108000" tIns="108000" rIns="108000" bIns="108000" rtlCol="0" anchor="ctr">
            <a:spAutoFit/>
          </a:bodyPr>
          <a:lstStyle/>
          <a:p>
            <a:r>
              <a:rPr lang="en-US" altLang="ko-KR" sz="900" b="1" dirty="0">
                <a:solidFill>
                  <a:schemeClr val="accent1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report</a:t>
            </a:r>
            <a:r>
              <a:rPr lang="en-US" altLang="ko-KR" sz="900" dirty="0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en-US" sz="900" b="1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Object</a:t>
            </a:r>
            <a:r>
              <a:rPr lang="en-US" sz="90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{</a:t>
            </a:r>
          </a:p>
          <a:p>
            <a:r>
              <a:rPr lang="en-US" sz="9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   “duration” : String,</a:t>
            </a:r>
          </a:p>
          <a:p>
            <a:r>
              <a:rPr lang="en-US" sz="9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   “</a:t>
            </a:r>
            <a:r>
              <a:rPr lang="en-US" altLang="ko-KR" sz="900" dirty="0" err="1"/>
              <a:t>reportRequestID</a:t>
            </a:r>
            <a:r>
              <a:rPr lang="en-US" altLang="ko-KR" sz="900" dirty="0"/>
              <a:t>”  : Integer,</a:t>
            </a:r>
          </a:p>
          <a:p>
            <a:r>
              <a:rPr lang="en-US" sz="9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   “</a:t>
            </a:r>
            <a:r>
              <a:rPr lang="en-US" altLang="ko-KR" sz="900" dirty="0" err="1"/>
              <a:t>reportSpecifierID</a:t>
            </a:r>
            <a:r>
              <a:rPr lang="en-US" altLang="ko-KR" sz="900" dirty="0"/>
              <a:t>” : String,</a:t>
            </a:r>
          </a:p>
          <a:p>
            <a:r>
              <a:rPr lang="en-US" sz="9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   “</a:t>
            </a:r>
            <a:r>
              <a:rPr lang="en-US" altLang="ko-KR" sz="900" dirty="0" err="1"/>
              <a:t>reportName</a:t>
            </a:r>
            <a:r>
              <a:rPr lang="en-US" altLang="ko-KR" sz="900" dirty="0"/>
              <a:t>” : String,</a:t>
            </a:r>
          </a:p>
          <a:p>
            <a:r>
              <a:rPr lang="en-US" sz="9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   “</a:t>
            </a:r>
            <a:r>
              <a:rPr lang="en-US" altLang="ko-KR" sz="900" dirty="0"/>
              <a:t>createdDateTime” : Date,</a:t>
            </a:r>
          </a:p>
          <a:p>
            <a:r>
              <a:rPr lang="en-US" sz="9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   </a:t>
            </a:r>
            <a:r>
              <a:rPr lang="en-US" sz="900" b="1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“</a:t>
            </a:r>
            <a:r>
              <a:rPr lang="en-US" altLang="ko-KR" sz="900" b="1" dirty="0" err="1"/>
              <a:t>reportDescription</a:t>
            </a:r>
            <a:r>
              <a:rPr lang="en-US" altLang="ko-KR" sz="900" b="1" dirty="0"/>
              <a:t>” : Array,</a:t>
            </a:r>
            <a:endParaRPr lang="en-US" sz="900" b="1" dirty="0"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r>
              <a:rPr lang="en-US" sz="9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}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5512369" y="3152791"/>
            <a:ext cx="1800200" cy="3542096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txBody>
          <a:bodyPr wrap="square" lIns="108000" tIns="108000" rIns="108000" bIns="108000" rtlCol="0" anchor="ctr">
            <a:spAutoFit/>
          </a:bodyPr>
          <a:lstStyle/>
          <a:p>
            <a:r>
              <a:rPr lang="en-US" altLang="ko-KR" sz="800" b="1" dirty="0" err="1">
                <a:solidFill>
                  <a:schemeClr val="accent1"/>
                </a:solidFill>
              </a:rPr>
              <a:t>reportDescription</a:t>
            </a:r>
            <a:r>
              <a:rPr lang="en-US" altLang="ko-KR" sz="800" dirty="0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en-US" sz="800" b="1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Object</a:t>
            </a:r>
            <a:r>
              <a:rPr lang="en-US" sz="80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{</a:t>
            </a:r>
            <a:endParaRPr lang="en-US" sz="800" dirty="0">
              <a:solidFill>
                <a:srgbClr val="FF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r>
              <a:rPr lang="en-US" sz="8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   “</a:t>
            </a:r>
            <a:r>
              <a:rPr lang="en-US" sz="800" dirty="0" err="1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rID</a:t>
            </a:r>
            <a:r>
              <a:rPr lang="en-US" sz="8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” : String,</a:t>
            </a:r>
          </a:p>
          <a:p>
            <a:r>
              <a:rPr lang="en-US" sz="8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   “</a:t>
            </a:r>
            <a:r>
              <a:rPr lang="en-US" altLang="ko-KR" sz="800" dirty="0" err="1"/>
              <a:t>resourceID</a:t>
            </a:r>
            <a:r>
              <a:rPr lang="en-US" altLang="ko-KR" sz="800" dirty="0"/>
              <a:t>” : String,</a:t>
            </a:r>
          </a:p>
          <a:p>
            <a:r>
              <a:rPr lang="en-US" sz="8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   “</a:t>
            </a:r>
            <a:r>
              <a:rPr lang="en-US" altLang="ko-KR" sz="800" dirty="0" err="1">
                <a:solidFill>
                  <a:srgbClr val="FF0000"/>
                </a:solidFill>
              </a:rPr>
              <a:t>deviceType</a:t>
            </a:r>
            <a:r>
              <a:rPr lang="en-US" altLang="ko-KR" sz="800" dirty="0">
                <a:solidFill>
                  <a:srgbClr val="FF0000"/>
                </a:solidFill>
              </a:rPr>
              <a:t>” : String,</a:t>
            </a:r>
          </a:p>
          <a:p>
            <a:r>
              <a:rPr lang="en-US" sz="800" dirty="0">
                <a:solidFill>
                  <a:srgbClr val="FF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   “</a:t>
            </a:r>
            <a:r>
              <a:rPr lang="en-US" altLang="ko-KR" sz="800" dirty="0" err="1"/>
              <a:t>reportType</a:t>
            </a:r>
            <a:r>
              <a:rPr lang="en-US" altLang="ko-KR" sz="800" dirty="0"/>
              <a:t>” : String,</a:t>
            </a:r>
          </a:p>
          <a:p>
            <a:r>
              <a:rPr lang="en-US" sz="8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   “</a:t>
            </a:r>
            <a:r>
              <a:rPr lang="en-US" altLang="ko-KR" sz="800" dirty="0" err="1"/>
              <a:t>itemUnits</a:t>
            </a:r>
            <a:r>
              <a:rPr lang="en-US" altLang="ko-KR" sz="800" dirty="0"/>
              <a:t>” : String,</a:t>
            </a:r>
          </a:p>
          <a:p>
            <a:r>
              <a:rPr lang="en-US" sz="8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   “</a:t>
            </a:r>
            <a:r>
              <a:rPr lang="en-US" altLang="ko-KR" sz="800" dirty="0" err="1"/>
              <a:t>siScaleCode</a:t>
            </a:r>
            <a:r>
              <a:rPr lang="en-US" altLang="ko-KR" sz="800" dirty="0"/>
              <a:t>” : String,</a:t>
            </a:r>
          </a:p>
          <a:p>
            <a:r>
              <a:rPr lang="en-US" sz="8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   “</a:t>
            </a:r>
            <a:r>
              <a:rPr lang="en-US" altLang="ko-KR" sz="800" dirty="0"/>
              <a:t>marketContext” : String,</a:t>
            </a:r>
          </a:p>
          <a:p>
            <a:r>
              <a:rPr lang="en-US" sz="8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   “</a:t>
            </a:r>
            <a:r>
              <a:rPr lang="en-US" altLang="ko-KR" sz="800" dirty="0" err="1"/>
              <a:t>oadrMinPeriod</a:t>
            </a:r>
            <a:r>
              <a:rPr lang="en-US" altLang="ko-KR" sz="800" dirty="0"/>
              <a:t>” : String,</a:t>
            </a:r>
          </a:p>
          <a:p>
            <a:r>
              <a:rPr lang="en-US" sz="8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   “</a:t>
            </a:r>
            <a:r>
              <a:rPr lang="en-US" altLang="ko-KR" sz="800" dirty="0" err="1"/>
              <a:t>oadrMaxPeriod</a:t>
            </a:r>
            <a:r>
              <a:rPr lang="en-US" altLang="ko-KR" sz="800" dirty="0"/>
              <a:t>” : String,</a:t>
            </a:r>
          </a:p>
          <a:p>
            <a:r>
              <a:rPr lang="en-US" sz="8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   “</a:t>
            </a:r>
            <a:r>
              <a:rPr lang="en-US" altLang="ko-KR" sz="800" dirty="0" err="1"/>
              <a:t>oadrOnChange</a:t>
            </a:r>
            <a:r>
              <a:rPr lang="en-US" altLang="ko-KR" sz="800" dirty="0"/>
              <a:t>” : String,</a:t>
            </a:r>
          </a:p>
          <a:p>
            <a:r>
              <a:rPr lang="en-US" sz="8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   “</a:t>
            </a:r>
            <a:r>
              <a:rPr lang="en-US" altLang="ko-KR" sz="800" dirty="0" err="1"/>
              <a:t>itemDescription</a:t>
            </a:r>
            <a:r>
              <a:rPr lang="en-US" altLang="ko-KR" sz="800" dirty="0"/>
              <a:t>” : String,</a:t>
            </a:r>
          </a:p>
          <a:p>
            <a:r>
              <a:rPr lang="en-US" sz="800" b="1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   “</a:t>
            </a:r>
            <a:r>
              <a:rPr lang="en-US" altLang="ko-KR" sz="800" b="1" dirty="0" err="1"/>
              <a:t>powerAttributes</a:t>
            </a:r>
            <a:r>
              <a:rPr lang="en-US" altLang="ko-KR" sz="800" b="1" dirty="0"/>
              <a:t>” : Array</a:t>
            </a:r>
            <a:r>
              <a:rPr lang="en-US" altLang="ko-KR" sz="800" dirty="0"/>
              <a:t>,</a:t>
            </a:r>
          </a:p>
          <a:p>
            <a:r>
              <a:rPr lang="en-US" altLang="ko-KR" sz="800" dirty="0"/>
              <a:t>       </a:t>
            </a:r>
            <a:r>
              <a:rPr lang="en-US" altLang="ko-KR" sz="800" dirty="0">
                <a:solidFill>
                  <a:srgbClr val="FF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“qos” : String</a:t>
            </a:r>
            <a:endParaRPr lang="en-US" altLang="ko-KR" sz="800" dirty="0"/>
          </a:p>
          <a:p>
            <a:r>
              <a:rPr lang="en-US" sz="800" dirty="0">
                <a:solidFill>
                  <a:srgbClr val="FF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   “state” : String,</a:t>
            </a:r>
          </a:p>
          <a:p>
            <a:r>
              <a:rPr lang="en-US" sz="800" dirty="0">
                <a:solidFill>
                  <a:srgbClr val="FF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   “power” : Double,</a:t>
            </a:r>
          </a:p>
          <a:p>
            <a:r>
              <a:rPr lang="en-US" sz="800" dirty="0">
                <a:solidFill>
                  <a:srgbClr val="FF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   “dimming” : Integer,</a:t>
            </a:r>
          </a:p>
          <a:p>
            <a:r>
              <a:rPr lang="en-US" sz="800" dirty="0">
                <a:solidFill>
                  <a:srgbClr val="FF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   “margin” : double,</a:t>
            </a:r>
          </a:p>
          <a:p>
            <a:r>
              <a:rPr lang="en-US" sz="800" dirty="0">
                <a:solidFill>
                  <a:srgbClr val="FF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   “generate” : double,</a:t>
            </a:r>
          </a:p>
          <a:p>
            <a:r>
              <a:rPr lang="en-US" sz="800" dirty="0">
                <a:solidFill>
                  <a:srgbClr val="FF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   “storage” : String,</a:t>
            </a:r>
          </a:p>
          <a:p>
            <a:r>
              <a:rPr lang="en-US" sz="800" dirty="0">
                <a:solidFill>
                  <a:srgbClr val="FF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   “maxValue” : Double,</a:t>
            </a:r>
          </a:p>
          <a:p>
            <a:r>
              <a:rPr lang="en-US" sz="800" dirty="0">
                <a:solidFill>
                  <a:srgbClr val="FF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   “minValue” : Double,</a:t>
            </a:r>
          </a:p>
          <a:p>
            <a:r>
              <a:rPr lang="en-US" sz="800" dirty="0">
                <a:solidFill>
                  <a:srgbClr val="FF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   “</a:t>
            </a:r>
            <a:r>
              <a:rPr lang="en-US" sz="800" dirty="0" err="1">
                <a:solidFill>
                  <a:srgbClr val="FF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avgValue</a:t>
            </a:r>
            <a:r>
              <a:rPr lang="en-US" sz="800" dirty="0">
                <a:solidFill>
                  <a:srgbClr val="FF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” : Double,</a:t>
            </a:r>
          </a:p>
          <a:p>
            <a:r>
              <a:rPr lang="en-US" sz="800" dirty="0">
                <a:solidFill>
                  <a:srgbClr val="FF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   “maxTime” : Date,</a:t>
            </a:r>
          </a:p>
          <a:p>
            <a:r>
              <a:rPr lang="en-US" sz="800" dirty="0">
                <a:solidFill>
                  <a:srgbClr val="FF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   “minTime” : Date,</a:t>
            </a:r>
          </a:p>
          <a:p>
            <a:r>
              <a:rPr lang="en-US" sz="800" dirty="0">
                <a:solidFill>
                  <a:srgbClr val="FF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   “priority” : Integer</a:t>
            </a:r>
          </a:p>
          <a:p>
            <a:r>
              <a:rPr lang="en-US" sz="8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}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7388842" y="3152791"/>
            <a:ext cx="1602682" cy="910607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txBody>
          <a:bodyPr wrap="square" lIns="108000" tIns="108000" rIns="108000" bIns="108000" rtlCol="0" anchor="ctr">
            <a:spAutoFit/>
          </a:bodyPr>
          <a:lstStyle/>
          <a:p>
            <a:r>
              <a:rPr lang="en-US" altLang="ko-KR" sz="900" b="1" dirty="0" err="1">
                <a:solidFill>
                  <a:schemeClr val="accent1"/>
                </a:solidFill>
              </a:rPr>
              <a:t>powerAttributes</a:t>
            </a:r>
            <a:r>
              <a:rPr lang="en-US" altLang="ko-KR" sz="900" dirty="0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en-US" sz="900" b="1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Object</a:t>
            </a:r>
            <a:r>
              <a:rPr lang="en-US" sz="90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{</a:t>
            </a:r>
          </a:p>
          <a:p>
            <a:r>
              <a:rPr lang="en-US" sz="9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     “hertz” : </a:t>
            </a:r>
            <a:r>
              <a:rPr lang="en-US" altLang="ko-KR" sz="9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Double</a:t>
            </a:r>
            <a:r>
              <a:rPr lang="en-US" sz="9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,</a:t>
            </a:r>
          </a:p>
          <a:p>
            <a:r>
              <a:rPr lang="en-US" sz="9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     “voltage” : </a:t>
            </a:r>
            <a:r>
              <a:rPr lang="en-US" altLang="ko-KR" sz="9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Double</a:t>
            </a:r>
            <a:r>
              <a:rPr lang="en-US" sz="9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,</a:t>
            </a:r>
          </a:p>
          <a:p>
            <a:r>
              <a:rPr lang="en-US" sz="9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     “ac” : Boolean</a:t>
            </a:r>
            <a:r>
              <a:rPr lang="en-US" sz="900" b="1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	</a:t>
            </a:r>
          </a:p>
          <a:p>
            <a:r>
              <a:rPr lang="en-US" sz="9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074439202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671585" y="379195"/>
            <a:ext cx="8929750" cy="838200"/>
          </a:xfrm>
        </p:spPr>
        <p:txBody>
          <a:bodyPr/>
          <a:lstStyle/>
          <a:p>
            <a:r>
              <a:rPr lang="en-US" altLang="ko-KR" sz="2400" b="1" dirty="0">
                <a:solidFill>
                  <a:schemeClr val="tx1"/>
                </a:solidFill>
              </a:rPr>
              <a:t>2. Smart Home Energy Framework : </a:t>
            </a:r>
            <a:br>
              <a:rPr lang="en-US" altLang="ko-KR" sz="2400" b="1" dirty="0">
                <a:solidFill>
                  <a:schemeClr val="tx1"/>
                </a:solidFill>
              </a:rPr>
            </a:br>
            <a:r>
              <a:rPr lang="en-US" altLang="ko-KR" sz="2000" b="1" dirty="0">
                <a:solidFill>
                  <a:schemeClr val="tx1"/>
                </a:solidFill>
              </a:rPr>
              <a:t>2.2 </a:t>
            </a:r>
            <a:r>
              <a:rPr lang="en-US" altLang="ko-KR" sz="2000" b="1" dirty="0">
                <a:solidFill>
                  <a:srgbClr val="FF0000"/>
                </a:solidFill>
              </a:rPr>
              <a:t>EMAP</a:t>
            </a:r>
            <a:r>
              <a:rPr lang="en-US" altLang="ko-KR" sz="2000" b="1" dirty="0">
                <a:solidFill>
                  <a:schemeClr val="tx1"/>
                </a:solidFill>
              </a:rPr>
              <a:t>(CoAP/JSON, </a:t>
            </a:r>
            <a:r>
              <a:rPr lang="en-US" altLang="ko-KR" sz="2000" b="1" dirty="0">
                <a:solidFill>
                  <a:srgbClr val="FF0000"/>
                </a:solidFill>
              </a:rPr>
              <a:t>MQTT/JSON</a:t>
            </a:r>
            <a:r>
              <a:rPr lang="en-US" altLang="ko-KR" sz="2000" b="1" dirty="0">
                <a:solidFill>
                  <a:schemeClr val="tx1"/>
                </a:solidFill>
              </a:rPr>
              <a:t>) : </a:t>
            </a:r>
            <a:r>
              <a:rPr lang="en-US" altLang="ko-KR" sz="2000" b="1" dirty="0">
                <a:solidFill>
                  <a:srgbClr val="FF0000"/>
                </a:solidFill>
              </a:rPr>
              <a:t>UpdateReport (Implicit</a:t>
            </a:r>
            <a:r>
              <a:rPr lang="en-US" altLang="ko-KR" sz="2000" b="1" dirty="0">
                <a:solidFill>
                  <a:schemeClr val="tx1"/>
                </a:solidFill>
              </a:rPr>
              <a:t>, Explicit</a:t>
            </a:r>
            <a:r>
              <a:rPr lang="en-US" altLang="ko-KR" sz="2000" b="1" dirty="0">
                <a:solidFill>
                  <a:srgbClr val="FF0000"/>
                </a:solidFill>
              </a:rPr>
              <a:t>)</a:t>
            </a:r>
            <a:endParaRPr lang="ko-KR" altLang="en-US" sz="20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7C6F095-276F-4AD3-9842-1213BA0CC323}" type="slidenum">
              <a:rPr lang="ko-KR" altLang="en-US" smtClean="0">
                <a:solidFill>
                  <a:srgbClr val="000000"/>
                </a:solidFill>
              </a:rPr>
              <a:pPr>
                <a:defRPr/>
              </a:pPr>
              <a:t>215</a:t>
            </a:fld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116205" y="2404600"/>
            <a:ext cx="6696744" cy="8156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/>
              <a:t>(2) UpdatedReport</a:t>
            </a:r>
          </a:p>
          <a:p>
            <a:endParaRPr lang="en-US" altLang="ko-KR" sz="1600" dirty="0"/>
          </a:p>
          <a:p>
            <a:pPr marL="342900" indent="-342900">
              <a:buAutoNum type="arabicParenBoth"/>
            </a:pPr>
            <a:endParaRPr lang="ko-KR" alt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6" name="그룹 25"/>
          <p:cNvGrpSpPr/>
          <p:nvPr/>
        </p:nvGrpSpPr>
        <p:grpSpPr>
          <a:xfrm>
            <a:off x="539552" y="1332841"/>
            <a:ext cx="8229600" cy="1125926"/>
            <a:chOff x="539552" y="1332841"/>
            <a:chExt cx="8229600" cy="1125926"/>
          </a:xfrm>
        </p:grpSpPr>
        <p:sp>
          <p:nvSpPr>
            <p:cNvPr id="27" name="직사각형 26"/>
            <p:cNvSpPr/>
            <p:nvPr/>
          </p:nvSpPr>
          <p:spPr bwMode="auto">
            <a:xfrm>
              <a:off x="539552" y="1417527"/>
              <a:ext cx="8229600" cy="1023300"/>
            </a:xfrm>
            <a:prstGeom prst="rect">
              <a:avLst/>
            </a:prstGeom>
            <a:solidFill>
              <a:schemeClr val="bg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7210426" y="1669901"/>
              <a:ext cx="1172116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ClientEMA</a:t>
              </a:r>
              <a:r>
                <a:rPr lang="en-US" altLang="ko-KR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/>
              </a:r>
              <a:br>
                <a:rPr lang="en-US" altLang="ko-KR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</a:br>
              <a:r>
                <a:rPr lang="en-US" altLang="ko-KR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(192.168.1.125)</a:t>
              </a:r>
            </a:p>
          </p:txBody>
        </p:sp>
        <p:cxnSp>
          <p:nvCxnSpPr>
            <p:cNvPr id="31" name="직선 화살표 연결선 30"/>
            <p:cNvCxnSpPr/>
            <p:nvPr/>
          </p:nvCxnSpPr>
          <p:spPr bwMode="auto">
            <a:xfrm>
              <a:off x="2105142" y="1860213"/>
              <a:ext cx="1468805" cy="0"/>
            </a:xfrm>
            <a:prstGeom prst="straightConnector1">
              <a:avLst/>
            </a:prstGeom>
            <a:solidFill>
              <a:schemeClr val="accent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arrow" w="med" len="med"/>
              <a:tailEnd type="none"/>
            </a:ln>
            <a:effectLst/>
          </p:spPr>
        </p:cxnSp>
        <p:sp>
          <p:nvSpPr>
            <p:cNvPr id="32" name="TextBox 31"/>
            <p:cNvSpPr txBox="1"/>
            <p:nvPr/>
          </p:nvSpPr>
          <p:spPr>
            <a:xfrm>
              <a:off x="783840" y="1696878"/>
              <a:ext cx="1176925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ServerEMA</a:t>
              </a:r>
              <a:endPara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r>
                <a:rPr lang="en-US" altLang="ko-KR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(192.168.1.127)</a:t>
              </a:r>
            </a:p>
          </p:txBody>
        </p:sp>
        <p:cxnSp>
          <p:nvCxnSpPr>
            <p:cNvPr id="33" name="직선 화살표 연결선 32"/>
            <p:cNvCxnSpPr/>
            <p:nvPr/>
          </p:nvCxnSpPr>
          <p:spPr bwMode="auto">
            <a:xfrm flipH="1">
              <a:off x="2133787" y="2132856"/>
              <a:ext cx="1440160" cy="0"/>
            </a:xfrm>
            <a:prstGeom prst="straightConnector1">
              <a:avLst/>
            </a:prstGeom>
            <a:solidFill>
              <a:schemeClr val="accent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arrow" w="med" len="med"/>
              <a:tailEnd type="none"/>
            </a:ln>
            <a:effectLst/>
          </p:spPr>
        </p:cxnSp>
        <p:sp>
          <p:nvSpPr>
            <p:cNvPr id="34" name="TextBox 33"/>
            <p:cNvSpPr txBox="1"/>
            <p:nvPr/>
          </p:nvSpPr>
          <p:spPr>
            <a:xfrm>
              <a:off x="3857207" y="2150990"/>
              <a:ext cx="159684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3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(2)</a:t>
              </a:r>
              <a:r>
                <a:rPr lang="en-US" altLang="ko-KR" sz="1400" dirty="0"/>
                <a:t> UpdatedReport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3661966" y="1332841"/>
              <a:ext cx="149906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3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(1) </a:t>
              </a:r>
              <a:r>
                <a:rPr lang="en-US" altLang="ko-KR" sz="1400" dirty="0"/>
                <a:t>UpdateReport</a:t>
              </a:r>
              <a:endParaRPr lang="ko-KR" altLang="en-US" sz="13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4080601" y="1679593"/>
              <a:ext cx="1172117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Broker</a:t>
              </a:r>
              <a:br>
                <a:rPr lang="en-US" altLang="ko-KR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</a:br>
              <a:r>
                <a:rPr lang="en-US" altLang="ko-KR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(192.168.1.212)</a:t>
              </a:r>
            </a:p>
          </p:txBody>
        </p:sp>
        <p:cxnSp>
          <p:nvCxnSpPr>
            <p:cNvPr id="37" name="직선 화살표 연결선 36"/>
            <p:cNvCxnSpPr/>
            <p:nvPr/>
          </p:nvCxnSpPr>
          <p:spPr bwMode="auto">
            <a:xfrm>
              <a:off x="5472143" y="1853903"/>
              <a:ext cx="1468805" cy="0"/>
            </a:xfrm>
            <a:prstGeom prst="straightConnector1">
              <a:avLst/>
            </a:prstGeom>
            <a:solidFill>
              <a:schemeClr val="accent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arrow" w="med" len="med"/>
              <a:tailEnd type="none"/>
            </a:ln>
            <a:effectLst/>
          </p:spPr>
        </p:cxnSp>
        <p:cxnSp>
          <p:nvCxnSpPr>
            <p:cNvPr id="38" name="직선 화살표 연결선 37"/>
            <p:cNvCxnSpPr/>
            <p:nvPr/>
          </p:nvCxnSpPr>
          <p:spPr bwMode="auto">
            <a:xfrm flipH="1">
              <a:off x="5531429" y="2109505"/>
              <a:ext cx="1440160" cy="0"/>
            </a:xfrm>
            <a:prstGeom prst="straightConnector1">
              <a:avLst/>
            </a:prstGeom>
            <a:solidFill>
              <a:schemeClr val="accent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arrow" w="med" len="med"/>
              <a:tailEnd type="none"/>
            </a:ln>
            <a:effectLst/>
          </p:spPr>
        </p:cxnSp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0766" y="2533805"/>
            <a:ext cx="7097342" cy="18219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1847" y="4522209"/>
            <a:ext cx="5229225" cy="1885950"/>
          </a:xfrm>
          <a:prstGeom prst="rect">
            <a:avLst/>
          </a:prstGeom>
        </p:spPr>
      </p:pic>
      <p:sp>
        <p:nvSpPr>
          <p:cNvPr id="23" name="직사각형 22"/>
          <p:cNvSpPr/>
          <p:nvPr/>
        </p:nvSpPr>
        <p:spPr>
          <a:xfrm>
            <a:off x="0" y="0"/>
            <a:ext cx="234307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>
                <a:solidFill>
                  <a:schemeClr val="accent2"/>
                </a:solidFill>
              </a:rPr>
              <a:t>파란색 </a:t>
            </a:r>
            <a:r>
              <a:rPr lang="en-US" altLang="ko-KR" sz="1200" dirty="0">
                <a:solidFill>
                  <a:schemeClr val="accent2"/>
                </a:solidFill>
              </a:rPr>
              <a:t>: </a:t>
            </a:r>
            <a:r>
              <a:rPr lang="ko-KR" altLang="en-US" sz="1200" dirty="0">
                <a:solidFill>
                  <a:schemeClr val="accent2"/>
                </a:solidFill>
              </a:rPr>
              <a:t>기존 </a:t>
            </a:r>
            <a:r>
              <a:rPr lang="en-US" altLang="ko-KR" sz="1200" dirty="0">
                <a:solidFill>
                  <a:schemeClr val="accent2"/>
                </a:solidFill>
              </a:rPr>
              <a:t>OpenADR</a:t>
            </a:r>
            <a:r>
              <a:rPr lang="ko-KR" altLang="en-US" sz="1200" dirty="0">
                <a:solidFill>
                  <a:schemeClr val="accent2"/>
                </a:solidFill>
              </a:rPr>
              <a:t> </a:t>
            </a:r>
            <a:r>
              <a:rPr lang="en-US" altLang="ko-KR" sz="1200" dirty="0">
                <a:solidFill>
                  <a:schemeClr val="accent2"/>
                </a:solidFill>
              </a:rPr>
              <a:t>Tag </a:t>
            </a:r>
            <a:r>
              <a:rPr lang="ko-KR" altLang="en-US" sz="1200" dirty="0">
                <a:solidFill>
                  <a:schemeClr val="accent2"/>
                </a:solidFill>
              </a:rPr>
              <a:t>부분</a:t>
            </a:r>
            <a:endParaRPr lang="en-US" altLang="ko-KR" sz="1200" dirty="0">
              <a:solidFill>
                <a:schemeClr val="accent2"/>
              </a:solidFill>
            </a:endParaRPr>
          </a:p>
          <a:p>
            <a:r>
              <a:rPr lang="ko-KR" altLang="en-US" sz="1200" dirty="0">
                <a:solidFill>
                  <a:srgbClr val="FF0000"/>
                </a:solidFill>
              </a:rPr>
              <a:t>빨간색 </a:t>
            </a:r>
            <a:r>
              <a:rPr lang="en-US" altLang="ko-KR" sz="1200" dirty="0">
                <a:solidFill>
                  <a:srgbClr val="FF0000"/>
                </a:solidFill>
              </a:rPr>
              <a:t>: OpenADR</a:t>
            </a:r>
            <a:r>
              <a:rPr lang="ko-KR" altLang="en-US" sz="1200" dirty="0">
                <a:solidFill>
                  <a:srgbClr val="FF0000"/>
                </a:solidFill>
              </a:rPr>
              <a:t>확장된 </a:t>
            </a:r>
            <a:r>
              <a:rPr lang="en-US" altLang="ko-KR" sz="1200" dirty="0">
                <a:solidFill>
                  <a:srgbClr val="FF0000"/>
                </a:solidFill>
              </a:rPr>
              <a:t>Profile</a:t>
            </a:r>
          </a:p>
          <a:p>
            <a:r>
              <a:rPr lang="ko-KR" altLang="en-US" sz="1200" dirty="0">
                <a:solidFill>
                  <a:schemeClr val="accent1"/>
                </a:solidFill>
              </a:rPr>
              <a:t>초록색 </a:t>
            </a:r>
            <a:r>
              <a:rPr lang="en-US" altLang="ko-KR" sz="1200" dirty="0">
                <a:solidFill>
                  <a:schemeClr val="accent1"/>
                </a:solidFill>
              </a:rPr>
              <a:t>: </a:t>
            </a:r>
            <a:r>
              <a:rPr lang="ko-KR" altLang="en-US" sz="1200" dirty="0">
                <a:solidFill>
                  <a:schemeClr val="accent1"/>
                </a:solidFill>
              </a:rPr>
              <a:t>삭제 또는 변경</a:t>
            </a:r>
            <a:endParaRPr lang="en-US" altLang="ko-KR" sz="1200" dirty="0">
              <a:solidFill>
                <a:schemeClr val="accent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78303" y="2855055"/>
            <a:ext cx="8386186" cy="3757540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txBody>
          <a:bodyPr wrap="square" lIns="108000" tIns="108000" rIns="108000" bIns="108000" rtlCol="0" anchor="ctr">
            <a:spAutoFit/>
          </a:bodyPr>
          <a:lstStyle/>
          <a:p>
            <a:r>
              <a:rPr lang="en-US" altLang="ko-KR" sz="1000" b="1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UpdatedReport Object</a:t>
            </a:r>
            <a:r>
              <a:rPr lang="en-US" altLang="ko-KR" sz="100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{</a:t>
            </a:r>
          </a:p>
          <a:p>
            <a:r>
              <a:rPr lang="en-US" altLang="ko-KR" sz="10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</a:t>
            </a:r>
            <a:r>
              <a:rPr lang="en-US" altLang="ko-K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SrcEMA” </a:t>
            </a:r>
            <a:r>
              <a:rPr lang="en-US" altLang="ko-KR" sz="10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: String,</a:t>
            </a:r>
          </a:p>
          <a:p>
            <a:r>
              <a:rPr lang="en-US" altLang="ko-K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“DestEMA” : String,</a:t>
            </a:r>
            <a:endParaRPr lang="en-US" altLang="ko-KR" sz="1000" dirty="0"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r>
              <a:rPr lang="en-US" altLang="ko-KR" sz="10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“requestID”: String,</a:t>
            </a:r>
          </a:p>
          <a:p>
            <a:r>
              <a:rPr lang="en-US" altLang="ko-KR" sz="10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“responseCode”: Integer,</a:t>
            </a:r>
          </a:p>
          <a:p>
            <a:r>
              <a:rPr lang="en-US" altLang="ko-KR" sz="10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“responseDescription” : String,</a:t>
            </a:r>
          </a:p>
          <a:p>
            <a:r>
              <a:rPr lang="en-US" altLang="ko-KR" sz="1000" strike="sngStrike" dirty="0">
                <a:solidFill>
                  <a:schemeClr val="accent1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</a:t>
            </a:r>
            <a:r>
              <a:rPr lang="en-US" altLang="ko-KR" sz="1000" strike="sngStrike" dirty="0" err="1">
                <a:solidFill>
                  <a:schemeClr val="accent1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EMAEnergyinfo</a:t>
            </a:r>
            <a:r>
              <a:rPr lang="en-US" altLang="ko-KR" sz="1000" strike="sngStrike" dirty="0">
                <a:solidFill>
                  <a:schemeClr val="accent1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” : Object =&gt;</a:t>
            </a:r>
            <a:r>
              <a:rPr lang="ko-KR" altLang="en-US" sz="1000" strike="sngStrike" dirty="0">
                <a:solidFill>
                  <a:schemeClr val="accent1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삭제</a:t>
            </a:r>
            <a:endParaRPr lang="en-US" altLang="ko-KR" sz="1000" strike="sngStrike" dirty="0">
              <a:solidFill>
                <a:schemeClr val="accent1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r>
              <a:rPr lang="en-US" altLang="ko-KR" sz="1000" dirty="0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“service”: String,</a:t>
            </a:r>
          </a:p>
          <a:p>
            <a:r>
              <a:rPr lang="en-US" altLang="ko-KR" sz="1000" dirty="0">
                <a:solidFill>
                  <a:srgbClr val="FF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“time”: Date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}</a:t>
            </a:r>
          </a:p>
          <a:p>
            <a:endParaRPr lang="en-US" sz="100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sz="100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sz="100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sz="100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sz="100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sz="100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sz="100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sz="100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sz="100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sz="100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sz="100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sz="100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sz="100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0358344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671585" y="379195"/>
            <a:ext cx="8929750" cy="838200"/>
          </a:xfrm>
        </p:spPr>
        <p:txBody>
          <a:bodyPr/>
          <a:lstStyle/>
          <a:p>
            <a:r>
              <a:rPr lang="en-US" altLang="ko-KR" sz="2400" b="1" dirty="0">
                <a:solidFill>
                  <a:schemeClr val="tx1"/>
                </a:solidFill>
              </a:rPr>
              <a:t>2. Smart Home Energy Framework : </a:t>
            </a:r>
            <a:br>
              <a:rPr lang="en-US" altLang="ko-KR" sz="2400" b="1" dirty="0">
                <a:solidFill>
                  <a:schemeClr val="tx1"/>
                </a:solidFill>
              </a:rPr>
            </a:br>
            <a:r>
              <a:rPr lang="en-US" altLang="ko-KR" sz="2000" b="1" dirty="0">
                <a:solidFill>
                  <a:schemeClr val="tx1"/>
                </a:solidFill>
              </a:rPr>
              <a:t>2.2 </a:t>
            </a:r>
            <a:r>
              <a:rPr lang="en-US" altLang="ko-KR" sz="2000" b="1" dirty="0">
                <a:solidFill>
                  <a:srgbClr val="FF0000"/>
                </a:solidFill>
              </a:rPr>
              <a:t>EMAP</a:t>
            </a:r>
            <a:r>
              <a:rPr lang="en-US" altLang="ko-KR" sz="2000" b="1" dirty="0">
                <a:solidFill>
                  <a:schemeClr val="tx1"/>
                </a:solidFill>
              </a:rPr>
              <a:t>(CoAP/JSON, </a:t>
            </a:r>
            <a:r>
              <a:rPr lang="en-US" altLang="ko-KR" sz="2000" b="1" dirty="0">
                <a:solidFill>
                  <a:srgbClr val="FF0000"/>
                </a:solidFill>
              </a:rPr>
              <a:t>MQTT/JSON</a:t>
            </a:r>
            <a:r>
              <a:rPr lang="en-US" altLang="ko-KR" sz="2000" b="1" dirty="0">
                <a:solidFill>
                  <a:schemeClr val="tx1"/>
                </a:solidFill>
              </a:rPr>
              <a:t>) : </a:t>
            </a:r>
            <a:r>
              <a:rPr lang="en-US" altLang="ko-KR" sz="2000" b="1" dirty="0">
                <a:solidFill>
                  <a:srgbClr val="FF0000"/>
                </a:solidFill>
              </a:rPr>
              <a:t>UpdateReport (</a:t>
            </a:r>
            <a:r>
              <a:rPr lang="en-US" altLang="ko-KR" sz="2000" b="1" dirty="0">
                <a:solidFill>
                  <a:schemeClr val="tx1"/>
                </a:solidFill>
              </a:rPr>
              <a:t>Implicit, </a:t>
            </a:r>
            <a:r>
              <a:rPr lang="en-US" altLang="ko-KR" sz="2000" b="1" dirty="0">
                <a:solidFill>
                  <a:srgbClr val="FF0000"/>
                </a:solidFill>
              </a:rPr>
              <a:t>Explicit)</a:t>
            </a:r>
            <a:endParaRPr lang="ko-KR" altLang="en-US" sz="20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7C6F095-276F-4AD3-9842-1213BA0CC323}" type="slidenum">
              <a:rPr lang="ko-KR" altLang="en-US" smtClean="0">
                <a:solidFill>
                  <a:srgbClr val="000000"/>
                </a:solidFill>
              </a:rPr>
              <a:pPr>
                <a:defRPr/>
              </a:pPr>
              <a:t>216</a:t>
            </a:fld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116205" y="2404600"/>
            <a:ext cx="6696744" cy="8156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arenBoth"/>
            </a:pPr>
            <a:r>
              <a:rPr lang="en-US" altLang="ko-KR" sz="1600" dirty="0"/>
              <a:t>UpdateReport</a:t>
            </a:r>
          </a:p>
          <a:p>
            <a:endParaRPr lang="en-US" altLang="ko-KR" sz="1600" dirty="0"/>
          </a:p>
          <a:p>
            <a:pPr marL="342900" indent="-342900">
              <a:buAutoNum type="arabicParenBoth"/>
            </a:pPr>
            <a:endParaRPr lang="ko-KR" alt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949" y="5179573"/>
            <a:ext cx="3392385" cy="857250"/>
          </a:xfrm>
          <a:prstGeom prst="rect">
            <a:avLst/>
          </a:prstGeom>
        </p:spPr>
      </p:pic>
      <p:grpSp>
        <p:nvGrpSpPr>
          <p:cNvPr id="26" name="그룹 25"/>
          <p:cNvGrpSpPr/>
          <p:nvPr/>
        </p:nvGrpSpPr>
        <p:grpSpPr>
          <a:xfrm>
            <a:off x="539552" y="1332841"/>
            <a:ext cx="8229600" cy="1125926"/>
            <a:chOff x="539552" y="1332841"/>
            <a:chExt cx="8229600" cy="1125926"/>
          </a:xfrm>
        </p:grpSpPr>
        <p:sp>
          <p:nvSpPr>
            <p:cNvPr id="27" name="직사각형 26"/>
            <p:cNvSpPr/>
            <p:nvPr/>
          </p:nvSpPr>
          <p:spPr bwMode="auto">
            <a:xfrm>
              <a:off x="539552" y="1417527"/>
              <a:ext cx="8229600" cy="1023300"/>
            </a:xfrm>
            <a:prstGeom prst="rect">
              <a:avLst/>
            </a:prstGeom>
            <a:solidFill>
              <a:schemeClr val="bg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7210426" y="1669901"/>
              <a:ext cx="1172116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ClientEMA</a:t>
              </a:r>
              <a:r>
                <a:rPr lang="en-US" altLang="ko-KR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/>
              </a:r>
              <a:br>
                <a:rPr lang="en-US" altLang="ko-KR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</a:br>
              <a:r>
                <a:rPr lang="en-US" altLang="ko-KR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(192.168.1.125)</a:t>
              </a:r>
            </a:p>
          </p:txBody>
        </p:sp>
        <p:cxnSp>
          <p:nvCxnSpPr>
            <p:cNvPr id="31" name="직선 화살표 연결선 30"/>
            <p:cNvCxnSpPr/>
            <p:nvPr/>
          </p:nvCxnSpPr>
          <p:spPr bwMode="auto">
            <a:xfrm>
              <a:off x="2105142" y="1860213"/>
              <a:ext cx="1468805" cy="0"/>
            </a:xfrm>
            <a:prstGeom prst="straightConnector1">
              <a:avLst/>
            </a:prstGeom>
            <a:solidFill>
              <a:schemeClr val="accent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arrow" w="med" len="med"/>
              <a:tailEnd type="none"/>
            </a:ln>
            <a:effectLst/>
          </p:spPr>
        </p:cxnSp>
        <p:sp>
          <p:nvSpPr>
            <p:cNvPr id="32" name="TextBox 31"/>
            <p:cNvSpPr txBox="1"/>
            <p:nvPr/>
          </p:nvSpPr>
          <p:spPr>
            <a:xfrm>
              <a:off x="783840" y="1696878"/>
              <a:ext cx="1176925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ServerEMA</a:t>
              </a:r>
              <a:endPara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r>
                <a:rPr lang="en-US" altLang="ko-KR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(192.168.1.127)</a:t>
              </a:r>
            </a:p>
          </p:txBody>
        </p:sp>
        <p:cxnSp>
          <p:nvCxnSpPr>
            <p:cNvPr id="33" name="직선 화살표 연결선 32"/>
            <p:cNvCxnSpPr/>
            <p:nvPr/>
          </p:nvCxnSpPr>
          <p:spPr bwMode="auto">
            <a:xfrm flipH="1">
              <a:off x="2133787" y="2132856"/>
              <a:ext cx="1440160" cy="0"/>
            </a:xfrm>
            <a:prstGeom prst="straightConnector1">
              <a:avLst/>
            </a:prstGeom>
            <a:solidFill>
              <a:schemeClr val="accent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arrow" w="med" len="med"/>
              <a:tailEnd type="none"/>
            </a:ln>
            <a:effectLst/>
          </p:spPr>
        </p:cxnSp>
        <p:sp>
          <p:nvSpPr>
            <p:cNvPr id="34" name="TextBox 33"/>
            <p:cNvSpPr txBox="1"/>
            <p:nvPr/>
          </p:nvSpPr>
          <p:spPr>
            <a:xfrm>
              <a:off x="3857207" y="2150990"/>
              <a:ext cx="159684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3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(2)</a:t>
              </a:r>
              <a:r>
                <a:rPr lang="en-US" altLang="ko-KR" sz="1400" dirty="0"/>
                <a:t> UpdatedReport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3661966" y="1332841"/>
              <a:ext cx="149906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3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(1) </a:t>
              </a:r>
              <a:r>
                <a:rPr lang="en-US" altLang="ko-KR" sz="1400" dirty="0"/>
                <a:t>UpdateReport</a:t>
              </a:r>
              <a:endParaRPr lang="ko-KR" altLang="en-US" sz="13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4080601" y="1679593"/>
              <a:ext cx="1172117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Broker</a:t>
              </a:r>
              <a:br>
                <a:rPr lang="en-US" altLang="ko-KR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</a:br>
              <a:r>
                <a:rPr lang="en-US" altLang="ko-KR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(192.168.1.212)</a:t>
              </a:r>
            </a:p>
          </p:txBody>
        </p:sp>
        <p:cxnSp>
          <p:nvCxnSpPr>
            <p:cNvPr id="37" name="직선 화살표 연결선 36"/>
            <p:cNvCxnSpPr/>
            <p:nvPr/>
          </p:nvCxnSpPr>
          <p:spPr bwMode="auto">
            <a:xfrm>
              <a:off x="5472143" y="1853903"/>
              <a:ext cx="1468805" cy="0"/>
            </a:xfrm>
            <a:prstGeom prst="straightConnector1">
              <a:avLst/>
            </a:prstGeom>
            <a:solidFill>
              <a:schemeClr val="accent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arrow" w="med" len="med"/>
              <a:tailEnd type="none"/>
            </a:ln>
            <a:effectLst/>
          </p:spPr>
        </p:cxnSp>
        <p:cxnSp>
          <p:nvCxnSpPr>
            <p:cNvPr id="38" name="직선 화살표 연결선 37"/>
            <p:cNvCxnSpPr/>
            <p:nvPr/>
          </p:nvCxnSpPr>
          <p:spPr bwMode="auto">
            <a:xfrm flipH="1">
              <a:off x="5531429" y="2109505"/>
              <a:ext cx="1440160" cy="0"/>
            </a:xfrm>
            <a:prstGeom prst="straightConnector1">
              <a:avLst/>
            </a:prstGeom>
            <a:solidFill>
              <a:schemeClr val="accent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arrow" w="med" len="med"/>
              <a:tailEnd type="none"/>
            </a:ln>
            <a:effectLst/>
          </p:spPr>
        </p:cxnSp>
      </p:grp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0415" y="2453479"/>
            <a:ext cx="7038839" cy="238125"/>
          </a:xfrm>
          <a:prstGeom prst="rect">
            <a:avLst/>
          </a:prstGeom>
        </p:spPr>
      </p:pic>
      <p:sp>
        <p:nvSpPr>
          <p:cNvPr id="23" name="직사각형 22"/>
          <p:cNvSpPr/>
          <p:nvPr/>
        </p:nvSpPr>
        <p:spPr>
          <a:xfrm>
            <a:off x="0" y="0"/>
            <a:ext cx="234307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>
                <a:solidFill>
                  <a:schemeClr val="accent2"/>
                </a:solidFill>
              </a:rPr>
              <a:t>파란색 </a:t>
            </a:r>
            <a:r>
              <a:rPr lang="en-US" altLang="ko-KR" sz="1200" dirty="0">
                <a:solidFill>
                  <a:schemeClr val="accent2"/>
                </a:solidFill>
              </a:rPr>
              <a:t>: </a:t>
            </a:r>
            <a:r>
              <a:rPr lang="ko-KR" altLang="en-US" sz="1200" dirty="0">
                <a:solidFill>
                  <a:schemeClr val="accent2"/>
                </a:solidFill>
              </a:rPr>
              <a:t>기존 </a:t>
            </a:r>
            <a:r>
              <a:rPr lang="en-US" altLang="ko-KR" sz="1200" dirty="0">
                <a:solidFill>
                  <a:schemeClr val="accent2"/>
                </a:solidFill>
              </a:rPr>
              <a:t>OpenADR</a:t>
            </a:r>
            <a:r>
              <a:rPr lang="ko-KR" altLang="en-US" sz="1200" dirty="0">
                <a:solidFill>
                  <a:schemeClr val="accent2"/>
                </a:solidFill>
              </a:rPr>
              <a:t> </a:t>
            </a:r>
            <a:r>
              <a:rPr lang="en-US" altLang="ko-KR" sz="1200" dirty="0">
                <a:solidFill>
                  <a:schemeClr val="accent2"/>
                </a:solidFill>
              </a:rPr>
              <a:t>Tag </a:t>
            </a:r>
            <a:r>
              <a:rPr lang="ko-KR" altLang="en-US" sz="1200" dirty="0">
                <a:solidFill>
                  <a:schemeClr val="accent2"/>
                </a:solidFill>
              </a:rPr>
              <a:t>부분</a:t>
            </a:r>
            <a:endParaRPr lang="en-US" altLang="ko-KR" sz="1200" dirty="0">
              <a:solidFill>
                <a:schemeClr val="accent2"/>
              </a:solidFill>
            </a:endParaRPr>
          </a:p>
          <a:p>
            <a:r>
              <a:rPr lang="ko-KR" altLang="en-US" sz="1200" dirty="0">
                <a:solidFill>
                  <a:srgbClr val="FF0000"/>
                </a:solidFill>
              </a:rPr>
              <a:t>빨간색 </a:t>
            </a:r>
            <a:r>
              <a:rPr lang="en-US" altLang="ko-KR" sz="1200" dirty="0">
                <a:solidFill>
                  <a:srgbClr val="FF0000"/>
                </a:solidFill>
              </a:rPr>
              <a:t>: OpenADR</a:t>
            </a:r>
            <a:r>
              <a:rPr lang="ko-KR" altLang="en-US" sz="1200" dirty="0">
                <a:solidFill>
                  <a:srgbClr val="FF0000"/>
                </a:solidFill>
              </a:rPr>
              <a:t>확장된 </a:t>
            </a:r>
            <a:r>
              <a:rPr lang="en-US" altLang="ko-KR" sz="1200" dirty="0">
                <a:solidFill>
                  <a:srgbClr val="FF0000"/>
                </a:solidFill>
              </a:rPr>
              <a:t>Profile</a:t>
            </a:r>
          </a:p>
          <a:p>
            <a:r>
              <a:rPr lang="ko-KR" altLang="en-US" sz="1200" dirty="0">
                <a:solidFill>
                  <a:schemeClr val="accent1"/>
                </a:solidFill>
              </a:rPr>
              <a:t>초록색 </a:t>
            </a:r>
            <a:r>
              <a:rPr lang="en-US" altLang="ko-KR" sz="1200" dirty="0">
                <a:solidFill>
                  <a:schemeClr val="accent1"/>
                </a:solidFill>
              </a:rPr>
              <a:t>: </a:t>
            </a:r>
            <a:r>
              <a:rPr lang="ko-KR" altLang="en-US" sz="1200" dirty="0">
                <a:solidFill>
                  <a:schemeClr val="accent1"/>
                </a:solidFill>
              </a:rPr>
              <a:t>삭제 또는 변경</a:t>
            </a:r>
            <a:endParaRPr lang="en-US" altLang="ko-KR" sz="1200" dirty="0">
              <a:solidFill>
                <a:schemeClr val="accent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38859" y="3043036"/>
            <a:ext cx="9005141" cy="3772929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txBody>
          <a:bodyPr wrap="square" lIns="108000" tIns="108000" rIns="108000" bIns="108000" rtlCol="0" anchor="ctr">
            <a:spAutoFit/>
          </a:bodyPr>
          <a:lstStyle/>
          <a:p>
            <a:r>
              <a:rPr lang="en-US" altLang="ko-KR" sz="1100" b="1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UpdateReport Object</a:t>
            </a:r>
            <a:r>
              <a:rPr lang="en-US" altLang="ko-KR" sz="110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{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</a:t>
            </a:r>
            <a:r>
              <a:rPr lang="en-US" altLang="ko-KR" sz="11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“</a:t>
            </a:r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SrcEMA” </a:t>
            </a:r>
            <a:r>
              <a:rPr lang="en-US" altLang="ko-KR" sz="11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: String,</a:t>
            </a:r>
          </a:p>
          <a:p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“DestEMA” : String,</a:t>
            </a:r>
          </a:p>
          <a:p>
            <a:r>
              <a:rPr lang="en-US" altLang="ko-KR" sz="1100" dirty="0">
                <a:solidFill>
                  <a:schemeClr val="accent1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“requestID": String,</a:t>
            </a:r>
          </a:p>
          <a:p>
            <a:r>
              <a:rPr lang="en-US" altLang="ko-KR" sz="11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“reportType” : String,</a:t>
            </a:r>
          </a:p>
          <a:p>
            <a:r>
              <a:rPr lang="en-US" altLang="ko-KR" sz="1100" strike="sngStrike" dirty="0">
                <a:solidFill>
                  <a:schemeClr val="accent1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“EMAregisteredDRinformation” : Object  =&gt;</a:t>
            </a:r>
            <a:r>
              <a:rPr lang="ko-KR" altLang="en-US" sz="1100" strike="sngStrike" dirty="0">
                <a:solidFill>
                  <a:schemeClr val="accent1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변경</a:t>
            </a:r>
            <a:r>
              <a:rPr lang="en-US" altLang="ko-KR" sz="1100" strike="sngStrike" dirty="0">
                <a:solidFill>
                  <a:schemeClr val="accent1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</a:t>
            </a:r>
          </a:p>
          <a:p>
            <a:r>
              <a:rPr lang="en-US" altLang="ko-KR" sz="1100" strike="sngStrike" dirty="0">
                <a:solidFill>
                  <a:schemeClr val="accent1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“EMAregisteredMgnInformation” : Object  =&gt; </a:t>
            </a:r>
            <a:r>
              <a:rPr lang="ko-KR" altLang="en-US" sz="1100" strike="sngStrike" dirty="0">
                <a:solidFill>
                  <a:schemeClr val="accent1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변경</a:t>
            </a:r>
            <a:r>
              <a:rPr lang="en-US" altLang="ko-KR" sz="1100" strike="sngStrike" dirty="0">
                <a:solidFill>
                  <a:schemeClr val="accent1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,</a:t>
            </a:r>
            <a:br>
              <a:rPr lang="en-US" altLang="ko-KR" sz="1100" strike="sngStrike" dirty="0">
                <a:solidFill>
                  <a:schemeClr val="accent1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</a:br>
            <a:r>
              <a:rPr lang="en-US" altLang="ko-KR" sz="1100" b="1" strike="sngStrike" dirty="0">
                <a:solidFill>
                  <a:schemeClr val="accent1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100" b="1" dirty="0">
                <a:solidFill>
                  <a:schemeClr val="accent1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“report” : Array,</a:t>
            </a:r>
            <a:endParaRPr lang="en-US" altLang="ko-KR" sz="1100" b="1" strike="sngStrike" dirty="0">
              <a:solidFill>
                <a:schemeClr val="accent1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r>
              <a:rPr lang="en-US" altLang="ko-KR" sz="1100" dirty="0">
                <a:solidFill>
                  <a:srgbClr val="FF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“time”: Date, </a:t>
            </a:r>
          </a:p>
          <a:p>
            <a:r>
              <a:rPr lang="en-US" altLang="ko-KR" sz="1100" dirty="0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“service” : String,</a:t>
            </a:r>
          </a:p>
          <a:p>
            <a:r>
              <a:rPr lang="en-US" altLang="ko-KR" sz="1100" dirty="0">
                <a:solidFill>
                  <a:srgbClr val="FF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“type”: String (Explicit, Implict</a:t>
            </a:r>
            <a:r>
              <a:rPr lang="ko-KR" altLang="en-US" sz="1100" dirty="0">
                <a:solidFill>
                  <a:srgbClr val="FF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인지 구분</a:t>
            </a:r>
            <a:r>
              <a:rPr lang="en-US" altLang="ko-KR" sz="1100" dirty="0">
                <a:solidFill>
                  <a:srgbClr val="FF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)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}</a:t>
            </a:r>
          </a:p>
          <a:p>
            <a:endParaRPr lang="en-US" altLang="ko-KR" sz="110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altLang="ko-KR" sz="110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altLang="ko-KR" sz="110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altLang="ko-KR" sz="110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altLang="ko-KR" sz="110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altLang="ko-KR" sz="110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sz="110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sz="110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sz="110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469519" y="3152791"/>
            <a:ext cx="1966577" cy="1326105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txBody>
          <a:bodyPr wrap="square" lIns="108000" tIns="108000" rIns="108000" bIns="108000" rtlCol="0" anchor="ctr">
            <a:spAutoFit/>
          </a:bodyPr>
          <a:lstStyle/>
          <a:p>
            <a:r>
              <a:rPr lang="en-US" altLang="ko-KR" sz="900" b="1" dirty="0">
                <a:solidFill>
                  <a:schemeClr val="accent1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report</a:t>
            </a:r>
            <a:r>
              <a:rPr lang="en-US" altLang="ko-KR" sz="900" dirty="0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en-US" sz="900" b="1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Object</a:t>
            </a:r>
            <a:r>
              <a:rPr lang="en-US" sz="90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{</a:t>
            </a:r>
          </a:p>
          <a:p>
            <a:r>
              <a:rPr lang="en-US" sz="9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   “duration” : String,</a:t>
            </a:r>
          </a:p>
          <a:p>
            <a:r>
              <a:rPr lang="en-US" sz="9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   “</a:t>
            </a:r>
            <a:r>
              <a:rPr lang="en-US" altLang="ko-KR" sz="900" dirty="0" err="1"/>
              <a:t>reportRequestID</a:t>
            </a:r>
            <a:r>
              <a:rPr lang="en-US" altLang="ko-KR" sz="900" dirty="0"/>
              <a:t>”  : Integer,</a:t>
            </a:r>
          </a:p>
          <a:p>
            <a:r>
              <a:rPr lang="en-US" sz="9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   “</a:t>
            </a:r>
            <a:r>
              <a:rPr lang="en-US" altLang="ko-KR" sz="900" dirty="0" err="1"/>
              <a:t>reportSpecifierID</a:t>
            </a:r>
            <a:r>
              <a:rPr lang="en-US" altLang="ko-KR" sz="900" dirty="0"/>
              <a:t>” : String,</a:t>
            </a:r>
          </a:p>
          <a:p>
            <a:r>
              <a:rPr lang="en-US" sz="9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   “</a:t>
            </a:r>
            <a:r>
              <a:rPr lang="en-US" altLang="ko-KR" sz="900" dirty="0" err="1"/>
              <a:t>reportName</a:t>
            </a:r>
            <a:r>
              <a:rPr lang="en-US" altLang="ko-KR" sz="900" dirty="0"/>
              <a:t>” : String,</a:t>
            </a:r>
          </a:p>
          <a:p>
            <a:r>
              <a:rPr lang="en-US" sz="9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   “</a:t>
            </a:r>
            <a:r>
              <a:rPr lang="en-US" altLang="ko-KR" sz="900" dirty="0"/>
              <a:t>createdDateTime” : Date,</a:t>
            </a:r>
          </a:p>
          <a:p>
            <a:r>
              <a:rPr lang="en-US" sz="9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   </a:t>
            </a:r>
            <a:r>
              <a:rPr lang="en-US" sz="900" b="1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“</a:t>
            </a:r>
            <a:r>
              <a:rPr lang="en-US" altLang="ko-KR" sz="900" b="1" dirty="0" err="1"/>
              <a:t>reportDescription</a:t>
            </a:r>
            <a:r>
              <a:rPr lang="en-US" altLang="ko-KR" sz="900" b="1" dirty="0"/>
              <a:t>” : Array,</a:t>
            </a:r>
            <a:endParaRPr lang="en-US" sz="900" b="1" dirty="0"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r>
              <a:rPr lang="en-US" sz="9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}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5512369" y="3152791"/>
            <a:ext cx="1800200" cy="3542096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txBody>
          <a:bodyPr wrap="square" lIns="108000" tIns="108000" rIns="108000" bIns="108000" rtlCol="0" anchor="ctr">
            <a:spAutoFit/>
          </a:bodyPr>
          <a:lstStyle/>
          <a:p>
            <a:r>
              <a:rPr lang="en-US" altLang="ko-KR" sz="800" b="1" dirty="0" err="1">
                <a:solidFill>
                  <a:schemeClr val="accent1"/>
                </a:solidFill>
              </a:rPr>
              <a:t>reportDescription</a:t>
            </a:r>
            <a:r>
              <a:rPr lang="en-US" altLang="ko-KR" sz="800" dirty="0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en-US" sz="800" b="1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Object</a:t>
            </a:r>
            <a:r>
              <a:rPr lang="en-US" sz="80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{</a:t>
            </a:r>
            <a:endParaRPr lang="en-US" sz="800" dirty="0">
              <a:solidFill>
                <a:srgbClr val="FF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r>
              <a:rPr lang="en-US" sz="8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   “</a:t>
            </a:r>
            <a:r>
              <a:rPr lang="en-US" sz="800" dirty="0" err="1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rID</a:t>
            </a:r>
            <a:r>
              <a:rPr lang="en-US" sz="8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” : String,</a:t>
            </a:r>
          </a:p>
          <a:p>
            <a:r>
              <a:rPr lang="en-US" sz="8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   “</a:t>
            </a:r>
            <a:r>
              <a:rPr lang="en-US" altLang="ko-KR" sz="800" dirty="0" err="1"/>
              <a:t>resourceID</a:t>
            </a:r>
            <a:r>
              <a:rPr lang="en-US" altLang="ko-KR" sz="800" dirty="0"/>
              <a:t>” : String,</a:t>
            </a:r>
          </a:p>
          <a:p>
            <a:r>
              <a:rPr lang="en-US" sz="8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   “</a:t>
            </a:r>
            <a:r>
              <a:rPr lang="en-US" altLang="ko-KR" sz="800" dirty="0" err="1">
                <a:solidFill>
                  <a:srgbClr val="FF0000"/>
                </a:solidFill>
              </a:rPr>
              <a:t>deviceType</a:t>
            </a:r>
            <a:r>
              <a:rPr lang="en-US" altLang="ko-KR" sz="800" dirty="0">
                <a:solidFill>
                  <a:srgbClr val="FF0000"/>
                </a:solidFill>
              </a:rPr>
              <a:t>” : String,</a:t>
            </a:r>
          </a:p>
          <a:p>
            <a:r>
              <a:rPr lang="en-US" sz="800" dirty="0">
                <a:solidFill>
                  <a:srgbClr val="FF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   “</a:t>
            </a:r>
            <a:r>
              <a:rPr lang="en-US" altLang="ko-KR" sz="800" dirty="0" err="1"/>
              <a:t>reportType</a:t>
            </a:r>
            <a:r>
              <a:rPr lang="en-US" altLang="ko-KR" sz="800" dirty="0"/>
              <a:t>” : String,</a:t>
            </a:r>
          </a:p>
          <a:p>
            <a:r>
              <a:rPr lang="en-US" sz="8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   “</a:t>
            </a:r>
            <a:r>
              <a:rPr lang="en-US" altLang="ko-KR" sz="800" dirty="0" err="1"/>
              <a:t>itemUnits</a:t>
            </a:r>
            <a:r>
              <a:rPr lang="en-US" altLang="ko-KR" sz="800" dirty="0"/>
              <a:t>” : String,</a:t>
            </a:r>
          </a:p>
          <a:p>
            <a:r>
              <a:rPr lang="en-US" sz="8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   “</a:t>
            </a:r>
            <a:r>
              <a:rPr lang="en-US" altLang="ko-KR" sz="800" dirty="0" err="1"/>
              <a:t>siScaleCode</a:t>
            </a:r>
            <a:r>
              <a:rPr lang="en-US" altLang="ko-KR" sz="800" dirty="0"/>
              <a:t>” : String,</a:t>
            </a:r>
          </a:p>
          <a:p>
            <a:r>
              <a:rPr lang="en-US" sz="8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   “</a:t>
            </a:r>
            <a:r>
              <a:rPr lang="en-US" altLang="ko-KR" sz="800" dirty="0"/>
              <a:t>marketContext” : String,</a:t>
            </a:r>
          </a:p>
          <a:p>
            <a:r>
              <a:rPr lang="en-US" sz="8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   “</a:t>
            </a:r>
            <a:r>
              <a:rPr lang="en-US" altLang="ko-KR" sz="800" dirty="0" err="1"/>
              <a:t>oadrMinPeriod</a:t>
            </a:r>
            <a:r>
              <a:rPr lang="en-US" altLang="ko-KR" sz="800" dirty="0"/>
              <a:t>” : String,</a:t>
            </a:r>
          </a:p>
          <a:p>
            <a:r>
              <a:rPr lang="en-US" sz="8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   “</a:t>
            </a:r>
            <a:r>
              <a:rPr lang="en-US" altLang="ko-KR" sz="800" dirty="0" err="1"/>
              <a:t>oadrMaxPeriod</a:t>
            </a:r>
            <a:r>
              <a:rPr lang="en-US" altLang="ko-KR" sz="800" dirty="0"/>
              <a:t>” : String,</a:t>
            </a:r>
          </a:p>
          <a:p>
            <a:r>
              <a:rPr lang="en-US" sz="8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   “</a:t>
            </a:r>
            <a:r>
              <a:rPr lang="en-US" altLang="ko-KR" sz="800" dirty="0" err="1"/>
              <a:t>oadrOnChange</a:t>
            </a:r>
            <a:r>
              <a:rPr lang="en-US" altLang="ko-KR" sz="800" dirty="0"/>
              <a:t>” : String,</a:t>
            </a:r>
          </a:p>
          <a:p>
            <a:r>
              <a:rPr lang="en-US" sz="8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   “</a:t>
            </a:r>
            <a:r>
              <a:rPr lang="en-US" altLang="ko-KR" sz="800" dirty="0" err="1"/>
              <a:t>itemDescription</a:t>
            </a:r>
            <a:r>
              <a:rPr lang="en-US" altLang="ko-KR" sz="800" dirty="0"/>
              <a:t>” : String,</a:t>
            </a:r>
          </a:p>
          <a:p>
            <a:r>
              <a:rPr lang="en-US" sz="800" b="1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   “</a:t>
            </a:r>
            <a:r>
              <a:rPr lang="en-US" altLang="ko-KR" sz="800" b="1" dirty="0" err="1"/>
              <a:t>powerAttributes</a:t>
            </a:r>
            <a:r>
              <a:rPr lang="en-US" altLang="ko-KR" sz="800" b="1" dirty="0"/>
              <a:t>” : Array</a:t>
            </a:r>
            <a:r>
              <a:rPr lang="en-US" altLang="ko-KR" sz="800" dirty="0"/>
              <a:t>,</a:t>
            </a:r>
          </a:p>
          <a:p>
            <a:r>
              <a:rPr lang="en-US" altLang="ko-KR" sz="800" dirty="0"/>
              <a:t>       </a:t>
            </a:r>
            <a:r>
              <a:rPr lang="en-US" altLang="ko-KR" sz="800" dirty="0">
                <a:solidFill>
                  <a:srgbClr val="FF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“qos” : String</a:t>
            </a:r>
            <a:endParaRPr lang="en-US" altLang="ko-KR" sz="800" dirty="0"/>
          </a:p>
          <a:p>
            <a:r>
              <a:rPr lang="en-US" sz="800" dirty="0">
                <a:solidFill>
                  <a:srgbClr val="FF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   “state” : String,</a:t>
            </a:r>
          </a:p>
          <a:p>
            <a:r>
              <a:rPr lang="en-US" sz="800" dirty="0">
                <a:solidFill>
                  <a:srgbClr val="FF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   “power” : Double,</a:t>
            </a:r>
          </a:p>
          <a:p>
            <a:r>
              <a:rPr lang="en-US" sz="800" dirty="0">
                <a:solidFill>
                  <a:srgbClr val="FF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   “dimming” : Integer,</a:t>
            </a:r>
          </a:p>
          <a:p>
            <a:r>
              <a:rPr lang="en-US" sz="800" dirty="0">
                <a:solidFill>
                  <a:srgbClr val="FF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   “margin” : double,</a:t>
            </a:r>
          </a:p>
          <a:p>
            <a:r>
              <a:rPr lang="en-US" sz="800" dirty="0">
                <a:solidFill>
                  <a:srgbClr val="FF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   “generate” : double,</a:t>
            </a:r>
          </a:p>
          <a:p>
            <a:r>
              <a:rPr lang="en-US" sz="800" dirty="0">
                <a:solidFill>
                  <a:srgbClr val="FF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   “storage” : String,</a:t>
            </a:r>
          </a:p>
          <a:p>
            <a:r>
              <a:rPr lang="en-US" sz="800" dirty="0">
                <a:solidFill>
                  <a:srgbClr val="FF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   “maxValue” : Double,</a:t>
            </a:r>
          </a:p>
          <a:p>
            <a:r>
              <a:rPr lang="en-US" sz="800" dirty="0">
                <a:solidFill>
                  <a:srgbClr val="FF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   “minValue” : Double,</a:t>
            </a:r>
          </a:p>
          <a:p>
            <a:r>
              <a:rPr lang="en-US" sz="800" dirty="0">
                <a:solidFill>
                  <a:srgbClr val="FF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   “</a:t>
            </a:r>
            <a:r>
              <a:rPr lang="en-US" sz="800" dirty="0" err="1">
                <a:solidFill>
                  <a:srgbClr val="FF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avgValue</a:t>
            </a:r>
            <a:r>
              <a:rPr lang="en-US" sz="800" dirty="0">
                <a:solidFill>
                  <a:srgbClr val="FF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” : Double,</a:t>
            </a:r>
          </a:p>
          <a:p>
            <a:r>
              <a:rPr lang="en-US" sz="800" dirty="0">
                <a:solidFill>
                  <a:srgbClr val="FF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   “maxTime” : Date,</a:t>
            </a:r>
          </a:p>
          <a:p>
            <a:r>
              <a:rPr lang="en-US" sz="800" dirty="0">
                <a:solidFill>
                  <a:srgbClr val="FF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   “minTime” : Date,</a:t>
            </a:r>
          </a:p>
          <a:p>
            <a:r>
              <a:rPr lang="en-US" sz="800" dirty="0">
                <a:solidFill>
                  <a:srgbClr val="FF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   “priority” : Integer</a:t>
            </a:r>
          </a:p>
          <a:p>
            <a:r>
              <a:rPr lang="en-US" sz="8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}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7388842" y="3152791"/>
            <a:ext cx="1602682" cy="910607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txBody>
          <a:bodyPr wrap="square" lIns="108000" tIns="108000" rIns="108000" bIns="108000" rtlCol="0" anchor="ctr">
            <a:spAutoFit/>
          </a:bodyPr>
          <a:lstStyle/>
          <a:p>
            <a:r>
              <a:rPr lang="en-US" altLang="ko-KR" sz="900" b="1" dirty="0" err="1">
                <a:solidFill>
                  <a:schemeClr val="accent1"/>
                </a:solidFill>
              </a:rPr>
              <a:t>powerAttributes</a:t>
            </a:r>
            <a:r>
              <a:rPr lang="en-US" altLang="ko-KR" sz="900" dirty="0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en-US" sz="900" b="1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Object</a:t>
            </a:r>
            <a:r>
              <a:rPr lang="en-US" sz="90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{</a:t>
            </a:r>
          </a:p>
          <a:p>
            <a:r>
              <a:rPr lang="en-US" sz="9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     “hertz” : </a:t>
            </a:r>
            <a:r>
              <a:rPr lang="en-US" altLang="ko-KR" sz="9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Double</a:t>
            </a:r>
            <a:r>
              <a:rPr lang="en-US" sz="9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,</a:t>
            </a:r>
          </a:p>
          <a:p>
            <a:r>
              <a:rPr lang="en-US" sz="9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     “voltage” : </a:t>
            </a:r>
            <a:r>
              <a:rPr lang="en-US" altLang="ko-KR" sz="9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Double</a:t>
            </a:r>
            <a:r>
              <a:rPr lang="en-US" sz="9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,</a:t>
            </a:r>
          </a:p>
          <a:p>
            <a:r>
              <a:rPr lang="en-US" sz="9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     “ac” : Boolean</a:t>
            </a:r>
            <a:r>
              <a:rPr lang="en-US" sz="900" b="1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	</a:t>
            </a:r>
          </a:p>
          <a:p>
            <a:r>
              <a:rPr lang="en-US" sz="9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023986487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671585" y="379195"/>
            <a:ext cx="8929750" cy="838200"/>
          </a:xfrm>
        </p:spPr>
        <p:txBody>
          <a:bodyPr/>
          <a:lstStyle/>
          <a:p>
            <a:r>
              <a:rPr lang="en-US" altLang="ko-KR" sz="2400" b="1" dirty="0">
                <a:solidFill>
                  <a:schemeClr val="tx1"/>
                </a:solidFill>
              </a:rPr>
              <a:t>2. Smart Home Energy Framework : </a:t>
            </a:r>
            <a:br>
              <a:rPr lang="en-US" altLang="ko-KR" sz="2400" b="1" dirty="0">
                <a:solidFill>
                  <a:schemeClr val="tx1"/>
                </a:solidFill>
              </a:rPr>
            </a:br>
            <a:r>
              <a:rPr lang="en-US" altLang="ko-KR" sz="2000" b="1" dirty="0">
                <a:solidFill>
                  <a:schemeClr val="tx1"/>
                </a:solidFill>
              </a:rPr>
              <a:t>2.2 </a:t>
            </a:r>
            <a:r>
              <a:rPr lang="en-US" altLang="ko-KR" sz="2000" b="1" dirty="0">
                <a:solidFill>
                  <a:srgbClr val="FF0000"/>
                </a:solidFill>
              </a:rPr>
              <a:t>EMAP</a:t>
            </a:r>
            <a:r>
              <a:rPr lang="en-US" altLang="ko-KR" sz="2000" b="1" dirty="0">
                <a:solidFill>
                  <a:schemeClr val="tx1"/>
                </a:solidFill>
              </a:rPr>
              <a:t>(CoAP/JSON, </a:t>
            </a:r>
            <a:r>
              <a:rPr lang="en-US" altLang="ko-KR" sz="2000" b="1" dirty="0">
                <a:solidFill>
                  <a:srgbClr val="FF0000"/>
                </a:solidFill>
              </a:rPr>
              <a:t>MQTT/JSON</a:t>
            </a:r>
            <a:r>
              <a:rPr lang="en-US" altLang="ko-KR" sz="2000" b="1" dirty="0">
                <a:solidFill>
                  <a:schemeClr val="tx1"/>
                </a:solidFill>
              </a:rPr>
              <a:t>) : </a:t>
            </a:r>
            <a:r>
              <a:rPr lang="en-US" altLang="ko-KR" sz="2000" b="1" dirty="0">
                <a:solidFill>
                  <a:srgbClr val="FF0000"/>
                </a:solidFill>
              </a:rPr>
              <a:t>UpdateReport (</a:t>
            </a:r>
            <a:r>
              <a:rPr lang="en-US" altLang="ko-KR" sz="2000" b="1" dirty="0">
                <a:solidFill>
                  <a:schemeClr val="tx1"/>
                </a:solidFill>
              </a:rPr>
              <a:t>Implicit, </a:t>
            </a:r>
            <a:r>
              <a:rPr lang="en-US" altLang="ko-KR" sz="2000" b="1" dirty="0">
                <a:solidFill>
                  <a:srgbClr val="FF0000"/>
                </a:solidFill>
              </a:rPr>
              <a:t>Explicit)</a:t>
            </a:r>
            <a:endParaRPr lang="ko-KR" altLang="en-US" sz="20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7C6F095-276F-4AD3-9842-1213BA0CC323}" type="slidenum">
              <a:rPr lang="ko-KR" altLang="en-US" smtClean="0">
                <a:solidFill>
                  <a:srgbClr val="000000"/>
                </a:solidFill>
              </a:rPr>
              <a:pPr>
                <a:defRPr/>
              </a:pPr>
              <a:t>217</a:t>
            </a:fld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116205" y="2404600"/>
            <a:ext cx="6696744" cy="8156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/>
              <a:t>(2) UpdatedReport</a:t>
            </a:r>
          </a:p>
          <a:p>
            <a:endParaRPr lang="en-US" altLang="ko-KR" sz="1600" dirty="0"/>
          </a:p>
          <a:p>
            <a:pPr marL="342900" indent="-342900">
              <a:buAutoNum type="arabicParenBoth"/>
            </a:pPr>
            <a:endParaRPr lang="ko-KR" alt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6" name="그룹 25"/>
          <p:cNvGrpSpPr/>
          <p:nvPr/>
        </p:nvGrpSpPr>
        <p:grpSpPr>
          <a:xfrm>
            <a:off x="539552" y="1332841"/>
            <a:ext cx="8229600" cy="1125926"/>
            <a:chOff x="539552" y="1332841"/>
            <a:chExt cx="8229600" cy="1125926"/>
          </a:xfrm>
        </p:grpSpPr>
        <p:sp>
          <p:nvSpPr>
            <p:cNvPr id="27" name="직사각형 26"/>
            <p:cNvSpPr/>
            <p:nvPr/>
          </p:nvSpPr>
          <p:spPr bwMode="auto">
            <a:xfrm>
              <a:off x="539552" y="1417527"/>
              <a:ext cx="8229600" cy="1023300"/>
            </a:xfrm>
            <a:prstGeom prst="rect">
              <a:avLst/>
            </a:prstGeom>
            <a:solidFill>
              <a:schemeClr val="bg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7210426" y="1669901"/>
              <a:ext cx="1172116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ClientEMA</a:t>
              </a:r>
              <a:r>
                <a:rPr lang="en-US" altLang="ko-KR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/>
              </a:r>
              <a:br>
                <a:rPr lang="en-US" altLang="ko-KR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</a:br>
              <a:r>
                <a:rPr lang="en-US" altLang="ko-KR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(192.168.1.125)</a:t>
              </a:r>
            </a:p>
          </p:txBody>
        </p:sp>
        <p:cxnSp>
          <p:nvCxnSpPr>
            <p:cNvPr id="31" name="직선 화살표 연결선 30"/>
            <p:cNvCxnSpPr/>
            <p:nvPr/>
          </p:nvCxnSpPr>
          <p:spPr bwMode="auto">
            <a:xfrm>
              <a:off x="2105142" y="1860213"/>
              <a:ext cx="1468805" cy="0"/>
            </a:xfrm>
            <a:prstGeom prst="straightConnector1">
              <a:avLst/>
            </a:prstGeom>
            <a:solidFill>
              <a:schemeClr val="accent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arrow" w="med" len="med"/>
              <a:tailEnd type="none"/>
            </a:ln>
            <a:effectLst/>
          </p:spPr>
        </p:cxnSp>
        <p:sp>
          <p:nvSpPr>
            <p:cNvPr id="32" name="TextBox 31"/>
            <p:cNvSpPr txBox="1"/>
            <p:nvPr/>
          </p:nvSpPr>
          <p:spPr>
            <a:xfrm>
              <a:off x="783840" y="1696878"/>
              <a:ext cx="1176925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ServerEMA</a:t>
              </a:r>
              <a:endPara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r>
                <a:rPr lang="en-US" altLang="ko-KR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(192.168.1.127)</a:t>
              </a:r>
            </a:p>
          </p:txBody>
        </p:sp>
        <p:cxnSp>
          <p:nvCxnSpPr>
            <p:cNvPr id="33" name="직선 화살표 연결선 32"/>
            <p:cNvCxnSpPr/>
            <p:nvPr/>
          </p:nvCxnSpPr>
          <p:spPr bwMode="auto">
            <a:xfrm flipH="1">
              <a:off x="2133787" y="2132856"/>
              <a:ext cx="1440160" cy="0"/>
            </a:xfrm>
            <a:prstGeom prst="straightConnector1">
              <a:avLst/>
            </a:prstGeom>
            <a:solidFill>
              <a:schemeClr val="accent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arrow" w="med" len="med"/>
              <a:tailEnd type="none"/>
            </a:ln>
            <a:effectLst/>
          </p:spPr>
        </p:cxnSp>
        <p:sp>
          <p:nvSpPr>
            <p:cNvPr id="34" name="TextBox 33"/>
            <p:cNvSpPr txBox="1"/>
            <p:nvPr/>
          </p:nvSpPr>
          <p:spPr>
            <a:xfrm>
              <a:off x="3857207" y="2150990"/>
              <a:ext cx="159684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3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(2)</a:t>
              </a:r>
              <a:r>
                <a:rPr lang="en-US" altLang="ko-KR" sz="1400" dirty="0"/>
                <a:t> UpdatedReport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3661966" y="1332841"/>
              <a:ext cx="149906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3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(1) </a:t>
              </a:r>
              <a:r>
                <a:rPr lang="en-US" altLang="ko-KR" sz="1400" dirty="0"/>
                <a:t>UpdateReport</a:t>
              </a:r>
              <a:endParaRPr lang="ko-KR" altLang="en-US" sz="13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4080601" y="1679593"/>
              <a:ext cx="1172117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Broker</a:t>
              </a:r>
              <a:br>
                <a:rPr lang="en-US" altLang="ko-KR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</a:br>
              <a:r>
                <a:rPr lang="en-US" altLang="ko-KR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(192.168.1.212)</a:t>
              </a:r>
            </a:p>
          </p:txBody>
        </p:sp>
        <p:cxnSp>
          <p:nvCxnSpPr>
            <p:cNvPr id="37" name="직선 화살표 연결선 36"/>
            <p:cNvCxnSpPr/>
            <p:nvPr/>
          </p:nvCxnSpPr>
          <p:spPr bwMode="auto">
            <a:xfrm>
              <a:off x="5472143" y="1853903"/>
              <a:ext cx="1468805" cy="0"/>
            </a:xfrm>
            <a:prstGeom prst="straightConnector1">
              <a:avLst/>
            </a:prstGeom>
            <a:solidFill>
              <a:schemeClr val="accent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arrow" w="med" len="med"/>
              <a:tailEnd type="none"/>
            </a:ln>
            <a:effectLst/>
          </p:spPr>
        </p:cxnSp>
        <p:cxnSp>
          <p:nvCxnSpPr>
            <p:cNvPr id="38" name="직선 화살표 연결선 37"/>
            <p:cNvCxnSpPr/>
            <p:nvPr/>
          </p:nvCxnSpPr>
          <p:spPr bwMode="auto">
            <a:xfrm flipH="1">
              <a:off x="5531429" y="2109505"/>
              <a:ext cx="1440160" cy="0"/>
            </a:xfrm>
            <a:prstGeom prst="straightConnector1">
              <a:avLst/>
            </a:prstGeom>
            <a:solidFill>
              <a:schemeClr val="accent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arrow" w="med" len="med"/>
              <a:tailEnd type="none"/>
            </a:ln>
            <a:effectLst/>
          </p:spPr>
        </p:cxnSp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0766" y="2533805"/>
            <a:ext cx="7097342" cy="18219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899" y="4445578"/>
            <a:ext cx="4135558" cy="1885950"/>
          </a:xfrm>
          <a:prstGeom prst="rect">
            <a:avLst/>
          </a:prstGeom>
        </p:spPr>
      </p:pic>
      <p:sp>
        <p:nvSpPr>
          <p:cNvPr id="23" name="직사각형 22"/>
          <p:cNvSpPr/>
          <p:nvPr/>
        </p:nvSpPr>
        <p:spPr>
          <a:xfrm>
            <a:off x="0" y="0"/>
            <a:ext cx="234307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>
                <a:solidFill>
                  <a:schemeClr val="accent2"/>
                </a:solidFill>
              </a:rPr>
              <a:t>파란색 </a:t>
            </a:r>
            <a:r>
              <a:rPr lang="en-US" altLang="ko-KR" sz="1200" dirty="0">
                <a:solidFill>
                  <a:schemeClr val="accent2"/>
                </a:solidFill>
              </a:rPr>
              <a:t>: </a:t>
            </a:r>
            <a:r>
              <a:rPr lang="ko-KR" altLang="en-US" sz="1200" dirty="0">
                <a:solidFill>
                  <a:schemeClr val="accent2"/>
                </a:solidFill>
              </a:rPr>
              <a:t>기존 </a:t>
            </a:r>
            <a:r>
              <a:rPr lang="en-US" altLang="ko-KR" sz="1200" dirty="0">
                <a:solidFill>
                  <a:schemeClr val="accent2"/>
                </a:solidFill>
              </a:rPr>
              <a:t>OpenADR</a:t>
            </a:r>
            <a:r>
              <a:rPr lang="ko-KR" altLang="en-US" sz="1200" dirty="0">
                <a:solidFill>
                  <a:schemeClr val="accent2"/>
                </a:solidFill>
              </a:rPr>
              <a:t> </a:t>
            </a:r>
            <a:r>
              <a:rPr lang="en-US" altLang="ko-KR" sz="1200" dirty="0">
                <a:solidFill>
                  <a:schemeClr val="accent2"/>
                </a:solidFill>
              </a:rPr>
              <a:t>Tag </a:t>
            </a:r>
            <a:r>
              <a:rPr lang="ko-KR" altLang="en-US" sz="1200" dirty="0">
                <a:solidFill>
                  <a:schemeClr val="accent2"/>
                </a:solidFill>
              </a:rPr>
              <a:t>부분</a:t>
            </a:r>
            <a:endParaRPr lang="en-US" altLang="ko-KR" sz="1200" dirty="0">
              <a:solidFill>
                <a:schemeClr val="accent2"/>
              </a:solidFill>
            </a:endParaRPr>
          </a:p>
          <a:p>
            <a:r>
              <a:rPr lang="ko-KR" altLang="en-US" sz="1200" dirty="0">
                <a:solidFill>
                  <a:srgbClr val="FF0000"/>
                </a:solidFill>
              </a:rPr>
              <a:t>빨간색 </a:t>
            </a:r>
            <a:r>
              <a:rPr lang="en-US" altLang="ko-KR" sz="1200" dirty="0">
                <a:solidFill>
                  <a:srgbClr val="FF0000"/>
                </a:solidFill>
              </a:rPr>
              <a:t>: OpenADR</a:t>
            </a:r>
            <a:r>
              <a:rPr lang="ko-KR" altLang="en-US" sz="1200" dirty="0">
                <a:solidFill>
                  <a:srgbClr val="FF0000"/>
                </a:solidFill>
              </a:rPr>
              <a:t>확장된 </a:t>
            </a:r>
            <a:r>
              <a:rPr lang="en-US" altLang="ko-KR" sz="1200" dirty="0">
                <a:solidFill>
                  <a:srgbClr val="FF0000"/>
                </a:solidFill>
              </a:rPr>
              <a:t>Profile</a:t>
            </a:r>
          </a:p>
          <a:p>
            <a:r>
              <a:rPr lang="ko-KR" altLang="en-US" sz="1200" dirty="0">
                <a:solidFill>
                  <a:schemeClr val="accent1"/>
                </a:solidFill>
              </a:rPr>
              <a:t>초록색 </a:t>
            </a:r>
            <a:r>
              <a:rPr lang="en-US" altLang="ko-KR" sz="1200" dirty="0">
                <a:solidFill>
                  <a:schemeClr val="accent1"/>
                </a:solidFill>
              </a:rPr>
              <a:t>: </a:t>
            </a:r>
            <a:r>
              <a:rPr lang="ko-KR" altLang="en-US" sz="1200" dirty="0">
                <a:solidFill>
                  <a:schemeClr val="accent1"/>
                </a:solidFill>
              </a:rPr>
              <a:t>삭제 또는 변경</a:t>
            </a:r>
            <a:endParaRPr lang="en-US" altLang="ko-KR" sz="1200" dirty="0">
              <a:solidFill>
                <a:schemeClr val="accent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78303" y="2855055"/>
            <a:ext cx="8386186" cy="3757540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txBody>
          <a:bodyPr wrap="square" lIns="108000" tIns="108000" rIns="108000" bIns="108000" rtlCol="0" anchor="ctr">
            <a:spAutoFit/>
          </a:bodyPr>
          <a:lstStyle/>
          <a:p>
            <a:r>
              <a:rPr lang="en-US" altLang="ko-KR" sz="1000" b="1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UpdatedReport Object</a:t>
            </a:r>
            <a:r>
              <a:rPr lang="en-US" altLang="ko-KR" sz="100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{</a:t>
            </a:r>
          </a:p>
          <a:p>
            <a:r>
              <a:rPr lang="en-US" altLang="ko-KR" sz="10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</a:t>
            </a:r>
            <a:r>
              <a:rPr lang="en-US" altLang="ko-K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SrcEMA” </a:t>
            </a:r>
            <a:r>
              <a:rPr lang="en-US" altLang="ko-KR" sz="10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: String,</a:t>
            </a:r>
          </a:p>
          <a:p>
            <a:r>
              <a:rPr lang="en-US" altLang="ko-K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“DestEMA” : String,</a:t>
            </a:r>
            <a:endParaRPr lang="en-US" altLang="ko-KR" sz="1000" dirty="0"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r>
              <a:rPr lang="en-US" altLang="ko-KR" sz="10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“requestID”: String,</a:t>
            </a:r>
          </a:p>
          <a:p>
            <a:r>
              <a:rPr lang="en-US" altLang="ko-KR" sz="10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“responseCode”: Integer,</a:t>
            </a:r>
          </a:p>
          <a:p>
            <a:r>
              <a:rPr lang="en-US" altLang="ko-KR" sz="10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“responseDescription” : String,</a:t>
            </a:r>
          </a:p>
          <a:p>
            <a:r>
              <a:rPr lang="en-US" altLang="ko-KR" sz="1000" strike="sngStrike" dirty="0">
                <a:solidFill>
                  <a:schemeClr val="accent1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</a:t>
            </a:r>
            <a:r>
              <a:rPr lang="en-US" altLang="ko-KR" sz="1000" strike="sngStrike" dirty="0" err="1">
                <a:solidFill>
                  <a:schemeClr val="accent1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EMAEnergyinfo</a:t>
            </a:r>
            <a:r>
              <a:rPr lang="en-US" altLang="ko-KR" sz="1000" strike="sngStrike" dirty="0">
                <a:solidFill>
                  <a:schemeClr val="accent1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” : Object =&gt;</a:t>
            </a:r>
            <a:r>
              <a:rPr lang="ko-KR" altLang="en-US" sz="1000" strike="sngStrike" dirty="0">
                <a:solidFill>
                  <a:schemeClr val="accent1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삭제</a:t>
            </a:r>
            <a:endParaRPr lang="en-US" altLang="ko-KR" sz="1000" strike="sngStrike" dirty="0">
              <a:solidFill>
                <a:schemeClr val="accent1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r>
              <a:rPr lang="en-US" altLang="ko-KR" sz="1000" dirty="0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“service”: String,</a:t>
            </a:r>
          </a:p>
          <a:p>
            <a:r>
              <a:rPr lang="en-US" altLang="ko-KR" sz="1000" dirty="0">
                <a:solidFill>
                  <a:srgbClr val="FF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“time”: Date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}</a:t>
            </a:r>
          </a:p>
          <a:p>
            <a:endParaRPr lang="en-US" sz="100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sz="100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sz="100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sz="100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sz="100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sz="100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sz="100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sz="100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sz="100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sz="100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sz="100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sz="100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sz="100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1474427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F13F5CC-B8E9-482F-A016-6EE14B7359EE}" type="slidenum">
              <a:rPr lang="ko-KR" altLang="en-US" smtClean="0"/>
              <a:pPr/>
              <a:t>218</a:t>
            </a:fld>
            <a:endParaRPr lang="ko-KR" altLang="en-US"/>
          </a:p>
        </p:txBody>
      </p:sp>
      <p:sp>
        <p:nvSpPr>
          <p:cNvPr id="6" name="标题 1"/>
          <p:cNvSpPr txBox="1">
            <a:spLocks/>
          </p:cNvSpPr>
          <p:nvPr/>
        </p:nvSpPr>
        <p:spPr bwMode="auto">
          <a:xfrm>
            <a:off x="214282" y="2571752"/>
            <a:ext cx="8743984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800" b="1" kern="0" dirty="0">
                <a:ea typeface="굴림" pitchFamily="50" charset="-127"/>
              </a:rPr>
              <a:t>EMAP (CoAP &amp; MQTT/JSON)</a:t>
            </a:r>
            <a:endParaRPr lang="zh-CN" altLang="en-US" sz="2800" b="1" kern="0" dirty="0"/>
          </a:p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altLang="ko-KR" sz="2800" b="1" kern="0" dirty="0"/>
          </a:p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800" b="1" kern="0" dirty="0"/>
              <a:t>Event</a:t>
            </a:r>
          </a:p>
          <a:p>
            <a:pPr lvl="0" algn="ctr"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3200" b="1" kern="0" dirty="0"/>
          </a:p>
          <a:p>
            <a:pPr lvl="0" algn="ctr"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2800" b="1" kern="0" dirty="0"/>
          </a:p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endParaRPr kumimoji="0" lang="zh-CN" altLang="en-US" sz="28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701881539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제목 2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838200"/>
          </a:xfrm>
        </p:spPr>
        <p:txBody>
          <a:bodyPr/>
          <a:lstStyle/>
          <a:p>
            <a:r>
              <a:rPr lang="en-US" altLang="ko-KR" sz="2800" b="1" dirty="0">
                <a:solidFill>
                  <a:schemeClr val="tx1"/>
                </a:solidFill>
              </a:rPr>
              <a:t>2.2 EMAP(MQTT, CoAP/JSON)</a:t>
            </a:r>
            <a:br>
              <a:rPr lang="en-US" altLang="ko-KR" sz="2800" b="1" dirty="0">
                <a:solidFill>
                  <a:schemeClr val="tx1"/>
                </a:solidFill>
              </a:rPr>
            </a:br>
            <a:r>
              <a:rPr lang="en-US" altLang="ko-KR" sz="2800" b="1" dirty="0">
                <a:solidFill>
                  <a:schemeClr val="tx1"/>
                </a:solidFill>
              </a:rPr>
              <a:t>Service : EiEvent</a:t>
            </a:r>
            <a:endParaRPr lang="ko-KR" altLang="en-US" sz="2800" b="1" dirty="0">
              <a:solidFill>
                <a:srgbClr val="FF0000"/>
              </a:solidFill>
            </a:endParaRPr>
          </a:p>
        </p:txBody>
      </p:sp>
      <p:sp>
        <p:nvSpPr>
          <p:cNvPr id="81" name="직사각형 80"/>
          <p:cNvSpPr/>
          <p:nvPr/>
        </p:nvSpPr>
        <p:spPr>
          <a:xfrm>
            <a:off x="323528" y="1340768"/>
            <a:ext cx="8927444" cy="12926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0"/>
            <a:r>
              <a:rPr lang="en-US" altLang="ko-KR" sz="2400" kern="0" dirty="0"/>
              <a:t>EMAP</a:t>
            </a:r>
          </a:p>
          <a:p>
            <a:pPr latinLnBrk="0"/>
            <a:r>
              <a:rPr lang="ko-KR" altLang="en-US" kern="0" dirty="0"/>
              <a:t> </a:t>
            </a:r>
            <a:r>
              <a:rPr lang="en-US" altLang="ko-KR" kern="0" dirty="0"/>
              <a:t>- EMA</a:t>
            </a:r>
            <a:r>
              <a:rPr lang="ko-KR" altLang="en-US" kern="0" dirty="0"/>
              <a:t>사이의 수요반응 통신 프로토콜이며</a:t>
            </a:r>
            <a:r>
              <a:rPr lang="en-US" altLang="ko-KR" kern="0" dirty="0"/>
              <a:t> OpenADR 2.0b</a:t>
            </a:r>
            <a:r>
              <a:rPr lang="ko-KR" altLang="en-US" kern="0" dirty="0"/>
              <a:t>의 모델링을 따랐으며 </a:t>
            </a:r>
            <a:endParaRPr lang="en-US" altLang="ko-KR" kern="0" dirty="0"/>
          </a:p>
          <a:p>
            <a:pPr latinLnBrk="0"/>
            <a:r>
              <a:rPr lang="ko-KR" altLang="en-US" kern="0" dirty="0"/>
              <a:t>일부 모델링을 확장했고 </a:t>
            </a:r>
            <a:r>
              <a:rPr lang="en-US" altLang="ko-KR" kern="0" dirty="0"/>
              <a:t> Discovery</a:t>
            </a:r>
            <a:r>
              <a:rPr lang="ko-KR" altLang="en-US" kern="0" dirty="0"/>
              <a:t>와 </a:t>
            </a:r>
            <a:r>
              <a:rPr lang="en-US" altLang="ko-KR" kern="0" dirty="0"/>
              <a:t>Monitoring, Control </a:t>
            </a:r>
            <a:r>
              <a:rPr lang="ko-KR" altLang="en-US" kern="0" dirty="0"/>
              <a:t>부분의 통신 프로토콜이 확장</a:t>
            </a:r>
            <a:r>
              <a:rPr lang="en-US" altLang="ko-KR" kern="0" dirty="0"/>
              <a:t>.</a:t>
            </a:r>
          </a:p>
          <a:p>
            <a:pPr latinLnBrk="1"/>
            <a:r>
              <a:rPr lang="ko-KR" altLang="en-US" dirty="0"/>
              <a:t> </a:t>
            </a:r>
            <a:endParaRPr 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4DAE57C-C206-4DC1-BF56-959FF558E971}"/>
              </a:ext>
            </a:extLst>
          </p:cNvPr>
          <p:cNvSpPr/>
          <p:nvPr/>
        </p:nvSpPr>
        <p:spPr bwMode="auto">
          <a:xfrm>
            <a:off x="487436" y="2510647"/>
            <a:ext cx="1143008" cy="389550"/>
          </a:xfrm>
          <a:prstGeom prst="rect">
            <a:avLst/>
          </a:prstGeom>
          <a:solidFill>
            <a:schemeClr val="bg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300" b="1" i="0" u="none" strike="noStrike" cap="none" normalizeH="0" baseline="0" dirty="0">
                <a:ln>
                  <a:noFill/>
                </a:ln>
                <a:effectLst/>
                <a:latin typeface="Times New Roman" pitchFamily="18" charset="0"/>
                <a:ea typeface="굴림" pitchFamily="50" charset="-127"/>
              </a:rPr>
              <a:t>Server EMA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300" b="1" dirty="0">
                <a:latin typeface="Times New Roman" pitchFamily="18" charset="0"/>
                <a:ea typeface="굴림" pitchFamily="50" charset="-127"/>
              </a:rPr>
              <a:t>(Client EMA)</a:t>
            </a:r>
            <a:endParaRPr kumimoji="0" lang="ko-KR" altLang="en-US" sz="1300" b="1" i="0" u="none" strike="noStrike" cap="none" normalizeH="0" baseline="0" dirty="0">
              <a:ln>
                <a:noFill/>
              </a:ln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23" name="모서리가 둥근 직사각형 129">
            <a:extLst>
              <a:ext uri="{FF2B5EF4-FFF2-40B4-BE49-F238E27FC236}">
                <a16:creationId xmlns:a16="http://schemas.microsoft.com/office/drawing/2014/main" id="{C8F232CD-DFFB-4DF2-B693-EA5A4C518B2F}"/>
              </a:ext>
            </a:extLst>
          </p:cNvPr>
          <p:cNvSpPr/>
          <p:nvPr/>
        </p:nvSpPr>
        <p:spPr bwMode="auto">
          <a:xfrm>
            <a:off x="3059832" y="3067145"/>
            <a:ext cx="1296897" cy="505869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굴림" pitchFamily="50" charset="-127"/>
              </a:rPr>
              <a:t>Discovery</a:t>
            </a:r>
            <a:endParaRPr kumimoji="0" lang="ko-KR" altLang="en-US" sz="13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24" name="모서리가 둥근 직사각형 130">
            <a:extLst>
              <a:ext uri="{FF2B5EF4-FFF2-40B4-BE49-F238E27FC236}">
                <a16:creationId xmlns:a16="http://schemas.microsoft.com/office/drawing/2014/main" id="{62BDE8D1-7749-497F-97C7-4AFC1F762098}"/>
              </a:ext>
            </a:extLst>
          </p:cNvPr>
          <p:cNvSpPr/>
          <p:nvPr/>
        </p:nvSpPr>
        <p:spPr bwMode="auto">
          <a:xfrm>
            <a:off x="1058939" y="3067146"/>
            <a:ext cx="2000893" cy="505869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굴림" pitchFamily="50" charset="-127"/>
              </a:rPr>
              <a:t>Session</a:t>
            </a:r>
            <a:r>
              <a:rPr kumimoji="0" lang="en-US" altLang="ko-KR" sz="13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굴림" pitchFamily="50" charset="-127"/>
              </a:rPr>
              <a:t> Setup</a:t>
            </a:r>
            <a:r>
              <a:rPr lang="en-US" altLang="ko-KR" sz="1300" baseline="0" dirty="0">
                <a:latin typeface="Times New Roman" pitchFamily="18" charset="0"/>
                <a:ea typeface="굴림" pitchFamily="50" charset="-127"/>
              </a:rPr>
              <a:t>(</a:t>
            </a:r>
            <a:r>
              <a:rPr lang="en-US" altLang="ko-KR" sz="1300" kern="0" dirty="0"/>
              <a:t>Registration</a:t>
            </a:r>
            <a:r>
              <a:rPr lang="en-US" altLang="ko-KR" sz="1300" baseline="0" dirty="0">
                <a:latin typeface="Times New Roman" pitchFamily="18" charset="0"/>
                <a:ea typeface="굴림" pitchFamily="50" charset="-127"/>
              </a:rPr>
              <a:t>)</a:t>
            </a:r>
            <a:endParaRPr kumimoji="0" lang="ko-KR" altLang="en-US" sz="13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25" name="모서리가 둥근 직사각형 137">
            <a:extLst>
              <a:ext uri="{FF2B5EF4-FFF2-40B4-BE49-F238E27FC236}">
                <a16:creationId xmlns:a16="http://schemas.microsoft.com/office/drawing/2014/main" id="{9FEB6FC0-ED84-4165-90EC-199A096A7706}"/>
              </a:ext>
            </a:extLst>
          </p:cNvPr>
          <p:cNvSpPr/>
          <p:nvPr/>
        </p:nvSpPr>
        <p:spPr bwMode="auto">
          <a:xfrm>
            <a:off x="3065566" y="3777280"/>
            <a:ext cx="1290409" cy="505869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굴림" pitchFamily="50" charset="-127"/>
              </a:rPr>
              <a:t>Monitoring</a:t>
            </a:r>
            <a:endParaRPr kumimoji="0" lang="ko-KR" altLang="en-US" sz="13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26" name="모서리가 둥근 직사각형 139">
            <a:extLst>
              <a:ext uri="{FF2B5EF4-FFF2-40B4-BE49-F238E27FC236}">
                <a16:creationId xmlns:a16="http://schemas.microsoft.com/office/drawing/2014/main" id="{2EFD2E80-407D-49BA-9778-423AAEE77C56}"/>
              </a:ext>
            </a:extLst>
          </p:cNvPr>
          <p:cNvSpPr/>
          <p:nvPr/>
        </p:nvSpPr>
        <p:spPr bwMode="auto">
          <a:xfrm>
            <a:off x="1058939" y="3777281"/>
            <a:ext cx="2000893" cy="505869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300" dirty="0">
                <a:latin typeface="Times New Roman" pitchFamily="18" charset="0"/>
                <a:ea typeface="굴림" pitchFamily="50" charset="-127"/>
              </a:rPr>
              <a:t>Report</a:t>
            </a:r>
            <a:endParaRPr kumimoji="0" lang="ko-KR" altLang="en-US" sz="13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27" name="모서리가 둥근 직사각형 140">
            <a:extLst>
              <a:ext uri="{FF2B5EF4-FFF2-40B4-BE49-F238E27FC236}">
                <a16:creationId xmlns:a16="http://schemas.microsoft.com/office/drawing/2014/main" id="{3C410A13-3B51-4B99-821D-2C2FE6D8BB14}"/>
              </a:ext>
            </a:extLst>
          </p:cNvPr>
          <p:cNvSpPr/>
          <p:nvPr/>
        </p:nvSpPr>
        <p:spPr bwMode="auto">
          <a:xfrm>
            <a:off x="1058939" y="4510513"/>
            <a:ext cx="2000893" cy="607043"/>
          </a:xfrm>
          <a:prstGeom prst="roundRect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300" dirty="0">
                <a:latin typeface="Times New Roman" pitchFamily="18" charset="0"/>
                <a:ea typeface="굴림" pitchFamily="50" charset="-127"/>
              </a:rPr>
              <a:t>Demand Response Event</a:t>
            </a:r>
            <a:endParaRPr kumimoji="0" lang="ko-KR" altLang="en-US" sz="13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28" name="모서리가 둥근 직사각형 141">
            <a:extLst>
              <a:ext uri="{FF2B5EF4-FFF2-40B4-BE49-F238E27FC236}">
                <a16:creationId xmlns:a16="http://schemas.microsoft.com/office/drawing/2014/main" id="{DBC60AFB-E218-4FF9-976B-BCD031203A8C}"/>
              </a:ext>
            </a:extLst>
          </p:cNvPr>
          <p:cNvSpPr/>
          <p:nvPr/>
        </p:nvSpPr>
        <p:spPr bwMode="auto">
          <a:xfrm>
            <a:off x="3065564" y="4510512"/>
            <a:ext cx="1290412" cy="607046"/>
          </a:xfrm>
          <a:prstGeom prst="roundRect">
            <a:avLst/>
          </a:prstGeom>
          <a:solidFill>
            <a:srgbClr val="FF0000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굴림" pitchFamily="50" charset="-127"/>
              </a:rPr>
              <a:t>Control</a:t>
            </a:r>
            <a:endParaRPr kumimoji="0" lang="ko-KR" altLang="en-US" sz="13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29" name="모서리가 둥근 직사각형 158">
            <a:extLst>
              <a:ext uri="{FF2B5EF4-FFF2-40B4-BE49-F238E27FC236}">
                <a16:creationId xmlns:a16="http://schemas.microsoft.com/office/drawing/2014/main" id="{06D18446-4598-4A96-96A4-7DC111627338}"/>
              </a:ext>
            </a:extLst>
          </p:cNvPr>
          <p:cNvSpPr/>
          <p:nvPr/>
        </p:nvSpPr>
        <p:spPr bwMode="auto">
          <a:xfrm>
            <a:off x="1058939" y="5299395"/>
            <a:ext cx="3277714" cy="505869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300" dirty="0">
                <a:latin typeface="Times New Roman" pitchFamily="18" charset="0"/>
                <a:ea typeface="굴림" pitchFamily="50" charset="-127"/>
              </a:rPr>
              <a:t>Opt</a:t>
            </a:r>
            <a:endParaRPr lang="ko-KR" altLang="en-US" sz="1300" dirty="0">
              <a:latin typeface="Times New Roman" pitchFamily="18" charset="0"/>
              <a:ea typeface="굴림" pitchFamily="50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D7D20BB9-FAB5-4D6B-AE84-AF4B40BFD3C8}"/>
              </a:ext>
            </a:extLst>
          </p:cNvPr>
          <p:cNvCxnSpPr>
            <a:cxnSpLocks/>
            <a:stCxn id="22" idx="3"/>
            <a:endCxn id="33" idx="1"/>
          </p:cNvCxnSpPr>
          <p:nvPr/>
        </p:nvCxnSpPr>
        <p:spPr bwMode="auto">
          <a:xfrm>
            <a:off x="1630444" y="2705421"/>
            <a:ext cx="2149523" cy="0"/>
          </a:xfrm>
          <a:prstGeom prst="straightConnector1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</p:spPr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EDA6FA12-DBDC-4F11-A882-8CFF3DDAE3EE}"/>
              </a:ext>
            </a:extLst>
          </p:cNvPr>
          <p:cNvSpPr txBox="1"/>
          <p:nvPr/>
        </p:nvSpPr>
        <p:spPr>
          <a:xfrm>
            <a:off x="2537875" y="2467797"/>
            <a:ext cx="7081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FF0000"/>
                </a:solidFill>
              </a:rPr>
              <a:t>EMAP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DCDF0A21-5DDB-4CF1-86C9-EA105DFCD5CE}"/>
              </a:ext>
            </a:extLst>
          </p:cNvPr>
          <p:cNvCxnSpPr>
            <a:cxnSpLocks/>
            <a:stCxn id="22" idx="2"/>
          </p:cNvCxnSpPr>
          <p:nvPr/>
        </p:nvCxnSpPr>
        <p:spPr bwMode="auto">
          <a:xfrm>
            <a:off x="1058940" y="2900197"/>
            <a:ext cx="0" cy="3675808"/>
          </a:xfrm>
          <a:prstGeom prst="line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5D7D80AA-D9B0-4EA6-A963-0717A85E1BDC}"/>
              </a:ext>
            </a:extLst>
          </p:cNvPr>
          <p:cNvSpPr/>
          <p:nvPr/>
        </p:nvSpPr>
        <p:spPr bwMode="auto">
          <a:xfrm>
            <a:off x="3779967" y="2510646"/>
            <a:ext cx="1080065" cy="389550"/>
          </a:xfrm>
          <a:prstGeom prst="rect">
            <a:avLst/>
          </a:prstGeom>
          <a:solidFill>
            <a:schemeClr val="bg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300" b="1" dirty="0">
                <a:latin typeface="Times New Roman" pitchFamily="18" charset="0"/>
                <a:ea typeface="굴림" pitchFamily="50" charset="-127"/>
              </a:rPr>
              <a:t>Client </a:t>
            </a:r>
            <a:r>
              <a:rPr lang="ko-KR" altLang="en-US" sz="1300" b="1" dirty="0">
                <a:latin typeface="Times New Roman" pitchFamily="18" charset="0"/>
                <a:ea typeface="굴림" pitchFamily="50" charset="-127"/>
              </a:rPr>
              <a:t> </a:t>
            </a:r>
            <a:r>
              <a:rPr lang="en-US" altLang="ko-KR" sz="1300" b="1" dirty="0">
                <a:latin typeface="Times New Roman" pitchFamily="18" charset="0"/>
                <a:ea typeface="굴림" pitchFamily="50" charset="-127"/>
              </a:rPr>
              <a:t>EMA</a:t>
            </a:r>
          </a:p>
        </p:txBody>
      </p:sp>
      <p:cxnSp>
        <p:nvCxnSpPr>
          <p:cNvPr id="41" name="직선 연결선 40"/>
          <p:cNvCxnSpPr/>
          <p:nvPr/>
        </p:nvCxnSpPr>
        <p:spPr bwMode="auto">
          <a:xfrm flipV="1">
            <a:off x="4355976" y="2924944"/>
            <a:ext cx="0" cy="3648153"/>
          </a:xfrm>
          <a:prstGeom prst="line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9" name="내용 개체 틀 1"/>
          <p:cNvSpPr txBox="1">
            <a:spLocks/>
          </p:cNvSpPr>
          <p:nvPr/>
        </p:nvSpPr>
        <p:spPr bwMode="auto">
          <a:xfrm>
            <a:off x="4593535" y="3284059"/>
            <a:ext cx="4093265" cy="50424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>
            <a:lvl1pPr marL="342891" indent="-342891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32" indent="-285744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2971" indent="-228594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160" indent="-228594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349" indent="-228594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537" indent="-228594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971726" indent="-228594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428914" indent="-228594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886103" indent="-228594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lvl="1" latinLnBrk="0"/>
            <a:endParaRPr lang="en-US" altLang="ko-KR" sz="1050" kern="0" dirty="0"/>
          </a:p>
          <a:p>
            <a:pPr latinLnBrk="0"/>
            <a:r>
              <a:rPr lang="en-US" altLang="ko-KR" sz="1200" kern="0" dirty="0"/>
              <a:t>Event(</a:t>
            </a:r>
            <a:r>
              <a:rPr lang="en-US" altLang="ko-KR" sz="1100" dirty="0">
                <a:latin typeface="Times New Roman" pitchFamily="18" charset="0"/>
                <a:ea typeface="굴림" pitchFamily="50" charset="-127"/>
              </a:rPr>
              <a:t>Demand Response Event</a:t>
            </a:r>
            <a:r>
              <a:rPr lang="en-US" altLang="ko-KR" sz="1200" kern="0" dirty="0"/>
              <a:t>)</a:t>
            </a:r>
          </a:p>
          <a:p>
            <a:pPr lvl="1" latinLnBrk="0"/>
            <a:r>
              <a:rPr lang="ko-KR" altLang="en-US" sz="1050" kern="0" dirty="0"/>
              <a:t>에너지관리에이전트 프로토콜은 다양한 이벤트 종류가 있다</a:t>
            </a:r>
            <a:r>
              <a:rPr lang="en-US" altLang="ko-KR" sz="1050" kern="0" dirty="0"/>
              <a:t>. </a:t>
            </a:r>
            <a:r>
              <a:rPr lang="ko-KR" altLang="en-US" sz="1050" kern="0" dirty="0"/>
              <a:t>예로 가격기반 수요반응 이벤트에서 </a:t>
            </a:r>
            <a:r>
              <a:rPr lang="en-US" altLang="ko-KR" sz="1050" kern="0" dirty="0"/>
              <a:t>Initial Price, Incentive Price, Negotiation Price</a:t>
            </a:r>
            <a:r>
              <a:rPr lang="ko-KR" altLang="en-US" sz="1050" kern="0" dirty="0"/>
              <a:t>가 있다</a:t>
            </a:r>
            <a:r>
              <a:rPr lang="en-US" altLang="ko-KR" sz="1050" kern="0" dirty="0"/>
              <a:t>. </a:t>
            </a:r>
            <a:r>
              <a:rPr lang="ko-KR" altLang="en-US" sz="1050" kern="0" dirty="0"/>
              <a:t>서버 에너지관리에이전트는 실 시간적으로 가격에 대한 정보를 이벤트로 발생</a:t>
            </a:r>
            <a:endParaRPr lang="en-US" altLang="ko-KR" sz="1050" kern="0" dirty="0"/>
          </a:p>
          <a:p>
            <a:pPr lvl="1" latinLnBrk="0"/>
            <a:r>
              <a:rPr lang="en-US" altLang="ko-KR" sz="1050" dirty="0">
                <a:solidFill>
                  <a:srgbClr val="FF0000"/>
                </a:solidFill>
              </a:rPr>
              <a:t>EMA</a:t>
            </a:r>
            <a:r>
              <a:rPr lang="ko-KR" altLang="en-US" sz="1050" dirty="0">
                <a:solidFill>
                  <a:srgbClr val="FF0000"/>
                </a:solidFill>
              </a:rPr>
              <a:t>가 최하위 </a:t>
            </a:r>
            <a:r>
              <a:rPr lang="en-US" altLang="ko-KR" sz="1050" dirty="0">
                <a:solidFill>
                  <a:srgbClr val="FF0000"/>
                </a:solidFill>
              </a:rPr>
              <a:t>Device </a:t>
            </a:r>
            <a:r>
              <a:rPr lang="ko-KR" altLang="en-US" sz="1050" dirty="0">
                <a:solidFill>
                  <a:srgbClr val="FF0000"/>
                </a:solidFill>
              </a:rPr>
              <a:t>컨트롤 하기 위해서 </a:t>
            </a:r>
            <a:r>
              <a:rPr lang="en-US" altLang="ko-KR" sz="1050" dirty="0">
                <a:solidFill>
                  <a:srgbClr val="FF0000"/>
                </a:solidFill>
              </a:rPr>
              <a:t>Device</a:t>
            </a:r>
            <a:r>
              <a:rPr lang="ko-KR" altLang="en-US" sz="1050" dirty="0">
                <a:solidFill>
                  <a:srgbClr val="FF0000"/>
                </a:solidFill>
              </a:rPr>
              <a:t>를 총괄적으로 관리하는 </a:t>
            </a:r>
            <a:r>
              <a:rPr lang="en-US" altLang="ko-KR" sz="1050" dirty="0">
                <a:solidFill>
                  <a:srgbClr val="FF0000"/>
                </a:solidFill>
              </a:rPr>
              <a:t>Smart  Appliances</a:t>
            </a:r>
            <a:r>
              <a:rPr lang="ko-KR" altLang="en-US" sz="1050" dirty="0">
                <a:solidFill>
                  <a:srgbClr val="FF0000"/>
                </a:solidFill>
              </a:rPr>
              <a:t>에게 </a:t>
            </a:r>
            <a:r>
              <a:rPr lang="en-US" altLang="ko-KR" sz="1050" dirty="0">
                <a:solidFill>
                  <a:srgbClr val="FF0000"/>
                </a:solidFill>
              </a:rPr>
              <a:t>Control </a:t>
            </a:r>
            <a:r>
              <a:rPr lang="ko-KR" altLang="en-US" sz="1050" dirty="0">
                <a:solidFill>
                  <a:srgbClr val="FF0000"/>
                </a:solidFill>
              </a:rPr>
              <a:t>메시지를 전달</a:t>
            </a:r>
            <a:r>
              <a:rPr lang="en-US" altLang="ko-KR" sz="1050" dirty="0">
                <a:solidFill>
                  <a:srgbClr val="FF0000"/>
                </a:solidFill>
              </a:rPr>
              <a:t>.</a:t>
            </a:r>
          </a:p>
          <a:p>
            <a:pPr lvl="1" latinLnBrk="0"/>
            <a:r>
              <a:rPr lang="ko-KR" altLang="en-US" sz="1050" kern="0" dirty="0">
                <a:solidFill>
                  <a:srgbClr val="FF0000"/>
                </a:solidFill>
              </a:rPr>
              <a:t>대표적인 예로 기존 </a:t>
            </a:r>
            <a:r>
              <a:rPr lang="en-US" altLang="ko-KR" sz="1050" kern="0" dirty="0">
                <a:solidFill>
                  <a:srgbClr val="FF0000"/>
                </a:solidFill>
              </a:rPr>
              <a:t>OpenADR 2.0b</a:t>
            </a:r>
            <a:r>
              <a:rPr lang="ko-KR" altLang="en-US" sz="1050" kern="0" dirty="0">
                <a:solidFill>
                  <a:srgbClr val="FF0000"/>
                </a:solidFill>
              </a:rPr>
              <a:t>의 </a:t>
            </a:r>
            <a:r>
              <a:rPr lang="en-US" altLang="ko-KR" sz="1050" kern="0" dirty="0">
                <a:solidFill>
                  <a:srgbClr val="FF0000"/>
                </a:solidFill>
              </a:rPr>
              <a:t>marketContext</a:t>
            </a:r>
            <a:r>
              <a:rPr lang="ko-KR" altLang="en-US" sz="1050" kern="0" dirty="0">
                <a:solidFill>
                  <a:srgbClr val="FF0000"/>
                </a:solidFill>
              </a:rPr>
              <a:t>에 </a:t>
            </a:r>
            <a:r>
              <a:rPr lang="en-US" altLang="ko-KR" sz="1050" kern="0" dirty="0">
                <a:solidFill>
                  <a:srgbClr val="FF0000"/>
                </a:solidFill>
              </a:rPr>
              <a:t>price</a:t>
            </a:r>
            <a:r>
              <a:rPr lang="ko-KR" altLang="en-US" sz="1050" kern="0" dirty="0">
                <a:solidFill>
                  <a:srgbClr val="FF0000"/>
                </a:solidFill>
              </a:rPr>
              <a:t>정보만 있지만</a:t>
            </a:r>
            <a:r>
              <a:rPr lang="en-US" altLang="ko-KR" sz="1050" kern="0" dirty="0">
                <a:solidFill>
                  <a:srgbClr val="FF0000"/>
                </a:solidFill>
              </a:rPr>
              <a:t>, </a:t>
            </a:r>
            <a:r>
              <a:rPr lang="ko-KR" altLang="en-US" sz="1050" kern="0" dirty="0">
                <a:solidFill>
                  <a:srgbClr val="FF0000"/>
                </a:solidFill>
              </a:rPr>
              <a:t>하위 노드의 </a:t>
            </a:r>
            <a:r>
              <a:rPr lang="en-US" altLang="ko-KR" sz="1050" kern="0" dirty="0">
                <a:solidFill>
                  <a:srgbClr val="FF0000"/>
                </a:solidFill>
              </a:rPr>
              <a:t>Price</a:t>
            </a:r>
            <a:r>
              <a:rPr lang="ko-KR" altLang="en-US" sz="1050" kern="0" dirty="0">
                <a:solidFill>
                  <a:srgbClr val="FF0000"/>
                </a:solidFill>
              </a:rPr>
              <a:t>가 포함되어 있는 </a:t>
            </a:r>
            <a:r>
              <a:rPr lang="en-US" altLang="ko-KR" sz="1050" kern="0" dirty="0">
                <a:solidFill>
                  <a:srgbClr val="FF0000"/>
                </a:solidFill>
              </a:rPr>
              <a:t>Local Price, Local  Incentive</a:t>
            </a:r>
            <a:r>
              <a:rPr lang="ko-KR" altLang="en-US" sz="1050" kern="0" dirty="0">
                <a:solidFill>
                  <a:srgbClr val="FF0000"/>
                </a:solidFill>
              </a:rPr>
              <a:t>가 포함되어 있음</a:t>
            </a:r>
            <a:r>
              <a:rPr lang="en-US" altLang="ko-KR" sz="1050" kern="0" dirty="0">
                <a:solidFill>
                  <a:srgbClr val="FF0000"/>
                </a:solidFill>
              </a:rPr>
              <a:t>.</a:t>
            </a:r>
            <a:endParaRPr lang="en-US" altLang="ko-KR" sz="1100" kern="0" dirty="0">
              <a:solidFill>
                <a:srgbClr val="FF0000"/>
              </a:solidFill>
            </a:endParaRPr>
          </a:p>
          <a:p>
            <a:pPr lvl="1" latinLnBrk="0"/>
            <a:endParaRPr lang="en-US" altLang="ko-KR" sz="1050" kern="0" dirty="0"/>
          </a:p>
        </p:txBody>
      </p:sp>
    </p:spTree>
    <p:extLst>
      <p:ext uri="{BB962C8B-B14F-4D97-AF65-F5344CB8AC3E}">
        <p14:creationId xmlns:p14="http://schemas.microsoft.com/office/powerpoint/2010/main" val="15326719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MQTT(Packet Structure)</a:t>
            </a:r>
          </a:p>
          <a:p>
            <a:pPr lvl="1"/>
            <a:r>
              <a:rPr lang="en-US" altLang="ko-KR" dirty="0">
                <a:solidFill>
                  <a:srgbClr val="1966FF"/>
                </a:solidFill>
              </a:rPr>
              <a:t>Pub</a:t>
            </a:r>
            <a:r>
              <a:rPr lang="en-US" altLang="ko-KR" dirty="0"/>
              <a:t> : (Message Type = 3)</a:t>
            </a:r>
          </a:p>
          <a:p>
            <a:pPr lvl="1"/>
            <a:r>
              <a:rPr lang="en-US" altLang="ko-KR" dirty="0">
                <a:solidFill>
                  <a:srgbClr val="78943D"/>
                </a:solidFill>
              </a:rPr>
              <a:t>Sub</a:t>
            </a:r>
            <a:r>
              <a:rPr lang="en-US" altLang="ko-KR" dirty="0"/>
              <a:t> : (Message Type = 8)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기본적으로 </a:t>
            </a:r>
            <a:r>
              <a:rPr lang="en-US" altLang="ko-KR" dirty="0"/>
              <a:t>2byte</a:t>
            </a:r>
            <a:r>
              <a:rPr lang="ko-KR" altLang="en-US" dirty="0"/>
              <a:t>의 </a:t>
            </a:r>
            <a:r>
              <a:rPr lang="ko-KR" altLang="en-US" dirty="0" err="1"/>
              <a:t>고정헤더로</a:t>
            </a:r>
            <a:r>
              <a:rPr lang="ko-KR" altLang="en-US" dirty="0"/>
              <a:t> 이루어져 있고</a:t>
            </a:r>
            <a:r>
              <a:rPr lang="en-US" altLang="ko-KR" dirty="0"/>
              <a:t>, </a:t>
            </a:r>
            <a:r>
              <a:rPr lang="ko-KR" altLang="en-US" dirty="0"/>
              <a:t>선택적으로 </a:t>
            </a:r>
            <a:r>
              <a:rPr lang="ko-KR" altLang="en-US" dirty="0" err="1"/>
              <a:t>가변길이</a:t>
            </a:r>
            <a:r>
              <a:rPr lang="ko-KR" altLang="en-US" dirty="0"/>
              <a:t> 헤더와 </a:t>
            </a:r>
            <a:r>
              <a:rPr lang="ko-KR" altLang="en-US" dirty="0" err="1"/>
              <a:t>가변길이</a:t>
            </a:r>
            <a:r>
              <a:rPr lang="ko-KR" altLang="en-US" dirty="0"/>
              <a:t> 메시지 </a:t>
            </a:r>
            <a:r>
              <a:rPr lang="en-US" altLang="ko-KR" dirty="0"/>
              <a:t>Payload</a:t>
            </a:r>
            <a:r>
              <a:rPr lang="ko-KR" altLang="en-US" dirty="0"/>
              <a:t>로 구성되어진다</a:t>
            </a:r>
            <a:r>
              <a:rPr lang="en-US" altLang="ko-KR" dirty="0"/>
              <a:t>.</a:t>
            </a:r>
          </a:p>
          <a:p>
            <a:pPr lvl="1"/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AB2D1F1-EAAA-4541-A9AD-BBD67953F620}" type="slidenum">
              <a:rPr lang="ko-KR" altLang="en-US" smtClean="0">
                <a:solidFill>
                  <a:srgbClr val="000000"/>
                </a:solidFill>
              </a:rPr>
              <a:pPr>
                <a:defRPr/>
              </a:pPr>
              <a:t>22</a:t>
            </a:fld>
            <a:endParaRPr lang="ko-KR" altLang="en-US">
              <a:solidFill>
                <a:srgbClr val="000000"/>
              </a:solidFill>
            </a:endParaRPr>
          </a:p>
        </p:txBody>
      </p:sp>
      <p:sp>
        <p:nvSpPr>
          <p:cNvPr id="7" name="바닥글 개체 틀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sv-SE" altLang="ko-KR" dirty="0"/>
              <a:t>HYU 2018 TIPS</a:t>
            </a:r>
            <a:endParaRPr lang="ko-KR" altLang="ko-KR" dirty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201581"/>
            <a:ext cx="7057175" cy="246611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10" name="그룹 9"/>
          <p:cNvGrpSpPr/>
          <p:nvPr/>
        </p:nvGrpSpPr>
        <p:grpSpPr>
          <a:xfrm>
            <a:off x="4283969" y="1422613"/>
            <a:ext cx="4402832" cy="1574340"/>
            <a:chOff x="4421171" y="4494305"/>
            <a:chExt cx="4510093" cy="1982695"/>
          </a:xfrm>
        </p:grpSpPr>
        <p:sp>
          <p:nvSpPr>
            <p:cNvPr id="11" name="모서리가 둥근 직사각형 10"/>
            <p:cNvSpPr/>
            <p:nvPr/>
          </p:nvSpPr>
          <p:spPr bwMode="auto">
            <a:xfrm>
              <a:off x="4421171" y="4494305"/>
              <a:ext cx="1386496" cy="781062"/>
            </a:xfrm>
            <a:prstGeom prst="roundRect">
              <a:avLst/>
            </a:prstGeom>
            <a:solidFill>
              <a:srgbClr val="92D050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200" b="1" dirty="0">
                  <a:latin typeface="Times New Roman" pitchFamily="18" charset="0"/>
                  <a:ea typeface="굴림" pitchFamily="50" charset="-127"/>
                </a:rPr>
                <a:t>Publisher</a:t>
              </a:r>
            </a:p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900" dirty="0">
                  <a:latin typeface="Times New Roman" pitchFamily="18" charset="0"/>
                  <a:ea typeface="굴림" pitchFamily="50" charset="-127"/>
                </a:rPr>
                <a:t>For example – an</a:t>
              </a:r>
            </a:p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900" dirty="0">
                  <a:latin typeface="Times New Roman" pitchFamily="18" charset="0"/>
                  <a:ea typeface="굴림" pitchFamily="50" charset="-127"/>
                </a:rPr>
                <a:t>ESP8266 or Arduino or</a:t>
              </a:r>
            </a:p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900" dirty="0">
                  <a:latin typeface="Times New Roman" pitchFamily="18" charset="0"/>
                  <a:ea typeface="굴림" pitchFamily="50" charset="-127"/>
                </a:rPr>
                <a:t>MQTT-Spy</a:t>
              </a:r>
            </a:p>
          </p:txBody>
        </p:sp>
        <p:sp>
          <p:nvSpPr>
            <p:cNvPr id="12" name="모서리가 둥근 직사각형 11"/>
            <p:cNvSpPr/>
            <p:nvPr/>
          </p:nvSpPr>
          <p:spPr bwMode="auto">
            <a:xfrm>
              <a:off x="5982969" y="4494305"/>
              <a:ext cx="1386496" cy="781062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200" b="1" dirty="0">
                  <a:latin typeface="Times New Roman" pitchFamily="18" charset="0"/>
                  <a:ea typeface="굴림" pitchFamily="50" charset="-127"/>
                </a:rPr>
                <a:t>Broker</a:t>
              </a:r>
            </a:p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9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굴림" pitchFamily="50" charset="-127"/>
                </a:rPr>
                <a:t>For</a:t>
              </a:r>
              <a:r>
                <a:rPr kumimoji="0" lang="en-US" altLang="ko-KR" sz="900" b="0" i="0" u="none" strike="noStrike" cap="none" normalizeH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굴림" pitchFamily="50" charset="-127"/>
                </a:rPr>
                <a:t> example – “Really</a:t>
              </a:r>
            </a:p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900" dirty="0">
                  <a:latin typeface="Times New Roman" pitchFamily="18" charset="0"/>
                  <a:ea typeface="굴림" pitchFamily="50" charset="-127"/>
                </a:rPr>
                <a:t>Small Message Server”,</a:t>
              </a:r>
            </a:p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900" dirty="0">
                  <a:latin typeface="Times New Roman" pitchFamily="18" charset="0"/>
                  <a:ea typeface="굴림" pitchFamily="50" charset="-127"/>
                </a:rPr>
                <a:t>Mosquitto or RabbitMQ</a:t>
              </a:r>
              <a:endParaRPr kumimoji="0" lang="ko-KR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13" name="모서리가 둥근 직사각형 12"/>
            <p:cNvSpPr/>
            <p:nvPr/>
          </p:nvSpPr>
          <p:spPr bwMode="auto">
            <a:xfrm>
              <a:off x="7544768" y="4494305"/>
              <a:ext cx="1386496" cy="781062"/>
            </a:xfrm>
            <a:prstGeom prst="roundRect">
              <a:avLst/>
            </a:prstGeom>
            <a:solidFill>
              <a:srgbClr val="FF9900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200" b="1" dirty="0">
                  <a:latin typeface="Times New Roman" pitchFamily="18" charset="0"/>
                  <a:ea typeface="굴림" pitchFamily="50" charset="-127"/>
                </a:rPr>
                <a:t>Subscriber</a:t>
              </a:r>
            </a:p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9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굴림" pitchFamily="50" charset="-127"/>
                </a:rPr>
                <a:t>For</a:t>
              </a:r>
              <a:r>
                <a:rPr kumimoji="0" lang="en-US" altLang="ko-KR" sz="900" b="0" i="0" u="none" strike="noStrike" cap="none" normalizeH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굴림" pitchFamily="50" charset="-127"/>
                </a:rPr>
                <a:t> example – and</a:t>
              </a:r>
            </a:p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900" baseline="0" dirty="0">
                  <a:latin typeface="Times New Roman" pitchFamily="18" charset="0"/>
                  <a:ea typeface="굴림" pitchFamily="50" charset="-127"/>
                </a:rPr>
                <a:t>ESP8266 or</a:t>
              </a:r>
              <a:r>
                <a:rPr lang="en-US" altLang="ko-KR" sz="900" dirty="0">
                  <a:latin typeface="Times New Roman" pitchFamily="18" charset="0"/>
                  <a:ea typeface="굴림" pitchFamily="50" charset="-127"/>
                </a:rPr>
                <a:t> Arduino or</a:t>
              </a:r>
            </a:p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9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굴림" pitchFamily="50" charset="-127"/>
                </a:rPr>
                <a:t>MQTT</a:t>
              </a:r>
              <a:r>
                <a:rPr lang="en-US" altLang="ko-KR" sz="900" dirty="0">
                  <a:latin typeface="Times New Roman" pitchFamily="18" charset="0"/>
                  <a:ea typeface="굴림" pitchFamily="50" charset="-127"/>
                </a:rPr>
                <a:t>-Spy</a:t>
              </a:r>
              <a:endParaRPr kumimoji="0" lang="ko-KR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굴림" pitchFamily="50" charset="-127"/>
              </a:endParaRPr>
            </a:p>
          </p:txBody>
        </p:sp>
        <p:cxnSp>
          <p:nvCxnSpPr>
            <p:cNvPr id="14" name="직선 연결선 13"/>
            <p:cNvCxnSpPr>
              <a:stCxn id="11" idx="2"/>
            </p:cNvCxnSpPr>
            <p:nvPr/>
          </p:nvCxnSpPr>
          <p:spPr bwMode="auto">
            <a:xfrm>
              <a:off x="5114419" y="5275367"/>
              <a:ext cx="0" cy="1201633"/>
            </a:xfrm>
            <a:prstGeom prst="line">
              <a:avLst/>
            </a:prstGeom>
            <a:solidFill>
              <a:schemeClr val="accent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5" name="직선 연결선 14"/>
            <p:cNvCxnSpPr/>
            <p:nvPr/>
          </p:nvCxnSpPr>
          <p:spPr bwMode="auto">
            <a:xfrm>
              <a:off x="6676217" y="5275367"/>
              <a:ext cx="0" cy="1201633"/>
            </a:xfrm>
            <a:prstGeom prst="line">
              <a:avLst/>
            </a:prstGeom>
            <a:solidFill>
              <a:schemeClr val="accent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6" name="직선 연결선 15"/>
            <p:cNvCxnSpPr/>
            <p:nvPr/>
          </p:nvCxnSpPr>
          <p:spPr bwMode="auto">
            <a:xfrm>
              <a:off x="8238016" y="5275367"/>
              <a:ext cx="0" cy="1201633"/>
            </a:xfrm>
            <a:prstGeom prst="line">
              <a:avLst/>
            </a:prstGeom>
            <a:solidFill>
              <a:schemeClr val="accent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7" name="직선 화살표 연결선 16"/>
            <p:cNvCxnSpPr/>
            <p:nvPr/>
          </p:nvCxnSpPr>
          <p:spPr bwMode="auto">
            <a:xfrm>
              <a:off x="5114419" y="6093296"/>
              <a:ext cx="1561798" cy="0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8" name="직선 화살표 연결선 17"/>
            <p:cNvCxnSpPr/>
            <p:nvPr/>
          </p:nvCxnSpPr>
          <p:spPr bwMode="auto">
            <a:xfrm>
              <a:off x="6676218" y="5661248"/>
              <a:ext cx="1561798" cy="0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rgbClr val="92D050"/>
              </a:solidFill>
              <a:prstDash val="solid"/>
              <a:round/>
              <a:headEnd type="triangle" w="med" len="med"/>
              <a:tailEnd type="none"/>
            </a:ln>
            <a:effectLst/>
          </p:spPr>
        </p:cxnSp>
        <p:cxnSp>
          <p:nvCxnSpPr>
            <p:cNvPr id="19" name="직선 화살표 연결선 18"/>
            <p:cNvCxnSpPr/>
            <p:nvPr/>
          </p:nvCxnSpPr>
          <p:spPr bwMode="auto">
            <a:xfrm>
              <a:off x="6676217" y="6381328"/>
              <a:ext cx="1561798" cy="0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20" name="TextBox 19"/>
            <p:cNvSpPr txBox="1"/>
            <p:nvPr/>
          </p:nvSpPr>
          <p:spPr>
            <a:xfrm>
              <a:off x="5255792" y="5751514"/>
              <a:ext cx="1320683" cy="276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/>
                <a:t>Pub(topic, data)</a:t>
              </a:r>
              <a:endParaRPr lang="ko-KR" altLang="en-US" sz="1200" b="1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866527" y="5298086"/>
              <a:ext cx="1304653" cy="276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/>
                <a:t>Sub(topic, data)</a:t>
              </a:r>
              <a:endParaRPr lang="ko-KR" altLang="en-US" sz="1200" b="1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6797391" y="6023571"/>
              <a:ext cx="1320683" cy="276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/>
                <a:t>Pub(topic, data)</a:t>
              </a:r>
              <a:endParaRPr lang="ko-KR" altLang="en-US" sz="1200" b="1" dirty="0"/>
            </a:p>
          </p:txBody>
        </p:sp>
      </p:grpSp>
      <p:sp>
        <p:nvSpPr>
          <p:cNvPr id="25" name="제목 2"/>
          <p:cNvSpPr txBox="1">
            <a:spLocks/>
          </p:cNvSpPr>
          <p:nvPr/>
        </p:nvSpPr>
        <p:spPr bwMode="auto">
          <a:xfrm>
            <a:off x="457200" y="311386"/>
            <a:ext cx="82296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imes New Roman" pitchFamily="18" charset="0"/>
                <a:ea typeface="굴림" pitchFamily="50" charset="-127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imes New Roman" pitchFamily="18" charset="0"/>
                <a:ea typeface="굴림" pitchFamily="50" charset="-127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imes New Roman" pitchFamily="18" charset="0"/>
                <a:ea typeface="굴림" pitchFamily="50" charset="-127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imes New Roman" pitchFamily="18" charset="0"/>
                <a:ea typeface="굴림" pitchFamily="50" charset="-127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imes New Roman" pitchFamily="18" charset="0"/>
                <a:ea typeface="굴림" pitchFamily="50" charset="-127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imes New Roman" pitchFamily="18" charset="0"/>
                <a:ea typeface="굴림" pitchFamily="50" charset="-127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imes New Roman" pitchFamily="18" charset="0"/>
                <a:ea typeface="굴림" pitchFamily="50" charset="-127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imes New Roman" pitchFamily="18" charset="0"/>
                <a:ea typeface="굴림" pitchFamily="50" charset="-127"/>
              </a:defRPr>
            </a:lvl9pPr>
          </a:lstStyle>
          <a:p>
            <a:pPr latinLnBrk="0"/>
            <a:r>
              <a:rPr lang="en-US" altLang="ko-KR" b="1" kern="0" dirty="0"/>
              <a:t>1. Smart Home Energy Framework :</a:t>
            </a:r>
            <a:br>
              <a:rPr lang="en-US" altLang="ko-KR" b="1" kern="0" dirty="0"/>
            </a:br>
            <a:r>
              <a:rPr lang="en-US" altLang="ko-KR" sz="2000" b="1" kern="0" dirty="0"/>
              <a:t>1.1.4 Background </a:t>
            </a:r>
            <a:r>
              <a:rPr lang="en-US" altLang="ko-KR" sz="2000" b="1" kern="0" dirty="0" err="1"/>
              <a:t>IoT</a:t>
            </a:r>
            <a:r>
              <a:rPr lang="en-US" altLang="ko-KR" sz="2000" b="1" kern="0" dirty="0"/>
              <a:t> </a:t>
            </a:r>
            <a:r>
              <a:rPr lang="ko-KR" altLang="en-US" sz="2000" b="1" kern="0" dirty="0"/>
              <a:t>수요반응 프로토콜</a:t>
            </a:r>
            <a:r>
              <a:rPr lang="ko-KR" altLang="en-US" sz="1200" b="1" kern="0" dirty="0"/>
              <a:t> </a:t>
            </a:r>
            <a:r>
              <a:rPr lang="en-US" altLang="ko-KR" sz="2000" b="1" dirty="0"/>
              <a:t>: MQTT (3/7)</a:t>
            </a:r>
            <a:endParaRPr lang="ko-KR" altLang="en-US" sz="2000" kern="0" dirty="0"/>
          </a:p>
        </p:txBody>
      </p:sp>
    </p:spTree>
    <p:extLst>
      <p:ext uri="{BB962C8B-B14F-4D97-AF65-F5344CB8AC3E}">
        <p14:creationId xmlns:p14="http://schemas.microsoft.com/office/powerpoint/2010/main" val="61441394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b="1" dirty="0">
                <a:solidFill>
                  <a:schemeClr val="tx1"/>
                </a:solidFill>
              </a:rPr>
              <a:t>2. Smart Home Energy Framework : </a:t>
            </a:r>
            <a:r>
              <a:rPr lang="en-US" altLang="ko-KR" sz="2400" b="1" dirty="0">
                <a:solidFill>
                  <a:schemeClr val="tx1"/>
                </a:solidFill>
              </a:rPr>
              <a:t/>
            </a:r>
            <a:br>
              <a:rPr lang="en-US" altLang="ko-KR" sz="2400" b="1" dirty="0">
                <a:solidFill>
                  <a:schemeClr val="tx1"/>
                </a:solidFill>
              </a:rPr>
            </a:br>
            <a:r>
              <a:rPr lang="en-US" altLang="ko-KR" sz="2000" b="1" dirty="0">
                <a:solidFill>
                  <a:schemeClr val="tx1"/>
                </a:solidFill>
              </a:rPr>
              <a:t>2.2 EMAP(CoAP/JSON, MQTT/JSON) : Event</a:t>
            </a:r>
            <a:endParaRPr lang="ko-KR" altLang="en-US" sz="2000" b="1" dirty="0">
              <a:solidFill>
                <a:schemeClr val="tx1"/>
              </a:solidFill>
              <a:ea typeface="굴림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7C6F095-276F-4AD3-9842-1213BA0CC323}" type="slidenum">
              <a:rPr lang="ko-KR" altLang="en-US" smtClean="0"/>
              <a:pPr>
                <a:defRPr/>
              </a:pPr>
              <a:t>220</a:t>
            </a:fld>
            <a:endParaRPr lang="ko-KR" altLang="en-US"/>
          </a:p>
        </p:txBody>
      </p:sp>
      <p:sp>
        <p:nvSpPr>
          <p:cNvPr id="22" name="직사각형 21"/>
          <p:cNvSpPr/>
          <p:nvPr/>
        </p:nvSpPr>
        <p:spPr bwMode="auto">
          <a:xfrm>
            <a:off x="3355102" y="4149080"/>
            <a:ext cx="2428892" cy="2232248"/>
          </a:xfrm>
          <a:prstGeom prst="rect">
            <a:avLst/>
          </a:prstGeom>
          <a:solidFill>
            <a:schemeClr val="bg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200" b="1" dirty="0">
                <a:solidFill>
                  <a:srgbClr val="FF0000"/>
                </a:solidFill>
                <a:ea typeface="굴림" pitchFamily="50" charset="-127"/>
              </a:rPr>
              <a:t>Demand Response Event</a:t>
            </a:r>
            <a:endParaRPr lang="en-US" altLang="ko-KR" sz="1200" dirty="0">
              <a:solidFill>
                <a:srgbClr val="FF0000"/>
              </a:solidFill>
              <a:latin typeface="Times New Roman" pitchFamily="18" charset="0"/>
              <a:ea typeface="굴림" pitchFamily="50" charset="-127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500" dirty="0">
              <a:solidFill>
                <a:srgbClr val="FF0000"/>
              </a:solidFill>
              <a:latin typeface="Times New Roman" pitchFamily="18" charset="0"/>
              <a:ea typeface="굴림" pitchFamily="50" charset="-127"/>
            </a:endParaRP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200" dirty="0">
                <a:solidFill>
                  <a:srgbClr val="FF0000"/>
                </a:solidFill>
                <a:latin typeface="Times New Roman" pitchFamily="18" charset="0"/>
                <a:ea typeface="굴림" pitchFamily="50" charset="-127"/>
              </a:rPr>
              <a:t>+ signalType : String,</a:t>
            </a: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200" dirty="0">
                <a:solidFill>
                  <a:srgbClr val="FF0000"/>
                </a:solidFill>
                <a:latin typeface="Times New Roman" pitchFamily="18" charset="0"/>
                <a:ea typeface="굴림" pitchFamily="50" charset="-127"/>
              </a:rPr>
              <a:t>+ threshold : Double,</a:t>
            </a: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200" dirty="0">
                <a:solidFill>
                  <a:srgbClr val="FF0000"/>
                </a:solidFill>
                <a:latin typeface="Times New Roman" pitchFamily="18" charset="0"/>
                <a:ea typeface="굴림" pitchFamily="50" charset="-127"/>
              </a:rPr>
              <a:t>+ capacity : Double</a:t>
            </a: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200" dirty="0">
                <a:solidFill>
                  <a:srgbClr val="FF0000"/>
                </a:solidFill>
                <a:latin typeface="Times New Roman" pitchFamily="18" charset="0"/>
                <a:ea typeface="굴림" pitchFamily="50" charset="-127"/>
              </a:rPr>
              <a:t>+ price : Integer,</a:t>
            </a: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200" dirty="0">
                <a:solidFill>
                  <a:srgbClr val="FF0000"/>
                </a:solidFill>
                <a:latin typeface="Times New Roman" pitchFamily="18" charset="0"/>
                <a:ea typeface="굴림" pitchFamily="50" charset="-127"/>
              </a:rPr>
              <a:t>+ unit : String</a:t>
            </a:r>
          </a:p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dirty="0">
                <a:solidFill>
                  <a:srgbClr val="FF0000"/>
                </a:solidFill>
                <a:latin typeface="Times New Roman" pitchFamily="18" charset="0"/>
                <a:ea typeface="굴림" pitchFamily="50" charset="-127"/>
              </a:rPr>
              <a:t>+ time : Date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0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cxnSp>
        <p:nvCxnSpPr>
          <p:cNvPr id="23" name="직선 연결선 22"/>
          <p:cNvCxnSpPr/>
          <p:nvPr/>
        </p:nvCxnSpPr>
        <p:spPr bwMode="auto">
          <a:xfrm>
            <a:off x="3355102" y="4433244"/>
            <a:ext cx="2428892" cy="1588"/>
          </a:xfrm>
          <a:prstGeom prst="line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4" name="직선 연결선 23"/>
          <p:cNvCxnSpPr/>
          <p:nvPr/>
        </p:nvCxnSpPr>
        <p:spPr bwMode="auto">
          <a:xfrm>
            <a:off x="3355102" y="6163716"/>
            <a:ext cx="2428892" cy="1588"/>
          </a:xfrm>
          <a:prstGeom prst="line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15C38CA8-3B14-4210-8935-DE11939AC72C}"/>
              </a:ext>
            </a:extLst>
          </p:cNvPr>
          <p:cNvCxnSpPr>
            <a:cxnSpLocks/>
            <a:stCxn id="26" idx="2"/>
          </p:cNvCxnSpPr>
          <p:nvPr/>
        </p:nvCxnSpPr>
        <p:spPr bwMode="auto">
          <a:xfrm>
            <a:off x="500034" y="1721960"/>
            <a:ext cx="0" cy="4943256"/>
          </a:xfrm>
          <a:prstGeom prst="line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15F52B6C-598F-4040-A39A-481B116B703A}"/>
              </a:ext>
            </a:extLst>
          </p:cNvPr>
          <p:cNvSpPr/>
          <p:nvPr/>
        </p:nvSpPr>
        <p:spPr bwMode="auto">
          <a:xfrm>
            <a:off x="-71470" y="1221894"/>
            <a:ext cx="1143008" cy="500066"/>
          </a:xfrm>
          <a:prstGeom prst="rect">
            <a:avLst/>
          </a:prstGeom>
          <a:solidFill>
            <a:schemeClr val="bg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300" b="1" dirty="0">
                <a:latin typeface="Times New Roman" pitchFamily="18" charset="0"/>
                <a:ea typeface="굴림" pitchFamily="50" charset="-127"/>
              </a:rPr>
              <a:t>VTN</a:t>
            </a:r>
            <a:endParaRPr kumimoji="0" lang="ko-KR" altLang="en-US" sz="1300" b="1" i="0" u="none" strike="noStrike" cap="none" normalizeH="0" baseline="0" dirty="0">
              <a:ln>
                <a:noFill/>
              </a:ln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A8B4D70-A62E-447F-A280-1D3A611C7CC2}"/>
              </a:ext>
            </a:extLst>
          </p:cNvPr>
          <p:cNvSpPr txBox="1"/>
          <p:nvPr/>
        </p:nvSpPr>
        <p:spPr>
          <a:xfrm>
            <a:off x="1336418" y="1308764"/>
            <a:ext cx="9332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0156FF"/>
                </a:solidFill>
              </a:rPr>
              <a:t>OpenADR</a:t>
            </a:r>
          </a:p>
          <a:p>
            <a:pPr algn="ctr"/>
            <a:r>
              <a:rPr lang="en-US" altLang="ko-KR" sz="1200" dirty="0">
                <a:solidFill>
                  <a:srgbClr val="0156FF"/>
                </a:solidFill>
              </a:rPr>
              <a:t>HTTP/XML</a:t>
            </a:r>
            <a:endParaRPr lang="ko-KR" altLang="en-US" sz="1200" dirty="0">
              <a:solidFill>
                <a:srgbClr val="0156FF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F03CEF2-3B66-487C-89B1-249AB0E324F0}"/>
              </a:ext>
            </a:extLst>
          </p:cNvPr>
          <p:cNvSpPr txBox="1"/>
          <p:nvPr/>
        </p:nvSpPr>
        <p:spPr>
          <a:xfrm>
            <a:off x="4072362" y="1308764"/>
            <a:ext cx="11316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0156FF"/>
                </a:solidFill>
              </a:rPr>
              <a:t>EMAI Protocol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93A9241-5ECF-4F5F-B782-B8BE4944CEC7}"/>
              </a:ext>
            </a:extLst>
          </p:cNvPr>
          <p:cNvSpPr txBox="1"/>
          <p:nvPr/>
        </p:nvSpPr>
        <p:spPr>
          <a:xfrm>
            <a:off x="6666567" y="1308764"/>
            <a:ext cx="12119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0156FF"/>
                </a:solidFill>
              </a:rPr>
              <a:t>Device Protocol</a:t>
            </a:r>
          </a:p>
        </p:txBody>
      </p:sp>
      <p:sp>
        <p:nvSpPr>
          <p:cNvPr id="30" name="모서리가 둥근 직사각형 86">
            <a:extLst>
              <a:ext uri="{FF2B5EF4-FFF2-40B4-BE49-F238E27FC236}">
                <a16:creationId xmlns:a16="http://schemas.microsoft.com/office/drawing/2014/main" id="{2D0E16E7-AB45-4420-9C02-09B3084C531D}"/>
              </a:ext>
            </a:extLst>
          </p:cNvPr>
          <p:cNvSpPr/>
          <p:nvPr/>
        </p:nvSpPr>
        <p:spPr bwMode="auto">
          <a:xfrm>
            <a:off x="500034" y="2143116"/>
            <a:ext cx="2714644" cy="785818"/>
          </a:xfrm>
          <a:prstGeom prst="roundRect">
            <a:avLst/>
          </a:prstGeom>
          <a:noFill/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400" b="1" dirty="0">
                <a:ea typeface="굴림" pitchFamily="50" charset="-127"/>
              </a:rPr>
              <a:t>Demand Response Event</a:t>
            </a:r>
          </a:p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400" dirty="0">
                <a:latin typeface="Times New Roman" pitchFamily="18" charset="0"/>
                <a:ea typeface="굴림" pitchFamily="50" charset="-127"/>
              </a:rPr>
              <a:t>Original</a:t>
            </a:r>
          </a:p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400" dirty="0">
                <a:latin typeface="Times New Roman" pitchFamily="18" charset="0"/>
                <a:ea typeface="굴림" pitchFamily="50" charset="-127"/>
              </a:rPr>
              <a:t>OpenADR 2.0b</a:t>
            </a:r>
            <a:endParaRPr lang="ko-KR" altLang="en-US" sz="1400" dirty="0">
              <a:latin typeface="Times New Roman" pitchFamily="18" charset="0"/>
              <a:ea typeface="굴림" pitchFamily="50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A23521AA-DF0E-4D44-B6E5-328D08B2BAC2}"/>
              </a:ext>
            </a:extLst>
          </p:cNvPr>
          <p:cNvCxnSpPr>
            <a:cxnSpLocks/>
            <a:stCxn id="32" idx="2"/>
          </p:cNvCxnSpPr>
          <p:nvPr/>
        </p:nvCxnSpPr>
        <p:spPr bwMode="auto">
          <a:xfrm>
            <a:off x="3214065" y="1721961"/>
            <a:ext cx="0" cy="4943256"/>
          </a:xfrm>
          <a:prstGeom prst="line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4C18B7E7-1C67-4691-9000-4CE8EE8978A7}"/>
              </a:ext>
            </a:extLst>
          </p:cNvPr>
          <p:cNvSpPr/>
          <p:nvPr/>
        </p:nvSpPr>
        <p:spPr bwMode="auto">
          <a:xfrm>
            <a:off x="2642561" y="1221895"/>
            <a:ext cx="1143008" cy="500066"/>
          </a:xfrm>
          <a:prstGeom prst="rect">
            <a:avLst/>
          </a:prstGeom>
          <a:solidFill>
            <a:schemeClr val="bg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300" b="1" dirty="0">
                <a:latin typeface="Times New Roman" pitchFamily="18" charset="0"/>
                <a:ea typeface="굴림" pitchFamily="50" charset="-127"/>
              </a:rPr>
              <a:t>VEN</a:t>
            </a:r>
          </a:p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300" b="1" dirty="0">
                <a:latin typeface="Times New Roman" pitchFamily="18" charset="0"/>
                <a:ea typeface="굴림" pitchFamily="50" charset="-127"/>
              </a:rPr>
              <a:t>Server EMA</a:t>
            </a:r>
            <a:endParaRPr lang="ko-KR" altLang="en-US" sz="1300" b="1" dirty="0">
              <a:latin typeface="Times New Roman" pitchFamily="18" charset="0"/>
              <a:ea typeface="굴림" pitchFamily="50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71F086A5-FCE0-4161-B912-6360EB92F889}"/>
              </a:ext>
            </a:extLst>
          </p:cNvPr>
          <p:cNvCxnSpPr>
            <a:cxnSpLocks/>
            <a:stCxn id="34" idx="2"/>
          </p:cNvCxnSpPr>
          <p:nvPr/>
        </p:nvCxnSpPr>
        <p:spPr bwMode="auto">
          <a:xfrm>
            <a:off x="5928096" y="1721962"/>
            <a:ext cx="0" cy="4943256"/>
          </a:xfrm>
          <a:prstGeom prst="line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DF0EA5D-474C-44A8-8B73-AC53DD86A81B}"/>
              </a:ext>
            </a:extLst>
          </p:cNvPr>
          <p:cNvSpPr/>
          <p:nvPr/>
        </p:nvSpPr>
        <p:spPr bwMode="auto">
          <a:xfrm>
            <a:off x="5356592" y="1221896"/>
            <a:ext cx="1143008" cy="500066"/>
          </a:xfrm>
          <a:prstGeom prst="rect">
            <a:avLst/>
          </a:prstGeom>
          <a:solidFill>
            <a:schemeClr val="bg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300" b="1" dirty="0">
                <a:latin typeface="Times New Roman" pitchFamily="18" charset="0"/>
                <a:ea typeface="굴림" pitchFamily="50" charset="-127"/>
              </a:rPr>
              <a:t>Client </a:t>
            </a:r>
            <a:r>
              <a:rPr lang="ko-KR" altLang="en-US" sz="1300" b="1" dirty="0">
                <a:latin typeface="Times New Roman" pitchFamily="18" charset="0"/>
                <a:ea typeface="굴림" pitchFamily="50" charset="-127"/>
              </a:rPr>
              <a:t> </a:t>
            </a:r>
            <a:r>
              <a:rPr lang="en-US" altLang="ko-KR" sz="1300" b="1" dirty="0">
                <a:latin typeface="Times New Roman" pitchFamily="18" charset="0"/>
                <a:ea typeface="굴림" pitchFamily="50" charset="-127"/>
              </a:rPr>
              <a:t>EMA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300" b="1" dirty="0">
                <a:latin typeface="Times New Roman" pitchFamily="18" charset="0"/>
                <a:ea typeface="굴림" pitchFamily="50" charset="-127"/>
              </a:rPr>
              <a:t>(Server EMA)</a:t>
            </a:r>
            <a:endParaRPr lang="ko-KR" altLang="en-US" sz="1300" b="1" dirty="0">
              <a:latin typeface="Times New Roman" pitchFamily="18" charset="0"/>
              <a:ea typeface="굴림" pitchFamily="50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9F67ECDE-1F2C-49A8-BD68-AD16209A3611}"/>
              </a:ext>
            </a:extLst>
          </p:cNvPr>
          <p:cNvCxnSpPr>
            <a:cxnSpLocks/>
            <a:stCxn id="36" idx="2"/>
          </p:cNvCxnSpPr>
          <p:nvPr/>
        </p:nvCxnSpPr>
        <p:spPr bwMode="auto">
          <a:xfrm>
            <a:off x="8642128" y="1721963"/>
            <a:ext cx="0" cy="4943256"/>
          </a:xfrm>
          <a:prstGeom prst="line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E274780-060D-4AEF-ADB1-FF0CD093DADB}"/>
              </a:ext>
            </a:extLst>
          </p:cNvPr>
          <p:cNvSpPr/>
          <p:nvPr/>
        </p:nvSpPr>
        <p:spPr bwMode="auto">
          <a:xfrm>
            <a:off x="7963408" y="1221897"/>
            <a:ext cx="1357440" cy="500066"/>
          </a:xfrm>
          <a:prstGeom prst="rect">
            <a:avLst/>
          </a:prstGeom>
          <a:solidFill>
            <a:schemeClr val="bg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300" b="1" dirty="0">
                <a:latin typeface="Times New Roman" pitchFamily="18" charset="0"/>
                <a:ea typeface="굴림" pitchFamily="50" charset="-127"/>
              </a:rPr>
              <a:t>Smart Appliance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300" b="1" dirty="0">
                <a:latin typeface="Times New Roman" pitchFamily="18" charset="0"/>
                <a:ea typeface="굴림" pitchFamily="50" charset="-127"/>
              </a:rPr>
              <a:t>EMA</a:t>
            </a:r>
            <a:endParaRPr lang="ko-KR" altLang="en-US" sz="1300" b="1" dirty="0"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37" name="모서리가 둥근 직사각형 86">
            <a:extLst>
              <a:ext uri="{FF2B5EF4-FFF2-40B4-BE49-F238E27FC236}">
                <a16:creationId xmlns:a16="http://schemas.microsoft.com/office/drawing/2014/main" id="{815A608D-6E57-4E81-9EC1-EC2D5532E540}"/>
              </a:ext>
            </a:extLst>
          </p:cNvPr>
          <p:cNvSpPr/>
          <p:nvPr/>
        </p:nvSpPr>
        <p:spPr bwMode="auto">
          <a:xfrm>
            <a:off x="3214678" y="2928934"/>
            <a:ext cx="2710373" cy="785818"/>
          </a:xfrm>
          <a:prstGeom prst="roundRect">
            <a:avLst/>
          </a:prstGeom>
          <a:noFill/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400" b="1" dirty="0">
                <a:solidFill>
                  <a:srgbClr val="FF0000"/>
                </a:solidFill>
                <a:ea typeface="굴림" pitchFamily="50" charset="-127"/>
              </a:rPr>
              <a:t>Demand Response Event</a:t>
            </a:r>
          </a:p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500" dirty="0">
                <a:solidFill>
                  <a:srgbClr val="FF0000"/>
                </a:solidFill>
                <a:latin typeface="Times New Roman" pitchFamily="18" charset="0"/>
                <a:ea typeface="굴림" pitchFamily="50" charset="-127"/>
              </a:rPr>
              <a:t>Extended</a:t>
            </a:r>
          </a:p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500" dirty="0">
                <a:solidFill>
                  <a:srgbClr val="FF0000"/>
                </a:solidFill>
                <a:latin typeface="Times New Roman" pitchFamily="18" charset="0"/>
                <a:ea typeface="굴림" pitchFamily="50" charset="-127"/>
              </a:rPr>
              <a:t>OpenADR</a:t>
            </a:r>
            <a:endParaRPr lang="ko-KR" altLang="en-US" sz="1500" dirty="0">
              <a:solidFill>
                <a:srgbClr val="FF0000"/>
              </a:solidFill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38" name="모서리가 둥근 직사각형 86">
            <a:extLst>
              <a:ext uri="{FF2B5EF4-FFF2-40B4-BE49-F238E27FC236}">
                <a16:creationId xmlns:a16="http://schemas.microsoft.com/office/drawing/2014/main" id="{0E32F639-2367-424F-A145-2248D1B2C26F}"/>
              </a:ext>
            </a:extLst>
          </p:cNvPr>
          <p:cNvSpPr/>
          <p:nvPr/>
        </p:nvSpPr>
        <p:spPr bwMode="auto">
          <a:xfrm>
            <a:off x="5926563" y="3714752"/>
            <a:ext cx="2714644" cy="785818"/>
          </a:xfrm>
          <a:prstGeom prst="roundRect">
            <a:avLst/>
          </a:prstGeom>
          <a:noFill/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500" dirty="0">
                <a:latin typeface="Times New Roman" pitchFamily="18" charset="0"/>
                <a:ea typeface="굴림" pitchFamily="50" charset="-127"/>
              </a:rPr>
              <a:t>Device Event</a:t>
            </a:r>
            <a:endParaRPr lang="ko-KR" altLang="en-US" sz="1500" dirty="0">
              <a:latin typeface="Times New Roman" pitchFamily="18" charset="0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58452300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b="1" dirty="0">
                <a:solidFill>
                  <a:schemeClr val="tx1"/>
                </a:solidFill>
              </a:rPr>
              <a:t>2. Smart Home Energy Framework : </a:t>
            </a:r>
            <a:r>
              <a:rPr lang="en-US" altLang="ko-KR" sz="2800" b="1" dirty="0">
                <a:solidFill>
                  <a:schemeClr val="tx1"/>
                </a:solidFill>
              </a:rPr>
              <a:t/>
            </a:r>
            <a:br>
              <a:rPr lang="en-US" altLang="ko-KR" sz="2800" b="1" dirty="0">
                <a:solidFill>
                  <a:schemeClr val="tx1"/>
                </a:solidFill>
              </a:rPr>
            </a:br>
            <a:r>
              <a:rPr lang="en-US" altLang="ko-KR" sz="2400" b="1" dirty="0">
                <a:solidFill>
                  <a:schemeClr val="tx1"/>
                </a:solidFill>
              </a:rPr>
              <a:t>2.2 EMAP(CoAP/JSON, MQTT/JSON) : Event-</a:t>
            </a:r>
            <a:r>
              <a:rPr lang="en-US" altLang="ko-KR" sz="2400" b="1" dirty="0">
                <a:solidFill>
                  <a:srgbClr val="FF0000"/>
                </a:solidFill>
              </a:rPr>
              <a:t>PULL</a:t>
            </a:r>
            <a:r>
              <a:rPr lang="en-US" altLang="ko-KR" sz="2400" b="1" dirty="0">
                <a:solidFill>
                  <a:schemeClr val="tx1"/>
                </a:solidFill>
              </a:rPr>
              <a:t>,PUSH</a:t>
            </a:r>
            <a:endParaRPr lang="ko-KR" altLang="en-US" sz="1600" b="1" dirty="0">
              <a:ea typeface="굴림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7C6F095-276F-4AD3-9842-1213BA0CC323}" type="slidenum">
              <a:rPr lang="ko-KR" altLang="en-US" smtClean="0"/>
              <a:pPr>
                <a:defRPr/>
              </a:pPr>
              <a:t>221</a:t>
            </a:fld>
            <a:endParaRPr lang="ko-KR" altLang="en-US"/>
          </a:p>
        </p:txBody>
      </p:sp>
      <p:cxnSp>
        <p:nvCxnSpPr>
          <p:cNvPr id="12" name="직선 화살표 연결선 11"/>
          <p:cNvCxnSpPr/>
          <p:nvPr/>
        </p:nvCxnSpPr>
        <p:spPr bwMode="auto">
          <a:xfrm>
            <a:off x="3214064" y="4252301"/>
            <a:ext cx="2714400" cy="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arrow"/>
          </a:ln>
          <a:effectLst/>
        </p:spPr>
      </p:cxnSp>
      <p:sp>
        <p:nvSpPr>
          <p:cNvPr id="13" name="TextBox 12"/>
          <p:cNvSpPr txBox="1"/>
          <p:nvPr/>
        </p:nvSpPr>
        <p:spPr>
          <a:xfrm>
            <a:off x="4469547" y="3275566"/>
            <a:ext cx="461665" cy="265457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ko-KR" dirty="0"/>
              <a:t>…</a:t>
            </a:r>
            <a:endParaRPr lang="ko-KR" altLang="en-US" dirty="0"/>
          </a:p>
        </p:txBody>
      </p:sp>
      <p:cxnSp>
        <p:nvCxnSpPr>
          <p:cNvPr id="17" name="직선 화살표 연결선 16"/>
          <p:cNvCxnSpPr/>
          <p:nvPr/>
        </p:nvCxnSpPr>
        <p:spPr bwMode="auto">
          <a:xfrm rot="10800000" flipV="1">
            <a:off x="3214065" y="4627960"/>
            <a:ext cx="2714400" cy="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arrow"/>
          </a:ln>
          <a:effectLst/>
        </p:spPr>
      </p:cxnSp>
      <p:cxnSp>
        <p:nvCxnSpPr>
          <p:cNvPr id="18" name="직선 화살표 연결선 17"/>
          <p:cNvCxnSpPr/>
          <p:nvPr/>
        </p:nvCxnSpPr>
        <p:spPr bwMode="auto">
          <a:xfrm>
            <a:off x="3214064" y="5003619"/>
            <a:ext cx="2714400" cy="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arrow"/>
          </a:ln>
          <a:effectLst/>
        </p:spPr>
      </p:cxnSp>
      <p:sp>
        <p:nvSpPr>
          <p:cNvPr id="20" name="직사각형 19"/>
          <p:cNvSpPr/>
          <p:nvPr/>
        </p:nvSpPr>
        <p:spPr>
          <a:xfrm>
            <a:off x="4118094" y="4363249"/>
            <a:ext cx="91082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err="1"/>
              <a:t>createdEvent</a:t>
            </a:r>
            <a:endParaRPr lang="ko-KR" altLang="en-US" sz="1000" dirty="0"/>
          </a:p>
        </p:txBody>
      </p:sp>
      <p:sp>
        <p:nvSpPr>
          <p:cNvPr id="21" name="직사각형 20"/>
          <p:cNvSpPr/>
          <p:nvPr/>
        </p:nvSpPr>
        <p:spPr>
          <a:xfrm>
            <a:off x="4219083" y="4741338"/>
            <a:ext cx="70884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/>
              <a:t>Response</a:t>
            </a:r>
            <a:endParaRPr lang="ko-KR" altLang="en-US" sz="1000" dirty="0"/>
          </a:p>
        </p:txBody>
      </p:sp>
      <p:cxnSp>
        <p:nvCxnSpPr>
          <p:cNvPr id="22" name="직선 화살표 연결선 21"/>
          <p:cNvCxnSpPr/>
          <p:nvPr/>
        </p:nvCxnSpPr>
        <p:spPr bwMode="auto">
          <a:xfrm rot="10800000" flipV="1">
            <a:off x="3214065" y="5379278"/>
            <a:ext cx="2714400" cy="0"/>
          </a:xfrm>
          <a:prstGeom prst="straightConnector1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3" name="직선 화살표 연결선 22"/>
          <p:cNvCxnSpPr/>
          <p:nvPr/>
        </p:nvCxnSpPr>
        <p:spPr bwMode="auto">
          <a:xfrm>
            <a:off x="3214064" y="5754939"/>
            <a:ext cx="2714400" cy="0"/>
          </a:xfrm>
          <a:prstGeom prst="straightConnector1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4" name="TextBox 23"/>
          <p:cNvSpPr txBox="1"/>
          <p:nvPr/>
        </p:nvSpPr>
        <p:spPr>
          <a:xfrm>
            <a:off x="4474165" y="5777342"/>
            <a:ext cx="461665" cy="265457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ko-KR" dirty="0"/>
              <a:t>…</a:t>
            </a:r>
            <a:endParaRPr lang="ko-KR" altLang="en-US" dirty="0"/>
          </a:p>
        </p:txBody>
      </p:sp>
      <p:sp>
        <p:nvSpPr>
          <p:cNvPr id="25" name="직사각형 24"/>
          <p:cNvSpPr/>
          <p:nvPr/>
        </p:nvSpPr>
        <p:spPr>
          <a:xfrm>
            <a:off x="4376177" y="5119427"/>
            <a:ext cx="39466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/>
              <a:t>Poll</a:t>
            </a:r>
            <a:endParaRPr lang="ko-KR" altLang="en-US" sz="1000" dirty="0"/>
          </a:p>
        </p:txBody>
      </p:sp>
      <p:sp>
        <p:nvSpPr>
          <p:cNvPr id="26" name="직사각형 25"/>
          <p:cNvSpPr/>
          <p:nvPr/>
        </p:nvSpPr>
        <p:spPr>
          <a:xfrm>
            <a:off x="4219083" y="5497517"/>
            <a:ext cx="70884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/>
              <a:t>Response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7137131" y="3491590"/>
            <a:ext cx="461665" cy="265457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ko-KR" dirty="0"/>
              <a:t>…</a:t>
            </a:r>
            <a:endParaRPr lang="ko-KR" alt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7141749" y="5964275"/>
            <a:ext cx="461665" cy="265457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ko-KR" dirty="0"/>
              <a:t>…</a:t>
            </a:r>
            <a:endParaRPr lang="ko-KR" altLang="en-US" dirty="0"/>
          </a:p>
        </p:txBody>
      </p:sp>
      <p:cxnSp>
        <p:nvCxnSpPr>
          <p:cNvPr id="60" name="직선 화살표 연결선 59"/>
          <p:cNvCxnSpPr>
            <a:cxnSpLocks/>
          </p:cNvCxnSpPr>
          <p:nvPr/>
        </p:nvCxnSpPr>
        <p:spPr bwMode="auto">
          <a:xfrm flipH="1">
            <a:off x="500036" y="2260924"/>
            <a:ext cx="2714029" cy="0"/>
          </a:xfrm>
          <a:prstGeom prst="straightConnector1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61" name="직선 화살표 연결선 60"/>
          <p:cNvCxnSpPr/>
          <p:nvPr/>
        </p:nvCxnSpPr>
        <p:spPr bwMode="auto">
          <a:xfrm>
            <a:off x="500036" y="2622081"/>
            <a:ext cx="2714400" cy="0"/>
          </a:xfrm>
          <a:prstGeom prst="straightConnector1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62" name="직선 화살표 연결선 61"/>
          <p:cNvCxnSpPr/>
          <p:nvPr/>
        </p:nvCxnSpPr>
        <p:spPr bwMode="auto">
          <a:xfrm rot="10800000" flipV="1">
            <a:off x="500036" y="3688370"/>
            <a:ext cx="2714400" cy="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lgDashDotDot"/>
            <a:round/>
            <a:headEnd type="none" w="med" len="med"/>
            <a:tailEnd type="arrow"/>
          </a:ln>
          <a:effectLst/>
        </p:spPr>
      </p:cxnSp>
      <p:cxnSp>
        <p:nvCxnSpPr>
          <p:cNvPr id="63" name="직선 화살표 연결선 62"/>
          <p:cNvCxnSpPr>
            <a:cxnSpLocks/>
          </p:cNvCxnSpPr>
          <p:nvPr/>
        </p:nvCxnSpPr>
        <p:spPr bwMode="auto">
          <a:xfrm>
            <a:off x="500036" y="4067063"/>
            <a:ext cx="2714400" cy="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lgDashDotDot"/>
            <a:round/>
            <a:headEnd type="none" w="med" len="med"/>
            <a:tailEnd type="arrow"/>
          </a:ln>
          <a:effectLst/>
        </p:spPr>
      </p:cxnSp>
      <p:sp>
        <p:nvSpPr>
          <p:cNvPr id="64" name="TextBox 63"/>
          <p:cNvSpPr txBox="1"/>
          <p:nvPr/>
        </p:nvSpPr>
        <p:spPr>
          <a:xfrm>
            <a:off x="1675123" y="3026088"/>
            <a:ext cx="461665" cy="265457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ko-KR" dirty="0"/>
              <a:t>…</a:t>
            </a:r>
            <a:endParaRPr lang="ko-KR" altLang="en-US" dirty="0"/>
          </a:p>
        </p:txBody>
      </p:sp>
      <p:sp>
        <p:nvSpPr>
          <p:cNvPr id="65" name="직사각형 64"/>
          <p:cNvSpPr/>
          <p:nvPr/>
        </p:nvSpPr>
        <p:spPr>
          <a:xfrm>
            <a:off x="1661777" y="2007329"/>
            <a:ext cx="39466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/>
              <a:t>Poll</a:t>
            </a:r>
            <a:endParaRPr lang="ko-KR" altLang="en-US" sz="1000" dirty="0"/>
          </a:p>
        </p:txBody>
      </p:sp>
      <p:sp>
        <p:nvSpPr>
          <p:cNvPr id="66" name="직사각형 65"/>
          <p:cNvSpPr/>
          <p:nvPr/>
        </p:nvSpPr>
        <p:spPr>
          <a:xfrm>
            <a:off x="1083093" y="2368079"/>
            <a:ext cx="155202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/>
              <a:t>HTTP 200 OK(Response)</a:t>
            </a:r>
          </a:p>
        </p:txBody>
      </p:sp>
      <p:sp>
        <p:nvSpPr>
          <p:cNvPr id="67" name="직사각형 66"/>
          <p:cNvSpPr/>
          <p:nvPr/>
        </p:nvSpPr>
        <p:spPr>
          <a:xfrm>
            <a:off x="1661777" y="3443427"/>
            <a:ext cx="39466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/>
              <a:t>Poll</a:t>
            </a:r>
            <a:endParaRPr lang="ko-KR" altLang="en-US" sz="1000" dirty="0"/>
          </a:p>
        </p:txBody>
      </p:sp>
      <p:cxnSp>
        <p:nvCxnSpPr>
          <p:cNvPr id="68" name="직선 화살표 연결선 67"/>
          <p:cNvCxnSpPr/>
          <p:nvPr/>
        </p:nvCxnSpPr>
        <p:spPr bwMode="auto">
          <a:xfrm rot="10800000" flipV="1">
            <a:off x="500036" y="4445756"/>
            <a:ext cx="2714400" cy="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lgDashDotDot"/>
            <a:round/>
            <a:headEnd type="none" w="med" len="med"/>
            <a:tailEnd type="arrow"/>
          </a:ln>
          <a:effectLst/>
        </p:spPr>
      </p:cxnSp>
      <p:cxnSp>
        <p:nvCxnSpPr>
          <p:cNvPr id="69" name="직선 화살표 연결선 68"/>
          <p:cNvCxnSpPr/>
          <p:nvPr/>
        </p:nvCxnSpPr>
        <p:spPr bwMode="auto">
          <a:xfrm>
            <a:off x="500036" y="4824449"/>
            <a:ext cx="2714400" cy="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lgDashDotDot"/>
            <a:round/>
            <a:headEnd type="none" w="med" len="med"/>
            <a:tailEnd type="arrow"/>
          </a:ln>
          <a:effectLst/>
        </p:spPr>
      </p:cxnSp>
      <p:sp>
        <p:nvSpPr>
          <p:cNvPr id="70" name="직사각형 69"/>
          <p:cNvSpPr/>
          <p:nvPr/>
        </p:nvSpPr>
        <p:spPr>
          <a:xfrm>
            <a:off x="917984" y="3819925"/>
            <a:ext cx="188224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/>
              <a:t>HTTP 200 OK(</a:t>
            </a:r>
            <a:r>
              <a:rPr lang="en-US" altLang="ko-KR" sz="1000" dirty="0" err="1"/>
              <a:t>DistributeEvent</a:t>
            </a:r>
            <a:r>
              <a:rPr lang="en-US" altLang="ko-KR" sz="1000" dirty="0"/>
              <a:t>)</a:t>
            </a:r>
            <a:endParaRPr lang="ko-KR" altLang="en-US" sz="1000" dirty="0"/>
          </a:p>
        </p:txBody>
      </p:sp>
      <p:sp>
        <p:nvSpPr>
          <p:cNvPr id="71" name="직사각형 70"/>
          <p:cNvSpPr/>
          <p:nvPr/>
        </p:nvSpPr>
        <p:spPr>
          <a:xfrm>
            <a:off x="1422129" y="4196423"/>
            <a:ext cx="87395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err="1"/>
              <a:t>CeatedEvent</a:t>
            </a:r>
            <a:endParaRPr lang="ko-KR" altLang="en-US" sz="1000" dirty="0"/>
          </a:p>
        </p:txBody>
      </p:sp>
      <p:sp>
        <p:nvSpPr>
          <p:cNvPr id="72" name="직사각형 71"/>
          <p:cNvSpPr/>
          <p:nvPr/>
        </p:nvSpPr>
        <p:spPr>
          <a:xfrm>
            <a:off x="1083093" y="4572921"/>
            <a:ext cx="155202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/>
              <a:t>HTTP 200 OK(Response)</a:t>
            </a:r>
            <a:endParaRPr lang="ko-KR" altLang="en-US" sz="1000" dirty="0"/>
          </a:p>
        </p:txBody>
      </p:sp>
      <p:cxnSp>
        <p:nvCxnSpPr>
          <p:cNvPr id="73" name="직선 화살표 연결선 72"/>
          <p:cNvCxnSpPr/>
          <p:nvPr/>
        </p:nvCxnSpPr>
        <p:spPr bwMode="auto">
          <a:xfrm rot="10800000" flipV="1">
            <a:off x="500036" y="5581833"/>
            <a:ext cx="2714400" cy="0"/>
          </a:xfrm>
          <a:prstGeom prst="straightConnector1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74" name="직선 화살표 연결선 73"/>
          <p:cNvCxnSpPr/>
          <p:nvPr/>
        </p:nvCxnSpPr>
        <p:spPr bwMode="auto">
          <a:xfrm>
            <a:off x="500036" y="5203142"/>
            <a:ext cx="2714400" cy="0"/>
          </a:xfrm>
          <a:prstGeom prst="straightConnector1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75" name="TextBox 74"/>
          <p:cNvSpPr txBox="1"/>
          <p:nvPr/>
        </p:nvSpPr>
        <p:spPr>
          <a:xfrm>
            <a:off x="1679741" y="5691968"/>
            <a:ext cx="461665" cy="265457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ko-KR" dirty="0"/>
              <a:t>…</a:t>
            </a:r>
            <a:endParaRPr lang="ko-KR" altLang="en-US" dirty="0"/>
          </a:p>
        </p:txBody>
      </p:sp>
      <p:sp>
        <p:nvSpPr>
          <p:cNvPr id="76" name="직사각형 75"/>
          <p:cNvSpPr/>
          <p:nvPr/>
        </p:nvSpPr>
        <p:spPr>
          <a:xfrm>
            <a:off x="1661777" y="4949419"/>
            <a:ext cx="39466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/>
              <a:t>Poll</a:t>
            </a:r>
            <a:endParaRPr lang="ko-KR" altLang="en-US" sz="1000" dirty="0"/>
          </a:p>
        </p:txBody>
      </p:sp>
      <p:sp>
        <p:nvSpPr>
          <p:cNvPr id="77" name="직사각형 76"/>
          <p:cNvSpPr/>
          <p:nvPr/>
        </p:nvSpPr>
        <p:spPr>
          <a:xfrm>
            <a:off x="1083093" y="5325919"/>
            <a:ext cx="155202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/>
              <a:t>HTTP 200 OK(Response)</a:t>
            </a:r>
          </a:p>
        </p:txBody>
      </p:sp>
      <p:cxnSp>
        <p:nvCxnSpPr>
          <p:cNvPr id="89" name="직선 화살표 연결선 88"/>
          <p:cNvCxnSpPr/>
          <p:nvPr/>
        </p:nvCxnSpPr>
        <p:spPr bwMode="auto">
          <a:xfrm rot="10800000" flipV="1">
            <a:off x="3214065" y="3876642"/>
            <a:ext cx="2714400" cy="0"/>
          </a:xfrm>
          <a:prstGeom prst="straightConnector1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94" name="직사각형 93"/>
          <p:cNvSpPr/>
          <p:nvPr/>
        </p:nvSpPr>
        <p:spPr>
          <a:xfrm>
            <a:off x="4376177" y="3637848"/>
            <a:ext cx="39466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/>
              <a:t>Poll</a:t>
            </a:r>
            <a:endParaRPr lang="ko-KR" altLang="en-US" sz="1000" dirty="0"/>
          </a:p>
        </p:txBody>
      </p:sp>
      <p:sp>
        <p:nvSpPr>
          <p:cNvPr id="83" name="직사각형 82"/>
          <p:cNvSpPr/>
          <p:nvPr/>
        </p:nvSpPr>
        <p:spPr>
          <a:xfrm>
            <a:off x="3205986" y="3900511"/>
            <a:ext cx="2735044" cy="3539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algn="ctr"/>
            <a:r>
              <a:rPr lang="en-US" altLang="ko-KR" sz="900" dirty="0"/>
              <a:t>DistributeEvent</a:t>
            </a:r>
            <a:r>
              <a:rPr lang="ko-KR" alt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ko-KR" sz="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ko-KR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(Threshold or direct or </a:t>
            </a:r>
            <a:r>
              <a:rPr lang="en-US" altLang="ko-KR" sz="800" dirty="0"/>
              <a:t>Price</a:t>
            </a:r>
            <a:r>
              <a:rPr lang="en-US" altLang="ko-KR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ko-KR" sz="800" dirty="0"/>
              <a:t>Initial, Incentive, Negotiation</a:t>
            </a:r>
            <a:r>
              <a:rPr lang="en-US" altLang="ko-KR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))</a:t>
            </a:r>
            <a:endParaRPr lang="ko-KR" altLang="en-US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4" name="직선 연결선 83">
            <a:extLst>
              <a:ext uri="{FF2B5EF4-FFF2-40B4-BE49-F238E27FC236}">
                <a16:creationId xmlns:a16="http://schemas.microsoft.com/office/drawing/2014/main" id="{C424A99B-0FF5-4065-805D-CFD2952F3111}"/>
              </a:ext>
            </a:extLst>
          </p:cNvPr>
          <p:cNvCxnSpPr>
            <a:cxnSpLocks/>
            <a:stCxn id="91" idx="2"/>
          </p:cNvCxnSpPr>
          <p:nvPr/>
        </p:nvCxnSpPr>
        <p:spPr bwMode="auto">
          <a:xfrm>
            <a:off x="500034" y="1721960"/>
            <a:ext cx="0" cy="4943256"/>
          </a:xfrm>
          <a:prstGeom prst="line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B8E48915-EA57-4E1E-99C5-2616A577AD5E}"/>
              </a:ext>
            </a:extLst>
          </p:cNvPr>
          <p:cNvSpPr/>
          <p:nvPr/>
        </p:nvSpPr>
        <p:spPr bwMode="auto">
          <a:xfrm>
            <a:off x="-71470" y="1221894"/>
            <a:ext cx="1143008" cy="500066"/>
          </a:xfrm>
          <a:prstGeom prst="rect">
            <a:avLst/>
          </a:prstGeom>
          <a:solidFill>
            <a:schemeClr val="bg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300" b="1" dirty="0">
                <a:latin typeface="Times New Roman" pitchFamily="18" charset="0"/>
                <a:ea typeface="굴림" pitchFamily="50" charset="-127"/>
              </a:rPr>
              <a:t>VTN</a:t>
            </a:r>
            <a:endParaRPr kumimoji="0" lang="ko-KR" altLang="en-US" sz="1300" b="1" i="0" u="none" strike="noStrike" cap="none" normalizeH="0" baseline="0" dirty="0">
              <a:ln>
                <a:noFill/>
              </a:ln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4B1FAB22-6306-4893-B5E2-D28BA8678083}"/>
              </a:ext>
            </a:extLst>
          </p:cNvPr>
          <p:cNvSpPr txBox="1"/>
          <p:nvPr/>
        </p:nvSpPr>
        <p:spPr>
          <a:xfrm>
            <a:off x="1336418" y="1308764"/>
            <a:ext cx="9332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0156FF"/>
                </a:solidFill>
              </a:rPr>
              <a:t>OpenADR</a:t>
            </a:r>
          </a:p>
          <a:p>
            <a:pPr algn="ctr"/>
            <a:r>
              <a:rPr lang="en-US" altLang="ko-KR" sz="1200" dirty="0">
                <a:solidFill>
                  <a:srgbClr val="0156FF"/>
                </a:solidFill>
              </a:rPr>
              <a:t>HTTP/XML</a:t>
            </a:r>
            <a:endParaRPr lang="ko-KR" altLang="en-US" sz="1200" dirty="0">
              <a:solidFill>
                <a:srgbClr val="0156FF"/>
              </a:solidFill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37E1606D-0168-4BCA-862E-351D53735FFA}"/>
              </a:ext>
            </a:extLst>
          </p:cNvPr>
          <p:cNvSpPr txBox="1"/>
          <p:nvPr/>
        </p:nvSpPr>
        <p:spPr>
          <a:xfrm>
            <a:off x="4072362" y="1308764"/>
            <a:ext cx="11316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0156FF"/>
                </a:solidFill>
              </a:rPr>
              <a:t>EMAI Protocol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CDF50817-4D7F-4AC6-87F8-B65AD7E1EA2E}"/>
              </a:ext>
            </a:extLst>
          </p:cNvPr>
          <p:cNvSpPr txBox="1"/>
          <p:nvPr/>
        </p:nvSpPr>
        <p:spPr>
          <a:xfrm>
            <a:off x="6666567" y="1308764"/>
            <a:ext cx="12119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0156FF"/>
                </a:solidFill>
              </a:rPr>
              <a:t>Device Protocol</a:t>
            </a:r>
          </a:p>
        </p:txBody>
      </p:sp>
      <p:cxnSp>
        <p:nvCxnSpPr>
          <p:cNvPr id="96" name="직선 연결선 95">
            <a:extLst>
              <a:ext uri="{FF2B5EF4-FFF2-40B4-BE49-F238E27FC236}">
                <a16:creationId xmlns:a16="http://schemas.microsoft.com/office/drawing/2014/main" id="{72945BC5-A82B-40F7-8B9C-8377A99A69F0}"/>
              </a:ext>
            </a:extLst>
          </p:cNvPr>
          <p:cNvCxnSpPr>
            <a:cxnSpLocks/>
            <a:stCxn id="97" idx="2"/>
          </p:cNvCxnSpPr>
          <p:nvPr/>
        </p:nvCxnSpPr>
        <p:spPr bwMode="auto">
          <a:xfrm>
            <a:off x="3214065" y="1721961"/>
            <a:ext cx="0" cy="4943256"/>
          </a:xfrm>
          <a:prstGeom prst="line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28A150DA-2C57-472C-9F6F-0AE825999FDB}"/>
              </a:ext>
            </a:extLst>
          </p:cNvPr>
          <p:cNvSpPr/>
          <p:nvPr/>
        </p:nvSpPr>
        <p:spPr bwMode="auto">
          <a:xfrm>
            <a:off x="2642561" y="1221895"/>
            <a:ext cx="1143008" cy="500066"/>
          </a:xfrm>
          <a:prstGeom prst="rect">
            <a:avLst/>
          </a:prstGeom>
          <a:solidFill>
            <a:schemeClr val="bg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300" b="1" dirty="0">
                <a:latin typeface="Times New Roman" pitchFamily="18" charset="0"/>
                <a:ea typeface="굴림" pitchFamily="50" charset="-127"/>
              </a:rPr>
              <a:t>VEN</a:t>
            </a:r>
          </a:p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300" b="1" dirty="0">
                <a:latin typeface="Times New Roman" pitchFamily="18" charset="0"/>
                <a:ea typeface="굴림" pitchFamily="50" charset="-127"/>
              </a:rPr>
              <a:t>Server EMA</a:t>
            </a:r>
            <a:endParaRPr lang="ko-KR" altLang="en-US" sz="1300" b="1" dirty="0">
              <a:latin typeface="Times New Roman" pitchFamily="18" charset="0"/>
              <a:ea typeface="굴림" pitchFamily="50" charset="-127"/>
            </a:endParaRPr>
          </a:p>
        </p:txBody>
      </p:sp>
      <p:cxnSp>
        <p:nvCxnSpPr>
          <p:cNvPr id="98" name="직선 연결선 97">
            <a:extLst>
              <a:ext uri="{FF2B5EF4-FFF2-40B4-BE49-F238E27FC236}">
                <a16:creationId xmlns:a16="http://schemas.microsoft.com/office/drawing/2014/main" id="{83DCB06C-2F87-4511-A5E4-52DAA133D082}"/>
              </a:ext>
            </a:extLst>
          </p:cNvPr>
          <p:cNvCxnSpPr>
            <a:cxnSpLocks/>
            <a:stCxn id="101" idx="2"/>
          </p:cNvCxnSpPr>
          <p:nvPr/>
        </p:nvCxnSpPr>
        <p:spPr bwMode="auto">
          <a:xfrm>
            <a:off x="5928096" y="1721962"/>
            <a:ext cx="0" cy="4943256"/>
          </a:xfrm>
          <a:prstGeom prst="line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B11B3522-8F10-4EAB-BA11-1F964CF071CC}"/>
              </a:ext>
            </a:extLst>
          </p:cNvPr>
          <p:cNvSpPr/>
          <p:nvPr/>
        </p:nvSpPr>
        <p:spPr bwMode="auto">
          <a:xfrm>
            <a:off x="5356592" y="1221896"/>
            <a:ext cx="1143008" cy="500066"/>
          </a:xfrm>
          <a:prstGeom prst="rect">
            <a:avLst/>
          </a:prstGeom>
          <a:solidFill>
            <a:schemeClr val="bg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300" b="1" dirty="0">
                <a:latin typeface="Times New Roman" pitchFamily="18" charset="0"/>
                <a:ea typeface="굴림" pitchFamily="50" charset="-127"/>
              </a:rPr>
              <a:t>Client </a:t>
            </a:r>
            <a:r>
              <a:rPr lang="ko-KR" altLang="en-US" sz="1300" b="1" dirty="0">
                <a:latin typeface="Times New Roman" pitchFamily="18" charset="0"/>
                <a:ea typeface="굴림" pitchFamily="50" charset="-127"/>
              </a:rPr>
              <a:t> </a:t>
            </a:r>
            <a:r>
              <a:rPr lang="en-US" altLang="ko-KR" sz="1300" b="1" dirty="0">
                <a:latin typeface="Times New Roman" pitchFamily="18" charset="0"/>
                <a:ea typeface="굴림" pitchFamily="50" charset="-127"/>
              </a:rPr>
              <a:t>EMA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300" b="1" dirty="0">
                <a:latin typeface="Times New Roman" pitchFamily="18" charset="0"/>
                <a:ea typeface="굴림" pitchFamily="50" charset="-127"/>
              </a:rPr>
              <a:t>(Server EMA)</a:t>
            </a:r>
            <a:endParaRPr lang="ko-KR" altLang="en-US" sz="1300" b="1" dirty="0">
              <a:latin typeface="Times New Roman" pitchFamily="18" charset="0"/>
              <a:ea typeface="굴림" pitchFamily="50" charset="-127"/>
            </a:endParaRPr>
          </a:p>
        </p:txBody>
      </p:sp>
      <p:cxnSp>
        <p:nvCxnSpPr>
          <p:cNvPr id="102" name="직선 연결선 101">
            <a:extLst>
              <a:ext uri="{FF2B5EF4-FFF2-40B4-BE49-F238E27FC236}">
                <a16:creationId xmlns:a16="http://schemas.microsoft.com/office/drawing/2014/main" id="{50C95EDE-6F8C-44EA-AA75-9691F726F9AF}"/>
              </a:ext>
            </a:extLst>
          </p:cNvPr>
          <p:cNvCxnSpPr>
            <a:cxnSpLocks/>
            <a:stCxn id="103" idx="2"/>
          </p:cNvCxnSpPr>
          <p:nvPr/>
        </p:nvCxnSpPr>
        <p:spPr bwMode="auto">
          <a:xfrm>
            <a:off x="8642128" y="1721963"/>
            <a:ext cx="0" cy="4943256"/>
          </a:xfrm>
          <a:prstGeom prst="line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FEF2A94A-604A-4BE4-9E3C-F9887A0A7031}"/>
              </a:ext>
            </a:extLst>
          </p:cNvPr>
          <p:cNvSpPr/>
          <p:nvPr/>
        </p:nvSpPr>
        <p:spPr bwMode="auto">
          <a:xfrm>
            <a:off x="7963408" y="1221897"/>
            <a:ext cx="1357440" cy="500066"/>
          </a:xfrm>
          <a:prstGeom prst="rect">
            <a:avLst/>
          </a:prstGeom>
          <a:solidFill>
            <a:schemeClr val="bg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300" b="1" dirty="0">
                <a:latin typeface="Times New Roman" pitchFamily="18" charset="0"/>
                <a:ea typeface="굴림" pitchFamily="50" charset="-127"/>
              </a:rPr>
              <a:t>Smart Appliance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300" b="1" dirty="0">
                <a:latin typeface="Times New Roman" pitchFamily="18" charset="0"/>
                <a:ea typeface="굴림" pitchFamily="50" charset="-127"/>
              </a:rPr>
              <a:t>EMA</a:t>
            </a:r>
            <a:endParaRPr lang="ko-KR" altLang="en-US" sz="1300" b="1" dirty="0">
              <a:latin typeface="Times New Roman" pitchFamily="18" charset="0"/>
              <a:ea typeface="굴림" pitchFamily="50" charset="-127"/>
            </a:endParaRPr>
          </a:p>
        </p:txBody>
      </p: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E8AF3186-4972-41BD-9BB5-A62B8956F491}"/>
              </a:ext>
            </a:extLst>
          </p:cNvPr>
          <p:cNvCxnSpPr>
            <a:cxnSpLocks/>
          </p:cNvCxnSpPr>
          <p:nvPr/>
        </p:nvCxnSpPr>
        <p:spPr bwMode="auto">
          <a:xfrm flipH="1">
            <a:off x="3213695" y="2442815"/>
            <a:ext cx="2714029" cy="0"/>
          </a:xfrm>
          <a:prstGeom prst="straightConnector1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AB060C9E-8B63-4D9E-8576-2BFD65690F4F}"/>
              </a:ext>
            </a:extLst>
          </p:cNvPr>
          <p:cNvCxnSpPr/>
          <p:nvPr/>
        </p:nvCxnSpPr>
        <p:spPr bwMode="auto">
          <a:xfrm>
            <a:off x="3213695" y="2803972"/>
            <a:ext cx="2714400" cy="0"/>
          </a:xfrm>
          <a:prstGeom prst="straightConnector1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CC1D7E46-F763-460C-B0E6-56E86A0B5365}"/>
              </a:ext>
            </a:extLst>
          </p:cNvPr>
          <p:cNvSpPr/>
          <p:nvPr/>
        </p:nvSpPr>
        <p:spPr>
          <a:xfrm>
            <a:off x="4375436" y="2189220"/>
            <a:ext cx="39466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/>
              <a:t>Poll</a:t>
            </a:r>
            <a:endParaRPr lang="ko-KR" altLang="en-US" sz="1000" dirty="0"/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11368984-B491-4ABC-AEAB-056BB2395256}"/>
              </a:ext>
            </a:extLst>
          </p:cNvPr>
          <p:cNvSpPr/>
          <p:nvPr/>
        </p:nvSpPr>
        <p:spPr>
          <a:xfrm>
            <a:off x="3796752" y="2549970"/>
            <a:ext cx="155202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/>
              <a:t>HTTP 200 OK(Response)</a:t>
            </a:r>
          </a:p>
        </p:txBody>
      </p: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DDB6E90E-BA30-405C-BD5B-2332C2C210B0}"/>
              </a:ext>
            </a:extLst>
          </p:cNvPr>
          <p:cNvCxnSpPr>
            <a:cxnSpLocks/>
          </p:cNvCxnSpPr>
          <p:nvPr/>
        </p:nvCxnSpPr>
        <p:spPr bwMode="auto">
          <a:xfrm flipH="1">
            <a:off x="5919244" y="2620545"/>
            <a:ext cx="2714029" cy="0"/>
          </a:xfrm>
          <a:prstGeom prst="straightConnector1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E18AD2D9-8D4B-485A-BA88-936E67E089C8}"/>
              </a:ext>
            </a:extLst>
          </p:cNvPr>
          <p:cNvCxnSpPr/>
          <p:nvPr/>
        </p:nvCxnSpPr>
        <p:spPr bwMode="auto">
          <a:xfrm>
            <a:off x="5919244" y="2981702"/>
            <a:ext cx="2714400" cy="0"/>
          </a:xfrm>
          <a:prstGeom prst="straightConnector1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0C82ADE0-2DD2-48F0-A6DC-8146808BB6BA}"/>
              </a:ext>
            </a:extLst>
          </p:cNvPr>
          <p:cNvSpPr/>
          <p:nvPr/>
        </p:nvSpPr>
        <p:spPr>
          <a:xfrm>
            <a:off x="7080985" y="2366950"/>
            <a:ext cx="39466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/>
              <a:t>Poll</a:t>
            </a:r>
            <a:endParaRPr lang="ko-KR" altLang="en-US" sz="1000" dirty="0"/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C3C30963-3F97-4C4C-900B-5FE1AF9BF6B6}"/>
              </a:ext>
            </a:extLst>
          </p:cNvPr>
          <p:cNvSpPr/>
          <p:nvPr/>
        </p:nvSpPr>
        <p:spPr>
          <a:xfrm>
            <a:off x="6502301" y="2727700"/>
            <a:ext cx="155202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/>
              <a:t>HTTP 200 OK(Response)</a:t>
            </a:r>
          </a:p>
        </p:txBody>
      </p: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C882B708-1FB7-4734-B5CC-FAAE00E5555E}"/>
              </a:ext>
            </a:extLst>
          </p:cNvPr>
          <p:cNvCxnSpPr/>
          <p:nvPr/>
        </p:nvCxnSpPr>
        <p:spPr bwMode="auto">
          <a:xfrm>
            <a:off x="5935213" y="4450435"/>
            <a:ext cx="2714400" cy="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arrow"/>
          </a:ln>
          <a:effectLst/>
        </p:spPr>
      </p:cxn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7F039654-10AE-45DF-AB0A-25C41BFDA168}"/>
              </a:ext>
            </a:extLst>
          </p:cNvPr>
          <p:cNvCxnSpPr/>
          <p:nvPr/>
        </p:nvCxnSpPr>
        <p:spPr bwMode="auto">
          <a:xfrm rot="10800000" flipV="1">
            <a:off x="5935214" y="4826094"/>
            <a:ext cx="2714400" cy="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arrow"/>
          </a:ln>
          <a:effectLst/>
        </p:spPr>
      </p:cxn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9580D1C1-B82F-4E67-A5E1-B50FF9AEC6CC}"/>
              </a:ext>
            </a:extLst>
          </p:cNvPr>
          <p:cNvCxnSpPr/>
          <p:nvPr/>
        </p:nvCxnSpPr>
        <p:spPr bwMode="auto">
          <a:xfrm>
            <a:off x="5935213" y="5201753"/>
            <a:ext cx="2714400" cy="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arrow"/>
          </a:ln>
          <a:effectLst/>
        </p:spPr>
      </p:cxn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013E8137-EB03-48D5-989A-828E07E8B88D}"/>
              </a:ext>
            </a:extLst>
          </p:cNvPr>
          <p:cNvSpPr/>
          <p:nvPr/>
        </p:nvSpPr>
        <p:spPr>
          <a:xfrm>
            <a:off x="6839243" y="4561383"/>
            <a:ext cx="91082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err="1"/>
              <a:t>createdEvent</a:t>
            </a:r>
            <a:endParaRPr lang="ko-KR" altLang="en-US" sz="1000" dirty="0"/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E0172C3B-B03E-4668-B455-48871D106F88}"/>
              </a:ext>
            </a:extLst>
          </p:cNvPr>
          <p:cNvSpPr/>
          <p:nvPr/>
        </p:nvSpPr>
        <p:spPr>
          <a:xfrm>
            <a:off x="6940232" y="4939472"/>
            <a:ext cx="70884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/>
              <a:t>Response</a:t>
            </a:r>
            <a:endParaRPr lang="ko-KR" altLang="en-US" sz="1000" dirty="0"/>
          </a:p>
        </p:txBody>
      </p: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249F527A-C5A8-4FB0-9F8F-A729F0A55CFF}"/>
              </a:ext>
            </a:extLst>
          </p:cNvPr>
          <p:cNvCxnSpPr/>
          <p:nvPr/>
        </p:nvCxnSpPr>
        <p:spPr bwMode="auto">
          <a:xfrm rot="10800000" flipV="1">
            <a:off x="5935214" y="5577412"/>
            <a:ext cx="2714400" cy="0"/>
          </a:xfrm>
          <a:prstGeom prst="straightConnector1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C8B85B62-D028-4E83-BA46-C981E9C24269}"/>
              </a:ext>
            </a:extLst>
          </p:cNvPr>
          <p:cNvCxnSpPr/>
          <p:nvPr/>
        </p:nvCxnSpPr>
        <p:spPr bwMode="auto">
          <a:xfrm>
            <a:off x="5935213" y="5953073"/>
            <a:ext cx="2714400" cy="0"/>
          </a:xfrm>
          <a:prstGeom prst="straightConnector1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3E951235-8762-43A1-92B6-4C1DECD2966F}"/>
              </a:ext>
            </a:extLst>
          </p:cNvPr>
          <p:cNvSpPr/>
          <p:nvPr/>
        </p:nvSpPr>
        <p:spPr>
          <a:xfrm>
            <a:off x="7097326" y="5317561"/>
            <a:ext cx="39466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/>
              <a:t>Poll</a:t>
            </a:r>
            <a:endParaRPr lang="ko-KR" altLang="en-US" sz="1000" dirty="0"/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5E0855CC-A520-4A33-82A9-86D1FB8C8B86}"/>
              </a:ext>
            </a:extLst>
          </p:cNvPr>
          <p:cNvSpPr/>
          <p:nvPr/>
        </p:nvSpPr>
        <p:spPr>
          <a:xfrm>
            <a:off x="6940232" y="5695651"/>
            <a:ext cx="70884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/>
              <a:t>Response</a:t>
            </a:r>
          </a:p>
        </p:txBody>
      </p:sp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3F44F4A4-53D8-417F-B2B1-2355F6E5E74E}"/>
              </a:ext>
            </a:extLst>
          </p:cNvPr>
          <p:cNvCxnSpPr/>
          <p:nvPr/>
        </p:nvCxnSpPr>
        <p:spPr bwMode="auto">
          <a:xfrm rot="10800000" flipV="1">
            <a:off x="5935214" y="4074776"/>
            <a:ext cx="2714400" cy="0"/>
          </a:xfrm>
          <a:prstGeom prst="straightConnector1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221130C7-303C-4384-BF74-39DE5C207A48}"/>
              </a:ext>
            </a:extLst>
          </p:cNvPr>
          <p:cNvSpPr/>
          <p:nvPr/>
        </p:nvSpPr>
        <p:spPr>
          <a:xfrm>
            <a:off x="7097326" y="3835982"/>
            <a:ext cx="39466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/>
              <a:t>Poll</a:t>
            </a:r>
            <a:endParaRPr lang="ko-KR" altLang="en-US" sz="1000" dirty="0"/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62367A6E-4B5C-4CFF-9B7F-E91369065EC7}"/>
              </a:ext>
            </a:extLst>
          </p:cNvPr>
          <p:cNvSpPr/>
          <p:nvPr/>
        </p:nvSpPr>
        <p:spPr>
          <a:xfrm>
            <a:off x="5927135" y="4098645"/>
            <a:ext cx="2735044" cy="3539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algn="ctr"/>
            <a:r>
              <a:rPr lang="en-US" altLang="ko-KR" sz="900" dirty="0"/>
              <a:t>DistributeEvent</a:t>
            </a:r>
            <a:r>
              <a:rPr lang="ko-KR" alt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ko-KR" sz="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ko-KR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(Threshold or direct or </a:t>
            </a:r>
            <a:r>
              <a:rPr lang="en-US" altLang="ko-KR" sz="800" dirty="0"/>
              <a:t>Price</a:t>
            </a:r>
            <a:r>
              <a:rPr lang="en-US" altLang="ko-KR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ko-KR" sz="800" dirty="0"/>
              <a:t>Initial, Incentive, Negotiation</a:t>
            </a:r>
            <a:r>
              <a:rPr lang="en-US" altLang="ko-KR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))</a:t>
            </a:r>
            <a:endParaRPr lang="ko-KR" altLang="en-US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직사각형 1"/>
          <p:cNvSpPr/>
          <p:nvPr/>
        </p:nvSpPr>
        <p:spPr bwMode="auto">
          <a:xfrm>
            <a:off x="3205986" y="3541023"/>
            <a:ext cx="2713258" cy="2501776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66788530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F13F5CC-B8E9-482F-A016-6EE14B7359EE}" type="slidenum">
              <a:rPr lang="ko-KR" altLang="en-US" smtClean="0"/>
              <a:pPr/>
              <a:t>222</a:t>
            </a:fld>
            <a:endParaRPr lang="ko-KR" altLang="en-US"/>
          </a:p>
        </p:txBody>
      </p:sp>
      <p:sp>
        <p:nvSpPr>
          <p:cNvPr id="6" name="标题 1"/>
          <p:cNvSpPr txBox="1">
            <a:spLocks/>
          </p:cNvSpPr>
          <p:nvPr/>
        </p:nvSpPr>
        <p:spPr bwMode="auto">
          <a:xfrm>
            <a:off x="200008" y="2564904"/>
            <a:ext cx="8743984" cy="1008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200" b="1" kern="0" dirty="0">
                <a:ea typeface="굴림" pitchFamily="50" charset="-127"/>
              </a:rPr>
              <a:t>EMAP</a:t>
            </a:r>
            <a:endParaRPr lang="en-US" altLang="ko-KR" sz="3200" b="1" kern="0" dirty="0"/>
          </a:p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200" b="1" kern="0" dirty="0"/>
              <a:t>(3) </a:t>
            </a:r>
            <a:r>
              <a:rPr lang="en-US" altLang="ko-KR" sz="3200" b="1" dirty="0" err="1">
                <a:solidFill>
                  <a:schemeClr val="tx2"/>
                </a:solidFill>
              </a:rPr>
              <a:t>Event_PULL</a:t>
            </a:r>
            <a:endParaRPr lang="en-US" altLang="ko-KR" sz="3200" b="1" dirty="0">
              <a:solidFill>
                <a:schemeClr val="tx2"/>
              </a:solidFill>
            </a:endParaRPr>
          </a:p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altLang="ko-KR" sz="3200" b="1" kern="0" dirty="0">
              <a:solidFill>
                <a:schemeClr val="tx2"/>
              </a:solidFill>
            </a:endParaRPr>
          </a:p>
          <a:p>
            <a:pPr marL="2743200" lvl="5" indent="-457200" eaLnBrk="0" fontAlgn="base" latinLnBrk="0" hangingPunct="0">
              <a:spcBef>
                <a:spcPct val="0"/>
              </a:spcBef>
              <a:spcAft>
                <a:spcPct val="0"/>
              </a:spcAft>
              <a:buFontTx/>
              <a:buChar char="-"/>
              <a:defRPr/>
            </a:pPr>
            <a:r>
              <a:rPr lang="en-US" altLang="ko-KR" sz="2400" b="1" kern="0" dirty="0" err="1">
                <a:solidFill>
                  <a:schemeClr val="accent2"/>
                </a:solidFill>
              </a:rPr>
              <a:t>CoAP</a:t>
            </a:r>
            <a:r>
              <a:rPr lang="en-US" altLang="ko-KR" sz="2400" b="1" kern="0" dirty="0">
                <a:solidFill>
                  <a:schemeClr val="accent2"/>
                </a:solidFill>
              </a:rPr>
              <a:t>/JSON</a:t>
            </a:r>
          </a:p>
          <a:p>
            <a:pPr marL="2743200" lvl="5" indent="-457200" eaLnBrk="0" fontAlgn="base" latinLnBrk="0" hangingPunct="0">
              <a:spcBef>
                <a:spcPct val="0"/>
              </a:spcBef>
              <a:spcAft>
                <a:spcPct val="0"/>
              </a:spcAft>
              <a:buFontTx/>
              <a:buChar char="-"/>
              <a:defRPr/>
            </a:pPr>
            <a:r>
              <a:rPr lang="en-US" altLang="ko-KR" sz="2400" b="1" kern="0" dirty="0"/>
              <a:t>MQTT / JSON</a:t>
            </a:r>
          </a:p>
        </p:txBody>
      </p:sp>
    </p:spTree>
    <p:extLst>
      <p:ext uri="{BB962C8B-B14F-4D97-AF65-F5344CB8AC3E}">
        <p14:creationId xmlns:p14="http://schemas.microsoft.com/office/powerpoint/2010/main" val="25548227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제목 2"/>
          <p:cNvSpPr>
            <a:spLocks noGrp="1"/>
          </p:cNvSpPr>
          <p:nvPr>
            <p:ph type="title"/>
          </p:nvPr>
        </p:nvSpPr>
        <p:spPr>
          <a:xfrm>
            <a:off x="28604" y="233346"/>
            <a:ext cx="8686800" cy="838200"/>
          </a:xfrm>
          <a:noFill/>
        </p:spPr>
        <p:txBody>
          <a:bodyPr/>
          <a:lstStyle/>
          <a:p>
            <a:pPr lvl="0">
              <a:defRPr/>
            </a:pPr>
            <a:r>
              <a:rPr lang="en-US" altLang="ko-KR" sz="3200" b="1" dirty="0">
                <a:solidFill>
                  <a:schemeClr val="tx1"/>
                </a:solidFill>
              </a:rPr>
              <a:t>2.2 EMAP(</a:t>
            </a:r>
            <a:r>
              <a:rPr lang="en-US" altLang="ko-KR" sz="3200" b="1" dirty="0">
                <a:solidFill>
                  <a:schemeClr val="accent2"/>
                </a:solidFill>
              </a:rPr>
              <a:t>CoAP/JSON</a:t>
            </a:r>
            <a:r>
              <a:rPr lang="en-US" altLang="ko-KR" sz="3200" b="1" dirty="0">
                <a:solidFill>
                  <a:schemeClr val="tx1"/>
                </a:solidFill>
              </a:rPr>
              <a:t>)</a:t>
            </a:r>
            <a:br>
              <a:rPr lang="en-US" altLang="ko-KR" sz="3200" b="1" dirty="0">
                <a:solidFill>
                  <a:schemeClr val="tx1"/>
                </a:solidFill>
              </a:rPr>
            </a:br>
            <a:r>
              <a:rPr lang="en-US" altLang="ko-KR" sz="3200" b="1" dirty="0">
                <a:solidFill>
                  <a:schemeClr val="tx1"/>
                </a:solidFill>
              </a:rPr>
              <a:t>Service : Event</a:t>
            </a:r>
            <a:endParaRPr lang="en-US" altLang="zh-CN" sz="3200" b="1" dirty="0"/>
          </a:p>
        </p:txBody>
      </p:sp>
      <p:sp>
        <p:nvSpPr>
          <p:cNvPr id="161" name="직사각형 160"/>
          <p:cNvSpPr/>
          <p:nvPr/>
        </p:nvSpPr>
        <p:spPr>
          <a:xfrm>
            <a:off x="611561" y="1484784"/>
            <a:ext cx="1512707" cy="5937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Client EMA</a:t>
            </a:r>
            <a:endParaRPr lang="ko-KR" alt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2" name="직사각형 161"/>
          <p:cNvSpPr/>
          <p:nvPr/>
        </p:nvSpPr>
        <p:spPr>
          <a:xfrm>
            <a:off x="6947725" y="1484784"/>
            <a:ext cx="1512707" cy="5937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Server EMA</a:t>
            </a:r>
            <a:endParaRPr lang="ko-KR" alt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90" name="직선 연결선 189"/>
          <p:cNvCxnSpPr/>
          <p:nvPr/>
        </p:nvCxnSpPr>
        <p:spPr>
          <a:xfrm flipH="1">
            <a:off x="7704078" y="2078530"/>
            <a:ext cx="3" cy="47794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2431662" y="2687434"/>
            <a:ext cx="1859805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PUT 	: 2.05 Content</a:t>
            </a:r>
          </a:p>
          <a:p>
            <a:r>
              <a:rPr lang="en-US" altLang="ko-KR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Payload	: </a:t>
            </a:r>
            <a:r>
              <a:rPr lang="en-US" altLang="ko-KR" sz="800" dirty="0"/>
              <a:t>DistributeEvent</a:t>
            </a:r>
            <a:endParaRPr lang="en-US" altLang="ko-KR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431661" y="3047474"/>
            <a:ext cx="2266967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PUT 	: /EMAP/SEMA/1.0b/Event</a:t>
            </a:r>
          </a:p>
          <a:p>
            <a:r>
              <a:rPr lang="en-US" altLang="ko-KR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Payload 	: CreatedEvent</a:t>
            </a:r>
            <a:endParaRPr lang="ko-KR" altLang="en-US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8" name="직선 연결선 37"/>
          <p:cNvCxnSpPr/>
          <p:nvPr/>
        </p:nvCxnSpPr>
        <p:spPr>
          <a:xfrm flipH="1">
            <a:off x="1331640" y="2060848"/>
            <a:ext cx="3" cy="47794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2407044" y="2348880"/>
            <a:ext cx="2194832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PUT 	: /EMAP/SEMA/1.0b/Poll</a:t>
            </a:r>
          </a:p>
          <a:p>
            <a:r>
              <a:rPr lang="en-US" altLang="ko-KR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Payload 	: Poll</a:t>
            </a:r>
            <a:endParaRPr lang="ko-KR" altLang="en-US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431662" y="3501008"/>
            <a:ext cx="1693092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PUT 	: 2.05 Content</a:t>
            </a:r>
          </a:p>
          <a:p>
            <a:r>
              <a:rPr lang="en-US" altLang="ko-KR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Payload	: </a:t>
            </a:r>
            <a:r>
              <a:rPr lang="en-US" altLang="ko-KR" sz="800" dirty="0"/>
              <a:t>Response</a:t>
            </a:r>
            <a:endParaRPr lang="en-US" altLang="ko-KR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3" name="직선 화살표 연결선 52"/>
          <p:cNvCxnSpPr/>
          <p:nvPr/>
        </p:nvCxnSpPr>
        <p:spPr>
          <a:xfrm>
            <a:off x="1331640" y="2687434"/>
            <a:ext cx="633617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/>
          <p:cNvCxnSpPr/>
          <p:nvPr/>
        </p:nvCxnSpPr>
        <p:spPr>
          <a:xfrm>
            <a:off x="1331640" y="2996952"/>
            <a:ext cx="6336171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/>
          <p:cNvCxnSpPr/>
          <p:nvPr/>
        </p:nvCxnSpPr>
        <p:spPr>
          <a:xfrm>
            <a:off x="1331640" y="3356992"/>
            <a:ext cx="633617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/>
          <p:cNvCxnSpPr/>
          <p:nvPr/>
        </p:nvCxnSpPr>
        <p:spPr>
          <a:xfrm>
            <a:off x="1331640" y="3789040"/>
            <a:ext cx="6336171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오른쪽 중괄호 19"/>
          <p:cNvSpPr/>
          <p:nvPr/>
        </p:nvSpPr>
        <p:spPr bwMode="auto">
          <a:xfrm rot="10800000">
            <a:off x="949095" y="2687433"/>
            <a:ext cx="357189" cy="1083593"/>
          </a:xfrm>
          <a:prstGeom prst="rightBrace">
            <a:avLst>
              <a:gd name="adj1" fmla="val 8333"/>
              <a:gd name="adj2" fmla="val 51966"/>
            </a:avLst>
          </a:prstGeom>
          <a:noFill/>
          <a:ln w="12699" cap="flat" cmpd="sng" algn="ctr">
            <a:solidFill>
              <a:schemeClr val="tx1"/>
            </a:solidFill>
            <a:prstDash val="dashDot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02954" y="3049215"/>
            <a:ext cx="5966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/>
              <a:t>PULL</a:t>
            </a:r>
          </a:p>
        </p:txBody>
      </p:sp>
      <p:cxnSp>
        <p:nvCxnSpPr>
          <p:cNvPr id="22" name="직선 화살표 연결선 21"/>
          <p:cNvCxnSpPr/>
          <p:nvPr/>
        </p:nvCxnSpPr>
        <p:spPr>
          <a:xfrm>
            <a:off x="1331640" y="4581128"/>
            <a:ext cx="6336171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/>
          <p:nvPr/>
        </p:nvCxnSpPr>
        <p:spPr>
          <a:xfrm>
            <a:off x="1331640" y="5013176"/>
            <a:ext cx="633617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/>
          <p:nvPr/>
        </p:nvCxnSpPr>
        <p:spPr>
          <a:xfrm>
            <a:off x="1331640" y="5517232"/>
            <a:ext cx="6336171" cy="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/>
          <p:nvPr/>
        </p:nvCxnSpPr>
        <p:spPr>
          <a:xfrm>
            <a:off x="1331640" y="5949280"/>
            <a:ext cx="6336171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2411760" y="4242574"/>
            <a:ext cx="2266967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PUT 	: /EMAP/CEMA/1.0b/Event</a:t>
            </a:r>
          </a:p>
          <a:p>
            <a:r>
              <a:rPr lang="en-US" altLang="ko-KR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Payload 	: DistributeEvent</a:t>
            </a:r>
            <a:endParaRPr lang="ko-KR" altLang="en-US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449049" y="5178678"/>
            <a:ext cx="2266967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PUT 	: /EMAP/SEMA/1.0b/Event</a:t>
            </a:r>
          </a:p>
          <a:p>
            <a:r>
              <a:rPr lang="en-US" altLang="ko-KR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Payload 	: CreatedEvent</a:t>
            </a:r>
            <a:endParaRPr lang="ko-KR" altLang="en-US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446860" y="4725144"/>
            <a:ext cx="1693092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PUT 	: 2.05 Content</a:t>
            </a:r>
          </a:p>
          <a:p>
            <a:r>
              <a:rPr lang="en-US" altLang="ko-KR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Payload	: </a:t>
            </a:r>
            <a:r>
              <a:rPr lang="en-US" altLang="ko-KR" sz="800" dirty="0"/>
              <a:t>Response</a:t>
            </a:r>
            <a:endParaRPr lang="en-US" altLang="ko-KR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446860" y="5661248"/>
            <a:ext cx="1693092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PUT 	: 2.05 Content</a:t>
            </a:r>
          </a:p>
          <a:p>
            <a:r>
              <a:rPr lang="en-US" altLang="ko-KR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Payload	: </a:t>
            </a:r>
            <a:r>
              <a:rPr lang="en-US" altLang="ko-KR" sz="800" dirty="0"/>
              <a:t>Response</a:t>
            </a:r>
            <a:endParaRPr lang="en-US" altLang="ko-KR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오른쪽 중괄호 32"/>
          <p:cNvSpPr/>
          <p:nvPr/>
        </p:nvSpPr>
        <p:spPr bwMode="auto">
          <a:xfrm rot="10800000">
            <a:off x="969668" y="4581128"/>
            <a:ext cx="357189" cy="1371625"/>
          </a:xfrm>
          <a:prstGeom prst="rightBrace">
            <a:avLst>
              <a:gd name="adj1" fmla="val 8333"/>
              <a:gd name="adj2" fmla="val 51966"/>
            </a:avLst>
          </a:prstGeom>
          <a:noFill/>
          <a:ln w="12699" cap="flat" cmpd="sng" algn="ctr">
            <a:solidFill>
              <a:schemeClr val="tx1"/>
            </a:solidFill>
            <a:prstDash val="dashDot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323528" y="5011445"/>
            <a:ext cx="61747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/>
              <a:t>PUSH</a:t>
            </a:r>
          </a:p>
        </p:txBody>
      </p:sp>
      <p:sp>
        <p:nvSpPr>
          <p:cNvPr id="34" name="직사각형 33"/>
          <p:cNvSpPr/>
          <p:nvPr/>
        </p:nvSpPr>
        <p:spPr>
          <a:xfrm>
            <a:off x="1085856" y="3901697"/>
            <a:ext cx="65722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solidFill>
                  <a:srgbClr val="FF0000"/>
                </a:solidFill>
              </a:rPr>
              <a:t>Response</a:t>
            </a:r>
            <a:r>
              <a:rPr lang="ko-KR" altLang="en-US" sz="1400" dirty="0"/>
              <a:t>도  동일하게 하되  </a:t>
            </a:r>
            <a:r>
              <a:rPr lang="en-US" altLang="ko-KR" sz="1400" dirty="0"/>
              <a:t>Type</a:t>
            </a:r>
            <a:r>
              <a:rPr lang="ko-KR" altLang="en-US" sz="1400" dirty="0"/>
              <a:t>이 들어가서 같은 메시지인데 분류</a:t>
            </a:r>
          </a:p>
        </p:txBody>
      </p:sp>
    </p:spTree>
    <p:extLst>
      <p:ext uri="{BB962C8B-B14F-4D97-AF65-F5344CB8AC3E}">
        <p14:creationId xmlns:p14="http://schemas.microsoft.com/office/powerpoint/2010/main" val="4086413211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b="1" dirty="0">
                <a:solidFill>
                  <a:schemeClr val="tx1"/>
                </a:solidFill>
              </a:rPr>
              <a:t>2. Smart Home Energy Framework : </a:t>
            </a:r>
            <a:r>
              <a:rPr lang="en-US" altLang="ko-KR" sz="2800" b="1" dirty="0">
                <a:solidFill>
                  <a:schemeClr val="tx1"/>
                </a:solidFill>
              </a:rPr>
              <a:t/>
            </a:r>
            <a:br>
              <a:rPr lang="en-US" altLang="ko-KR" sz="2800" b="1" dirty="0">
                <a:solidFill>
                  <a:schemeClr val="tx1"/>
                </a:solidFill>
              </a:rPr>
            </a:br>
            <a:r>
              <a:rPr lang="en-US" altLang="ko-KR" sz="2400" b="1" dirty="0">
                <a:solidFill>
                  <a:schemeClr val="tx1"/>
                </a:solidFill>
              </a:rPr>
              <a:t>2.2 EMAP(</a:t>
            </a:r>
            <a:r>
              <a:rPr lang="en-US" altLang="ko-KR" sz="2400" b="1" dirty="0">
                <a:solidFill>
                  <a:srgbClr val="FF0000"/>
                </a:solidFill>
              </a:rPr>
              <a:t>CoAP/JSON</a:t>
            </a:r>
            <a:r>
              <a:rPr lang="en-US" altLang="ko-KR" sz="2400" b="1" dirty="0">
                <a:solidFill>
                  <a:schemeClr val="tx1"/>
                </a:solidFill>
              </a:rPr>
              <a:t>, MQTT/JSON) : Event-</a:t>
            </a:r>
            <a:r>
              <a:rPr lang="en-US" altLang="ko-KR" sz="2400" b="1" dirty="0">
                <a:solidFill>
                  <a:srgbClr val="FF0000"/>
                </a:solidFill>
              </a:rPr>
              <a:t>PULL</a:t>
            </a:r>
            <a:r>
              <a:rPr lang="en-US" altLang="ko-KR" sz="2400" b="1" dirty="0">
                <a:solidFill>
                  <a:schemeClr val="tx1"/>
                </a:solidFill>
              </a:rPr>
              <a:t>,PUSH</a:t>
            </a:r>
            <a:endParaRPr lang="ko-KR" altLang="en-US" sz="24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7C6F095-276F-4AD3-9842-1213BA0CC323}" type="slidenum">
              <a:rPr lang="ko-KR" altLang="en-US" smtClean="0">
                <a:solidFill>
                  <a:srgbClr val="000000"/>
                </a:solidFill>
              </a:rPr>
              <a:pPr>
                <a:defRPr/>
              </a:pPr>
              <a:t>224</a:t>
            </a:fld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26" name="직사각형 25"/>
          <p:cNvSpPr/>
          <p:nvPr/>
        </p:nvSpPr>
        <p:spPr bwMode="auto">
          <a:xfrm>
            <a:off x="467544" y="1414528"/>
            <a:ext cx="8229600" cy="1023300"/>
          </a:xfrm>
          <a:prstGeom prst="rect">
            <a:avLst/>
          </a:prstGeom>
          <a:solidFill>
            <a:schemeClr val="bg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076655" y="1824555"/>
            <a:ext cx="1364541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Client EMA 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0" name="직선 화살표 연결선 29"/>
          <p:cNvCxnSpPr/>
          <p:nvPr/>
        </p:nvCxnSpPr>
        <p:spPr bwMode="auto">
          <a:xfrm>
            <a:off x="2195736" y="1844824"/>
            <a:ext cx="4707807" cy="0"/>
          </a:xfrm>
          <a:prstGeom prst="straightConnector1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arrow" w="med" len="med"/>
            <a:tailEnd type="none"/>
          </a:ln>
          <a:effectLst/>
        </p:spPr>
      </p:cxnSp>
      <p:sp>
        <p:nvSpPr>
          <p:cNvPr id="34" name="TextBox 33"/>
          <p:cNvSpPr txBox="1"/>
          <p:nvPr/>
        </p:nvSpPr>
        <p:spPr>
          <a:xfrm>
            <a:off x="664335" y="1824555"/>
            <a:ext cx="1358064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Server EMA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5" name="직선 화살표 연결선 34"/>
          <p:cNvCxnSpPr/>
          <p:nvPr/>
        </p:nvCxnSpPr>
        <p:spPr bwMode="auto">
          <a:xfrm flipH="1">
            <a:off x="2195736" y="2276872"/>
            <a:ext cx="4707808" cy="0"/>
          </a:xfrm>
          <a:prstGeom prst="straightConnector1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arrow" w="med" len="med"/>
            <a:tailEnd type="none"/>
          </a:ln>
          <a:effectLst/>
        </p:spPr>
      </p:cxnSp>
      <p:sp>
        <p:nvSpPr>
          <p:cNvPr id="36" name="TextBox 35"/>
          <p:cNvSpPr txBox="1"/>
          <p:nvPr/>
        </p:nvSpPr>
        <p:spPr>
          <a:xfrm>
            <a:off x="3987423" y="1984484"/>
            <a:ext cx="1478290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(2) DistributeEvent</a:t>
            </a:r>
            <a:endParaRPr lang="ko-KR" altLang="en-US"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4136777" y="1552436"/>
            <a:ext cx="649537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(1)Poll</a:t>
            </a:r>
            <a:endParaRPr lang="ko-KR" altLang="en-US"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7308304" y="1414528"/>
            <a:ext cx="14128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EMAP CoAP/JSON</a:t>
            </a:r>
            <a:endParaRPr lang="ko-KR" altLang="en-US" sz="11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42775" y="2457720"/>
            <a:ext cx="649537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(1)Poll</a:t>
            </a:r>
            <a:endParaRPr lang="ko-KR" altLang="en-US"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4533565"/>
              </p:ext>
            </p:extLst>
          </p:nvPr>
        </p:nvGraphicFramePr>
        <p:xfrm>
          <a:off x="142776" y="2744701"/>
          <a:ext cx="8389663" cy="2184696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2110775">
                  <a:extLst>
                    <a:ext uri="{9D8B030D-6E8A-4147-A177-3AD203B41FA5}">
                      <a16:colId xmlns:a16="http://schemas.microsoft.com/office/drawing/2014/main" val="3464298872"/>
                    </a:ext>
                  </a:extLst>
                </a:gridCol>
                <a:gridCol w="2284447">
                  <a:extLst>
                    <a:ext uri="{9D8B030D-6E8A-4147-A177-3AD203B41FA5}">
                      <a16:colId xmlns:a16="http://schemas.microsoft.com/office/drawing/2014/main" val="2017195915"/>
                    </a:ext>
                  </a:extLst>
                </a:gridCol>
                <a:gridCol w="3994441">
                  <a:extLst>
                    <a:ext uri="{9D8B030D-6E8A-4147-A177-3AD203B41FA5}">
                      <a16:colId xmlns:a16="http://schemas.microsoft.com/office/drawing/2014/main" val="3941589759"/>
                    </a:ext>
                  </a:extLst>
                </a:gridCol>
              </a:tblGrid>
              <a:tr h="188336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Key Name</a:t>
                      </a:r>
                      <a:endParaRPr lang="en-US" sz="1200" b="1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Reference</a:t>
                      </a:r>
                      <a:endParaRPr lang="en-US" sz="1200" b="1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4521417"/>
                  </a:ext>
                </a:extLst>
              </a:tr>
              <a:tr h="18833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OpenADR 2.0b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SEP 2.0(IEC 61968)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7054786"/>
                  </a:ext>
                </a:extLst>
              </a:tr>
              <a:tr h="452006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50" u="none" strike="noStrike" dirty="0">
                          <a:effectLst/>
                        </a:rPr>
                        <a:t>SrcEMA</a:t>
                      </a:r>
                      <a:endParaRPr 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50" u="none" strike="noStrike" dirty="0">
                          <a:effectLst/>
                        </a:rPr>
                        <a:t>ei:venID</a:t>
                      </a:r>
                      <a:endParaRPr lang="en-US" sz="1050" b="0" i="1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50" b="0" i="1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158177747"/>
                  </a:ext>
                </a:extLst>
              </a:tr>
              <a:tr h="452006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50" u="none" strike="noStrike" dirty="0">
                          <a:solidFill>
                            <a:schemeClr val="tx1"/>
                          </a:solidFill>
                          <a:effectLst/>
                        </a:rPr>
                        <a:t>DestEMA</a:t>
                      </a:r>
                      <a:endParaRPr lang="en-US" sz="1050" b="1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50" u="none" strike="noStrike" dirty="0">
                          <a:solidFill>
                            <a:schemeClr val="tx1"/>
                          </a:solidFill>
                          <a:effectLst/>
                        </a:rPr>
                        <a:t>ei:vtnID</a:t>
                      </a:r>
                      <a:endParaRPr lang="en-US" sz="1050" b="0" i="1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50" b="0" i="1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22004808"/>
                  </a:ext>
                </a:extLst>
              </a:tr>
              <a:tr h="452006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 dirty="0">
                          <a:solidFill>
                            <a:schemeClr val="accent2"/>
                          </a:solidFill>
                          <a:effectLst/>
                        </a:rPr>
                        <a:t>service</a:t>
                      </a:r>
                      <a:endParaRPr lang="en-US" sz="1200" b="1" i="0" u="none" strike="noStrike" dirty="0">
                        <a:solidFill>
                          <a:schemeClr val="accent2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b="0" i="0" u="none" strike="noStrike" dirty="0">
                          <a:solidFill>
                            <a:schemeClr val="accent2"/>
                          </a:solidFill>
                          <a:effectLst/>
                          <a:latin typeface="Times New Roman" panose="02020603050405020304" pitchFamily="18" charset="0"/>
                        </a:rPr>
                        <a:t>(Tag </a:t>
                      </a:r>
                      <a:r>
                        <a:rPr lang="ko-KR" altLang="en-US" sz="1200" b="0" i="0" u="none" strike="noStrike" dirty="0">
                          <a:solidFill>
                            <a:schemeClr val="accent2"/>
                          </a:solidFill>
                          <a:effectLst/>
                          <a:latin typeface="Times New Roman" panose="02020603050405020304" pitchFamily="18" charset="0"/>
                        </a:rPr>
                        <a:t>이름으로 존재</a:t>
                      </a:r>
                      <a:r>
                        <a:rPr lang="en-US" altLang="ko-KR" sz="1200" b="0" i="0" u="none" strike="noStrike" dirty="0">
                          <a:solidFill>
                            <a:schemeClr val="accent2"/>
                          </a:solidFill>
                          <a:effectLst/>
                          <a:latin typeface="Times New Roman" panose="02020603050405020304" pitchFamily="18" charset="0"/>
                        </a:rPr>
                        <a:t>)</a:t>
                      </a:r>
                      <a:endParaRPr lang="ko-KR" altLang="en-US" sz="1200" b="0" i="0" u="none" strike="noStrike" dirty="0">
                        <a:solidFill>
                          <a:schemeClr val="accent2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1200" b="0" i="1" u="none" strike="noStrike" dirty="0">
                        <a:solidFill>
                          <a:schemeClr val="accent2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774262396"/>
                  </a:ext>
                </a:extLst>
              </a:tr>
              <a:tr h="452006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50" u="none" strike="noStrike" dirty="0">
                          <a:solidFill>
                            <a:srgbClr val="FF0000"/>
                          </a:solidFill>
                          <a:effectLst/>
                        </a:rPr>
                        <a:t>time</a:t>
                      </a:r>
                      <a:endParaRPr lang="en-US" sz="1050" b="1" i="0" u="none" strike="noStrike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1050" b="0" i="1" u="none" strike="noStrike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50" u="none" strike="noStrike" dirty="0">
                          <a:solidFill>
                            <a:srgbClr val="FF0000"/>
                          </a:solidFill>
                          <a:effectLst/>
                        </a:rPr>
                        <a:t>RandomizableEvent:creation Time</a:t>
                      </a:r>
                      <a:endParaRPr lang="en-US" sz="1050" b="0" i="1" u="none" strike="noStrike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527933759"/>
                  </a:ext>
                </a:extLst>
              </a:tr>
            </a:tbl>
          </a:graphicData>
        </a:graphic>
      </p:graphicFrame>
      <p:sp>
        <p:nvSpPr>
          <p:cNvPr id="40" name="TextBox 39"/>
          <p:cNvSpPr txBox="1"/>
          <p:nvPr/>
        </p:nvSpPr>
        <p:spPr>
          <a:xfrm>
            <a:off x="4618731" y="2437828"/>
            <a:ext cx="1478290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(2) DistributeEvent</a:t>
            </a:r>
            <a:endParaRPr lang="ko-KR" altLang="en-US"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0" y="0"/>
            <a:ext cx="234307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>
                <a:solidFill>
                  <a:schemeClr val="accent2"/>
                </a:solidFill>
              </a:rPr>
              <a:t>파란색 </a:t>
            </a:r>
            <a:r>
              <a:rPr lang="en-US" altLang="ko-KR" sz="1200" dirty="0">
                <a:solidFill>
                  <a:schemeClr val="accent2"/>
                </a:solidFill>
              </a:rPr>
              <a:t>: </a:t>
            </a:r>
            <a:r>
              <a:rPr lang="ko-KR" altLang="en-US" sz="1200" dirty="0">
                <a:solidFill>
                  <a:schemeClr val="accent2"/>
                </a:solidFill>
              </a:rPr>
              <a:t>기존 </a:t>
            </a:r>
            <a:r>
              <a:rPr lang="en-US" altLang="ko-KR" sz="1200" dirty="0">
                <a:solidFill>
                  <a:schemeClr val="accent2"/>
                </a:solidFill>
              </a:rPr>
              <a:t>OpenADR</a:t>
            </a:r>
            <a:r>
              <a:rPr lang="ko-KR" altLang="en-US" sz="1200" dirty="0">
                <a:solidFill>
                  <a:schemeClr val="accent2"/>
                </a:solidFill>
              </a:rPr>
              <a:t> </a:t>
            </a:r>
            <a:r>
              <a:rPr lang="en-US" altLang="ko-KR" sz="1200" dirty="0">
                <a:solidFill>
                  <a:schemeClr val="accent2"/>
                </a:solidFill>
              </a:rPr>
              <a:t>Tag </a:t>
            </a:r>
            <a:r>
              <a:rPr lang="ko-KR" altLang="en-US" sz="1200" dirty="0">
                <a:solidFill>
                  <a:schemeClr val="accent2"/>
                </a:solidFill>
              </a:rPr>
              <a:t>부분</a:t>
            </a:r>
            <a:endParaRPr lang="en-US" altLang="ko-KR" sz="1200" dirty="0">
              <a:solidFill>
                <a:schemeClr val="accent2"/>
              </a:solidFill>
            </a:endParaRPr>
          </a:p>
          <a:p>
            <a:r>
              <a:rPr lang="ko-KR" altLang="en-US" sz="1200" dirty="0">
                <a:solidFill>
                  <a:srgbClr val="FF0000"/>
                </a:solidFill>
              </a:rPr>
              <a:t>빨간색 </a:t>
            </a:r>
            <a:r>
              <a:rPr lang="en-US" altLang="ko-KR" sz="1200" dirty="0">
                <a:solidFill>
                  <a:srgbClr val="FF0000"/>
                </a:solidFill>
              </a:rPr>
              <a:t>: OpenADR</a:t>
            </a:r>
            <a:r>
              <a:rPr lang="ko-KR" altLang="en-US" sz="1200" dirty="0">
                <a:solidFill>
                  <a:srgbClr val="FF0000"/>
                </a:solidFill>
              </a:rPr>
              <a:t>확장된 </a:t>
            </a:r>
            <a:r>
              <a:rPr lang="en-US" altLang="ko-KR" sz="1200" dirty="0">
                <a:solidFill>
                  <a:srgbClr val="FF0000"/>
                </a:solidFill>
              </a:rPr>
              <a:t>Profile</a:t>
            </a:r>
          </a:p>
          <a:p>
            <a:r>
              <a:rPr lang="ko-KR" altLang="en-US" sz="1200" dirty="0">
                <a:solidFill>
                  <a:schemeClr val="accent1"/>
                </a:solidFill>
              </a:rPr>
              <a:t>초록색 </a:t>
            </a:r>
            <a:r>
              <a:rPr lang="en-US" altLang="ko-KR" sz="1200" dirty="0">
                <a:solidFill>
                  <a:schemeClr val="accent1"/>
                </a:solidFill>
              </a:rPr>
              <a:t>: </a:t>
            </a:r>
            <a:r>
              <a:rPr lang="ko-KR" altLang="en-US" sz="1200" dirty="0">
                <a:solidFill>
                  <a:schemeClr val="accent1"/>
                </a:solidFill>
              </a:rPr>
              <a:t>삭제 또는 변경</a:t>
            </a:r>
            <a:endParaRPr lang="en-US" altLang="ko-KR" sz="12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7780930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b="1" dirty="0">
                <a:solidFill>
                  <a:schemeClr val="tx1"/>
                </a:solidFill>
              </a:rPr>
              <a:t>2. Smart Home Energy Framework : </a:t>
            </a:r>
            <a:r>
              <a:rPr lang="en-US" altLang="ko-KR" sz="2800" b="1" dirty="0">
                <a:solidFill>
                  <a:schemeClr val="tx1"/>
                </a:solidFill>
              </a:rPr>
              <a:t/>
            </a:r>
            <a:br>
              <a:rPr lang="en-US" altLang="ko-KR" sz="2800" b="1" dirty="0">
                <a:solidFill>
                  <a:schemeClr val="tx1"/>
                </a:solidFill>
              </a:rPr>
            </a:br>
            <a:r>
              <a:rPr lang="en-US" altLang="ko-KR" sz="2400" b="1" dirty="0">
                <a:solidFill>
                  <a:schemeClr val="tx1"/>
                </a:solidFill>
              </a:rPr>
              <a:t>2.2 EMAP(</a:t>
            </a:r>
            <a:r>
              <a:rPr lang="en-US" altLang="ko-KR" sz="2400" b="1" dirty="0">
                <a:solidFill>
                  <a:srgbClr val="FF0000"/>
                </a:solidFill>
              </a:rPr>
              <a:t>CoAP/JSON</a:t>
            </a:r>
            <a:r>
              <a:rPr lang="en-US" altLang="ko-KR" sz="2400" b="1" dirty="0">
                <a:solidFill>
                  <a:schemeClr val="tx1"/>
                </a:solidFill>
              </a:rPr>
              <a:t>, MQTT/JSON) : Event-</a:t>
            </a:r>
            <a:r>
              <a:rPr lang="en-US" altLang="ko-KR" sz="2400" b="1" dirty="0">
                <a:solidFill>
                  <a:srgbClr val="FF0000"/>
                </a:solidFill>
              </a:rPr>
              <a:t>PULL</a:t>
            </a:r>
            <a:r>
              <a:rPr lang="en-US" altLang="ko-KR" sz="2400" b="1" dirty="0">
                <a:solidFill>
                  <a:schemeClr val="tx1"/>
                </a:solidFill>
              </a:rPr>
              <a:t>,PUSH</a:t>
            </a:r>
            <a:endParaRPr lang="ko-KR" altLang="en-US" sz="24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7C6F095-276F-4AD3-9842-1213BA0CC323}" type="slidenum">
              <a:rPr lang="ko-KR" altLang="en-US" smtClean="0">
                <a:solidFill>
                  <a:srgbClr val="000000"/>
                </a:solidFill>
              </a:rPr>
              <a:pPr>
                <a:defRPr/>
              </a:pPr>
              <a:t>225</a:t>
            </a:fld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26" name="직사각형 25"/>
          <p:cNvSpPr/>
          <p:nvPr/>
        </p:nvSpPr>
        <p:spPr bwMode="auto">
          <a:xfrm>
            <a:off x="467544" y="1414528"/>
            <a:ext cx="8229600" cy="1023300"/>
          </a:xfrm>
          <a:prstGeom prst="rect">
            <a:avLst/>
          </a:prstGeom>
          <a:solidFill>
            <a:schemeClr val="bg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076655" y="1824555"/>
            <a:ext cx="1364541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Client EMA 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0" name="직선 화살표 연결선 29"/>
          <p:cNvCxnSpPr/>
          <p:nvPr/>
        </p:nvCxnSpPr>
        <p:spPr bwMode="auto">
          <a:xfrm>
            <a:off x="2195736" y="1844824"/>
            <a:ext cx="4707807" cy="0"/>
          </a:xfrm>
          <a:prstGeom prst="straightConnector1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arrow" w="med" len="med"/>
            <a:tailEnd type="none"/>
          </a:ln>
          <a:effectLst/>
        </p:spPr>
      </p:cxnSp>
      <p:sp>
        <p:nvSpPr>
          <p:cNvPr id="34" name="TextBox 33"/>
          <p:cNvSpPr txBox="1"/>
          <p:nvPr/>
        </p:nvSpPr>
        <p:spPr>
          <a:xfrm>
            <a:off x="664335" y="1824555"/>
            <a:ext cx="1358064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Server EMA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5" name="직선 화살표 연결선 34"/>
          <p:cNvCxnSpPr/>
          <p:nvPr/>
        </p:nvCxnSpPr>
        <p:spPr bwMode="auto">
          <a:xfrm flipH="1">
            <a:off x="2195736" y="2276872"/>
            <a:ext cx="4707808" cy="0"/>
          </a:xfrm>
          <a:prstGeom prst="straightConnector1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arrow" w="med" len="med"/>
            <a:tailEnd type="none"/>
          </a:ln>
          <a:effectLst/>
        </p:spPr>
      </p:cxnSp>
      <p:sp>
        <p:nvSpPr>
          <p:cNvPr id="36" name="TextBox 35"/>
          <p:cNvSpPr txBox="1"/>
          <p:nvPr/>
        </p:nvSpPr>
        <p:spPr>
          <a:xfrm>
            <a:off x="3987423" y="1984484"/>
            <a:ext cx="1478290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(2) DistributeEvent</a:t>
            </a:r>
            <a:endParaRPr lang="ko-KR" altLang="en-US"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4136777" y="1552436"/>
            <a:ext cx="649537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(1)Poll</a:t>
            </a:r>
            <a:endParaRPr lang="ko-KR" altLang="en-US"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7308304" y="1414528"/>
            <a:ext cx="14128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EMAP CoAP/JSON</a:t>
            </a:r>
            <a:endParaRPr lang="ko-KR" altLang="en-US" sz="11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467544" y="2437828"/>
            <a:ext cx="1478290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(2) DistributeEvent</a:t>
            </a:r>
            <a:endParaRPr lang="ko-KR" altLang="en-US"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0" y="0"/>
            <a:ext cx="234307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>
                <a:solidFill>
                  <a:schemeClr val="accent2"/>
                </a:solidFill>
              </a:rPr>
              <a:t>파란색 </a:t>
            </a:r>
            <a:r>
              <a:rPr lang="en-US" altLang="ko-KR" sz="1200" dirty="0">
                <a:solidFill>
                  <a:schemeClr val="accent2"/>
                </a:solidFill>
              </a:rPr>
              <a:t>: </a:t>
            </a:r>
            <a:r>
              <a:rPr lang="ko-KR" altLang="en-US" sz="1200" dirty="0">
                <a:solidFill>
                  <a:schemeClr val="accent2"/>
                </a:solidFill>
              </a:rPr>
              <a:t>기존 </a:t>
            </a:r>
            <a:r>
              <a:rPr lang="en-US" altLang="ko-KR" sz="1200" dirty="0">
                <a:solidFill>
                  <a:schemeClr val="accent2"/>
                </a:solidFill>
              </a:rPr>
              <a:t>OpenADR</a:t>
            </a:r>
            <a:r>
              <a:rPr lang="ko-KR" altLang="en-US" sz="1200" dirty="0">
                <a:solidFill>
                  <a:schemeClr val="accent2"/>
                </a:solidFill>
              </a:rPr>
              <a:t> </a:t>
            </a:r>
            <a:r>
              <a:rPr lang="en-US" altLang="ko-KR" sz="1200" dirty="0">
                <a:solidFill>
                  <a:schemeClr val="accent2"/>
                </a:solidFill>
              </a:rPr>
              <a:t>Tag </a:t>
            </a:r>
            <a:r>
              <a:rPr lang="ko-KR" altLang="en-US" sz="1200" dirty="0">
                <a:solidFill>
                  <a:schemeClr val="accent2"/>
                </a:solidFill>
              </a:rPr>
              <a:t>부분</a:t>
            </a:r>
            <a:endParaRPr lang="en-US" altLang="ko-KR" sz="1200" dirty="0">
              <a:solidFill>
                <a:schemeClr val="accent2"/>
              </a:solidFill>
            </a:endParaRPr>
          </a:p>
          <a:p>
            <a:r>
              <a:rPr lang="ko-KR" altLang="en-US" sz="1200" dirty="0">
                <a:solidFill>
                  <a:srgbClr val="FF0000"/>
                </a:solidFill>
              </a:rPr>
              <a:t>빨간색 </a:t>
            </a:r>
            <a:r>
              <a:rPr lang="en-US" altLang="ko-KR" sz="1200" dirty="0">
                <a:solidFill>
                  <a:srgbClr val="FF0000"/>
                </a:solidFill>
              </a:rPr>
              <a:t>: OpenADR</a:t>
            </a:r>
            <a:r>
              <a:rPr lang="ko-KR" altLang="en-US" sz="1200" dirty="0">
                <a:solidFill>
                  <a:srgbClr val="FF0000"/>
                </a:solidFill>
              </a:rPr>
              <a:t>확장된 </a:t>
            </a:r>
            <a:r>
              <a:rPr lang="en-US" altLang="ko-KR" sz="1200" dirty="0">
                <a:solidFill>
                  <a:srgbClr val="FF0000"/>
                </a:solidFill>
              </a:rPr>
              <a:t>Profile</a:t>
            </a:r>
          </a:p>
          <a:p>
            <a:r>
              <a:rPr lang="ko-KR" altLang="en-US" sz="1200" dirty="0">
                <a:solidFill>
                  <a:schemeClr val="accent1"/>
                </a:solidFill>
              </a:rPr>
              <a:t>초록색 </a:t>
            </a:r>
            <a:r>
              <a:rPr lang="en-US" altLang="ko-KR" sz="1200" dirty="0">
                <a:solidFill>
                  <a:schemeClr val="accent1"/>
                </a:solidFill>
              </a:rPr>
              <a:t>: </a:t>
            </a:r>
            <a:r>
              <a:rPr lang="ko-KR" altLang="en-US" sz="1200" dirty="0">
                <a:solidFill>
                  <a:schemeClr val="accent1"/>
                </a:solidFill>
              </a:rPr>
              <a:t>삭제 또는 변경</a:t>
            </a:r>
            <a:endParaRPr lang="en-US" altLang="ko-KR" sz="1200" dirty="0">
              <a:solidFill>
                <a:schemeClr val="accent1"/>
              </a:solidFill>
            </a:endParaRPr>
          </a:p>
        </p:txBody>
      </p:sp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6052575"/>
              </p:ext>
            </p:extLst>
          </p:nvPr>
        </p:nvGraphicFramePr>
        <p:xfrm>
          <a:off x="612733" y="2736548"/>
          <a:ext cx="8147245" cy="6059463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629449">
                  <a:extLst>
                    <a:ext uri="{9D8B030D-6E8A-4147-A177-3AD203B41FA5}">
                      <a16:colId xmlns:a16="http://schemas.microsoft.com/office/drawing/2014/main" val="3163428177"/>
                    </a:ext>
                  </a:extLst>
                </a:gridCol>
                <a:gridCol w="1629449">
                  <a:extLst>
                    <a:ext uri="{9D8B030D-6E8A-4147-A177-3AD203B41FA5}">
                      <a16:colId xmlns:a16="http://schemas.microsoft.com/office/drawing/2014/main" val="3958474330"/>
                    </a:ext>
                  </a:extLst>
                </a:gridCol>
                <a:gridCol w="1629449">
                  <a:extLst>
                    <a:ext uri="{9D8B030D-6E8A-4147-A177-3AD203B41FA5}">
                      <a16:colId xmlns:a16="http://schemas.microsoft.com/office/drawing/2014/main" val="525130177"/>
                    </a:ext>
                  </a:extLst>
                </a:gridCol>
                <a:gridCol w="1629449">
                  <a:extLst>
                    <a:ext uri="{9D8B030D-6E8A-4147-A177-3AD203B41FA5}">
                      <a16:colId xmlns:a16="http://schemas.microsoft.com/office/drawing/2014/main" val="3739502335"/>
                    </a:ext>
                  </a:extLst>
                </a:gridCol>
                <a:gridCol w="1629449">
                  <a:extLst>
                    <a:ext uri="{9D8B030D-6E8A-4147-A177-3AD203B41FA5}">
                      <a16:colId xmlns:a16="http://schemas.microsoft.com/office/drawing/2014/main" val="3330854206"/>
                    </a:ext>
                  </a:extLst>
                </a:gridCol>
              </a:tblGrid>
              <a:tr h="92179">
                <a:tc rowSpan="2" gridSpan="2">
                  <a:txBody>
                    <a:bodyPr/>
                    <a:lstStyle/>
                    <a:p>
                      <a:pPr algn="ctr" rtl="0" fontAlgn="ctr"/>
                      <a:r>
                        <a:rPr lang="en-US" sz="800" b="1" u="none" strike="noStrike" dirty="0">
                          <a:effectLst/>
                        </a:rPr>
                        <a:t>Key Name</a:t>
                      </a:r>
                      <a:endParaRPr lang="en-US" sz="800" b="1" i="0" u="none" strike="noStrike" dirty="0">
                        <a:solidFill>
                          <a:srgbClr val="FFFFFF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821" marR="4821" marT="4821" marB="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sz="800" b="1" u="none" strike="noStrike" dirty="0">
                          <a:effectLst/>
                        </a:rPr>
                        <a:t>Reference</a:t>
                      </a:r>
                      <a:endParaRPr lang="en-US" sz="800" b="1" i="0" u="none" strike="noStrike" dirty="0">
                        <a:solidFill>
                          <a:srgbClr val="FFFFFF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821" marR="4821" marT="4821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0776875"/>
                  </a:ext>
                </a:extLst>
              </a:tr>
              <a:tr h="92179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sz="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OpenADR 2.0b</a:t>
                      </a:r>
                      <a:endParaRPr lang="en-US" sz="800" b="1" i="0" u="none" strike="noStrike" dirty="0">
                        <a:solidFill>
                          <a:schemeClr val="bg1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821" marR="4821" marT="4821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SEP 2.0(IEC 61968)</a:t>
                      </a:r>
                      <a:endParaRPr lang="en-US" sz="800" b="1" i="0" u="none" strike="noStrike" dirty="0">
                        <a:solidFill>
                          <a:schemeClr val="bg1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821" marR="4821" marT="4821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8779085"/>
                  </a:ext>
                </a:extLst>
              </a:tr>
              <a:tr h="92179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 dirty="0">
                          <a:effectLst/>
                        </a:rPr>
                        <a:t>SrcEMA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821" marR="4821" marT="4821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 dirty="0" err="1">
                          <a:effectLst/>
                        </a:rPr>
                        <a:t>ei:vtnID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821" marR="4821" marT="4821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821" marR="4821" marT="4821" marB="0" anchor="ctr"/>
                </a:tc>
                <a:extLst>
                  <a:ext uri="{0D108BD9-81ED-4DB2-BD59-A6C34878D82A}">
                    <a16:rowId xmlns:a16="http://schemas.microsoft.com/office/drawing/2014/main" val="2113315887"/>
                  </a:ext>
                </a:extLst>
              </a:tr>
              <a:tr h="92179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 dirty="0">
                          <a:effectLst/>
                        </a:rPr>
                        <a:t>DestEMA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821" marR="4821" marT="4821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</a:rPr>
                        <a:t>ei:venID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821" marR="4821" marT="4821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821" marR="4821" marT="4821" marB="0" anchor="ctr"/>
                </a:tc>
                <a:extLst>
                  <a:ext uri="{0D108BD9-81ED-4DB2-BD59-A6C34878D82A}">
                    <a16:rowId xmlns:a16="http://schemas.microsoft.com/office/drawing/2014/main" val="1705835526"/>
                  </a:ext>
                </a:extLst>
              </a:tr>
              <a:tr h="92179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 dirty="0">
                          <a:effectLst/>
                        </a:rPr>
                        <a:t>requestID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821" marR="4821" marT="4821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50" charset="-127"/>
                        </a:rPr>
                        <a:t>ei:requestID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821" marR="4821" marT="4821" marB="0" anchor="ctr"/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821" marR="4821" marT="48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821" marR="4821" marT="4821" marB="0" anchor="ctr"/>
                </a:tc>
                <a:extLst>
                  <a:ext uri="{0D108BD9-81ED-4DB2-BD59-A6C34878D82A}">
                    <a16:rowId xmlns:a16="http://schemas.microsoft.com/office/drawing/2014/main" val="1040049681"/>
                  </a:ext>
                </a:extLst>
              </a:tr>
              <a:tr h="92179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굴림" panose="020B0600000101010101" pitchFamily="50" charset="-127"/>
                          <a:cs typeface="Times New Roman" panose="02020603050405020304" pitchFamily="18" charset="0"/>
                        </a:rPr>
                        <a:t>responseRequired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821" marR="4821" marT="4821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50" charset="-127"/>
                        </a:rPr>
                        <a:t>Ei:reponseRequired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821" marR="4821" marT="4821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821" marR="4821" marT="4821" marB="0" anchor="ctr"/>
                </a:tc>
                <a:extLst>
                  <a:ext uri="{0D108BD9-81ED-4DB2-BD59-A6C34878D82A}">
                    <a16:rowId xmlns:a16="http://schemas.microsoft.com/office/drawing/2014/main" val="2454017074"/>
                  </a:ext>
                </a:extLst>
              </a:tr>
              <a:tr h="92179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50" charset="-127"/>
                        </a:rPr>
                        <a:t>response</a:t>
                      </a:r>
                    </a:p>
                  </a:txBody>
                  <a:tcPr marL="4821" marR="4821" marT="48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50" charset="-127"/>
                        </a:rPr>
                        <a:t>requestID</a:t>
                      </a:r>
                    </a:p>
                  </a:txBody>
                  <a:tcPr marL="4821" marR="4821" marT="4821" marB="0" anchor="ctr"/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</a:rPr>
                        <a:t>ei:Response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821" marR="4821" marT="48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50" charset="-127"/>
                        </a:rPr>
                        <a:t>pyld:requestID</a:t>
                      </a:r>
                    </a:p>
                  </a:txBody>
                  <a:tcPr marL="4821" marR="4821" marT="48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821" marR="4821" marT="4821" marB="0" anchor="ctr"/>
                </a:tc>
                <a:extLst>
                  <a:ext uri="{0D108BD9-81ED-4DB2-BD59-A6C34878D82A}">
                    <a16:rowId xmlns:a16="http://schemas.microsoft.com/office/drawing/2014/main" val="1978708436"/>
                  </a:ext>
                </a:extLst>
              </a:tr>
              <a:tr h="92179">
                <a:tc vMerge="1">
                  <a:txBody>
                    <a:bodyPr/>
                    <a:lstStyle/>
                    <a:p>
                      <a:pPr algn="ctr" fontAlgn="ctr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821" marR="4821" marT="48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50" charset="-127"/>
                        </a:rPr>
                        <a:t>responseCode</a:t>
                      </a:r>
                    </a:p>
                  </a:txBody>
                  <a:tcPr marL="4821" marR="4821" marT="4821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821" marR="4821" marT="48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50" charset="-127"/>
                        </a:rPr>
                        <a:t>ei:responseCode</a:t>
                      </a:r>
                    </a:p>
                  </a:txBody>
                  <a:tcPr marL="4821" marR="4821" marT="4821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821" marR="4821" marT="4821" marB="0" anchor="ctr"/>
                </a:tc>
                <a:extLst>
                  <a:ext uri="{0D108BD9-81ED-4DB2-BD59-A6C34878D82A}">
                    <a16:rowId xmlns:a16="http://schemas.microsoft.com/office/drawing/2014/main" val="3841649000"/>
                  </a:ext>
                </a:extLst>
              </a:tr>
              <a:tr h="92179">
                <a:tc vMerge="1">
                  <a:txBody>
                    <a:bodyPr/>
                    <a:lstStyle/>
                    <a:p>
                      <a:pPr algn="ctr" fontAlgn="ctr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821" marR="4821" marT="48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50" charset="-127"/>
                        </a:rPr>
                        <a:t>responseDescription</a:t>
                      </a:r>
                    </a:p>
                  </a:txBody>
                  <a:tcPr marL="4821" marR="4821" marT="4821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821" marR="4821" marT="48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50" charset="-127"/>
                        </a:rPr>
                        <a:t>ei:responseDescription</a:t>
                      </a:r>
                    </a:p>
                  </a:txBody>
                  <a:tcPr marL="4821" marR="4821" marT="4821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821" marR="4821" marT="4821" marB="0" anchor="ctr"/>
                </a:tc>
                <a:extLst>
                  <a:ext uri="{0D108BD9-81ED-4DB2-BD59-A6C34878D82A}">
                    <a16:rowId xmlns:a16="http://schemas.microsoft.com/office/drawing/2014/main" val="2261205334"/>
                  </a:ext>
                </a:extLst>
              </a:tr>
              <a:tr h="92179">
                <a:tc rowSpan="19"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 dirty="0">
                          <a:effectLst/>
                        </a:rPr>
                        <a:t>event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821" marR="4821" marT="482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>
                          <a:effectLst/>
                        </a:rPr>
                        <a:t>eventID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821" marR="4821" marT="4821" marB="0" anchor="ctr"/>
                </a:tc>
                <a:tc rowSpan="10"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 dirty="0" err="1">
                          <a:effectLst/>
                        </a:rPr>
                        <a:t>oadrEvent:eiActivePeriod:eventDescriptor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821" marR="4821" marT="482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 dirty="0" err="1">
                          <a:effectLst/>
                        </a:rPr>
                        <a:t>eventID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821" marR="4821" marT="48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821" marR="4821" marT="4821" marB="0" anchor="ctr"/>
                </a:tc>
                <a:extLst>
                  <a:ext uri="{0D108BD9-81ED-4DB2-BD59-A6C34878D82A}">
                    <a16:rowId xmlns:a16="http://schemas.microsoft.com/office/drawing/2014/main" val="428853065"/>
                  </a:ext>
                </a:extLst>
              </a:tr>
              <a:tr h="9217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50" charset="-127"/>
                        </a:rPr>
                        <a:t>eventSignals</a:t>
                      </a:r>
                    </a:p>
                  </a:txBody>
                  <a:tcPr marL="4821" marR="4821" marT="4821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+mn-ea"/>
                        </a:rPr>
                        <a:t>eventSignals</a:t>
                      </a:r>
                    </a:p>
                  </a:txBody>
                  <a:tcPr marL="4821" marR="4821" marT="48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821" marR="4821" marT="4821" marB="0" anchor="ctr"/>
                </a:tc>
                <a:extLst>
                  <a:ext uri="{0D108BD9-81ED-4DB2-BD59-A6C34878D82A}">
                    <a16:rowId xmlns:a16="http://schemas.microsoft.com/office/drawing/2014/main" val="3925593830"/>
                  </a:ext>
                </a:extLst>
              </a:tr>
              <a:tr h="9217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u="none" strike="noStrike" dirty="0">
                          <a:effectLst/>
                        </a:rPr>
                        <a:t>modificationNumber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821" marR="4821" marT="4821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u="none" strike="noStrike" dirty="0">
                          <a:effectLst/>
                        </a:rPr>
                        <a:t>modificationNumber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821" marR="4821" marT="4821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821" marR="4821" marT="4821" marB="0" anchor="ctr"/>
                </a:tc>
                <a:extLst>
                  <a:ext uri="{0D108BD9-81ED-4DB2-BD59-A6C34878D82A}">
                    <a16:rowId xmlns:a16="http://schemas.microsoft.com/office/drawing/2014/main" val="672993059"/>
                  </a:ext>
                </a:extLst>
              </a:tr>
              <a:tr h="9217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>
                          <a:effectLst/>
                        </a:rPr>
                        <a:t>modificationReason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821" marR="4821" marT="4821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 dirty="0" err="1">
                          <a:effectLst/>
                        </a:rPr>
                        <a:t>modificationReason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821" marR="4821" marT="48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821" marR="4821" marT="4821" marB="0" anchor="ctr"/>
                </a:tc>
                <a:extLst>
                  <a:ext uri="{0D108BD9-81ED-4DB2-BD59-A6C34878D82A}">
                    <a16:rowId xmlns:a16="http://schemas.microsoft.com/office/drawing/2014/main" val="2122387850"/>
                  </a:ext>
                </a:extLst>
              </a:tr>
              <a:tr h="9217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 dirty="0">
                          <a:effectLst/>
                        </a:rPr>
                        <a:t>priority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821" marR="4821" marT="4821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 dirty="0">
                          <a:effectLst/>
                        </a:rPr>
                        <a:t>priority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821" marR="4821" marT="48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821" marR="4821" marT="4821" marB="0" anchor="ctr"/>
                </a:tc>
                <a:extLst>
                  <a:ext uri="{0D108BD9-81ED-4DB2-BD59-A6C34878D82A}">
                    <a16:rowId xmlns:a16="http://schemas.microsoft.com/office/drawing/2014/main" val="4292213452"/>
                  </a:ext>
                </a:extLst>
              </a:tr>
              <a:tr h="9217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 dirty="0">
                          <a:effectLst/>
                        </a:rPr>
                        <a:t>marketContext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821" marR="4821" marT="4821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 dirty="0" err="1">
                          <a:effectLst/>
                        </a:rPr>
                        <a:t>eiMarketContext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821" marR="4821" marT="48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821" marR="4821" marT="4821" marB="0" anchor="ctr"/>
                </a:tc>
                <a:extLst>
                  <a:ext uri="{0D108BD9-81ED-4DB2-BD59-A6C34878D82A}">
                    <a16:rowId xmlns:a16="http://schemas.microsoft.com/office/drawing/2014/main" val="641879084"/>
                  </a:ext>
                </a:extLst>
              </a:tr>
              <a:tr h="9217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 dirty="0">
                          <a:effectLst/>
                        </a:rPr>
                        <a:t>createdDateTime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821" marR="4821" marT="4821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 dirty="0">
                          <a:effectLst/>
                        </a:rPr>
                        <a:t>createdDateTime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821" marR="4821" marT="48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821" marR="4821" marT="4821" marB="0" anchor="ctr"/>
                </a:tc>
                <a:extLst>
                  <a:ext uri="{0D108BD9-81ED-4DB2-BD59-A6C34878D82A}">
                    <a16:rowId xmlns:a16="http://schemas.microsoft.com/office/drawing/2014/main" val="1255510083"/>
                  </a:ext>
                </a:extLst>
              </a:tr>
              <a:tr h="9217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 dirty="0" err="1">
                          <a:effectLst/>
                        </a:rPr>
                        <a:t>eventStatus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821" marR="4821" marT="4821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 dirty="0" err="1">
                          <a:effectLst/>
                        </a:rPr>
                        <a:t>eventStatus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821" marR="4821" marT="48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821" marR="4821" marT="4821" marB="0" anchor="ctr"/>
                </a:tc>
                <a:extLst>
                  <a:ext uri="{0D108BD9-81ED-4DB2-BD59-A6C34878D82A}">
                    <a16:rowId xmlns:a16="http://schemas.microsoft.com/office/drawing/2014/main" val="172404597"/>
                  </a:ext>
                </a:extLst>
              </a:tr>
              <a:tr h="9217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 dirty="0">
                          <a:effectLst/>
                        </a:rPr>
                        <a:t>testEvent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821" marR="4821" marT="4821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 dirty="0" err="1">
                          <a:effectLst/>
                        </a:rPr>
                        <a:t>testEvent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821" marR="4821" marT="48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821" marR="4821" marT="4821" marB="0" anchor="ctr"/>
                </a:tc>
                <a:extLst>
                  <a:ext uri="{0D108BD9-81ED-4DB2-BD59-A6C34878D82A}">
                    <a16:rowId xmlns:a16="http://schemas.microsoft.com/office/drawing/2014/main" val="3653109831"/>
                  </a:ext>
                </a:extLst>
              </a:tr>
              <a:tr h="9217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>
                          <a:effectLst/>
                        </a:rPr>
                        <a:t>vtnComment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821" marR="4821" marT="4821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 dirty="0" err="1">
                          <a:effectLst/>
                        </a:rPr>
                        <a:t>vtnComment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821" marR="4821" marT="48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821" marR="4821" marT="4821" marB="0" anchor="ctr"/>
                </a:tc>
                <a:extLst>
                  <a:ext uri="{0D108BD9-81ED-4DB2-BD59-A6C34878D82A}">
                    <a16:rowId xmlns:a16="http://schemas.microsoft.com/office/drawing/2014/main" val="2480875664"/>
                  </a:ext>
                </a:extLst>
              </a:tr>
              <a:tr h="9217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u="none" strike="noStrike" dirty="0">
                          <a:effectLst/>
                        </a:rPr>
                        <a:t>properties</a:t>
                      </a:r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821" marR="4821" marT="4821" marB="0" anchor="ctr"/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 dirty="0">
                          <a:effectLst/>
                        </a:rPr>
                        <a:t>oadrEvent:eiActivePeriod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821" marR="4821" marT="482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 dirty="0">
                          <a:effectLst/>
                        </a:rPr>
                        <a:t>properties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821" marR="4821" marT="4821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821" marR="4821" marT="4821" marB="0" anchor="ctr"/>
                </a:tc>
                <a:extLst>
                  <a:ext uri="{0D108BD9-81ED-4DB2-BD59-A6C34878D82A}">
                    <a16:rowId xmlns:a16="http://schemas.microsoft.com/office/drawing/2014/main" val="545671751"/>
                  </a:ext>
                </a:extLst>
              </a:tr>
              <a:tr h="9217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>
                          <a:effectLst/>
                        </a:rPr>
                        <a:t>components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821" marR="4821" marT="4821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 dirty="0">
                          <a:effectLst/>
                        </a:rPr>
                        <a:t>components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821" marR="4821" marT="48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821" marR="4821" marT="4821" marB="0" anchor="ctr"/>
                </a:tc>
                <a:extLst>
                  <a:ext uri="{0D108BD9-81ED-4DB2-BD59-A6C34878D82A}">
                    <a16:rowId xmlns:a16="http://schemas.microsoft.com/office/drawing/2014/main" val="2723919259"/>
                  </a:ext>
                </a:extLst>
              </a:tr>
              <a:tr h="9217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 dirty="0">
                          <a:solidFill>
                            <a:schemeClr val="accent2"/>
                          </a:solidFill>
                          <a:effectLst/>
                        </a:rPr>
                        <a:t>specificDestEMA</a:t>
                      </a:r>
                      <a:endParaRPr lang="en-US" sz="800" b="0" i="0" u="none" strike="noStrike" dirty="0">
                        <a:solidFill>
                          <a:schemeClr val="accent2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821" marR="4821" marT="482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 dirty="0" err="1">
                          <a:effectLst/>
                        </a:rPr>
                        <a:t>oadrEvent:eiTarget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821" marR="4821" marT="482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 dirty="0">
                          <a:effectLst/>
                        </a:rPr>
                        <a:t>venID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821" marR="4821" marT="48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821" marR="4821" marT="4821" marB="0" anchor="ctr"/>
                </a:tc>
                <a:extLst>
                  <a:ext uri="{0D108BD9-81ED-4DB2-BD59-A6C34878D82A}">
                    <a16:rowId xmlns:a16="http://schemas.microsoft.com/office/drawing/2014/main" val="755912289"/>
                  </a:ext>
                </a:extLst>
              </a:tr>
              <a:tr h="9217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 dirty="0">
                          <a:effectLst/>
                        </a:rPr>
                        <a:t>dtStart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821" marR="4821" marT="4821" marB="0" anchor="ctr"/>
                </a:tc>
                <a:tc rowSpan="6"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>
                          <a:effectLst/>
                        </a:rPr>
                        <a:t>oadrEvent:eiActivePeriod:properties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821" marR="4821" marT="482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 dirty="0">
                          <a:effectLst/>
                        </a:rPr>
                        <a:t>dtstart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821" marR="4821" marT="48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821" marR="4821" marT="4821" marB="0" anchor="ctr"/>
                </a:tc>
                <a:extLst>
                  <a:ext uri="{0D108BD9-81ED-4DB2-BD59-A6C34878D82A}">
                    <a16:rowId xmlns:a16="http://schemas.microsoft.com/office/drawing/2014/main" val="91745238"/>
                  </a:ext>
                </a:extLst>
              </a:tr>
              <a:tr h="9217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 dirty="0">
                          <a:effectLst/>
                        </a:rPr>
                        <a:t>Duration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821" marR="4821" marT="4821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 dirty="0">
                          <a:effectLst/>
                        </a:rPr>
                        <a:t>duration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821" marR="4821" marT="48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821" marR="4821" marT="4821" marB="0" anchor="ctr"/>
                </a:tc>
                <a:extLst>
                  <a:ext uri="{0D108BD9-81ED-4DB2-BD59-A6C34878D82A}">
                    <a16:rowId xmlns:a16="http://schemas.microsoft.com/office/drawing/2014/main" val="1593407237"/>
                  </a:ext>
                </a:extLst>
              </a:tr>
              <a:tr h="9217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 dirty="0">
                          <a:effectLst/>
                        </a:rPr>
                        <a:t>Tolerance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821" marR="4821" marT="4821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 dirty="0">
                          <a:effectLst/>
                        </a:rPr>
                        <a:t>tolerance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821" marR="4821" marT="48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821" marR="4821" marT="4821" marB="0" anchor="ctr"/>
                </a:tc>
                <a:extLst>
                  <a:ext uri="{0D108BD9-81ED-4DB2-BD59-A6C34878D82A}">
                    <a16:rowId xmlns:a16="http://schemas.microsoft.com/office/drawing/2014/main" val="1112218148"/>
                  </a:ext>
                </a:extLst>
              </a:tr>
              <a:tr h="9217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 dirty="0">
                          <a:effectLst/>
                        </a:rPr>
                        <a:t>notification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821" marR="4821" marT="4821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>
                          <a:effectLst/>
                        </a:rPr>
                        <a:t>x-eiNotification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821" marR="4821" marT="48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821" marR="4821" marT="4821" marB="0" anchor="ctr"/>
                </a:tc>
                <a:extLst>
                  <a:ext uri="{0D108BD9-81ED-4DB2-BD59-A6C34878D82A}">
                    <a16:rowId xmlns:a16="http://schemas.microsoft.com/office/drawing/2014/main" val="322889759"/>
                  </a:ext>
                </a:extLst>
              </a:tr>
              <a:tr h="9217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 dirty="0">
                          <a:effectLst/>
                        </a:rPr>
                        <a:t>rampUp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821" marR="4821" marT="4821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 dirty="0">
                          <a:effectLst/>
                        </a:rPr>
                        <a:t>x-</a:t>
                      </a:r>
                      <a:r>
                        <a:rPr lang="en-US" sz="800" u="none" strike="noStrike" dirty="0" err="1">
                          <a:effectLst/>
                        </a:rPr>
                        <a:t>eiRampUp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821" marR="4821" marT="48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821" marR="4821" marT="4821" marB="0" anchor="ctr"/>
                </a:tc>
                <a:extLst>
                  <a:ext uri="{0D108BD9-81ED-4DB2-BD59-A6C34878D82A}">
                    <a16:rowId xmlns:a16="http://schemas.microsoft.com/office/drawing/2014/main" val="3198435411"/>
                  </a:ext>
                </a:extLst>
              </a:tr>
              <a:tr h="9217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 dirty="0">
                          <a:effectLst/>
                        </a:rPr>
                        <a:t>Recovery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821" marR="4821" marT="4821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>
                          <a:effectLst/>
                        </a:rPr>
                        <a:t>x-eiRecovery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821" marR="4821" marT="48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821" marR="4821" marT="4821" marB="0" anchor="ctr"/>
                </a:tc>
                <a:extLst>
                  <a:ext uri="{0D108BD9-81ED-4DB2-BD59-A6C34878D82A}">
                    <a16:rowId xmlns:a16="http://schemas.microsoft.com/office/drawing/2014/main" val="1454443998"/>
                  </a:ext>
                </a:extLst>
              </a:tr>
              <a:tr h="92179">
                <a:tc rowSpan="10"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 dirty="0" err="1">
                          <a:effectLst/>
                        </a:rPr>
                        <a:t>event:eventSignals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821" marR="4821" marT="482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u="none" strike="noStrike" dirty="0" err="1">
                          <a:effectLst/>
                        </a:rPr>
                        <a:t>eventSignal</a:t>
                      </a:r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821" marR="4821" marT="482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 dirty="0">
                          <a:effectLst/>
                        </a:rPr>
                        <a:t>oadrEvent:eiEventSignals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821" marR="4821" marT="482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 dirty="0">
                          <a:effectLst/>
                        </a:rPr>
                        <a:t>eiEventSignal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821" marR="4821" marT="48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821" marR="4821" marT="4821" marB="0" anchor="ctr"/>
                </a:tc>
                <a:extLst>
                  <a:ext uri="{0D108BD9-81ED-4DB2-BD59-A6C34878D82A}">
                    <a16:rowId xmlns:a16="http://schemas.microsoft.com/office/drawing/2014/main" val="4158930919"/>
                  </a:ext>
                </a:extLst>
              </a:tr>
              <a:tr h="9217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1" u="none" strike="noStrike" dirty="0">
                          <a:effectLst/>
                        </a:rPr>
                        <a:t>Intervals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821" marR="4821" marT="4821" marB="0" anchor="ctr"/>
                </a:tc>
                <a:tc rowSpan="5"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>
                          <a:effectLst/>
                        </a:rPr>
                        <a:t>oadrEvent:eiEventSignals:eiEventSignal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821" marR="4821" marT="482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>
                          <a:effectLst/>
                        </a:rPr>
                        <a:t>intervals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821" marR="4821" marT="48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821" marR="4821" marT="4821" marB="0" anchor="ctr"/>
                </a:tc>
                <a:extLst>
                  <a:ext uri="{0D108BD9-81ED-4DB2-BD59-A6C34878D82A}">
                    <a16:rowId xmlns:a16="http://schemas.microsoft.com/office/drawing/2014/main" val="32053955"/>
                  </a:ext>
                </a:extLst>
              </a:tr>
              <a:tr h="9217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 dirty="0">
                          <a:effectLst/>
                        </a:rPr>
                        <a:t>signalName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821" marR="4821" marT="4821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 dirty="0">
                          <a:effectLst/>
                        </a:rPr>
                        <a:t>signalName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821" marR="4821" marT="48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821" marR="4821" marT="4821" marB="0" anchor="ctr"/>
                </a:tc>
                <a:extLst>
                  <a:ext uri="{0D108BD9-81ED-4DB2-BD59-A6C34878D82A}">
                    <a16:rowId xmlns:a16="http://schemas.microsoft.com/office/drawing/2014/main" val="4091374671"/>
                  </a:ext>
                </a:extLst>
              </a:tr>
              <a:tr h="9217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signalType</a:t>
                      </a:r>
                    </a:p>
                    <a:p>
                      <a:pPr algn="ctr" rtl="0" fontAlgn="ctr"/>
                      <a:r>
                        <a:rPr lang="en-US" sz="8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(Price Event, Control Event, Reserve Mode, RealtimeDR)</a:t>
                      </a:r>
                      <a:endParaRPr lang="en-US" sz="800" b="0" i="0" u="none" strike="noStrike" dirty="0">
                        <a:solidFill>
                          <a:srgbClr val="FF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821" marR="4821" marT="4821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 dirty="0">
                          <a:effectLst/>
                        </a:rPr>
                        <a:t>signalType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821" marR="4821" marT="48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821" marR="4821" marT="4821" marB="0" anchor="ctr"/>
                </a:tc>
                <a:extLst>
                  <a:ext uri="{0D108BD9-81ED-4DB2-BD59-A6C34878D82A}">
                    <a16:rowId xmlns:a16="http://schemas.microsoft.com/office/drawing/2014/main" val="2013857875"/>
                  </a:ext>
                </a:extLst>
              </a:tr>
              <a:tr h="9217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 dirty="0">
                          <a:effectLst/>
                        </a:rPr>
                        <a:t>signalID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821" marR="4821" marT="4821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 dirty="0">
                          <a:effectLst/>
                        </a:rPr>
                        <a:t>signalID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821" marR="4821" marT="48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821" marR="4821" marT="4821" marB="0" anchor="ctr"/>
                </a:tc>
                <a:extLst>
                  <a:ext uri="{0D108BD9-81ED-4DB2-BD59-A6C34878D82A}">
                    <a16:rowId xmlns:a16="http://schemas.microsoft.com/office/drawing/2014/main" val="1371822745"/>
                  </a:ext>
                </a:extLst>
              </a:tr>
              <a:tr h="9217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 dirty="0">
                          <a:effectLst/>
                        </a:rPr>
                        <a:t>currentValue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821" marR="4821" marT="4821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 dirty="0">
                          <a:effectLst/>
                        </a:rPr>
                        <a:t>currentValue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821" marR="4821" marT="48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821" marR="4821" marT="4821" marB="0" anchor="ctr"/>
                </a:tc>
                <a:extLst>
                  <a:ext uri="{0D108BD9-81ED-4DB2-BD59-A6C34878D82A}">
                    <a16:rowId xmlns:a16="http://schemas.microsoft.com/office/drawing/2014/main" val="4220302116"/>
                  </a:ext>
                </a:extLst>
              </a:tr>
              <a:tr h="16313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i="0" u="none" strike="noStrike" dirty="0">
                          <a:solidFill>
                            <a:srgbClr val="FF0000"/>
                          </a:solidFill>
                          <a:effectLst/>
                        </a:rPr>
                        <a:t>threshold</a:t>
                      </a:r>
                      <a:endParaRPr lang="en-US" sz="800" b="0" i="0" u="none" strike="noStrike" dirty="0">
                        <a:solidFill>
                          <a:srgbClr val="FF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821" marR="4821" marT="4821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800" i="0" u="none" strike="noStrike" dirty="0">
                          <a:solidFill>
                            <a:srgbClr val="FF0000"/>
                          </a:solidFill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FF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821" marR="4821" marT="4821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800" i="0" u="none" strike="noStrike" dirty="0">
                          <a:solidFill>
                            <a:srgbClr val="FF0000"/>
                          </a:solidFill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FF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821" marR="4821" marT="4821" marB="0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i="0" u="none" strike="noStrike" dirty="0">
                          <a:solidFill>
                            <a:srgbClr val="FF0000"/>
                          </a:solidFill>
                          <a:effectLst/>
                        </a:rPr>
                        <a:t>IdentifiedObject:DemandResponseProgram:availabilityUpdatePowerChnageThreshold</a:t>
                      </a:r>
                      <a:endParaRPr lang="en-US" sz="800" b="0" i="0" u="none" strike="noStrike" dirty="0">
                        <a:solidFill>
                          <a:srgbClr val="FF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821" marR="4821" marT="4821" marB="0" anchor="ctr"/>
                </a:tc>
                <a:extLst>
                  <a:ext uri="{0D108BD9-81ED-4DB2-BD59-A6C34878D82A}">
                    <a16:rowId xmlns:a16="http://schemas.microsoft.com/office/drawing/2014/main" val="921029625"/>
                  </a:ext>
                </a:extLst>
              </a:tr>
              <a:tr h="9217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i="0" u="none" strike="noStrike" dirty="0">
                          <a:solidFill>
                            <a:srgbClr val="FF0000"/>
                          </a:solidFill>
                          <a:effectLst/>
                        </a:rPr>
                        <a:t>capacity</a:t>
                      </a:r>
                      <a:endParaRPr lang="en-US" sz="800" b="0" i="0" u="none" strike="noStrike" dirty="0">
                        <a:solidFill>
                          <a:srgbClr val="FF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821" marR="4821" marT="4821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800" i="0" u="none" strike="noStrike" dirty="0">
                          <a:solidFill>
                            <a:srgbClr val="FF0000"/>
                          </a:solidFill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FF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821" marR="4821" marT="4821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800" i="0" u="none" strike="noStrike" dirty="0">
                          <a:solidFill>
                            <a:srgbClr val="FF0000"/>
                          </a:solidFill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FF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821" marR="4821" marT="4821" marB="0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i="0" u="none" strike="noStrike" dirty="0">
                          <a:solidFill>
                            <a:srgbClr val="FF0000"/>
                          </a:solidFill>
                          <a:effectLst/>
                        </a:rPr>
                        <a:t>AccountBalance:availableCredit</a:t>
                      </a:r>
                      <a:endParaRPr lang="en-US" sz="800" b="0" i="0" u="none" strike="noStrike" dirty="0">
                        <a:solidFill>
                          <a:srgbClr val="FF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821" marR="4821" marT="4821" marB="0" anchor="ctr"/>
                </a:tc>
                <a:extLst>
                  <a:ext uri="{0D108BD9-81ED-4DB2-BD59-A6C34878D82A}">
                    <a16:rowId xmlns:a16="http://schemas.microsoft.com/office/drawing/2014/main" val="1280640516"/>
                  </a:ext>
                </a:extLst>
              </a:tr>
              <a:tr h="92179">
                <a:tc vMerge="1">
                  <a:txBody>
                    <a:bodyPr/>
                    <a:lstStyle/>
                    <a:p>
                      <a:pPr algn="ctr" rtl="0" fontAlgn="ctr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821" marR="4821" marT="482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 dirty="0">
                          <a:solidFill>
                            <a:srgbClr val="FF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50" charset="-127"/>
                        </a:rPr>
                        <a:t>price</a:t>
                      </a:r>
                    </a:p>
                  </a:txBody>
                  <a:tcPr marL="4821" marR="4821" marT="4821" marB="0" anchor="ctr"/>
                </a:tc>
                <a:tc>
                  <a:txBody>
                    <a:bodyPr/>
                    <a:lstStyle/>
                    <a:p>
                      <a:pPr algn="ctr" fontAlgn="t"/>
                      <a:endParaRPr lang="ko-KR" altLang="en-US" sz="800" b="0" i="0" u="none" strike="noStrike">
                        <a:solidFill>
                          <a:srgbClr val="FF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821" marR="4821" marT="4821" marB="0"/>
                </a:tc>
                <a:tc>
                  <a:txBody>
                    <a:bodyPr/>
                    <a:lstStyle/>
                    <a:p>
                      <a:pPr algn="ctr" fontAlgn="t"/>
                      <a:endParaRPr lang="ko-KR" altLang="en-US" sz="800" b="0" i="0" u="none" strike="noStrike" dirty="0">
                        <a:solidFill>
                          <a:srgbClr val="FF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821" marR="4821" marT="4821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i="0" u="none" strike="noStrike" dirty="0" err="1">
                          <a:solidFill>
                            <a:srgbClr val="FF0000"/>
                          </a:solidFill>
                          <a:effectLst/>
                        </a:rPr>
                        <a:t>PriceResponseCgfObject</a:t>
                      </a:r>
                      <a:endParaRPr lang="en-US" altLang="ko-KR" sz="800" b="0" i="0" u="none" strike="noStrike" dirty="0">
                        <a:solidFill>
                          <a:srgbClr val="FF0000"/>
                        </a:solidFill>
                        <a:effectLst/>
                        <a:latin typeface="Cambria" panose="02040503050406030204" pitchFamily="18" charset="0"/>
                        <a:ea typeface="+mn-ea"/>
                      </a:endParaRPr>
                    </a:p>
                  </a:txBody>
                  <a:tcPr marL="4821" marR="4821" marT="4821" marB="0" anchor="ctr"/>
                </a:tc>
                <a:extLst>
                  <a:ext uri="{0D108BD9-81ED-4DB2-BD59-A6C34878D82A}">
                    <a16:rowId xmlns:a16="http://schemas.microsoft.com/office/drawing/2014/main" val="10038"/>
                  </a:ext>
                </a:extLst>
              </a:tr>
              <a:tr h="92179">
                <a:tc vMerge="1">
                  <a:txBody>
                    <a:bodyPr/>
                    <a:lstStyle/>
                    <a:p>
                      <a:pPr algn="ctr" rtl="0" fontAlgn="ctr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821" marR="4821" marT="482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 dirty="0">
                          <a:solidFill>
                            <a:srgbClr val="FF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50" charset="-127"/>
                        </a:rPr>
                        <a:t>unit</a:t>
                      </a:r>
                    </a:p>
                  </a:txBody>
                  <a:tcPr marL="4821" marR="4821" marT="4821" marB="0" anchor="ctr"/>
                </a:tc>
                <a:tc>
                  <a:txBody>
                    <a:bodyPr/>
                    <a:lstStyle/>
                    <a:p>
                      <a:pPr algn="ctr" fontAlgn="t"/>
                      <a:endParaRPr lang="ko-KR" altLang="en-US" sz="800" b="0" i="0" u="none" strike="noStrike">
                        <a:solidFill>
                          <a:srgbClr val="FF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821" marR="4821" marT="4821" marB="0"/>
                </a:tc>
                <a:tc>
                  <a:txBody>
                    <a:bodyPr/>
                    <a:lstStyle/>
                    <a:p>
                      <a:pPr algn="ctr" fontAlgn="t"/>
                      <a:endParaRPr lang="ko-KR" altLang="en-US" sz="800" b="0" i="0" u="none" strike="noStrike" dirty="0">
                        <a:solidFill>
                          <a:srgbClr val="FF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821" marR="4821" marT="4821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i="0" u="none" strike="noStrike" dirty="0" err="1">
                          <a:solidFill>
                            <a:srgbClr val="FF0000"/>
                          </a:solidFill>
                          <a:effectLst/>
                        </a:rPr>
                        <a:t>CurrencyCodeObject</a:t>
                      </a:r>
                      <a:endParaRPr lang="en-US" altLang="ko-KR" sz="800" b="0" i="0" u="none" strike="noStrike" dirty="0">
                        <a:solidFill>
                          <a:srgbClr val="FF0000"/>
                        </a:solidFill>
                        <a:effectLst/>
                        <a:latin typeface="Cambria" panose="02040503050406030204" pitchFamily="18" charset="0"/>
                        <a:ea typeface="+mn-ea"/>
                      </a:endParaRPr>
                    </a:p>
                    <a:p>
                      <a:pPr algn="ctr" rtl="0" fontAlgn="ctr"/>
                      <a:endParaRPr lang="en-US" sz="800" b="0" i="0" u="none" strike="noStrike" dirty="0">
                        <a:solidFill>
                          <a:srgbClr val="FF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821" marR="4821" marT="4821" marB="0" anchor="ctr"/>
                </a:tc>
                <a:extLst>
                  <a:ext uri="{0D108BD9-81ED-4DB2-BD59-A6C34878D82A}">
                    <a16:rowId xmlns:a16="http://schemas.microsoft.com/office/drawing/2014/main" val="10039"/>
                  </a:ext>
                </a:extLst>
              </a:tr>
              <a:tr h="92179">
                <a:tc rowSpan="3"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 dirty="0" err="1">
                          <a:effectLst/>
                        </a:rPr>
                        <a:t>event:eventSignals:eventSignal:intervals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821" marR="4821" marT="482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 dirty="0">
                          <a:effectLst/>
                        </a:rPr>
                        <a:t>duration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821" marR="4821" marT="4821" marB="0" anchor="ctr"/>
                </a:tc>
                <a:tc rowSpan="3"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>
                          <a:effectLst/>
                        </a:rPr>
                        <a:t>oadrEvent:eiEventSignals:eiEventSignal:intervals:interval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821" marR="4821" marT="482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>
                          <a:effectLst/>
                        </a:rPr>
                        <a:t>duration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821" marR="4821" marT="48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821" marR="4821" marT="4821" marB="0" anchor="ctr"/>
                </a:tc>
                <a:extLst>
                  <a:ext uri="{0D108BD9-81ED-4DB2-BD59-A6C34878D82A}">
                    <a16:rowId xmlns:a16="http://schemas.microsoft.com/office/drawing/2014/main" val="88112730"/>
                  </a:ext>
                </a:extLst>
              </a:tr>
              <a:tr h="9217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 dirty="0">
                          <a:effectLst/>
                        </a:rPr>
                        <a:t>uid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821" marR="4821" marT="4821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 dirty="0">
                          <a:effectLst/>
                        </a:rPr>
                        <a:t>uid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821" marR="4821" marT="48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821" marR="4821" marT="4821" marB="0" anchor="ctr"/>
                </a:tc>
                <a:extLst>
                  <a:ext uri="{0D108BD9-81ED-4DB2-BD59-A6C34878D82A}">
                    <a16:rowId xmlns:a16="http://schemas.microsoft.com/office/drawing/2014/main" val="2488199027"/>
                  </a:ext>
                </a:extLst>
              </a:tr>
              <a:tr h="9217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 dirty="0">
                          <a:effectLst/>
                        </a:rPr>
                        <a:t>value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821" marR="4821" marT="4821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>
                          <a:effectLst/>
                        </a:rPr>
                        <a:t>signalPayload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821" marR="4821" marT="48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821" marR="4821" marT="4821" marB="0" anchor="ctr"/>
                </a:tc>
                <a:extLst>
                  <a:ext uri="{0D108BD9-81ED-4DB2-BD59-A6C34878D82A}">
                    <a16:rowId xmlns:a16="http://schemas.microsoft.com/office/drawing/2014/main" val="472027500"/>
                  </a:ext>
                </a:extLst>
              </a:tr>
              <a:tr h="110153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sz="800" i="0" u="none" strike="noStrike" dirty="0">
                          <a:solidFill>
                            <a:schemeClr val="accent2"/>
                          </a:solidFill>
                          <a:effectLst/>
                        </a:rPr>
                        <a:t>service</a:t>
                      </a:r>
                      <a:endParaRPr lang="en-US" sz="800" b="0" i="0" u="none" strike="noStrike" dirty="0">
                        <a:solidFill>
                          <a:schemeClr val="accent2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821" marR="4821" marT="4821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800" i="0" u="none" strike="noStrike" dirty="0">
                          <a:solidFill>
                            <a:schemeClr val="accent2"/>
                          </a:solidFill>
                          <a:effectLst/>
                        </a:rPr>
                        <a:t>　</a:t>
                      </a:r>
                      <a:r>
                        <a:rPr lang="en-US" altLang="ko-KR" sz="800" i="0" u="none" strike="noStrike" dirty="0">
                          <a:solidFill>
                            <a:schemeClr val="accent2"/>
                          </a:solidFill>
                          <a:effectLst/>
                        </a:rPr>
                        <a:t>(Tag </a:t>
                      </a:r>
                      <a:r>
                        <a:rPr lang="ko-KR" altLang="en-US" sz="800" i="0" u="none" strike="noStrike" dirty="0">
                          <a:solidFill>
                            <a:schemeClr val="accent2"/>
                          </a:solidFill>
                          <a:effectLst/>
                        </a:rPr>
                        <a:t>이름으로 존재</a:t>
                      </a:r>
                      <a:r>
                        <a:rPr lang="en-US" altLang="ko-KR" sz="800" i="0" u="none" strike="noStrike" dirty="0">
                          <a:solidFill>
                            <a:schemeClr val="accent2"/>
                          </a:solidFill>
                          <a:effectLst/>
                        </a:rPr>
                        <a:t>)</a:t>
                      </a:r>
                      <a:endParaRPr lang="ko-KR" altLang="en-US" sz="800" b="0" i="0" u="none" strike="noStrike" dirty="0">
                        <a:solidFill>
                          <a:schemeClr val="accent2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821" marR="4821" marT="4821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800" b="0" i="0" u="none" strike="noStrike" dirty="0">
                        <a:solidFill>
                          <a:schemeClr val="accent2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821" marR="4821" marT="4821" marB="0" anchor="ctr"/>
                </a:tc>
                <a:extLst>
                  <a:ext uri="{0D108BD9-81ED-4DB2-BD59-A6C34878D82A}">
                    <a16:rowId xmlns:a16="http://schemas.microsoft.com/office/drawing/2014/main" val="3769996509"/>
                  </a:ext>
                </a:extLst>
              </a:tr>
              <a:tr h="110153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sz="800" i="0" u="none" strike="noStrike" dirty="0">
                          <a:solidFill>
                            <a:srgbClr val="FF0000"/>
                          </a:solidFill>
                          <a:effectLst/>
                        </a:rPr>
                        <a:t>time</a:t>
                      </a:r>
                      <a:endParaRPr lang="en-US" sz="800" b="0" i="0" u="none" strike="noStrike" dirty="0">
                        <a:solidFill>
                          <a:srgbClr val="FF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821" marR="4821" marT="4821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i="0" u="none" strike="noStrike" dirty="0">
                          <a:solidFill>
                            <a:srgbClr val="FF0000"/>
                          </a:solidFill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FF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821" marR="4821" marT="482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i="0" u="none" strike="noStrike" dirty="0">
                          <a:solidFill>
                            <a:srgbClr val="FF0000"/>
                          </a:solidFill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FF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821" marR="4821" marT="482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i="0" u="none" strike="noStrike" dirty="0">
                          <a:solidFill>
                            <a:srgbClr val="FF0000"/>
                          </a:solidFill>
                          <a:effectLst/>
                        </a:rPr>
                        <a:t>RandomizableEvent:creation Time</a:t>
                      </a:r>
                      <a:endParaRPr lang="en-US" sz="800" b="0" i="0" u="none" strike="noStrike" dirty="0">
                        <a:solidFill>
                          <a:srgbClr val="FF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821" marR="4821" marT="4821" marB="0" anchor="ctr"/>
                </a:tc>
                <a:extLst>
                  <a:ext uri="{0D108BD9-81ED-4DB2-BD59-A6C34878D82A}">
                    <a16:rowId xmlns:a16="http://schemas.microsoft.com/office/drawing/2014/main" val="1513693759"/>
                  </a:ext>
                </a:extLst>
              </a:tr>
            </a:tbl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664335" y="6468433"/>
            <a:ext cx="16458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rgbClr val="FF0000"/>
                </a:solidFill>
              </a:rPr>
              <a:t>signalType</a:t>
            </a:r>
            <a:r>
              <a:rPr lang="ko-KR" altLang="en-US" sz="900" dirty="0">
                <a:solidFill>
                  <a:srgbClr val="FF0000"/>
                </a:solidFill>
              </a:rPr>
              <a:t>으로 </a:t>
            </a:r>
            <a:r>
              <a:rPr lang="en-US" altLang="ko-KR" sz="900" dirty="0">
                <a:solidFill>
                  <a:srgbClr val="FF0000"/>
                </a:solidFill>
              </a:rPr>
              <a:t>Price Event</a:t>
            </a:r>
            <a:r>
              <a:rPr lang="ko-KR" altLang="en-US" sz="900" dirty="0">
                <a:solidFill>
                  <a:srgbClr val="FF0000"/>
                </a:solidFill>
              </a:rPr>
              <a:t>인지 </a:t>
            </a:r>
            <a:endParaRPr lang="en-US" altLang="ko-KR" sz="900" dirty="0">
              <a:solidFill>
                <a:srgbClr val="FF0000"/>
              </a:solidFill>
            </a:endParaRPr>
          </a:p>
          <a:p>
            <a:r>
              <a:rPr lang="en-US" altLang="ko-KR" sz="900" dirty="0">
                <a:solidFill>
                  <a:srgbClr val="FF0000"/>
                </a:solidFill>
              </a:rPr>
              <a:t>Control Event, Reserve Mode, RealtimeDR</a:t>
            </a:r>
            <a:r>
              <a:rPr lang="ko-KR" altLang="en-US" sz="900" dirty="0">
                <a:solidFill>
                  <a:srgbClr val="FF0000"/>
                </a:solidFill>
              </a:rPr>
              <a:t>인지 구분한다</a:t>
            </a:r>
          </a:p>
        </p:txBody>
      </p:sp>
    </p:spTree>
    <p:extLst>
      <p:ext uri="{BB962C8B-B14F-4D97-AF65-F5344CB8AC3E}">
        <p14:creationId xmlns:p14="http://schemas.microsoft.com/office/powerpoint/2010/main" val="3909878986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b="1" dirty="0">
                <a:solidFill>
                  <a:schemeClr val="tx1"/>
                </a:solidFill>
              </a:rPr>
              <a:t>2. Smart Home Energy Framework : </a:t>
            </a:r>
            <a:r>
              <a:rPr lang="en-US" altLang="ko-KR" sz="2800" b="1" dirty="0">
                <a:solidFill>
                  <a:schemeClr val="tx1"/>
                </a:solidFill>
              </a:rPr>
              <a:t/>
            </a:r>
            <a:br>
              <a:rPr lang="en-US" altLang="ko-KR" sz="2800" b="1" dirty="0">
                <a:solidFill>
                  <a:schemeClr val="tx1"/>
                </a:solidFill>
              </a:rPr>
            </a:br>
            <a:r>
              <a:rPr lang="en-US" altLang="ko-KR" sz="2400" b="1" dirty="0">
                <a:solidFill>
                  <a:schemeClr val="tx1"/>
                </a:solidFill>
              </a:rPr>
              <a:t>2.2 EMAP(</a:t>
            </a:r>
            <a:r>
              <a:rPr lang="en-US" altLang="ko-KR" sz="2400" b="1" dirty="0">
                <a:solidFill>
                  <a:srgbClr val="FF0000"/>
                </a:solidFill>
              </a:rPr>
              <a:t>CoAP/JSON</a:t>
            </a:r>
            <a:r>
              <a:rPr lang="en-US" altLang="ko-KR" sz="2400" b="1" dirty="0">
                <a:solidFill>
                  <a:schemeClr val="tx1"/>
                </a:solidFill>
              </a:rPr>
              <a:t>, MQTT/JSON) : Event-</a:t>
            </a:r>
            <a:r>
              <a:rPr lang="en-US" altLang="ko-KR" sz="2400" b="1" dirty="0">
                <a:solidFill>
                  <a:srgbClr val="FF0000"/>
                </a:solidFill>
              </a:rPr>
              <a:t>PULL</a:t>
            </a:r>
            <a:r>
              <a:rPr lang="en-US" altLang="ko-KR" sz="2400" b="1" dirty="0">
                <a:solidFill>
                  <a:schemeClr val="tx1"/>
                </a:solidFill>
              </a:rPr>
              <a:t>,PUSH</a:t>
            </a:r>
            <a:endParaRPr lang="ko-KR" altLang="en-US" sz="24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7C6F095-276F-4AD3-9842-1213BA0CC323}" type="slidenum">
              <a:rPr lang="ko-KR" altLang="en-US" smtClean="0">
                <a:solidFill>
                  <a:srgbClr val="000000"/>
                </a:solidFill>
              </a:rPr>
              <a:pPr>
                <a:defRPr/>
              </a:pPr>
              <a:t>226</a:t>
            </a:fld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26" name="직사각형 25"/>
          <p:cNvSpPr/>
          <p:nvPr/>
        </p:nvSpPr>
        <p:spPr bwMode="auto">
          <a:xfrm>
            <a:off x="467544" y="1414528"/>
            <a:ext cx="8229600" cy="1023300"/>
          </a:xfrm>
          <a:prstGeom prst="rect">
            <a:avLst/>
          </a:prstGeom>
          <a:solidFill>
            <a:schemeClr val="bg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076655" y="1824555"/>
            <a:ext cx="1364541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Client EMA 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0" name="직선 화살표 연결선 29"/>
          <p:cNvCxnSpPr/>
          <p:nvPr/>
        </p:nvCxnSpPr>
        <p:spPr bwMode="auto">
          <a:xfrm>
            <a:off x="2195736" y="1844824"/>
            <a:ext cx="4707807" cy="0"/>
          </a:xfrm>
          <a:prstGeom prst="straightConnector1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arrow" w="med" len="med"/>
            <a:tailEnd type="none"/>
          </a:ln>
          <a:effectLst/>
        </p:spPr>
      </p:cxnSp>
      <p:sp>
        <p:nvSpPr>
          <p:cNvPr id="34" name="TextBox 33"/>
          <p:cNvSpPr txBox="1"/>
          <p:nvPr/>
        </p:nvSpPr>
        <p:spPr>
          <a:xfrm>
            <a:off x="664335" y="1824555"/>
            <a:ext cx="1358064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Server EMA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5" name="직선 화살표 연결선 34"/>
          <p:cNvCxnSpPr/>
          <p:nvPr/>
        </p:nvCxnSpPr>
        <p:spPr bwMode="auto">
          <a:xfrm flipH="1">
            <a:off x="2195736" y="2276872"/>
            <a:ext cx="4707808" cy="0"/>
          </a:xfrm>
          <a:prstGeom prst="straightConnector1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arrow" w="med" len="med"/>
            <a:tailEnd type="none"/>
          </a:ln>
          <a:effectLst/>
        </p:spPr>
      </p:cxnSp>
      <p:sp>
        <p:nvSpPr>
          <p:cNvPr id="36" name="TextBox 35"/>
          <p:cNvSpPr txBox="1"/>
          <p:nvPr/>
        </p:nvSpPr>
        <p:spPr>
          <a:xfrm>
            <a:off x="3987423" y="1984484"/>
            <a:ext cx="1478290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(2) DistributeEvent</a:t>
            </a:r>
            <a:endParaRPr lang="ko-KR" altLang="en-US"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4136777" y="1552436"/>
            <a:ext cx="649537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(1)Poll</a:t>
            </a:r>
            <a:endParaRPr lang="ko-KR" altLang="en-US"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7308304" y="1414528"/>
            <a:ext cx="14128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EMAP CoAP/JSON</a:t>
            </a:r>
            <a:endParaRPr lang="ko-KR" altLang="en-US" sz="11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39566" y="2457720"/>
            <a:ext cx="649537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(1)Poll</a:t>
            </a:r>
            <a:endParaRPr lang="ko-KR" altLang="en-US"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0909C36E-7B43-4D83-84D2-C05AE78EC1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9109535"/>
              </p:ext>
            </p:extLst>
          </p:nvPr>
        </p:nvGraphicFramePr>
        <p:xfrm>
          <a:off x="467544" y="2842926"/>
          <a:ext cx="2730500" cy="1076325"/>
        </p:xfrm>
        <a:graphic>
          <a:graphicData uri="http://schemas.openxmlformats.org/drawingml/2006/table">
            <a:tbl>
              <a:tblPr/>
              <a:tblGrid>
                <a:gridCol w="799171">
                  <a:extLst>
                    <a:ext uri="{9D8B030D-6E8A-4147-A177-3AD203B41FA5}">
                      <a16:colId xmlns:a16="http://schemas.microsoft.com/office/drawing/2014/main" val="3746226716"/>
                    </a:ext>
                  </a:extLst>
                </a:gridCol>
                <a:gridCol w="1931329">
                  <a:extLst>
                    <a:ext uri="{9D8B030D-6E8A-4147-A177-3AD203B41FA5}">
                      <a16:colId xmlns:a16="http://schemas.microsoft.com/office/drawing/2014/main" val="436920983"/>
                    </a:ext>
                  </a:extLst>
                </a:gridCol>
              </a:tblGrid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Key name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Comments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0058184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SrcEMA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source EMA identifier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0602368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DestEMA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destination EMA identifier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8527448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service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type of service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0903823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time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service creation time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568630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29835929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b="1" dirty="0">
                <a:solidFill>
                  <a:schemeClr val="tx1"/>
                </a:solidFill>
              </a:rPr>
              <a:t>2. Smart Home Energy Framework : </a:t>
            </a:r>
            <a:r>
              <a:rPr lang="en-US" altLang="ko-KR" sz="2800" b="1" dirty="0">
                <a:solidFill>
                  <a:schemeClr val="tx1"/>
                </a:solidFill>
              </a:rPr>
              <a:t/>
            </a:r>
            <a:br>
              <a:rPr lang="en-US" altLang="ko-KR" sz="2800" b="1" dirty="0">
                <a:solidFill>
                  <a:schemeClr val="tx1"/>
                </a:solidFill>
              </a:rPr>
            </a:br>
            <a:r>
              <a:rPr lang="en-US" altLang="ko-KR" sz="2400" b="1" dirty="0">
                <a:solidFill>
                  <a:schemeClr val="tx1"/>
                </a:solidFill>
              </a:rPr>
              <a:t>2.2 EMAP(</a:t>
            </a:r>
            <a:r>
              <a:rPr lang="en-US" altLang="ko-KR" sz="2400" b="1" dirty="0">
                <a:solidFill>
                  <a:srgbClr val="FF0000"/>
                </a:solidFill>
              </a:rPr>
              <a:t>CoAP/JSON</a:t>
            </a:r>
            <a:r>
              <a:rPr lang="en-US" altLang="ko-KR" sz="2400" b="1" dirty="0">
                <a:solidFill>
                  <a:schemeClr val="tx1"/>
                </a:solidFill>
              </a:rPr>
              <a:t>, MQTT/JSON) : Event-</a:t>
            </a:r>
            <a:r>
              <a:rPr lang="en-US" altLang="ko-KR" sz="2400" b="1" dirty="0">
                <a:solidFill>
                  <a:srgbClr val="FF0000"/>
                </a:solidFill>
              </a:rPr>
              <a:t>PULL</a:t>
            </a:r>
            <a:r>
              <a:rPr lang="en-US" altLang="ko-KR" sz="2400" b="1" dirty="0">
                <a:solidFill>
                  <a:schemeClr val="tx1"/>
                </a:solidFill>
              </a:rPr>
              <a:t>,PUSH</a:t>
            </a:r>
            <a:endParaRPr lang="ko-KR" altLang="en-US" sz="24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7C6F095-276F-4AD3-9842-1213BA0CC323}" type="slidenum">
              <a:rPr lang="ko-KR" altLang="en-US" smtClean="0">
                <a:solidFill>
                  <a:srgbClr val="000000"/>
                </a:solidFill>
              </a:rPr>
              <a:pPr>
                <a:defRPr/>
              </a:pPr>
              <a:t>227</a:t>
            </a:fld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26" name="직사각형 25"/>
          <p:cNvSpPr/>
          <p:nvPr/>
        </p:nvSpPr>
        <p:spPr bwMode="auto">
          <a:xfrm>
            <a:off x="467544" y="1414528"/>
            <a:ext cx="8229600" cy="1023300"/>
          </a:xfrm>
          <a:prstGeom prst="rect">
            <a:avLst/>
          </a:prstGeom>
          <a:solidFill>
            <a:schemeClr val="bg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076655" y="1824555"/>
            <a:ext cx="1364541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Client EMA 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0" name="직선 화살표 연결선 29"/>
          <p:cNvCxnSpPr/>
          <p:nvPr/>
        </p:nvCxnSpPr>
        <p:spPr bwMode="auto">
          <a:xfrm>
            <a:off x="2195736" y="1844824"/>
            <a:ext cx="4707807" cy="0"/>
          </a:xfrm>
          <a:prstGeom prst="straightConnector1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arrow" w="med" len="med"/>
            <a:tailEnd type="none"/>
          </a:ln>
          <a:effectLst/>
        </p:spPr>
      </p:cxnSp>
      <p:sp>
        <p:nvSpPr>
          <p:cNvPr id="34" name="TextBox 33"/>
          <p:cNvSpPr txBox="1"/>
          <p:nvPr/>
        </p:nvSpPr>
        <p:spPr>
          <a:xfrm>
            <a:off x="664335" y="1824555"/>
            <a:ext cx="1358064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Server EMA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5" name="직선 화살표 연결선 34"/>
          <p:cNvCxnSpPr/>
          <p:nvPr/>
        </p:nvCxnSpPr>
        <p:spPr bwMode="auto">
          <a:xfrm flipH="1">
            <a:off x="2195736" y="2276872"/>
            <a:ext cx="4707808" cy="0"/>
          </a:xfrm>
          <a:prstGeom prst="straightConnector1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arrow" w="med" len="med"/>
            <a:tailEnd type="none"/>
          </a:ln>
          <a:effectLst/>
        </p:spPr>
      </p:cxnSp>
      <p:sp>
        <p:nvSpPr>
          <p:cNvPr id="36" name="TextBox 35"/>
          <p:cNvSpPr txBox="1"/>
          <p:nvPr/>
        </p:nvSpPr>
        <p:spPr>
          <a:xfrm>
            <a:off x="3987423" y="1984484"/>
            <a:ext cx="1478290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(2) DistributeEvent</a:t>
            </a:r>
            <a:endParaRPr lang="ko-KR" altLang="en-US"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4136777" y="1552436"/>
            <a:ext cx="649537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(1)Poll</a:t>
            </a:r>
            <a:endParaRPr lang="ko-KR" altLang="en-US"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7308304" y="1414528"/>
            <a:ext cx="14128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EMAP CoAP/JSON</a:t>
            </a:r>
            <a:endParaRPr lang="ko-KR" altLang="en-US" sz="11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51520" y="2437828"/>
            <a:ext cx="1478290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(2) DistributeEvent</a:t>
            </a:r>
            <a:endParaRPr lang="ko-KR" altLang="en-US"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7B009631-A8F3-47BA-9D58-04E5CEB858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6361457"/>
              </p:ext>
            </p:extLst>
          </p:nvPr>
        </p:nvGraphicFramePr>
        <p:xfrm>
          <a:off x="467544" y="2751781"/>
          <a:ext cx="6120680" cy="3989597"/>
        </p:xfrm>
        <a:graphic>
          <a:graphicData uri="http://schemas.openxmlformats.org/drawingml/2006/table">
            <a:tbl>
              <a:tblPr/>
              <a:tblGrid>
                <a:gridCol w="770436">
                  <a:extLst>
                    <a:ext uri="{9D8B030D-6E8A-4147-A177-3AD203B41FA5}">
                      <a16:colId xmlns:a16="http://schemas.microsoft.com/office/drawing/2014/main" val="2220297675"/>
                    </a:ext>
                  </a:extLst>
                </a:gridCol>
                <a:gridCol w="1059348">
                  <a:extLst>
                    <a:ext uri="{9D8B030D-6E8A-4147-A177-3AD203B41FA5}">
                      <a16:colId xmlns:a16="http://schemas.microsoft.com/office/drawing/2014/main" val="3565231790"/>
                    </a:ext>
                  </a:extLst>
                </a:gridCol>
                <a:gridCol w="727633">
                  <a:extLst>
                    <a:ext uri="{9D8B030D-6E8A-4147-A177-3AD203B41FA5}">
                      <a16:colId xmlns:a16="http://schemas.microsoft.com/office/drawing/2014/main" val="2234358222"/>
                    </a:ext>
                  </a:extLst>
                </a:gridCol>
                <a:gridCol w="749034">
                  <a:extLst>
                    <a:ext uri="{9D8B030D-6E8A-4147-A177-3AD203B41FA5}">
                      <a16:colId xmlns:a16="http://schemas.microsoft.com/office/drawing/2014/main" val="4190389813"/>
                    </a:ext>
                  </a:extLst>
                </a:gridCol>
                <a:gridCol w="2814229">
                  <a:extLst>
                    <a:ext uri="{9D8B030D-6E8A-4147-A177-3AD203B41FA5}">
                      <a16:colId xmlns:a16="http://schemas.microsoft.com/office/drawing/2014/main" val="236252962"/>
                    </a:ext>
                  </a:extLst>
                </a:gridCol>
              </a:tblGrid>
              <a:tr h="109369"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Key name</a:t>
                      </a:r>
                    </a:p>
                  </a:txBody>
                  <a:tcPr marL="5903" marR="5903" marT="59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Comments</a:t>
                      </a:r>
                    </a:p>
                  </a:txBody>
                  <a:tcPr marL="5903" marR="5903" marT="5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25131988"/>
                  </a:ext>
                </a:extLst>
              </a:tr>
              <a:tr h="109369">
                <a:tc gridSpan="4"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SrcEMA</a:t>
                      </a:r>
                    </a:p>
                  </a:txBody>
                  <a:tcPr marL="5903" marR="5903" marT="59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source EMA identifier</a:t>
                      </a:r>
                    </a:p>
                  </a:txBody>
                  <a:tcPr marL="5903" marR="5903" marT="5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0810160"/>
                  </a:ext>
                </a:extLst>
              </a:tr>
              <a:tr h="104614">
                <a:tc gridSpan="4"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DestEMA</a:t>
                      </a:r>
                    </a:p>
                  </a:txBody>
                  <a:tcPr marL="5903" marR="5903" marT="59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destination EMA identifier</a:t>
                      </a:r>
                    </a:p>
                  </a:txBody>
                  <a:tcPr marL="5903" marR="5903" marT="5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083889"/>
                  </a:ext>
                </a:extLst>
              </a:tr>
              <a:tr h="104614">
                <a:tc rowSpan="3"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response</a:t>
                      </a:r>
                    </a:p>
                  </a:txBody>
                  <a:tcPr marL="5903" marR="5903" marT="59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requestID</a:t>
                      </a:r>
                    </a:p>
                  </a:txBody>
                  <a:tcPr marL="5903" marR="5903" marT="5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request identifier</a:t>
                      </a:r>
                    </a:p>
                  </a:txBody>
                  <a:tcPr marL="5903" marR="5903" marT="5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0981148"/>
                  </a:ext>
                </a:extLst>
              </a:tr>
              <a:tr h="1046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responseCode</a:t>
                      </a:r>
                    </a:p>
                  </a:txBody>
                  <a:tcPr marL="5903" marR="5903" marT="5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response code</a:t>
                      </a:r>
                    </a:p>
                  </a:txBody>
                  <a:tcPr marL="5903" marR="5903" marT="5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4990660"/>
                  </a:ext>
                </a:extLst>
              </a:tr>
              <a:tr h="1046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responseDescription</a:t>
                      </a:r>
                    </a:p>
                  </a:txBody>
                  <a:tcPr marL="5903" marR="5903" marT="5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 of response code</a:t>
                      </a:r>
                    </a:p>
                  </a:txBody>
                  <a:tcPr marL="5903" marR="5903" marT="5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2044391"/>
                  </a:ext>
                </a:extLst>
              </a:tr>
              <a:tr h="104614">
                <a:tc rowSpan="29"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event</a:t>
                      </a:r>
                    </a:p>
                  </a:txBody>
                  <a:tcPr marL="5903" marR="5903" marT="59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eventID</a:t>
                      </a:r>
                    </a:p>
                  </a:txBody>
                  <a:tcPr marL="5903" marR="5903" marT="5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event identifier</a:t>
                      </a:r>
                    </a:p>
                  </a:txBody>
                  <a:tcPr marL="5903" marR="5903" marT="5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0337420"/>
                  </a:ext>
                </a:extLst>
              </a:tr>
              <a:tr h="1046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11"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eventSiganls</a:t>
                      </a:r>
                    </a:p>
                  </a:txBody>
                  <a:tcPr marL="5903" marR="5903" marT="5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intervals</a:t>
                      </a:r>
                    </a:p>
                  </a:txBody>
                  <a:tcPr marL="5903" marR="5903" marT="5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duration</a:t>
                      </a:r>
                    </a:p>
                  </a:txBody>
                  <a:tcPr marL="5903" marR="5903" marT="5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event signal interval duration</a:t>
                      </a:r>
                    </a:p>
                  </a:txBody>
                  <a:tcPr marL="5903" marR="5903" marT="5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7310192"/>
                  </a:ext>
                </a:extLst>
              </a:tr>
              <a:tr h="1046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uid</a:t>
                      </a:r>
                    </a:p>
                  </a:txBody>
                  <a:tcPr marL="5903" marR="5903" marT="5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event user id</a:t>
                      </a:r>
                    </a:p>
                  </a:txBody>
                  <a:tcPr marL="5903" marR="5903" marT="5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7148192"/>
                  </a:ext>
                </a:extLst>
              </a:tr>
              <a:tr h="1046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value</a:t>
                      </a:r>
                    </a:p>
                  </a:txBody>
                  <a:tcPr marL="5903" marR="5903" marT="5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event value</a:t>
                      </a:r>
                    </a:p>
                  </a:txBody>
                  <a:tcPr marL="5903" marR="5903" marT="5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23092055"/>
                  </a:ext>
                </a:extLst>
              </a:tr>
              <a:tr h="1046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signalName</a:t>
                      </a:r>
                    </a:p>
                  </a:txBody>
                  <a:tcPr marL="5903" marR="5903" marT="5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event signal name</a:t>
                      </a:r>
                    </a:p>
                  </a:txBody>
                  <a:tcPr marL="5903" marR="5903" marT="5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3532082"/>
                  </a:ext>
                </a:extLst>
              </a:tr>
              <a:tr h="1046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signalType</a:t>
                      </a:r>
                    </a:p>
                  </a:txBody>
                  <a:tcPr marL="5903" marR="5903" marT="5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event signal type (bi direct, level)</a:t>
                      </a:r>
                    </a:p>
                  </a:txBody>
                  <a:tcPr marL="5903" marR="5903" marT="5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36604289"/>
                  </a:ext>
                </a:extLst>
              </a:tr>
              <a:tr h="1046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signalID</a:t>
                      </a:r>
                    </a:p>
                  </a:txBody>
                  <a:tcPr marL="5903" marR="5903" marT="5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event signal ID</a:t>
                      </a:r>
                    </a:p>
                  </a:txBody>
                  <a:tcPr marL="5903" marR="5903" marT="5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43794863"/>
                  </a:ext>
                </a:extLst>
              </a:tr>
              <a:tr h="1046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currentValue</a:t>
                      </a:r>
                    </a:p>
                  </a:txBody>
                  <a:tcPr marL="5903" marR="5903" marT="5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current usage value</a:t>
                      </a:r>
                    </a:p>
                  </a:txBody>
                  <a:tcPr marL="5903" marR="5903" marT="5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60993095"/>
                  </a:ext>
                </a:extLst>
              </a:tr>
              <a:tr h="1046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threshold</a:t>
                      </a:r>
                    </a:p>
                  </a:txBody>
                  <a:tcPr marL="5903" marR="5903" marT="5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available amount of energy</a:t>
                      </a:r>
                    </a:p>
                  </a:txBody>
                  <a:tcPr marL="5903" marR="5903" marT="5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525445"/>
                  </a:ext>
                </a:extLst>
              </a:tr>
              <a:tr h="1046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capacity</a:t>
                      </a:r>
                    </a:p>
                  </a:txBody>
                  <a:tcPr marL="5903" marR="5903" marT="5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 가능량 </a:t>
                      </a:r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threshold - power)</a:t>
                      </a:r>
                    </a:p>
                  </a:txBody>
                  <a:tcPr marL="5903" marR="5903" marT="5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1763251"/>
                  </a:ext>
                </a:extLst>
              </a:tr>
              <a:tr h="1046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price</a:t>
                      </a:r>
                    </a:p>
                  </a:txBody>
                  <a:tcPr marL="5903" marR="5903" marT="5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price of energy</a:t>
                      </a:r>
                    </a:p>
                  </a:txBody>
                  <a:tcPr marL="5903" marR="5903" marT="5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00213396"/>
                  </a:ext>
                </a:extLst>
              </a:tr>
              <a:tr h="1046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unit</a:t>
                      </a:r>
                    </a:p>
                  </a:txBody>
                  <a:tcPr marL="5903" marR="5903" marT="5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단위</a:t>
                      </a:r>
                    </a:p>
                  </a:txBody>
                  <a:tcPr marL="5903" marR="5903" marT="5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1580321"/>
                  </a:ext>
                </a:extLst>
              </a:tr>
              <a:tr h="1046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modificationNumber</a:t>
                      </a:r>
                    </a:p>
                  </a:txBody>
                  <a:tcPr marL="5903" marR="5903" marT="5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modification Number(count)</a:t>
                      </a:r>
                    </a:p>
                  </a:txBody>
                  <a:tcPr marL="5903" marR="5903" marT="5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1735698"/>
                  </a:ext>
                </a:extLst>
              </a:tr>
              <a:tr h="1046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modificationReason</a:t>
                      </a:r>
                    </a:p>
                  </a:txBody>
                  <a:tcPr marL="5903" marR="5903" marT="5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modification reason(event reason)</a:t>
                      </a:r>
                    </a:p>
                  </a:txBody>
                  <a:tcPr marL="5903" marR="5903" marT="5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30320432"/>
                  </a:ext>
                </a:extLst>
              </a:tr>
              <a:tr h="1046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priority</a:t>
                      </a:r>
                    </a:p>
                  </a:txBody>
                  <a:tcPr marL="5903" marR="5903" marT="5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priority</a:t>
                      </a:r>
                    </a:p>
                  </a:txBody>
                  <a:tcPr marL="5903" marR="5903" marT="5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30806370"/>
                  </a:ext>
                </a:extLst>
              </a:tr>
              <a:tr h="1046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marketContext</a:t>
                      </a:r>
                    </a:p>
                  </a:txBody>
                  <a:tcPr marL="5903" marR="5903" marT="5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market address(market reference)</a:t>
                      </a:r>
                    </a:p>
                  </a:txBody>
                  <a:tcPr marL="5903" marR="5903" marT="5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5116464"/>
                  </a:ext>
                </a:extLst>
              </a:tr>
              <a:tr h="1046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createdDateTime</a:t>
                      </a:r>
                    </a:p>
                  </a:txBody>
                  <a:tcPr marL="5903" marR="5903" marT="5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event create date &amp; time</a:t>
                      </a:r>
                    </a:p>
                  </a:txBody>
                  <a:tcPr marL="5903" marR="5903" marT="5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9401118"/>
                  </a:ext>
                </a:extLst>
              </a:tr>
              <a:tr h="1046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eventStatus</a:t>
                      </a:r>
                    </a:p>
                  </a:txBody>
                  <a:tcPr marL="5903" marR="5903" marT="5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event status</a:t>
                      </a:r>
                    </a:p>
                  </a:txBody>
                  <a:tcPr marL="5903" marR="5903" marT="5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6493862"/>
                  </a:ext>
                </a:extLst>
              </a:tr>
              <a:tr h="1046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testEvent</a:t>
                      </a:r>
                    </a:p>
                  </a:txBody>
                  <a:tcPr marL="5903" marR="5903" marT="5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if event test or not</a:t>
                      </a:r>
                    </a:p>
                  </a:txBody>
                  <a:tcPr marL="5903" marR="5903" marT="5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993440"/>
                  </a:ext>
                </a:extLst>
              </a:tr>
              <a:tr h="1046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vtnComment</a:t>
                      </a:r>
                    </a:p>
                  </a:txBody>
                  <a:tcPr marL="5903" marR="5903" marT="5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903" marR="5903" marT="5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4690135"/>
                  </a:ext>
                </a:extLst>
              </a:tr>
              <a:tr h="1046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dtStart</a:t>
                      </a:r>
                    </a:p>
                  </a:txBody>
                  <a:tcPr marL="5903" marR="5903" marT="5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event start time</a:t>
                      </a:r>
                    </a:p>
                  </a:txBody>
                  <a:tcPr marL="5903" marR="5903" marT="5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9799267"/>
                  </a:ext>
                </a:extLst>
              </a:tr>
              <a:tr h="1046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duration</a:t>
                      </a:r>
                    </a:p>
                  </a:txBody>
                  <a:tcPr marL="5903" marR="5903" marT="5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event duration</a:t>
                      </a:r>
                    </a:p>
                  </a:txBody>
                  <a:tcPr marL="5903" marR="5903" marT="5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2632021"/>
                  </a:ext>
                </a:extLst>
              </a:tr>
              <a:tr h="1046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properties</a:t>
                      </a:r>
                    </a:p>
                  </a:txBody>
                  <a:tcPr marL="5903" marR="5903" marT="5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903" marR="5903" marT="5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1942928"/>
                  </a:ext>
                </a:extLst>
              </a:tr>
              <a:tr h="1046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components</a:t>
                      </a:r>
                    </a:p>
                  </a:txBody>
                  <a:tcPr marL="5903" marR="5903" marT="5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903" marR="5903" marT="5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3965808"/>
                  </a:ext>
                </a:extLst>
              </a:tr>
              <a:tr h="1046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specificDestEMA</a:t>
                      </a:r>
                    </a:p>
                  </a:txBody>
                  <a:tcPr marL="5903" marR="5903" marT="5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specific target EMA</a:t>
                      </a:r>
                    </a:p>
                  </a:txBody>
                  <a:tcPr marL="5903" marR="5903" marT="5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561316"/>
                  </a:ext>
                </a:extLst>
              </a:tr>
              <a:tr h="1046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tolerance</a:t>
                      </a:r>
                    </a:p>
                  </a:txBody>
                  <a:tcPr marL="5903" marR="5903" marT="5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tolerance duration</a:t>
                      </a:r>
                    </a:p>
                  </a:txBody>
                  <a:tcPr marL="5903" marR="5903" marT="5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25655242"/>
                  </a:ext>
                </a:extLst>
              </a:tr>
              <a:tr h="1046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notification</a:t>
                      </a:r>
                    </a:p>
                  </a:txBody>
                  <a:tcPr marL="5903" marR="5903" marT="5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notification duration</a:t>
                      </a:r>
                    </a:p>
                  </a:txBody>
                  <a:tcPr marL="5903" marR="5903" marT="5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7930357"/>
                  </a:ext>
                </a:extLst>
              </a:tr>
              <a:tr h="1046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rampUp</a:t>
                      </a:r>
                    </a:p>
                  </a:txBody>
                  <a:tcPr marL="5903" marR="5903" marT="5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ramp up duration</a:t>
                      </a:r>
                    </a:p>
                  </a:txBody>
                  <a:tcPr marL="5903" marR="5903" marT="5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0825419"/>
                  </a:ext>
                </a:extLst>
              </a:tr>
              <a:tr h="1046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recovery</a:t>
                      </a:r>
                    </a:p>
                  </a:txBody>
                  <a:tcPr marL="5903" marR="5903" marT="5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903" marR="5903" marT="5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2689442"/>
                  </a:ext>
                </a:extLst>
              </a:tr>
              <a:tr h="104614">
                <a:tc gridSpan="4"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responseRequired</a:t>
                      </a:r>
                    </a:p>
                  </a:txBody>
                  <a:tcPr marL="5903" marR="5903" marT="59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response mandatory or not</a:t>
                      </a:r>
                    </a:p>
                  </a:txBody>
                  <a:tcPr marL="5903" marR="5903" marT="5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5801495"/>
                  </a:ext>
                </a:extLst>
              </a:tr>
              <a:tr h="104614">
                <a:tc gridSpan="4"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service</a:t>
                      </a:r>
                    </a:p>
                  </a:txBody>
                  <a:tcPr marL="5903" marR="5903" marT="59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type of service</a:t>
                      </a:r>
                    </a:p>
                  </a:txBody>
                  <a:tcPr marL="5903" marR="5903" marT="5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5752828"/>
                  </a:ext>
                </a:extLst>
              </a:tr>
              <a:tr h="109369">
                <a:tc gridSpan="4"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time</a:t>
                      </a:r>
                    </a:p>
                  </a:txBody>
                  <a:tcPr marL="5903" marR="5903" marT="59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service creation time</a:t>
                      </a:r>
                    </a:p>
                  </a:txBody>
                  <a:tcPr marL="5903" marR="5903" marT="5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926496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11766201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/>
          <p:cNvSpPr txBox="1"/>
          <p:nvPr/>
        </p:nvSpPr>
        <p:spPr>
          <a:xfrm>
            <a:off x="539552" y="3508563"/>
            <a:ext cx="8480650" cy="2418712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txBody>
          <a:bodyPr wrap="square" lIns="108000" tIns="108000" rIns="108000" bIns="108000" rtlCol="0" anchor="ctr">
            <a:spAutoFit/>
          </a:bodyPr>
          <a:lstStyle/>
          <a:p>
            <a:r>
              <a:rPr lang="en-US" altLang="ko-KR" sz="1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Poll</a:t>
            </a:r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100" b="1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JSONObject</a:t>
            </a:r>
            <a:r>
              <a:rPr lang="en-US" altLang="ko-KR" sz="110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{</a:t>
            </a:r>
          </a:p>
          <a:p>
            <a:r>
              <a:rPr lang="en-US" altLang="ko-KR" sz="1100" dirty="0">
                <a:solidFill>
                  <a:schemeClr val="tx2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</a:t>
            </a:r>
            <a:r>
              <a:rPr lang="en-US" altLang="ko-KR" sz="11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SrcEMA” </a:t>
            </a:r>
            <a:r>
              <a:rPr lang="en-US" altLang="ko-KR" sz="1100" dirty="0">
                <a:solidFill>
                  <a:schemeClr val="tx2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: String,</a:t>
            </a:r>
          </a:p>
          <a:p>
            <a:r>
              <a:rPr lang="en-US" altLang="ko-KR" sz="11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“DestEMA” : String,</a:t>
            </a:r>
            <a:endParaRPr lang="en-US" altLang="ko-KR" sz="1100" dirty="0">
              <a:solidFill>
                <a:schemeClr val="tx2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r>
              <a:rPr lang="en-US" altLang="ko-KR" sz="1100" strike="sngStrike" dirty="0">
                <a:solidFill>
                  <a:schemeClr val="tx2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</a:t>
            </a:r>
            <a:r>
              <a:rPr lang="en-US" altLang="ko-KR" sz="1100" strike="sngStrike" dirty="0">
                <a:solidFill>
                  <a:schemeClr val="accent1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“version": Integer=&gt;</a:t>
            </a:r>
            <a:r>
              <a:rPr lang="ko-KR" altLang="en-US" sz="1100" strike="sngStrike" dirty="0">
                <a:solidFill>
                  <a:schemeClr val="accent1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삭제</a:t>
            </a:r>
            <a:r>
              <a:rPr lang="en-US" altLang="ko-KR" sz="1100" strike="sngStrike" dirty="0">
                <a:solidFill>
                  <a:schemeClr val="accent1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,</a:t>
            </a:r>
          </a:p>
          <a:p>
            <a:r>
              <a:rPr lang="en-US" altLang="ko-KR" sz="1100" strike="sngStrike" dirty="0">
                <a:solidFill>
                  <a:schemeClr val="accent1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“type” : String =&gt; </a:t>
            </a:r>
            <a:r>
              <a:rPr lang="ko-KR" altLang="en-US" sz="1100" strike="sngStrike" dirty="0">
                <a:solidFill>
                  <a:schemeClr val="accent1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삭제</a:t>
            </a:r>
            <a:r>
              <a:rPr lang="en-US" altLang="ko-KR" sz="1100" strike="sngStrike" dirty="0">
                <a:solidFill>
                  <a:schemeClr val="accent1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(RegisteredReport</a:t>
            </a:r>
            <a:r>
              <a:rPr lang="ko-KR" altLang="en-US" sz="1100" strike="sngStrike" dirty="0">
                <a:solidFill>
                  <a:schemeClr val="accent1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로 변경</a:t>
            </a:r>
            <a:r>
              <a:rPr lang="en-US" altLang="ko-KR" sz="1100" strike="sngStrike" dirty="0">
                <a:solidFill>
                  <a:schemeClr val="accent1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)</a:t>
            </a:r>
          </a:p>
          <a:p>
            <a:r>
              <a:rPr lang="en-US" altLang="ko-KR" sz="1100" dirty="0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“service” : String,</a:t>
            </a:r>
            <a:endParaRPr lang="en-US" altLang="ko-KR" sz="1100" dirty="0">
              <a:solidFill>
                <a:srgbClr val="FF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r>
              <a:rPr lang="en-US" altLang="ko-KR" sz="1100" dirty="0">
                <a:solidFill>
                  <a:srgbClr val="FF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“time” : Date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}</a:t>
            </a:r>
          </a:p>
          <a:p>
            <a:endParaRPr lang="en-US" altLang="ko-KR" sz="110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altLang="ko-KR" sz="110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altLang="ko-KR" sz="110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altLang="ko-KR" sz="110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altLang="ko-KR" sz="110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b="1" dirty="0">
                <a:solidFill>
                  <a:schemeClr val="tx1"/>
                </a:solidFill>
              </a:rPr>
              <a:t>2. Smart Home Energy Framework : </a:t>
            </a:r>
            <a:r>
              <a:rPr lang="en-US" altLang="ko-KR" sz="2800" b="1" dirty="0">
                <a:solidFill>
                  <a:schemeClr val="tx1"/>
                </a:solidFill>
              </a:rPr>
              <a:t/>
            </a:r>
            <a:br>
              <a:rPr lang="en-US" altLang="ko-KR" sz="2800" b="1" dirty="0">
                <a:solidFill>
                  <a:schemeClr val="tx1"/>
                </a:solidFill>
              </a:rPr>
            </a:br>
            <a:r>
              <a:rPr lang="en-US" altLang="ko-KR" sz="2400" b="1" dirty="0">
                <a:solidFill>
                  <a:schemeClr val="tx1"/>
                </a:solidFill>
              </a:rPr>
              <a:t>2.2 EMAP(CoAP/JSON, </a:t>
            </a:r>
            <a:r>
              <a:rPr lang="en-US" altLang="ko-KR" sz="2400" b="1" dirty="0">
                <a:solidFill>
                  <a:srgbClr val="FF0000"/>
                </a:solidFill>
              </a:rPr>
              <a:t>MQTT/JSON</a:t>
            </a:r>
            <a:r>
              <a:rPr lang="en-US" altLang="ko-KR" sz="2400" b="1" dirty="0">
                <a:solidFill>
                  <a:schemeClr val="tx1"/>
                </a:solidFill>
              </a:rPr>
              <a:t>) : Event-</a:t>
            </a:r>
            <a:r>
              <a:rPr lang="en-US" altLang="ko-KR" sz="2400" b="1" dirty="0">
                <a:solidFill>
                  <a:srgbClr val="FF0000"/>
                </a:solidFill>
              </a:rPr>
              <a:t>PULL</a:t>
            </a:r>
            <a:r>
              <a:rPr lang="en-US" altLang="ko-KR" sz="2400" b="1" dirty="0">
                <a:solidFill>
                  <a:schemeClr val="tx1"/>
                </a:solidFill>
              </a:rPr>
              <a:t>,PUSH</a:t>
            </a:r>
            <a:endParaRPr lang="ko-KR" altLang="en-US" sz="24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7C6F095-276F-4AD3-9842-1213BA0CC323}" type="slidenum">
              <a:rPr lang="ko-KR" altLang="en-US" smtClean="0">
                <a:solidFill>
                  <a:srgbClr val="000000"/>
                </a:solidFill>
              </a:rPr>
              <a:pPr>
                <a:defRPr/>
              </a:pPr>
              <a:t>228</a:t>
            </a:fld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827584" y="2483604"/>
            <a:ext cx="6696744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/>
            <a:r>
              <a:rPr lang="en-US" altLang="ko-KR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(1) Poll</a:t>
            </a:r>
          </a:p>
          <a:p>
            <a:pPr marL="0" lvl="1"/>
            <a:r>
              <a:rPr lang="en-US" altLang="ko-KR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(2)</a:t>
            </a:r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DistributeEvent</a:t>
            </a:r>
            <a:endParaRPr lang="ko-KR" alt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1"/>
            <a:endParaRPr lang="en-US" altLang="ko-KR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0538" y="2587367"/>
            <a:ext cx="6583462" cy="371475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>
            <a:off x="0" y="0"/>
            <a:ext cx="234307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>
                <a:solidFill>
                  <a:schemeClr val="accent2"/>
                </a:solidFill>
              </a:rPr>
              <a:t>파란색 </a:t>
            </a:r>
            <a:r>
              <a:rPr lang="en-US" altLang="ko-KR" sz="1200" dirty="0">
                <a:solidFill>
                  <a:schemeClr val="accent2"/>
                </a:solidFill>
              </a:rPr>
              <a:t>: </a:t>
            </a:r>
            <a:r>
              <a:rPr lang="ko-KR" altLang="en-US" sz="1200" dirty="0">
                <a:solidFill>
                  <a:schemeClr val="accent2"/>
                </a:solidFill>
              </a:rPr>
              <a:t>기존 </a:t>
            </a:r>
            <a:r>
              <a:rPr lang="en-US" altLang="ko-KR" sz="1200" dirty="0">
                <a:solidFill>
                  <a:schemeClr val="accent2"/>
                </a:solidFill>
              </a:rPr>
              <a:t>OpenADR</a:t>
            </a:r>
            <a:r>
              <a:rPr lang="ko-KR" altLang="en-US" sz="1200" dirty="0">
                <a:solidFill>
                  <a:schemeClr val="accent2"/>
                </a:solidFill>
              </a:rPr>
              <a:t> </a:t>
            </a:r>
            <a:r>
              <a:rPr lang="en-US" altLang="ko-KR" sz="1200" dirty="0">
                <a:solidFill>
                  <a:schemeClr val="accent2"/>
                </a:solidFill>
              </a:rPr>
              <a:t>Tag </a:t>
            </a:r>
            <a:r>
              <a:rPr lang="ko-KR" altLang="en-US" sz="1200" dirty="0">
                <a:solidFill>
                  <a:schemeClr val="accent2"/>
                </a:solidFill>
              </a:rPr>
              <a:t>부분</a:t>
            </a:r>
            <a:endParaRPr lang="en-US" altLang="ko-KR" sz="1200" dirty="0">
              <a:solidFill>
                <a:schemeClr val="accent2"/>
              </a:solidFill>
            </a:endParaRPr>
          </a:p>
          <a:p>
            <a:r>
              <a:rPr lang="ko-KR" altLang="en-US" sz="1200" dirty="0">
                <a:solidFill>
                  <a:srgbClr val="FF0000"/>
                </a:solidFill>
              </a:rPr>
              <a:t>빨간색 </a:t>
            </a:r>
            <a:r>
              <a:rPr lang="en-US" altLang="ko-KR" sz="1200" dirty="0">
                <a:solidFill>
                  <a:srgbClr val="FF0000"/>
                </a:solidFill>
              </a:rPr>
              <a:t>: OpenADR</a:t>
            </a:r>
            <a:r>
              <a:rPr lang="ko-KR" altLang="en-US" sz="1200" dirty="0">
                <a:solidFill>
                  <a:srgbClr val="FF0000"/>
                </a:solidFill>
              </a:rPr>
              <a:t>확장된 </a:t>
            </a:r>
            <a:r>
              <a:rPr lang="en-US" altLang="ko-KR" sz="1200" dirty="0">
                <a:solidFill>
                  <a:srgbClr val="FF0000"/>
                </a:solidFill>
              </a:rPr>
              <a:t>Profile</a:t>
            </a:r>
          </a:p>
          <a:p>
            <a:r>
              <a:rPr lang="ko-KR" altLang="en-US" sz="1200" dirty="0">
                <a:solidFill>
                  <a:schemeClr val="accent1"/>
                </a:solidFill>
              </a:rPr>
              <a:t>초록색 </a:t>
            </a:r>
            <a:r>
              <a:rPr lang="en-US" altLang="ko-KR" sz="1200" dirty="0">
                <a:solidFill>
                  <a:schemeClr val="accent1"/>
                </a:solidFill>
              </a:rPr>
              <a:t>: </a:t>
            </a:r>
            <a:r>
              <a:rPr lang="ko-KR" altLang="en-US" sz="1200" dirty="0">
                <a:solidFill>
                  <a:schemeClr val="accent1"/>
                </a:solidFill>
              </a:rPr>
              <a:t>삭제 또는 변경</a:t>
            </a:r>
            <a:endParaRPr lang="en-US" altLang="ko-KR" sz="1200" dirty="0">
              <a:solidFill>
                <a:schemeClr val="accent1"/>
              </a:solidFill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6545" y="3816286"/>
            <a:ext cx="2731305" cy="1963876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36031AFB-5098-4A1A-A9E8-B31A9A841E0A}"/>
              </a:ext>
            </a:extLst>
          </p:cNvPr>
          <p:cNvSpPr/>
          <p:nvPr/>
        </p:nvSpPr>
        <p:spPr bwMode="auto">
          <a:xfrm>
            <a:off x="467544" y="1414528"/>
            <a:ext cx="8229600" cy="1023300"/>
          </a:xfrm>
          <a:prstGeom prst="rect">
            <a:avLst/>
          </a:prstGeom>
          <a:solidFill>
            <a:schemeClr val="bg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A0D706E-321C-44F7-AD8A-C554AE8F03D1}"/>
              </a:ext>
            </a:extLst>
          </p:cNvPr>
          <p:cNvSpPr txBox="1"/>
          <p:nvPr/>
        </p:nvSpPr>
        <p:spPr>
          <a:xfrm>
            <a:off x="7068461" y="1766114"/>
            <a:ext cx="1569660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Client EMA</a:t>
            </a:r>
          </a:p>
          <a:p>
            <a:pPr algn="ctr"/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192.168.1.101 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0D990F90-1D33-46B5-9F4D-E932D87BF725}"/>
              </a:ext>
            </a:extLst>
          </p:cNvPr>
          <p:cNvCxnSpPr/>
          <p:nvPr/>
        </p:nvCxnSpPr>
        <p:spPr bwMode="auto">
          <a:xfrm>
            <a:off x="2195736" y="1844824"/>
            <a:ext cx="4707807" cy="0"/>
          </a:xfrm>
          <a:prstGeom prst="straightConnector1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arrow" w="med" len="med"/>
            <a:tailEnd type="none"/>
          </a:ln>
          <a:effectLst/>
        </p:spPr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2D621D0B-056C-4FBF-B75C-8011CD5E8AA1}"/>
              </a:ext>
            </a:extLst>
          </p:cNvPr>
          <p:cNvSpPr txBox="1"/>
          <p:nvPr/>
        </p:nvSpPr>
        <p:spPr>
          <a:xfrm>
            <a:off x="574325" y="1661318"/>
            <a:ext cx="1511952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Server EMA</a:t>
            </a:r>
          </a:p>
          <a:p>
            <a:pPr algn="ctr"/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192.168.1.127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8E4E188E-B8DE-4921-8068-41CCCA4531ED}"/>
              </a:ext>
            </a:extLst>
          </p:cNvPr>
          <p:cNvCxnSpPr/>
          <p:nvPr/>
        </p:nvCxnSpPr>
        <p:spPr bwMode="auto">
          <a:xfrm flipH="1">
            <a:off x="2195736" y="2276872"/>
            <a:ext cx="4707808" cy="0"/>
          </a:xfrm>
          <a:prstGeom prst="straightConnector1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arrow" w="med" len="med"/>
            <a:tailEnd type="none"/>
          </a:ln>
          <a:effectLst/>
        </p:spPr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4B173772-6A6E-4322-8AFB-798CB8C2EC56}"/>
              </a:ext>
            </a:extLst>
          </p:cNvPr>
          <p:cNvSpPr txBox="1"/>
          <p:nvPr/>
        </p:nvSpPr>
        <p:spPr>
          <a:xfrm>
            <a:off x="3987423" y="1984484"/>
            <a:ext cx="1478290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(2) DistributeEvent</a:t>
            </a:r>
            <a:endParaRPr lang="ko-KR" altLang="en-US"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54D952D-88A5-403C-9CD6-DC42712E6EDD}"/>
              </a:ext>
            </a:extLst>
          </p:cNvPr>
          <p:cNvSpPr txBox="1"/>
          <p:nvPr/>
        </p:nvSpPr>
        <p:spPr>
          <a:xfrm>
            <a:off x="4136777" y="1552436"/>
            <a:ext cx="649537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(1)Poll</a:t>
            </a:r>
            <a:endParaRPr lang="ko-KR" altLang="en-US"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6189469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b="1" dirty="0">
                <a:solidFill>
                  <a:schemeClr val="tx1"/>
                </a:solidFill>
              </a:rPr>
              <a:t>2. Smart Home Energy Framework : </a:t>
            </a:r>
            <a:r>
              <a:rPr lang="en-US" altLang="ko-KR" sz="2800" b="1" dirty="0">
                <a:solidFill>
                  <a:schemeClr val="tx1"/>
                </a:solidFill>
              </a:rPr>
              <a:t/>
            </a:r>
            <a:br>
              <a:rPr lang="en-US" altLang="ko-KR" sz="2800" b="1" dirty="0">
                <a:solidFill>
                  <a:schemeClr val="tx1"/>
                </a:solidFill>
              </a:rPr>
            </a:br>
            <a:r>
              <a:rPr lang="en-US" altLang="ko-KR" sz="2400" b="1" dirty="0">
                <a:solidFill>
                  <a:schemeClr val="tx1"/>
                </a:solidFill>
              </a:rPr>
              <a:t>2.2 EMAP(</a:t>
            </a:r>
            <a:r>
              <a:rPr lang="en-US" altLang="ko-KR" sz="2400" b="1" dirty="0">
                <a:solidFill>
                  <a:srgbClr val="FF0000"/>
                </a:solidFill>
              </a:rPr>
              <a:t>CoAP/JSON</a:t>
            </a:r>
            <a:r>
              <a:rPr lang="en-US" altLang="ko-KR" sz="2400" b="1" dirty="0">
                <a:solidFill>
                  <a:schemeClr val="tx1"/>
                </a:solidFill>
              </a:rPr>
              <a:t>, MQTT/JSON) : Event-</a:t>
            </a:r>
            <a:r>
              <a:rPr lang="en-US" altLang="ko-KR" sz="2400" b="1" dirty="0">
                <a:solidFill>
                  <a:srgbClr val="FF0000"/>
                </a:solidFill>
              </a:rPr>
              <a:t>PULL</a:t>
            </a:r>
            <a:r>
              <a:rPr lang="en-US" altLang="ko-KR" sz="2400" b="1" dirty="0">
                <a:solidFill>
                  <a:schemeClr val="tx1"/>
                </a:solidFill>
              </a:rPr>
              <a:t>,PUSH</a:t>
            </a:r>
            <a:endParaRPr lang="ko-KR" altLang="en-US" sz="24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7C6F095-276F-4AD3-9842-1213BA0CC323}" type="slidenum">
              <a:rPr lang="ko-KR" altLang="en-US" smtClean="0">
                <a:solidFill>
                  <a:srgbClr val="000000"/>
                </a:solidFill>
              </a:rPr>
              <a:pPr>
                <a:defRPr/>
              </a:pPr>
              <a:t>229</a:t>
            </a:fld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20" name="직사각형 19"/>
          <p:cNvSpPr/>
          <p:nvPr/>
        </p:nvSpPr>
        <p:spPr bwMode="auto">
          <a:xfrm>
            <a:off x="467544" y="1414528"/>
            <a:ext cx="8229600" cy="1023300"/>
          </a:xfrm>
          <a:prstGeom prst="rect">
            <a:avLst/>
          </a:prstGeom>
          <a:solidFill>
            <a:schemeClr val="bg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068461" y="1766114"/>
            <a:ext cx="1569660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Client EMA</a:t>
            </a:r>
          </a:p>
          <a:p>
            <a:pPr algn="ctr"/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192.168.1.101 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5" name="직선 화살표 연결선 24"/>
          <p:cNvCxnSpPr/>
          <p:nvPr/>
        </p:nvCxnSpPr>
        <p:spPr bwMode="auto">
          <a:xfrm>
            <a:off x="2195736" y="1844824"/>
            <a:ext cx="4707807" cy="0"/>
          </a:xfrm>
          <a:prstGeom prst="straightConnector1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arrow" w="med" len="med"/>
            <a:tailEnd type="none"/>
          </a:ln>
          <a:effectLst/>
        </p:spPr>
      </p:cxnSp>
      <p:sp>
        <p:nvSpPr>
          <p:cNvPr id="27" name="TextBox 26"/>
          <p:cNvSpPr txBox="1"/>
          <p:nvPr/>
        </p:nvSpPr>
        <p:spPr>
          <a:xfrm>
            <a:off x="574325" y="1661318"/>
            <a:ext cx="1511952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Server EMA</a:t>
            </a:r>
          </a:p>
          <a:p>
            <a:pPr algn="ctr"/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192.168.1.127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8" name="직선 화살표 연결선 27"/>
          <p:cNvCxnSpPr/>
          <p:nvPr/>
        </p:nvCxnSpPr>
        <p:spPr bwMode="auto">
          <a:xfrm flipH="1">
            <a:off x="2195736" y="2276872"/>
            <a:ext cx="4707808" cy="0"/>
          </a:xfrm>
          <a:prstGeom prst="straightConnector1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arrow" w="med" len="med"/>
            <a:tailEnd type="none"/>
          </a:ln>
          <a:effectLst/>
        </p:spPr>
      </p:cxnSp>
      <p:sp>
        <p:nvSpPr>
          <p:cNvPr id="31" name="TextBox 30"/>
          <p:cNvSpPr txBox="1"/>
          <p:nvPr/>
        </p:nvSpPr>
        <p:spPr>
          <a:xfrm>
            <a:off x="3987423" y="1984484"/>
            <a:ext cx="1478290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(2) DistributeEvent</a:t>
            </a:r>
            <a:endParaRPr lang="ko-KR" altLang="en-US"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136777" y="1552436"/>
            <a:ext cx="649537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(1)Poll</a:t>
            </a:r>
            <a:endParaRPr lang="ko-KR" altLang="en-US"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827584" y="2483604"/>
            <a:ext cx="6696744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/>
            <a:r>
              <a:rPr lang="en-US" altLang="ko-KR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(1) Poll</a:t>
            </a:r>
          </a:p>
          <a:p>
            <a:pPr marL="0" lvl="1"/>
            <a:r>
              <a:rPr lang="en-US" altLang="ko-KR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(2) </a:t>
            </a:r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DistributeEvent</a:t>
            </a:r>
            <a:endParaRPr lang="ko-KR" alt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1"/>
            <a:endParaRPr lang="en-US" altLang="ko-KR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308304" y="1414528"/>
            <a:ext cx="14128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EMAP CoAP/JSON</a:t>
            </a:r>
            <a:endParaRPr lang="ko-KR" altLang="en-US" sz="11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5776" y="2567691"/>
            <a:ext cx="6408712" cy="409575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0" y="0"/>
            <a:ext cx="234307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>
                <a:solidFill>
                  <a:schemeClr val="accent2"/>
                </a:solidFill>
              </a:rPr>
              <a:t>파란색 </a:t>
            </a:r>
            <a:r>
              <a:rPr lang="en-US" altLang="ko-KR" sz="1200" dirty="0">
                <a:solidFill>
                  <a:schemeClr val="accent2"/>
                </a:solidFill>
              </a:rPr>
              <a:t>: </a:t>
            </a:r>
            <a:r>
              <a:rPr lang="ko-KR" altLang="en-US" sz="1200" dirty="0">
                <a:solidFill>
                  <a:schemeClr val="accent2"/>
                </a:solidFill>
              </a:rPr>
              <a:t>기존 </a:t>
            </a:r>
            <a:r>
              <a:rPr lang="en-US" altLang="ko-KR" sz="1200" dirty="0">
                <a:solidFill>
                  <a:schemeClr val="accent2"/>
                </a:solidFill>
              </a:rPr>
              <a:t>OpenADR</a:t>
            </a:r>
            <a:r>
              <a:rPr lang="ko-KR" altLang="en-US" sz="1200" dirty="0">
                <a:solidFill>
                  <a:schemeClr val="accent2"/>
                </a:solidFill>
              </a:rPr>
              <a:t> </a:t>
            </a:r>
            <a:r>
              <a:rPr lang="en-US" altLang="ko-KR" sz="1200" dirty="0">
                <a:solidFill>
                  <a:schemeClr val="accent2"/>
                </a:solidFill>
              </a:rPr>
              <a:t>Tag </a:t>
            </a:r>
            <a:r>
              <a:rPr lang="ko-KR" altLang="en-US" sz="1200" dirty="0">
                <a:solidFill>
                  <a:schemeClr val="accent2"/>
                </a:solidFill>
              </a:rPr>
              <a:t>부분</a:t>
            </a:r>
            <a:endParaRPr lang="en-US" altLang="ko-KR" sz="1200" dirty="0">
              <a:solidFill>
                <a:schemeClr val="accent2"/>
              </a:solidFill>
            </a:endParaRPr>
          </a:p>
          <a:p>
            <a:r>
              <a:rPr lang="ko-KR" altLang="en-US" sz="1200" dirty="0">
                <a:solidFill>
                  <a:srgbClr val="FF0000"/>
                </a:solidFill>
              </a:rPr>
              <a:t>빨간색 </a:t>
            </a:r>
            <a:r>
              <a:rPr lang="en-US" altLang="ko-KR" sz="1200" dirty="0">
                <a:solidFill>
                  <a:srgbClr val="FF0000"/>
                </a:solidFill>
              </a:rPr>
              <a:t>: OpenADR</a:t>
            </a:r>
            <a:r>
              <a:rPr lang="ko-KR" altLang="en-US" sz="1200" dirty="0">
                <a:solidFill>
                  <a:srgbClr val="FF0000"/>
                </a:solidFill>
              </a:rPr>
              <a:t>확장된 </a:t>
            </a:r>
            <a:r>
              <a:rPr lang="en-US" altLang="ko-KR" sz="1200" dirty="0">
                <a:solidFill>
                  <a:srgbClr val="FF0000"/>
                </a:solidFill>
              </a:rPr>
              <a:t>Profile</a:t>
            </a:r>
          </a:p>
          <a:p>
            <a:r>
              <a:rPr lang="ko-KR" altLang="en-US" sz="1200" dirty="0">
                <a:solidFill>
                  <a:schemeClr val="accent1"/>
                </a:solidFill>
              </a:rPr>
              <a:t>초록색 </a:t>
            </a:r>
            <a:r>
              <a:rPr lang="en-US" altLang="ko-KR" sz="1200" dirty="0">
                <a:solidFill>
                  <a:schemeClr val="accent1"/>
                </a:solidFill>
              </a:rPr>
              <a:t>: </a:t>
            </a:r>
            <a:r>
              <a:rPr lang="ko-KR" altLang="en-US" sz="1200" dirty="0">
                <a:solidFill>
                  <a:schemeClr val="accent1"/>
                </a:solidFill>
              </a:rPr>
              <a:t>삭제 또는 변경</a:t>
            </a:r>
            <a:endParaRPr lang="en-US" altLang="ko-KR" sz="1200" dirty="0">
              <a:solidFill>
                <a:schemeClr val="accent1"/>
              </a:solidFill>
            </a:endParaRPr>
          </a:p>
        </p:txBody>
      </p:sp>
      <p:pic>
        <p:nvPicPr>
          <p:cNvPr id="46" name="그림 4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12" y="5805264"/>
            <a:ext cx="2001128" cy="98609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105219" y="3020616"/>
            <a:ext cx="8933562" cy="3819095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txBody>
          <a:bodyPr wrap="square" lIns="108000" tIns="108000" rIns="108000" bIns="108000" rtlCol="0" anchor="ctr">
            <a:spAutoFit/>
          </a:bodyPr>
          <a:lstStyle/>
          <a:p>
            <a:r>
              <a:rPr lang="en-US" altLang="ko-KR" sz="1050" b="1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DistributeEvent Object</a:t>
            </a:r>
            <a:r>
              <a:rPr lang="en-US" altLang="ko-KR" sz="105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{</a:t>
            </a:r>
          </a:p>
          <a:p>
            <a:r>
              <a:rPr lang="en-US" altLang="ko-KR" sz="105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“SrcEMA” : String,</a:t>
            </a:r>
          </a:p>
          <a:p>
            <a:r>
              <a:rPr lang="en-US" altLang="ko-KR" sz="105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“DestEMA” : String,</a:t>
            </a:r>
          </a:p>
          <a:p>
            <a:r>
              <a:rPr lang="en-US" altLang="ko-KR" sz="105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“requestID” : String,</a:t>
            </a:r>
          </a:p>
          <a:p>
            <a:r>
              <a:rPr lang="en-US" altLang="ko-KR" sz="1050" b="1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“response” : Array,</a:t>
            </a:r>
          </a:p>
          <a:p>
            <a:r>
              <a:rPr lang="en-US" altLang="ko-KR" sz="1050" b="1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“event” : Array,</a:t>
            </a:r>
          </a:p>
          <a:p>
            <a:r>
              <a:rPr lang="en-US" altLang="ko-KR" sz="1050" b="1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</a:t>
            </a:r>
            <a:r>
              <a:rPr lang="en-US" altLang="ko-KR" sz="105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“responseRequired” : String,</a:t>
            </a:r>
          </a:p>
          <a:p>
            <a:r>
              <a:rPr lang="en-US" altLang="ko-KR" sz="1050" dirty="0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“service” : String,</a:t>
            </a:r>
          </a:p>
          <a:p>
            <a:r>
              <a:rPr lang="en-US" altLang="ko-KR" sz="1050" dirty="0">
                <a:solidFill>
                  <a:srgbClr val="FF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“time” : Date</a:t>
            </a:r>
          </a:p>
          <a:p>
            <a:r>
              <a:rPr lang="en-US" altLang="ko-KR" sz="105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}</a:t>
            </a:r>
          </a:p>
          <a:p>
            <a:endParaRPr lang="en-US" altLang="ko-KR" sz="80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altLang="ko-KR" sz="80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altLang="ko-KR" sz="80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altLang="ko-KR" sz="105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altLang="ko-KR" sz="105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altLang="ko-KR" sz="105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altLang="ko-KR" sz="105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altLang="ko-KR" sz="105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altLang="ko-KR" sz="105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altLang="ko-KR" sz="105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altLang="ko-KR" sz="105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altLang="ko-KR" sz="105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altLang="ko-KR" sz="105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462426" y="3106013"/>
            <a:ext cx="2534541" cy="33239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b="1" dirty="0"/>
              <a:t>event</a:t>
            </a:r>
            <a:r>
              <a:rPr lang="en-US" altLang="ko-KR" sz="1000" dirty="0"/>
              <a:t> </a:t>
            </a:r>
            <a:r>
              <a:rPr lang="en-US" altLang="ko-KR" sz="1000" b="1" dirty="0"/>
              <a:t>Array</a:t>
            </a:r>
            <a:r>
              <a:rPr lang="en-US" altLang="ko-KR" sz="1000" dirty="0"/>
              <a:t>{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 “eventID” : String,</a:t>
            </a:r>
          </a:p>
          <a:p>
            <a:r>
              <a:rPr lang="en-US" altLang="ko-KR" sz="1000" b="1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 “eventSignals” : Array,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 “modificationNumber” : Integer,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 “modificationReason” : String,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 “priority” : Integer,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 “marketContext” : String,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 “createdDataTime” : Date,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 “eventStatus” : String,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 “testEvent” : Boolean,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 “vtnComment” : String,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 “dtstart” : Date,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 “duration” : String,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 “properties” : String,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 “components” : String,</a:t>
            </a:r>
          </a:p>
          <a:p>
            <a:r>
              <a:rPr lang="en-US" altLang="ko-KR" sz="1000" dirty="0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 “</a:t>
            </a:r>
            <a:r>
              <a:rPr lang="en-US" altLang="ko-KR" sz="1000" dirty="0">
                <a:solidFill>
                  <a:schemeClr val="accent2"/>
                </a:solidFill>
              </a:rPr>
              <a:t>specificDestEMA</a:t>
            </a:r>
            <a:r>
              <a:rPr lang="en-US" altLang="ko-KR" sz="1000" dirty="0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” : String,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 “tolerance” : String,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 “notification” : String,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 “rampUp” : String,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 “recovery” : String</a:t>
            </a:r>
          </a:p>
          <a:p>
            <a:r>
              <a:rPr lang="en-US" altLang="ko-KR" sz="1000" dirty="0"/>
              <a:t>}</a:t>
            </a:r>
            <a:endParaRPr lang="ko-KR" altLang="en-US" sz="1000" dirty="0"/>
          </a:p>
        </p:txBody>
      </p:sp>
      <p:sp>
        <p:nvSpPr>
          <p:cNvPr id="24" name="TextBox 23"/>
          <p:cNvSpPr txBox="1"/>
          <p:nvPr/>
        </p:nvSpPr>
        <p:spPr>
          <a:xfrm>
            <a:off x="5208051" y="5445224"/>
            <a:ext cx="2172261" cy="8617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b="1" dirty="0"/>
              <a:t>intervals</a:t>
            </a:r>
            <a:r>
              <a:rPr lang="en-US" altLang="ko-KR" sz="1000" dirty="0"/>
              <a:t> </a:t>
            </a:r>
            <a:r>
              <a:rPr lang="en-US" altLang="ko-KR" sz="1000" b="1" dirty="0"/>
              <a:t>Array</a:t>
            </a:r>
            <a:r>
              <a:rPr lang="en-US" altLang="ko-KR" sz="1000" dirty="0"/>
              <a:t>{</a:t>
            </a:r>
          </a:p>
          <a:p>
            <a:r>
              <a:rPr lang="en-US" altLang="ko-KR" sz="1000" dirty="0"/>
              <a:t>  </a:t>
            </a:r>
            <a:r>
              <a:rPr lang="en-US" altLang="ko-KR" sz="100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“duration” : String,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“uid” : Integer,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“value” : Double</a:t>
            </a:r>
            <a:endParaRPr lang="en-US" altLang="ko-KR" sz="1000" dirty="0"/>
          </a:p>
          <a:p>
            <a:r>
              <a:rPr lang="en-US" altLang="ko-KR" sz="100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}</a:t>
            </a:r>
            <a:endParaRPr lang="ko-KR" altLang="en-US" sz="1000" dirty="0"/>
          </a:p>
        </p:txBody>
      </p:sp>
      <p:sp>
        <p:nvSpPr>
          <p:cNvPr id="26" name="TextBox 25"/>
          <p:cNvSpPr txBox="1"/>
          <p:nvPr/>
        </p:nvSpPr>
        <p:spPr>
          <a:xfrm>
            <a:off x="290589" y="4768315"/>
            <a:ext cx="2121171" cy="8617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b="1" dirty="0"/>
              <a:t>response</a:t>
            </a:r>
            <a:r>
              <a:rPr lang="en-US" altLang="ko-KR" sz="1000" dirty="0"/>
              <a:t> </a:t>
            </a:r>
            <a:r>
              <a:rPr lang="en-US" altLang="ko-KR" sz="1000" b="1" dirty="0"/>
              <a:t>Array</a:t>
            </a:r>
            <a:r>
              <a:rPr lang="en-US" altLang="ko-KR" sz="1000" dirty="0"/>
              <a:t>{</a:t>
            </a:r>
          </a:p>
          <a:p>
            <a:r>
              <a:rPr lang="en-US" altLang="ko-KR" sz="1000" dirty="0"/>
              <a:t>  </a:t>
            </a:r>
            <a:r>
              <a:rPr lang="en-US" altLang="ko-KR" sz="100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“requestID” : String,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“responseCode” : Integer,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“responseDescription” : String</a:t>
            </a:r>
            <a:endParaRPr lang="en-US" altLang="ko-KR" sz="1000" dirty="0"/>
          </a:p>
          <a:p>
            <a:r>
              <a:rPr lang="en-US" altLang="ko-KR" sz="100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}</a:t>
            </a:r>
            <a:endParaRPr lang="ko-KR" altLang="en-US" sz="1000" dirty="0"/>
          </a:p>
        </p:txBody>
      </p:sp>
      <p:sp>
        <p:nvSpPr>
          <p:cNvPr id="29" name="TextBox 28"/>
          <p:cNvSpPr txBox="1"/>
          <p:nvPr/>
        </p:nvSpPr>
        <p:spPr>
          <a:xfrm>
            <a:off x="5225585" y="3082551"/>
            <a:ext cx="3450871" cy="2218657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txBody>
          <a:bodyPr wrap="square" lIns="108000" tIns="108000" rIns="108000" bIns="108000" rtlCol="0" anchor="ctr">
            <a:spAutoFit/>
          </a:bodyPr>
          <a:lstStyle/>
          <a:p>
            <a:r>
              <a:rPr lang="en-US" altLang="ko-KR" sz="1000" b="1" dirty="0"/>
              <a:t>eventSignals</a:t>
            </a:r>
            <a:r>
              <a:rPr lang="en-US" sz="100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en-US" sz="1000" b="1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Object</a:t>
            </a:r>
            <a:r>
              <a:rPr lang="en-US" sz="100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{</a:t>
            </a:r>
          </a:p>
          <a:p>
            <a:r>
              <a:rPr lang="en-US" sz="100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</a:t>
            </a:r>
            <a:r>
              <a:rPr lang="en-US" sz="1000" dirty="0" err="1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eventSignal</a:t>
            </a:r>
            <a:r>
              <a:rPr lang="en-US" sz="100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” : String,</a:t>
            </a:r>
          </a:p>
          <a:p>
            <a:r>
              <a:rPr lang="en-US" sz="1000" b="1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</a:t>
            </a:r>
            <a:r>
              <a:rPr lang="en-US" altLang="ko-KR" sz="1000" b="1" dirty="0"/>
              <a:t>intervals” : Array,</a:t>
            </a:r>
          </a:p>
          <a:p>
            <a:r>
              <a:rPr lang="en-US" sz="100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</a:t>
            </a:r>
            <a:r>
              <a:rPr lang="en-US" sz="1000" dirty="0" err="1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signalName</a:t>
            </a:r>
            <a:r>
              <a:rPr lang="en-US" sz="100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” : String,</a:t>
            </a:r>
          </a:p>
          <a:p>
            <a:r>
              <a:rPr lang="en-US" sz="1000" dirty="0">
                <a:solidFill>
                  <a:srgbClr val="FF0000"/>
                </a:solidFill>
                <a:ea typeface="굴림" panose="020B0600000101010101" pitchFamily="50" charset="-127"/>
                <a:cs typeface="Times New Roman" panose="02020603050405020304" pitchFamily="18" charset="0"/>
              </a:rPr>
              <a:t>   “signalType” : String, (Price Event, Control Event, Reserve</a:t>
            </a:r>
          </a:p>
          <a:p>
            <a:r>
              <a:rPr lang="en-US" sz="1000" dirty="0">
                <a:solidFill>
                  <a:srgbClr val="FF0000"/>
                </a:solidFill>
                <a:ea typeface="굴림" panose="020B0600000101010101" pitchFamily="50" charset="-127"/>
                <a:cs typeface="Times New Roman" panose="02020603050405020304" pitchFamily="18" charset="0"/>
              </a:rPr>
              <a:t>   Mode, RealtimeDR</a:t>
            </a:r>
            <a:r>
              <a:rPr lang="ko-KR" altLang="en-US" sz="1000" dirty="0">
                <a:solidFill>
                  <a:srgbClr val="FF0000"/>
                </a:solidFill>
                <a:ea typeface="굴림" panose="020B0600000101010101" pitchFamily="50" charset="-127"/>
                <a:cs typeface="Times New Roman" panose="02020603050405020304" pitchFamily="18" charset="0"/>
              </a:rPr>
              <a:t>인지 구분</a:t>
            </a:r>
            <a:r>
              <a:rPr lang="en-US" altLang="ko-KR" sz="1000" dirty="0">
                <a:solidFill>
                  <a:srgbClr val="FF0000"/>
                </a:solidFill>
                <a:ea typeface="굴림" panose="020B0600000101010101" pitchFamily="50" charset="-127"/>
                <a:cs typeface="Times New Roman" panose="02020603050405020304" pitchFamily="18" charset="0"/>
              </a:rPr>
              <a:t>)</a:t>
            </a:r>
          </a:p>
          <a:p>
            <a:r>
              <a:rPr lang="en-US" sz="1000" dirty="0">
                <a:solidFill>
                  <a:srgbClr val="FF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</a:t>
            </a:r>
            <a:r>
              <a:rPr lang="en-US" sz="10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“</a:t>
            </a:r>
            <a:r>
              <a:rPr lang="en-US" sz="1000" dirty="0" err="1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signalID</a:t>
            </a:r>
            <a:r>
              <a:rPr lang="en-US" sz="10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” : String,</a:t>
            </a:r>
          </a:p>
          <a:p>
            <a:r>
              <a:rPr lang="en-US" sz="1000" dirty="0">
                <a:solidFill>
                  <a:srgbClr val="FF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</a:t>
            </a:r>
            <a:r>
              <a:rPr lang="en-US" sz="10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“currentValue”  : Double,</a:t>
            </a:r>
          </a:p>
          <a:p>
            <a:r>
              <a:rPr lang="en-US" sz="1000" dirty="0">
                <a:solidFill>
                  <a:srgbClr val="FF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“threshold” : Double,</a:t>
            </a:r>
          </a:p>
          <a:p>
            <a:r>
              <a:rPr lang="en-US" sz="1000" dirty="0">
                <a:solidFill>
                  <a:srgbClr val="FF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“capacity” :  Double,</a:t>
            </a:r>
          </a:p>
          <a:p>
            <a:r>
              <a:rPr lang="en-US" sz="1000" dirty="0">
                <a:solidFill>
                  <a:srgbClr val="FF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“price” : Integer,</a:t>
            </a:r>
          </a:p>
          <a:p>
            <a:r>
              <a:rPr lang="en-US" sz="1000" dirty="0">
                <a:solidFill>
                  <a:srgbClr val="FF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“unit” : String,</a:t>
            </a:r>
          </a:p>
          <a:p>
            <a:r>
              <a:rPr lang="en-US" sz="100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1611720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452564"/>
            <a:ext cx="4391025" cy="2986086"/>
          </a:xfrm>
        </p:spPr>
        <p:txBody>
          <a:bodyPr/>
          <a:lstStyle/>
          <a:p>
            <a:r>
              <a:rPr lang="en-US" altLang="ko-KR"/>
              <a:t>MQTT(Header)</a:t>
            </a: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AB2D1F1-EAAA-4541-A9AD-BBD67953F620}" type="slidenum">
              <a:rPr lang="ko-KR" altLang="en-US" smtClean="0">
                <a:solidFill>
                  <a:srgbClr val="000000"/>
                </a:solidFill>
              </a:rPr>
              <a:pPr>
                <a:defRPr/>
              </a:pPr>
              <a:t>23</a:t>
            </a:fld>
            <a:endParaRPr lang="ko-KR" altLang="en-US">
              <a:solidFill>
                <a:srgbClr val="000000"/>
              </a:solidFill>
            </a:endParaRPr>
          </a:p>
        </p:txBody>
      </p:sp>
      <p:sp>
        <p:nvSpPr>
          <p:cNvPr id="11" name="바닥글 개체 틀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sv-SE" altLang="ko-KR" dirty="0"/>
              <a:t>HYU 2018 TIPS</a:t>
            </a:r>
            <a:endParaRPr lang="ko-KR" altLang="ko-KR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518" y="2112442"/>
            <a:ext cx="7770965" cy="43050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662237" y="4105277"/>
            <a:ext cx="5691188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100" b="1" dirty="0" err="1"/>
              <a:t>QoS</a:t>
            </a:r>
            <a:r>
              <a:rPr lang="en-US" altLang="ko-KR" sz="1100" b="1" dirty="0"/>
              <a:t> level 1~2</a:t>
            </a:r>
            <a:r>
              <a:rPr lang="ko-KR" altLang="en-US" sz="1100" b="1" dirty="0"/>
              <a:t>에서 중복메시지를 보낼 때 사용</a:t>
            </a:r>
            <a:endParaRPr lang="en-US" altLang="ko-KR" sz="1100" b="1" dirty="0"/>
          </a:p>
          <a:p>
            <a:endParaRPr lang="ko-KR" altLang="en-US" sz="11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2652712" y="4593312"/>
            <a:ext cx="5691188" cy="60016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100" b="1"/>
              <a:t>0: </a:t>
            </a:r>
            <a:r>
              <a:rPr lang="ko-KR" altLang="en-US" sz="1100" b="1"/>
              <a:t>메시지를 한번만 보냄</a:t>
            </a:r>
            <a:r>
              <a:rPr lang="en-US" altLang="ko-KR" sz="1100" b="1"/>
              <a:t>. </a:t>
            </a:r>
            <a:r>
              <a:rPr lang="ko-KR" altLang="en-US" sz="1100" b="1"/>
              <a:t>유실 될 가능성 있음</a:t>
            </a:r>
            <a:r>
              <a:rPr lang="en-US" altLang="ko-KR" sz="1100" b="1"/>
              <a:t>.</a:t>
            </a:r>
          </a:p>
          <a:p>
            <a:r>
              <a:rPr lang="en-US" altLang="ko-KR" sz="1100" b="1"/>
              <a:t>1: </a:t>
            </a:r>
            <a:r>
              <a:rPr lang="ko-KR" altLang="en-US" sz="1100" b="1"/>
              <a:t>메시지를 최소 </a:t>
            </a:r>
            <a:r>
              <a:rPr lang="en-US" altLang="ko-KR" sz="1100" b="1"/>
              <a:t>1</a:t>
            </a:r>
            <a:r>
              <a:rPr lang="ko-KR" altLang="en-US" sz="1100" b="1"/>
              <a:t>번 절달</a:t>
            </a:r>
            <a:r>
              <a:rPr lang="en-US" altLang="ko-KR" sz="1100" b="1"/>
              <a:t>. </a:t>
            </a:r>
            <a:r>
              <a:rPr lang="ko-KR" altLang="en-US" sz="1100" b="1"/>
              <a:t>중복 전달 가능성 있음</a:t>
            </a:r>
            <a:r>
              <a:rPr lang="en-US" altLang="ko-KR" sz="1100" b="1"/>
              <a:t>.</a:t>
            </a:r>
          </a:p>
          <a:p>
            <a:r>
              <a:rPr lang="en-US" altLang="ko-KR" sz="1100" b="1"/>
              <a:t>2: </a:t>
            </a:r>
            <a:r>
              <a:rPr lang="ko-KR" altLang="en-US" sz="1100" b="1"/>
              <a:t>메시지가 단 한 번</a:t>
            </a:r>
            <a:r>
              <a:rPr lang="en-US" altLang="ko-KR" sz="1100" b="1"/>
              <a:t>, </a:t>
            </a:r>
            <a:r>
              <a:rPr lang="ko-KR" altLang="en-US" sz="1100" b="1"/>
              <a:t>정확하게 전달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662237" y="5412940"/>
            <a:ext cx="5691188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100" b="1" dirty="0"/>
              <a:t>Retain flag</a:t>
            </a:r>
            <a:r>
              <a:rPr lang="ko-KR" altLang="en-US" sz="1100" b="1" dirty="0"/>
              <a:t>를 통하여 </a:t>
            </a:r>
            <a:r>
              <a:rPr lang="en-US" altLang="ko-KR" sz="1100" b="1" dirty="0"/>
              <a:t>Broker</a:t>
            </a:r>
            <a:r>
              <a:rPr lang="ko-KR" altLang="en-US" sz="1100" b="1" dirty="0"/>
              <a:t>에 메시지를 저장해 놓은 메시지를 사용할 수 있도록 구성</a:t>
            </a:r>
            <a:endParaRPr lang="en-US" altLang="ko-KR" sz="1100" b="1" dirty="0"/>
          </a:p>
        </p:txBody>
      </p:sp>
      <p:sp>
        <p:nvSpPr>
          <p:cNvPr id="4" name="직사각형 3"/>
          <p:cNvSpPr/>
          <p:nvPr/>
        </p:nvSpPr>
        <p:spPr bwMode="auto">
          <a:xfrm>
            <a:off x="2555776" y="2996952"/>
            <a:ext cx="2664296" cy="288032"/>
          </a:xfrm>
          <a:prstGeom prst="rect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12" name="직사각형 11"/>
          <p:cNvSpPr/>
          <p:nvPr/>
        </p:nvSpPr>
        <p:spPr bwMode="auto">
          <a:xfrm>
            <a:off x="5498306" y="2371389"/>
            <a:ext cx="2664296" cy="288032"/>
          </a:xfrm>
          <a:prstGeom prst="rect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14" name="제목 2"/>
          <p:cNvSpPr txBox="1">
            <a:spLocks/>
          </p:cNvSpPr>
          <p:nvPr/>
        </p:nvSpPr>
        <p:spPr bwMode="auto">
          <a:xfrm>
            <a:off x="457200" y="247486"/>
            <a:ext cx="82296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imes New Roman" pitchFamily="18" charset="0"/>
                <a:ea typeface="굴림" pitchFamily="50" charset="-127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imes New Roman" pitchFamily="18" charset="0"/>
                <a:ea typeface="굴림" pitchFamily="50" charset="-127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imes New Roman" pitchFamily="18" charset="0"/>
                <a:ea typeface="굴림" pitchFamily="50" charset="-127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imes New Roman" pitchFamily="18" charset="0"/>
                <a:ea typeface="굴림" pitchFamily="50" charset="-127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imes New Roman" pitchFamily="18" charset="0"/>
                <a:ea typeface="굴림" pitchFamily="50" charset="-127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imes New Roman" pitchFamily="18" charset="0"/>
                <a:ea typeface="굴림" pitchFamily="50" charset="-127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imes New Roman" pitchFamily="18" charset="0"/>
                <a:ea typeface="굴림" pitchFamily="50" charset="-127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imes New Roman" pitchFamily="18" charset="0"/>
                <a:ea typeface="굴림" pitchFamily="50" charset="-127"/>
              </a:defRPr>
            </a:lvl9pPr>
          </a:lstStyle>
          <a:p>
            <a:pPr latinLnBrk="0"/>
            <a:r>
              <a:rPr lang="en-US" altLang="ko-KR" b="1" kern="0" dirty="0"/>
              <a:t>1. Smart Home Energy Framework :</a:t>
            </a:r>
            <a:br>
              <a:rPr lang="en-US" altLang="ko-KR" b="1" kern="0" dirty="0"/>
            </a:br>
            <a:r>
              <a:rPr lang="en-US" altLang="ko-KR" sz="2000" b="1" kern="0" dirty="0"/>
              <a:t>1.1.4 Background </a:t>
            </a:r>
            <a:r>
              <a:rPr lang="en-US" altLang="ko-KR" sz="2000" b="1" kern="0" dirty="0" err="1"/>
              <a:t>IoT</a:t>
            </a:r>
            <a:r>
              <a:rPr lang="en-US" altLang="ko-KR" sz="2000" b="1" kern="0" dirty="0"/>
              <a:t> </a:t>
            </a:r>
            <a:r>
              <a:rPr lang="ko-KR" altLang="en-US" sz="2000" b="1" kern="0" dirty="0"/>
              <a:t>수요반응 프로토콜</a:t>
            </a:r>
            <a:r>
              <a:rPr lang="en-US" altLang="ko-KR" sz="2000" b="1" dirty="0"/>
              <a:t> : MQTT (4/7)</a:t>
            </a:r>
            <a:endParaRPr lang="ko-KR" altLang="en-US" sz="2000" kern="0" dirty="0"/>
          </a:p>
        </p:txBody>
      </p:sp>
    </p:spTree>
    <p:extLst>
      <p:ext uri="{BB962C8B-B14F-4D97-AF65-F5344CB8AC3E}">
        <p14:creationId xmlns:p14="http://schemas.microsoft.com/office/powerpoint/2010/main" val="1526530963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b="1" dirty="0">
                <a:solidFill>
                  <a:schemeClr val="tx1"/>
                </a:solidFill>
              </a:rPr>
              <a:t>2. Smart Home Energy Framework : </a:t>
            </a:r>
            <a:r>
              <a:rPr lang="en-US" altLang="ko-KR" sz="2800" b="1" dirty="0">
                <a:solidFill>
                  <a:schemeClr val="tx1"/>
                </a:solidFill>
              </a:rPr>
              <a:t/>
            </a:r>
            <a:br>
              <a:rPr lang="en-US" altLang="ko-KR" sz="2800" b="1" dirty="0">
                <a:solidFill>
                  <a:schemeClr val="tx1"/>
                </a:solidFill>
              </a:rPr>
            </a:br>
            <a:r>
              <a:rPr lang="en-US" altLang="ko-KR" sz="2400" b="1" dirty="0">
                <a:solidFill>
                  <a:schemeClr val="tx1"/>
                </a:solidFill>
              </a:rPr>
              <a:t>2.2 EMAP(</a:t>
            </a:r>
            <a:r>
              <a:rPr lang="en-US" altLang="ko-KR" sz="2400" b="1" dirty="0">
                <a:solidFill>
                  <a:srgbClr val="FF0000"/>
                </a:solidFill>
              </a:rPr>
              <a:t>CoAP/JSON</a:t>
            </a:r>
            <a:r>
              <a:rPr lang="en-US" altLang="ko-KR" sz="2400" b="1" dirty="0">
                <a:solidFill>
                  <a:schemeClr val="tx1"/>
                </a:solidFill>
              </a:rPr>
              <a:t>, MQTT/JSON) : Event-</a:t>
            </a:r>
            <a:r>
              <a:rPr lang="en-US" altLang="ko-KR" sz="2400" b="1" dirty="0">
                <a:solidFill>
                  <a:srgbClr val="FF0000"/>
                </a:solidFill>
              </a:rPr>
              <a:t>PULL</a:t>
            </a:r>
            <a:r>
              <a:rPr lang="en-US" altLang="ko-KR" sz="2400" b="1" dirty="0">
                <a:solidFill>
                  <a:schemeClr val="tx1"/>
                </a:solidFill>
              </a:rPr>
              <a:t>,PUSH</a:t>
            </a:r>
            <a:endParaRPr lang="ko-KR" altLang="en-US" sz="24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7C6F095-276F-4AD3-9842-1213BA0CC323}" type="slidenum">
              <a:rPr lang="ko-KR" altLang="en-US" smtClean="0">
                <a:solidFill>
                  <a:srgbClr val="000000"/>
                </a:solidFill>
              </a:rPr>
              <a:pPr>
                <a:defRPr/>
              </a:pPr>
              <a:t>230</a:t>
            </a:fld>
            <a:endParaRPr lang="ko-KR" altLang="en-US" dirty="0">
              <a:solidFill>
                <a:srgbClr val="000000"/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467544" y="1414528"/>
            <a:ext cx="8253633" cy="1023300"/>
            <a:chOff x="467544" y="1414528"/>
            <a:chExt cx="8253633" cy="1023300"/>
          </a:xfrm>
        </p:grpSpPr>
        <p:sp>
          <p:nvSpPr>
            <p:cNvPr id="26" name="직사각형 25"/>
            <p:cNvSpPr/>
            <p:nvPr/>
          </p:nvSpPr>
          <p:spPr bwMode="auto">
            <a:xfrm>
              <a:off x="467544" y="1414528"/>
              <a:ext cx="8229600" cy="1023300"/>
            </a:xfrm>
            <a:prstGeom prst="rect">
              <a:avLst/>
            </a:prstGeom>
            <a:solidFill>
              <a:schemeClr val="bg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7076655" y="1824555"/>
              <a:ext cx="136454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Client EMA </a:t>
              </a:r>
              <a:endPara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0" name="직선 화살표 연결선 29"/>
            <p:cNvCxnSpPr/>
            <p:nvPr/>
          </p:nvCxnSpPr>
          <p:spPr bwMode="auto">
            <a:xfrm>
              <a:off x="2195736" y="1844824"/>
              <a:ext cx="4707807" cy="0"/>
            </a:xfrm>
            <a:prstGeom prst="straightConnector1">
              <a:avLst/>
            </a:prstGeom>
            <a:solidFill>
              <a:schemeClr val="accent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arrow" w="med" len="med"/>
              <a:tailEnd type="none"/>
            </a:ln>
            <a:effectLst/>
          </p:spPr>
        </p:cxnSp>
        <p:sp>
          <p:nvSpPr>
            <p:cNvPr id="34" name="TextBox 33"/>
            <p:cNvSpPr txBox="1"/>
            <p:nvPr/>
          </p:nvSpPr>
          <p:spPr>
            <a:xfrm>
              <a:off x="664335" y="1824555"/>
              <a:ext cx="135806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Server EMA</a:t>
              </a:r>
              <a:endPara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5" name="직선 화살표 연결선 34"/>
            <p:cNvCxnSpPr/>
            <p:nvPr/>
          </p:nvCxnSpPr>
          <p:spPr bwMode="auto">
            <a:xfrm flipH="1">
              <a:off x="2195736" y="2276872"/>
              <a:ext cx="4707808" cy="0"/>
            </a:xfrm>
            <a:prstGeom prst="straightConnector1">
              <a:avLst/>
            </a:prstGeom>
            <a:solidFill>
              <a:schemeClr val="accent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arrow" w="med" len="med"/>
              <a:tailEnd type="none"/>
            </a:ln>
            <a:effectLst/>
          </p:spPr>
        </p:cxnSp>
        <p:sp>
          <p:nvSpPr>
            <p:cNvPr id="36" name="TextBox 35"/>
            <p:cNvSpPr txBox="1"/>
            <p:nvPr/>
          </p:nvSpPr>
          <p:spPr>
            <a:xfrm>
              <a:off x="3987423" y="1984484"/>
              <a:ext cx="1058303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3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(4) Response</a:t>
              </a:r>
              <a:endParaRPr lang="ko-KR" altLang="en-US" sz="13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3996947" y="1531141"/>
              <a:ext cx="1329210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3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(3) CreatedEvent</a:t>
              </a:r>
              <a:endParaRPr lang="ko-KR" altLang="en-US" sz="13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7308304" y="1414528"/>
              <a:ext cx="141287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EMAP CoAP/JSON</a:t>
              </a:r>
              <a:endParaRPr lang="ko-KR" altLang="en-US" sz="11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142775" y="2457720"/>
            <a:ext cx="1329210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(3) CreatedEvent</a:t>
            </a:r>
            <a:endParaRPr lang="ko-KR" altLang="en-US"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9822923"/>
              </p:ext>
            </p:extLst>
          </p:nvPr>
        </p:nvGraphicFramePr>
        <p:xfrm>
          <a:off x="401774" y="2871183"/>
          <a:ext cx="8229599" cy="365060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754167">
                  <a:extLst>
                    <a:ext uri="{9D8B030D-6E8A-4147-A177-3AD203B41FA5}">
                      <a16:colId xmlns:a16="http://schemas.microsoft.com/office/drawing/2014/main" val="2689445855"/>
                    </a:ext>
                  </a:extLst>
                </a:gridCol>
                <a:gridCol w="1923478">
                  <a:extLst>
                    <a:ext uri="{9D8B030D-6E8A-4147-A177-3AD203B41FA5}">
                      <a16:colId xmlns:a16="http://schemas.microsoft.com/office/drawing/2014/main" val="2607720406"/>
                    </a:ext>
                  </a:extLst>
                </a:gridCol>
                <a:gridCol w="1965112">
                  <a:extLst>
                    <a:ext uri="{9D8B030D-6E8A-4147-A177-3AD203B41FA5}">
                      <a16:colId xmlns:a16="http://schemas.microsoft.com/office/drawing/2014/main" val="3801099928"/>
                    </a:ext>
                  </a:extLst>
                </a:gridCol>
                <a:gridCol w="2586842">
                  <a:extLst>
                    <a:ext uri="{9D8B030D-6E8A-4147-A177-3AD203B41FA5}">
                      <a16:colId xmlns:a16="http://schemas.microsoft.com/office/drawing/2014/main" val="593018372"/>
                    </a:ext>
                  </a:extLst>
                </a:gridCol>
              </a:tblGrid>
              <a:tr h="164242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Key Name</a:t>
                      </a:r>
                      <a:endParaRPr lang="en-US" sz="1200" b="1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Reference</a:t>
                      </a:r>
                      <a:endParaRPr lang="en-US" sz="1200" b="1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1351900"/>
                  </a:ext>
                </a:extLst>
              </a:tr>
              <a:tr h="16424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OpenADR 2.0b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SEP 2.0(IEC 61968)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2846845"/>
                  </a:ext>
                </a:extLst>
              </a:tr>
              <a:tr h="328484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 dirty="0" err="1">
                          <a:effectLst/>
                        </a:rPr>
                        <a:t>SrcMEA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 dirty="0">
                          <a:effectLst/>
                        </a:rPr>
                        <a:t>ei:venID</a:t>
                      </a:r>
                      <a:endParaRPr lang="en-US" sz="1000" b="0" i="1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1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932744977"/>
                  </a:ext>
                </a:extLst>
              </a:tr>
              <a:tr h="328484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 dirty="0">
                          <a:effectLst/>
                        </a:rPr>
                        <a:t>DestEMA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 dirty="0">
                          <a:effectLst/>
                        </a:rPr>
                        <a:t>ei:vtnID</a:t>
                      </a:r>
                      <a:endParaRPr lang="en-US" sz="1000" b="0" i="1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1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383711896"/>
                  </a:ext>
                </a:extLst>
              </a:tr>
              <a:tr h="328484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 dirty="0">
                          <a:effectLst/>
                        </a:rPr>
                        <a:t>responseCode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 dirty="0">
                          <a:effectLst/>
                        </a:rPr>
                        <a:t>ei:eiResponse</a:t>
                      </a:r>
                      <a:endParaRPr lang="en-US" sz="1000" b="0" i="1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 dirty="0">
                          <a:effectLst/>
                        </a:rPr>
                        <a:t>Ei:responseCode</a:t>
                      </a:r>
                      <a:endParaRPr lang="en-US" sz="1000" b="0" i="1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1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397730349"/>
                  </a:ext>
                </a:extLst>
              </a:tr>
              <a:tr h="328484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 dirty="0">
                          <a:effectLst/>
                        </a:rPr>
                        <a:t>responseDescription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 dirty="0">
                          <a:effectLst/>
                        </a:rPr>
                        <a:t>ei:responseDescription</a:t>
                      </a:r>
                      <a:endParaRPr lang="en-US" sz="1000" b="0" i="1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1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402224842"/>
                  </a:ext>
                </a:extLst>
              </a:tr>
              <a:tr h="328484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 dirty="0">
                          <a:effectLst/>
                        </a:rPr>
                        <a:t>optType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>
                          <a:effectLst/>
                        </a:rPr>
                        <a:t>ei:eventResponse</a:t>
                      </a:r>
                      <a:endParaRPr lang="en-US" sz="1000" b="0" i="1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 dirty="0">
                          <a:effectLst/>
                        </a:rPr>
                        <a:t>ei:optType</a:t>
                      </a:r>
                      <a:endParaRPr lang="en-US" sz="1000" b="0" i="1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1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147404889"/>
                  </a:ext>
                </a:extLst>
              </a:tr>
              <a:tr h="328484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 dirty="0">
                          <a:effectLst/>
                        </a:rPr>
                        <a:t>eventID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>
                          <a:effectLst/>
                        </a:rPr>
                        <a:t>ei:eventID</a:t>
                      </a:r>
                      <a:endParaRPr lang="en-US" sz="1000" b="0" i="1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1000" b="0" i="1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357447929"/>
                  </a:ext>
                </a:extLst>
              </a:tr>
              <a:tr h="328484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 dirty="0">
                          <a:effectLst/>
                        </a:rPr>
                        <a:t>modificationNumber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>
                          <a:effectLst/>
                        </a:rPr>
                        <a:t>ei:modificationNumber</a:t>
                      </a:r>
                      <a:endParaRPr lang="en-US" sz="1000" b="0" i="1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1000" b="0" i="1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964940272"/>
                  </a:ext>
                </a:extLst>
              </a:tr>
              <a:tr h="328484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 dirty="0">
                          <a:effectLst/>
                        </a:rPr>
                        <a:t>requestID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 dirty="0">
                          <a:effectLst/>
                        </a:rPr>
                        <a:t>pyld:requestID</a:t>
                      </a:r>
                      <a:endParaRPr lang="en-US" sz="1000" b="0" i="1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1000" b="0" i="1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705049703"/>
                  </a:ext>
                </a:extLst>
              </a:tr>
              <a:tr h="328484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 dirty="0">
                          <a:solidFill>
                            <a:schemeClr val="accent2"/>
                          </a:solidFill>
                          <a:effectLst/>
                        </a:rPr>
                        <a:t>service</a:t>
                      </a:r>
                      <a:endParaRPr lang="en-US" sz="1000" b="1" i="0" u="none" strike="noStrike" dirty="0">
                        <a:solidFill>
                          <a:schemeClr val="accent2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chemeClr val="accent2"/>
                          </a:solidFill>
                          <a:effectLst/>
                          <a:latin typeface="Times New Roman" panose="02020603050405020304" pitchFamily="18" charset="0"/>
                        </a:rPr>
                        <a:t>(Tag</a:t>
                      </a:r>
                      <a:r>
                        <a:rPr lang="en-US" altLang="ko-KR" sz="1000" b="0" i="0" u="none" strike="noStrike" baseline="0" dirty="0">
                          <a:solidFill>
                            <a:schemeClr val="accent2"/>
                          </a:solidFill>
                          <a:effectLst/>
                          <a:latin typeface="Times New Roman" panose="02020603050405020304" pitchFamily="18" charset="0"/>
                        </a:rPr>
                        <a:t> </a:t>
                      </a:r>
                      <a:r>
                        <a:rPr lang="ko-KR" altLang="en-US" sz="1000" b="0" i="0" u="none" strike="noStrike" baseline="0" dirty="0">
                          <a:solidFill>
                            <a:schemeClr val="accent2"/>
                          </a:solidFill>
                          <a:effectLst/>
                          <a:latin typeface="Times New Roman" panose="02020603050405020304" pitchFamily="18" charset="0"/>
                        </a:rPr>
                        <a:t>이름으로 존재</a:t>
                      </a:r>
                      <a:r>
                        <a:rPr lang="en-US" altLang="ko-KR" sz="1000" b="0" i="0" u="none" strike="noStrike" baseline="0" dirty="0">
                          <a:solidFill>
                            <a:schemeClr val="accent2"/>
                          </a:solidFill>
                          <a:effectLst/>
                          <a:latin typeface="Times New Roman" panose="02020603050405020304" pitchFamily="18" charset="0"/>
                        </a:rPr>
                        <a:t>)</a:t>
                      </a:r>
                      <a:endParaRPr lang="ko-KR" altLang="en-US" sz="1000" b="0" i="0" u="none" strike="noStrike" dirty="0">
                        <a:solidFill>
                          <a:schemeClr val="accent2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l" fontAlgn="ctr"/>
                      <a:endParaRPr lang="ko-KR" altLang="en-US" sz="1000" b="0" i="1" u="none" strike="noStrike" dirty="0">
                        <a:solidFill>
                          <a:schemeClr val="accent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1000" b="0" i="1" u="none" strike="noStrike" dirty="0">
                        <a:solidFill>
                          <a:schemeClr val="accent2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815740788"/>
                  </a:ext>
                </a:extLst>
              </a:tr>
              <a:tr h="328484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time</a:t>
                      </a:r>
                      <a:endParaRPr lang="en-US" sz="1000" b="1" i="0" u="none" strike="noStrike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1000" b="0" i="1" u="none" strike="noStrike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1" u="none" strike="noStrike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RandomizableEvent:creation Time</a:t>
                      </a:r>
                      <a:endParaRPr lang="en-US" sz="1000" b="0" i="1" u="none" strike="noStrike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424639770"/>
                  </a:ext>
                </a:extLst>
              </a:tr>
            </a:tbl>
          </a:graphicData>
        </a:graphic>
      </p:graphicFrame>
      <p:sp>
        <p:nvSpPr>
          <p:cNvPr id="18" name="직사각형 17"/>
          <p:cNvSpPr/>
          <p:nvPr/>
        </p:nvSpPr>
        <p:spPr>
          <a:xfrm>
            <a:off x="0" y="0"/>
            <a:ext cx="234307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>
                <a:solidFill>
                  <a:schemeClr val="accent2"/>
                </a:solidFill>
              </a:rPr>
              <a:t>파란색 </a:t>
            </a:r>
            <a:r>
              <a:rPr lang="en-US" altLang="ko-KR" sz="1200" dirty="0">
                <a:solidFill>
                  <a:schemeClr val="accent2"/>
                </a:solidFill>
              </a:rPr>
              <a:t>: </a:t>
            </a:r>
            <a:r>
              <a:rPr lang="ko-KR" altLang="en-US" sz="1200" dirty="0">
                <a:solidFill>
                  <a:schemeClr val="accent2"/>
                </a:solidFill>
              </a:rPr>
              <a:t>기존 </a:t>
            </a:r>
            <a:r>
              <a:rPr lang="en-US" altLang="ko-KR" sz="1200" dirty="0">
                <a:solidFill>
                  <a:schemeClr val="accent2"/>
                </a:solidFill>
              </a:rPr>
              <a:t>OpenADR</a:t>
            </a:r>
            <a:r>
              <a:rPr lang="ko-KR" altLang="en-US" sz="1200" dirty="0">
                <a:solidFill>
                  <a:schemeClr val="accent2"/>
                </a:solidFill>
              </a:rPr>
              <a:t> </a:t>
            </a:r>
            <a:r>
              <a:rPr lang="en-US" altLang="ko-KR" sz="1200" dirty="0">
                <a:solidFill>
                  <a:schemeClr val="accent2"/>
                </a:solidFill>
              </a:rPr>
              <a:t>Tag </a:t>
            </a:r>
            <a:r>
              <a:rPr lang="ko-KR" altLang="en-US" sz="1200" dirty="0">
                <a:solidFill>
                  <a:schemeClr val="accent2"/>
                </a:solidFill>
              </a:rPr>
              <a:t>부분</a:t>
            </a:r>
            <a:endParaRPr lang="en-US" altLang="ko-KR" sz="1200" dirty="0">
              <a:solidFill>
                <a:schemeClr val="accent2"/>
              </a:solidFill>
            </a:endParaRPr>
          </a:p>
          <a:p>
            <a:r>
              <a:rPr lang="ko-KR" altLang="en-US" sz="1200" dirty="0">
                <a:solidFill>
                  <a:srgbClr val="FF0000"/>
                </a:solidFill>
              </a:rPr>
              <a:t>빨간색 </a:t>
            </a:r>
            <a:r>
              <a:rPr lang="en-US" altLang="ko-KR" sz="1200" dirty="0">
                <a:solidFill>
                  <a:srgbClr val="FF0000"/>
                </a:solidFill>
              </a:rPr>
              <a:t>: OpenADR</a:t>
            </a:r>
            <a:r>
              <a:rPr lang="ko-KR" altLang="en-US" sz="1200" dirty="0">
                <a:solidFill>
                  <a:srgbClr val="FF0000"/>
                </a:solidFill>
              </a:rPr>
              <a:t>확장된 </a:t>
            </a:r>
            <a:r>
              <a:rPr lang="en-US" altLang="ko-KR" sz="1200" dirty="0">
                <a:solidFill>
                  <a:srgbClr val="FF0000"/>
                </a:solidFill>
              </a:rPr>
              <a:t>Profile</a:t>
            </a:r>
          </a:p>
        </p:txBody>
      </p:sp>
    </p:spTree>
    <p:extLst>
      <p:ext uri="{BB962C8B-B14F-4D97-AF65-F5344CB8AC3E}">
        <p14:creationId xmlns:p14="http://schemas.microsoft.com/office/powerpoint/2010/main" val="1208899364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b="1" dirty="0">
                <a:solidFill>
                  <a:schemeClr val="tx1"/>
                </a:solidFill>
              </a:rPr>
              <a:t>2. Smart Home Energy Framework : </a:t>
            </a:r>
            <a:r>
              <a:rPr lang="en-US" altLang="ko-KR" sz="2800" b="1" dirty="0">
                <a:solidFill>
                  <a:schemeClr val="tx1"/>
                </a:solidFill>
              </a:rPr>
              <a:t/>
            </a:r>
            <a:br>
              <a:rPr lang="en-US" altLang="ko-KR" sz="2800" b="1" dirty="0">
                <a:solidFill>
                  <a:schemeClr val="tx1"/>
                </a:solidFill>
              </a:rPr>
            </a:br>
            <a:r>
              <a:rPr lang="en-US" altLang="ko-KR" sz="2400" b="1" dirty="0">
                <a:solidFill>
                  <a:schemeClr val="tx1"/>
                </a:solidFill>
              </a:rPr>
              <a:t>2.2 EMAP(</a:t>
            </a:r>
            <a:r>
              <a:rPr lang="en-US" altLang="ko-KR" sz="2400" b="1" dirty="0">
                <a:solidFill>
                  <a:srgbClr val="FF0000"/>
                </a:solidFill>
              </a:rPr>
              <a:t>CoAP/JSON</a:t>
            </a:r>
            <a:r>
              <a:rPr lang="en-US" altLang="ko-KR" sz="2400" b="1" dirty="0">
                <a:solidFill>
                  <a:schemeClr val="tx1"/>
                </a:solidFill>
              </a:rPr>
              <a:t>, MQTT/JSON) : Event-</a:t>
            </a:r>
            <a:r>
              <a:rPr lang="en-US" altLang="ko-KR" sz="2400" b="1" dirty="0">
                <a:solidFill>
                  <a:srgbClr val="FF0000"/>
                </a:solidFill>
              </a:rPr>
              <a:t>PULL</a:t>
            </a:r>
            <a:r>
              <a:rPr lang="en-US" altLang="ko-KR" sz="2400" b="1" dirty="0">
                <a:solidFill>
                  <a:schemeClr val="tx1"/>
                </a:solidFill>
              </a:rPr>
              <a:t>,PUSH</a:t>
            </a:r>
            <a:endParaRPr lang="ko-KR" altLang="en-US" sz="24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7C6F095-276F-4AD3-9842-1213BA0CC323}" type="slidenum">
              <a:rPr lang="ko-KR" altLang="en-US" smtClean="0">
                <a:solidFill>
                  <a:srgbClr val="000000"/>
                </a:solidFill>
              </a:rPr>
              <a:pPr>
                <a:defRPr/>
              </a:pPr>
              <a:t>231</a:t>
            </a:fld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26" name="직사각형 25"/>
          <p:cNvSpPr/>
          <p:nvPr/>
        </p:nvSpPr>
        <p:spPr bwMode="auto">
          <a:xfrm>
            <a:off x="467544" y="1414528"/>
            <a:ext cx="8229600" cy="1023300"/>
          </a:xfrm>
          <a:prstGeom prst="rect">
            <a:avLst/>
          </a:prstGeom>
          <a:solidFill>
            <a:schemeClr val="bg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076655" y="1824555"/>
            <a:ext cx="1364541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Client EMA 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0" name="직선 화살표 연결선 29"/>
          <p:cNvCxnSpPr/>
          <p:nvPr/>
        </p:nvCxnSpPr>
        <p:spPr bwMode="auto">
          <a:xfrm>
            <a:off x="2195736" y="1844824"/>
            <a:ext cx="4707807" cy="0"/>
          </a:xfrm>
          <a:prstGeom prst="straightConnector1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arrow" w="med" len="med"/>
            <a:tailEnd type="none"/>
          </a:ln>
          <a:effectLst/>
        </p:spPr>
      </p:cxnSp>
      <p:sp>
        <p:nvSpPr>
          <p:cNvPr id="34" name="TextBox 33"/>
          <p:cNvSpPr txBox="1"/>
          <p:nvPr/>
        </p:nvSpPr>
        <p:spPr>
          <a:xfrm>
            <a:off x="664335" y="1824555"/>
            <a:ext cx="1358064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Server EMA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5" name="직선 화살표 연결선 34"/>
          <p:cNvCxnSpPr/>
          <p:nvPr/>
        </p:nvCxnSpPr>
        <p:spPr bwMode="auto">
          <a:xfrm flipH="1">
            <a:off x="2195736" y="2276872"/>
            <a:ext cx="4707808" cy="0"/>
          </a:xfrm>
          <a:prstGeom prst="straightConnector1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arrow" w="med" len="med"/>
            <a:tailEnd type="none"/>
          </a:ln>
          <a:effectLst/>
        </p:spPr>
      </p:cxnSp>
      <p:sp>
        <p:nvSpPr>
          <p:cNvPr id="36" name="TextBox 35"/>
          <p:cNvSpPr txBox="1"/>
          <p:nvPr/>
        </p:nvSpPr>
        <p:spPr>
          <a:xfrm>
            <a:off x="3987423" y="1984484"/>
            <a:ext cx="1058303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(4) Response</a:t>
            </a:r>
            <a:endParaRPr lang="ko-KR" altLang="en-US"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996947" y="1531141"/>
            <a:ext cx="1329210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(3) CreatedEvent</a:t>
            </a:r>
            <a:endParaRPr lang="ko-KR" altLang="en-US"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7308304" y="1414528"/>
            <a:ext cx="14128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EMAP CoAP/JSON</a:t>
            </a:r>
            <a:endParaRPr lang="ko-KR" altLang="en-US" sz="11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42775" y="2457720"/>
            <a:ext cx="1058303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(4) Response</a:t>
            </a:r>
            <a:endParaRPr lang="ko-KR" altLang="en-US"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2230948"/>
              </p:ext>
            </p:extLst>
          </p:nvPr>
        </p:nvGraphicFramePr>
        <p:xfrm>
          <a:off x="543307" y="2701233"/>
          <a:ext cx="8196895" cy="3397609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600759">
                  <a:extLst>
                    <a:ext uri="{9D8B030D-6E8A-4147-A177-3AD203B41FA5}">
                      <a16:colId xmlns:a16="http://schemas.microsoft.com/office/drawing/2014/main" val="3260566757"/>
                    </a:ext>
                  </a:extLst>
                </a:gridCol>
                <a:gridCol w="2006546">
                  <a:extLst>
                    <a:ext uri="{9D8B030D-6E8A-4147-A177-3AD203B41FA5}">
                      <a16:colId xmlns:a16="http://schemas.microsoft.com/office/drawing/2014/main" val="3966861738"/>
                    </a:ext>
                  </a:extLst>
                </a:gridCol>
                <a:gridCol w="1981360">
                  <a:extLst>
                    <a:ext uri="{9D8B030D-6E8A-4147-A177-3AD203B41FA5}">
                      <a16:colId xmlns:a16="http://schemas.microsoft.com/office/drawing/2014/main" val="382724173"/>
                    </a:ext>
                  </a:extLst>
                </a:gridCol>
                <a:gridCol w="2608230">
                  <a:extLst>
                    <a:ext uri="{9D8B030D-6E8A-4147-A177-3AD203B41FA5}">
                      <a16:colId xmlns:a16="http://schemas.microsoft.com/office/drawing/2014/main" val="3764700885"/>
                    </a:ext>
                  </a:extLst>
                </a:gridCol>
              </a:tblGrid>
              <a:tr h="212351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Key Name</a:t>
                      </a:r>
                      <a:endParaRPr lang="en-US" sz="1200" b="1" i="0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Reference</a:t>
                      </a:r>
                      <a:endParaRPr lang="en-US" sz="1200" b="1" i="0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1248810"/>
                  </a:ext>
                </a:extLst>
              </a:tr>
              <a:tr h="21235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OpenADR 2.0b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SEP 2.0(IEC 61968)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2473006"/>
                  </a:ext>
                </a:extLst>
              </a:tr>
              <a:tr h="42470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u="none" strike="noStrike" dirty="0">
                          <a:solidFill>
                            <a:schemeClr val="tx1"/>
                          </a:solidFill>
                          <a:effectLst/>
                        </a:rPr>
                        <a:t>SrcEMA</a:t>
                      </a:r>
                      <a:endParaRPr lang="en-US" sz="1100" b="1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sz="1100" u="none" strike="noStrike" dirty="0">
                          <a:solidFill>
                            <a:schemeClr val="tx1"/>
                          </a:solidFill>
                          <a:effectLst/>
                        </a:rPr>
                        <a:t>ei:vtnID</a:t>
                      </a:r>
                      <a:endParaRPr lang="en-US" sz="1100" b="0" i="1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1" u="none" strike="noStrike" dirty="0">
                        <a:solidFill>
                          <a:schemeClr val="accent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356952278"/>
                  </a:ext>
                </a:extLst>
              </a:tr>
              <a:tr h="42470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u="none" strike="noStrike" dirty="0">
                          <a:effectLst/>
                        </a:rPr>
                        <a:t>DestEMA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sz="1100" u="none" strike="noStrike" dirty="0">
                          <a:effectLst/>
                        </a:rPr>
                        <a:t>ei:venID</a:t>
                      </a:r>
                      <a:endParaRPr lang="en-US" sz="1100" b="0" i="1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1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533391089"/>
                  </a:ext>
                </a:extLst>
              </a:tr>
              <a:tr h="42470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u="none" strike="noStrike" dirty="0">
                          <a:effectLst/>
                        </a:rPr>
                        <a:t>responseCode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rowSpan="3">
                  <a:txBody>
                    <a:bodyPr/>
                    <a:lstStyle/>
                    <a:p>
                      <a:pPr algn="ctr" rtl="0" fontAlgn="ctr"/>
                      <a:r>
                        <a:rPr lang="en-US" sz="1100" u="none" strike="noStrike" dirty="0">
                          <a:effectLst/>
                        </a:rPr>
                        <a:t>ei:eiResponse</a:t>
                      </a:r>
                      <a:endParaRPr lang="en-US" sz="1100" b="0" i="1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u="none" strike="noStrike" dirty="0">
                          <a:effectLst/>
                        </a:rPr>
                        <a:t>ei:responseCode</a:t>
                      </a:r>
                      <a:endParaRPr lang="en-US" sz="1100" b="0" i="1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1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66322196"/>
                  </a:ext>
                </a:extLst>
              </a:tr>
              <a:tr h="42470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u="none" strike="noStrike" dirty="0">
                          <a:effectLst/>
                        </a:rPr>
                        <a:t>responseDescription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u="none" strike="noStrike" dirty="0">
                          <a:effectLst/>
                        </a:rPr>
                        <a:t>ei:responseDescription</a:t>
                      </a:r>
                      <a:endParaRPr lang="en-US" sz="1100" b="0" i="1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1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555891025"/>
                  </a:ext>
                </a:extLst>
              </a:tr>
              <a:tr h="42470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u="none" strike="noStrike" dirty="0">
                          <a:effectLst/>
                        </a:rPr>
                        <a:t>requestID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u="none" strike="noStrike" dirty="0">
                          <a:effectLst/>
                        </a:rPr>
                        <a:t>Pyld:requestID</a:t>
                      </a:r>
                      <a:endParaRPr lang="en-US" sz="1100" b="0" i="1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1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808861169"/>
                  </a:ext>
                </a:extLst>
              </a:tr>
              <a:tr h="42470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u="none" strike="noStrike" dirty="0">
                          <a:solidFill>
                            <a:schemeClr val="accent2"/>
                          </a:solidFill>
                          <a:effectLst/>
                        </a:rPr>
                        <a:t>service</a:t>
                      </a:r>
                      <a:endParaRPr lang="en-US" sz="1100" b="1" i="0" u="none" strike="noStrike" dirty="0">
                        <a:solidFill>
                          <a:schemeClr val="accent2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 dirty="0">
                          <a:solidFill>
                            <a:schemeClr val="accent2"/>
                          </a:solidFill>
                          <a:effectLst/>
                          <a:latin typeface="Times New Roman" panose="02020603050405020304" pitchFamily="18" charset="0"/>
                        </a:rPr>
                        <a:t>(Tag </a:t>
                      </a:r>
                      <a:r>
                        <a:rPr lang="ko-KR" altLang="en-US" sz="1100" b="0" i="0" u="none" strike="noStrike" dirty="0">
                          <a:solidFill>
                            <a:schemeClr val="accent2"/>
                          </a:solidFill>
                          <a:effectLst/>
                          <a:latin typeface="Times New Roman" panose="02020603050405020304" pitchFamily="18" charset="0"/>
                        </a:rPr>
                        <a:t>이름으로 존재</a:t>
                      </a:r>
                      <a:r>
                        <a:rPr lang="en-US" altLang="ko-KR" sz="1100" b="0" i="0" u="none" strike="noStrike" dirty="0">
                          <a:solidFill>
                            <a:schemeClr val="accent2"/>
                          </a:solidFill>
                          <a:effectLst/>
                          <a:latin typeface="Times New Roman" panose="02020603050405020304" pitchFamily="18" charset="0"/>
                        </a:rPr>
                        <a:t>)</a:t>
                      </a:r>
                      <a:endParaRPr lang="ko-KR" altLang="en-US" sz="1100" b="0" i="0" u="none" strike="noStrike" dirty="0">
                        <a:solidFill>
                          <a:schemeClr val="accent2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100" b="0" i="1" u="none" strike="noStrike" dirty="0">
                        <a:solidFill>
                          <a:schemeClr val="accent2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1100" b="0" i="1" u="none" strike="noStrike" dirty="0">
                        <a:solidFill>
                          <a:schemeClr val="accent2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207665947"/>
                  </a:ext>
                </a:extLst>
              </a:tr>
              <a:tr h="42470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time</a:t>
                      </a:r>
                      <a:endParaRPr lang="en-US" sz="1100" b="1" i="0" u="none" strike="noStrike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1100" b="0" i="1" u="none" strike="noStrike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1100" b="0" i="1" u="none" strike="noStrike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RandomizableEvent:creationTime</a:t>
                      </a:r>
                      <a:endParaRPr lang="en-US" sz="1100" b="0" i="1" u="none" strike="noStrike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729942906"/>
                  </a:ext>
                </a:extLst>
              </a:tr>
            </a:tbl>
          </a:graphicData>
        </a:graphic>
      </p:graphicFrame>
      <p:sp>
        <p:nvSpPr>
          <p:cNvPr id="16" name="직사각형 15"/>
          <p:cNvSpPr/>
          <p:nvPr/>
        </p:nvSpPr>
        <p:spPr>
          <a:xfrm>
            <a:off x="0" y="0"/>
            <a:ext cx="234307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>
                <a:solidFill>
                  <a:schemeClr val="accent2"/>
                </a:solidFill>
              </a:rPr>
              <a:t>파란색 </a:t>
            </a:r>
            <a:r>
              <a:rPr lang="en-US" altLang="ko-KR" sz="1200" dirty="0">
                <a:solidFill>
                  <a:schemeClr val="accent2"/>
                </a:solidFill>
              </a:rPr>
              <a:t>: </a:t>
            </a:r>
            <a:r>
              <a:rPr lang="ko-KR" altLang="en-US" sz="1200" dirty="0">
                <a:solidFill>
                  <a:schemeClr val="accent2"/>
                </a:solidFill>
              </a:rPr>
              <a:t>기존 </a:t>
            </a:r>
            <a:r>
              <a:rPr lang="en-US" altLang="ko-KR" sz="1200" dirty="0">
                <a:solidFill>
                  <a:schemeClr val="accent2"/>
                </a:solidFill>
              </a:rPr>
              <a:t>OpenADR</a:t>
            </a:r>
            <a:r>
              <a:rPr lang="ko-KR" altLang="en-US" sz="1200" dirty="0">
                <a:solidFill>
                  <a:schemeClr val="accent2"/>
                </a:solidFill>
              </a:rPr>
              <a:t> </a:t>
            </a:r>
            <a:r>
              <a:rPr lang="en-US" altLang="ko-KR" sz="1200" dirty="0">
                <a:solidFill>
                  <a:schemeClr val="accent2"/>
                </a:solidFill>
              </a:rPr>
              <a:t>Tag </a:t>
            </a:r>
            <a:r>
              <a:rPr lang="ko-KR" altLang="en-US" sz="1200" dirty="0">
                <a:solidFill>
                  <a:schemeClr val="accent2"/>
                </a:solidFill>
              </a:rPr>
              <a:t>부분</a:t>
            </a:r>
            <a:endParaRPr lang="en-US" altLang="ko-KR" sz="1200" dirty="0">
              <a:solidFill>
                <a:schemeClr val="accent2"/>
              </a:solidFill>
            </a:endParaRPr>
          </a:p>
          <a:p>
            <a:r>
              <a:rPr lang="ko-KR" altLang="en-US" sz="1200" dirty="0">
                <a:solidFill>
                  <a:srgbClr val="FF0000"/>
                </a:solidFill>
              </a:rPr>
              <a:t>빨간색 </a:t>
            </a:r>
            <a:r>
              <a:rPr lang="en-US" altLang="ko-KR" sz="1200" dirty="0">
                <a:solidFill>
                  <a:srgbClr val="FF0000"/>
                </a:solidFill>
              </a:rPr>
              <a:t>: OpenADR</a:t>
            </a:r>
            <a:r>
              <a:rPr lang="ko-KR" altLang="en-US" sz="1200" dirty="0">
                <a:solidFill>
                  <a:srgbClr val="FF0000"/>
                </a:solidFill>
              </a:rPr>
              <a:t>확장된 </a:t>
            </a:r>
            <a:r>
              <a:rPr lang="en-US" altLang="ko-KR" sz="1200" dirty="0">
                <a:solidFill>
                  <a:srgbClr val="FF0000"/>
                </a:solidFill>
              </a:rPr>
              <a:t>Profile</a:t>
            </a:r>
          </a:p>
        </p:txBody>
      </p:sp>
    </p:spTree>
    <p:extLst>
      <p:ext uri="{BB962C8B-B14F-4D97-AF65-F5344CB8AC3E}">
        <p14:creationId xmlns:p14="http://schemas.microsoft.com/office/powerpoint/2010/main" val="875789430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b="1" dirty="0">
                <a:solidFill>
                  <a:schemeClr val="tx1"/>
                </a:solidFill>
              </a:rPr>
              <a:t>2. Smart Home Energy Framework : </a:t>
            </a:r>
            <a:r>
              <a:rPr lang="en-US" altLang="ko-KR" sz="2800" b="1" dirty="0">
                <a:solidFill>
                  <a:schemeClr val="tx1"/>
                </a:solidFill>
              </a:rPr>
              <a:t/>
            </a:r>
            <a:br>
              <a:rPr lang="en-US" altLang="ko-KR" sz="2800" b="1" dirty="0">
                <a:solidFill>
                  <a:schemeClr val="tx1"/>
                </a:solidFill>
              </a:rPr>
            </a:br>
            <a:r>
              <a:rPr lang="en-US" altLang="ko-KR" sz="2400" b="1" dirty="0">
                <a:solidFill>
                  <a:schemeClr val="tx1"/>
                </a:solidFill>
              </a:rPr>
              <a:t>2.2 EMAP(</a:t>
            </a:r>
            <a:r>
              <a:rPr lang="en-US" altLang="ko-KR" sz="2400" b="1" dirty="0">
                <a:solidFill>
                  <a:srgbClr val="FF0000"/>
                </a:solidFill>
              </a:rPr>
              <a:t>CoAP/JSON</a:t>
            </a:r>
            <a:r>
              <a:rPr lang="en-US" altLang="ko-KR" sz="2400" b="1" dirty="0">
                <a:solidFill>
                  <a:schemeClr val="tx1"/>
                </a:solidFill>
              </a:rPr>
              <a:t>, MQTT/JSON) : Event-</a:t>
            </a:r>
            <a:r>
              <a:rPr lang="en-US" altLang="ko-KR" sz="2400" b="1" dirty="0">
                <a:solidFill>
                  <a:srgbClr val="FF0000"/>
                </a:solidFill>
              </a:rPr>
              <a:t>PULL</a:t>
            </a:r>
            <a:r>
              <a:rPr lang="en-US" altLang="ko-KR" sz="2400" b="1" dirty="0">
                <a:solidFill>
                  <a:schemeClr val="tx1"/>
                </a:solidFill>
              </a:rPr>
              <a:t>,PUSH</a:t>
            </a:r>
            <a:endParaRPr lang="ko-KR" altLang="en-US" sz="24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7C6F095-276F-4AD3-9842-1213BA0CC323}" type="slidenum">
              <a:rPr lang="ko-KR" altLang="en-US" smtClean="0">
                <a:solidFill>
                  <a:srgbClr val="000000"/>
                </a:solidFill>
              </a:rPr>
              <a:pPr>
                <a:defRPr/>
              </a:pPr>
              <a:t>232</a:t>
            </a:fld>
            <a:endParaRPr lang="ko-KR" altLang="en-US" dirty="0">
              <a:solidFill>
                <a:srgbClr val="000000"/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467544" y="1414528"/>
            <a:ext cx="8253633" cy="1023300"/>
            <a:chOff x="467544" y="1414528"/>
            <a:chExt cx="8253633" cy="1023300"/>
          </a:xfrm>
        </p:grpSpPr>
        <p:sp>
          <p:nvSpPr>
            <p:cNvPr id="26" name="직사각형 25"/>
            <p:cNvSpPr/>
            <p:nvPr/>
          </p:nvSpPr>
          <p:spPr bwMode="auto">
            <a:xfrm>
              <a:off x="467544" y="1414528"/>
              <a:ext cx="8229600" cy="1023300"/>
            </a:xfrm>
            <a:prstGeom prst="rect">
              <a:avLst/>
            </a:prstGeom>
            <a:solidFill>
              <a:schemeClr val="bg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7076655" y="1824555"/>
              <a:ext cx="136454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Client EMA </a:t>
              </a:r>
              <a:endPara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0" name="직선 화살표 연결선 29"/>
            <p:cNvCxnSpPr/>
            <p:nvPr/>
          </p:nvCxnSpPr>
          <p:spPr bwMode="auto">
            <a:xfrm>
              <a:off x="2195736" y="1844824"/>
              <a:ext cx="4707807" cy="0"/>
            </a:xfrm>
            <a:prstGeom prst="straightConnector1">
              <a:avLst/>
            </a:prstGeom>
            <a:solidFill>
              <a:schemeClr val="accent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arrow" w="med" len="med"/>
              <a:tailEnd type="none"/>
            </a:ln>
            <a:effectLst/>
          </p:spPr>
        </p:cxnSp>
        <p:sp>
          <p:nvSpPr>
            <p:cNvPr id="34" name="TextBox 33"/>
            <p:cNvSpPr txBox="1"/>
            <p:nvPr/>
          </p:nvSpPr>
          <p:spPr>
            <a:xfrm>
              <a:off x="664335" y="1824555"/>
              <a:ext cx="135806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Server EMA</a:t>
              </a:r>
              <a:endPara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5" name="직선 화살표 연결선 34"/>
            <p:cNvCxnSpPr/>
            <p:nvPr/>
          </p:nvCxnSpPr>
          <p:spPr bwMode="auto">
            <a:xfrm flipH="1">
              <a:off x="2195736" y="2276872"/>
              <a:ext cx="4707808" cy="0"/>
            </a:xfrm>
            <a:prstGeom prst="straightConnector1">
              <a:avLst/>
            </a:prstGeom>
            <a:solidFill>
              <a:schemeClr val="accent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arrow" w="med" len="med"/>
              <a:tailEnd type="none"/>
            </a:ln>
            <a:effectLst/>
          </p:spPr>
        </p:cxnSp>
        <p:sp>
          <p:nvSpPr>
            <p:cNvPr id="36" name="TextBox 35"/>
            <p:cNvSpPr txBox="1"/>
            <p:nvPr/>
          </p:nvSpPr>
          <p:spPr>
            <a:xfrm>
              <a:off x="3987423" y="1984484"/>
              <a:ext cx="1058303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3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(4) Response</a:t>
              </a:r>
              <a:endParaRPr lang="ko-KR" altLang="en-US" sz="13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3996947" y="1531141"/>
              <a:ext cx="1329210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3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(3) CreatedEvent</a:t>
              </a:r>
              <a:endParaRPr lang="ko-KR" altLang="en-US" sz="13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7308304" y="1414528"/>
              <a:ext cx="141287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EMAP CoAP/JSON</a:t>
              </a:r>
              <a:endParaRPr lang="ko-KR" altLang="en-US" sz="11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142775" y="2457720"/>
            <a:ext cx="1329210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(3) CreatedEvent</a:t>
            </a:r>
            <a:endParaRPr lang="ko-KR" altLang="en-US"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8780350E-10D8-4346-A989-D65646AA8E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9748025"/>
              </p:ext>
            </p:extLst>
          </p:nvPr>
        </p:nvGraphicFramePr>
        <p:xfrm>
          <a:off x="457200" y="2847855"/>
          <a:ext cx="3657600" cy="2333625"/>
        </p:xfrm>
        <a:graphic>
          <a:graphicData uri="http://schemas.openxmlformats.org/drawingml/2006/table">
            <a:tbl>
              <a:tblPr/>
              <a:tblGrid>
                <a:gridCol w="1535367">
                  <a:extLst>
                    <a:ext uri="{9D8B030D-6E8A-4147-A177-3AD203B41FA5}">
                      <a16:colId xmlns:a16="http://schemas.microsoft.com/office/drawing/2014/main" val="324733039"/>
                    </a:ext>
                  </a:extLst>
                </a:gridCol>
                <a:gridCol w="2122233">
                  <a:extLst>
                    <a:ext uri="{9D8B030D-6E8A-4147-A177-3AD203B41FA5}">
                      <a16:colId xmlns:a16="http://schemas.microsoft.com/office/drawing/2014/main" val="1276217926"/>
                    </a:ext>
                  </a:extLst>
                </a:gridCol>
              </a:tblGrid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Key name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Comments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0054728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SrcEMA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source EMA identifier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406715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DestEMA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destination EMA identifier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4672341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requestID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request identifier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840891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responseCode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response code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180159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responseDescription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 of response code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435683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eventID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Event identifier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040473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modificationNumber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modification number(count)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06574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optType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if paticipate event or not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4149240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service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type of service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4007167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time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service creation time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4609940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E9F40CA7-917E-487C-9282-64F954442F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5218944"/>
              </p:ext>
            </p:extLst>
          </p:nvPr>
        </p:nvGraphicFramePr>
        <p:xfrm>
          <a:off x="4834396" y="2842219"/>
          <a:ext cx="3606800" cy="1704975"/>
        </p:xfrm>
        <a:graphic>
          <a:graphicData uri="http://schemas.openxmlformats.org/drawingml/2006/table">
            <a:tbl>
              <a:tblPr/>
              <a:tblGrid>
                <a:gridCol w="1484593">
                  <a:extLst>
                    <a:ext uri="{9D8B030D-6E8A-4147-A177-3AD203B41FA5}">
                      <a16:colId xmlns:a16="http://schemas.microsoft.com/office/drawing/2014/main" val="1197573198"/>
                    </a:ext>
                  </a:extLst>
                </a:gridCol>
                <a:gridCol w="2122207">
                  <a:extLst>
                    <a:ext uri="{9D8B030D-6E8A-4147-A177-3AD203B41FA5}">
                      <a16:colId xmlns:a16="http://schemas.microsoft.com/office/drawing/2014/main" val="136197558"/>
                    </a:ext>
                  </a:extLst>
                </a:gridCol>
              </a:tblGrid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Key name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Comments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8574022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SrcEMA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source EMA identifier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3266101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DestEMA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destination EMA identifier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1462538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requestID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request identifier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23744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responseCode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response code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0019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responseDescription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 of response code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46022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service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type of service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06185014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time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service creation time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0788783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BC71FD5B-BF1F-4CFD-AF5D-137DC2CFEE1A}"/>
              </a:ext>
            </a:extLst>
          </p:cNvPr>
          <p:cNvSpPr txBox="1"/>
          <p:nvPr/>
        </p:nvSpPr>
        <p:spPr>
          <a:xfrm>
            <a:off x="4516574" y="2457720"/>
            <a:ext cx="1058303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(4) Response</a:t>
            </a:r>
            <a:endParaRPr lang="ko-KR" altLang="en-US"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9599261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b="1" dirty="0">
                <a:solidFill>
                  <a:schemeClr val="tx1"/>
                </a:solidFill>
              </a:rPr>
              <a:t>2. Smart Home Energy Framework : </a:t>
            </a:r>
            <a:r>
              <a:rPr lang="en-US" altLang="ko-KR" sz="2800" b="1" dirty="0">
                <a:solidFill>
                  <a:schemeClr val="tx1"/>
                </a:solidFill>
              </a:rPr>
              <a:t/>
            </a:r>
            <a:br>
              <a:rPr lang="en-US" altLang="ko-KR" sz="2800" b="1" dirty="0">
                <a:solidFill>
                  <a:schemeClr val="tx1"/>
                </a:solidFill>
              </a:rPr>
            </a:br>
            <a:r>
              <a:rPr lang="en-US" altLang="ko-KR" sz="2400" b="1" dirty="0">
                <a:solidFill>
                  <a:schemeClr val="tx1"/>
                </a:solidFill>
              </a:rPr>
              <a:t>2.2 EMAP(</a:t>
            </a:r>
            <a:r>
              <a:rPr lang="en-US" altLang="ko-KR" sz="2400" b="1" dirty="0">
                <a:solidFill>
                  <a:srgbClr val="FF0000"/>
                </a:solidFill>
              </a:rPr>
              <a:t>CoAP/JSON</a:t>
            </a:r>
            <a:r>
              <a:rPr lang="en-US" altLang="ko-KR" sz="2400" b="1" dirty="0">
                <a:solidFill>
                  <a:schemeClr val="tx1"/>
                </a:solidFill>
              </a:rPr>
              <a:t>, MQTT/JSON) : Event-</a:t>
            </a:r>
            <a:r>
              <a:rPr lang="en-US" altLang="ko-KR" sz="2400" b="1" dirty="0">
                <a:solidFill>
                  <a:srgbClr val="FF0000"/>
                </a:solidFill>
              </a:rPr>
              <a:t>PULL</a:t>
            </a:r>
            <a:r>
              <a:rPr lang="en-US" altLang="ko-KR" sz="2400" b="1" dirty="0">
                <a:solidFill>
                  <a:schemeClr val="tx1"/>
                </a:solidFill>
              </a:rPr>
              <a:t>,PUSH</a:t>
            </a:r>
            <a:endParaRPr lang="ko-KR" altLang="en-US" sz="24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7C6F095-276F-4AD3-9842-1213BA0CC323}" type="slidenum">
              <a:rPr lang="ko-KR" altLang="en-US" smtClean="0">
                <a:solidFill>
                  <a:srgbClr val="000000"/>
                </a:solidFill>
              </a:rPr>
              <a:pPr>
                <a:defRPr/>
              </a:pPr>
              <a:t>233</a:t>
            </a:fld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20" name="직사각형 19"/>
          <p:cNvSpPr/>
          <p:nvPr/>
        </p:nvSpPr>
        <p:spPr bwMode="auto">
          <a:xfrm>
            <a:off x="467544" y="1414528"/>
            <a:ext cx="8229600" cy="1023300"/>
          </a:xfrm>
          <a:prstGeom prst="rect">
            <a:avLst/>
          </a:prstGeom>
          <a:solidFill>
            <a:schemeClr val="bg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011120" y="1737449"/>
            <a:ext cx="1569660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Client EMA</a:t>
            </a:r>
          </a:p>
          <a:p>
            <a:pPr algn="ctr"/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192.168.1.101 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5" name="직선 화살표 연결선 24"/>
          <p:cNvCxnSpPr/>
          <p:nvPr/>
        </p:nvCxnSpPr>
        <p:spPr bwMode="auto">
          <a:xfrm>
            <a:off x="2195736" y="1844824"/>
            <a:ext cx="4707807" cy="0"/>
          </a:xfrm>
          <a:prstGeom prst="straightConnector1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arrow" w="med" len="med"/>
            <a:tailEnd type="none"/>
          </a:ln>
          <a:effectLst/>
        </p:spPr>
      </p:cxnSp>
      <p:sp>
        <p:nvSpPr>
          <p:cNvPr id="27" name="TextBox 26"/>
          <p:cNvSpPr txBox="1"/>
          <p:nvPr/>
        </p:nvSpPr>
        <p:spPr>
          <a:xfrm>
            <a:off x="642264" y="1661318"/>
            <a:ext cx="1511952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Server EMA</a:t>
            </a:r>
          </a:p>
          <a:p>
            <a:pPr algn="ctr"/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192.168.1.127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8" name="직선 화살표 연결선 27"/>
          <p:cNvCxnSpPr/>
          <p:nvPr/>
        </p:nvCxnSpPr>
        <p:spPr bwMode="auto">
          <a:xfrm flipH="1">
            <a:off x="2195736" y="2276872"/>
            <a:ext cx="4707808" cy="0"/>
          </a:xfrm>
          <a:prstGeom prst="straightConnector1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arrow" w="med" len="med"/>
            <a:tailEnd type="none"/>
          </a:ln>
          <a:effectLst/>
        </p:spPr>
      </p:cxnSp>
      <p:sp>
        <p:nvSpPr>
          <p:cNvPr id="31" name="TextBox 30"/>
          <p:cNvSpPr txBox="1"/>
          <p:nvPr/>
        </p:nvSpPr>
        <p:spPr>
          <a:xfrm>
            <a:off x="3987423" y="1984484"/>
            <a:ext cx="1058303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(4) Response</a:t>
            </a:r>
            <a:endParaRPr lang="ko-KR" altLang="en-US"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006135" y="1523303"/>
            <a:ext cx="1329210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(3) </a:t>
            </a:r>
            <a:r>
              <a:rPr lang="en-US" altLang="ko-KR" sz="1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CretaedEvent</a:t>
            </a:r>
            <a:endParaRPr lang="ko-KR" altLang="en-US"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827584" y="2483604"/>
            <a:ext cx="6696744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/>
            <a:r>
              <a:rPr lang="en-US" altLang="ko-KR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(3) CreatedEvent</a:t>
            </a:r>
          </a:p>
          <a:p>
            <a:pPr marL="0" lvl="1"/>
            <a:r>
              <a:rPr lang="en-US" altLang="ko-KR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(4) Response</a:t>
            </a:r>
            <a:endParaRPr lang="ko-KR" alt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1"/>
            <a:endParaRPr lang="en-US" altLang="ko-KR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308304" y="1414528"/>
            <a:ext cx="14128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EMAP CoAP/JSON</a:t>
            </a:r>
            <a:endParaRPr lang="ko-KR" altLang="en-US" sz="11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95536" y="3136119"/>
            <a:ext cx="7962974" cy="3357430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txBody>
          <a:bodyPr wrap="square" lIns="108000" tIns="108000" rIns="108000" bIns="108000" rtlCol="0" anchor="ctr">
            <a:spAutoFit/>
          </a:bodyPr>
          <a:lstStyle/>
          <a:p>
            <a:r>
              <a:rPr lang="en-US" altLang="ko-KR" sz="1200" b="1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CreatedEvent Object</a:t>
            </a:r>
            <a:r>
              <a:rPr lang="en-US" altLang="ko-KR" sz="120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{</a:t>
            </a:r>
          </a:p>
          <a:p>
            <a:r>
              <a:rPr lang="en-US" altLang="ko-KR" sz="12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SrcEMA” </a:t>
            </a:r>
            <a:r>
              <a:rPr lang="en-US" altLang="ko-KR" sz="12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: String,</a:t>
            </a:r>
          </a:p>
          <a:p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“DestEMA” : String,</a:t>
            </a:r>
          </a:p>
          <a:p>
            <a:r>
              <a:rPr lang="en-US" altLang="ko-KR" sz="12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“requestID": String,</a:t>
            </a:r>
          </a:p>
          <a:p>
            <a:r>
              <a:rPr lang="en-US" altLang="ko-KR" sz="12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“responseCode": Integer,</a:t>
            </a:r>
          </a:p>
          <a:p>
            <a:r>
              <a:rPr lang="en-US" altLang="ko-KR" sz="12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“reponseDescription”: String,</a:t>
            </a:r>
          </a:p>
          <a:p>
            <a:r>
              <a:rPr lang="en-US" altLang="ko-KR" sz="12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“optType”: String,</a:t>
            </a:r>
          </a:p>
          <a:p>
            <a:r>
              <a:rPr lang="en-US" altLang="ko-KR" sz="12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“eventID” :  String,</a:t>
            </a:r>
          </a:p>
          <a:p>
            <a:r>
              <a:rPr lang="en-US" altLang="ko-KR" sz="12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“modificationNumber” : Integer,</a:t>
            </a:r>
          </a:p>
          <a:p>
            <a:r>
              <a:rPr lang="en-US" altLang="ko-KR" sz="12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</a:t>
            </a:r>
            <a:r>
              <a:rPr lang="en-US" altLang="ko-KR" sz="1200" dirty="0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“service” : String,</a:t>
            </a:r>
          </a:p>
          <a:p>
            <a:r>
              <a:rPr lang="en-US" altLang="ko-KR" sz="1200" strike="sngStrike" dirty="0">
                <a:solidFill>
                  <a:schemeClr val="accent1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“type” : String,</a:t>
            </a:r>
          </a:p>
          <a:p>
            <a:r>
              <a:rPr lang="en-US" altLang="ko-KR" sz="1200" dirty="0">
                <a:solidFill>
                  <a:srgbClr val="FF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“time” : Date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}</a:t>
            </a:r>
          </a:p>
          <a:p>
            <a:r>
              <a:rPr lang="en-US" sz="120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/>
            </a:r>
            <a:br>
              <a:rPr lang="en-US" sz="120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</a:br>
            <a:endParaRPr lang="en-US" sz="120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sz="120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sz="120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8796" y="3190556"/>
            <a:ext cx="3629025" cy="265747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6319" y="2514927"/>
            <a:ext cx="6668169" cy="419100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0" y="0"/>
            <a:ext cx="234307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>
                <a:solidFill>
                  <a:schemeClr val="accent2"/>
                </a:solidFill>
              </a:rPr>
              <a:t>파란색 </a:t>
            </a:r>
            <a:r>
              <a:rPr lang="en-US" altLang="ko-KR" sz="1200" dirty="0">
                <a:solidFill>
                  <a:schemeClr val="accent2"/>
                </a:solidFill>
              </a:rPr>
              <a:t>: </a:t>
            </a:r>
            <a:r>
              <a:rPr lang="ko-KR" altLang="en-US" sz="1200" dirty="0">
                <a:solidFill>
                  <a:schemeClr val="accent2"/>
                </a:solidFill>
              </a:rPr>
              <a:t>기존 </a:t>
            </a:r>
            <a:r>
              <a:rPr lang="en-US" altLang="ko-KR" sz="1200" dirty="0">
                <a:solidFill>
                  <a:schemeClr val="accent2"/>
                </a:solidFill>
              </a:rPr>
              <a:t>OpenADR</a:t>
            </a:r>
            <a:r>
              <a:rPr lang="ko-KR" altLang="en-US" sz="1200" dirty="0">
                <a:solidFill>
                  <a:schemeClr val="accent2"/>
                </a:solidFill>
              </a:rPr>
              <a:t> </a:t>
            </a:r>
            <a:r>
              <a:rPr lang="en-US" altLang="ko-KR" sz="1200" dirty="0">
                <a:solidFill>
                  <a:schemeClr val="accent2"/>
                </a:solidFill>
              </a:rPr>
              <a:t>Tag </a:t>
            </a:r>
            <a:r>
              <a:rPr lang="ko-KR" altLang="en-US" sz="1200" dirty="0">
                <a:solidFill>
                  <a:schemeClr val="accent2"/>
                </a:solidFill>
              </a:rPr>
              <a:t>부분</a:t>
            </a:r>
            <a:endParaRPr lang="en-US" altLang="ko-KR" sz="1200" dirty="0">
              <a:solidFill>
                <a:schemeClr val="accent2"/>
              </a:solidFill>
            </a:endParaRPr>
          </a:p>
          <a:p>
            <a:r>
              <a:rPr lang="ko-KR" altLang="en-US" sz="1200" dirty="0">
                <a:solidFill>
                  <a:srgbClr val="FF0000"/>
                </a:solidFill>
              </a:rPr>
              <a:t>빨간색 </a:t>
            </a:r>
            <a:r>
              <a:rPr lang="en-US" altLang="ko-KR" sz="1200" dirty="0">
                <a:solidFill>
                  <a:srgbClr val="FF0000"/>
                </a:solidFill>
              </a:rPr>
              <a:t>: OpenADR</a:t>
            </a:r>
            <a:r>
              <a:rPr lang="ko-KR" altLang="en-US" sz="1200" dirty="0">
                <a:solidFill>
                  <a:srgbClr val="FF0000"/>
                </a:solidFill>
              </a:rPr>
              <a:t>확장된 </a:t>
            </a:r>
            <a:r>
              <a:rPr lang="en-US" altLang="ko-KR" sz="1200" dirty="0">
                <a:solidFill>
                  <a:srgbClr val="FF0000"/>
                </a:solidFill>
              </a:rPr>
              <a:t>Profile</a:t>
            </a:r>
          </a:p>
          <a:p>
            <a:r>
              <a:rPr lang="ko-KR" altLang="en-US" sz="1200" dirty="0">
                <a:solidFill>
                  <a:schemeClr val="accent1"/>
                </a:solidFill>
              </a:rPr>
              <a:t>초록색 </a:t>
            </a:r>
            <a:r>
              <a:rPr lang="en-US" altLang="ko-KR" sz="1200" dirty="0">
                <a:solidFill>
                  <a:schemeClr val="accent1"/>
                </a:solidFill>
              </a:rPr>
              <a:t>: </a:t>
            </a:r>
            <a:r>
              <a:rPr lang="ko-KR" altLang="en-US" sz="1200" dirty="0">
                <a:solidFill>
                  <a:schemeClr val="accent1"/>
                </a:solidFill>
              </a:rPr>
              <a:t>삭제 또는 변경</a:t>
            </a:r>
            <a:endParaRPr lang="en-US" altLang="ko-KR" sz="12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631294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b="1" dirty="0">
                <a:solidFill>
                  <a:schemeClr val="tx1"/>
                </a:solidFill>
              </a:rPr>
              <a:t>2. Smart Home Energy Framework : </a:t>
            </a:r>
            <a:r>
              <a:rPr lang="en-US" altLang="ko-KR" sz="2800" b="1" dirty="0">
                <a:solidFill>
                  <a:schemeClr val="tx1"/>
                </a:solidFill>
              </a:rPr>
              <a:t/>
            </a:r>
            <a:br>
              <a:rPr lang="en-US" altLang="ko-KR" sz="2800" b="1" dirty="0">
                <a:solidFill>
                  <a:schemeClr val="tx1"/>
                </a:solidFill>
              </a:rPr>
            </a:br>
            <a:r>
              <a:rPr lang="en-US" altLang="ko-KR" sz="2400" b="1" dirty="0">
                <a:solidFill>
                  <a:schemeClr val="tx1"/>
                </a:solidFill>
              </a:rPr>
              <a:t>2.2 EMAP(</a:t>
            </a:r>
            <a:r>
              <a:rPr lang="en-US" altLang="ko-KR" sz="2400" b="1" dirty="0">
                <a:solidFill>
                  <a:srgbClr val="FF0000"/>
                </a:solidFill>
              </a:rPr>
              <a:t>CoAP/JSON</a:t>
            </a:r>
            <a:r>
              <a:rPr lang="en-US" altLang="ko-KR" sz="2400" b="1" dirty="0">
                <a:solidFill>
                  <a:schemeClr val="tx1"/>
                </a:solidFill>
              </a:rPr>
              <a:t>, MQTT/JSON) : Event-</a:t>
            </a:r>
            <a:r>
              <a:rPr lang="en-US" altLang="ko-KR" sz="2400" b="1" dirty="0">
                <a:solidFill>
                  <a:srgbClr val="FF0000"/>
                </a:solidFill>
              </a:rPr>
              <a:t>PULL</a:t>
            </a:r>
            <a:r>
              <a:rPr lang="en-US" altLang="ko-KR" sz="2400" b="1" dirty="0">
                <a:solidFill>
                  <a:schemeClr val="tx1"/>
                </a:solidFill>
              </a:rPr>
              <a:t>,PUSH</a:t>
            </a:r>
            <a:endParaRPr lang="ko-KR" altLang="en-US" sz="24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7C6F095-276F-4AD3-9842-1213BA0CC323}" type="slidenum">
              <a:rPr lang="ko-KR" altLang="en-US" smtClean="0">
                <a:solidFill>
                  <a:srgbClr val="000000"/>
                </a:solidFill>
              </a:rPr>
              <a:pPr>
                <a:defRPr/>
              </a:pPr>
              <a:t>234</a:t>
            </a:fld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20" name="직사각형 19"/>
          <p:cNvSpPr/>
          <p:nvPr/>
        </p:nvSpPr>
        <p:spPr bwMode="auto">
          <a:xfrm>
            <a:off x="467544" y="1414528"/>
            <a:ext cx="8229600" cy="1023300"/>
          </a:xfrm>
          <a:prstGeom prst="rect">
            <a:avLst/>
          </a:prstGeom>
          <a:solidFill>
            <a:schemeClr val="bg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011120" y="1737449"/>
            <a:ext cx="1569660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Client EMA</a:t>
            </a:r>
          </a:p>
          <a:p>
            <a:pPr algn="ctr"/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192.168.1.101 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5" name="직선 화살표 연결선 24"/>
          <p:cNvCxnSpPr/>
          <p:nvPr/>
        </p:nvCxnSpPr>
        <p:spPr bwMode="auto">
          <a:xfrm>
            <a:off x="2195736" y="1844824"/>
            <a:ext cx="4707807" cy="0"/>
          </a:xfrm>
          <a:prstGeom prst="straightConnector1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arrow" w="med" len="med"/>
            <a:tailEnd type="none"/>
          </a:ln>
          <a:effectLst/>
        </p:spPr>
      </p:cxnSp>
      <p:sp>
        <p:nvSpPr>
          <p:cNvPr id="27" name="TextBox 26"/>
          <p:cNvSpPr txBox="1"/>
          <p:nvPr/>
        </p:nvSpPr>
        <p:spPr>
          <a:xfrm>
            <a:off x="642264" y="1661318"/>
            <a:ext cx="1511952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Server EMA</a:t>
            </a:r>
          </a:p>
          <a:p>
            <a:pPr algn="ctr"/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192.168.1.127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8" name="직선 화살표 연결선 27"/>
          <p:cNvCxnSpPr/>
          <p:nvPr/>
        </p:nvCxnSpPr>
        <p:spPr bwMode="auto">
          <a:xfrm flipH="1">
            <a:off x="2195736" y="2276872"/>
            <a:ext cx="4707808" cy="0"/>
          </a:xfrm>
          <a:prstGeom prst="straightConnector1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arrow" w="med" len="med"/>
            <a:tailEnd type="none"/>
          </a:ln>
          <a:effectLst/>
        </p:spPr>
      </p:cxnSp>
      <p:sp>
        <p:nvSpPr>
          <p:cNvPr id="31" name="TextBox 30"/>
          <p:cNvSpPr txBox="1"/>
          <p:nvPr/>
        </p:nvSpPr>
        <p:spPr>
          <a:xfrm>
            <a:off x="3987423" y="1984484"/>
            <a:ext cx="1058303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(4) Response</a:t>
            </a:r>
            <a:endParaRPr lang="ko-KR" altLang="en-US"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006135" y="1523303"/>
            <a:ext cx="1329210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(3) </a:t>
            </a:r>
            <a:r>
              <a:rPr lang="en-US" altLang="ko-KR" sz="1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CretaedEvent</a:t>
            </a:r>
            <a:endParaRPr lang="ko-KR" altLang="en-US"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827584" y="2483604"/>
            <a:ext cx="6696744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/>
            <a:r>
              <a:rPr lang="en-US" altLang="ko-KR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(3) CreatedEvent</a:t>
            </a:r>
          </a:p>
          <a:p>
            <a:pPr marL="0" lvl="1"/>
            <a:r>
              <a:rPr lang="en-US" altLang="ko-KR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(4) Response</a:t>
            </a:r>
            <a:endParaRPr lang="ko-KR" alt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1"/>
            <a:endParaRPr lang="en-US" altLang="ko-KR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308304" y="1414528"/>
            <a:ext cx="14128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EMAP CoAP/JSON</a:t>
            </a:r>
            <a:endParaRPr lang="ko-KR" altLang="en-US" sz="11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6319" y="2514927"/>
            <a:ext cx="6668169" cy="419100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0" y="0"/>
            <a:ext cx="234307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>
                <a:solidFill>
                  <a:schemeClr val="accent2"/>
                </a:solidFill>
              </a:rPr>
              <a:t>파란색 </a:t>
            </a:r>
            <a:r>
              <a:rPr lang="en-US" altLang="ko-KR" sz="1200" dirty="0">
                <a:solidFill>
                  <a:schemeClr val="accent2"/>
                </a:solidFill>
              </a:rPr>
              <a:t>: </a:t>
            </a:r>
            <a:r>
              <a:rPr lang="ko-KR" altLang="en-US" sz="1200" dirty="0">
                <a:solidFill>
                  <a:schemeClr val="accent2"/>
                </a:solidFill>
              </a:rPr>
              <a:t>기존 </a:t>
            </a:r>
            <a:r>
              <a:rPr lang="en-US" altLang="ko-KR" sz="1200" dirty="0">
                <a:solidFill>
                  <a:schemeClr val="accent2"/>
                </a:solidFill>
              </a:rPr>
              <a:t>OpenADR</a:t>
            </a:r>
            <a:r>
              <a:rPr lang="ko-KR" altLang="en-US" sz="1200" dirty="0">
                <a:solidFill>
                  <a:schemeClr val="accent2"/>
                </a:solidFill>
              </a:rPr>
              <a:t> </a:t>
            </a:r>
            <a:r>
              <a:rPr lang="en-US" altLang="ko-KR" sz="1200" dirty="0">
                <a:solidFill>
                  <a:schemeClr val="accent2"/>
                </a:solidFill>
              </a:rPr>
              <a:t>Tag </a:t>
            </a:r>
            <a:r>
              <a:rPr lang="ko-KR" altLang="en-US" sz="1200" dirty="0">
                <a:solidFill>
                  <a:schemeClr val="accent2"/>
                </a:solidFill>
              </a:rPr>
              <a:t>부분</a:t>
            </a:r>
            <a:endParaRPr lang="en-US" altLang="ko-KR" sz="1200" dirty="0">
              <a:solidFill>
                <a:schemeClr val="accent2"/>
              </a:solidFill>
            </a:endParaRPr>
          </a:p>
          <a:p>
            <a:r>
              <a:rPr lang="ko-KR" altLang="en-US" sz="1200" dirty="0">
                <a:solidFill>
                  <a:srgbClr val="FF0000"/>
                </a:solidFill>
              </a:rPr>
              <a:t>빨간색 </a:t>
            </a:r>
            <a:r>
              <a:rPr lang="en-US" altLang="ko-KR" sz="1200" dirty="0">
                <a:solidFill>
                  <a:srgbClr val="FF0000"/>
                </a:solidFill>
              </a:rPr>
              <a:t>: OpenADR</a:t>
            </a:r>
            <a:r>
              <a:rPr lang="ko-KR" altLang="en-US" sz="1200" dirty="0">
                <a:solidFill>
                  <a:srgbClr val="FF0000"/>
                </a:solidFill>
              </a:rPr>
              <a:t>확장된 </a:t>
            </a:r>
            <a:r>
              <a:rPr lang="en-US" altLang="ko-KR" sz="1200" dirty="0">
                <a:solidFill>
                  <a:srgbClr val="FF0000"/>
                </a:solidFill>
              </a:rPr>
              <a:t>Profile</a:t>
            </a:r>
          </a:p>
          <a:p>
            <a:r>
              <a:rPr lang="ko-KR" altLang="en-US" sz="1200" dirty="0">
                <a:solidFill>
                  <a:schemeClr val="accent1"/>
                </a:solidFill>
              </a:rPr>
              <a:t>초록색 </a:t>
            </a:r>
            <a:r>
              <a:rPr lang="en-US" altLang="ko-KR" sz="1200" dirty="0">
                <a:solidFill>
                  <a:schemeClr val="accent1"/>
                </a:solidFill>
              </a:rPr>
              <a:t>: </a:t>
            </a:r>
            <a:r>
              <a:rPr lang="ko-KR" altLang="en-US" sz="1200" dirty="0">
                <a:solidFill>
                  <a:schemeClr val="accent1"/>
                </a:solidFill>
              </a:rPr>
              <a:t>삭제 또는 변경</a:t>
            </a:r>
            <a:endParaRPr lang="en-US" altLang="ko-KR" sz="1200" dirty="0">
              <a:solidFill>
                <a:schemeClr val="accent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12726" y="3143660"/>
            <a:ext cx="7431682" cy="3542096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txBody>
          <a:bodyPr wrap="square" lIns="108000" tIns="108000" rIns="108000" bIns="108000" rtlCol="0" anchor="ctr">
            <a:spAutoFit/>
          </a:bodyPr>
          <a:lstStyle/>
          <a:p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Response</a:t>
            </a:r>
            <a:r>
              <a:rPr lang="en-US" sz="1200" b="1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Object</a:t>
            </a:r>
            <a:r>
              <a:rPr lang="en-US" sz="120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{</a:t>
            </a:r>
          </a:p>
          <a:p>
            <a:r>
              <a:rPr lang="en-US" altLang="ko-KR" sz="12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SrcEMA” </a:t>
            </a:r>
            <a:r>
              <a:rPr lang="en-US" sz="12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: String,</a:t>
            </a:r>
          </a:p>
          <a:p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“DestEMA” : String,</a:t>
            </a:r>
            <a:endParaRPr lang="en-US" sz="1200" dirty="0"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</a:t>
            </a:r>
            <a:r>
              <a:rPr lang="en-US" altLang="ko-KR" sz="12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“</a:t>
            </a:r>
            <a:r>
              <a:rPr lang="en-US" sz="12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requestID": </a:t>
            </a:r>
            <a:r>
              <a:rPr lang="en-US" altLang="ko-KR" sz="12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String</a:t>
            </a:r>
            <a:r>
              <a:rPr lang="en-US" sz="12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,</a:t>
            </a:r>
          </a:p>
          <a:p>
            <a:r>
              <a:rPr lang="en-US" sz="12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“responseCode” : Integer,</a:t>
            </a:r>
          </a:p>
          <a:p>
            <a:r>
              <a:rPr lang="en-US" altLang="ko-KR" sz="12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“responseDescription”: String,</a:t>
            </a:r>
          </a:p>
          <a:p>
            <a:r>
              <a:rPr lang="en-US" altLang="ko-KR" sz="1200" strike="sngStrike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</a:t>
            </a:r>
            <a:r>
              <a:rPr lang="en-US" altLang="ko-KR" sz="1200" strike="sngStrike" dirty="0">
                <a:solidFill>
                  <a:schemeClr val="accent1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“version": Integer=&gt;</a:t>
            </a:r>
            <a:r>
              <a:rPr lang="ko-KR" altLang="en-US" sz="1200" strike="sngStrike" dirty="0">
                <a:solidFill>
                  <a:schemeClr val="accent1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삭제</a:t>
            </a:r>
            <a:r>
              <a:rPr lang="en-US" altLang="ko-KR" sz="1200" strike="sngStrike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,</a:t>
            </a:r>
          </a:p>
          <a:p>
            <a:r>
              <a:rPr lang="en-US" altLang="ko-KR" sz="1200" dirty="0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“service”: String, </a:t>
            </a:r>
          </a:p>
          <a:p>
            <a:r>
              <a:rPr lang="en-US" altLang="ko-KR" sz="1200" dirty="0">
                <a:solidFill>
                  <a:srgbClr val="FF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“time” : Date</a:t>
            </a:r>
            <a:endParaRPr lang="en-US" sz="1200" dirty="0">
              <a:solidFill>
                <a:srgbClr val="FF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}</a:t>
            </a:r>
          </a:p>
          <a:p>
            <a:endParaRPr lang="en-US" sz="120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sz="120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sz="120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sz="120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sz="120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sz="120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sz="120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sz="120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9912" y="3835102"/>
            <a:ext cx="2818656" cy="194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790969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F13F5CC-B8E9-482F-A016-6EE14B7359EE}" type="slidenum">
              <a:rPr lang="ko-KR" altLang="en-US" smtClean="0"/>
              <a:pPr/>
              <a:t>235</a:t>
            </a:fld>
            <a:endParaRPr lang="ko-KR" altLang="en-US"/>
          </a:p>
        </p:txBody>
      </p:sp>
      <p:sp>
        <p:nvSpPr>
          <p:cNvPr id="6" name="标题 1"/>
          <p:cNvSpPr txBox="1">
            <a:spLocks/>
          </p:cNvSpPr>
          <p:nvPr/>
        </p:nvSpPr>
        <p:spPr bwMode="auto">
          <a:xfrm>
            <a:off x="200008" y="2564904"/>
            <a:ext cx="8743984" cy="1008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200" b="1" kern="0" dirty="0">
                <a:ea typeface="굴림" pitchFamily="50" charset="-127"/>
              </a:rPr>
              <a:t>EMAP</a:t>
            </a:r>
            <a:endParaRPr lang="en-US" altLang="ko-KR" sz="3200" b="1" kern="0" dirty="0"/>
          </a:p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200" b="1" kern="0" dirty="0"/>
              <a:t>(3) </a:t>
            </a:r>
            <a:r>
              <a:rPr lang="en-US" altLang="ko-KR" sz="3200" b="1" kern="0" dirty="0" err="1">
                <a:solidFill>
                  <a:schemeClr val="tx2"/>
                </a:solidFill>
              </a:rPr>
              <a:t>Event_PULL</a:t>
            </a:r>
            <a:endParaRPr lang="en-US" altLang="ko-KR" sz="3200" b="1" dirty="0">
              <a:solidFill>
                <a:schemeClr val="tx2"/>
              </a:solidFill>
            </a:endParaRPr>
          </a:p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altLang="ko-KR" sz="3200" b="1" kern="0" dirty="0">
              <a:solidFill>
                <a:schemeClr val="tx2"/>
              </a:solidFill>
            </a:endParaRPr>
          </a:p>
          <a:p>
            <a:pPr marL="2743200" lvl="5" indent="-457200" eaLnBrk="0" fontAlgn="base" latinLnBrk="0" hangingPunct="0">
              <a:spcBef>
                <a:spcPct val="0"/>
              </a:spcBef>
              <a:spcAft>
                <a:spcPct val="0"/>
              </a:spcAft>
              <a:buFontTx/>
              <a:buChar char="-"/>
              <a:defRPr/>
            </a:pPr>
            <a:r>
              <a:rPr lang="en-US" altLang="ko-KR" sz="2400" b="1" kern="0" dirty="0" err="1"/>
              <a:t>CoAP</a:t>
            </a:r>
            <a:r>
              <a:rPr lang="en-US" altLang="ko-KR" sz="2400" b="1" kern="0" dirty="0"/>
              <a:t>/JSON</a:t>
            </a:r>
          </a:p>
          <a:p>
            <a:pPr marL="2743200" lvl="5" indent="-457200" eaLnBrk="0" fontAlgn="base" latinLnBrk="0" hangingPunct="0">
              <a:spcBef>
                <a:spcPct val="0"/>
              </a:spcBef>
              <a:spcAft>
                <a:spcPct val="0"/>
              </a:spcAft>
              <a:buFontTx/>
              <a:buChar char="-"/>
              <a:defRPr/>
            </a:pPr>
            <a:r>
              <a:rPr lang="en-US" altLang="ko-KR" sz="2400" b="1" kern="0" dirty="0">
                <a:solidFill>
                  <a:schemeClr val="accent2"/>
                </a:solidFill>
              </a:rPr>
              <a:t>MQTT / JSON</a:t>
            </a:r>
          </a:p>
        </p:txBody>
      </p:sp>
    </p:spTree>
    <p:extLst>
      <p:ext uri="{BB962C8B-B14F-4D97-AF65-F5344CB8AC3E}">
        <p14:creationId xmlns:p14="http://schemas.microsoft.com/office/powerpoint/2010/main" val="2293035556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제목 2"/>
          <p:cNvSpPr>
            <a:spLocks noGrp="1"/>
          </p:cNvSpPr>
          <p:nvPr>
            <p:ph type="title"/>
          </p:nvPr>
        </p:nvSpPr>
        <p:spPr>
          <a:xfrm>
            <a:off x="28604" y="233346"/>
            <a:ext cx="8686800" cy="838200"/>
          </a:xfrm>
          <a:noFill/>
        </p:spPr>
        <p:txBody>
          <a:bodyPr/>
          <a:lstStyle/>
          <a:p>
            <a:pPr lvl="0">
              <a:defRPr/>
            </a:pPr>
            <a:r>
              <a:rPr lang="en-US" altLang="ko-KR" sz="3200" b="1" dirty="0">
                <a:solidFill>
                  <a:schemeClr val="tx1"/>
                </a:solidFill>
              </a:rPr>
              <a:t>2.2 EMAP(</a:t>
            </a:r>
            <a:r>
              <a:rPr lang="en-US" altLang="ko-KR" sz="3200" b="1" dirty="0">
                <a:solidFill>
                  <a:schemeClr val="accent2"/>
                </a:solidFill>
              </a:rPr>
              <a:t>MQTT/JSON</a:t>
            </a:r>
            <a:r>
              <a:rPr lang="en-US" altLang="ko-KR" sz="3200" b="1" dirty="0">
                <a:solidFill>
                  <a:schemeClr val="tx1"/>
                </a:solidFill>
              </a:rPr>
              <a:t>)</a:t>
            </a:r>
            <a:br>
              <a:rPr lang="en-US" altLang="ko-KR" sz="3200" b="1" dirty="0">
                <a:solidFill>
                  <a:schemeClr val="tx1"/>
                </a:solidFill>
              </a:rPr>
            </a:br>
            <a:r>
              <a:rPr lang="en-US" altLang="ko-KR" sz="3200" b="1" dirty="0">
                <a:solidFill>
                  <a:schemeClr val="tx1"/>
                </a:solidFill>
              </a:rPr>
              <a:t>Service : Event</a:t>
            </a:r>
            <a:endParaRPr lang="en-US" altLang="zh-CN" sz="3200" b="1" dirty="0"/>
          </a:p>
        </p:txBody>
      </p:sp>
      <p:sp>
        <p:nvSpPr>
          <p:cNvPr id="161" name="직사각형 160"/>
          <p:cNvSpPr/>
          <p:nvPr/>
        </p:nvSpPr>
        <p:spPr>
          <a:xfrm>
            <a:off x="611561" y="1484784"/>
            <a:ext cx="1512707" cy="5937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Client EMA</a:t>
            </a:r>
            <a:endParaRPr lang="ko-KR" alt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2" name="직사각형 161"/>
          <p:cNvSpPr/>
          <p:nvPr/>
        </p:nvSpPr>
        <p:spPr>
          <a:xfrm>
            <a:off x="6947725" y="1484784"/>
            <a:ext cx="1512707" cy="5937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Server EMA</a:t>
            </a:r>
            <a:endParaRPr lang="ko-KR" alt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90" name="직선 연결선 189"/>
          <p:cNvCxnSpPr/>
          <p:nvPr/>
        </p:nvCxnSpPr>
        <p:spPr>
          <a:xfrm flipH="1">
            <a:off x="7704078" y="2078530"/>
            <a:ext cx="3" cy="47794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2431662" y="2687434"/>
            <a:ext cx="2266967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TOPIC 	: /EMAP/CEMA/1.0b/Event</a:t>
            </a:r>
          </a:p>
          <a:p>
            <a:r>
              <a:rPr lang="en-US" altLang="ko-KR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Payload	: </a:t>
            </a:r>
            <a:r>
              <a:rPr lang="en-US" altLang="ko-KR" sz="800" dirty="0"/>
              <a:t>DistributeEvent</a:t>
            </a:r>
            <a:endParaRPr lang="en-US" altLang="ko-KR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431661" y="3047474"/>
            <a:ext cx="2266967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TOPIC 	: /EMAP/SEMA/1.0b/Event</a:t>
            </a:r>
          </a:p>
          <a:p>
            <a:r>
              <a:rPr lang="en-US" altLang="ko-KR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Payload 	: CreatedEvent</a:t>
            </a:r>
            <a:endParaRPr lang="ko-KR" altLang="en-US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8" name="직선 연결선 37"/>
          <p:cNvCxnSpPr/>
          <p:nvPr/>
        </p:nvCxnSpPr>
        <p:spPr>
          <a:xfrm flipH="1">
            <a:off x="1331640" y="2060848"/>
            <a:ext cx="3" cy="47794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2407044" y="2348880"/>
            <a:ext cx="2194832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TOPIC 	: /EMAP/SEMA/1.0b/Poll</a:t>
            </a:r>
          </a:p>
          <a:p>
            <a:r>
              <a:rPr lang="en-US" altLang="ko-KR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Payload 	: Poll</a:t>
            </a:r>
            <a:endParaRPr lang="ko-KR" altLang="en-US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431662" y="3501008"/>
            <a:ext cx="2266967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TOPIC 	: /EMAP/CEMA/1.0b/Event</a:t>
            </a:r>
          </a:p>
          <a:p>
            <a:r>
              <a:rPr lang="en-US" altLang="ko-KR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Payload	: </a:t>
            </a:r>
            <a:r>
              <a:rPr lang="en-US" altLang="ko-KR" sz="800" dirty="0"/>
              <a:t>Response</a:t>
            </a:r>
            <a:endParaRPr lang="en-US" altLang="ko-KR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3" name="직선 화살표 연결선 52"/>
          <p:cNvCxnSpPr/>
          <p:nvPr/>
        </p:nvCxnSpPr>
        <p:spPr>
          <a:xfrm>
            <a:off x="1331640" y="2687434"/>
            <a:ext cx="633617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/>
          <p:cNvCxnSpPr/>
          <p:nvPr/>
        </p:nvCxnSpPr>
        <p:spPr>
          <a:xfrm>
            <a:off x="1331640" y="2996952"/>
            <a:ext cx="6336171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/>
          <p:cNvCxnSpPr/>
          <p:nvPr/>
        </p:nvCxnSpPr>
        <p:spPr>
          <a:xfrm>
            <a:off x="1331640" y="3356992"/>
            <a:ext cx="633617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/>
          <p:cNvCxnSpPr/>
          <p:nvPr/>
        </p:nvCxnSpPr>
        <p:spPr>
          <a:xfrm>
            <a:off x="1331640" y="3789040"/>
            <a:ext cx="6336171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오른쪽 중괄호 19"/>
          <p:cNvSpPr/>
          <p:nvPr/>
        </p:nvSpPr>
        <p:spPr bwMode="auto">
          <a:xfrm rot="10800000">
            <a:off x="949095" y="2687433"/>
            <a:ext cx="357189" cy="1083593"/>
          </a:xfrm>
          <a:prstGeom prst="rightBrace">
            <a:avLst>
              <a:gd name="adj1" fmla="val 8333"/>
              <a:gd name="adj2" fmla="val 51966"/>
            </a:avLst>
          </a:prstGeom>
          <a:noFill/>
          <a:ln w="12699" cap="flat" cmpd="sng" algn="ctr">
            <a:solidFill>
              <a:schemeClr val="tx1"/>
            </a:solidFill>
            <a:prstDash val="dashDot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02954" y="3049215"/>
            <a:ext cx="5966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/>
              <a:t>PULL</a:t>
            </a:r>
          </a:p>
        </p:txBody>
      </p:sp>
      <p:cxnSp>
        <p:nvCxnSpPr>
          <p:cNvPr id="22" name="직선 화살표 연결선 21"/>
          <p:cNvCxnSpPr/>
          <p:nvPr/>
        </p:nvCxnSpPr>
        <p:spPr>
          <a:xfrm>
            <a:off x="1331640" y="4581128"/>
            <a:ext cx="6336171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/>
          <p:nvPr/>
        </p:nvCxnSpPr>
        <p:spPr>
          <a:xfrm>
            <a:off x="1331640" y="5013176"/>
            <a:ext cx="633617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/>
          <p:nvPr/>
        </p:nvCxnSpPr>
        <p:spPr>
          <a:xfrm>
            <a:off x="1331640" y="5517232"/>
            <a:ext cx="6336171" cy="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/>
          <p:nvPr/>
        </p:nvCxnSpPr>
        <p:spPr>
          <a:xfrm>
            <a:off x="1331640" y="5949280"/>
            <a:ext cx="6336171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2411760" y="4242574"/>
            <a:ext cx="2266967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TOPIC 	: /EMAP/CEMA/1.0b/Event</a:t>
            </a:r>
          </a:p>
          <a:p>
            <a:r>
              <a:rPr lang="en-US" altLang="ko-KR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Payload 	: DistributeEvent</a:t>
            </a:r>
            <a:endParaRPr lang="ko-KR" altLang="en-US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449049" y="5178678"/>
            <a:ext cx="2266967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TOPIC 	: /EMAP/SEMA/1.0b/Event</a:t>
            </a:r>
          </a:p>
          <a:p>
            <a:r>
              <a:rPr lang="en-US" altLang="ko-KR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Payload 	: CreatedEvent</a:t>
            </a:r>
            <a:endParaRPr lang="ko-KR" altLang="en-US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446860" y="4725144"/>
            <a:ext cx="2266967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TOPIC 	: /EMAP/SEMA/1.0b/Event</a:t>
            </a:r>
          </a:p>
          <a:p>
            <a:r>
              <a:rPr lang="en-US" altLang="ko-KR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Payload	: </a:t>
            </a:r>
            <a:r>
              <a:rPr lang="en-US" altLang="ko-KR" sz="800" dirty="0"/>
              <a:t>Response</a:t>
            </a:r>
            <a:endParaRPr lang="en-US" altLang="ko-KR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446860" y="5661248"/>
            <a:ext cx="2266967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TOPIC 	: /EMAP/CEMA/1.0b/Event</a:t>
            </a:r>
          </a:p>
          <a:p>
            <a:r>
              <a:rPr lang="en-US" altLang="ko-KR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Payload	: </a:t>
            </a:r>
            <a:r>
              <a:rPr lang="en-US" altLang="ko-KR" sz="800" dirty="0"/>
              <a:t>Response</a:t>
            </a:r>
            <a:endParaRPr lang="en-US" altLang="ko-KR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오른쪽 중괄호 32"/>
          <p:cNvSpPr/>
          <p:nvPr/>
        </p:nvSpPr>
        <p:spPr bwMode="auto">
          <a:xfrm rot="10800000">
            <a:off x="969668" y="4581128"/>
            <a:ext cx="357189" cy="1371625"/>
          </a:xfrm>
          <a:prstGeom prst="rightBrace">
            <a:avLst>
              <a:gd name="adj1" fmla="val 8333"/>
              <a:gd name="adj2" fmla="val 51966"/>
            </a:avLst>
          </a:prstGeom>
          <a:noFill/>
          <a:ln w="12699" cap="flat" cmpd="sng" algn="ctr">
            <a:solidFill>
              <a:schemeClr val="tx1"/>
            </a:solidFill>
            <a:prstDash val="dashDot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323528" y="5011445"/>
            <a:ext cx="61747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/>
              <a:t>PUSH</a:t>
            </a:r>
          </a:p>
        </p:txBody>
      </p:sp>
    </p:spTree>
    <p:extLst>
      <p:ext uri="{BB962C8B-B14F-4D97-AF65-F5344CB8AC3E}">
        <p14:creationId xmlns:p14="http://schemas.microsoft.com/office/powerpoint/2010/main" val="148803875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b="1" dirty="0">
                <a:solidFill>
                  <a:schemeClr val="tx1"/>
                </a:solidFill>
              </a:rPr>
              <a:t>2. Smart Home Energy Framework : </a:t>
            </a:r>
            <a:r>
              <a:rPr lang="en-US" altLang="ko-KR" sz="2800" b="1" dirty="0">
                <a:solidFill>
                  <a:schemeClr val="tx1"/>
                </a:solidFill>
              </a:rPr>
              <a:t/>
            </a:r>
            <a:br>
              <a:rPr lang="en-US" altLang="ko-KR" sz="2800" b="1" dirty="0">
                <a:solidFill>
                  <a:schemeClr val="tx1"/>
                </a:solidFill>
              </a:rPr>
            </a:br>
            <a:r>
              <a:rPr lang="en-US" altLang="ko-KR" sz="2400" b="1" dirty="0">
                <a:solidFill>
                  <a:schemeClr val="tx1"/>
                </a:solidFill>
              </a:rPr>
              <a:t>2.2 EMAP(CoAP/JSON, </a:t>
            </a:r>
            <a:r>
              <a:rPr lang="en-US" altLang="ko-KR" sz="2400" b="1" dirty="0">
                <a:solidFill>
                  <a:srgbClr val="FF0000"/>
                </a:solidFill>
              </a:rPr>
              <a:t>MQTT/JSON</a:t>
            </a:r>
            <a:r>
              <a:rPr lang="en-US" altLang="ko-KR" sz="2400" b="1" dirty="0">
                <a:solidFill>
                  <a:schemeClr val="tx1"/>
                </a:solidFill>
              </a:rPr>
              <a:t>) : Event-</a:t>
            </a:r>
            <a:r>
              <a:rPr lang="en-US" altLang="ko-KR" sz="2400" b="1" dirty="0">
                <a:solidFill>
                  <a:srgbClr val="FF0000"/>
                </a:solidFill>
              </a:rPr>
              <a:t>PULL</a:t>
            </a:r>
            <a:r>
              <a:rPr lang="en-US" altLang="ko-KR" sz="2400" b="1" dirty="0">
                <a:solidFill>
                  <a:schemeClr val="tx1"/>
                </a:solidFill>
              </a:rPr>
              <a:t>,PUSH</a:t>
            </a:r>
            <a:endParaRPr lang="ko-KR" altLang="en-US" sz="24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7C6F095-276F-4AD3-9842-1213BA0CC323}" type="slidenum">
              <a:rPr lang="ko-KR" altLang="en-US" smtClean="0">
                <a:solidFill>
                  <a:srgbClr val="000000"/>
                </a:solidFill>
              </a:rPr>
              <a:pPr>
                <a:defRPr/>
              </a:pPr>
              <a:t>237</a:t>
            </a:fld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827584" y="2483604"/>
            <a:ext cx="6696744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/>
            <a:r>
              <a:rPr lang="en-US" altLang="ko-KR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(1) Poll</a:t>
            </a:r>
          </a:p>
          <a:p>
            <a:pPr marL="0" lvl="1"/>
            <a:r>
              <a:rPr lang="en-US" altLang="ko-KR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(2)</a:t>
            </a:r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DistributeEvent</a:t>
            </a:r>
            <a:endParaRPr lang="ko-KR" alt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1"/>
            <a:endParaRPr lang="en-US" altLang="ko-KR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813916" y="4343636"/>
            <a:ext cx="59189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type :</a:t>
            </a:r>
            <a:r>
              <a:rPr lang="en-US" altLang="ko-K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dirty="0">
                <a:solidFill>
                  <a:srgbClr val="FF0000"/>
                </a:solidFill>
              </a:rPr>
              <a:t>Registration</a:t>
            </a:r>
            <a:r>
              <a:rPr lang="en-US" altLang="ko-KR" b="1" dirty="0">
                <a:solidFill>
                  <a:srgbClr val="FF0000"/>
                </a:solidFill>
              </a:rPr>
              <a:t> ,</a:t>
            </a:r>
            <a:r>
              <a:rPr lang="en-US" altLang="ko-KR" dirty="0">
                <a:solidFill>
                  <a:srgbClr val="FF0000"/>
                </a:solidFill>
              </a:rPr>
              <a:t>Periodic , </a:t>
            </a:r>
            <a:r>
              <a:rPr lang="en-US" altLang="ko-K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report, Event, Price</a:t>
            </a:r>
            <a:r>
              <a:rPr lang="ko-KR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인지 구분</a:t>
            </a:r>
            <a:endParaRPr lang="ko-KR" altLang="en-US" dirty="0">
              <a:solidFill>
                <a:srgbClr val="FF0000"/>
              </a:solidFill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539552" y="1371816"/>
            <a:ext cx="8229600" cy="1086951"/>
            <a:chOff x="539552" y="1371816"/>
            <a:chExt cx="8229600" cy="1086951"/>
          </a:xfrm>
        </p:grpSpPr>
        <p:sp>
          <p:nvSpPr>
            <p:cNvPr id="26" name="직사각형 25"/>
            <p:cNvSpPr/>
            <p:nvPr/>
          </p:nvSpPr>
          <p:spPr bwMode="auto">
            <a:xfrm>
              <a:off x="539552" y="1417527"/>
              <a:ext cx="8229600" cy="1023300"/>
            </a:xfrm>
            <a:prstGeom prst="rect">
              <a:avLst/>
            </a:prstGeom>
            <a:solidFill>
              <a:schemeClr val="bg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7210426" y="1669901"/>
              <a:ext cx="1172116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ClientEMA</a:t>
              </a:r>
              <a:r>
                <a:rPr lang="en-US" altLang="ko-KR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/>
              </a:r>
              <a:br>
                <a:rPr lang="en-US" altLang="ko-KR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</a:br>
              <a:r>
                <a:rPr lang="en-US" altLang="ko-KR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(192.168.1.101)</a:t>
              </a:r>
            </a:p>
          </p:txBody>
        </p:sp>
        <p:cxnSp>
          <p:nvCxnSpPr>
            <p:cNvPr id="30" name="직선 화살표 연결선 29"/>
            <p:cNvCxnSpPr/>
            <p:nvPr/>
          </p:nvCxnSpPr>
          <p:spPr bwMode="auto">
            <a:xfrm>
              <a:off x="2105142" y="1860213"/>
              <a:ext cx="1468805" cy="0"/>
            </a:xfrm>
            <a:prstGeom prst="straightConnector1">
              <a:avLst/>
            </a:prstGeom>
            <a:solidFill>
              <a:schemeClr val="accent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arrow" w="med" len="med"/>
              <a:tailEnd type="none"/>
            </a:ln>
            <a:effectLst/>
          </p:spPr>
        </p:cxnSp>
        <p:sp>
          <p:nvSpPr>
            <p:cNvPr id="34" name="TextBox 33"/>
            <p:cNvSpPr txBox="1"/>
            <p:nvPr/>
          </p:nvSpPr>
          <p:spPr>
            <a:xfrm>
              <a:off x="783840" y="1696878"/>
              <a:ext cx="1176925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ServerEMA</a:t>
              </a:r>
              <a:endPara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r>
                <a:rPr lang="en-US" altLang="ko-KR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(192.168.1.127)</a:t>
              </a:r>
            </a:p>
          </p:txBody>
        </p:sp>
        <p:cxnSp>
          <p:nvCxnSpPr>
            <p:cNvPr id="35" name="직선 화살표 연결선 34"/>
            <p:cNvCxnSpPr/>
            <p:nvPr/>
          </p:nvCxnSpPr>
          <p:spPr bwMode="auto">
            <a:xfrm flipH="1">
              <a:off x="2133787" y="2132856"/>
              <a:ext cx="1440160" cy="0"/>
            </a:xfrm>
            <a:prstGeom prst="straightConnector1">
              <a:avLst/>
            </a:prstGeom>
            <a:solidFill>
              <a:schemeClr val="accent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arrow" w="med" len="med"/>
              <a:tailEnd type="none"/>
            </a:ln>
            <a:effectLst/>
          </p:spPr>
        </p:cxnSp>
        <p:sp>
          <p:nvSpPr>
            <p:cNvPr id="36" name="TextBox 35"/>
            <p:cNvSpPr txBox="1"/>
            <p:nvPr/>
          </p:nvSpPr>
          <p:spPr>
            <a:xfrm>
              <a:off x="3840666" y="2150990"/>
              <a:ext cx="162993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3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(2)</a:t>
              </a:r>
              <a:r>
                <a:rPr lang="en-US" altLang="ko-KR" sz="1400" dirty="0"/>
                <a:t> DistributeEvent</a:t>
              </a: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3825517" y="1371816"/>
              <a:ext cx="71192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3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(1) </a:t>
              </a:r>
              <a:r>
                <a:rPr lang="en-US" altLang="ko-KR" sz="1400" dirty="0"/>
                <a:t>Poll</a:t>
              </a:r>
              <a:endParaRPr lang="ko-KR" altLang="en-US" sz="13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4080600" y="1679593"/>
              <a:ext cx="1172117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Broker</a:t>
              </a:r>
              <a:br>
                <a:rPr lang="en-US" altLang="ko-KR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</a:br>
              <a:r>
                <a:rPr lang="en-US" altLang="ko-KR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(192.168.1.201)</a:t>
              </a:r>
            </a:p>
          </p:txBody>
        </p:sp>
        <p:cxnSp>
          <p:nvCxnSpPr>
            <p:cNvPr id="39" name="직선 화살표 연결선 38"/>
            <p:cNvCxnSpPr/>
            <p:nvPr/>
          </p:nvCxnSpPr>
          <p:spPr bwMode="auto">
            <a:xfrm>
              <a:off x="5472143" y="1853903"/>
              <a:ext cx="1468805" cy="0"/>
            </a:xfrm>
            <a:prstGeom prst="straightConnector1">
              <a:avLst/>
            </a:prstGeom>
            <a:solidFill>
              <a:schemeClr val="accent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arrow" w="med" len="med"/>
              <a:tailEnd type="none"/>
            </a:ln>
            <a:effectLst/>
          </p:spPr>
        </p:cxnSp>
        <p:cxnSp>
          <p:nvCxnSpPr>
            <p:cNvPr id="40" name="직선 화살표 연결선 39"/>
            <p:cNvCxnSpPr/>
            <p:nvPr/>
          </p:nvCxnSpPr>
          <p:spPr bwMode="auto">
            <a:xfrm flipH="1">
              <a:off x="5531429" y="2109505"/>
              <a:ext cx="1440160" cy="0"/>
            </a:xfrm>
            <a:prstGeom prst="straightConnector1">
              <a:avLst/>
            </a:prstGeom>
            <a:solidFill>
              <a:schemeClr val="accent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arrow" w="med" len="med"/>
              <a:tailEnd type="none"/>
            </a:ln>
            <a:effectLst/>
          </p:spPr>
        </p:cxn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0538" y="2587367"/>
            <a:ext cx="6583462" cy="37147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988" y="5176996"/>
            <a:ext cx="8136904" cy="495300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>
            <a:off x="0" y="0"/>
            <a:ext cx="234307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>
                <a:solidFill>
                  <a:schemeClr val="accent2"/>
                </a:solidFill>
              </a:rPr>
              <a:t>파란색 </a:t>
            </a:r>
            <a:r>
              <a:rPr lang="en-US" altLang="ko-KR" sz="1200" dirty="0">
                <a:solidFill>
                  <a:schemeClr val="accent2"/>
                </a:solidFill>
              </a:rPr>
              <a:t>: </a:t>
            </a:r>
            <a:r>
              <a:rPr lang="ko-KR" altLang="en-US" sz="1200" dirty="0">
                <a:solidFill>
                  <a:schemeClr val="accent2"/>
                </a:solidFill>
              </a:rPr>
              <a:t>기존 </a:t>
            </a:r>
            <a:r>
              <a:rPr lang="en-US" altLang="ko-KR" sz="1200" dirty="0">
                <a:solidFill>
                  <a:schemeClr val="accent2"/>
                </a:solidFill>
              </a:rPr>
              <a:t>OpenADR</a:t>
            </a:r>
            <a:r>
              <a:rPr lang="ko-KR" altLang="en-US" sz="1200" dirty="0">
                <a:solidFill>
                  <a:schemeClr val="accent2"/>
                </a:solidFill>
              </a:rPr>
              <a:t> </a:t>
            </a:r>
            <a:r>
              <a:rPr lang="en-US" altLang="ko-KR" sz="1200" dirty="0">
                <a:solidFill>
                  <a:schemeClr val="accent2"/>
                </a:solidFill>
              </a:rPr>
              <a:t>Tag </a:t>
            </a:r>
            <a:r>
              <a:rPr lang="ko-KR" altLang="en-US" sz="1200" dirty="0">
                <a:solidFill>
                  <a:schemeClr val="accent2"/>
                </a:solidFill>
              </a:rPr>
              <a:t>부분</a:t>
            </a:r>
            <a:endParaRPr lang="en-US" altLang="ko-KR" sz="1200" dirty="0">
              <a:solidFill>
                <a:schemeClr val="accent2"/>
              </a:solidFill>
            </a:endParaRPr>
          </a:p>
          <a:p>
            <a:r>
              <a:rPr lang="ko-KR" altLang="en-US" sz="1200" dirty="0">
                <a:solidFill>
                  <a:srgbClr val="FF0000"/>
                </a:solidFill>
              </a:rPr>
              <a:t>빨간색 </a:t>
            </a:r>
            <a:r>
              <a:rPr lang="en-US" altLang="ko-KR" sz="1200" dirty="0">
                <a:solidFill>
                  <a:srgbClr val="FF0000"/>
                </a:solidFill>
              </a:rPr>
              <a:t>: OpenADR</a:t>
            </a:r>
            <a:r>
              <a:rPr lang="ko-KR" altLang="en-US" sz="1200" dirty="0">
                <a:solidFill>
                  <a:srgbClr val="FF0000"/>
                </a:solidFill>
              </a:rPr>
              <a:t>확장된 </a:t>
            </a:r>
            <a:r>
              <a:rPr lang="en-US" altLang="ko-KR" sz="1200" dirty="0">
                <a:solidFill>
                  <a:srgbClr val="FF0000"/>
                </a:solidFill>
              </a:rPr>
              <a:t>Profile</a:t>
            </a:r>
          </a:p>
          <a:p>
            <a:r>
              <a:rPr lang="ko-KR" altLang="en-US" sz="1200" dirty="0">
                <a:solidFill>
                  <a:schemeClr val="accent1"/>
                </a:solidFill>
              </a:rPr>
              <a:t>초록색 </a:t>
            </a:r>
            <a:r>
              <a:rPr lang="en-US" altLang="ko-KR" sz="1200" dirty="0">
                <a:solidFill>
                  <a:schemeClr val="accent1"/>
                </a:solidFill>
              </a:rPr>
              <a:t>: </a:t>
            </a:r>
            <a:r>
              <a:rPr lang="ko-KR" altLang="en-US" sz="1200" dirty="0">
                <a:solidFill>
                  <a:schemeClr val="accent1"/>
                </a:solidFill>
              </a:rPr>
              <a:t>삭제 또는 변경</a:t>
            </a:r>
            <a:endParaRPr lang="en-US" altLang="ko-KR" sz="1200" dirty="0">
              <a:solidFill>
                <a:schemeClr val="accent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48680" y="3306288"/>
            <a:ext cx="8846640" cy="2757266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txBody>
          <a:bodyPr wrap="square" lIns="108000" tIns="108000" rIns="108000" bIns="108000" rtlCol="0" anchor="ctr">
            <a:spAutoFit/>
          </a:bodyPr>
          <a:lstStyle/>
          <a:p>
            <a:r>
              <a:rPr lang="en-US" altLang="ko-KR" sz="1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Poll</a:t>
            </a:r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100" b="1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JSONObject</a:t>
            </a:r>
            <a:r>
              <a:rPr lang="en-US" altLang="ko-KR" sz="110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{</a:t>
            </a:r>
          </a:p>
          <a:p>
            <a:r>
              <a:rPr lang="en-US" altLang="ko-KR" sz="1100" dirty="0">
                <a:solidFill>
                  <a:schemeClr val="tx2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</a:t>
            </a:r>
            <a:r>
              <a:rPr lang="en-US" altLang="ko-KR" sz="11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SrcEMA” </a:t>
            </a:r>
            <a:r>
              <a:rPr lang="en-US" altLang="ko-KR" sz="1100" dirty="0">
                <a:solidFill>
                  <a:schemeClr val="tx2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: String,</a:t>
            </a:r>
          </a:p>
          <a:p>
            <a:r>
              <a:rPr lang="en-US" altLang="ko-KR" sz="11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“DestEMA” : String,</a:t>
            </a:r>
          </a:p>
          <a:p>
            <a:r>
              <a:rPr lang="en-US" altLang="ko-KR" sz="1100" dirty="0">
                <a:solidFill>
                  <a:schemeClr val="tx2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“requestID": </a:t>
            </a:r>
            <a:r>
              <a:rPr lang="en-US" altLang="ko-KR" sz="11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String</a:t>
            </a:r>
            <a:r>
              <a:rPr lang="en-US" altLang="ko-KR" sz="1100" dirty="0">
                <a:solidFill>
                  <a:schemeClr val="tx2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,</a:t>
            </a:r>
          </a:p>
          <a:p>
            <a:r>
              <a:rPr lang="en-US" altLang="ko-KR" sz="1100" dirty="0">
                <a:solidFill>
                  <a:schemeClr val="tx2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</a:t>
            </a:r>
            <a:r>
              <a:rPr lang="en-US" altLang="ko-KR" sz="1100" strike="sngStrike" dirty="0">
                <a:solidFill>
                  <a:schemeClr val="tx2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100" strike="sngStrike" dirty="0">
                <a:solidFill>
                  <a:schemeClr val="accent1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“version": Integer=&gt;</a:t>
            </a:r>
            <a:r>
              <a:rPr lang="ko-KR" altLang="en-US" sz="1100" strike="sngStrike" dirty="0">
                <a:solidFill>
                  <a:schemeClr val="accent1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삭제</a:t>
            </a:r>
            <a:r>
              <a:rPr lang="en-US" altLang="ko-KR" sz="1100" strike="sngStrike" dirty="0">
                <a:solidFill>
                  <a:schemeClr val="accent1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,</a:t>
            </a:r>
          </a:p>
          <a:p>
            <a:r>
              <a:rPr lang="en-US" altLang="ko-KR" sz="1100" strike="sngStrike" dirty="0">
                <a:solidFill>
                  <a:schemeClr val="accent1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“type” : String =&gt; </a:t>
            </a:r>
            <a:r>
              <a:rPr lang="ko-KR" altLang="en-US" sz="1100" strike="sngStrike" dirty="0">
                <a:solidFill>
                  <a:schemeClr val="accent1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삭제</a:t>
            </a:r>
            <a:r>
              <a:rPr lang="en-US" altLang="ko-KR" sz="1100" strike="sngStrike" dirty="0">
                <a:solidFill>
                  <a:schemeClr val="accent1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(RegisteredReport</a:t>
            </a:r>
            <a:r>
              <a:rPr lang="ko-KR" altLang="en-US" sz="1100" strike="sngStrike" dirty="0">
                <a:solidFill>
                  <a:schemeClr val="accent1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로 변경</a:t>
            </a:r>
            <a:r>
              <a:rPr lang="en-US" altLang="ko-KR" sz="1100" strike="sngStrike" dirty="0">
                <a:solidFill>
                  <a:schemeClr val="accent1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)</a:t>
            </a:r>
          </a:p>
          <a:p>
            <a:r>
              <a:rPr lang="en-US" altLang="ko-KR" sz="1100" dirty="0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“service” : String,</a:t>
            </a:r>
            <a:endParaRPr lang="en-US" altLang="ko-KR" sz="1100" dirty="0">
              <a:solidFill>
                <a:schemeClr val="tx2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r>
              <a:rPr lang="en-US" altLang="ko-KR" sz="1100" dirty="0">
                <a:solidFill>
                  <a:srgbClr val="FF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“type” : String,</a:t>
            </a:r>
          </a:p>
          <a:p>
            <a:r>
              <a:rPr lang="en-US" altLang="ko-KR" sz="1100" dirty="0">
                <a:solidFill>
                  <a:srgbClr val="FF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“time” : Date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}</a:t>
            </a:r>
          </a:p>
          <a:p>
            <a:endParaRPr lang="en-US" altLang="ko-KR" sz="110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altLang="ko-KR" sz="110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altLang="ko-KR" sz="110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altLang="ko-KR" sz="110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altLang="ko-KR" sz="110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8074478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b="1" dirty="0">
                <a:solidFill>
                  <a:schemeClr val="tx1"/>
                </a:solidFill>
              </a:rPr>
              <a:t>2. Smart Home Energy Framework : </a:t>
            </a:r>
            <a:r>
              <a:rPr lang="en-US" altLang="ko-KR" sz="2800" b="1" dirty="0">
                <a:solidFill>
                  <a:schemeClr val="tx1"/>
                </a:solidFill>
              </a:rPr>
              <a:t/>
            </a:r>
            <a:br>
              <a:rPr lang="en-US" altLang="ko-KR" sz="2800" b="1" dirty="0">
                <a:solidFill>
                  <a:schemeClr val="tx1"/>
                </a:solidFill>
              </a:rPr>
            </a:br>
            <a:r>
              <a:rPr lang="en-US" altLang="ko-KR" sz="2400" b="1" dirty="0">
                <a:solidFill>
                  <a:schemeClr val="tx1"/>
                </a:solidFill>
              </a:rPr>
              <a:t>2.2 EMAP(CoAP/JSON, </a:t>
            </a:r>
            <a:r>
              <a:rPr lang="en-US" altLang="ko-KR" sz="2400" b="1" dirty="0">
                <a:solidFill>
                  <a:srgbClr val="FF0000"/>
                </a:solidFill>
              </a:rPr>
              <a:t>MQTT/JSON</a:t>
            </a:r>
            <a:r>
              <a:rPr lang="en-US" altLang="ko-KR" sz="2400" b="1" dirty="0">
                <a:solidFill>
                  <a:schemeClr val="tx1"/>
                </a:solidFill>
              </a:rPr>
              <a:t>) : Event-</a:t>
            </a:r>
            <a:r>
              <a:rPr lang="en-US" altLang="ko-KR" sz="2400" b="1" dirty="0">
                <a:solidFill>
                  <a:srgbClr val="FF0000"/>
                </a:solidFill>
              </a:rPr>
              <a:t>PULL</a:t>
            </a:r>
            <a:r>
              <a:rPr lang="en-US" altLang="ko-KR" sz="2400" b="1" dirty="0">
                <a:solidFill>
                  <a:schemeClr val="tx1"/>
                </a:solidFill>
              </a:rPr>
              <a:t>,PUSH</a:t>
            </a:r>
            <a:endParaRPr lang="ko-KR" altLang="en-US" sz="24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7C6F095-276F-4AD3-9842-1213BA0CC323}" type="slidenum">
              <a:rPr lang="ko-KR" altLang="en-US" smtClean="0">
                <a:solidFill>
                  <a:srgbClr val="000000"/>
                </a:solidFill>
              </a:rPr>
              <a:pPr>
                <a:defRPr/>
              </a:pPr>
              <a:t>238</a:t>
            </a:fld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827584" y="2483604"/>
            <a:ext cx="6696744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/>
            <a:r>
              <a:rPr lang="en-US" altLang="ko-KR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(1) Poll</a:t>
            </a:r>
          </a:p>
          <a:p>
            <a:pPr marL="0" lvl="1"/>
            <a:r>
              <a:rPr lang="en-US" altLang="ko-KR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(2)</a:t>
            </a:r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DistributeEvent</a:t>
            </a:r>
            <a:endParaRPr lang="ko-KR" alt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1"/>
            <a:endParaRPr lang="en-US" altLang="ko-KR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539552" y="1371816"/>
            <a:ext cx="8229600" cy="1086951"/>
            <a:chOff x="539552" y="1371816"/>
            <a:chExt cx="8229600" cy="1086951"/>
          </a:xfrm>
        </p:grpSpPr>
        <p:sp>
          <p:nvSpPr>
            <p:cNvPr id="26" name="직사각형 25"/>
            <p:cNvSpPr/>
            <p:nvPr/>
          </p:nvSpPr>
          <p:spPr bwMode="auto">
            <a:xfrm>
              <a:off x="539552" y="1417527"/>
              <a:ext cx="8229600" cy="1023300"/>
            </a:xfrm>
            <a:prstGeom prst="rect">
              <a:avLst/>
            </a:prstGeom>
            <a:solidFill>
              <a:schemeClr val="bg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7210426" y="1669901"/>
              <a:ext cx="1172116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ClientEMA</a:t>
              </a:r>
              <a:r>
                <a:rPr lang="en-US" altLang="ko-KR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/>
              </a:r>
              <a:br>
                <a:rPr lang="en-US" altLang="ko-KR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</a:br>
              <a:r>
                <a:rPr lang="en-US" altLang="ko-KR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(192.168.1.101)</a:t>
              </a:r>
            </a:p>
          </p:txBody>
        </p:sp>
        <p:cxnSp>
          <p:nvCxnSpPr>
            <p:cNvPr id="30" name="직선 화살표 연결선 29"/>
            <p:cNvCxnSpPr/>
            <p:nvPr/>
          </p:nvCxnSpPr>
          <p:spPr bwMode="auto">
            <a:xfrm>
              <a:off x="2105142" y="1860213"/>
              <a:ext cx="1468805" cy="0"/>
            </a:xfrm>
            <a:prstGeom prst="straightConnector1">
              <a:avLst/>
            </a:prstGeom>
            <a:solidFill>
              <a:schemeClr val="accent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arrow" w="med" len="med"/>
              <a:tailEnd type="none"/>
            </a:ln>
            <a:effectLst/>
          </p:spPr>
        </p:cxnSp>
        <p:sp>
          <p:nvSpPr>
            <p:cNvPr id="34" name="TextBox 33"/>
            <p:cNvSpPr txBox="1"/>
            <p:nvPr/>
          </p:nvSpPr>
          <p:spPr>
            <a:xfrm>
              <a:off x="783840" y="1696878"/>
              <a:ext cx="1176925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ServerEMA</a:t>
              </a:r>
              <a:endPara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r>
                <a:rPr lang="en-US" altLang="ko-KR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(192.168.1.127)</a:t>
              </a:r>
            </a:p>
          </p:txBody>
        </p:sp>
        <p:cxnSp>
          <p:nvCxnSpPr>
            <p:cNvPr id="35" name="직선 화살표 연결선 34"/>
            <p:cNvCxnSpPr/>
            <p:nvPr/>
          </p:nvCxnSpPr>
          <p:spPr bwMode="auto">
            <a:xfrm flipH="1">
              <a:off x="2133787" y="2132856"/>
              <a:ext cx="1440160" cy="0"/>
            </a:xfrm>
            <a:prstGeom prst="straightConnector1">
              <a:avLst/>
            </a:prstGeom>
            <a:solidFill>
              <a:schemeClr val="accent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arrow" w="med" len="med"/>
              <a:tailEnd type="none"/>
            </a:ln>
            <a:effectLst/>
          </p:spPr>
        </p:cxnSp>
        <p:sp>
          <p:nvSpPr>
            <p:cNvPr id="36" name="TextBox 35"/>
            <p:cNvSpPr txBox="1"/>
            <p:nvPr/>
          </p:nvSpPr>
          <p:spPr>
            <a:xfrm>
              <a:off x="3840666" y="2150990"/>
              <a:ext cx="162993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3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(2)</a:t>
              </a:r>
              <a:r>
                <a:rPr lang="en-US" altLang="ko-KR" sz="1400" dirty="0"/>
                <a:t> DistributeEvent</a:t>
              </a: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3825517" y="1371816"/>
              <a:ext cx="71192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3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(1) </a:t>
              </a:r>
              <a:r>
                <a:rPr lang="en-US" altLang="ko-KR" sz="1400" dirty="0"/>
                <a:t>Poll</a:t>
              </a:r>
              <a:endParaRPr lang="ko-KR" altLang="en-US" sz="13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4080600" y="1679593"/>
              <a:ext cx="1172117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Broker</a:t>
              </a:r>
              <a:br>
                <a:rPr lang="en-US" altLang="ko-KR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</a:br>
              <a:r>
                <a:rPr lang="en-US" altLang="ko-KR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(192.168.1.201)</a:t>
              </a:r>
            </a:p>
          </p:txBody>
        </p:sp>
        <p:cxnSp>
          <p:nvCxnSpPr>
            <p:cNvPr id="39" name="직선 화살표 연결선 38"/>
            <p:cNvCxnSpPr/>
            <p:nvPr/>
          </p:nvCxnSpPr>
          <p:spPr bwMode="auto">
            <a:xfrm>
              <a:off x="5472143" y="1853903"/>
              <a:ext cx="1468805" cy="0"/>
            </a:xfrm>
            <a:prstGeom prst="straightConnector1">
              <a:avLst/>
            </a:prstGeom>
            <a:solidFill>
              <a:schemeClr val="accent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arrow" w="med" len="med"/>
              <a:tailEnd type="none"/>
            </a:ln>
            <a:effectLst/>
          </p:spPr>
        </p:cxnSp>
        <p:cxnSp>
          <p:nvCxnSpPr>
            <p:cNvPr id="40" name="직선 화살표 연결선 39"/>
            <p:cNvCxnSpPr/>
            <p:nvPr/>
          </p:nvCxnSpPr>
          <p:spPr bwMode="auto">
            <a:xfrm flipH="1">
              <a:off x="5531429" y="2109505"/>
              <a:ext cx="1440160" cy="0"/>
            </a:xfrm>
            <a:prstGeom prst="straightConnector1">
              <a:avLst/>
            </a:prstGeom>
            <a:solidFill>
              <a:schemeClr val="accent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arrow" w="med" len="med"/>
              <a:tailEnd type="none"/>
            </a:ln>
            <a:effectLst/>
          </p:spPr>
        </p:cxn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0538" y="2587367"/>
            <a:ext cx="6583462" cy="371475"/>
          </a:xfrm>
          <a:prstGeom prst="rect">
            <a:avLst/>
          </a:prstGeom>
        </p:spPr>
      </p:pic>
      <p:sp>
        <p:nvSpPr>
          <p:cNvPr id="24" name="직사각형 23"/>
          <p:cNvSpPr/>
          <p:nvPr/>
        </p:nvSpPr>
        <p:spPr>
          <a:xfrm>
            <a:off x="0" y="0"/>
            <a:ext cx="234307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>
                <a:solidFill>
                  <a:schemeClr val="accent2"/>
                </a:solidFill>
              </a:rPr>
              <a:t>파란색 </a:t>
            </a:r>
            <a:r>
              <a:rPr lang="en-US" altLang="ko-KR" sz="1200" dirty="0">
                <a:solidFill>
                  <a:schemeClr val="accent2"/>
                </a:solidFill>
              </a:rPr>
              <a:t>: </a:t>
            </a:r>
            <a:r>
              <a:rPr lang="ko-KR" altLang="en-US" sz="1200" dirty="0">
                <a:solidFill>
                  <a:schemeClr val="accent2"/>
                </a:solidFill>
              </a:rPr>
              <a:t>기존 </a:t>
            </a:r>
            <a:r>
              <a:rPr lang="en-US" altLang="ko-KR" sz="1200" dirty="0">
                <a:solidFill>
                  <a:schemeClr val="accent2"/>
                </a:solidFill>
              </a:rPr>
              <a:t>OpenADR</a:t>
            </a:r>
            <a:r>
              <a:rPr lang="ko-KR" altLang="en-US" sz="1200" dirty="0">
                <a:solidFill>
                  <a:schemeClr val="accent2"/>
                </a:solidFill>
              </a:rPr>
              <a:t> </a:t>
            </a:r>
            <a:r>
              <a:rPr lang="en-US" altLang="ko-KR" sz="1200" dirty="0">
                <a:solidFill>
                  <a:schemeClr val="accent2"/>
                </a:solidFill>
              </a:rPr>
              <a:t>Tag </a:t>
            </a:r>
            <a:r>
              <a:rPr lang="ko-KR" altLang="en-US" sz="1200" dirty="0">
                <a:solidFill>
                  <a:schemeClr val="accent2"/>
                </a:solidFill>
              </a:rPr>
              <a:t>부분</a:t>
            </a:r>
            <a:endParaRPr lang="en-US" altLang="ko-KR" sz="1200" dirty="0">
              <a:solidFill>
                <a:schemeClr val="accent2"/>
              </a:solidFill>
            </a:endParaRPr>
          </a:p>
          <a:p>
            <a:r>
              <a:rPr lang="ko-KR" altLang="en-US" sz="1200" dirty="0">
                <a:solidFill>
                  <a:srgbClr val="FF0000"/>
                </a:solidFill>
              </a:rPr>
              <a:t>빨간색 </a:t>
            </a:r>
            <a:r>
              <a:rPr lang="en-US" altLang="ko-KR" sz="1200" dirty="0">
                <a:solidFill>
                  <a:srgbClr val="FF0000"/>
                </a:solidFill>
              </a:rPr>
              <a:t>: OpenADR</a:t>
            </a:r>
            <a:r>
              <a:rPr lang="ko-KR" altLang="en-US" sz="1200" dirty="0">
                <a:solidFill>
                  <a:srgbClr val="FF0000"/>
                </a:solidFill>
              </a:rPr>
              <a:t>확장된 </a:t>
            </a:r>
            <a:r>
              <a:rPr lang="en-US" altLang="ko-KR" sz="1200" dirty="0">
                <a:solidFill>
                  <a:srgbClr val="FF0000"/>
                </a:solidFill>
              </a:rPr>
              <a:t>Profile</a:t>
            </a:r>
          </a:p>
          <a:p>
            <a:r>
              <a:rPr lang="ko-KR" altLang="en-US" sz="1200" dirty="0">
                <a:solidFill>
                  <a:schemeClr val="accent1"/>
                </a:solidFill>
              </a:rPr>
              <a:t>초록색 </a:t>
            </a:r>
            <a:r>
              <a:rPr lang="en-US" altLang="ko-KR" sz="1200" dirty="0">
                <a:solidFill>
                  <a:schemeClr val="accent1"/>
                </a:solidFill>
              </a:rPr>
              <a:t>: </a:t>
            </a:r>
            <a:r>
              <a:rPr lang="ko-KR" altLang="en-US" sz="1200" dirty="0">
                <a:solidFill>
                  <a:schemeClr val="accent1"/>
                </a:solidFill>
              </a:rPr>
              <a:t>삭제 또는 변경</a:t>
            </a:r>
            <a:endParaRPr lang="en-US" altLang="ko-KR" sz="1200" dirty="0">
              <a:solidFill>
                <a:schemeClr val="accent1"/>
              </a:solidFill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105219" y="2994281"/>
            <a:ext cx="8933562" cy="3819095"/>
            <a:chOff x="105219" y="2994281"/>
            <a:chExt cx="8933562" cy="3819095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5360" y="5373216"/>
              <a:ext cx="2417862" cy="1294284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>
              <a:off x="105219" y="2994281"/>
              <a:ext cx="8933562" cy="3819095"/>
            </a:xfrm>
            <a:prstGeom prst="rect">
              <a:avLst/>
            </a:prstGeom>
            <a:noFill/>
            <a:ln>
              <a:solidFill>
                <a:schemeClr val="bg2">
                  <a:lumMod val="50000"/>
                </a:schemeClr>
              </a:solidFill>
            </a:ln>
          </p:spPr>
          <p:txBody>
            <a:bodyPr wrap="square" lIns="108000" tIns="108000" rIns="108000" bIns="108000" rtlCol="0" anchor="ctr">
              <a:spAutoFit/>
            </a:bodyPr>
            <a:lstStyle/>
            <a:p>
              <a:r>
                <a:rPr lang="en-US" altLang="ko-KR" sz="1050" b="1" dirty="0">
                  <a:solidFill>
                    <a:srgbClr val="000000"/>
                  </a:solidFill>
                  <a:latin typeface="Times New Roman" panose="02020603050405020304" pitchFamily="18" charset="0"/>
                  <a:ea typeface="굴림" panose="020B0600000101010101" pitchFamily="50" charset="-127"/>
                  <a:cs typeface="Times New Roman" panose="02020603050405020304" pitchFamily="18" charset="0"/>
                </a:rPr>
                <a:t>DistributeEvent Object</a:t>
              </a:r>
              <a:r>
                <a:rPr lang="en-US" altLang="ko-KR" sz="1050" dirty="0">
                  <a:solidFill>
                    <a:srgbClr val="000000"/>
                  </a:solidFill>
                  <a:latin typeface="Times New Roman" panose="02020603050405020304" pitchFamily="18" charset="0"/>
                  <a:ea typeface="굴림" panose="020B0600000101010101" pitchFamily="50" charset="-127"/>
                  <a:cs typeface="Times New Roman" panose="02020603050405020304" pitchFamily="18" charset="0"/>
                </a:rPr>
                <a:t>{</a:t>
              </a:r>
            </a:p>
            <a:p>
              <a:r>
                <a:rPr lang="en-US" altLang="ko-KR" sz="1050" dirty="0">
                  <a:solidFill>
                    <a:srgbClr val="000000"/>
                  </a:solidFill>
                  <a:latin typeface="Times New Roman" panose="02020603050405020304" pitchFamily="18" charset="0"/>
                  <a:ea typeface="굴림" panose="020B0600000101010101" pitchFamily="50" charset="-127"/>
                  <a:cs typeface="Times New Roman" panose="02020603050405020304" pitchFamily="18" charset="0"/>
                </a:rPr>
                <a:t>   “SrcEMA” : String,</a:t>
              </a:r>
            </a:p>
            <a:p>
              <a:r>
                <a:rPr lang="en-US" altLang="ko-KR" sz="1050" dirty="0">
                  <a:solidFill>
                    <a:srgbClr val="000000"/>
                  </a:solidFill>
                  <a:latin typeface="Times New Roman" panose="02020603050405020304" pitchFamily="18" charset="0"/>
                  <a:ea typeface="굴림" panose="020B0600000101010101" pitchFamily="50" charset="-127"/>
                  <a:cs typeface="Times New Roman" panose="02020603050405020304" pitchFamily="18" charset="0"/>
                </a:rPr>
                <a:t>   “DestEMA” : String,</a:t>
              </a:r>
            </a:p>
            <a:p>
              <a:r>
                <a:rPr lang="en-US" altLang="ko-KR" sz="1050" dirty="0">
                  <a:solidFill>
                    <a:srgbClr val="000000"/>
                  </a:solidFill>
                  <a:latin typeface="Times New Roman" panose="02020603050405020304" pitchFamily="18" charset="0"/>
                  <a:ea typeface="굴림" panose="020B0600000101010101" pitchFamily="50" charset="-127"/>
                  <a:cs typeface="Times New Roman" panose="02020603050405020304" pitchFamily="18" charset="0"/>
                </a:rPr>
                <a:t>   “requestID” : String,</a:t>
              </a:r>
            </a:p>
            <a:p>
              <a:r>
                <a:rPr lang="en-US" altLang="ko-KR" sz="1050" b="1" dirty="0">
                  <a:solidFill>
                    <a:srgbClr val="000000"/>
                  </a:solidFill>
                  <a:latin typeface="Times New Roman" panose="02020603050405020304" pitchFamily="18" charset="0"/>
                  <a:ea typeface="굴림" panose="020B0600000101010101" pitchFamily="50" charset="-127"/>
                  <a:cs typeface="Times New Roman" panose="02020603050405020304" pitchFamily="18" charset="0"/>
                </a:rPr>
                <a:t>   “response” : Array,</a:t>
              </a:r>
            </a:p>
            <a:p>
              <a:r>
                <a:rPr lang="en-US" altLang="ko-KR" sz="1050" b="1" dirty="0">
                  <a:solidFill>
                    <a:srgbClr val="000000"/>
                  </a:solidFill>
                  <a:latin typeface="Times New Roman" panose="02020603050405020304" pitchFamily="18" charset="0"/>
                  <a:ea typeface="굴림" panose="020B0600000101010101" pitchFamily="50" charset="-127"/>
                  <a:cs typeface="Times New Roman" panose="02020603050405020304" pitchFamily="18" charset="0"/>
                </a:rPr>
                <a:t>   “event” : Array,</a:t>
              </a:r>
            </a:p>
            <a:p>
              <a:r>
                <a:rPr lang="en-US" altLang="ko-KR" sz="1050" b="1" dirty="0">
                  <a:solidFill>
                    <a:srgbClr val="000000"/>
                  </a:solidFill>
                  <a:latin typeface="Times New Roman" panose="02020603050405020304" pitchFamily="18" charset="0"/>
                  <a:ea typeface="굴림" panose="020B0600000101010101" pitchFamily="50" charset="-127"/>
                  <a:cs typeface="Times New Roman" panose="02020603050405020304" pitchFamily="18" charset="0"/>
                </a:rPr>
                <a:t>   </a:t>
              </a:r>
              <a:r>
                <a:rPr lang="en-US" altLang="ko-KR" sz="1050" dirty="0">
                  <a:solidFill>
                    <a:srgbClr val="000000"/>
                  </a:solidFill>
                  <a:latin typeface="Times New Roman" panose="02020603050405020304" pitchFamily="18" charset="0"/>
                  <a:ea typeface="굴림" panose="020B0600000101010101" pitchFamily="50" charset="-127"/>
                  <a:cs typeface="Times New Roman" panose="02020603050405020304" pitchFamily="18" charset="0"/>
                </a:rPr>
                <a:t>“responseRequired” : String,</a:t>
              </a:r>
            </a:p>
            <a:p>
              <a:r>
                <a:rPr lang="en-US" altLang="ko-KR" sz="1050" dirty="0">
                  <a:solidFill>
                    <a:schemeClr val="accent2"/>
                  </a:solidFill>
                  <a:latin typeface="Times New Roman" panose="02020603050405020304" pitchFamily="18" charset="0"/>
                  <a:ea typeface="굴림" panose="020B0600000101010101" pitchFamily="50" charset="-127"/>
                  <a:cs typeface="Times New Roman" panose="02020603050405020304" pitchFamily="18" charset="0"/>
                </a:rPr>
                <a:t>   “service” : String,</a:t>
              </a:r>
            </a:p>
            <a:p>
              <a:r>
                <a:rPr lang="en-US" altLang="ko-KR" sz="1050" dirty="0">
                  <a:solidFill>
                    <a:srgbClr val="FF0000"/>
                  </a:solidFill>
                  <a:latin typeface="Times New Roman" panose="02020603050405020304" pitchFamily="18" charset="0"/>
                  <a:ea typeface="굴림" panose="020B0600000101010101" pitchFamily="50" charset="-127"/>
                  <a:cs typeface="Times New Roman" panose="02020603050405020304" pitchFamily="18" charset="0"/>
                </a:rPr>
                <a:t>   “time” : Date</a:t>
              </a:r>
            </a:p>
            <a:p>
              <a:r>
                <a:rPr lang="en-US" altLang="ko-KR" sz="1050" dirty="0">
                  <a:solidFill>
                    <a:srgbClr val="000000"/>
                  </a:solidFill>
                  <a:latin typeface="Times New Roman" panose="02020603050405020304" pitchFamily="18" charset="0"/>
                  <a:ea typeface="굴림" panose="020B0600000101010101" pitchFamily="50" charset="-127"/>
                  <a:cs typeface="Times New Roman" panose="02020603050405020304" pitchFamily="18" charset="0"/>
                </a:rPr>
                <a:t>}</a:t>
              </a:r>
            </a:p>
            <a:p>
              <a:endParaRPr lang="en-US" altLang="ko-KR" sz="80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endParaRPr>
            </a:p>
            <a:p>
              <a:endParaRPr lang="en-US" altLang="ko-KR" sz="80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endParaRPr>
            </a:p>
            <a:p>
              <a:endParaRPr lang="en-US" altLang="ko-KR" sz="80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endParaRPr>
            </a:p>
            <a:p>
              <a:endParaRPr lang="en-US" altLang="ko-KR" sz="105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endParaRPr>
            </a:p>
            <a:p>
              <a:endParaRPr lang="en-US" altLang="ko-KR" sz="105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endParaRPr>
            </a:p>
            <a:p>
              <a:endParaRPr lang="en-US" altLang="ko-KR" sz="105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endParaRPr>
            </a:p>
            <a:p>
              <a:endParaRPr lang="en-US" altLang="ko-KR" sz="105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endParaRPr>
            </a:p>
            <a:p>
              <a:endParaRPr lang="en-US" altLang="ko-KR" sz="105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endParaRPr>
            </a:p>
            <a:p>
              <a:endParaRPr lang="en-US" altLang="ko-KR" sz="105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endParaRPr>
            </a:p>
            <a:p>
              <a:endParaRPr lang="en-US" altLang="ko-KR" sz="105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endParaRPr>
            </a:p>
            <a:p>
              <a:endParaRPr lang="en-US" altLang="ko-KR" sz="105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endParaRPr>
            </a:p>
            <a:p>
              <a:endParaRPr lang="en-US" altLang="ko-KR" sz="105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endParaRPr>
            </a:p>
            <a:p>
              <a:endParaRPr lang="en-US" altLang="ko-KR" sz="105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3399387" y="3062605"/>
              <a:ext cx="2534541" cy="332398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/>
                <a:t>event</a:t>
              </a:r>
              <a:r>
                <a:rPr lang="en-US" altLang="ko-KR" sz="1000" dirty="0"/>
                <a:t> </a:t>
              </a:r>
              <a:r>
                <a:rPr lang="en-US" altLang="ko-KR" sz="1000" b="1" dirty="0"/>
                <a:t>Array</a:t>
              </a:r>
              <a:r>
                <a:rPr lang="en-US" altLang="ko-KR" sz="1000" dirty="0"/>
                <a:t>{</a:t>
              </a:r>
            </a:p>
            <a:p>
              <a:r>
                <a:rPr lang="en-US" altLang="ko-KR" sz="1000" dirty="0">
                  <a:solidFill>
                    <a:srgbClr val="000000"/>
                  </a:solidFill>
                  <a:latin typeface="Times New Roman" panose="02020603050405020304" pitchFamily="18" charset="0"/>
                  <a:ea typeface="굴림" panose="020B0600000101010101" pitchFamily="50" charset="-127"/>
                  <a:cs typeface="Times New Roman" panose="02020603050405020304" pitchFamily="18" charset="0"/>
                </a:rPr>
                <a:t>    “eventID” : String,</a:t>
              </a:r>
            </a:p>
            <a:p>
              <a:r>
                <a:rPr lang="en-US" altLang="ko-KR" sz="1000" b="1" dirty="0">
                  <a:solidFill>
                    <a:srgbClr val="000000"/>
                  </a:solidFill>
                  <a:latin typeface="Times New Roman" panose="02020603050405020304" pitchFamily="18" charset="0"/>
                  <a:ea typeface="굴림" panose="020B0600000101010101" pitchFamily="50" charset="-127"/>
                  <a:cs typeface="Times New Roman" panose="02020603050405020304" pitchFamily="18" charset="0"/>
                </a:rPr>
                <a:t>    “eventSignals” : Array,</a:t>
              </a:r>
            </a:p>
            <a:p>
              <a:r>
                <a:rPr lang="en-US" altLang="ko-KR" sz="1000" dirty="0">
                  <a:solidFill>
                    <a:srgbClr val="000000"/>
                  </a:solidFill>
                  <a:latin typeface="Times New Roman" panose="02020603050405020304" pitchFamily="18" charset="0"/>
                  <a:ea typeface="굴림" panose="020B0600000101010101" pitchFamily="50" charset="-127"/>
                  <a:cs typeface="Times New Roman" panose="02020603050405020304" pitchFamily="18" charset="0"/>
                </a:rPr>
                <a:t>    “modificationNumber” : Integer,</a:t>
              </a:r>
            </a:p>
            <a:p>
              <a:r>
                <a:rPr lang="en-US" altLang="ko-KR" sz="1000" dirty="0">
                  <a:solidFill>
                    <a:srgbClr val="000000"/>
                  </a:solidFill>
                  <a:latin typeface="Times New Roman" panose="02020603050405020304" pitchFamily="18" charset="0"/>
                  <a:ea typeface="굴림" panose="020B0600000101010101" pitchFamily="50" charset="-127"/>
                  <a:cs typeface="Times New Roman" panose="02020603050405020304" pitchFamily="18" charset="0"/>
                </a:rPr>
                <a:t>    “modificationReason” : String,</a:t>
              </a:r>
            </a:p>
            <a:p>
              <a:r>
                <a:rPr lang="en-US" altLang="ko-KR" sz="1000" dirty="0">
                  <a:solidFill>
                    <a:srgbClr val="000000"/>
                  </a:solidFill>
                  <a:latin typeface="Times New Roman" panose="02020603050405020304" pitchFamily="18" charset="0"/>
                  <a:ea typeface="굴림" panose="020B0600000101010101" pitchFamily="50" charset="-127"/>
                  <a:cs typeface="Times New Roman" panose="02020603050405020304" pitchFamily="18" charset="0"/>
                </a:rPr>
                <a:t>    “priority” : Integer,</a:t>
              </a:r>
            </a:p>
            <a:p>
              <a:r>
                <a:rPr lang="en-US" altLang="ko-KR" sz="1000" dirty="0">
                  <a:solidFill>
                    <a:srgbClr val="000000"/>
                  </a:solidFill>
                  <a:latin typeface="Times New Roman" panose="02020603050405020304" pitchFamily="18" charset="0"/>
                  <a:ea typeface="굴림" panose="020B0600000101010101" pitchFamily="50" charset="-127"/>
                  <a:cs typeface="Times New Roman" panose="02020603050405020304" pitchFamily="18" charset="0"/>
                </a:rPr>
                <a:t>    “marketContext” : String,</a:t>
              </a:r>
            </a:p>
            <a:p>
              <a:r>
                <a:rPr lang="en-US" altLang="ko-KR" sz="1000" dirty="0">
                  <a:solidFill>
                    <a:srgbClr val="000000"/>
                  </a:solidFill>
                  <a:latin typeface="Times New Roman" panose="02020603050405020304" pitchFamily="18" charset="0"/>
                  <a:ea typeface="굴림" panose="020B0600000101010101" pitchFamily="50" charset="-127"/>
                  <a:cs typeface="Times New Roman" panose="02020603050405020304" pitchFamily="18" charset="0"/>
                </a:rPr>
                <a:t>    “createdDataTime” : Date,</a:t>
              </a:r>
            </a:p>
            <a:p>
              <a:r>
                <a:rPr lang="en-US" altLang="ko-KR" sz="1000" dirty="0">
                  <a:solidFill>
                    <a:srgbClr val="000000"/>
                  </a:solidFill>
                  <a:latin typeface="Times New Roman" panose="02020603050405020304" pitchFamily="18" charset="0"/>
                  <a:ea typeface="굴림" panose="020B0600000101010101" pitchFamily="50" charset="-127"/>
                  <a:cs typeface="Times New Roman" panose="02020603050405020304" pitchFamily="18" charset="0"/>
                </a:rPr>
                <a:t>    “eventStatus” : String,</a:t>
              </a:r>
            </a:p>
            <a:p>
              <a:r>
                <a:rPr lang="en-US" altLang="ko-KR" sz="1000" dirty="0">
                  <a:solidFill>
                    <a:srgbClr val="000000"/>
                  </a:solidFill>
                  <a:latin typeface="Times New Roman" panose="02020603050405020304" pitchFamily="18" charset="0"/>
                  <a:ea typeface="굴림" panose="020B0600000101010101" pitchFamily="50" charset="-127"/>
                  <a:cs typeface="Times New Roman" panose="02020603050405020304" pitchFamily="18" charset="0"/>
                </a:rPr>
                <a:t>    “testEvent” : Boolean,</a:t>
              </a:r>
            </a:p>
            <a:p>
              <a:r>
                <a:rPr lang="en-US" altLang="ko-KR" sz="1000" dirty="0">
                  <a:solidFill>
                    <a:srgbClr val="000000"/>
                  </a:solidFill>
                  <a:latin typeface="Times New Roman" panose="02020603050405020304" pitchFamily="18" charset="0"/>
                  <a:ea typeface="굴림" panose="020B0600000101010101" pitchFamily="50" charset="-127"/>
                  <a:cs typeface="Times New Roman" panose="02020603050405020304" pitchFamily="18" charset="0"/>
                </a:rPr>
                <a:t>    “vtnComment” : String,</a:t>
              </a:r>
            </a:p>
            <a:p>
              <a:r>
                <a:rPr lang="en-US" altLang="ko-KR" sz="1000" dirty="0">
                  <a:solidFill>
                    <a:srgbClr val="000000"/>
                  </a:solidFill>
                  <a:latin typeface="Times New Roman" panose="02020603050405020304" pitchFamily="18" charset="0"/>
                  <a:ea typeface="굴림" panose="020B0600000101010101" pitchFamily="50" charset="-127"/>
                  <a:cs typeface="Times New Roman" panose="02020603050405020304" pitchFamily="18" charset="0"/>
                </a:rPr>
                <a:t>    “dtstart” : Date,</a:t>
              </a:r>
            </a:p>
            <a:p>
              <a:r>
                <a:rPr lang="en-US" altLang="ko-KR" sz="1000" dirty="0">
                  <a:solidFill>
                    <a:srgbClr val="000000"/>
                  </a:solidFill>
                  <a:latin typeface="Times New Roman" panose="02020603050405020304" pitchFamily="18" charset="0"/>
                  <a:ea typeface="굴림" panose="020B0600000101010101" pitchFamily="50" charset="-127"/>
                  <a:cs typeface="Times New Roman" panose="02020603050405020304" pitchFamily="18" charset="0"/>
                </a:rPr>
                <a:t>    “duration” : String,</a:t>
              </a:r>
            </a:p>
            <a:p>
              <a:r>
                <a:rPr lang="en-US" altLang="ko-KR" sz="1000" dirty="0">
                  <a:solidFill>
                    <a:srgbClr val="000000"/>
                  </a:solidFill>
                  <a:latin typeface="Times New Roman" panose="02020603050405020304" pitchFamily="18" charset="0"/>
                  <a:ea typeface="굴림" panose="020B0600000101010101" pitchFamily="50" charset="-127"/>
                  <a:cs typeface="Times New Roman" panose="02020603050405020304" pitchFamily="18" charset="0"/>
                </a:rPr>
                <a:t>    “properties” : String,</a:t>
              </a:r>
            </a:p>
            <a:p>
              <a:r>
                <a:rPr lang="en-US" altLang="ko-KR" sz="1000" dirty="0">
                  <a:solidFill>
                    <a:srgbClr val="000000"/>
                  </a:solidFill>
                  <a:latin typeface="Times New Roman" panose="02020603050405020304" pitchFamily="18" charset="0"/>
                  <a:ea typeface="굴림" panose="020B0600000101010101" pitchFamily="50" charset="-127"/>
                  <a:cs typeface="Times New Roman" panose="02020603050405020304" pitchFamily="18" charset="0"/>
                </a:rPr>
                <a:t>    “components” : String,</a:t>
              </a:r>
            </a:p>
            <a:p>
              <a:r>
                <a:rPr lang="en-US" altLang="ko-KR" sz="1000" dirty="0">
                  <a:solidFill>
                    <a:schemeClr val="accent2"/>
                  </a:solidFill>
                  <a:latin typeface="Times New Roman" panose="02020603050405020304" pitchFamily="18" charset="0"/>
                  <a:ea typeface="굴림" panose="020B0600000101010101" pitchFamily="50" charset="-127"/>
                  <a:cs typeface="Times New Roman" panose="02020603050405020304" pitchFamily="18" charset="0"/>
                </a:rPr>
                <a:t>    “</a:t>
              </a:r>
              <a:r>
                <a:rPr lang="en-US" altLang="ko-KR" sz="1000" dirty="0">
                  <a:solidFill>
                    <a:schemeClr val="accent2"/>
                  </a:solidFill>
                </a:rPr>
                <a:t>specificDestEMA</a:t>
              </a:r>
              <a:r>
                <a:rPr lang="en-US" altLang="ko-KR" sz="1000" dirty="0">
                  <a:solidFill>
                    <a:schemeClr val="accent2"/>
                  </a:solidFill>
                  <a:latin typeface="Times New Roman" panose="02020603050405020304" pitchFamily="18" charset="0"/>
                  <a:ea typeface="굴림" panose="020B0600000101010101" pitchFamily="50" charset="-127"/>
                  <a:cs typeface="Times New Roman" panose="02020603050405020304" pitchFamily="18" charset="0"/>
                </a:rPr>
                <a:t>” : String,</a:t>
              </a:r>
            </a:p>
            <a:p>
              <a:r>
                <a:rPr lang="en-US" altLang="ko-KR" sz="1000" dirty="0">
                  <a:solidFill>
                    <a:srgbClr val="000000"/>
                  </a:solidFill>
                  <a:latin typeface="Times New Roman" panose="02020603050405020304" pitchFamily="18" charset="0"/>
                  <a:ea typeface="굴림" panose="020B0600000101010101" pitchFamily="50" charset="-127"/>
                  <a:cs typeface="Times New Roman" panose="02020603050405020304" pitchFamily="18" charset="0"/>
                </a:rPr>
                <a:t>    “tolerance” : String,</a:t>
              </a:r>
            </a:p>
            <a:p>
              <a:r>
                <a:rPr lang="en-US" altLang="ko-KR" sz="1000" dirty="0">
                  <a:solidFill>
                    <a:srgbClr val="000000"/>
                  </a:solidFill>
                  <a:latin typeface="Times New Roman" panose="02020603050405020304" pitchFamily="18" charset="0"/>
                  <a:ea typeface="굴림" panose="020B0600000101010101" pitchFamily="50" charset="-127"/>
                  <a:cs typeface="Times New Roman" panose="02020603050405020304" pitchFamily="18" charset="0"/>
                </a:rPr>
                <a:t>    “notification” : String,</a:t>
              </a:r>
            </a:p>
            <a:p>
              <a:r>
                <a:rPr lang="en-US" altLang="ko-KR" sz="1000" dirty="0">
                  <a:solidFill>
                    <a:srgbClr val="000000"/>
                  </a:solidFill>
                  <a:latin typeface="Times New Roman" panose="02020603050405020304" pitchFamily="18" charset="0"/>
                  <a:ea typeface="굴림" panose="020B0600000101010101" pitchFamily="50" charset="-127"/>
                  <a:cs typeface="Times New Roman" panose="02020603050405020304" pitchFamily="18" charset="0"/>
                </a:rPr>
                <a:t>    “rampUp” : String,</a:t>
              </a:r>
            </a:p>
            <a:p>
              <a:r>
                <a:rPr lang="en-US" altLang="ko-KR" sz="1000" dirty="0">
                  <a:solidFill>
                    <a:srgbClr val="000000"/>
                  </a:solidFill>
                  <a:latin typeface="Times New Roman" panose="02020603050405020304" pitchFamily="18" charset="0"/>
                  <a:ea typeface="굴림" panose="020B0600000101010101" pitchFamily="50" charset="-127"/>
                  <a:cs typeface="Times New Roman" panose="02020603050405020304" pitchFamily="18" charset="0"/>
                </a:rPr>
                <a:t>    “recovery” : String</a:t>
              </a:r>
            </a:p>
            <a:p>
              <a:r>
                <a:rPr lang="en-US" altLang="ko-KR" sz="1000" dirty="0"/>
                <a:t>}</a:t>
              </a:r>
              <a:endParaRPr lang="ko-KR" altLang="en-US" sz="1000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6072147" y="5519554"/>
              <a:ext cx="2172261" cy="86177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/>
                <a:t>intervals</a:t>
              </a:r>
              <a:r>
                <a:rPr lang="en-US" altLang="ko-KR" sz="1000" dirty="0"/>
                <a:t> </a:t>
              </a:r>
              <a:r>
                <a:rPr lang="en-US" altLang="ko-KR" sz="1000" b="1" dirty="0"/>
                <a:t>Array</a:t>
              </a:r>
              <a:r>
                <a:rPr lang="en-US" altLang="ko-KR" sz="1000" dirty="0"/>
                <a:t>{</a:t>
              </a:r>
            </a:p>
            <a:p>
              <a:r>
                <a:rPr lang="en-US" altLang="ko-KR" sz="1000" dirty="0"/>
                <a:t>  </a:t>
              </a:r>
              <a:r>
                <a:rPr lang="en-US" altLang="ko-KR" sz="1000" dirty="0">
                  <a:solidFill>
                    <a:srgbClr val="000000"/>
                  </a:solidFill>
                  <a:latin typeface="Times New Roman" panose="02020603050405020304" pitchFamily="18" charset="0"/>
                  <a:ea typeface="굴림" panose="020B0600000101010101" pitchFamily="50" charset="-127"/>
                  <a:cs typeface="Times New Roman" panose="02020603050405020304" pitchFamily="18" charset="0"/>
                </a:rPr>
                <a:t> “duration” : String,</a:t>
              </a:r>
            </a:p>
            <a:p>
              <a:r>
                <a:rPr lang="en-US" altLang="ko-KR" sz="1000" dirty="0">
                  <a:solidFill>
                    <a:srgbClr val="000000"/>
                  </a:solidFill>
                  <a:latin typeface="Times New Roman" panose="02020603050405020304" pitchFamily="18" charset="0"/>
                  <a:ea typeface="굴림" panose="020B0600000101010101" pitchFamily="50" charset="-127"/>
                  <a:cs typeface="Times New Roman" panose="02020603050405020304" pitchFamily="18" charset="0"/>
                </a:rPr>
                <a:t>   “uid” : Integer,</a:t>
              </a:r>
            </a:p>
            <a:p>
              <a:r>
                <a:rPr lang="en-US" altLang="ko-KR" sz="1000" dirty="0">
                  <a:solidFill>
                    <a:srgbClr val="000000"/>
                  </a:solidFill>
                  <a:latin typeface="Times New Roman" panose="02020603050405020304" pitchFamily="18" charset="0"/>
                  <a:ea typeface="굴림" panose="020B0600000101010101" pitchFamily="50" charset="-127"/>
                  <a:cs typeface="Times New Roman" panose="02020603050405020304" pitchFamily="18" charset="0"/>
                </a:rPr>
                <a:t>   “value” : Double</a:t>
              </a:r>
              <a:endParaRPr lang="en-US" altLang="ko-KR" sz="1000" dirty="0"/>
            </a:p>
            <a:p>
              <a:r>
                <a:rPr lang="en-US" altLang="ko-KR" sz="1000" dirty="0">
                  <a:solidFill>
                    <a:srgbClr val="000000"/>
                  </a:solidFill>
                  <a:latin typeface="Times New Roman" panose="02020603050405020304" pitchFamily="18" charset="0"/>
                  <a:ea typeface="굴림" panose="020B0600000101010101" pitchFamily="50" charset="-127"/>
                  <a:cs typeface="Times New Roman" panose="02020603050405020304" pitchFamily="18" charset="0"/>
                </a:rPr>
                <a:t>}</a:t>
              </a:r>
              <a:endParaRPr lang="ko-KR" altLang="en-US" sz="10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171538" y="4385307"/>
              <a:ext cx="2121171" cy="86177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/>
                <a:t>response</a:t>
              </a:r>
              <a:r>
                <a:rPr lang="en-US" altLang="ko-KR" sz="1000" dirty="0"/>
                <a:t> </a:t>
              </a:r>
              <a:r>
                <a:rPr lang="en-US" altLang="ko-KR" sz="1000" b="1" dirty="0"/>
                <a:t>Array</a:t>
              </a:r>
              <a:r>
                <a:rPr lang="en-US" altLang="ko-KR" sz="1000" dirty="0"/>
                <a:t>{</a:t>
              </a:r>
            </a:p>
            <a:p>
              <a:r>
                <a:rPr lang="en-US" altLang="ko-KR" sz="1000" dirty="0"/>
                <a:t>  </a:t>
              </a:r>
              <a:r>
                <a:rPr lang="en-US" altLang="ko-KR" sz="1000" dirty="0">
                  <a:solidFill>
                    <a:srgbClr val="000000"/>
                  </a:solidFill>
                  <a:latin typeface="Times New Roman" panose="02020603050405020304" pitchFamily="18" charset="0"/>
                  <a:ea typeface="굴림" panose="020B0600000101010101" pitchFamily="50" charset="-127"/>
                  <a:cs typeface="Times New Roman" panose="02020603050405020304" pitchFamily="18" charset="0"/>
                </a:rPr>
                <a:t> “requestID” : String,</a:t>
              </a:r>
            </a:p>
            <a:p>
              <a:r>
                <a:rPr lang="en-US" altLang="ko-KR" sz="1000" dirty="0">
                  <a:solidFill>
                    <a:srgbClr val="000000"/>
                  </a:solidFill>
                  <a:latin typeface="Times New Roman" panose="02020603050405020304" pitchFamily="18" charset="0"/>
                  <a:ea typeface="굴림" panose="020B0600000101010101" pitchFamily="50" charset="-127"/>
                  <a:cs typeface="Times New Roman" panose="02020603050405020304" pitchFamily="18" charset="0"/>
                </a:rPr>
                <a:t>   “responseCode” : Integer,</a:t>
              </a:r>
            </a:p>
            <a:p>
              <a:r>
                <a:rPr lang="en-US" altLang="ko-KR" sz="1000" dirty="0">
                  <a:solidFill>
                    <a:srgbClr val="000000"/>
                  </a:solidFill>
                  <a:latin typeface="Times New Roman" panose="02020603050405020304" pitchFamily="18" charset="0"/>
                  <a:ea typeface="굴림" panose="020B0600000101010101" pitchFamily="50" charset="-127"/>
                  <a:cs typeface="Times New Roman" panose="02020603050405020304" pitchFamily="18" charset="0"/>
                </a:rPr>
                <a:t>   “responseDescription” : String</a:t>
              </a:r>
              <a:endParaRPr lang="en-US" altLang="ko-KR" sz="1000" dirty="0"/>
            </a:p>
            <a:p>
              <a:r>
                <a:rPr lang="en-US" altLang="ko-KR" sz="1000" dirty="0">
                  <a:solidFill>
                    <a:srgbClr val="000000"/>
                  </a:solidFill>
                  <a:latin typeface="Times New Roman" panose="02020603050405020304" pitchFamily="18" charset="0"/>
                  <a:ea typeface="굴림" panose="020B0600000101010101" pitchFamily="50" charset="-127"/>
                  <a:cs typeface="Times New Roman" panose="02020603050405020304" pitchFamily="18" charset="0"/>
                </a:rPr>
                <a:t>}</a:t>
              </a:r>
              <a:endParaRPr lang="ko-KR" altLang="en-US" sz="1000" dirty="0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6071049" y="3072679"/>
              <a:ext cx="2821432" cy="2372545"/>
            </a:xfrm>
            <a:prstGeom prst="rect">
              <a:avLst/>
            </a:prstGeom>
            <a:noFill/>
            <a:ln>
              <a:solidFill>
                <a:schemeClr val="bg2">
                  <a:lumMod val="50000"/>
                </a:schemeClr>
              </a:solidFill>
            </a:ln>
          </p:spPr>
          <p:txBody>
            <a:bodyPr wrap="square" lIns="108000" tIns="108000" rIns="108000" bIns="108000" rtlCol="0" anchor="ctr">
              <a:spAutoFit/>
            </a:bodyPr>
            <a:lstStyle/>
            <a:p>
              <a:r>
                <a:rPr lang="en-US" altLang="ko-KR" sz="1000" b="1" dirty="0"/>
                <a:t>eventSignals</a:t>
              </a:r>
              <a:r>
                <a:rPr lang="en-US" sz="1000" dirty="0">
                  <a:solidFill>
                    <a:srgbClr val="000000"/>
                  </a:solidFill>
                  <a:latin typeface="Times New Roman" panose="02020603050405020304" pitchFamily="18" charset="0"/>
                  <a:ea typeface="굴림" panose="020B0600000101010101" pitchFamily="50" charset="-127"/>
                  <a:cs typeface="Times New Roman" panose="02020603050405020304" pitchFamily="18" charset="0"/>
                </a:rPr>
                <a:t> </a:t>
              </a:r>
              <a:r>
                <a:rPr lang="en-US" sz="1000" b="1" dirty="0">
                  <a:solidFill>
                    <a:srgbClr val="000000"/>
                  </a:solidFill>
                  <a:latin typeface="Times New Roman" panose="02020603050405020304" pitchFamily="18" charset="0"/>
                  <a:ea typeface="굴림" panose="020B0600000101010101" pitchFamily="50" charset="-127"/>
                  <a:cs typeface="Times New Roman" panose="02020603050405020304" pitchFamily="18" charset="0"/>
                </a:rPr>
                <a:t>Object</a:t>
              </a:r>
              <a:r>
                <a:rPr lang="en-US" sz="1000" dirty="0">
                  <a:solidFill>
                    <a:srgbClr val="000000"/>
                  </a:solidFill>
                  <a:latin typeface="Times New Roman" panose="02020603050405020304" pitchFamily="18" charset="0"/>
                  <a:ea typeface="굴림" panose="020B0600000101010101" pitchFamily="50" charset="-127"/>
                  <a:cs typeface="Times New Roman" panose="02020603050405020304" pitchFamily="18" charset="0"/>
                </a:rPr>
                <a:t>{</a:t>
              </a:r>
            </a:p>
            <a:p>
              <a:r>
                <a:rPr lang="en-US" sz="1000" dirty="0">
                  <a:solidFill>
                    <a:srgbClr val="000000"/>
                  </a:solidFill>
                  <a:latin typeface="Times New Roman" panose="02020603050405020304" pitchFamily="18" charset="0"/>
                  <a:ea typeface="굴림" panose="020B0600000101010101" pitchFamily="50" charset="-127"/>
                  <a:cs typeface="Times New Roman" panose="02020603050405020304" pitchFamily="18" charset="0"/>
                </a:rPr>
                <a:t>   “</a:t>
              </a:r>
              <a:r>
                <a:rPr lang="en-US" sz="1000" dirty="0" err="1">
                  <a:solidFill>
                    <a:srgbClr val="000000"/>
                  </a:solidFill>
                  <a:latin typeface="Times New Roman" panose="02020603050405020304" pitchFamily="18" charset="0"/>
                  <a:ea typeface="굴림" panose="020B0600000101010101" pitchFamily="50" charset="-127"/>
                  <a:cs typeface="Times New Roman" panose="02020603050405020304" pitchFamily="18" charset="0"/>
                </a:rPr>
                <a:t>eventSignal</a:t>
              </a:r>
              <a:r>
                <a:rPr lang="en-US" sz="1000" dirty="0">
                  <a:solidFill>
                    <a:srgbClr val="000000"/>
                  </a:solidFill>
                  <a:latin typeface="Times New Roman" panose="02020603050405020304" pitchFamily="18" charset="0"/>
                  <a:ea typeface="굴림" panose="020B0600000101010101" pitchFamily="50" charset="-127"/>
                  <a:cs typeface="Times New Roman" panose="02020603050405020304" pitchFamily="18" charset="0"/>
                </a:rPr>
                <a:t>” : String,</a:t>
              </a:r>
            </a:p>
            <a:p>
              <a:r>
                <a:rPr lang="en-US" sz="1000" b="1" dirty="0">
                  <a:solidFill>
                    <a:srgbClr val="000000"/>
                  </a:solidFill>
                  <a:latin typeface="Times New Roman" panose="02020603050405020304" pitchFamily="18" charset="0"/>
                  <a:ea typeface="굴림" panose="020B0600000101010101" pitchFamily="50" charset="-127"/>
                  <a:cs typeface="Times New Roman" panose="02020603050405020304" pitchFamily="18" charset="0"/>
                </a:rPr>
                <a:t>   “</a:t>
              </a:r>
              <a:r>
                <a:rPr lang="en-US" altLang="ko-KR" sz="1000" b="1" dirty="0"/>
                <a:t>intervals” : Array,</a:t>
              </a:r>
            </a:p>
            <a:p>
              <a:r>
                <a:rPr lang="en-US" sz="1000" dirty="0">
                  <a:solidFill>
                    <a:srgbClr val="000000"/>
                  </a:solidFill>
                  <a:latin typeface="Times New Roman" panose="02020603050405020304" pitchFamily="18" charset="0"/>
                  <a:ea typeface="굴림" panose="020B0600000101010101" pitchFamily="50" charset="-127"/>
                  <a:cs typeface="Times New Roman" panose="02020603050405020304" pitchFamily="18" charset="0"/>
                </a:rPr>
                <a:t>   “</a:t>
              </a:r>
              <a:r>
                <a:rPr lang="en-US" sz="1000" dirty="0" err="1">
                  <a:solidFill>
                    <a:srgbClr val="000000"/>
                  </a:solidFill>
                  <a:latin typeface="Times New Roman" panose="02020603050405020304" pitchFamily="18" charset="0"/>
                  <a:ea typeface="굴림" panose="020B0600000101010101" pitchFamily="50" charset="-127"/>
                  <a:cs typeface="Times New Roman" panose="02020603050405020304" pitchFamily="18" charset="0"/>
                </a:rPr>
                <a:t>signalName</a:t>
              </a:r>
              <a:r>
                <a:rPr lang="en-US" sz="1000" dirty="0">
                  <a:solidFill>
                    <a:srgbClr val="000000"/>
                  </a:solidFill>
                  <a:latin typeface="Times New Roman" panose="02020603050405020304" pitchFamily="18" charset="0"/>
                  <a:ea typeface="굴림" panose="020B0600000101010101" pitchFamily="50" charset="-127"/>
                  <a:cs typeface="Times New Roman" panose="02020603050405020304" pitchFamily="18" charset="0"/>
                </a:rPr>
                <a:t>” : String,</a:t>
              </a:r>
            </a:p>
            <a:p>
              <a:r>
                <a:rPr lang="en-US" sz="1000" dirty="0">
                  <a:solidFill>
                    <a:srgbClr val="FF0000"/>
                  </a:solidFill>
                  <a:ea typeface="굴림" panose="020B0600000101010101" pitchFamily="50" charset="-127"/>
                  <a:cs typeface="Times New Roman" panose="02020603050405020304" pitchFamily="18" charset="0"/>
                </a:rPr>
                <a:t>   “signalType” : String, (Price Event, Control Event, Reserve</a:t>
              </a:r>
            </a:p>
            <a:p>
              <a:r>
                <a:rPr lang="en-US" sz="1000" dirty="0">
                  <a:solidFill>
                    <a:srgbClr val="FF0000"/>
                  </a:solidFill>
                  <a:ea typeface="굴림" panose="020B0600000101010101" pitchFamily="50" charset="-127"/>
                  <a:cs typeface="Times New Roman" panose="02020603050405020304" pitchFamily="18" charset="0"/>
                </a:rPr>
                <a:t>   Mode, RealtimeDR</a:t>
              </a:r>
              <a:r>
                <a:rPr lang="ko-KR" altLang="en-US" sz="1000" dirty="0">
                  <a:solidFill>
                    <a:srgbClr val="FF0000"/>
                  </a:solidFill>
                  <a:ea typeface="굴림" panose="020B0600000101010101" pitchFamily="50" charset="-127"/>
                  <a:cs typeface="Times New Roman" panose="02020603050405020304" pitchFamily="18" charset="0"/>
                </a:rPr>
                <a:t>인지 구분</a:t>
              </a:r>
              <a:r>
                <a:rPr lang="en-US" altLang="ko-KR" sz="1000" dirty="0">
                  <a:solidFill>
                    <a:srgbClr val="FF0000"/>
                  </a:solidFill>
                  <a:ea typeface="굴림" panose="020B0600000101010101" pitchFamily="50" charset="-127"/>
                  <a:cs typeface="Times New Roman" panose="02020603050405020304" pitchFamily="18" charset="0"/>
                </a:rPr>
                <a:t>)</a:t>
              </a:r>
            </a:p>
            <a:p>
              <a:r>
                <a:rPr lang="en-US" sz="1000" dirty="0">
                  <a:solidFill>
                    <a:srgbClr val="FF0000"/>
                  </a:solidFill>
                  <a:latin typeface="Times New Roman" panose="02020603050405020304" pitchFamily="18" charset="0"/>
                  <a:ea typeface="굴림" panose="020B0600000101010101" pitchFamily="50" charset="-127"/>
                  <a:cs typeface="Times New Roman" panose="02020603050405020304" pitchFamily="18" charset="0"/>
                </a:rPr>
                <a:t>   </a:t>
              </a:r>
              <a:r>
                <a:rPr lang="en-US" sz="1000" dirty="0">
                  <a:latin typeface="Times New Roman" panose="02020603050405020304" pitchFamily="18" charset="0"/>
                  <a:ea typeface="굴림" panose="020B0600000101010101" pitchFamily="50" charset="-127"/>
                  <a:cs typeface="Times New Roman" panose="02020603050405020304" pitchFamily="18" charset="0"/>
                </a:rPr>
                <a:t>“</a:t>
              </a:r>
              <a:r>
                <a:rPr lang="en-US" sz="1000" dirty="0" err="1">
                  <a:latin typeface="Times New Roman" panose="02020603050405020304" pitchFamily="18" charset="0"/>
                  <a:ea typeface="굴림" panose="020B0600000101010101" pitchFamily="50" charset="-127"/>
                  <a:cs typeface="Times New Roman" panose="02020603050405020304" pitchFamily="18" charset="0"/>
                </a:rPr>
                <a:t>signalID</a:t>
              </a:r>
              <a:r>
                <a:rPr lang="en-US" sz="1000" dirty="0">
                  <a:latin typeface="Times New Roman" panose="02020603050405020304" pitchFamily="18" charset="0"/>
                  <a:ea typeface="굴림" panose="020B0600000101010101" pitchFamily="50" charset="-127"/>
                  <a:cs typeface="Times New Roman" panose="02020603050405020304" pitchFamily="18" charset="0"/>
                </a:rPr>
                <a:t>” : String,</a:t>
              </a:r>
            </a:p>
            <a:p>
              <a:r>
                <a:rPr lang="en-US" sz="1000" dirty="0">
                  <a:solidFill>
                    <a:srgbClr val="FF0000"/>
                  </a:solidFill>
                  <a:latin typeface="Times New Roman" panose="02020603050405020304" pitchFamily="18" charset="0"/>
                  <a:ea typeface="굴림" panose="020B0600000101010101" pitchFamily="50" charset="-127"/>
                  <a:cs typeface="Times New Roman" panose="02020603050405020304" pitchFamily="18" charset="0"/>
                </a:rPr>
                <a:t>   </a:t>
              </a:r>
              <a:r>
                <a:rPr lang="en-US" sz="1000" dirty="0">
                  <a:latin typeface="Times New Roman" panose="02020603050405020304" pitchFamily="18" charset="0"/>
                  <a:ea typeface="굴림" panose="020B0600000101010101" pitchFamily="50" charset="-127"/>
                  <a:cs typeface="Times New Roman" panose="02020603050405020304" pitchFamily="18" charset="0"/>
                </a:rPr>
                <a:t>“currentValue”  : Double,</a:t>
              </a:r>
            </a:p>
            <a:p>
              <a:r>
                <a:rPr lang="en-US" sz="1000" dirty="0">
                  <a:solidFill>
                    <a:srgbClr val="FF0000"/>
                  </a:solidFill>
                  <a:latin typeface="Times New Roman" panose="02020603050405020304" pitchFamily="18" charset="0"/>
                  <a:ea typeface="굴림" panose="020B0600000101010101" pitchFamily="50" charset="-127"/>
                  <a:cs typeface="Times New Roman" panose="02020603050405020304" pitchFamily="18" charset="0"/>
                </a:rPr>
                <a:t>   “threshold” : Double,</a:t>
              </a:r>
            </a:p>
            <a:p>
              <a:r>
                <a:rPr lang="en-US" sz="1000" dirty="0">
                  <a:solidFill>
                    <a:srgbClr val="FF0000"/>
                  </a:solidFill>
                  <a:latin typeface="Times New Roman" panose="02020603050405020304" pitchFamily="18" charset="0"/>
                  <a:ea typeface="굴림" panose="020B0600000101010101" pitchFamily="50" charset="-127"/>
                  <a:cs typeface="Times New Roman" panose="02020603050405020304" pitchFamily="18" charset="0"/>
                </a:rPr>
                <a:t>   “capacity” :  Double,</a:t>
              </a:r>
            </a:p>
            <a:p>
              <a:r>
                <a:rPr lang="en-US" sz="1000" dirty="0">
                  <a:solidFill>
                    <a:srgbClr val="FF0000"/>
                  </a:solidFill>
                  <a:latin typeface="Times New Roman" panose="02020603050405020304" pitchFamily="18" charset="0"/>
                  <a:ea typeface="굴림" panose="020B0600000101010101" pitchFamily="50" charset="-127"/>
                  <a:cs typeface="Times New Roman" panose="02020603050405020304" pitchFamily="18" charset="0"/>
                </a:rPr>
                <a:t>   “price” : Integer,</a:t>
              </a:r>
            </a:p>
            <a:p>
              <a:r>
                <a:rPr lang="en-US" sz="1000" dirty="0">
                  <a:solidFill>
                    <a:srgbClr val="FF0000"/>
                  </a:solidFill>
                  <a:latin typeface="Times New Roman" panose="02020603050405020304" pitchFamily="18" charset="0"/>
                  <a:ea typeface="굴림" panose="020B0600000101010101" pitchFamily="50" charset="-127"/>
                  <a:cs typeface="Times New Roman" panose="02020603050405020304" pitchFamily="18" charset="0"/>
                </a:rPr>
                <a:t>   “unit” : String,</a:t>
              </a:r>
            </a:p>
            <a:p>
              <a:r>
                <a:rPr lang="en-US" sz="1000" dirty="0">
                  <a:solidFill>
                    <a:srgbClr val="000000"/>
                  </a:solidFill>
                  <a:latin typeface="Times New Roman" panose="02020603050405020304" pitchFamily="18" charset="0"/>
                  <a:ea typeface="굴림" panose="020B0600000101010101" pitchFamily="50" charset="-127"/>
                  <a:cs typeface="Times New Roman" panose="02020603050405020304" pitchFamily="18" charset="0"/>
                </a:rPr>
                <a:t>}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44707481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b="1" dirty="0">
                <a:solidFill>
                  <a:schemeClr val="tx1"/>
                </a:solidFill>
              </a:rPr>
              <a:t>2. Smart Home Energy Framework : </a:t>
            </a:r>
            <a:r>
              <a:rPr lang="en-US" altLang="ko-KR" sz="2800" b="1" dirty="0">
                <a:solidFill>
                  <a:schemeClr val="tx1"/>
                </a:solidFill>
              </a:rPr>
              <a:t/>
            </a:r>
            <a:br>
              <a:rPr lang="en-US" altLang="ko-KR" sz="2800" b="1" dirty="0">
                <a:solidFill>
                  <a:schemeClr val="tx1"/>
                </a:solidFill>
              </a:rPr>
            </a:br>
            <a:r>
              <a:rPr lang="en-US" altLang="ko-KR" sz="2400" b="1" dirty="0">
                <a:solidFill>
                  <a:schemeClr val="tx1"/>
                </a:solidFill>
              </a:rPr>
              <a:t>2.2 EMAP(CoAP/JSON, </a:t>
            </a:r>
            <a:r>
              <a:rPr lang="en-US" altLang="ko-KR" sz="2400" b="1" dirty="0">
                <a:solidFill>
                  <a:srgbClr val="FF0000"/>
                </a:solidFill>
              </a:rPr>
              <a:t>MQTT/JSON</a:t>
            </a:r>
            <a:r>
              <a:rPr lang="en-US" altLang="ko-KR" sz="2400" b="1" dirty="0">
                <a:solidFill>
                  <a:schemeClr val="tx1"/>
                </a:solidFill>
              </a:rPr>
              <a:t>) : Event-</a:t>
            </a:r>
            <a:r>
              <a:rPr lang="en-US" altLang="ko-KR" sz="2400" b="1" dirty="0">
                <a:solidFill>
                  <a:srgbClr val="FF0000"/>
                </a:solidFill>
              </a:rPr>
              <a:t>PULL</a:t>
            </a:r>
            <a:r>
              <a:rPr lang="en-US" altLang="ko-KR" sz="2400" b="1" dirty="0">
                <a:solidFill>
                  <a:schemeClr val="tx1"/>
                </a:solidFill>
              </a:rPr>
              <a:t>,PUSH</a:t>
            </a:r>
            <a:endParaRPr lang="ko-KR" altLang="en-US" sz="24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7C6F095-276F-4AD3-9842-1213BA0CC323}" type="slidenum">
              <a:rPr lang="ko-KR" altLang="en-US" smtClean="0">
                <a:solidFill>
                  <a:srgbClr val="000000"/>
                </a:solidFill>
              </a:rPr>
              <a:pPr>
                <a:defRPr/>
              </a:pPr>
              <a:t>239</a:t>
            </a:fld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827584" y="2483604"/>
            <a:ext cx="6696744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/>
            <a:r>
              <a:rPr lang="en-US" altLang="ko-KR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(3) CreatedEvent</a:t>
            </a:r>
          </a:p>
          <a:p>
            <a:pPr marL="0" lvl="1"/>
            <a:r>
              <a:rPr lang="en-US" altLang="ko-KR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(4) Response</a:t>
            </a:r>
            <a:endParaRPr lang="ko-KR" alt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1"/>
            <a:endParaRPr lang="en-US" altLang="ko-KR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539552" y="1371816"/>
            <a:ext cx="8229600" cy="1086951"/>
            <a:chOff x="539552" y="1371816"/>
            <a:chExt cx="8229600" cy="1086951"/>
          </a:xfrm>
        </p:grpSpPr>
        <p:sp>
          <p:nvSpPr>
            <p:cNvPr id="19" name="직사각형 18"/>
            <p:cNvSpPr/>
            <p:nvPr/>
          </p:nvSpPr>
          <p:spPr bwMode="auto">
            <a:xfrm>
              <a:off x="539552" y="1417527"/>
              <a:ext cx="8229600" cy="1023300"/>
            </a:xfrm>
            <a:prstGeom prst="rect">
              <a:avLst/>
            </a:prstGeom>
            <a:solidFill>
              <a:schemeClr val="bg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7210426" y="1669901"/>
              <a:ext cx="1172116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ClientEMA</a:t>
              </a:r>
              <a:r>
                <a:rPr lang="en-US" altLang="ko-KR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/>
              </a:r>
              <a:br>
                <a:rPr lang="en-US" altLang="ko-KR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</a:br>
              <a:r>
                <a:rPr lang="en-US" altLang="ko-KR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(192.168.1.101)</a:t>
              </a:r>
            </a:p>
          </p:txBody>
        </p:sp>
        <p:cxnSp>
          <p:nvCxnSpPr>
            <p:cNvPr id="23" name="직선 화살표 연결선 22"/>
            <p:cNvCxnSpPr/>
            <p:nvPr/>
          </p:nvCxnSpPr>
          <p:spPr bwMode="auto">
            <a:xfrm>
              <a:off x="2105142" y="1860213"/>
              <a:ext cx="1468805" cy="0"/>
            </a:xfrm>
            <a:prstGeom prst="straightConnector1">
              <a:avLst/>
            </a:prstGeom>
            <a:solidFill>
              <a:schemeClr val="accent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arrow" w="med" len="med"/>
              <a:tailEnd type="none"/>
            </a:ln>
            <a:effectLst/>
          </p:spPr>
        </p:cxnSp>
        <p:sp>
          <p:nvSpPr>
            <p:cNvPr id="26" name="TextBox 25"/>
            <p:cNvSpPr txBox="1"/>
            <p:nvPr/>
          </p:nvSpPr>
          <p:spPr>
            <a:xfrm>
              <a:off x="783840" y="1696878"/>
              <a:ext cx="1176925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ServerEMA</a:t>
              </a:r>
              <a:endPara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r>
                <a:rPr lang="en-US" altLang="ko-KR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(192.168.1.127)</a:t>
              </a:r>
            </a:p>
          </p:txBody>
        </p:sp>
        <p:cxnSp>
          <p:nvCxnSpPr>
            <p:cNvPr id="29" name="직선 화살표 연결선 28"/>
            <p:cNvCxnSpPr/>
            <p:nvPr/>
          </p:nvCxnSpPr>
          <p:spPr bwMode="auto">
            <a:xfrm flipH="1">
              <a:off x="2133787" y="2132856"/>
              <a:ext cx="1440160" cy="0"/>
            </a:xfrm>
            <a:prstGeom prst="straightConnector1">
              <a:avLst/>
            </a:prstGeom>
            <a:solidFill>
              <a:schemeClr val="accent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arrow" w="med" len="med"/>
              <a:tailEnd type="none"/>
            </a:ln>
            <a:effectLst/>
          </p:spPr>
        </p:cxnSp>
        <p:sp>
          <p:nvSpPr>
            <p:cNvPr id="30" name="TextBox 29"/>
            <p:cNvSpPr txBox="1"/>
            <p:nvPr/>
          </p:nvSpPr>
          <p:spPr>
            <a:xfrm>
              <a:off x="4078424" y="2150990"/>
              <a:ext cx="115441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3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(4)</a:t>
              </a:r>
              <a:r>
                <a:rPr lang="en-US" altLang="ko-KR" sz="1400" dirty="0"/>
                <a:t> Response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3825517" y="1371816"/>
              <a:ext cx="145257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3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(3) </a:t>
              </a:r>
              <a:r>
                <a:rPr lang="en-US" altLang="ko-KR" sz="1400" dirty="0"/>
                <a:t>CreatedEvent</a:t>
              </a:r>
              <a:endParaRPr lang="ko-KR" altLang="en-US" sz="13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4080600" y="1679593"/>
              <a:ext cx="1172117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Broker</a:t>
              </a:r>
              <a:br>
                <a:rPr lang="en-US" altLang="ko-KR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</a:br>
              <a:r>
                <a:rPr lang="en-US" altLang="ko-KR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(192.168.1.201)</a:t>
              </a:r>
            </a:p>
          </p:txBody>
        </p:sp>
        <p:cxnSp>
          <p:nvCxnSpPr>
            <p:cNvPr id="36" name="직선 화살표 연결선 35"/>
            <p:cNvCxnSpPr/>
            <p:nvPr/>
          </p:nvCxnSpPr>
          <p:spPr bwMode="auto">
            <a:xfrm>
              <a:off x="5472143" y="1853903"/>
              <a:ext cx="1468805" cy="0"/>
            </a:xfrm>
            <a:prstGeom prst="straightConnector1">
              <a:avLst/>
            </a:prstGeom>
            <a:solidFill>
              <a:schemeClr val="accent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arrow" w="med" len="med"/>
              <a:tailEnd type="none"/>
            </a:ln>
            <a:effectLst/>
          </p:spPr>
        </p:cxnSp>
        <p:cxnSp>
          <p:nvCxnSpPr>
            <p:cNvPr id="37" name="직선 화살표 연결선 36"/>
            <p:cNvCxnSpPr/>
            <p:nvPr/>
          </p:nvCxnSpPr>
          <p:spPr bwMode="auto">
            <a:xfrm flipH="1">
              <a:off x="5531429" y="2109505"/>
              <a:ext cx="1440160" cy="0"/>
            </a:xfrm>
            <a:prstGeom prst="straightConnector1">
              <a:avLst/>
            </a:prstGeom>
            <a:solidFill>
              <a:schemeClr val="accent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arrow" w="med" len="med"/>
              <a:tailEnd type="none"/>
            </a:ln>
            <a:effectLst/>
          </p:spPr>
        </p:cxn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6344" y="2567377"/>
            <a:ext cx="6668144" cy="42862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5945732"/>
            <a:ext cx="7819493" cy="400050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0" y="0"/>
            <a:ext cx="234307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>
                <a:solidFill>
                  <a:schemeClr val="accent2"/>
                </a:solidFill>
              </a:rPr>
              <a:t>파란색 </a:t>
            </a:r>
            <a:r>
              <a:rPr lang="en-US" altLang="ko-KR" sz="1200" dirty="0">
                <a:solidFill>
                  <a:schemeClr val="accent2"/>
                </a:solidFill>
              </a:rPr>
              <a:t>: </a:t>
            </a:r>
            <a:r>
              <a:rPr lang="ko-KR" altLang="en-US" sz="1200" dirty="0">
                <a:solidFill>
                  <a:schemeClr val="accent2"/>
                </a:solidFill>
              </a:rPr>
              <a:t>기존 </a:t>
            </a:r>
            <a:r>
              <a:rPr lang="en-US" altLang="ko-KR" sz="1200" dirty="0">
                <a:solidFill>
                  <a:schemeClr val="accent2"/>
                </a:solidFill>
              </a:rPr>
              <a:t>OpenADR</a:t>
            </a:r>
            <a:r>
              <a:rPr lang="ko-KR" altLang="en-US" sz="1200" dirty="0">
                <a:solidFill>
                  <a:schemeClr val="accent2"/>
                </a:solidFill>
              </a:rPr>
              <a:t> </a:t>
            </a:r>
            <a:r>
              <a:rPr lang="en-US" altLang="ko-KR" sz="1200" dirty="0">
                <a:solidFill>
                  <a:schemeClr val="accent2"/>
                </a:solidFill>
              </a:rPr>
              <a:t>Tag </a:t>
            </a:r>
            <a:r>
              <a:rPr lang="ko-KR" altLang="en-US" sz="1200" dirty="0">
                <a:solidFill>
                  <a:schemeClr val="accent2"/>
                </a:solidFill>
              </a:rPr>
              <a:t>부분</a:t>
            </a:r>
            <a:endParaRPr lang="en-US" altLang="ko-KR" sz="1200" dirty="0">
              <a:solidFill>
                <a:schemeClr val="accent2"/>
              </a:solidFill>
            </a:endParaRPr>
          </a:p>
          <a:p>
            <a:r>
              <a:rPr lang="ko-KR" altLang="en-US" sz="1200" dirty="0">
                <a:solidFill>
                  <a:srgbClr val="FF0000"/>
                </a:solidFill>
              </a:rPr>
              <a:t>빨간색 </a:t>
            </a:r>
            <a:r>
              <a:rPr lang="en-US" altLang="ko-KR" sz="1200" dirty="0">
                <a:solidFill>
                  <a:srgbClr val="FF0000"/>
                </a:solidFill>
              </a:rPr>
              <a:t>: OpenADR</a:t>
            </a:r>
            <a:r>
              <a:rPr lang="ko-KR" altLang="en-US" sz="1200" dirty="0">
                <a:solidFill>
                  <a:srgbClr val="FF0000"/>
                </a:solidFill>
              </a:rPr>
              <a:t>확장된 </a:t>
            </a:r>
            <a:r>
              <a:rPr lang="en-US" altLang="ko-KR" sz="1200" dirty="0">
                <a:solidFill>
                  <a:srgbClr val="FF0000"/>
                </a:solidFill>
              </a:rPr>
              <a:t>Profile</a:t>
            </a:r>
          </a:p>
          <a:p>
            <a:r>
              <a:rPr lang="ko-KR" altLang="en-US" sz="1200" dirty="0">
                <a:solidFill>
                  <a:schemeClr val="accent1"/>
                </a:solidFill>
              </a:rPr>
              <a:t>초록색 </a:t>
            </a:r>
            <a:r>
              <a:rPr lang="en-US" altLang="ko-KR" sz="1200" dirty="0">
                <a:solidFill>
                  <a:schemeClr val="accent1"/>
                </a:solidFill>
              </a:rPr>
              <a:t>: </a:t>
            </a:r>
            <a:r>
              <a:rPr lang="ko-KR" altLang="en-US" sz="1200" dirty="0">
                <a:solidFill>
                  <a:schemeClr val="accent1"/>
                </a:solidFill>
              </a:rPr>
              <a:t>삭제 또는 변경</a:t>
            </a:r>
            <a:endParaRPr lang="en-US" altLang="ko-KR" sz="1200" dirty="0">
              <a:solidFill>
                <a:schemeClr val="accent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95536" y="3228452"/>
            <a:ext cx="8568952" cy="3172764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txBody>
          <a:bodyPr wrap="square" lIns="108000" tIns="108000" rIns="108000" bIns="108000" rtlCol="0" anchor="ctr">
            <a:spAutoFit/>
          </a:bodyPr>
          <a:lstStyle/>
          <a:p>
            <a:r>
              <a:rPr lang="en-US" altLang="ko-KR" sz="1200" b="1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CreatedEvent Object</a:t>
            </a:r>
            <a:r>
              <a:rPr lang="en-US" altLang="ko-KR" sz="120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{</a:t>
            </a:r>
          </a:p>
          <a:p>
            <a:r>
              <a:rPr lang="en-US" altLang="ko-KR" sz="12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SrcEMA” </a:t>
            </a:r>
            <a:r>
              <a:rPr lang="en-US" altLang="ko-KR" sz="12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: String,</a:t>
            </a:r>
          </a:p>
          <a:p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“DestEMA” : String,</a:t>
            </a:r>
          </a:p>
          <a:p>
            <a:r>
              <a:rPr lang="en-US" altLang="ko-KR" sz="12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“requestID": String,</a:t>
            </a:r>
          </a:p>
          <a:p>
            <a:r>
              <a:rPr lang="en-US" altLang="ko-KR" sz="12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“responseCode": Integer,</a:t>
            </a:r>
          </a:p>
          <a:p>
            <a:r>
              <a:rPr lang="en-US" altLang="ko-KR" sz="12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“reponseDescription”: String,</a:t>
            </a:r>
          </a:p>
          <a:p>
            <a:r>
              <a:rPr lang="en-US" altLang="ko-KR" sz="12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“optType”: String,</a:t>
            </a:r>
          </a:p>
          <a:p>
            <a:r>
              <a:rPr lang="en-US" altLang="ko-KR" sz="12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“eventID” :  String,</a:t>
            </a:r>
          </a:p>
          <a:p>
            <a:r>
              <a:rPr lang="en-US" altLang="ko-KR" sz="12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“modificationNumber” : Integer,</a:t>
            </a:r>
          </a:p>
          <a:p>
            <a:r>
              <a:rPr lang="en-US" altLang="ko-KR" sz="12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</a:t>
            </a:r>
            <a:r>
              <a:rPr lang="en-US" altLang="ko-KR" sz="1200" dirty="0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“service” : String</a:t>
            </a:r>
            <a:r>
              <a:rPr lang="en-US" altLang="ko-KR" sz="1200" dirty="0" smtClean="0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,</a:t>
            </a:r>
          </a:p>
          <a:p>
            <a:r>
              <a:rPr lang="en-US" altLang="ko-KR" sz="1200" dirty="0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200" dirty="0" smtClean="0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200" dirty="0" smtClean="0">
                <a:solidFill>
                  <a:srgbClr val="FF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200" dirty="0">
                <a:solidFill>
                  <a:srgbClr val="FF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“time” : Date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}</a:t>
            </a:r>
          </a:p>
          <a:p>
            <a:r>
              <a:rPr lang="en-US" sz="120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/>
            </a:r>
            <a:br>
              <a:rPr lang="en-US" sz="120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</a:br>
            <a:endParaRPr lang="en-US" sz="120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sz="120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sz="120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32798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86977" y="1394038"/>
            <a:ext cx="3148920" cy="2986086"/>
          </a:xfrm>
        </p:spPr>
        <p:txBody>
          <a:bodyPr/>
          <a:lstStyle/>
          <a:p>
            <a:r>
              <a:rPr lang="en-US" altLang="ko-KR" sz="1800" dirty="0" err="1"/>
              <a:t>QoS</a:t>
            </a:r>
            <a:r>
              <a:rPr lang="en-US" altLang="ko-KR" sz="1800" dirty="0"/>
              <a:t>(Quality of Service):</a:t>
            </a:r>
          </a:p>
          <a:p>
            <a:pPr marL="0" indent="0">
              <a:buNone/>
            </a:pPr>
            <a:endParaRPr lang="en-US" altLang="ko-KR" sz="1800" dirty="0"/>
          </a:p>
          <a:p>
            <a:pPr marL="0" indent="0">
              <a:buNone/>
            </a:pPr>
            <a:r>
              <a:rPr lang="ko-KR" altLang="en-US" sz="1800" dirty="0"/>
              <a:t>통신서비스의 품질을 위해 네트워크에서 지연시간</a:t>
            </a:r>
            <a:r>
              <a:rPr lang="en-US" altLang="ko-KR" sz="1800" dirty="0"/>
              <a:t>, </a:t>
            </a:r>
            <a:r>
              <a:rPr lang="ko-KR" altLang="en-US" sz="1800" dirty="0"/>
              <a:t>데이터 손실률 등을 보장하는 수준</a:t>
            </a:r>
            <a:r>
              <a:rPr lang="en-US" altLang="ko-KR" sz="1800" dirty="0"/>
              <a:t>, </a:t>
            </a:r>
            <a:r>
              <a:rPr lang="ko-KR" altLang="en-US" sz="1800" dirty="0"/>
              <a:t>메시지 전달 보장이 </a:t>
            </a:r>
            <a:r>
              <a:rPr lang="ko-KR" altLang="en-US" sz="1800" dirty="0">
                <a:solidFill>
                  <a:srgbClr val="FF0000"/>
                </a:solidFill>
              </a:rPr>
              <a:t>증가되는 수준</a:t>
            </a:r>
            <a:r>
              <a:rPr lang="ko-KR" altLang="en-US" sz="1800" dirty="0"/>
              <a:t>을 가리킨다</a:t>
            </a:r>
            <a:r>
              <a:rPr lang="en-US" altLang="ko-KR" sz="1800" dirty="0"/>
              <a:t>. </a:t>
            </a:r>
          </a:p>
          <a:p>
            <a:pPr marL="0" indent="0">
              <a:buNone/>
            </a:pPr>
            <a:endParaRPr lang="ko-KR" altLang="en-US" sz="1800" dirty="0"/>
          </a:p>
          <a:p>
            <a:endParaRPr lang="en-US" altLang="ko-KR" sz="1800" dirty="0"/>
          </a:p>
        </p:txBody>
      </p:sp>
      <p:sp>
        <p:nvSpPr>
          <p:cNvPr id="42" name="Tit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95324"/>
          </a:xfrm>
        </p:spPr>
        <p:txBody>
          <a:bodyPr>
            <a:noAutofit/>
          </a:bodyPr>
          <a:lstStyle/>
          <a:p>
            <a:pPr latinLnBrk="0"/>
            <a:r>
              <a:rPr lang="en-US" altLang="ko-KR" sz="3200" b="1" dirty="0"/>
              <a:t>1. Smart Home Energy Framework :</a:t>
            </a:r>
            <a:r>
              <a:rPr lang="en-US" altLang="ko-KR" sz="2800" b="1" dirty="0"/>
              <a:t/>
            </a:r>
            <a:br>
              <a:rPr lang="en-US" altLang="ko-KR" sz="2800" b="1" dirty="0"/>
            </a:br>
            <a:r>
              <a:rPr lang="en-US" altLang="ko-KR" sz="2000" b="1" dirty="0"/>
              <a:t>1.1.4 Background </a:t>
            </a:r>
            <a:r>
              <a:rPr lang="en-US" altLang="ko-KR" sz="2000" b="1" dirty="0" err="1"/>
              <a:t>IoT</a:t>
            </a:r>
            <a:r>
              <a:rPr lang="en-US" altLang="ko-KR" sz="2000" b="1" dirty="0"/>
              <a:t> </a:t>
            </a:r>
            <a:r>
              <a:rPr lang="ko-KR" altLang="en-US" sz="2000" b="1" dirty="0"/>
              <a:t>수요반응 프로토콜</a:t>
            </a:r>
            <a:r>
              <a:rPr lang="en-US" altLang="ko-KR" sz="2000" b="1" dirty="0"/>
              <a:t> : MQTT (5/7)</a:t>
            </a:r>
            <a:endParaRPr lang="ko-KR" altLang="en-US" sz="2800" dirty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AB2D1F1-EAAA-4541-A9AD-BBD67953F620}" type="slidenum">
              <a:rPr lang="ko-KR" altLang="en-US" smtClean="0">
                <a:solidFill>
                  <a:srgbClr val="000000"/>
                </a:solidFill>
              </a:rPr>
              <a:pPr>
                <a:defRPr/>
              </a:pPr>
              <a:t>24</a:t>
            </a:fld>
            <a:endParaRPr lang="ko-KR" altLang="en-US">
              <a:solidFill>
                <a:srgbClr val="000000"/>
              </a:solidFill>
            </a:endParaRPr>
          </a:p>
        </p:txBody>
      </p:sp>
      <p:sp>
        <p:nvSpPr>
          <p:cNvPr id="11" name="바닥글 개체 틀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sv-SE" altLang="ko-KR" dirty="0"/>
              <a:t>HYU 2018 TIPS</a:t>
            </a:r>
            <a:endParaRPr lang="ko-KR" altLang="ko-KR" dirty="0"/>
          </a:p>
        </p:txBody>
      </p:sp>
      <p:sp>
        <p:nvSpPr>
          <p:cNvPr id="12" name="직사각형 11"/>
          <p:cNvSpPr/>
          <p:nvPr/>
        </p:nvSpPr>
        <p:spPr bwMode="auto">
          <a:xfrm>
            <a:off x="5498306" y="2371389"/>
            <a:ext cx="2664296" cy="288032"/>
          </a:xfrm>
          <a:prstGeom prst="rect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7297" y="1394038"/>
            <a:ext cx="4999503" cy="174706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 bwMode="auto">
          <a:xfrm>
            <a:off x="6732240" y="1657574"/>
            <a:ext cx="864096" cy="289739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/>
          </p:nvPr>
        </p:nvGraphicFramePr>
        <p:xfrm>
          <a:off x="665060" y="4339804"/>
          <a:ext cx="8021740" cy="156977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529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80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00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13623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6416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888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/>
                        <a:t>QoS</a:t>
                      </a:r>
                      <a:r>
                        <a:rPr lang="en-US" altLang="ko-KR" sz="1400" baseline="0" dirty="0"/>
                        <a:t> Value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bit2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bit1</a:t>
                      </a:r>
                      <a:endParaRPr lang="ko-KR" altLang="en-US" sz="1400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Description</a:t>
                      </a:r>
                      <a:endParaRPr lang="ko-KR" alt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324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At most once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Fire and Forget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&lt;=1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88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At</a:t>
                      </a:r>
                      <a:r>
                        <a:rPr lang="en-US" altLang="ko-KR" sz="1400" baseline="0" dirty="0"/>
                        <a:t> least once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Acknowledged</a:t>
                      </a:r>
                      <a:r>
                        <a:rPr lang="en-US" altLang="ko-KR" sz="1400" baseline="0" dirty="0"/>
                        <a:t> delivery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&gt;=1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88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Exactly once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Assured delivery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=1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71694896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b="1" dirty="0">
                <a:solidFill>
                  <a:schemeClr val="tx1"/>
                </a:solidFill>
              </a:rPr>
              <a:t>2. Smart Home Energy Framework : </a:t>
            </a:r>
            <a:r>
              <a:rPr lang="en-US" altLang="ko-KR" sz="2800" b="1" dirty="0">
                <a:solidFill>
                  <a:schemeClr val="tx1"/>
                </a:solidFill>
              </a:rPr>
              <a:t/>
            </a:r>
            <a:br>
              <a:rPr lang="en-US" altLang="ko-KR" sz="2800" b="1" dirty="0">
                <a:solidFill>
                  <a:schemeClr val="tx1"/>
                </a:solidFill>
              </a:rPr>
            </a:br>
            <a:r>
              <a:rPr lang="en-US" altLang="ko-KR" sz="2400" b="1" dirty="0">
                <a:solidFill>
                  <a:schemeClr val="tx1"/>
                </a:solidFill>
              </a:rPr>
              <a:t>2.2 EMAP(CoAP/JSON, </a:t>
            </a:r>
            <a:r>
              <a:rPr lang="en-US" altLang="ko-KR" sz="2400" b="1" dirty="0">
                <a:solidFill>
                  <a:srgbClr val="FF0000"/>
                </a:solidFill>
              </a:rPr>
              <a:t>MQTT/JSON</a:t>
            </a:r>
            <a:r>
              <a:rPr lang="en-US" altLang="ko-KR" sz="2400" b="1" dirty="0">
                <a:solidFill>
                  <a:schemeClr val="tx1"/>
                </a:solidFill>
              </a:rPr>
              <a:t>) : Event-</a:t>
            </a:r>
            <a:r>
              <a:rPr lang="en-US" altLang="ko-KR" sz="2400" b="1" dirty="0">
                <a:solidFill>
                  <a:srgbClr val="FF0000"/>
                </a:solidFill>
              </a:rPr>
              <a:t>PULL</a:t>
            </a:r>
            <a:r>
              <a:rPr lang="en-US" altLang="ko-KR" sz="2400" b="1" dirty="0">
                <a:solidFill>
                  <a:schemeClr val="tx1"/>
                </a:solidFill>
              </a:rPr>
              <a:t>,PUSH</a:t>
            </a:r>
            <a:endParaRPr lang="ko-KR" altLang="en-US" sz="24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7C6F095-276F-4AD3-9842-1213BA0CC323}" type="slidenum">
              <a:rPr lang="ko-KR" altLang="en-US" smtClean="0">
                <a:solidFill>
                  <a:srgbClr val="000000"/>
                </a:solidFill>
              </a:rPr>
              <a:pPr>
                <a:defRPr/>
              </a:pPr>
              <a:t>240</a:t>
            </a:fld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827584" y="2483604"/>
            <a:ext cx="6696744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/>
            <a:r>
              <a:rPr lang="en-US" altLang="ko-KR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(3) CreatedEvent</a:t>
            </a:r>
          </a:p>
          <a:p>
            <a:pPr marL="0" lvl="1"/>
            <a:r>
              <a:rPr lang="en-US" altLang="ko-KR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(4) Response</a:t>
            </a:r>
            <a:endParaRPr lang="ko-KR" alt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1"/>
            <a:endParaRPr lang="en-US" altLang="ko-KR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539552" y="1371816"/>
            <a:ext cx="8229600" cy="1086951"/>
            <a:chOff x="539552" y="1371816"/>
            <a:chExt cx="8229600" cy="1086951"/>
          </a:xfrm>
        </p:grpSpPr>
        <p:sp>
          <p:nvSpPr>
            <p:cNvPr id="19" name="직사각형 18"/>
            <p:cNvSpPr/>
            <p:nvPr/>
          </p:nvSpPr>
          <p:spPr bwMode="auto">
            <a:xfrm>
              <a:off x="539552" y="1417527"/>
              <a:ext cx="8229600" cy="1023300"/>
            </a:xfrm>
            <a:prstGeom prst="rect">
              <a:avLst/>
            </a:prstGeom>
            <a:solidFill>
              <a:schemeClr val="bg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7210426" y="1669901"/>
              <a:ext cx="1172116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ClientEMA</a:t>
              </a:r>
              <a:r>
                <a:rPr lang="en-US" altLang="ko-KR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/>
              </a:r>
              <a:br>
                <a:rPr lang="en-US" altLang="ko-KR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</a:br>
              <a:r>
                <a:rPr lang="en-US" altLang="ko-KR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(192.168.1.101)</a:t>
              </a:r>
            </a:p>
          </p:txBody>
        </p:sp>
        <p:cxnSp>
          <p:nvCxnSpPr>
            <p:cNvPr id="23" name="직선 화살표 연결선 22"/>
            <p:cNvCxnSpPr/>
            <p:nvPr/>
          </p:nvCxnSpPr>
          <p:spPr bwMode="auto">
            <a:xfrm>
              <a:off x="2105142" y="1860213"/>
              <a:ext cx="1468805" cy="0"/>
            </a:xfrm>
            <a:prstGeom prst="straightConnector1">
              <a:avLst/>
            </a:prstGeom>
            <a:solidFill>
              <a:schemeClr val="accent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arrow" w="med" len="med"/>
              <a:tailEnd type="none"/>
            </a:ln>
            <a:effectLst/>
          </p:spPr>
        </p:cxnSp>
        <p:sp>
          <p:nvSpPr>
            <p:cNvPr id="26" name="TextBox 25"/>
            <p:cNvSpPr txBox="1"/>
            <p:nvPr/>
          </p:nvSpPr>
          <p:spPr>
            <a:xfrm>
              <a:off x="783840" y="1696878"/>
              <a:ext cx="1176925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ServerEMA</a:t>
              </a:r>
              <a:endPara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r>
                <a:rPr lang="en-US" altLang="ko-KR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(192.168.1.127)</a:t>
              </a:r>
            </a:p>
          </p:txBody>
        </p:sp>
        <p:cxnSp>
          <p:nvCxnSpPr>
            <p:cNvPr id="29" name="직선 화살표 연결선 28"/>
            <p:cNvCxnSpPr/>
            <p:nvPr/>
          </p:nvCxnSpPr>
          <p:spPr bwMode="auto">
            <a:xfrm flipH="1">
              <a:off x="2133787" y="2132856"/>
              <a:ext cx="1440160" cy="0"/>
            </a:xfrm>
            <a:prstGeom prst="straightConnector1">
              <a:avLst/>
            </a:prstGeom>
            <a:solidFill>
              <a:schemeClr val="accent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arrow" w="med" len="med"/>
              <a:tailEnd type="none"/>
            </a:ln>
            <a:effectLst/>
          </p:spPr>
        </p:cxnSp>
        <p:sp>
          <p:nvSpPr>
            <p:cNvPr id="30" name="TextBox 29"/>
            <p:cNvSpPr txBox="1"/>
            <p:nvPr/>
          </p:nvSpPr>
          <p:spPr>
            <a:xfrm>
              <a:off x="4078424" y="2150990"/>
              <a:ext cx="115441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3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(4)</a:t>
              </a:r>
              <a:r>
                <a:rPr lang="en-US" altLang="ko-KR" sz="1400" dirty="0"/>
                <a:t> Response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3825517" y="1371816"/>
              <a:ext cx="145257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3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(3) </a:t>
              </a:r>
              <a:r>
                <a:rPr lang="en-US" altLang="ko-KR" sz="1400" dirty="0"/>
                <a:t>CreatedEvent</a:t>
              </a:r>
              <a:endParaRPr lang="ko-KR" altLang="en-US" sz="13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4080600" y="1679593"/>
              <a:ext cx="1172117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Broker</a:t>
              </a:r>
              <a:br>
                <a:rPr lang="en-US" altLang="ko-KR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</a:br>
              <a:r>
                <a:rPr lang="en-US" altLang="ko-KR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(192.168.1.201)</a:t>
              </a:r>
            </a:p>
          </p:txBody>
        </p:sp>
        <p:cxnSp>
          <p:nvCxnSpPr>
            <p:cNvPr id="36" name="직선 화살표 연결선 35"/>
            <p:cNvCxnSpPr/>
            <p:nvPr/>
          </p:nvCxnSpPr>
          <p:spPr bwMode="auto">
            <a:xfrm>
              <a:off x="5472143" y="1853903"/>
              <a:ext cx="1468805" cy="0"/>
            </a:xfrm>
            <a:prstGeom prst="straightConnector1">
              <a:avLst/>
            </a:prstGeom>
            <a:solidFill>
              <a:schemeClr val="accent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arrow" w="med" len="med"/>
              <a:tailEnd type="none"/>
            </a:ln>
            <a:effectLst/>
          </p:spPr>
        </p:cxnSp>
        <p:cxnSp>
          <p:nvCxnSpPr>
            <p:cNvPr id="37" name="직선 화살표 연결선 36"/>
            <p:cNvCxnSpPr/>
            <p:nvPr/>
          </p:nvCxnSpPr>
          <p:spPr bwMode="auto">
            <a:xfrm flipH="1">
              <a:off x="5531429" y="2109505"/>
              <a:ext cx="1440160" cy="0"/>
            </a:xfrm>
            <a:prstGeom prst="straightConnector1">
              <a:avLst/>
            </a:prstGeom>
            <a:solidFill>
              <a:schemeClr val="accent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arrow" w="med" len="med"/>
              <a:tailEnd type="none"/>
            </a:ln>
            <a:effectLst/>
          </p:spPr>
        </p:cxn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6344" y="2567377"/>
            <a:ext cx="6668144" cy="42862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916" y="5590504"/>
            <a:ext cx="7704856" cy="533400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0" y="0"/>
            <a:ext cx="234307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>
                <a:solidFill>
                  <a:schemeClr val="accent2"/>
                </a:solidFill>
              </a:rPr>
              <a:t>파란색 </a:t>
            </a:r>
            <a:r>
              <a:rPr lang="en-US" altLang="ko-KR" sz="1200" dirty="0">
                <a:solidFill>
                  <a:schemeClr val="accent2"/>
                </a:solidFill>
              </a:rPr>
              <a:t>: </a:t>
            </a:r>
            <a:r>
              <a:rPr lang="ko-KR" altLang="en-US" sz="1200" dirty="0">
                <a:solidFill>
                  <a:schemeClr val="accent2"/>
                </a:solidFill>
              </a:rPr>
              <a:t>기존 </a:t>
            </a:r>
            <a:r>
              <a:rPr lang="en-US" altLang="ko-KR" sz="1200" dirty="0">
                <a:solidFill>
                  <a:schemeClr val="accent2"/>
                </a:solidFill>
              </a:rPr>
              <a:t>OpenADR</a:t>
            </a:r>
            <a:r>
              <a:rPr lang="ko-KR" altLang="en-US" sz="1200" dirty="0">
                <a:solidFill>
                  <a:schemeClr val="accent2"/>
                </a:solidFill>
              </a:rPr>
              <a:t> </a:t>
            </a:r>
            <a:r>
              <a:rPr lang="en-US" altLang="ko-KR" sz="1200" dirty="0">
                <a:solidFill>
                  <a:schemeClr val="accent2"/>
                </a:solidFill>
              </a:rPr>
              <a:t>Tag </a:t>
            </a:r>
            <a:r>
              <a:rPr lang="ko-KR" altLang="en-US" sz="1200" dirty="0">
                <a:solidFill>
                  <a:schemeClr val="accent2"/>
                </a:solidFill>
              </a:rPr>
              <a:t>부분</a:t>
            </a:r>
            <a:endParaRPr lang="en-US" altLang="ko-KR" sz="1200" dirty="0">
              <a:solidFill>
                <a:schemeClr val="accent2"/>
              </a:solidFill>
            </a:endParaRPr>
          </a:p>
          <a:p>
            <a:r>
              <a:rPr lang="ko-KR" altLang="en-US" sz="1200" dirty="0">
                <a:solidFill>
                  <a:srgbClr val="FF0000"/>
                </a:solidFill>
              </a:rPr>
              <a:t>빨간색 </a:t>
            </a:r>
            <a:r>
              <a:rPr lang="en-US" altLang="ko-KR" sz="1200" dirty="0">
                <a:solidFill>
                  <a:srgbClr val="FF0000"/>
                </a:solidFill>
              </a:rPr>
              <a:t>: OpenADR</a:t>
            </a:r>
            <a:r>
              <a:rPr lang="ko-KR" altLang="en-US" sz="1200" dirty="0">
                <a:solidFill>
                  <a:srgbClr val="FF0000"/>
                </a:solidFill>
              </a:rPr>
              <a:t>확장된 </a:t>
            </a:r>
            <a:r>
              <a:rPr lang="en-US" altLang="ko-KR" sz="1200" dirty="0">
                <a:solidFill>
                  <a:srgbClr val="FF0000"/>
                </a:solidFill>
              </a:rPr>
              <a:t>Profile</a:t>
            </a:r>
          </a:p>
          <a:p>
            <a:r>
              <a:rPr lang="ko-KR" altLang="en-US" sz="1200" dirty="0">
                <a:solidFill>
                  <a:schemeClr val="accent1"/>
                </a:solidFill>
              </a:rPr>
              <a:t>초록색 </a:t>
            </a:r>
            <a:r>
              <a:rPr lang="en-US" altLang="ko-KR" sz="1200" dirty="0">
                <a:solidFill>
                  <a:schemeClr val="accent1"/>
                </a:solidFill>
              </a:rPr>
              <a:t>: </a:t>
            </a:r>
            <a:r>
              <a:rPr lang="ko-KR" altLang="en-US" sz="1200" dirty="0">
                <a:solidFill>
                  <a:schemeClr val="accent1"/>
                </a:solidFill>
              </a:rPr>
              <a:t>삭제 또는 변경</a:t>
            </a:r>
            <a:endParaRPr lang="en-US" altLang="ko-KR" sz="1200" dirty="0">
              <a:solidFill>
                <a:schemeClr val="accent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39552" y="2996002"/>
            <a:ext cx="8147248" cy="3542096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txBody>
          <a:bodyPr wrap="square" lIns="108000" tIns="108000" rIns="108000" bIns="108000" rtlCol="0" anchor="ctr">
            <a:spAutoFit/>
          </a:bodyPr>
          <a:lstStyle/>
          <a:p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Response</a:t>
            </a:r>
            <a:r>
              <a:rPr lang="en-US" sz="1200" b="1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Object</a:t>
            </a:r>
            <a:r>
              <a:rPr lang="en-US" sz="120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{</a:t>
            </a:r>
          </a:p>
          <a:p>
            <a:r>
              <a:rPr lang="en-US" altLang="ko-KR" sz="12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SrcEMA” </a:t>
            </a:r>
            <a:r>
              <a:rPr lang="en-US" sz="12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: String,</a:t>
            </a:r>
          </a:p>
          <a:p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“DestEMA” : String,</a:t>
            </a:r>
            <a:endParaRPr lang="en-US" sz="1200" dirty="0"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</a:t>
            </a:r>
            <a:r>
              <a:rPr lang="en-US" altLang="ko-KR" sz="12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“</a:t>
            </a:r>
            <a:r>
              <a:rPr lang="en-US" sz="12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requestID": </a:t>
            </a:r>
            <a:r>
              <a:rPr lang="en-US" altLang="ko-KR" sz="12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String</a:t>
            </a:r>
            <a:r>
              <a:rPr lang="en-US" sz="12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,</a:t>
            </a:r>
          </a:p>
          <a:p>
            <a:r>
              <a:rPr lang="en-US" sz="12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“responseCode” : Integer,</a:t>
            </a:r>
          </a:p>
          <a:p>
            <a:r>
              <a:rPr lang="en-US" altLang="ko-KR" sz="12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“responseDescription”: String,</a:t>
            </a:r>
          </a:p>
          <a:p>
            <a:r>
              <a:rPr lang="en-US" altLang="ko-KR" sz="1200" strike="sngStrike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</a:t>
            </a:r>
            <a:r>
              <a:rPr lang="en-US" altLang="ko-KR" sz="1200" strike="sngStrike" dirty="0">
                <a:solidFill>
                  <a:schemeClr val="accent1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“version": Integer=&gt;</a:t>
            </a:r>
            <a:r>
              <a:rPr lang="ko-KR" altLang="en-US" sz="1200" strike="sngStrike" dirty="0">
                <a:solidFill>
                  <a:schemeClr val="accent1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삭제</a:t>
            </a:r>
            <a:r>
              <a:rPr lang="en-US" altLang="ko-KR" sz="1200" strike="sngStrike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,</a:t>
            </a:r>
          </a:p>
          <a:p>
            <a:r>
              <a:rPr lang="en-US" altLang="ko-KR" sz="1200" dirty="0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“service”: String, </a:t>
            </a:r>
          </a:p>
          <a:p>
            <a:r>
              <a:rPr lang="en-US" altLang="ko-KR" sz="1200" dirty="0">
                <a:solidFill>
                  <a:srgbClr val="FF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“time” : Date</a:t>
            </a:r>
            <a:endParaRPr lang="en-US" sz="1200" dirty="0">
              <a:solidFill>
                <a:srgbClr val="FF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}</a:t>
            </a:r>
          </a:p>
          <a:p>
            <a:endParaRPr lang="en-US" sz="120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sz="120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sz="120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sz="120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sz="120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sz="120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sz="120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sz="120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8386833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57200" y="304800"/>
            <a:ext cx="8686800" cy="838200"/>
          </a:xfrm>
        </p:spPr>
        <p:txBody>
          <a:bodyPr/>
          <a:lstStyle/>
          <a:p>
            <a:r>
              <a:rPr lang="en-US" altLang="ko-KR" sz="3200" b="1" dirty="0">
                <a:solidFill>
                  <a:schemeClr val="tx1"/>
                </a:solidFill>
              </a:rPr>
              <a:t>2. Smart Home Energy Framework : </a:t>
            </a:r>
            <a:r>
              <a:rPr lang="en-US" altLang="ko-KR" sz="2800" b="1" dirty="0">
                <a:solidFill>
                  <a:schemeClr val="tx1"/>
                </a:solidFill>
              </a:rPr>
              <a:t/>
            </a:r>
            <a:br>
              <a:rPr lang="en-US" altLang="ko-KR" sz="2800" b="1" dirty="0">
                <a:solidFill>
                  <a:schemeClr val="tx1"/>
                </a:solidFill>
              </a:rPr>
            </a:br>
            <a:r>
              <a:rPr lang="en-US" altLang="ko-KR" sz="2400" b="1" dirty="0">
                <a:solidFill>
                  <a:schemeClr val="tx1"/>
                </a:solidFill>
              </a:rPr>
              <a:t>2.2 EMAP(CoAP/JSON, MQTT/JSON) : Event-PULL, </a:t>
            </a:r>
            <a:r>
              <a:rPr lang="en-US" altLang="ko-KR" sz="2400" b="1" dirty="0">
                <a:solidFill>
                  <a:srgbClr val="FF0000"/>
                </a:solidFill>
              </a:rPr>
              <a:t>PUSH</a:t>
            </a:r>
            <a:endParaRPr lang="ko-KR" altLang="en-US" sz="2400" i="1" dirty="0">
              <a:solidFill>
                <a:srgbClr val="FF0000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>
          <a:xfrm>
            <a:off x="6612207" y="6477000"/>
            <a:ext cx="1905000" cy="381000"/>
          </a:xfrm>
        </p:spPr>
        <p:txBody>
          <a:bodyPr/>
          <a:lstStyle/>
          <a:p>
            <a:pPr>
              <a:defRPr/>
            </a:pPr>
            <a:fld id="{97C6F095-276F-4AD3-9842-1213BA0CC323}" type="slidenum">
              <a:rPr lang="ko-KR" altLang="en-US" smtClean="0"/>
              <a:pPr>
                <a:defRPr/>
              </a:pPr>
              <a:t>241</a:t>
            </a:fld>
            <a:endParaRPr lang="ko-KR" altLang="en-US"/>
          </a:p>
        </p:txBody>
      </p:sp>
      <p:sp>
        <p:nvSpPr>
          <p:cNvPr id="29" name="직사각형 28"/>
          <p:cNvSpPr/>
          <p:nvPr/>
        </p:nvSpPr>
        <p:spPr bwMode="auto">
          <a:xfrm>
            <a:off x="1428728" y="2331752"/>
            <a:ext cx="1649642" cy="710744"/>
          </a:xfrm>
          <a:prstGeom prst="rect">
            <a:avLst/>
          </a:prstGeom>
          <a:solidFill>
            <a:schemeClr val="bg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1" i="0" u="none" strike="noStrike" cap="none" normalizeH="0" baseline="0" dirty="0">
                <a:ln>
                  <a:noFill/>
                </a:ln>
                <a:effectLst/>
                <a:latin typeface="Times New Roman" pitchFamily="18" charset="0"/>
                <a:ea typeface="굴림" pitchFamily="50" charset="-127"/>
              </a:rPr>
              <a:t>Server EMA</a:t>
            </a:r>
          </a:p>
        </p:txBody>
      </p:sp>
      <p:sp>
        <p:nvSpPr>
          <p:cNvPr id="32" name="직사각형 31"/>
          <p:cNvSpPr/>
          <p:nvPr/>
        </p:nvSpPr>
        <p:spPr bwMode="auto">
          <a:xfrm>
            <a:off x="5963186" y="2331752"/>
            <a:ext cx="1537772" cy="710744"/>
          </a:xfrm>
          <a:prstGeom prst="rect">
            <a:avLst/>
          </a:prstGeom>
          <a:solidFill>
            <a:schemeClr val="bg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400" b="1" dirty="0">
                <a:latin typeface="Times New Roman" pitchFamily="18" charset="0"/>
                <a:ea typeface="굴림" pitchFamily="50" charset="-127"/>
              </a:rPr>
              <a:t>Client </a:t>
            </a:r>
            <a:r>
              <a:rPr lang="ko-KR" altLang="en-US" sz="1400" b="1" dirty="0">
                <a:latin typeface="Times New Roman" pitchFamily="18" charset="0"/>
                <a:ea typeface="굴림" pitchFamily="50" charset="-127"/>
              </a:rPr>
              <a:t> </a:t>
            </a:r>
            <a:r>
              <a:rPr lang="en-US" altLang="ko-KR" sz="1400" b="1" dirty="0">
                <a:latin typeface="Times New Roman" pitchFamily="18" charset="0"/>
                <a:ea typeface="굴림" pitchFamily="50" charset="-127"/>
              </a:rPr>
              <a:t>EMA</a:t>
            </a:r>
          </a:p>
        </p:txBody>
      </p:sp>
      <p:sp>
        <p:nvSpPr>
          <p:cNvPr id="35" name="오른쪽 중괄호 34"/>
          <p:cNvSpPr/>
          <p:nvPr/>
        </p:nvSpPr>
        <p:spPr bwMode="auto">
          <a:xfrm rot="10800000">
            <a:off x="1993427" y="3522463"/>
            <a:ext cx="244878" cy="1202680"/>
          </a:xfrm>
          <a:prstGeom prst="rightBrace">
            <a:avLst>
              <a:gd name="adj1" fmla="val 8333"/>
              <a:gd name="adj2" fmla="val 51966"/>
            </a:avLst>
          </a:prstGeom>
          <a:noFill/>
          <a:ln w="12699" cap="flat" cmpd="sng" algn="ctr">
            <a:solidFill>
              <a:schemeClr val="tx1"/>
            </a:solidFill>
            <a:prstDash val="dashDot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3824037" y="4149080"/>
            <a:ext cx="137242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</a:t>
            </a:r>
            <a:r>
              <a:rPr lang="en-US" altLang="ko-KR" sz="1400" dirty="0" err="1"/>
              <a:t>createdEvent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9" name="직선 화살표 연결선 38"/>
          <p:cNvCxnSpPr>
            <a:cxnSpLocks/>
          </p:cNvCxnSpPr>
          <p:nvPr/>
        </p:nvCxnSpPr>
        <p:spPr bwMode="auto">
          <a:xfrm flipH="1" flipV="1">
            <a:off x="2248632" y="5036176"/>
            <a:ext cx="4473114" cy="0"/>
          </a:xfrm>
          <a:prstGeom prst="straightConnector1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arrow" w="med" len="med"/>
            <a:tailEnd type="none" w="med" len="med"/>
          </a:ln>
          <a:effectLst/>
        </p:spPr>
      </p:cxnSp>
      <p:sp>
        <p:nvSpPr>
          <p:cNvPr id="17" name="제목 2"/>
          <p:cNvSpPr txBox="1">
            <a:spLocks/>
          </p:cNvSpPr>
          <p:nvPr/>
        </p:nvSpPr>
        <p:spPr bwMode="auto">
          <a:xfrm>
            <a:off x="285720" y="1571612"/>
            <a:ext cx="5072098" cy="500066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(2)</a:t>
            </a:r>
            <a:r>
              <a:rPr kumimoji="0" lang="en-US" altLang="ko-KR" b="0" i="0" u="none" strike="noStrike" kern="0" cap="none" spc="0" normalizeH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Push </a:t>
            </a:r>
            <a:r>
              <a:rPr kumimoji="0" lang="ko-KR" altLang="en-US" b="0" i="0" u="none" strike="noStrike" kern="0" cap="none" spc="0" normalizeH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방식 </a:t>
            </a:r>
            <a:r>
              <a:rPr kumimoji="0" lang="en-US" altLang="ko-KR" b="0" i="0" u="none" strike="noStrike" kern="0" cap="none" spc="0" normalizeH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– Event Based DR</a:t>
            </a:r>
            <a:endParaRPr kumimoji="0" lang="ko-KR" altLang="en-US" b="0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077714" y="3724047"/>
            <a:ext cx="106471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altLang="ko-KR" sz="1400" dirty="0"/>
              <a:t>Push Based</a:t>
            </a:r>
          </a:p>
          <a:p>
            <a:r>
              <a:rPr lang="en-GB" altLang="ko-KR" sz="1400" dirty="0"/>
              <a:t>DR Event </a:t>
            </a:r>
            <a:endParaRPr lang="ko-KR" altLang="en-US" sz="1400" dirty="0"/>
          </a:p>
        </p:txBody>
      </p:sp>
      <p:sp>
        <p:nvSpPr>
          <p:cNvPr id="21" name="직사각형 20"/>
          <p:cNvSpPr/>
          <p:nvPr/>
        </p:nvSpPr>
        <p:spPr>
          <a:xfrm>
            <a:off x="3962697" y="4713832"/>
            <a:ext cx="109510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dirty="0"/>
              <a:t>4. Response</a:t>
            </a:r>
            <a:endParaRPr lang="ko-KR" altLang="en-US" sz="1400" dirty="0"/>
          </a:p>
        </p:txBody>
      </p:sp>
      <p:cxnSp>
        <p:nvCxnSpPr>
          <p:cNvPr id="18" name="직선 화살표 연결선 17"/>
          <p:cNvCxnSpPr>
            <a:cxnSpLocks/>
          </p:cNvCxnSpPr>
          <p:nvPr/>
        </p:nvCxnSpPr>
        <p:spPr bwMode="auto">
          <a:xfrm flipH="1" flipV="1">
            <a:off x="2258467" y="4455718"/>
            <a:ext cx="4463279" cy="0"/>
          </a:xfrm>
          <a:prstGeom prst="straightConnector1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22" name="직선 화살표 연결선 21"/>
          <p:cNvCxnSpPr>
            <a:cxnSpLocks/>
          </p:cNvCxnSpPr>
          <p:nvPr/>
        </p:nvCxnSpPr>
        <p:spPr bwMode="auto">
          <a:xfrm>
            <a:off x="2253549" y="3522463"/>
            <a:ext cx="4478523" cy="0"/>
          </a:xfrm>
          <a:prstGeom prst="straightConnector1">
            <a:avLst/>
          </a:prstGeom>
          <a:solidFill>
            <a:schemeClr val="accent1"/>
          </a:solidFill>
          <a:ln w="12699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sp>
        <p:nvSpPr>
          <p:cNvPr id="23" name="직사각형 22"/>
          <p:cNvSpPr/>
          <p:nvPr/>
        </p:nvSpPr>
        <p:spPr>
          <a:xfrm>
            <a:off x="2502970" y="3032459"/>
            <a:ext cx="4014561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algn="ctr">
              <a:buAutoNum type="arabicPeriod"/>
            </a:pPr>
            <a:r>
              <a:rPr lang="en-US" altLang="ko-KR" sz="1400" dirty="0"/>
              <a:t>DistributeEvent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ko-KR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(Threshold or direct or </a:t>
            </a:r>
            <a:r>
              <a:rPr lang="en-US" altLang="ko-KR" sz="1200" dirty="0"/>
              <a:t>Price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ko-KR" sz="1200" dirty="0"/>
              <a:t>Initial, Incentive, Negotiation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))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1428728" y="6000768"/>
            <a:ext cx="65722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solidFill>
                  <a:srgbClr val="FF0000"/>
                </a:solidFill>
              </a:rPr>
              <a:t>Response</a:t>
            </a:r>
            <a:r>
              <a:rPr lang="ko-KR" altLang="en-US" sz="1400" dirty="0"/>
              <a:t>도  동일하게 하되  </a:t>
            </a:r>
            <a:r>
              <a:rPr lang="en-US" altLang="ko-KR" sz="1400" dirty="0"/>
              <a:t>Type</a:t>
            </a:r>
            <a:r>
              <a:rPr lang="ko-KR" altLang="en-US" sz="1400" dirty="0"/>
              <a:t>을</a:t>
            </a:r>
            <a:r>
              <a:rPr lang="en-US" altLang="ko-KR" sz="1400" dirty="0"/>
              <a:t> </a:t>
            </a:r>
            <a:r>
              <a:rPr lang="ko-KR" altLang="en-US" sz="1400" dirty="0"/>
              <a:t>넣어</a:t>
            </a:r>
            <a:r>
              <a:rPr lang="en-US" altLang="ko-KR" sz="1400" dirty="0"/>
              <a:t> </a:t>
            </a:r>
            <a:r>
              <a:rPr lang="ko-KR" altLang="en-US" sz="1400" dirty="0"/>
              <a:t>분류</a:t>
            </a:r>
          </a:p>
        </p:txBody>
      </p:sp>
      <p:cxnSp>
        <p:nvCxnSpPr>
          <p:cNvPr id="7" name="직선 연결선 6"/>
          <p:cNvCxnSpPr>
            <a:cxnSpLocks/>
            <a:stCxn id="29" idx="2"/>
          </p:cNvCxnSpPr>
          <p:nvPr/>
        </p:nvCxnSpPr>
        <p:spPr bwMode="auto">
          <a:xfrm>
            <a:off x="2253549" y="3042496"/>
            <a:ext cx="0" cy="2220723"/>
          </a:xfrm>
          <a:prstGeom prst="line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" name="직선 연결선 8"/>
          <p:cNvCxnSpPr>
            <a:cxnSpLocks/>
            <a:stCxn id="32" idx="2"/>
          </p:cNvCxnSpPr>
          <p:nvPr/>
        </p:nvCxnSpPr>
        <p:spPr bwMode="auto">
          <a:xfrm>
            <a:off x="6732072" y="3042496"/>
            <a:ext cx="0" cy="2220723"/>
          </a:xfrm>
          <a:prstGeom prst="line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4" name="직사각형 23"/>
          <p:cNvSpPr/>
          <p:nvPr/>
        </p:nvSpPr>
        <p:spPr>
          <a:xfrm>
            <a:off x="3973191" y="3645024"/>
            <a:ext cx="109510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dirty="0"/>
              <a:t>2. Response</a:t>
            </a:r>
            <a:endParaRPr lang="ko-KR" altLang="en-US" sz="1400" dirty="0"/>
          </a:p>
        </p:txBody>
      </p:sp>
      <p:cxnSp>
        <p:nvCxnSpPr>
          <p:cNvPr id="25" name="직선 화살표 연결선 24"/>
          <p:cNvCxnSpPr>
            <a:cxnSpLocks/>
          </p:cNvCxnSpPr>
          <p:nvPr/>
        </p:nvCxnSpPr>
        <p:spPr bwMode="auto">
          <a:xfrm flipH="1" flipV="1">
            <a:off x="2271167" y="3922318"/>
            <a:ext cx="4463279" cy="0"/>
          </a:xfrm>
          <a:prstGeom prst="straightConnector1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3205159939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F13F5CC-B8E9-482F-A016-6EE14B7359EE}" type="slidenum">
              <a:rPr lang="ko-KR" altLang="en-US" smtClean="0"/>
              <a:pPr/>
              <a:t>242</a:t>
            </a:fld>
            <a:endParaRPr lang="ko-KR" altLang="en-US"/>
          </a:p>
        </p:txBody>
      </p:sp>
      <p:sp>
        <p:nvSpPr>
          <p:cNvPr id="6" name="标题 1"/>
          <p:cNvSpPr txBox="1">
            <a:spLocks/>
          </p:cNvSpPr>
          <p:nvPr/>
        </p:nvSpPr>
        <p:spPr bwMode="auto">
          <a:xfrm>
            <a:off x="200008" y="2564904"/>
            <a:ext cx="8743984" cy="1008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200" b="1" kern="0" dirty="0">
                <a:ea typeface="굴림" pitchFamily="50" charset="-127"/>
              </a:rPr>
              <a:t>EMAP</a:t>
            </a:r>
            <a:endParaRPr lang="en-US" altLang="ko-KR" sz="3200" b="1" kern="0" dirty="0"/>
          </a:p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200" b="1" kern="0" dirty="0"/>
              <a:t>(3) </a:t>
            </a:r>
            <a:r>
              <a:rPr lang="en-US" altLang="ko-KR" sz="3200" b="1" dirty="0" err="1">
                <a:solidFill>
                  <a:schemeClr val="tx2"/>
                </a:solidFill>
              </a:rPr>
              <a:t>Event_PUSH</a:t>
            </a:r>
            <a:endParaRPr lang="en-US" altLang="ko-KR" sz="3200" b="1" dirty="0">
              <a:solidFill>
                <a:schemeClr val="tx2"/>
              </a:solidFill>
            </a:endParaRPr>
          </a:p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altLang="ko-KR" sz="3200" b="1" kern="0" dirty="0">
              <a:solidFill>
                <a:schemeClr val="tx2"/>
              </a:solidFill>
            </a:endParaRPr>
          </a:p>
          <a:p>
            <a:pPr marL="2743200" lvl="5" indent="-457200" eaLnBrk="0" fontAlgn="base" latinLnBrk="0" hangingPunct="0">
              <a:spcBef>
                <a:spcPct val="0"/>
              </a:spcBef>
              <a:spcAft>
                <a:spcPct val="0"/>
              </a:spcAft>
              <a:buFontTx/>
              <a:buChar char="-"/>
              <a:defRPr/>
            </a:pPr>
            <a:r>
              <a:rPr lang="en-US" altLang="ko-KR" sz="2400" b="1" kern="0" dirty="0" err="1">
                <a:solidFill>
                  <a:schemeClr val="accent2"/>
                </a:solidFill>
              </a:rPr>
              <a:t>CoAP</a:t>
            </a:r>
            <a:r>
              <a:rPr lang="en-US" altLang="ko-KR" sz="2400" b="1" kern="0" dirty="0">
                <a:solidFill>
                  <a:schemeClr val="accent2"/>
                </a:solidFill>
              </a:rPr>
              <a:t>/JSON</a:t>
            </a:r>
          </a:p>
          <a:p>
            <a:pPr marL="2743200" lvl="5" indent="-457200" eaLnBrk="0" fontAlgn="base" latinLnBrk="0" hangingPunct="0">
              <a:spcBef>
                <a:spcPct val="0"/>
              </a:spcBef>
              <a:spcAft>
                <a:spcPct val="0"/>
              </a:spcAft>
              <a:buFontTx/>
              <a:buChar char="-"/>
              <a:defRPr/>
            </a:pPr>
            <a:r>
              <a:rPr lang="en-US" altLang="ko-KR" sz="2400" b="1" kern="0" dirty="0"/>
              <a:t>MQTT / JSON</a:t>
            </a:r>
          </a:p>
        </p:txBody>
      </p:sp>
    </p:spTree>
    <p:extLst>
      <p:ext uri="{BB962C8B-B14F-4D97-AF65-F5344CB8AC3E}">
        <p14:creationId xmlns:p14="http://schemas.microsoft.com/office/powerpoint/2010/main" val="1818105945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57200" y="304800"/>
            <a:ext cx="8686800" cy="838200"/>
          </a:xfrm>
        </p:spPr>
        <p:txBody>
          <a:bodyPr/>
          <a:lstStyle/>
          <a:p>
            <a:r>
              <a:rPr lang="en-US" altLang="ko-KR" sz="3200" b="1" dirty="0">
                <a:solidFill>
                  <a:schemeClr val="tx1"/>
                </a:solidFill>
              </a:rPr>
              <a:t>2. Smart Home Energy Framework : </a:t>
            </a:r>
            <a:r>
              <a:rPr lang="en-US" altLang="ko-KR" sz="2800" b="1" dirty="0">
                <a:solidFill>
                  <a:schemeClr val="tx1"/>
                </a:solidFill>
              </a:rPr>
              <a:t/>
            </a:r>
            <a:br>
              <a:rPr lang="en-US" altLang="ko-KR" sz="2800" b="1" dirty="0">
                <a:solidFill>
                  <a:schemeClr val="tx1"/>
                </a:solidFill>
              </a:rPr>
            </a:br>
            <a:r>
              <a:rPr lang="en-US" altLang="ko-KR" sz="2400" b="1" dirty="0">
                <a:solidFill>
                  <a:schemeClr val="tx1"/>
                </a:solidFill>
              </a:rPr>
              <a:t>2.2 EMAP(CoAP/JSON, MQTT/JSON) : Event-PULL, </a:t>
            </a:r>
            <a:r>
              <a:rPr lang="en-US" altLang="ko-KR" sz="2400" b="1" dirty="0">
                <a:solidFill>
                  <a:srgbClr val="FF0000"/>
                </a:solidFill>
              </a:rPr>
              <a:t>PUSH</a:t>
            </a:r>
            <a:endParaRPr lang="ko-KR" altLang="en-US" sz="2400" i="1" dirty="0">
              <a:solidFill>
                <a:srgbClr val="FF0000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>
          <a:xfrm>
            <a:off x="6612207" y="6477000"/>
            <a:ext cx="1905000" cy="381000"/>
          </a:xfrm>
        </p:spPr>
        <p:txBody>
          <a:bodyPr/>
          <a:lstStyle/>
          <a:p>
            <a:pPr>
              <a:defRPr/>
            </a:pPr>
            <a:fld id="{97C6F095-276F-4AD3-9842-1213BA0CC323}" type="slidenum">
              <a:rPr lang="ko-KR" altLang="en-US" smtClean="0"/>
              <a:pPr>
                <a:defRPr/>
              </a:pPr>
              <a:t>243</a:t>
            </a:fld>
            <a:endParaRPr lang="ko-KR" altLang="en-US"/>
          </a:p>
        </p:txBody>
      </p:sp>
      <p:grpSp>
        <p:nvGrpSpPr>
          <p:cNvPr id="10" name="그룹 9"/>
          <p:cNvGrpSpPr/>
          <p:nvPr/>
        </p:nvGrpSpPr>
        <p:grpSpPr>
          <a:xfrm>
            <a:off x="457200" y="1122039"/>
            <a:ext cx="8568952" cy="595257"/>
            <a:chOff x="467544" y="1414528"/>
            <a:chExt cx="8253633" cy="1023300"/>
          </a:xfrm>
        </p:grpSpPr>
        <p:sp>
          <p:nvSpPr>
            <p:cNvPr id="11" name="직사각형 10"/>
            <p:cNvSpPr/>
            <p:nvPr/>
          </p:nvSpPr>
          <p:spPr bwMode="auto">
            <a:xfrm>
              <a:off x="467544" y="1414528"/>
              <a:ext cx="8229600" cy="1023300"/>
            </a:xfrm>
            <a:prstGeom prst="rect">
              <a:avLst/>
            </a:prstGeom>
            <a:solidFill>
              <a:schemeClr val="bg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319498" y="1824555"/>
              <a:ext cx="878854" cy="4497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05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Client EMA </a:t>
              </a:r>
              <a:endParaRPr lang="ko-KR" altLang="en-US" sz="105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3" name="직선 화살표 연결선 12"/>
            <p:cNvCxnSpPr/>
            <p:nvPr/>
          </p:nvCxnSpPr>
          <p:spPr bwMode="auto">
            <a:xfrm>
              <a:off x="2195740" y="2351200"/>
              <a:ext cx="4707807" cy="0"/>
            </a:xfrm>
            <a:prstGeom prst="straightConnector1">
              <a:avLst/>
            </a:prstGeom>
            <a:solidFill>
              <a:schemeClr val="accent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arrow" w="med" len="med"/>
              <a:tailEnd type="none"/>
            </a:ln>
            <a:effectLst/>
          </p:spPr>
        </p:cxnSp>
        <p:sp>
          <p:nvSpPr>
            <p:cNvPr id="14" name="TextBox 13"/>
            <p:cNvSpPr txBox="1"/>
            <p:nvPr/>
          </p:nvSpPr>
          <p:spPr>
            <a:xfrm>
              <a:off x="909344" y="1824555"/>
              <a:ext cx="868045" cy="4497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05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Server EMA</a:t>
              </a:r>
              <a:endParaRPr lang="ko-KR" altLang="en-US" sz="105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5" name="직선 화살표 연결선 14"/>
            <p:cNvCxnSpPr/>
            <p:nvPr/>
          </p:nvCxnSpPr>
          <p:spPr bwMode="auto">
            <a:xfrm flipH="1">
              <a:off x="2195738" y="1843461"/>
              <a:ext cx="4707808" cy="0"/>
            </a:xfrm>
            <a:prstGeom prst="straightConnector1">
              <a:avLst/>
            </a:prstGeom>
            <a:solidFill>
              <a:schemeClr val="accent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arrow" w="med" len="med"/>
              <a:tailEnd type="none"/>
            </a:ln>
            <a:effectLst/>
          </p:spPr>
        </p:cxnSp>
        <p:sp>
          <p:nvSpPr>
            <p:cNvPr id="16" name="TextBox 15"/>
            <p:cNvSpPr txBox="1"/>
            <p:nvPr/>
          </p:nvSpPr>
          <p:spPr>
            <a:xfrm>
              <a:off x="3987423" y="1984483"/>
              <a:ext cx="761509" cy="3968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(2) Response</a:t>
              </a:r>
              <a:endParaRPr lang="ko-KR" altLang="en-US" sz="9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996947" y="1531141"/>
              <a:ext cx="1007008" cy="3968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(1) </a:t>
              </a:r>
              <a:r>
                <a:rPr lang="en-US" altLang="ko-KR" sz="800" dirty="0"/>
                <a:t>DistributeEvent</a:t>
              </a:r>
              <a:endParaRPr lang="ko-KR" altLang="en-US" sz="9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7308304" y="1414528"/>
              <a:ext cx="1412873" cy="3439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EMAP CoAP/JSON</a:t>
              </a:r>
              <a:endParaRPr lang="ko-KR" altLang="en-US" sz="7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9" name="직사각형 18"/>
          <p:cNvSpPr/>
          <p:nvPr/>
        </p:nvSpPr>
        <p:spPr>
          <a:xfrm>
            <a:off x="0" y="0"/>
            <a:ext cx="234307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>
                <a:solidFill>
                  <a:schemeClr val="accent2"/>
                </a:solidFill>
              </a:rPr>
              <a:t>파란색 </a:t>
            </a:r>
            <a:r>
              <a:rPr lang="en-US" altLang="ko-KR" sz="1200" dirty="0">
                <a:solidFill>
                  <a:schemeClr val="accent2"/>
                </a:solidFill>
              </a:rPr>
              <a:t>: </a:t>
            </a:r>
            <a:r>
              <a:rPr lang="ko-KR" altLang="en-US" sz="1200" dirty="0">
                <a:solidFill>
                  <a:schemeClr val="accent2"/>
                </a:solidFill>
              </a:rPr>
              <a:t>기존 </a:t>
            </a:r>
            <a:r>
              <a:rPr lang="en-US" altLang="ko-KR" sz="1200" dirty="0">
                <a:solidFill>
                  <a:schemeClr val="accent2"/>
                </a:solidFill>
              </a:rPr>
              <a:t>OpenADR</a:t>
            </a:r>
            <a:r>
              <a:rPr lang="ko-KR" altLang="en-US" sz="1200" dirty="0">
                <a:solidFill>
                  <a:schemeClr val="accent2"/>
                </a:solidFill>
              </a:rPr>
              <a:t> </a:t>
            </a:r>
            <a:r>
              <a:rPr lang="en-US" altLang="ko-KR" sz="1200" dirty="0">
                <a:solidFill>
                  <a:schemeClr val="accent2"/>
                </a:solidFill>
              </a:rPr>
              <a:t>Tag </a:t>
            </a:r>
            <a:r>
              <a:rPr lang="ko-KR" altLang="en-US" sz="1200" dirty="0">
                <a:solidFill>
                  <a:schemeClr val="accent2"/>
                </a:solidFill>
              </a:rPr>
              <a:t>부분</a:t>
            </a:r>
            <a:endParaRPr lang="en-US" altLang="ko-KR" sz="1200" dirty="0">
              <a:solidFill>
                <a:schemeClr val="accent2"/>
              </a:solidFill>
            </a:endParaRPr>
          </a:p>
          <a:p>
            <a:r>
              <a:rPr lang="ko-KR" altLang="en-US" sz="1200" dirty="0">
                <a:solidFill>
                  <a:srgbClr val="FF0000"/>
                </a:solidFill>
              </a:rPr>
              <a:t>빨간색 </a:t>
            </a:r>
            <a:r>
              <a:rPr lang="en-US" altLang="ko-KR" sz="1200" dirty="0">
                <a:solidFill>
                  <a:srgbClr val="FF0000"/>
                </a:solidFill>
              </a:rPr>
              <a:t>: OpenADR</a:t>
            </a:r>
            <a:r>
              <a:rPr lang="ko-KR" altLang="en-US" sz="1200" dirty="0">
                <a:solidFill>
                  <a:srgbClr val="FF0000"/>
                </a:solidFill>
              </a:rPr>
              <a:t>확장된 </a:t>
            </a:r>
            <a:r>
              <a:rPr lang="en-US" altLang="ko-KR" sz="1200" dirty="0">
                <a:solidFill>
                  <a:srgbClr val="FF0000"/>
                </a:solidFill>
              </a:rPr>
              <a:t>Profile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0" y="1666904"/>
            <a:ext cx="124425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(1) </a:t>
            </a:r>
            <a:r>
              <a:rPr lang="en-US" altLang="ko-KR" sz="1000" dirty="0"/>
              <a:t>DistributeEvent</a:t>
            </a:r>
            <a:endParaRPr lang="ko-KR" alt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2" name="표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4320273"/>
              </p:ext>
            </p:extLst>
          </p:nvPr>
        </p:nvGraphicFramePr>
        <p:xfrm>
          <a:off x="284000" y="1866959"/>
          <a:ext cx="8147245" cy="6059463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629449">
                  <a:extLst>
                    <a:ext uri="{9D8B030D-6E8A-4147-A177-3AD203B41FA5}">
                      <a16:colId xmlns:a16="http://schemas.microsoft.com/office/drawing/2014/main" val="3163428177"/>
                    </a:ext>
                  </a:extLst>
                </a:gridCol>
                <a:gridCol w="1629449">
                  <a:extLst>
                    <a:ext uri="{9D8B030D-6E8A-4147-A177-3AD203B41FA5}">
                      <a16:colId xmlns:a16="http://schemas.microsoft.com/office/drawing/2014/main" val="3958474330"/>
                    </a:ext>
                  </a:extLst>
                </a:gridCol>
                <a:gridCol w="1629449">
                  <a:extLst>
                    <a:ext uri="{9D8B030D-6E8A-4147-A177-3AD203B41FA5}">
                      <a16:colId xmlns:a16="http://schemas.microsoft.com/office/drawing/2014/main" val="525130177"/>
                    </a:ext>
                  </a:extLst>
                </a:gridCol>
                <a:gridCol w="1629449">
                  <a:extLst>
                    <a:ext uri="{9D8B030D-6E8A-4147-A177-3AD203B41FA5}">
                      <a16:colId xmlns:a16="http://schemas.microsoft.com/office/drawing/2014/main" val="3739502335"/>
                    </a:ext>
                  </a:extLst>
                </a:gridCol>
                <a:gridCol w="1629449">
                  <a:extLst>
                    <a:ext uri="{9D8B030D-6E8A-4147-A177-3AD203B41FA5}">
                      <a16:colId xmlns:a16="http://schemas.microsoft.com/office/drawing/2014/main" val="3330854206"/>
                    </a:ext>
                  </a:extLst>
                </a:gridCol>
              </a:tblGrid>
              <a:tr h="92179">
                <a:tc rowSpan="2" gridSpan="2">
                  <a:txBody>
                    <a:bodyPr/>
                    <a:lstStyle/>
                    <a:p>
                      <a:pPr algn="ctr" rtl="0" fontAlgn="ctr"/>
                      <a:r>
                        <a:rPr lang="en-US" sz="800" b="1" u="none" strike="noStrike" dirty="0">
                          <a:effectLst/>
                        </a:rPr>
                        <a:t>Key Name</a:t>
                      </a:r>
                      <a:endParaRPr lang="en-US" sz="800" b="1" i="0" u="none" strike="noStrike" dirty="0">
                        <a:solidFill>
                          <a:srgbClr val="FFFFFF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821" marR="4821" marT="4821" marB="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sz="800" b="1" u="none" strike="noStrike" dirty="0">
                          <a:effectLst/>
                        </a:rPr>
                        <a:t>Reference</a:t>
                      </a:r>
                      <a:endParaRPr lang="en-US" sz="800" b="1" i="0" u="none" strike="noStrike" dirty="0">
                        <a:solidFill>
                          <a:srgbClr val="FFFFFF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821" marR="4821" marT="4821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0776875"/>
                  </a:ext>
                </a:extLst>
              </a:tr>
              <a:tr h="92179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sz="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OpenADR 2.0b</a:t>
                      </a:r>
                      <a:endParaRPr lang="en-US" sz="800" b="1" i="0" u="none" strike="noStrike" dirty="0">
                        <a:solidFill>
                          <a:schemeClr val="bg1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821" marR="4821" marT="4821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SEP 2.0(IEC 61968)</a:t>
                      </a:r>
                      <a:endParaRPr lang="en-US" sz="800" b="1" i="0" u="none" strike="noStrike" dirty="0">
                        <a:solidFill>
                          <a:schemeClr val="bg1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821" marR="4821" marT="4821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8779085"/>
                  </a:ext>
                </a:extLst>
              </a:tr>
              <a:tr h="92179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 dirty="0">
                          <a:effectLst/>
                        </a:rPr>
                        <a:t>SrcEMA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821" marR="4821" marT="4821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 dirty="0" err="1">
                          <a:effectLst/>
                        </a:rPr>
                        <a:t>ei:vtnID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821" marR="4821" marT="4821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821" marR="4821" marT="4821" marB="0" anchor="ctr"/>
                </a:tc>
                <a:extLst>
                  <a:ext uri="{0D108BD9-81ED-4DB2-BD59-A6C34878D82A}">
                    <a16:rowId xmlns:a16="http://schemas.microsoft.com/office/drawing/2014/main" val="2113315887"/>
                  </a:ext>
                </a:extLst>
              </a:tr>
              <a:tr h="92179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 dirty="0">
                          <a:effectLst/>
                        </a:rPr>
                        <a:t>DestEMA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821" marR="4821" marT="4821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</a:rPr>
                        <a:t>ei:venID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821" marR="4821" marT="4821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821" marR="4821" marT="4821" marB="0" anchor="ctr"/>
                </a:tc>
                <a:extLst>
                  <a:ext uri="{0D108BD9-81ED-4DB2-BD59-A6C34878D82A}">
                    <a16:rowId xmlns:a16="http://schemas.microsoft.com/office/drawing/2014/main" val="1705835526"/>
                  </a:ext>
                </a:extLst>
              </a:tr>
              <a:tr h="92179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 dirty="0">
                          <a:effectLst/>
                        </a:rPr>
                        <a:t>requestID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821" marR="4821" marT="4821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50" charset="-127"/>
                        </a:rPr>
                        <a:t>ei:requestID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821" marR="4821" marT="4821" marB="0" anchor="ctr"/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821" marR="4821" marT="48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821" marR="4821" marT="4821" marB="0" anchor="ctr"/>
                </a:tc>
                <a:extLst>
                  <a:ext uri="{0D108BD9-81ED-4DB2-BD59-A6C34878D82A}">
                    <a16:rowId xmlns:a16="http://schemas.microsoft.com/office/drawing/2014/main" val="1040049681"/>
                  </a:ext>
                </a:extLst>
              </a:tr>
              <a:tr h="92179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굴림" panose="020B0600000101010101" pitchFamily="50" charset="-127"/>
                          <a:cs typeface="Times New Roman" panose="02020603050405020304" pitchFamily="18" charset="0"/>
                        </a:rPr>
                        <a:t>responseRequired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821" marR="4821" marT="4821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50" charset="-127"/>
                        </a:rPr>
                        <a:t>Ei:reponseRequired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821" marR="4821" marT="4821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821" marR="4821" marT="4821" marB="0" anchor="ctr"/>
                </a:tc>
                <a:extLst>
                  <a:ext uri="{0D108BD9-81ED-4DB2-BD59-A6C34878D82A}">
                    <a16:rowId xmlns:a16="http://schemas.microsoft.com/office/drawing/2014/main" val="2454017074"/>
                  </a:ext>
                </a:extLst>
              </a:tr>
              <a:tr h="92179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50" charset="-127"/>
                        </a:rPr>
                        <a:t>response</a:t>
                      </a:r>
                    </a:p>
                  </a:txBody>
                  <a:tcPr marL="4821" marR="4821" marT="48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50" charset="-127"/>
                        </a:rPr>
                        <a:t>requestID</a:t>
                      </a:r>
                    </a:p>
                  </a:txBody>
                  <a:tcPr marL="4821" marR="4821" marT="4821" marB="0" anchor="ctr"/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</a:rPr>
                        <a:t>ei:Response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821" marR="4821" marT="48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50" charset="-127"/>
                        </a:rPr>
                        <a:t>pyld:requestID</a:t>
                      </a:r>
                    </a:p>
                  </a:txBody>
                  <a:tcPr marL="4821" marR="4821" marT="48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821" marR="4821" marT="4821" marB="0" anchor="ctr"/>
                </a:tc>
                <a:extLst>
                  <a:ext uri="{0D108BD9-81ED-4DB2-BD59-A6C34878D82A}">
                    <a16:rowId xmlns:a16="http://schemas.microsoft.com/office/drawing/2014/main" val="1978708436"/>
                  </a:ext>
                </a:extLst>
              </a:tr>
              <a:tr h="92179">
                <a:tc vMerge="1">
                  <a:txBody>
                    <a:bodyPr/>
                    <a:lstStyle/>
                    <a:p>
                      <a:pPr algn="ctr" fontAlgn="ctr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821" marR="4821" marT="48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50" charset="-127"/>
                        </a:rPr>
                        <a:t>responseCode</a:t>
                      </a:r>
                    </a:p>
                  </a:txBody>
                  <a:tcPr marL="4821" marR="4821" marT="4821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821" marR="4821" marT="48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50" charset="-127"/>
                        </a:rPr>
                        <a:t>ei:responseCode</a:t>
                      </a:r>
                    </a:p>
                  </a:txBody>
                  <a:tcPr marL="4821" marR="4821" marT="4821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821" marR="4821" marT="4821" marB="0" anchor="ctr"/>
                </a:tc>
                <a:extLst>
                  <a:ext uri="{0D108BD9-81ED-4DB2-BD59-A6C34878D82A}">
                    <a16:rowId xmlns:a16="http://schemas.microsoft.com/office/drawing/2014/main" val="3841649000"/>
                  </a:ext>
                </a:extLst>
              </a:tr>
              <a:tr h="92179">
                <a:tc vMerge="1">
                  <a:txBody>
                    <a:bodyPr/>
                    <a:lstStyle/>
                    <a:p>
                      <a:pPr algn="ctr" fontAlgn="ctr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821" marR="4821" marT="48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50" charset="-127"/>
                        </a:rPr>
                        <a:t>responseDescription</a:t>
                      </a:r>
                    </a:p>
                  </a:txBody>
                  <a:tcPr marL="4821" marR="4821" marT="4821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821" marR="4821" marT="48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50" charset="-127"/>
                        </a:rPr>
                        <a:t>ei:responseDescription</a:t>
                      </a:r>
                    </a:p>
                  </a:txBody>
                  <a:tcPr marL="4821" marR="4821" marT="4821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821" marR="4821" marT="4821" marB="0" anchor="ctr"/>
                </a:tc>
                <a:extLst>
                  <a:ext uri="{0D108BD9-81ED-4DB2-BD59-A6C34878D82A}">
                    <a16:rowId xmlns:a16="http://schemas.microsoft.com/office/drawing/2014/main" val="2261205334"/>
                  </a:ext>
                </a:extLst>
              </a:tr>
              <a:tr h="92179">
                <a:tc rowSpan="19"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 dirty="0">
                          <a:effectLst/>
                        </a:rPr>
                        <a:t>event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821" marR="4821" marT="482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>
                          <a:effectLst/>
                        </a:rPr>
                        <a:t>eventID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821" marR="4821" marT="4821" marB="0" anchor="ctr"/>
                </a:tc>
                <a:tc rowSpan="10"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 dirty="0" err="1">
                          <a:effectLst/>
                        </a:rPr>
                        <a:t>oadrEvent:eiActivePeriod:eventDescriptor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821" marR="4821" marT="482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 dirty="0" err="1">
                          <a:effectLst/>
                        </a:rPr>
                        <a:t>eventID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821" marR="4821" marT="48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821" marR="4821" marT="4821" marB="0" anchor="ctr"/>
                </a:tc>
                <a:extLst>
                  <a:ext uri="{0D108BD9-81ED-4DB2-BD59-A6C34878D82A}">
                    <a16:rowId xmlns:a16="http://schemas.microsoft.com/office/drawing/2014/main" val="428853065"/>
                  </a:ext>
                </a:extLst>
              </a:tr>
              <a:tr h="9217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50" charset="-127"/>
                        </a:rPr>
                        <a:t>eventSignals</a:t>
                      </a:r>
                    </a:p>
                  </a:txBody>
                  <a:tcPr marL="4821" marR="4821" marT="4821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+mn-ea"/>
                        </a:rPr>
                        <a:t>eventSignals</a:t>
                      </a:r>
                    </a:p>
                  </a:txBody>
                  <a:tcPr marL="4821" marR="4821" marT="48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821" marR="4821" marT="4821" marB="0" anchor="ctr"/>
                </a:tc>
                <a:extLst>
                  <a:ext uri="{0D108BD9-81ED-4DB2-BD59-A6C34878D82A}">
                    <a16:rowId xmlns:a16="http://schemas.microsoft.com/office/drawing/2014/main" val="3925593830"/>
                  </a:ext>
                </a:extLst>
              </a:tr>
              <a:tr h="9217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u="none" strike="noStrike" dirty="0">
                          <a:effectLst/>
                        </a:rPr>
                        <a:t>modificationNumber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821" marR="4821" marT="4821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u="none" strike="noStrike" dirty="0">
                          <a:effectLst/>
                        </a:rPr>
                        <a:t>modificationNumber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821" marR="4821" marT="4821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821" marR="4821" marT="4821" marB="0" anchor="ctr"/>
                </a:tc>
                <a:extLst>
                  <a:ext uri="{0D108BD9-81ED-4DB2-BD59-A6C34878D82A}">
                    <a16:rowId xmlns:a16="http://schemas.microsoft.com/office/drawing/2014/main" val="672993059"/>
                  </a:ext>
                </a:extLst>
              </a:tr>
              <a:tr h="9217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>
                          <a:effectLst/>
                        </a:rPr>
                        <a:t>modificationReason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821" marR="4821" marT="4821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 dirty="0" err="1">
                          <a:effectLst/>
                        </a:rPr>
                        <a:t>modificationReason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821" marR="4821" marT="48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821" marR="4821" marT="4821" marB="0" anchor="ctr"/>
                </a:tc>
                <a:extLst>
                  <a:ext uri="{0D108BD9-81ED-4DB2-BD59-A6C34878D82A}">
                    <a16:rowId xmlns:a16="http://schemas.microsoft.com/office/drawing/2014/main" val="2122387850"/>
                  </a:ext>
                </a:extLst>
              </a:tr>
              <a:tr h="9217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 dirty="0">
                          <a:effectLst/>
                        </a:rPr>
                        <a:t>priority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821" marR="4821" marT="4821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 dirty="0">
                          <a:effectLst/>
                        </a:rPr>
                        <a:t>priority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821" marR="4821" marT="48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821" marR="4821" marT="4821" marB="0" anchor="ctr"/>
                </a:tc>
                <a:extLst>
                  <a:ext uri="{0D108BD9-81ED-4DB2-BD59-A6C34878D82A}">
                    <a16:rowId xmlns:a16="http://schemas.microsoft.com/office/drawing/2014/main" val="4292213452"/>
                  </a:ext>
                </a:extLst>
              </a:tr>
              <a:tr h="9217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 dirty="0">
                          <a:effectLst/>
                        </a:rPr>
                        <a:t>marketContext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821" marR="4821" marT="4821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 dirty="0" err="1">
                          <a:effectLst/>
                        </a:rPr>
                        <a:t>eiMarketContext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821" marR="4821" marT="48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821" marR="4821" marT="4821" marB="0" anchor="ctr"/>
                </a:tc>
                <a:extLst>
                  <a:ext uri="{0D108BD9-81ED-4DB2-BD59-A6C34878D82A}">
                    <a16:rowId xmlns:a16="http://schemas.microsoft.com/office/drawing/2014/main" val="641879084"/>
                  </a:ext>
                </a:extLst>
              </a:tr>
              <a:tr h="9217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 dirty="0">
                          <a:effectLst/>
                        </a:rPr>
                        <a:t>createdDateTime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821" marR="4821" marT="4821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 dirty="0">
                          <a:effectLst/>
                        </a:rPr>
                        <a:t>createdDateTime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821" marR="4821" marT="48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821" marR="4821" marT="4821" marB="0" anchor="ctr"/>
                </a:tc>
                <a:extLst>
                  <a:ext uri="{0D108BD9-81ED-4DB2-BD59-A6C34878D82A}">
                    <a16:rowId xmlns:a16="http://schemas.microsoft.com/office/drawing/2014/main" val="1255510083"/>
                  </a:ext>
                </a:extLst>
              </a:tr>
              <a:tr h="9217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 dirty="0" err="1">
                          <a:effectLst/>
                        </a:rPr>
                        <a:t>eventStatus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821" marR="4821" marT="4821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 dirty="0" err="1">
                          <a:effectLst/>
                        </a:rPr>
                        <a:t>eventStatus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821" marR="4821" marT="48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821" marR="4821" marT="4821" marB="0" anchor="ctr"/>
                </a:tc>
                <a:extLst>
                  <a:ext uri="{0D108BD9-81ED-4DB2-BD59-A6C34878D82A}">
                    <a16:rowId xmlns:a16="http://schemas.microsoft.com/office/drawing/2014/main" val="172404597"/>
                  </a:ext>
                </a:extLst>
              </a:tr>
              <a:tr h="9217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 dirty="0">
                          <a:effectLst/>
                        </a:rPr>
                        <a:t>testEvent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821" marR="4821" marT="4821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 dirty="0" err="1">
                          <a:effectLst/>
                        </a:rPr>
                        <a:t>testEvent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821" marR="4821" marT="48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821" marR="4821" marT="4821" marB="0" anchor="ctr"/>
                </a:tc>
                <a:extLst>
                  <a:ext uri="{0D108BD9-81ED-4DB2-BD59-A6C34878D82A}">
                    <a16:rowId xmlns:a16="http://schemas.microsoft.com/office/drawing/2014/main" val="3653109831"/>
                  </a:ext>
                </a:extLst>
              </a:tr>
              <a:tr h="9217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>
                          <a:effectLst/>
                        </a:rPr>
                        <a:t>vtnComment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821" marR="4821" marT="4821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 dirty="0" err="1">
                          <a:effectLst/>
                        </a:rPr>
                        <a:t>vtnComment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821" marR="4821" marT="48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821" marR="4821" marT="4821" marB="0" anchor="ctr"/>
                </a:tc>
                <a:extLst>
                  <a:ext uri="{0D108BD9-81ED-4DB2-BD59-A6C34878D82A}">
                    <a16:rowId xmlns:a16="http://schemas.microsoft.com/office/drawing/2014/main" val="2480875664"/>
                  </a:ext>
                </a:extLst>
              </a:tr>
              <a:tr h="9217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u="none" strike="noStrike" dirty="0">
                          <a:effectLst/>
                        </a:rPr>
                        <a:t>properties</a:t>
                      </a:r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821" marR="4821" marT="4821" marB="0" anchor="ctr"/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 dirty="0">
                          <a:effectLst/>
                        </a:rPr>
                        <a:t>oadrEvent:eiActivePeriod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821" marR="4821" marT="482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 dirty="0">
                          <a:effectLst/>
                        </a:rPr>
                        <a:t>properties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821" marR="4821" marT="4821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821" marR="4821" marT="4821" marB="0" anchor="ctr"/>
                </a:tc>
                <a:extLst>
                  <a:ext uri="{0D108BD9-81ED-4DB2-BD59-A6C34878D82A}">
                    <a16:rowId xmlns:a16="http://schemas.microsoft.com/office/drawing/2014/main" val="545671751"/>
                  </a:ext>
                </a:extLst>
              </a:tr>
              <a:tr h="9217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>
                          <a:effectLst/>
                        </a:rPr>
                        <a:t>components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821" marR="4821" marT="4821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 dirty="0">
                          <a:effectLst/>
                        </a:rPr>
                        <a:t>components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821" marR="4821" marT="48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821" marR="4821" marT="4821" marB="0" anchor="ctr"/>
                </a:tc>
                <a:extLst>
                  <a:ext uri="{0D108BD9-81ED-4DB2-BD59-A6C34878D82A}">
                    <a16:rowId xmlns:a16="http://schemas.microsoft.com/office/drawing/2014/main" val="2723919259"/>
                  </a:ext>
                </a:extLst>
              </a:tr>
              <a:tr h="9217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 dirty="0">
                          <a:solidFill>
                            <a:schemeClr val="accent2"/>
                          </a:solidFill>
                          <a:effectLst/>
                        </a:rPr>
                        <a:t>specificDestEMA</a:t>
                      </a:r>
                      <a:endParaRPr lang="en-US" sz="800" b="0" i="0" u="none" strike="noStrike" dirty="0">
                        <a:solidFill>
                          <a:schemeClr val="accent2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821" marR="4821" marT="482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 dirty="0" err="1">
                          <a:effectLst/>
                        </a:rPr>
                        <a:t>oadrEvent:eiTarget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821" marR="4821" marT="482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 dirty="0">
                          <a:effectLst/>
                        </a:rPr>
                        <a:t>venID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821" marR="4821" marT="48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821" marR="4821" marT="4821" marB="0" anchor="ctr"/>
                </a:tc>
                <a:extLst>
                  <a:ext uri="{0D108BD9-81ED-4DB2-BD59-A6C34878D82A}">
                    <a16:rowId xmlns:a16="http://schemas.microsoft.com/office/drawing/2014/main" val="755912289"/>
                  </a:ext>
                </a:extLst>
              </a:tr>
              <a:tr h="9217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 dirty="0">
                          <a:effectLst/>
                        </a:rPr>
                        <a:t>dtStart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821" marR="4821" marT="4821" marB="0" anchor="ctr"/>
                </a:tc>
                <a:tc rowSpan="6"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>
                          <a:effectLst/>
                        </a:rPr>
                        <a:t>oadrEvent:eiActivePeriod:properties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821" marR="4821" marT="482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 dirty="0">
                          <a:effectLst/>
                        </a:rPr>
                        <a:t>dtstart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821" marR="4821" marT="48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821" marR="4821" marT="4821" marB="0" anchor="ctr"/>
                </a:tc>
                <a:extLst>
                  <a:ext uri="{0D108BD9-81ED-4DB2-BD59-A6C34878D82A}">
                    <a16:rowId xmlns:a16="http://schemas.microsoft.com/office/drawing/2014/main" val="91745238"/>
                  </a:ext>
                </a:extLst>
              </a:tr>
              <a:tr h="9217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 dirty="0">
                          <a:effectLst/>
                        </a:rPr>
                        <a:t>Duration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821" marR="4821" marT="4821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 dirty="0">
                          <a:effectLst/>
                        </a:rPr>
                        <a:t>duration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821" marR="4821" marT="48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821" marR="4821" marT="4821" marB="0" anchor="ctr"/>
                </a:tc>
                <a:extLst>
                  <a:ext uri="{0D108BD9-81ED-4DB2-BD59-A6C34878D82A}">
                    <a16:rowId xmlns:a16="http://schemas.microsoft.com/office/drawing/2014/main" val="1593407237"/>
                  </a:ext>
                </a:extLst>
              </a:tr>
              <a:tr h="9217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 dirty="0">
                          <a:effectLst/>
                        </a:rPr>
                        <a:t>Tolerance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821" marR="4821" marT="4821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 dirty="0">
                          <a:effectLst/>
                        </a:rPr>
                        <a:t>tolerance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821" marR="4821" marT="48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821" marR="4821" marT="4821" marB="0" anchor="ctr"/>
                </a:tc>
                <a:extLst>
                  <a:ext uri="{0D108BD9-81ED-4DB2-BD59-A6C34878D82A}">
                    <a16:rowId xmlns:a16="http://schemas.microsoft.com/office/drawing/2014/main" val="1112218148"/>
                  </a:ext>
                </a:extLst>
              </a:tr>
              <a:tr h="9217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 dirty="0">
                          <a:effectLst/>
                        </a:rPr>
                        <a:t>notification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821" marR="4821" marT="4821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>
                          <a:effectLst/>
                        </a:rPr>
                        <a:t>x-eiNotification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821" marR="4821" marT="48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821" marR="4821" marT="4821" marB="0" anchor="ctr"/>
                </a:tc>
                <a:extLst>
                  <a:ext uri="{0D108BD9-81ED-4DB2-BD59-A6C34878D82A}">
                    <a16:rowId xmlns:a16="http://schemas.microsoft.com/office/drawing/2014/main" val="322889759"/>
                  </a:ext>
                </a:extLst>
              </a:tr>
              <a:tr h="9217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 dirty="0">
                          <a:effectLst/>
                        </a:rPr>
                        <a:t>rampUp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821" marR="4821" marT="4821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 dirty="0">
                          <a:effectLst/>
                        </a:rPr>
                        <a:t>x-</a:t>
                      </a:r>
                      <a:r>
                        <a:rPr lang="en-US" sz="800" u="none" strike="noStrike" dirty="0" err="1">
                          <a:effectLst/>
                        </a:rPr>
                        <a:t>eiRampUp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821" marR="4821" marT="48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821" marR="4821" marT="4821" marB="0" anchor="ctr"/>
                </a:tc>
                <a:extLst>
                  <a:ext uri="{0D108BD9-81ED-4DB2-BD59-A6C34878D82A}">
                    <a16:rowId xmlns:a16="http://schemas.microsoft.com/office/drawing/2014/main" val="3198435411"/>
                  </a:ext>
                </a:extLst>
              </a:tr>
              <a:tr h="9217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 dirty="0">
                          <a:effectLst/>
                        </a:rPr>
                        <a:t>Recovery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821" marR="4821" marT="4821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>
                          <a:effectLst/>
                        </a:rPr>
                        <a:t>x-eiRecovery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821" marR="4821" marT="48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821" marR="4821" marT="4821" marB="0" anchor="ctr"/>
                </a:tc>
                <a:extLst>
                  <a:ext uri="{0D108BD9-81ED-4DB2-BD59-A6C34878D82A}">
                    <a16:rowId xmlns:a16="http://schemas.microsoft.com/office/drawing/2014/main" val="1454443998"/>
                  </a:ext>
                </a:extLst>
              </a:tr>
              <a:tr h="92179">
                <a:tc rowSpan="10"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 dirty="0" err="1">
                          <a:effectLst/>
                        </a:rPr>
                        <a:t>event:eventSignals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821" marR="4821" marT="482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u="none" strike="noStrike" dirty="0" err="1">
                          <a:effectLst/>
                        </a:rPr>
                        <a:t>eventSignal</a:t>
                      </a:r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821" marR="4821" marT="482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 dirty="0">
                          <a:effectLst/>
                        </a:rPr>
                        <a:t>oadrEvent:eiEventSignals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821" marR="4821" marT="482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 dirty="0">
                          <a:effectLst/>
                        </a:rPr>
                        <a:t>eiEventSignal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821" marR="4821" marT="48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821" marR="4821" marT="4821" marB="0" anchor="ctr"/>
                </a:tc>
                <a:extLst>
                  <a:ext uri="{0D108BD9-81ED-4DB2-BD59-A6C34878D82A}">
                    <a16:rowId xmlns:a16="http://schemas.microsoft.com/office/drawing/2014/main" val="4158930919"/>
                  </a:ext>
                </a:extLst>
              </a:tr>
              <a:tr h="9217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1" u="none" strike="noStrike" dirty="0">
                          <a:effectLst/>
                        </a:rPr>
                        <a:t>intervals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821" marR="4821" marT="4821" marB="0" anchor="ctr"/>
                </a:tc>
                <a:tc rowSpan="5"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>
                          <a:effectLst/>
                        </a:rPr>
                        <a:t>oadrEvent:eiEventSignals:eiEventSignal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821" marR="4821" marT="482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>
                          <a:effectLst/>
                        </a:rPr>
                        <a:t>intervals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821" marR="4821" marT="48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821" marR="4821" marT="4821" marB="0" anchor="ctr"/>
                </a:tc>
                <a:extLst>
                  <a:ext uri="{0D108BD9-81ED-4DB2-BD59-A6C34878D82A}">
                    <a16:rowId xmlns:a16="http://schemas.microsoft.com/office/drawing/2014/main" val="32053955"/>
                  </a:ext>
                </a:extLst>
              </a:tr>
              <a:tr h="9217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 dirty="0">
                          <a:effectLst/>
                        </a:rPr>
                        <a:t>signalName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821" marR="4821" marT="4821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 dirty="0">
                          <a:effectLst/>
                        </a:rPr>
                        <a:t>signalName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821" marR="4821" marT="48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821" marR="4821" marT="4821" marB="0" anchor="ctr"/>
                </a:tc>
                <a:extLst>
                  <a:ext uri="{0D108BD9-81ED-4DB2-BD59-A6C34878D82A}">
                    <a16:rowId xmlns:a16="http://schemas.microsoft.com/office/drawing/2014/main" val="4091374671"/>
                  </a:ext>
                </a:extLst>
              </a:tr>
              <a:tr h="9217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signalType</a:t>
                      </a:r>
                    </a:p>
                    <a:p>
                      <a:pPr algn="ctr" rtl="0" fontAlgn="ctr"/>
                      <a:r>
                        <a:rPr lang="en-US" sz="8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(Price Event, Control Event, Reserve Mode, RealtimeDR)</a:t>
                      </a:r>
                      <a:endParaRPr lang="en-US" sz="800" b="0" i="0" u="none" strike="noStrike" dirty="0">
                        <a:solidFill>
                          <a:srgbClr val="FF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821" marR="4821" marT="4821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 dirty="0">
                          <a:effectLst/>
                        </a:rPr>
                        <a:t>signalType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821" marR="4821" marT="48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821" marR="4821" marT="4821" marB="0" anchor="ctr"/>
                </a:tc>
                <a:extLst>
                  <a:ext uri="{0D108BD9-81ED-4DB2-BD59-A6C34878D82A}">
                    <a16:rowId xmlns:a16="http://schemas.microsoft.com/office/drawing/2014/main" val="2013857875"/>
                  </a:ext>
                </a:extLst>
              </a:tr>
              <a:tr h="9217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 dirty="0">
                          <a:effectLst/>
                        </a:rPr>
                        <a:t>signalID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821" marR="4821" marT="4821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 dirty="0">
                          <a:effectLst/>
                        </a:rPr>
                        <a:t>signalID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821" marR="4821" marT="48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821" marR="4821" marT="4821" marB="0" anchor="ctr"/>
                </a:tc>
                <a:extLst>
                  <a:ext uri="{0D108BD9-81ED-4DB2-BD59-A6C34878D82A}">
                    <a16:rowId xmlns:a16="http://schemas.microsoft.com/office/drawing/2014/main" val="1371822745"/>
                  </a:ext>
                </a:extLst>
              </a:tr>
              <a:tr h="9217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 dirty="0">
                          <a:effectLst/>
                        </a:rPr>
                        <a:t>currentValue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821" marR="4821" marT="4821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 dirty="0">
                          <a:effectLst/>
                        </a:rPr>
                        <a:t>currentValue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821" marR="4821" marT="48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821" marR="4821" marT="4821" marB="0" anchor="ctr"/>
                </a:tc>
                <a:extLst>
                  <a:ext uri="{0D108BD9-81ED-4DB2-BD59-A6C34878D82A}">
                    <a16:rowId xmlns:a16="http://schemas.microsoft.com/office/drawing/2014/main" val="4220302116"/>
                  </a:ext>
                </a:extLst>
              </a:tr>
              <a:tr h="16313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i="0" u="none" strike="noStrike" dirty="0">
                          <a:solidFill>
                            <a:srgbClr val="FF0000"/>
                          </a:solidFill>
                          <a:effectLst/>
                        </a:rPr>
                        <a:t>threshold</a:t>
                      </a:r>
                      <a:endParaRPr lang="en-US" sz="800" b="0" i="0" u="none" strike="noStrike" dirty="0">
                        <a:solidFill>
                          <a:srgbClr val="FF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821" marR="4821" marT="4821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800" i="0" u="none" strike="noStrike" dirty="0">
                          <a:solidFill>
                            <a:srgbClr val="FF0000"/>
                          </a:solidFill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FF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821" marR="4821" marT="4821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800" i="0" u="none" strike="noStrike" dirty="0">
                          <a:solidFill>
                            <a:srgbClr val="FF0000"/>
                          </a:solidFill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FF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821" marR="4821" marT="4821" marB="0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i="0" u="none" strike="noStrike" dirty="0">
                          <a:solidFill>
                            <a:srgbClr val="FF0000"/>
                          </a:solidFill>
                          <a:effectLst/>
                        </a:rPr>
                        <a:t>IdentifiedObject:DemandResponseProgram:availabilityUpdatePowerChnageThreshold</a:t>
                      </a:r>
                      <a:endParaRPr lang="en-US" sz="800" b="0" i="0" u="none" strike="noStrike" dirty="0">
                        <a:solidFill>
                          <a:srgbClr val="FF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821" marR="4821" marT="4821" marB="0" anchor="ctr"/>
                </a:tc>
                <a:extLst>
                  <a:ext uri="{0D108BD9-81ED-4DB2-BD59-A6C34878D82A}">
                    <a16:rowId xmlns:a16="http://schemas.microsoft.com/office/drawing/2014/main" val="921029625"/>
                  </a:ext>
                </a:extLst>
              </a:tr>
              <a:tr h="9217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i="0" u="none" strike="noStrike" dirty="0">
                          <a:solidFill>
                            <a:srgbClr val="FF0000"/>
                          </a:solidFill>
                          <a:effectLst/>
                        </a:rPr>
                        <a:t>capacity</a:t>
                      </a:r>
                      <a:endParaRPr lang="en-US" sz="800" b="0" i="0" u="none" strike="noStrike" dirty="0">
                        <a:solidFill>
                          <a:srgbClr val="FF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821" marR="4821" marT="4821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800" i="0" u="none" strike="noStrike" dirty="0">
                          <a:solidFill>
                            <a:srgbClr val="FF0000"/>
                          </a:solidFill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FF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821" marR="4821" marT="4821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800" i="0" u="none" strike="noStrike" dirty="0">
                          <a:solidFill>
                            <a:srgbClr val="FF0000"/>
                          </a:solidFill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FF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821" marR="4821" marT="4821" marB="0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i="0" u="none" strike="noStrike" dirty="0">
                          <a:solidFill>
                            <a:srgbClr val="FF0000"/>
                          </a:solidFill>
                          <a:effectLst/>
                        </a:rPr>
                        <a:t>AccountBalance:availableCredit</a:t>
                      </a:r>
                      <a:endParaRPr lang="en-US" sz="800" b="0" i="0" u="none" strike="noStrike" dirty="0">
                        <a:solidFill>
                          <a:srgbClr val="FF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821" marR="4821" marT="4821" marB="0" anchor="ctr"/>
                </a:tc>
                <a:extLst>
                  <a:ext uri="{0D108BD9-81ED-4DB2-BD59-A6C34878D82A}">
                    <a16:rowId xmlns:a16="http://schemas.microsoft.com/office/drawing/2014/main" val="1280640516"/>
                  </a:ext>
                </a:extLst>
              </a:tr>
              <a:tr h="92179">
                <a:tc vMerge="1">
                  <a:txBody>
                    <a:bodyPr/>
                    <a:lstStyle/>
                    <a:p>
                      <a:pPr algn="ctr" rtl="0" fontAlgn="ctr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821" marR="4821" marT="482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 dirty="0">
                          <a:solidFill>
                            <a:srgbClr val="FF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50" charset="-127"/>
                        </a:rPr>
                        <a:t>price</a:t>
                      </a:r>
                    </a:p>
                  </a:txBody>
                  <a:tcPr marL="4821" marR="4821" marT="4821" marB="0" anchor="ctr"/>
                </a:tc>
                <a:tc>
                  <a:txBody>
                    <a:bodyPr/>
                    <a:lstStyle/>
                    <a:p>
                      <a:pPr algn="ctr" fontAlgn="t"/>
                      <a:endParaRPr lang="ko-KR" altLang="en-US" sz="800" b="0" i="0" u="none" strike="noStrike">
                        <a:solidFill>
                          <a:srgbClr val="FF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821" marR="4821" marT="4821" marB="0"/>
                </a:tc>
                <a:tc>
                  <a:txBody>
                    <a:bodyPr/>
                    <a:lstStyle/>
                    <a:p>
                      <a:pPr algn="ctr" fontAlgn="t"/>
                      <a:endParaRPr lang="ko-KR" altLang="en-US" sz="800" b="0" i="0" u="none" strike="noStrike" dirty="0">
                        <a:solidFill>
                          <a:srgbClr val="FF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821" marR="4821" marT="4821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i="0" u="none" strike="noStrike" dirty="0" err="1">
                          <a:solidFill>
                            <a:srgbClr val="FF0000"/>
                          </a:solidFill>
                          <a:effectLst/>
                        </a:rPr>
                        <a:t>PriceResponseCgfObject</a:t>
                      </a:r>
                      <a:endParaRPr lang="en-US" altLang="ko-KR" sz="800" b="0" i="0" u="none" strike="noStrike" dirty="0">
                        <a:solidFill>
                          <a:srgbClr val="FF0000"/>
                        </a:solidFill>
                        <a:effectLst/>
                        <a:latin typeface="Cambria" panose="02040503050406030204" pitchFamily="18" charset="0"/>
                        <a:ea typeface="+mn-ea"/>
                      </a:endParaRPr>
                    </a:p>
                  </a:txBody>
                  <a:tcPr marL="4821" marR="4821" marT="4821" marB="0" anchor="ctr"/>
                </a:tc>
                <a:extLst>
                  <a:ext uri="{0D108BD9-81ED-4DB2-BD59-A6C34878D82A}">
                    <a16:rowId xmlns:a16="http://schemas.microsoft.com/office/drawing/2014/main" val="10038"/>
                  </a:ext>
                </a:extLst>
              </a:tr>
              <a:tr h="92179">
                <a:tc vMerge="1">
                  <a:txBody>
                    <a:bodyPr/>
                    <a:lstStyle/>
                    <a:p>
                      <a:pPr algn="ctr" rtl="0" fontAlgn="ctr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821" marR="4821" marT="482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 dirty="0">
                          <a:solidFill>
                            <a:srgbClr val="FF0000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50" charset="-127"/>
                        </a:rPr>
                        <a:t>unit</a:t>
                      </a:r>
                    </a:p>
                  </a:txBody>
                  <a:tcPr marL="4821" marR="4821" marT="4821" marB="0" anchor="ctr"/>
                </a:tc>
                <a:tc>
                  <a:txBody>
                    <a:bodyPr/>
                    <a:lstStyle/>
                    <a:p>
                      <a:pPr algn="ctr" fontAlgn="t"/>
                      <a:endParaRPr lang="ko-KR" altLang="en-US" sz="800" b="0" i="0" u="none" strike="noStrike">
                        <a:solidFill>
                          <a:srgbClr val="FF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821" marR="4821" marT="4821" marB="0"/>
                </a:tc>
                <a:tc>
                  <a:txBody>
                    <a:bodyPr/>
                    <a:lstStyle/>
                    <a:p>
                      <a:pPr algn="ctr" fontAlgn="t"/>
                      <a:endParaRPr lang="ko-KR" altLang="en-US" sz="800" b="0" i="0" u="none" strike="noStrike" dirty="0">
                        <a:solidFill>
                          <a:srgbClr val="FF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821" marR="4821" marT="4821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i="0" u="none" strike="noStrike" dirty="0" err="1">
                          <a:solidFill>
                            <a:srgbClr val="FF0000"/>
                          </a:solidFill>
                          <a:effectLst/>
                        </a:rPr>
                        <a:t>CurrencyCodeObject</a:t>
                      </a:r>
                      <a:endParaRPr lang="en-US" altLang="ko-KR" sz="800" b="0" i="0" u="none" strike="noStrike" dirty="0">
                        <a:solidFill>
                          <a:srgbClr val="FF0000"/>
                        </a:solidFill>
                        <a:effectLst/>
                        <a:latin typeface="Cambria" panose="02040503050406030204" pitchFamily="18" charset="0"/>
                        <a:ea typeface="+mn-ea"/>
                      </a:endParaRPr>
                    </a:p>
                    <a:p>
                      <a:pPr algn="ctr" rtl="0" fontAlgn="ctr"/>
                      <a:endParaRPr lang="en-US" sz="800" b="0" i="0" u="none" strike="noStrike" dirty="0">
                        <a:solidFill>
                          <a:srgbClr val="FF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821" marR="4821" marT="4821" marB="0" anchor="ctr"/>
                </a:tc>
                <a:extLst>
                  <a:ext uri="{0D108BD9-81ED-4DB2-BD59-A6C34878D82A}">
                    <a16:rowId xmlns:a16="http://schemas.microsoft.com/office/drawing/2014/main" val="10039"/>
                  </a:ext>
                </a:extLst>
              </a:tr>
              <a:tr h="92179">
                <a:tc rowSpan="3"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 dirty="0" err="1">
                          <a:effectLst/>
                        </a:rPr>
                        <a:t>event:eventSignals:eventSignal:intervals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821" marR="4821" marT="482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 dirty="0">
                          <a:effectLst/>
                        </a:rPr>
                        <a:t>duration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821" marR="4821" marT="4821" marB="0" anchor="ctr"/>
                </a:tc>
                <a:tc rowSpan="3"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>
                          <a:effectLst/>
                        </a:rPr>
                        <a:t>oadrEvent:eiEventSignals:eiEventSignal:intervals:interval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821" marR="4821" marT="482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>
                          <a:effectLst/>
                        </a:rPr>
                        <a:t>duration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821" marR="4821" marT="48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821" marR="4821" marT="4821" marB="0" anchor="ctr"/>
                </a:tc>
                <a:extLst>
                  <a:ext uri="{0D108BD9-81ED-4DB2-BD59-A6C34878D82A}">
                    <a16:rowId xmlns:a16="http://schemas.microsoft.com/office/drawing/2014/main" val="88112730"/>
                  </a:ext>
                </a:extLst>
              </a:tr>
              <a:tr h="9217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 dirty="0">
                          <a:effectLst/>
                        </a:rPr>
                        <a:t>uid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821" marR="4821" marT="4821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 dirty="0">
                          <a:effectLst/>
                        </a:rPr>
                        <a:t>uid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821" marR="4821" marT="48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821" marR="4821" marT="4821" marB="0" anchor="ctr"/>
                </a:tc>
                <a:extLst>
                  <a:ext uri="{0D108BD9-81ED-4DB2-BD59-A6C34878D82A}">
                    <a16:rowId xmlns:a16="http://schemas.microsoft.com/office/drawing/2014/main" val="2488199027"/>
                  </a:ext>
                </a:extLst>
              </a:tr>
              <a:tr h="9217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 dirty="0">
                          <a:effectLst/>
                        </a:rPr>
                        <a:t>value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821" marR="4821" marT="4821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>
                          <a:effectLst/>
                        </a:rPr>
                        <a:t>signalPayload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821" marR="4821" marT="48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821" marR="4821" marT="4821" marB="0" anchor="ctr"/>
                </a:tc>
                <a:extLst>
                  <a:ext uri="{0D108BD9-81ED-4DB2-BD59-A6C34878D82A}">
                    <a16:rowId xmlns:a16="http://schemas.microsoft.com/office/drawing/2014/main" val="472027500"/>
                  </a:ext>
                </a:extLst>
              </a:tr>
              <a:tr h="110153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sz="800" i="0" u="none" strike="noStrike" dirty="0">
                          <a:solidFill>
                            <a:schemeClr val="accent2"/>
                          </a:solidFill>
                          <a:effectLst/>
                        </a:rPr>
                        <a:t>service</a:t>
                      </a:r>
                      <a:endParaRPr lang="en-US" sz="800" b="0" i="0" u="none" strike="noStrike" dirty="0">
                        <a:solidFill>
                          <a:schemeClr val="accent2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821" marR="4821" marT="4821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>
                          <a:solidFill>
                            <a:schemeClr val="accent2"/>
                          </a:solidFill>
                          <a:effectLst/>
                          <a:latin typeface="Times New Roman" panose="02020603050405020304" pitchFamily="18" charset="0"/>
                        </a:rPr>
                        <a:t>(Tag </a:t>
                      </a:r>
                      <a:r>
                        <a:rPr lang="ko-KR" altLang="en-US" sz="800" b="0" i="0" u="none" strike="noStrike" dirty="0">
                          <a:solidFill>
                            <a:schemeClr val="accent2"/>
                          </a:solidFill>
                          <a:effectLst/>
                          <a:latin typeface="Times New Roman" panose="02020603050405020304" pitchFamily="18" charset="0"/>
                        </a:rPr>
                        <a:t>이름으로 존재</a:t>
                      </a:r>
                      <a:r>
                        <a:rPr lang="en-US" altLang="ko-KR" sz="800" b="0" i="0" u="none" strike="noStrike" dirty="0">
                          <a:solidFill>
                            <a:schemeClr val="accent2"/>
                          </a:solidFill>
                          <a:effectLst/>
                          <a:latin typeface="Times New Roman" panose="02020603050405020304" pitchFamily="18" charset="0"/>
                        </a:rPr>
                        <a:t>)</a:t>
                      </a:r>
                      <a:r>
                        <a:rPr lang="ko-KR" altLang="en-US" sz="800" i="0" u="none" strike="noStrike" dirty="0">
                          <a:solidFill>
                            <a:schemeClr val="accent2"/>
                          </a:solidFill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accent2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821" marR="4821" marT="4821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800" b="0" i="0" u="none" strike="noStrike" dirty="0">
                        <a:solidFill>
                          <a:schemeClr val="accent2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821" marR="4821" marT="4821" marB="0" anchor="ctr"/>
                </a:tc>
                <a:extLst>
                  <a:ext uri="{0D108BD9-81ED-4DB2-BD59-A6C34878D82A}">
                    <a16:rowId xmlns:a16="http://schemas.microsoft.com/office/drawing/2014/main" val="3769996509"/>
                  </a:ext>
                </a:extLst>
              </a:tr>
              <a:tr h="110153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sz="800" i="0" u="none" strike="noStrike" dirty="0">
                          <a:solidFill>
                            <a:srgbClr val="FF0000"/>
                          </a:solidFill>
                          <a:effectLst/>
                        </a:rPr>
                        <a:t>time</a:t>
                      </a:r>
                      <a:endParaRPr lang="en-US" sz="800" b="0" i="0" u="none" strike="noStrike" dirty="0">
                        <a:solidFill>
                          <a:srgbClr val="FF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821" marR="4821" marT="4821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i="0" u="none" strike="noStrike" dirty="0">
                          <a:solidFill>
                            <a:srgbClr val="FF0000"/>
                          </a:solidFill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FF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821" marR="4821" marT="482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i="0" u="none" strike="noStrike" dirty="0">
                          <a:solidFill>
                            <a:srgbClr val="FF0000"/>
                          </a:solidFill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FF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821" marR="4821" marT="482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i="0" u="none" strike="noStrike" dirty="0">
                          <a:solidFill>
                            <a:srgbClr val="FF0000"/>
                          </a:solidFill>
                          <a:effectLst/>
                        </a:rPr>
                        <a:t>RandomizableEvent:creation Time</a:t>
                      </a:r>
                      <a:endParaRPr lang="en-US" sz="800" b="0" i="0" u="none" strike="noStrike" dirty="0">
                        <a:solidFill>
                          <a:srgbClr val="FF0000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4821" marR="4821" marT="4821" marB="0" anchor="ctr"/>
                </a:tc>
                <a:extLst>
                  <a:ext uri="{0D108BD9-81ED-4DB2-BD59-A6C34878D82A}">
                    <a16:rowId xmlns:a16="http://schemas.microsoft.com/office/drawing/2014/main" val="1513693759"/>
                  </a:ext>
                </a:extLst>
              </a:tr>
            </a:tbl>
          </a:graphicData>
        </a:graphic>
      </p:graphicFrame>
      <p:sp>
        <p:nvSpPr>
          <p:cNvPr id="24" name="TextBox 23"/>
          <p:cNvSpPr txBox="1"/>
          <p:nvPr/>
        </p:nvSpPr>
        <p:spPr>
          <a:xfrm>
            <a:off x="284000" y="5589240"/>
            <a:ext cx="16458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rgbClr val="FF0000"/>
                </a:solidFill>
              </a:rPr>
              <a:t>signalType</a:t>
            </a:r>
            <a:r>
              <a:rPr lang="ko-KR" altLang="en-US" sz="900" dirty="0">
                <a:solidFill>
                  <a:srgbClr val="FF0000"/>
                </a:solidFill>
              </a:rPr>
              <a:t>으로 </a:t>
            </a:r>
            <a:r>
              <a:rPr lang="en-US" altLang="ko-KR" sz="900" dirty="0">
                <a:solidFill>
                  <a:srgbClr val="FF0000"/>
                </a:solidFill>
              </a:rPr>
              <a:t>Price Event</a:t>
            </a:r>
            <a:r>
              <a:rPr lang="ko-KR" altLang="en-US" sz="900" dirty="0">
                <a:solidFill>
                  <a:srgbClr val="FF0000"/>
                </a:solidFill>
              </a:rPr>
              <a:t>인지 </a:t>
            </a:r>
            <a:endParaRPr lang="en-US" altLang="ko-KR" sz="900" dirty="0">
              <a:solidFill>
                <a:srgbClr val="FF0000"/>
              </a:solidFill>
            </a:endParaRPr>
          </a:p>
          <a:p>
            <a:r>
              <a:rPr lang="en-US" altLang="ko-KR" sz="900" dirty="0">
                <a:solidFill>
                  <a:srgbClr val="FF0000"/>
                </a:solidFill>
              </a:rPr>
              <a:t>Control Event, Reserve Mode, RealtimeDR</a:t>
            </a:r>
            <a:r>
              <a:rPr lang="ko-KR" altLang="en-US" sz="900" dirty="0">
                <a:solidFill>
                  <a:srgbClr val="FF0000"/>
                </a:solidFill>
              </a:rPr>
              <a:t>인지 구분한다</a:t>
            </a:r>
          </a:p>
        </p:txBody>
      </p:sp>
    </p:spTree>
    <p:extLst>
      <p:ext uri="{BB962C8B-B14F-4D97-AF65-F5344CB8AC3E}">
        <p14:creationId xmlns:p14="http://schemas.microsoft.com/office/powerpoint/2010/main" val="2281889473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57200" y="304800"/>
            <a:ext cx="8686800" cy="838200"/>
          </a:xfrm>
        </p:spPr>
        <p:txBody>
          <a:bodyPr/>
          <a:lstStyle/>
          <a:p>
            <a:r>
              <a:rPr lang="en-US" altLang="ko-KR" sz="3200" b="1" dirty="0">
                <a:solidFill>
                  <a:schemeClr val="tx1"/>
                </a:solidFill>
              </a:rPr>
              <a:t>2. Smart Home Energy Framework : </a:t>
            </a:r>
            <a:r>
              <a:rPr lang="en-US" altLang="ko-KR" sz="2800" b="1" dirty="0">
                <a:solidFill>
                  <a:schemeClr val="tx1"/>
                </a:solidFill>
              </a:rPr>
              <a:t/>
            </a:r>
            <a:br>
              <a:rPr lang="en-US" altLang="ko-KR" sz="2800" b="1" dirty="0">
                <a:solidFill>
                  <a:schemeClr val="tx1"/>
                </a:solidFill>
              </a:rPr>
            </a:br>
            <a:r>
              <a:rPr lang="en-US" altLang="ko-KR" sz="2400" b="1" dirty="0">
                <a:solidFill>
                  <a:schemeClr val="tx1"/>
                </a:solidFill>
              </a:rPr>
              <a:t>2.2 EMAP(CoAP/JSON, MQTT/JSON) : Event-PULL, </a:t>
            </a:r>
            <a:r>
              <a:rPr lang="en-US" altLang="ko-KR" sz="2400" b="1" dirty="0">
                <a:solidFill>
                  <a:srgbClr val="FF0000"/>
                </a:solidFill>
              </a:rPr>
              <a:t>PUSH</a:t>
            </a:r>
            <a:endParaRPr lang="ko-KR" altLang="en-US" sz="2400" i="1" dirty="0">
              <a:solidFill>
                <a:srgbClr val="FF0000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>
          <a:xfrm>
            <a:off x="6612207" y="6477000"/>
            <a:ext cx="1905000" cy="381000"/>
          </a:xfrm>
        </p:spPr>
        <p:txBody>
          <a:bodyPr/>
          <a:lstStyle/>
          <a:p>
            <a:pPr>
              <a:defRPr/>
            </a:pPr>
            <a:fld id="{97C6F095-276F-4AD3-9842-1213BA0CC323}" type="slidenum">
              <a:rPr lang="ko-KR" altLang="en-US" smtClean="0"/>
              <a:pPr>
                <a:defRPr/>
              </a:pPr>
              <a:t>244</a:t>
            </a:fld>
            <a:endParaRPr lang="ko-KR" altLang="en-US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674913"/>
              </p:ext>
            </p:extLst>
          </p:nvPr>
        </p:nvGraphicFramePr>
        <p:xfrm>
          <a:off x="588302" y="2587485"/>
          <a:ext cx="8229600" cy="3794382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607146">
                  <a:extLst>
                    <a:ext uri="{9D8B030D-6E8A-4147-A177-3AD203B41FA5}">
                      <a16:colId xmlns:a16="http://schemas.microsoft.com/office/drawing/2014/main" val="2637785159"/>
                    </a:ext>
                  </a:extLst>
                </a:gridCol>
                <a:gridCol w="2014552">
                  <a:extLst>
                    <a:ext uri="{9D8B030D-6E8A-4147-A177-3AD203B41FA5}">
                      <a16:colId xmlns:a16="http://schemas.microsoft.com/office/drawing/2014/main" val="2283146120"/>
                    </a:ext>
                  </a:extLst>
                </a:gridCol>
                <a:gridCol w="1989265">
                  <a:extLst>
                    <a:ext uri="{9D8B030D-6E8A-4147-A177-3AD203B41FA5}">
                      <a16:colId xmlns:a16="http://schemas.microsoft.com/office/drawing/2014/main" val="950540152"/>
                    </a:ext>
                  </a:extLst>
                </a:gridCol>
                <a:gridCol w="2618637">
                  <a:extLst>
                    <a:ext uri="{9D8B030D-6E8A-4147-A177-3AD203B41FA5}">
                      <a16:colId xmlns:a16="http://schemas.microsoft.com/office/drawing/2014/main" val="234232744"/>
                    </a:ext>
                  </a:extLst>
                </a:gridCol>
              </a:tblGrid>
              <a:tr h="210799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Key Name</a:t>
                      </a:r>
                      <a:endParaRPr lang="en-US" sz="1200" b="1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Reference</a:t>
                      </a:r>
                      <a:endParaRPr lang="en-US" sz="1200" b="1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4308092"/>
                  </a:ext>
                </a:extLst>
              </a:tr>
              <a:tr h="2107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OpenADR 2.0b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SEP 2.0(IEC 61968)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4618"/>
                  </a:ext>
                </a:extLst>
              </a:tr>
              <a:tr h="42159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u="none" strike="noStrike" dirty="0">
                          <a:solidFill>
                            <a:schemeClr val="tx1"/>
                          </a:solidFill>
                          <a:effectLst/>
                        </a:rPr>
                        <a:t>SrcEMA</a:t>
                      </a:r>
                      <a:endParaRPr lang="en-US" sz="1100" b="1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sz="1100" u="none" strike="noStrike" dirty="0">
                          <a:solidFill>
                            <a:schemeClr val="tx1"/>
                          </a:solidFill>
                          <a:effectLst/>
                        </a:rPr>
                        <a:t>ei:vtnID</a:t>
                      </a:r>
                      <a:endParaRPr lang="en-US" sz="1100" b="0" i="1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1" u="none" strike="noStrike" dirty="0">
                        <a:solidFill>
                          <a:schemeClr val="accent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856391388"/>
                  </a:ext>
                </a:extLst>
              </a:tr>
              <a:tr h="42159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u="none" strike="noStrike" dirty="0">
                          <a:effectLst/>
                        </a:rPr>
                        <a:t>DestEMA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sz="1100" u="none" strike="noStrike" dirty="0">
                          <a:effectLst/>
                        </a:rPr>
                        <a:t>ei:venID</a:t>
                      </a:r>
                      <a:endParaRPr lang="en-US" sz="1100" b="0" i="1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1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075675750"/>
                  </a:ext>
                </a:extLst>
              </a:tr>
              <a:tr h="42159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u="none" strike="noStrike" dirty="0">
                          <a:effectLst/>
                        </a:rPr>
                        <a:t>responseCode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rowSpan="3">
                  <a:txBody>
                    <a:bodyPr/>
                    <a:lstStyle/>
                    <a:p>
                      <a:pPr algn="ctr" rtl="0" fontAlgn="ctr"/>
                      <a:r>
                        <a:rPr lang="en-US" sz="1100" u="none" strike="noStrike" dirty="0">
                          <a:effectLst/>
                        </a:rPr>
                        <a:t>ei:eiResponse</a:t>
                      </a:r>
                      <a:endParaRPr lang="en-US" sz="1100" b="0" i="1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u="none" strike="noStrike" dirty="0">
                          <a:effectLst/>
                        </a:rPr>
                        <a:t>ei:responseCode</a:t>
                      </a:r>
                      <a:endParaRPr lang="en-US" sz="1100" b="0" i="1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1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763654000"/>
                  </a:ext>
                </a:extLst>
              </a:tr>
              <a:tr h="42159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u="none" strike="noStrike" dirty="0">
                          <a:effectLst/>
                        </a:rPr>
                        <a:t>responseDescription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u="none" strike="noStrike" dirty="0">
                          <a:effectLst/>
                        </a:rPr>
                        <a:t>ei:responseDescription</a:t>
                      </a:r>
                      <a:endParaRPr lang="en-US" sz="1100" b="0" i="1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1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02662651"/>
                  </a:ext>
                </a:extLst>
              </a:tr>
              <a:tr h="42159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u="none" strike="noStrike" dirty="0">
                          <a:effectLst/>
                        </a:rPr>
                        <a:t>requestID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u="none" strike="noStrike" dirty="0">
                          <a:effectLst/>
                        </a:rPr>
                        <a:t>Pyld:requestID</a:t>
                      </a:r>
                      <a:endParaRPr lang="en-US" sz="1100" b="0" i="1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1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207462990"/>
                  </a:ext>
                </a:extLst>
              </a:tr>
              <a:tr h="42159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u="none" strike="noStrike" dirty="0">
                          <a:solidFill>
                            <a:schemeClr val="accent2"/>
                          </a:solidFill>
                          <a:effectLst/>
                        </a:rPr>
                        <a:t>service</a:t>
                      </a:r>
                      <a:endParaRPr lang="en-US" sz="1100" b="1" i="0" u="none" strike="noStrike" dirty="0">
                        <a:solidFill>
                          <a:schemeClr val="accent2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dirty="0">
                          <a:solidFill>
                            <a:schemeClr val="accent2"/>
                          </a:solidFill>
                          <a:effectLst/>
                          <a:latin typeface="Times New Roman" panose="02020603050405020304" pitchFamily="18" charset="0"/>
                        </a:rPr>
                        <a:t>(Tag </a:t>
                      </a:r>
                      <a:r>
                        <a:rPr lang="ko-KR" altLang="en-US" sz="1100" b="0" i="0" u="none" strike="noStrike" dirty="0">
                          <a:solidFill>
                            <a:schemeClr val="accent2"/>
                          </a:solidFill>
                          <a:effectLst/>
                          <a:latin typeface="Times New Roman" panose="02020603050405020304" pitchFamily="18" charset="0"/>
                        </a:rPr>
                        <a:t>이름으로 존재</a:t>
                      </a:r>
                      <a:r>
                        <a:rPr lang="en-US" altLang="ko-KR" sz="1100" b="0" i="0" u="none" strike="noStrike" dirty="0">
                          <a:solidFill>
                            <a:schemeClr val="accent2"/>
                          </a:solidFill>
                          <a:effectLst/>
                          <a:latin typeface="Times New Roman" panose="02020603050405020304" pitchFamily="18" charset="0"/>
                        </a:rPr>
                        <a:t>)</a:t>
                      </a:r>
                      <a:endParaRPr lang="ko-KR" altLang="en-US" sz="1100" b="0" i="0" u="none" strike="noStrike" dirty="0">
                        <a:solidFill>
                          <a:schemeClr val="accent2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100" b="0" i="1" u="none" strike="noStrike" dirty="0">
                        <a:solidFill>
                          <a:schemeClr val="accent2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1100" b="0" i="1" u="none" strike="noStrike" dirty="0">
                        <a:solidFill>
                          <a:schemeClr val="accent2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7387512"/>
                  </a:ext>
                </a:extLst>
              </a:tr>
              <a:tr h="42159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type</a:t>
                      </a:r>
                      <a:endParaRPr lang="en-US" sz="1100" b="1" i="0" u="none" strike="noStrike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1100" b="0" i="1" u="none" strike="noStrike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1100" b="0" i="1" u="none" strike="noStrike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TariffProfile:serviceCategoryKind:ServiceKind</a:t>
                      </a:r>
                      <a:endParaRPr lang="en-US" sz="1100" b="0" i="1" u="none" strike="noStrike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403286130"/>
                  </a:ext>
                </a:extLst>
              </a:tr>
              <a:tr h="42159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time</a:t>
                      </a:r>
                      <a:endParaRPr lang="en-US" sz="1100" b="1" i="0" u="none" strike="noStrike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1100" b="0" i="1" u="none" strike="noStrike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1100" b="0" i="1" u="none" strike="noStrike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RandomizableEvent:creationTime</a:t>
                      </a:r>
                      <a:endParaRPr lang="en-US" sz="1100" b="0" i="1" u="none" strike="noStrike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542526052"/>
                  </a:ext>
                </a:extLst>
              </a:tr>
            </a:tbl>
          </a:graphicData>
        </a:graphic>
      </p:graphicFrame>
      <p:grpSp>
        <p:nvGrpSpPr>
          <p:cNvPr id="9" name="그룹 8"/>
          <p:cNvGrpSpPr/>
          <p:nvPr/>
        </p:nvGrpSpPr>
        <p:grpSpPr>
          <a:xfrm>
            <a:off x="516124" y="1484784"/>
            <a:ext cx="8568952" cy="595257"/>
            <a:chOff x="467544" y="1414528"/>
            <a:chExt cx="8253633" cy="1023300"/>
          </a:xfrm>
        </p:grpSpPr>
        <p:sp>
          <p:nvSpPr>
            <p:cNvPr id="10" name="직사각형 9"/>
            <p:cNvSpPr/>
            <p:nvPr/>
          </p:nvSpPr>
          <p:spPr bwMode="auto">
            <a:xfrm>
              <a:off x="467544" y="1414528"/>
              <a:ext cx="8229600" cy="1023300"/>
            </a:xfrm>
            <a:prstGeom prst="rect">
              <a:avLst/>
            </a:prstGeom>
            <a:solidFill>
              <a:schemeClr val="bg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319498" y="1824555"/>
              <a:ext cx="878854" cy="4497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05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Client EMA </a:t>
              </a:r>
              <a:endParaRPr lang="ko-KR" altLang="en-US" sz="105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2" name="직선 화살표 연결선 11"/>
            <p:cNvCxnSpPr/>
            <p:nvPr/>
          </p:nvCxnSpPr>
          <p:spPr bwMode="auto">
            <a:xfrm>
              <a:off x="2195736" y="1844824"/>
              <a:ext cx="4707807" cy="0"/>
            </a:xfrm>
            <a:prstGeom prst="straightConnector1">
              <a:avLst/>
            </a:prstGeom>
            <a:solidFill>
              <a:schemeClr val="accent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arrow" w="med" len="med"/>
              <a:tailEnd type="none"/>
            </a:ln>
            <a:effectLst/>
          </p:spPr>
        </p:cxnSp>
        <p:sp>
          <p:nvSpPr>
            <p:cNvPr id="13" name="TextBox 12"/>
            <p:cNvSpPr txBox="1"/>
            <p:nvPr/>
          </p:nvSpPr>
          <p:spPr>
            <a:xfrm>
              <a:off x="909344" y="1824555"/>
              <a:ext cx="868045" cy="4497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05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Server EMA</a:t>
              </a:r>
              <a:endParaRPr lang="ko-KR" altLang="en-US" sz="105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4" name="직선 화살표 연결선 13"/>
            <p:cNvCxnSpPr/>
            <p:nvPr/>
          </p:nvCxnSpPr>
          <p:spPr bwMode="auto">
            <a:xfrm flipH="1">
              <a:off x="2195736" y="2276872"/>
              <a:ext cx="4707808" cy="0"/>
            </a:xfrm>
            <a:prstGeom prst="straightConnector1">
              <a:avLst/>
            </a:prstGeom>
            <a:solidFill>
              <a:schemeClr val="accent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arrow" w="med" len="med"/>
              <a:tailEnd type="none"/>
            </a:ln>
            <a:effectLst/>
          </p:spPr>
        </p:cxnSp>
        <p:sp>
          <p:nvSpPr>
            <p:cNvPr id="15" name="TextBox 14"/>
            <p:cNvSpPr txBox="1"/>
            <p:nvPr/>
          </p:nvSpPr>
          <p:spPr>
            <a:xfrm>
              <a:off x="3987423" y="1984483"/>
              <a:ext cx="761509" cy="3968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(2) Response</a:t>
              </a:r>
              <a:endParaRPr lang="ko-KR" altLang="en-US" sz="9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996947" y="1531141"/>
              <a:ext cx="1007008" cy="3968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(1) </a:t>
              </a:r>
              <a:r>
                <a:rPr lang="en-US" altLang="ko-KR" sz="800" dirty="0"/>
                <a:t>DistributeEvent</a:t>
              </a:r>
              <a:endParaRPr lang="ko-KR" altLang="en-US" sz="9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308304" y="1414528"/>
              <a:ext cx="1412873" cy="3439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EMAP CoAP/JSON</a:t>
              </a:r>
              <a:endParaRPr lang="ko-KR" altLang="en-US" sz="7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8" name="직사각형 17"/>
          <p:cNvSpPr/>
          <p:nvPr/>
        </p:nvSpPr>
        <p:spPr>
          <a:xfrm>
            <a:off x="0" y="0"/>
            <a:ext cx="234307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>
                <a:solidFill>
                  <a:schemeClr val="accent2"/>
                </a:solidFill>
              </a:rPr>
              <a:t>파란색 </a:t>
            </a:r>
            <a:r>
              <a:rPr lang="en-US" altLang="ko-KR" sz="1200" dirty="0">
                <a:solidFill>
                  <a:schemeClr val="accent2"/>
                </a:solidFill>
              </a:rPr>
              <a:t>: </a:t>
            </a:r>
            <a:r>
              <a:rPr lang="ko-KR" altLang="en-US" sz="1200" dirty="0">
                <a:solidFill>
                  <a:schemeClr val="accent2"/>
                </a:solidFill>
              </a:rPr>
              <a:t>기존 </a:t>
            </a:r>
            <a:r>
              <a:rPr lang="en-US" altLang="ko-KR" sz="1200" dirty="0">
                <a:solidFill>
                  <a:schemeClr val="accent2"/>
                </a:solidFill>
              </a:rPr>
              <a:t>OpenADR</a:t>
            </a:r>
            <a:r>
              <a:rPr lang="ko-KR" altLang="en-US" sz="1200" dirty="0">
                <a:solidFill>
                  <a:schemeClr val="accent2"/>
                </a:solidFill>
              </a:rPr>
              <a:t> </a:t>
            </a:r>
            <a:r>
              <a:rPr lang="en-US" altLang="ko-KR" sz="1200" dirty="0">
                <a:solidFill>
                  <a:schemeClr val="accent2"/>
                </a:solidFill>
              </a:rPr>
              <a:t>Tag </a:t>
            </a:r>
            <a:r>
              <a:rPr lang="ko-KR" altLang="en-US" sz="1200" dirty="0">
                <a:solidFill>
                  <a:schemeClr val="accent2"/>
                </a:solidFill>
              </a:rPr>
              <a:t>부분</a:t>
            </a:r>
            <a:endParaRPr lang="en-US" altLang="ko-KR" sz="1200" dirty="0">
              <a:solidFill>
                <a:schemeClr val="accent2"/>
              </a:solidFill>
            </a:endParaRPr>
          </a:p>
          <a:p>
            <a:r>
              <a:rPr lang="ko-KR" altLang="en-US" sz="1200" dirty="0">
                <a:solidFill>
                  <a:srgbClr val="FF0000"/>
                </a:solidFill>
              </a:rPr>
              <a:t>빨간색 </a:t>
            </a:r>
            <a:r>
              <a:rPr lang="en-US" altLang="ko-KR" sz="1200" dirty="0">
                <a:solidFill>
                  <a:srgbClr val="FF0000"/>
                </a:solidFill>
              </a:rPr>
              <a:t>: OpenADR</a:t>
            </a:r>
            <a:r>
              <a:rPr lang="ko-KR" altLang="en-US" sz="1200" dirty="0">
                <a:solidFill>
                  <a:srgbClr val="FF0000"/>
                </a:solidFill>
              </a:rPr>
              <a:t>확장된 </a:t>
            </a:r>
            <a:r>
              <a:rPr lang="en-US" altLang="ko-KR" sz="1200" dirty="0">
                <a:solidFill>
                  <a:srgbClr val="FF0000"/>
                </a:solidFill>
              </a:rPr>
              <a:t>Profile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0" y="2103446"/>
            <a:ext cx="89159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(2) Response</a:t>
            </a:r>
            <a:endParaRPr lang="ko-KR" alt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2070026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57200" y="304800"/>
            <a:ext cx="8686800" cy="838200"/>
          </a:xfrm>
        </p:spPr>
        <p:txBody>
          <a:bodyPr/>
          <a:lstStyle/>
          <a:p>
            <a:r>
              <a:rPr lang="en-US" altLang="ko-KR" sz="3200" b="1" dirty="0">
                <a:solidFill>
                  <a:schemeClr val="tx1"/>
                </a:solidFill>
              </a:rPr>
              <a:t>2. Smart Home Energy Framework : </a:t>
            </a:r>
            <a:r>
              <a:rPr lang="en-US" altLang="ko-KR" sz="2800" b="1" dirty="0">
                <a:solidFill>
                  <a:schemeClr val="tx1"/>
                </a:solidFill>
              </a:rPr>
              <a:t/>
            </a:r>
            <a:br>
              <a:rPr lang="en-US" altLang="ko-KR" sz="2800" b="1" dirty="0">
                <a:solidFill>
                  <a:schemeClr val="tx1"/>
                </a:solidFill>
              </a:rPr>
            </a:br>
            <a:r>
              <a:rPr lang="en-US" altLang="ko-KR" sz="2400" b="1" dirty="0">
                <a:solidFill>
                  <a:schemeClr val="tx1"/>
                </a:solidFill>
              </a:rPr>
              <a:t>2.2 EMAP(CoAP/JSON, MQTT/JSON) : Event-PULL, </a:t>
            </a:r>
            <a:r>
              <a:rPr lang="en-US" altLang="ko-KR" sz="2400" b="1" dirty="0">
                <a:solidFill>
                  <a:srgbClr val="FF0000"/>
                </a:solidFill>
              </a:rPr>
              <a:t>PUSH</a:t>
            </a:r>
            <a:endParaRPr lang="ko-KR" altLang="en-US" sz="2400" i="1" dirty="0">
              <a:solidFill>
                <a:srgbClr val="FF0000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>
          <a:xfrm>
            <a:off x="6612207" y="6477000"/>
            <a:ext cx="1905000" cy="381000"/>
          </a:xfrm>
        </p:spPr>
        <p:txBody>
          <a:bodyPr/>
          <a:lstStyle/>
          <a:p>
            <a:pPr>
              <a:defRPr/>
            </a:pPr>
            <a:fld id="{97C6F095-276F-4AD3-9842-1213BA0CC323}" type="slidenum">
              <a:rPr lang="ko-KR" altLang="en-US" smtClean="0"/>
              <a:pPr>
                <a:defRPr/>
              </a:pPr>
              <a:t>245</a:t>
            </a:fld>
            <a:endParaRPr lang="ko-KR" altLang="en-US"/>
          </a:p>
        </p:txBody>
      </p:sp>
      <p:grpSp>
        <p:nvGrpSpPr>
          <p:cNvPr id="10" name="그룹 9"/>
          <p:cNvGrpSpPr/>
          <p:nvPr/>
        </p:nvGrpSpPr>
        <p:grpSpPr>
          <a:xfrm>
            <a:off x="457200" y="1122039"/>
            <a:ext cx="8568952" cy="595257"/>
            <a:chOff x="467544" y="1414528"/>
            <a:chExt cx="8253633" cy="1023300"/>
          </a:xfrm>
        </p:grpSpPr>
        <p:sp>
          <p:nvSpPr>
            <p:cNvPr id="11" name="직사각형 10"/>
            <p:cNvSpPr/>
            <p:nvPr/>
          </p:nvSpPr>
          <p:spPr bwMode="auto">
            <a:xfrm>
              <a:off x="467544" y="1414528"/>
              <a:ext cx="8229600" cy="1023300"/>
            </a:xfrm>
            <a:prstGeom prst="rect">
              <a:avLst/>
            </a:prstGeom>
            <a:solidFill>
              <a:schemeClr val="bg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319498" y="1824555"/>
              <a:ext cx="878854" cy="4497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05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Client EMA </a:t>
              </a:r>
              <a:endParaRPr lang="ko-KR" altLang="en-US" sz="105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3" name="직선 화살표 연결선 12"/>
            <p:cNvCxnSpPr/>
            <p:nvPr/>
          </p:nvCxnSpPr>
          <p:spPr bwMode="auto">
            <a:xfrm>
              <a:off x="2195740" y="2351200"/>
              <a:ext cx="4707807" cy="0"/>
            </a:xfrm>
            <a:prstGeom prst="straightConnector1">
              <a:avLst/>
            </a:prstGeom>
            <a:solidFill>
              <a:schemeClr val="accent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arrow" w="med" len="med"/>
              <a:tailEnd type="none"/>
            </a:ln>
            <a:effectLst/>
          </p:spPr>
        </p:cxnSp>
        <p:sp>
          <p:nvSpPr>
            <p:cNvPr id="14" name="TextBox 13"/>
            <p:cNvSpPr txBox="1"/>
            <p:nvPr/>
          </p:nvSpPr>
          <p:spPr>
            <a:xfrm>
              <a:off x="909344" y="1824555"/>
              <a:ext cx="868045" cy="4497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05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Server EMA</a:t>
              </a:r>
              <a:endParaRPr lang="ko-KR" altLang="en-US" sz="105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5" name="직선 화살표 연결선 14"/>
            <p:cNvCxnSpPr/>
            <p:nvPr/>
          </p:nvCxnSpPr>
          <p:spPr bwMode="auto">
            <a:xfrm flipH="1">
              <a:off x="2195738" y="1843461"/>
              <a:ext cx="4707808" cy="0"/>
            </a:xfrm>
            <a:prstGeom prst="straightConnector1">
              <a:avLst/>
            </a:prstGeom>
            <a:solidFill>
              <a:schemeClr val="accent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arrow" w="med" len="med"/>
              <a:tailEnd type="none"/>
            </a:ln>
            <a:effectLst/>
          </p:spPr>
        </p:cxnSp>
        <p:sp>
          <p:nvSpPr>
            <p:cNvPr id="16" name="TextBox 15"/>
            <p:cNvSpPr txBox="1"/>
            <p:nvPr/>
          </p:nvSpPr>
          <p:spPr>
            <a:xfrm>
              <a:off x="3987423" y="1984483"/>
              <a:ext cx="761509" cy="3968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(2) Response</a:t>
              </a:r>
              <a:endParaRPr lang="ko-KR" altLang="en-US" sz="9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996947" y="1531141"/>
              <a:ext cx="1007008" cy="3968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(1) </a:t>
              </a:r>
              <a:r>
                <a:rPr lang="en-US" altLang="ko-KR" sz="800" dirty="0"/>
                <a:t>DistributeEvent</a:t>
              </a:r>
              <a:endParaRPr lang="ko-KR" altLang="en-US" sz="9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7308304" y="1414528"/>
              <a:ext cx="1412873" cy="3439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EMAP CoAP/JSON</a:t>
              </a:r>
              <a:endParaRPr lang="ko-KR" altLang="en-US" sz="7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0" y="1666904"/>
            <a:ext cx="124425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(1) </a:t>
            </a:r>
            <a:r>
              <a:rPr lang="en-US" altLang="ko-KR" sz="1000" dirty="0"/>
              <a:t>DistributeEvent</a:t>
            </a:r>
            <a:endParaRPr lang="ko-KR" alt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1D918A8D-80E2-460C-A795-137CC5E3F2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5579971"/>
              </p:ext>
            </p:extLst>
          </p:nvPr>
        </p:nvGraphicFramePr>
        <p:xfrm>
          <a:off x="457200" y="1956102"/>
          <a:ext cx="6624737" cy="4857274"/>
        </p:xfrm>
        <a:graphic>
          <a:graphicData uri="http://schemas.openxmlformats.org/drawingml/2006/table">
            <a:tbl>
              <a:tblPr/>
              <a:tblGrid>
                <a:gridCol w="833884">
                  <a:extLst>
                    <a:ext uri="{9D8B030D-6E8A-4147-A177-3AD203B41FA5}">
                      <a16:colId xmlns:a16="http://schemas.microsoft.com/office/drawing/2014/main" val="2220297675"/>
                    </a:ext>
                  </a:extLst>
                </a:gridCol>
                <a:gridCol w="1146589">
                  <a:extLst>
                    <a:ext uri="{9D8B030D-6E8A-4147-A177-3AD203B41FA5}">
                      <a16:colId xmlns:a16="http://schemas.microsoft.com/office/drawing/2014/main" val="3565231790"/>
                    </a:ext>
                  </a:extLst>
                </a:gridCol>
                <a:gridCol w="787556">
                  <a:extLst>
                    <a:ext uri="{9D8B030D-6E8A-4147-A177-3AD203B41FA5}">
                      <a16:colId xmlns:a16="http://schemas.microsoft.com/office/drawing/2014/main" val="2234358222"/>
                    </a:ext>
                  </a:extLst>
                </a:gridCol>
                <a:gridCol w="810719">
                  <a:extLst>
                    <a:ext uri="{9D8B030D-6E8A-4147-A177-3AD203B41FA5}">
                      <a16:colId xmlns:a16="http://schemas.microsoft.com/office/drawing/2014/main" val="4190389813"/>
                    </a:ext>
                  </a:extLst>
                </a:gridCol>
                <a:gridCol w="3045989">
                  <a:extLst>
                    <a:ext uri="{9D8B030D-6E8A-4147-A177-3AD203B41FA5}">
                      <a16:colId xmlns:a16="http://schemas.microsoft.com/office/drawing/2014/main" val="236252962"/>
                    </a:ext>
                  </a:extLst>
                </a:gridCol>
              </a:tblGrid>
              <a:tr h="122384"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Key name</a:t>
                      </a:r>
                    </a:p>
                  </a:txBody>
                  <a:tcPr marL="5903" marR="5903" marT="59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Comments</a:t>
                      </a:r>
                    </a:p>
                  </a:txBody>
                  <a:tcPr marL="5903" marR="5903" marT="5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25131988"/>
                  </a:ext>
                </a:extLst>
              </a:tr>
              <a:tr h="122384">
                <a:tc gridSpan="4"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SrcEMA</a:t>
                      </a:r>
                    </a:p>
                  </a:txBody>
                  <a:tcPr marL="5903" marR="5903" marT="59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source EMA identifier</a:t>
                      </a:r>
                    </a:p>
                  </a:txBody>
                  <a:tcPr marL="5903" marR="5903" marT="5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0810160"/>
                  </a:ext>
                </a:extLst>
              </a:tr>
              <a:tr h="117063">
                <a:tc gridSpan="4"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DestEMA</a:t>
                      </a:r>
                    </a:p>
                  </a:txBody>
                  <a:tcPr marL="5903" marR="5903" marT="59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destination EMA identifier</a:t>
                      </a:r>
                    </a:p>
                  </a:txBody>
                  <a:tcPr marL="5903" marR="5903" marT="5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083889"/>
                  </a:ext>
                </a:extLst>
              </a:tr>
              <a:tr h="117063">
                <a:tc rowSpan="3"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response</a:t>
                      </a:r>
                    </a:p>
                  </a:txBody>
                  <a:tcPr marL="5903" marR="5903" marT="59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requestID</a:t>
                      </a:r>
                    </a:p>
                  </a:txBody>
                  <a:tcPr marL="5903" marR="5903" marT="5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request identifier</a:t>
                      </a:r>
                    </a:p>
                  </a:txBody>
                  <a:tcPr marL="5903" marR="5903" marT="5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0981148"/>
                  </a:ext>
                </a:extLst>
              </a:tr>
              <a:tr h="11706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responseCode</a:t>
                      </a:r>
                    </a:p>
                  </a:txBody>
                  <a:tcPr marL="5903" marR="5903" marT="5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response code</a:t>
                      </a:r>
                    </a:p>
                  </a:txBody>
                  <a:tcPr marL="5903" marR="5903" marT="5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4990660"/>
                  </a:ext>
                </a:extLst>
              </a:tr>
              <a:tr h="11706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responseDescription</a:t>
                      </a:r>
                    </a:p>
                  </a:txBody>
                  <a:tcPr marL="5903" marR="5903" marT="5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 of response code</a:t>
                      </a:r>
                    </a:p>
                  </a:txBody>
                  <a:tcPr marL="5903" marR="5903" marT="5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2044391"/>
                  </a:ext>
                </a:extLst>
              </a:tr>
              <a:tr h="117063">
                <a:tc rowSpan="29"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event</a:t>
                      </a:r>
                    </a:p>
                  </a:txBody>
                  <a:tcPr marL="5903" marR="5903" marT="59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eventID</a:t>
                      </a:r>
                    </a:p>
                  </a:txBody>
                  <a:tcPr marL="5903" marR="5903" marT="5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event identifier</a:t>
                      </a:r>
                    </a:p>
                  </a:txBody>
                  <a:tcPr marL="5903" marR="5903" marT="5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0337420"/>
                  </a:ext>
                </a:extLst>
              </a:tr>
              <a:tr h="11706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11"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eventSiganls</a:t>
                      </a:r>
                    </a:p>
                  </a:txBody>
                  <a:tcPr marL="5903" marR="5903" marT="5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intervals</a:t>
                      </a:r>
                    </a:p>
                  </a:txBody>
                  <a:tcPr marL="5903" marR="5903" marT="5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duration</a:t>
                      </a:r>
                    </a:p>
                  </a:txBody>
                  <a:tcPr marL="5903" marR="5903" marT="5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event signal interval duration</a:t>
                      </a:r>
                    </a:p>
                  </a:txBody>
                  <a:tcPr marL="5903" marR="5903" marT="5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7310192"/>
                  </a:ext>
                </a:extLst>
              </a:tr>
              <a:tr h="11706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uid</a:t>
                      </a:r>
                    </a:p>
                  </a:txBody>
                  <a:tcPr marL="5903" marR="5903" marT="5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event user id</a:t>
                      </a:r>
                    </a:p>
                  </a:txBody>
                  <a:tcPr marL="5903" marR="5903" marT="5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7148192"/>
                  </a:ext>
                </a:extLst>
              </a:tr>
              <a:tr h="11706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value</a:t>
                      </a:r>
                    </a:p>
                  </a:txBody>
                  <a:tcPr marL="5903" marR="5903" marT="5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event value</a:t>
                      </a:r>
                    </a:p>
                  </a:txBody>
                  <a:tcPr marL="5903" marR="5903" marT="5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23092055"/>
                  </a:ext>
                </a:extLst>
              </a:tr>
              <a:tr h="11706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signalName</a:t>
                      </a:r>
                    </a:p>
                  </a:txBody>
                  <a:tcPr marL="5903" marR="5903" marT="5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event signal name</a:t>
                      </a:r>
                    </a:p>
                  </a:txBody>
                  <a:tcPr marL="5903" marR="5903" marT="5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3532082"/>
                  </a:ext>
                </a:extLst>
              </a:tr>
              <a:tr h="11706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signalType</a:t>
                      </a:r>
                    </a:p>
                  </a:txBody>
                  <a:tcPr marL="5903" marR="5903" marT="5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event signal type (bi direct, level)</a:t>
                      </a:r>
                    </a:p>
                  </a:txBody>
                  <a:tcPr marL="5903" marR="5903" marT="5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36604289"/>
                  </a:ext>
                </a:extLst>
              </a:tr>
              <a:tr h="11706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signalID</a:t>
                      </a:r>
                    </a:p>
                  </a:txBody>
                  <a:tcPr marL="5903" marR="5903" marT="5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event signal ID</a:t>
                      </a:r>
                    </a:p>
                  </a:txBody>
                  <a:tcPr marL="5903" marR="5903" marT="5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43794863"/>
                  </a:ext>
                </a:extLst>
              </a:tr>
              <a:tr h="11706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currentValue</a:t>
                      </a:r>
                    </a:p>
                  </a:txBody>
                  <a:tcPr marL="5903" marR="5903" marT="5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current usage value</a:t>
                      </a:r>
                    </a:p>
                  </a:txBody>
                  <a:tcPr marL="5903" marR="5903" marT="5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60993095"/>
                  </a:ext>
                </a:extLst>
              </a:tr>
              <a:tr h="11706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threshold</a:t>
                      </a:r>
                    </a:p>
                  </a:txBody>
                  <a:tcPr marL="5903" marR="5903" marT="5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available amount of energy</a:t>
                      </a:r>
                    </a:p>
                  </a:txBody>
                  <a:tcPr marL="5903" marR="5903" marT="5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525445"/>
                  </a:ext>
                </a:extLst>
              </a:tr>
              <a:tr h="11706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capacity</a:t>
                      </a:r>
                    </a:p>
                  </a:txBody>
                  <a:tcPr marL="5903" marR="5903" marT="5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 가능량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threshold - power)</a:t>
                      </a:r>
                    </a:p>
                  </a:txBody>
                  <a:tcPr marL="5903" marR="5903" marT="5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1763251"/>
                  </a:ext>
                </a:extLst>
              </a:tr>
              <a:tr h="11706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price</a:t>
                      </a:r>
                    </a:p>
                  </a:txBody>
                  <a:tcPr marL="5903" marR="5903" marT="5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price of energy</a:t>
                      </a:r>
                    </a:p>
                  </a:txBody>
                  <a:tcPr marL="5903" marR="5903" marT="5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00213396"/>
                  </a:ext>
                </a:extLst>
              </a:tr>
              <a:tr h="11706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unit</a:t>
                      </a:r>
                    </a:p>
                  </a:txBody>
                  <a:tcPr marL="5903" marR="5903" marT="5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단위</a:t>
                      </a:r>
                    </a:p>
                  </a:txBody>
                  <a:tcPr marL="5903" marR="5903" marT="5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1580321"/>
                  </a:ext>
                </a:extLst>
              </a:tr>
              <a:tr h="11706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modificationNumber</a:t>
                      </a:r>
                    </a:p>
                  </a:txBody>
                  <a:tcPr marL="5903" marR="5903" marT="5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modification Number(count)</a:t>
                      </a:r>
                    </a:p>
                  </a:txBody>
                  <a:tcPr marL="5903" marR="5903" marT="5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1735698"/>
                  </a:ext>
                </a:extLst>
              </a:tr>
              <a:tr h="11706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modificationReason</a:t>
                      </a:r>
                    </a:p>
                  </a:txBody>
                  <a:tcPr marL="5903" marR="5903" marT="5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modification reason(event reason)</a:t>
                      </a:r>
                    </a:p>
                  </a:txBody>
                  <a:tcPr marL="5903" marR="5903" marT="5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30320432"/>
                  </a:ext>
                </a:extLst>
              </a:tr>
              <a:tr h="11706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priority</a:t>
                      </a:r>
                    </a:p>
                  </a:txBody>
                  <a:tcPr marL="5903" marR="5903" marT="5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priority</a:t>
                      </a:r>
                    </a:p>
                  </a:txBody>
                  <a:tcPr marL="5903" marR="5903" marT="5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30806370"/>
                  </a:ext>
                </a:extLst>
              </a:tr>
              <a:tr h="11706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marketContext</a:t>
                      </a:r>
                    </a:p>
                  </a:txBody>
                  <a:tcPr marL="5903" marR="5903" marT="5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market address(market reference)</a:t>
                      </a:r>
                    </a:p>
                  </a:txBody>
                  <a:tcPr marL="5903" marR="5903" marT="5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5116464"/>
                  </a:ext>
                </a:extLst>
              </a:tr>
              <a:tr h="11706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createdDateTime</a:t>
                      </a:r>
                    </a:p>
                  </a:txBody>
                  <a:tcPr marL="5903" marR="5903" marT="5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event create date &amp; time</a:t>
                      </a:r>
                    </a:p>
                  </a:txBody>
                  <a:tcPr marL="5903" marR="5903" marT="5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9401118"/>
                  </a:ext>
                </a:extLst>
              </a:tr>
              <a:tr h="11706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eventStatus</a:t>
                      </a:r>
                    </a:p>
                  </a:txBody>
                  <a:tcPr marL="5903" marR="5903" marT="5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event status</a:t>
                      </a:r>
                    </a:p>
                  </a:txBody>
                  <a:tcPr marL="5903" marR="5903" marT="5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6493862"/>
                  </a:ext>
                </a:extLst>
              </a:tr>
              <a:tr h="11706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testEvent</a:t>
                      </a:r>
                    </a:p>
                  </a:txBody>
                  <a:tcPr marL="5903" marR="5903" marT="5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if event test or not</a:t>
                      </a:r>
                    </a:p>
                  </a:txBody>
                  <a:tcPr marL="5903" marR="5903" marT="5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993440"/>
                  </a:ext>
                </a:extLst>
              </a:tr>
              <a:tr h="11706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vtnComment</a:t>
                      </a:r>
                    </a:p>
                  </a:txBody>
                  <a:tcPr marL="5903" marR="5903" marT="5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903" marR="5903" marT="5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4690135"/>
                  </a:ext>
                </a:extLst>
              </a:tr>
              <a:tr h="11706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dtStart</a:t>
                      </a:r>
                    </a:p>
                  </a:txBody>
                  <a:tcPr marL="5903" marR="5903" marT="5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event start time</a:t>
                      </a:r>
                    </a:p>
                  </a:txBody>
                  <a:tcPr marL="5903" marR="5903" marT="5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9799267"/>
                  </a:ext>
                </a:extLst>
              </a:tr>
              <a:tr h="11706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duration</a:t>
                      </a:r>
                    </a:p>
                  </a:txBody>
                  <a:tcPr marL="5903" marR="5903" marT="5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event duration</a:t>
                      </a:r>
                    </a:p>
                  </a:txBody>
                  <a:tcPr marL="5903" marR="5903" marT="5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2632021"/>
                  </a:ext>
                </a:extLst>
              </a:tr>
              <a:tr h="11706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properties</a:t>
                      </a:r>
                    </a:p>
                  </a:txBody>
                  <a:tcPr marL="5903" marR="5903" marT="5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903" marR="5903" marT="5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1942928"/>
                  </a:ext>
                </a:extLst>
              </a:tr>
              <a:tr h="11706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components</a:t>
                      </a:r>
                    </a:p>
                  </a:txBody>
                  <a:tcPr marL="5903" marR="5903" marT="5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903" marR="5903" marT="5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3965808"/>
                  </a:ext>
                </a:extLst>
              </a:tr>
              <a:tr h="11706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specificDestEMA</a:t>
                      </a:r>
                    </a:p>
                  </a:txBody>
                  <a:tcPr marL="5903" marR="5903" marT="5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specific target EMA</a:t>
                      </a:r>
                    </a:p>
                  </a:txBody>
                  <a:tcPr marL="5903" marR="5903" marT="5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561316"/>
                  </a:ext>
                </a:extLst>
              </a:tr>
              <a:tr h="11706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tolerance</a:t>
                      </a:r>
                    </a:p>
                  </a:txBody>
                  <a:tcPr marL="5903" marR="5903" marT="5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tolerance duration</a:t>
                      </a:r>
                    </a:p>
                  </a:txBody>
                  <a:tcPr marL="5903" marR="5903" marT="5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25655242"/>
                  </a:ext>
                </a:extLst>
              </a:tr>
              <a:tr h="11706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notification</a:t>
                      </a:r>
                    </a:p>
                  </a:txBody>
                  <a:tcPr marL="5903" marR="5903" marT="5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notification duration</a:t>
                      </a:r>
                    </a:p>
                  </a:txBody>
                  <a:tcPr marL="5903" marR="5903" marT="5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7930357"/>
                  </a:ext>
                </a:extLst>
              </a:tr>
              <a:tr h="11706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rampUp</a:t>
                      </a:r>
                    </a:p>
                  </a:txBody>
                  <a:tcPr marL="5903" marR="5903" marT="5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ramp up duration</a:t>
                      </a:r>
                    </a:p>
                  </a:txBody>
                  <a:tcPr marL="5903" marR="5903" marT="5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0825419"/>
                  </a:ext>
                </a:extLst>
              </a:tr>
              <a:tr h="11706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recovery</a:t>
                      </a:r>
                    </a:p>
                  </a:txBody>
                  <a:tcPr marL="5903" marR="5903" marT="5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903" marR="5903" marT="5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2689442"/>
                  </a:ext>
                </a:extLst>
              </a:tr>
              <a:tr h="117063">
                <a:tc gridSpan="4"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responseRequired</a:t>
                      </a:r>
                    </a:p>
                  </a:txBody>
                  <a:tcPr marL="5903" marR="5903" marT="59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response mandatory or not</a:t>
                      </a:r>
                    </a:p>
                  </a:txBody>
                  <a:tcPr marL="5903" marR="5903" marT="5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5801495"/>
                  </a:ext>
                </a:extLst>
              </a:tr>
              <a:tr h="117063">
                <a:tc gridSpan="4"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service</a:t>
                      </a:r>
                    </a:p>
                  </a:txBody>
                  <a:tcPr marL="5903" marR="5903" marT="59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type of service</a:t>
                      </a:r>
                    </a:p>
                  </a:txBody>
                  <a:tcPr marL="5903" marR="5903" marT="5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5752828"/>
                  </a:ext>
                </a:extLst>
              </a:tr>
              <a:tr h="122384">
                <a:tc gridSpan="4"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time</a:t>
                      </a:r>
                    </a:p>
                  </a:txBody>
                  <a:tcPr marL="5903" marR="5903" marT="59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service creation time</a:t>
                      </a:r>
                    </a:p>
                  </a:txBody>
                  <a:tcPr marL="5903" marR="5903" marT="59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926496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7853846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57200" y="304800"/>
            <a:ext cx="8686800" cy="838200"/>
          </a:xfrm>
        </p:spPr>
        <p:txBody>
          <a:bodyPr/>
          <a:lstStyle/>
          <a:p>
            <a:r>
              <a:rPr lang="en-US" altLang="ko-KR" sz="3200" b="1" dirty="0">
                <a:solidFill>
                  <a:schemeClr val="tx1"/>
                </a:solidFill>
              </a:rPr>
              <a:t>2. Smart Home Energy Framework : </a:t>
            </a:r>
            <a:r>
              <a:rPr lang="en-US" altLang="ko-KR" sz="2800" b="1" dirty="0">
                <a:solidFill>
                  <a:schemeClr val="tx1"/>
                </a:solidFill>
              </a:rPr>
              <a:t/>
            </a:r>
            <a:br>
              <a:rPr lang="en-US" altLang="ko-KR" sz="2800" b="1" dirty="0">
                <a:solidFill>
                  <a:schemeClr val="tx1"/>
                </a:solidFill>
              </a:rPr>
            </a:br>
            <a:r>
              <a:rPr lang="en-US" altLang="ko-KR" sz="2400" b="1" dirty="0">
                <a:solidFill>
                  <a:schemeClr val="tx1"/>
                </a:solidFill>
              </a:rPr>
              <a:t>2.2 EMAP(CoAP/JSON, MQTT/JSON) : Event-PULL, </a:t>
            </a:r>
            <a:r>
              <a:rPr lang="en-US" altLang="ko-KR" sz="2400" b="1" dirty="0">
                <a:solidFill>
                  <a:srgbClr val="FF0000"/>
                </a:solidFill>
              </a:rPr>
              <a:t>PUSH</a:t>
            </a:r>
            <a:endParaRPr lang="ko-KR" altLang="en-US" sz="2400" i="1" dirty="0">
              <a:solidFill>
                <a:srgbClr val="FF0000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>
          <a:xfrm>
            <a:off x="6612207" y="6477000"/>
            <a:ext cx="1905000" cy="381000"/>
          </a:xfrm>
        </p:spPr>
        <p:txBody>
          <a:bodyPr/>
          <a:lstStyle/>
          <a:p>
            <a:pPr>
              <a:defRPr/>
            </a:pPr>
            <a:fld id="{97C6F095-276F-4AD3-9842-1213BA0CC323}" type="slidenum">
              <a:rPr lang="ko-KR" altLang="en-US" smtClean="0"/>
              <a:pPr>
                <a:defRPr/>
              </a:pPr>
              <a:t>246</a:t>
            </a:fld>
            <a:endParaRPr lang="ko-KR" altLang="en-US"/>
          </a:p>
        </p:txBody>
      </p:sp>
      <p:grpSp>
        <p:nvGrpSpPr>
          <p:cNvPr id="9" name="그룹 8"/>
          <p:cNvGrpSpPr/>
          <p:nvPr/>
        </p:nvGrpSpPr>
        <p:grpSpPr>
          <a:xfrm>
            <a:off x="516124" y="1484784"/>
            <a:ext cx="8568952" cy="595257"/>
            <a:chOff x="467544" y="1414528"/>
            <a:chExt cx="8253633" cy="1023300"/>
          </a:xfrm>
        </p:grpSpPr>
        <p:sp>
          <p:nvSpPr>
            <p:cNvPr id="10" name="직사각형 9"/>
            <p:cNvSpPr/>
            <p:nvPr/>
          </p:nvSpPr>
          <p:spPr bwMode="auto">
            <a:xfrm>
              <a:off x="467544" y="1414528"/>
              <a:ext cx="8229600" cy="1023300"/>
            </a:xfrm>
            <a:prstGeom prst="rect">
              <a:avLst/>
            </a:prstGeom>
            <a:solidFill>
              <a:schemeClr val="bg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319498" y="1824555"/>
              <a:ext cx="878854" cy="4497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05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Client EMA </a:t>
              </a:r>
              <a:endParaRPr lang="ko-KR" altLang="en-US" sz="105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2" name="직선 화살표 연결선 11"/>
            <p:cNvCxnSpPr/>
            <p:nvPr/>
          </p:nvCxnSpPr>
          <p:spPr bwMode="auto">
            <a:xfrm>
              <a:off x="2195736" y="1844824"/>
              <a:ext cx="4707807" cy="0"/>
            </a:xfrm>
            <a:prstGeom prst="straightConnector1">
              <a:avLst/>
            </a:prstGeom>
            <a:solidFill>
              <a:schemeClr val="accent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arrow" w="med" len="med"/>
              <a:tailEnd type="none"/>
            </a:ln>
            <a:effectLst/>
          </p:spPr>
        </p:cxnSp>
        <p:sp>
          <p:nvSpPr>
            <p:cNvPr id="13" name="TextBox 12"/>
            <p:cNvSpPr txBox="1"/>
            <p:nvPr/>
          </p:nvSpPr>
          <p:spPr>
            <a:xfrm>
              <a:off x="909344" y="1824555"/>
              <a:ext cx="868045" cy="4497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05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Server EMA</a:t>
              </a:r>
              <a:endParaRPr lang="ko-KR" altLang="en-US" sz="105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4" name="직선 화살표 연결선 13"/>
            <p:cNvCxnSpPr/>
            <p:nvPr/>
          </p:nvCxnSpPr>
          <p:spPr bwMode="auto">
            <a:xfrm flipH="1">
              <a:off x="2195736" y="2276872"/>
              <a:ext cx="4707808" cy="0"/>
            </a:xfrm>
            <a:prstGeom prst="straightConnector1">
              <a:avLst/>
            </a:prstGeom>
            <a:solidFill>
              <a:schemeClr val="accent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arrow" w="med" len="med"/>
              <a:tailEnd type="none"/>
            </a:ln>
            <a:effectLst/>
          </p:spPr>
        </p:cxnSp>
        <p:sp>
          <p:nvSpPr>
            <p:cNvPr id="15" name="TextBox 14"/>
            <p:cNvSpPr txBox="1"/>
            <p:nvPr/>
          </p:nvSpPr>
          <p:spPr>
            <a:xfrm>
              <a:off x="3987423" y="1984483"/>
              <a:ext cx="761509" cy="3968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(2) Response</a:t>
              </a:r>
              <a:endParaRPr lang="ko-KR" altLang="en-US" sz="9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996947" y="1531141"/>
              <a:ext cx="1007008" cy="3968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(1) </a:t>
              </a:r>
              <a:r>
                <a:rPr lang="en-US" altLang="ko-KR" sz="800" dirty="0"/>
                <a:t>DistributeEvent</a:t>
              </a:r>
              <a:endParaRPr lang="ko-KR" altLang="en-US" sz="9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308304" y="1414528"/>
              <a:ext cx="1412873" cy="3439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EMAP CoAP/JSON</a:t>
              </a:r>
              <a:endParaRPr lang="ko-KR" altLang="en-US" sz="7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0" y="2103446"/>
            <a:ext cx="89159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(2) Response</a:t>
            </a:r>
            <a:endParaRPr lang="ko-KR" alt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B940E679-7D60-4985-B0FE-2748E1354C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8437015"/>
              </p:ext>
            </p:extLst>
          </p:nvPr>
        </p:nvGraphicFramePr>
        <p:xfrm>
          <a:off x="516124" y="2421825"/>
          <a:ext cx="3606800" cy="1704975"/>
        </p:xfrm>
        <a:graphic>
          <a:graphicData uri="http://schemas.openxmlformats.org/drawingml/2006/table">
            <a:tbl>
              <a:tblPr/>
              <a:tblGrid>
                <a:gridCol w="1484593">
                  <a:extLst>
                    <a:ext uri="{9D8B030D-6E8A-4147-A177-3AD203B41FA5}">
                      <a16:colId xmlns:a16="http://schemas.microsoft.com/office/drawing/2014/main" val="1197573198"/>
                    </a:ext>
                  </a:extLst>
                </a:gridCol>
                <a:gridCol w="2122207">
                  <a:extLst>
                    <a:ext uri="{9D8B030D-6E8A-4147-A177-3AD203B41FA5}">
                      <a16:colId xmlns:a16="http://schemas.microsoft.com/office/drawing/2014/main" val="136197558"/>
                    </a:ext>
                  </a:extLst>
                </a:gridCol>
              </a:tblGrid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Key name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Comments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8574022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SrcEMA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source EMA identifier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3266101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DestEMA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destination EMA identifier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1462538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requestID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request identifier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23744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responseCode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response code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0019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responseDescription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 of response code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46022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service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type of service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06185014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time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service creation time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07887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40682542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-828600" y="505317"/>
            <a:ext cx="10972848" cy="524369"/>
          </a:xfrm>
        </p:spPr>
        <p:txBody>
          <a:bodyPr/>
          <a:lstStyle/>
          <a:p>
            <a:r>
              <a:rPr lang="en-US" altLang="ko-KR" sz="3200" b="1" dirty="0">
                <a:solidFill>
                  <a:schemeClr val="tx1"/>
                </a:solidFill>
              </a:rPr>
              <a:t>2. Smart Home Energy Framework : </a:t>
            </a:r>
            <a:r>
              <a:rPr lang="en-US" altLang="ko-KR" sz="2800" b="1" dirty="0">
                <a:solidFill>
                  <a:schemeClr val="tx1"/>
                </a:solidFill>
              </a:rPr>
              <a:t/>
            </a:r>
            <a:br>
              <a:rPr lang="en-US" altLang="ko-KR" sz="2800" b="1" dirty="0">
                <a:solidFill>
                  <a:schemeClr val="tx1"/>
                </a:solidFill>
              </a:rPr>
            </a:br>
            <a:r>
              <a:rPr lang="en-US" altLang="ko-KR" sz="2400" b="1" dirty="0">
                <a:solidFill>
                  <a:schemeClr val="tx1"/>
                </a:solidFill>
              </a:rPr>
              <a:t>2.2 </a:t>
            </a:r>
            <a:r>
              <a:rPr lang="en-US" altLang="ko-KR" sz="2400" b="1" dirty="0">
                <a:solidFill>
                  <a:srgbClr val="FF0000"/>
                </a:solidFill>
              </a:rPr>
              <a:t>EMAP(CoAP/JSON</a:t>
            </a:r>
            <a:r>
              <a:rPr lang="en-US" altLang="ko-KR" sz="2400" b="1" dirty="0">
                <a:solidFill>
                  <a:schemeClr val="tx1"/>
                </a:solidFill>
              </a:rPr>
              <a:t>, MQTT/JSON) : Event-PULL, </a:t>
            </a:r>
            <a:r>
              <a:rPr lang="en-US" altLang="ko-KR" sz="2400" b="1" dirty="0">
                <a:solidFill>
                  <a:srgbClr val="FF0000"/>
                </a:solidFill>
              </a:rPr>
              <a:t>PUSH</a:t>
            </a:r>
            <a:endParaRPr lang="ko-KR" altLang="en-US" sz="2400" i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7C6F095-276F-4AD3-9842-1213BA0CC323}" type="slidenum">
              <a:rPr lang="ko-KR" altLang="en-US" smtClean="0">
                <a:solidFill>
                  <a:srgbClr val="000000"/>
                </a:solidFill>
              </a:rPr>
              <a:pPr>
                <a:defRPr/>
              </a:pPr>
              <a:t>247</a:t>
            </a:fld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20" name="직사각형 19"/>
          <p:cNvSpPr/>
          <p:nvPr/>
        </p:nvSpPr>
        <p:spPr bwMode="auto">
          <a:xfrm>
            <a:off x="467544" y="1414528"/>
            <a:ext cx="8229600" cy="1023300"/>
          </a:xfrm>
          <a:prstGeom prst="rect">
            <a:avLst/>
          </a:prstGeom>
          <a:solidFill>
            <a:schemeClr val="bg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076655" y="1824555"/>
            <a:ext cx="1364541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Client EMA 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64335" y="1824555"/>
            <a:ext cx="1358064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Server EMA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827584" y="2483604"/>
            <a:ext cx="6696744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/>
            <a:r>
              <a:rPr lang="en-US" altLang="ko-KR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(1) DistributeEvent</a:t>
            </a:r>
            <a:endParaRPr lang="ko-KR" alt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7308304" y="1340768"/>
            <a:ext cx="14128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EMAP CoAP/JSON</a:t>
            </a:r>
            <a:endParaRPr lang="ko-KR" altLang="en-US" sz="11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6" name="직선 화살표 연결선 35"/>
          <p:cNvCxnSpPr/>
          <p:nvPr/>
        </p:nvCxnSpPr>
        <p:spPr bwMode="auto">
          <a:xfrm flipH="1">
            <a:off x="2182376" y="1777172"/>
            <a:ext cx="4707808" cy="0"/>
          </a:xfrm>
          <a:prstGeom prst="straightConnector1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arrow" w="med" len="med"/>
            <a:tailEnd type="none"/>
          </a:ln>
          <a:effectLst/>
        </p:spPr>
      </p:cxnSp>
      <p:sp>
        <p:nvSpPr>
          <p:cNvPr id="39" name="TextBox 38"/>
          <p:cNvSpPr txBox="1"/>
          <p:nvPr/>
        </p:nvSpPr>
        <p:spPr>
          <a:xfrm>
            <a:off x="3797135" y="1484784"/>
            <a:ext cx="1478290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(1) DistributeEvent</a:t>
            </a:r>
            <a:endParaRPr lang="ko-KR" altLang="en-US"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0" name="직선 화살표 연결선 39"/>
          <p:cNvCxnSpPr/>
          <p:nvPr/>
        </p:nvCxnSpPr>
        <p:spPr bwMode="auto">
          <a:xfrm flipH="1">
            <a:off x="2182376" y="2198372"/>
            <a:ext cx="4707808" cy="0"/>
          </a:xfrm>
          <a:prstGeom prst="straightConnector1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41" name="TextBox 40"/>
          <p:cNvSpPr txBox="1"/>
          <p:nvPr/>
        </p:nvSpPr>
        <p:spPr>
          <a:xfrm>
            <a:off x="4007129" y="1912476"/>
            <a:ext cx="1058303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(2) Response</a:t>
            </a:r>
            <a:endParaRPr lang="ko-KR" altLang="en-US"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9851" y="5085184"/>
            <a:ext cx="2752069" cy="1443383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96A7C598-970E-4E3C-934F-806B5B92DA35}"/>
              </a:ext>
            </a:extLst>
          </p:cNvPr>
          <p:cNvSpPr/>
          <p:nvPr/>
        </p:nvSpPr>
        <p:spPr>
          <a:xfrm>
            <a:off x="0" y="0"/>
            <a:ext cx="234307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>
                <a:solidFill>
                  <a:schemeClr val="accent2"/>
                </a:solidFill>
              </a:rPr>
              <a:t>파란색 </a:t>
            </a:r>
            <a:r>
              <a:rPr lang="en-US" altLang="ko-KR" sz="1200" dirty="0">
                <a:solidFill>
                  <a:schemeClr val="accent2"/>
                </a:solidFill>
              </a:rPr>
              <a:t>: </a:t>
            </a:r>
            <a:r>
              <a:rPr lang="ko-KR" altLang="en-US" sz="1200" dirty="0">
                <a:solidFill>
                  <a:schemeClr val="accent2"/>
                </a:solidFill>
              </a:rPr>
              <a:t>기존 </a:t>
            </a:r>
            <a:r>
              <a:rPr lang="en-US" altLang="ko-KR" sz="1200" dirty="0">
                <a:solidFill>
                  <a:schemeClr val="accent2"/>
                </a:solidFill>
              </a:rPr>
              <a:t>OpenADR</a:t>
            </a:r>
            <a:r>
              <a:rPr lang="ko-KR" altLang="en-US" sz="1200" dirty="0">
                <a:solidFill>
                  <a:schemeClr val="accent2"/>
                </a:solidFill>
              </a:rPr>
              <a:t> </a:t>
            </a:r>
            <a:r>
              <a:rPr lang="en-US" altLang="ko-KR" sz="1200" dirty="0">
                <a:solidFill>
                  <a:schemeClr val="accent2"/>
                </a:solidFill>
              </a:rPr>
              <a:t>Tag </a:t>
            </a:r>
            <a:r>
              <a:rPr lang="ko-KR" altLang="en-US" sz="1200" dirty="0">
                <a:solidFill>
                  <a:schemeClr val="accent2"/>
                </a:solidFill>
              </a:rPr>
              <a:t>부분</a:t>
            </a:r>
            <a:endParaRPr lang="en-US" altLang="ko-KR" sz="1200" dirty="0">
              <a:solidFill>
                <a:schemeClr val="accent2"/>
              </a:solidFill>
            </a:endParaRPr>
          </a:p>
          <a:p>
            <a:r>
              <a:rPr lang="ko-KR" altLang="en-US" sz="1200" dirty="0">
                <a:solidFill>
                  <a:srgbClr val="FF0000"/>
                </a:solidFill>
              </a:rPr>
              <a:t>빨간색 </a:t>
            </a:r>
            <a:r>
              <a:rPr lang="en-US" altLang="ko-KR" sz="1200" dirty="0">
                <a:solidFill>
                  <a:srgbClr val="FF0000"/>
                </a:solidFill>
              </a:rPr>
              <a:t>: OpenADR</a:t>
            </a:r>
            <a:r>
              <a:rPr lang="ko-KR" altLang="en-US" sz="1200" dirty="0">
                <a:solidFill>
                  <a:srgbClr val="FF0000"/>
                </a:solidFill>
              </a:rPr>
              <a:t>확장된 </a:t>
            </a:r>
            <a:r>
              <a:rPr lang="en-US" altLang="ko-KR" sz="1200" dirty="0">
                <a:solidFill>
                  <a:srgbClr val="FF0000"/>
                </a:solidFill>
              </a:rPr>
              <a:t>Profile</a:t>
            </a:r>
          </a:p>
          <a:p>
            <a:r>
              <a:rPr lang="ko-KR" altLang="en-US" sz="1200" dirty="0">
                <a:solidFill>
                  <a:schemeClr val="accent1"/>
                </a:solidFill>
              </a:rPr>
              <a:t>초록색 </a:t>
            </a:r>
            <a:r>
              <a:rPr lang="en-US" altLang="ko-KR" sz="1200" dirty="0">
                <a:solidFill>
                  <a:schemeClr val="accent1"/>
                </a:solidFill>
              </a:rPr>
              <a:t>: </a:t>
            </a:r>
            <a:r>
              <a:rPr lang="ko-KR" altLang="en-US" sz="1200" dirty="0">
                <a:solidFill>
                  <a:schemeClr val="accent1"/>
                </a:solidFill>
              </a:rPr>
              <a:t>삭제 또는 변경</a:t>
            </a:r>
            <a:endParaRPr lang="en-US" altLang="ko-KR" sz="1200" dirty="0">
              <a:solidFill>
                <a:schemeClr val="accent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9499" y="2835634"/>
            <a:ext cx="8933562" cy="3819095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txBody>
          <a:bodyPr wrap="square" lIns="108000" tIns="108000" rIns="108000" bIns="108000" rtlCol="0" anchor="ctr">
            <a:spAutoFit/>
          </a:bodyPr>
          <a:lstStyle/>
          <a:p>
            <a:r>
              <a:rPr lang="en-US" altLang="ko-KR" sz="1050" b="1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DistributeEvent Object</a:t>
            </a:r>
            <a:r>
              <a:rPr lang="en-US" altLang="ko-KR" sz="105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{</a:t>
            </a:r>
          </a:p>
          <a:p>
            <a:r>
              <a:rPr lang="en-US" altLang="ko-KR" sz="105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“SrcEMA” : String,</a:t>
            </a:r>
          </a:p>
          <a:p>
            <a:r>
              <a:rPr lang="en-US" altLang="ko-KR" sz="105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“DestEMA” : String,</a:t>
            </a:r>
          </a:p>
          <a:p>
            <a:r>
              <a:rPr lang="en-US" altLang="ko-KR" sz="105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“requestID” : String,</a:t>
            </a:r>
          </a:p>
          <a:p>
            <a:r>
              <a:rPr lang="en-US" altLang="ko-KR" sz="1050" b="1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“response” : Array,</a:t>
            </a:r>
          </a:p>
          <a:p>
            <a:r>
              <a:rPr lang="en-US" altLang="ko-KR" sz="1050" b="1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“event” : Array,</a:t>
            </a:r>
          </a:p>
          <a:p>
            <a:r>
              <a:rPr lang="en-US" altLang="ko-KR" sz="1050" b="1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</a:t>
            </a:r>
            <a:r>
              <a:rPr lang="en-US" altLang="ko-KR" sz="105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“responseRequired” : String,</a:t>
            </a:r>
          </a:p>
          <a:p>
            <a:r>
              <a:rPr lang="en-US" altLang="ko-KR" sz="1050" dirty="0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“service” : String,</a:t>
            </a:r>
          </a:p>
          <a:p>
            <a:r>
              <a:rPr lang="en-US" altLang="ko-KR" sz="1050" dirty="0">
                <a:solidFill>
                  <a:srgbClr val="FF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“time” : Date</a:t>
            </a:r>
          </a:p>
          <a:p>
            <a:r>
              <a:rPr lang="en-US" altLang="ko-KR" sz="105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}</a:t>
            </a:r>
          </a:p>
          <a:p>
            <a:endParaRPr lang="en-US" altLang="ko-KR" sz="80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altLang="ko-KR" sz="80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altLang="ko-KR" sz="80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altLang="ko-KR" sz="105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altLang="ko-KR" sz="105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altLang="ko-KR" sz="105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altLang="ko-KR" sz="105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altLang="ko-KR" sz="105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altLang="ko-KR" sz="105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altLang="ko-KR" sz="105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altLang="ko-KR" sz="105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altLang="ko-KR" sz="105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altLang="ko-KR" sz="105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269707" y="2985333"/>
            <a:ext cx="2534541" cy="33239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b="1" dirty="0"/>
              <a:t>event</a:t>
            </a:r>
            <a:r>
              <a:rPr lang="en-US" altLang="ko-KR" sz="1000" dirty="0"/>
              <a:t> </a:t>
            </a:r>
            <a:r>
              <a:rPr lang="en-US" altLang="ko-KR" sz="1000" b="1" dirty="0"/>
              <a:t>Array</a:t>
            </a:r>
            <a:r>
              <a:rPr lang="en-US" altLang="ko-KR" sz="1000" dirty="0"/>
              <a:t>{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 “eventID” : String,</a:t>
            </a:r>
          </a:p>
          <a:p>
            <a:r>
              <a:rPr lang="en-US" altLang="ko-KR" sz="1000" b="1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 “eventSignals” : Array,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 “modificationNumber” : Integer,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 “modificationReason” : String,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 “priority” : Integer,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 “marketContext” : String,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 “createdDataTime” : Date,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 “eventStatus” : String,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 “testEvent” : Boolean,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 “vtnComment” : String,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 “dtstart” : Date,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 “duration” : String,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 “properties” : String,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 “components” : String,</a:t>
            </a:r>
          </a:p>
          <a:p>
            <a:r>
              <a:rPr lang="en-US" altLang="ko-KR" sz="1000" dirty="0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 “</a:t>
            </a:r>
            <a:r>
              <a:rPr lang="en-US" altLang="ko-KR" sz="1000" dirty="0">
                <a:solidFill>
                  <a:schemeClr val="accent2"/>
                </a:solidFill>
              </a:rPr>
              <a:t>specificDestEMA</a:t>
            </a:r>
            <a:r>
              <a:rPr lang="en-US" altLang="ko-KR" sz="1000" dirty="0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” : String,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 “tolerance” : String,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 “notification” : String,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 “rampUp” : String,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 “recovery” : String</a:t>
            </a:r>
          </a:p>
          <a:p>
            <a:r>
              <a:rPr lang="en-US" altLang="ko-KR" sz="1000" dirty="0"/>
              <a:t>}</a:t>
            </a:r>
            <a:endParaRPr lang="ko-KR" altLang="en-US" sz="1000" dirty="0"/>
          </a:p>
        </p:txBody>
      </p:sp>
      <p:sp>
        <p:nvSpPr>
          <p:cNvPr id="32" name="TextBox 31"/>
          <p:cNvSpPr txBox="1"/>
          <p:nvPr/>
        </p:nvSpPr>
        <p:spPr>
          <a:xfrm>
            <a:off x="6876257" y="5519554"/>
            <a:ext cx="2016224" cy="8617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b="1" dirty="0"/>
              <a:t>intervals</a:t>
            </a:r>
            <a:r>
              <a:rPr lang="en-US" altLang="ko-KR" sz="1000" dirty="0"/>
              <a:t> </a:t>
            </a:r>
            <a:r>
              <a:rPr lang="en-US" altLang="ko-KR" sz="1000" b="1" dirty="0"/>
              <a:t>Array</a:t>
            </a:r>
            <a:r>
              <a:rPr lang="en-US" altLang="ko-KR" sz="1000" dirty="0"/>
              <a:t>{</a:t>
            </a:r>
          </a:p>
          <a:p>
            <a:r>
              <a:rPr lang="en-US" altLang="ko-KR" sz="1000" dirty="0"/>
              <a:t>  </a:t>
            </a:r>
            <a:r>
              <a:rPr lang="en-US" altLang="ko-KR" sz="100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“duration” : String,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“uid” : Integer,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“value” : Double</a:t>
            </a:r>
            <a:endParaRPr lang="en-US" altLang="ko-KR" sz="1000" dirty="0"/>
          </a:p>
          <a:p>
            <a:r>
              <a:rPr lang="en-US" altLang="ko-KR" sz="100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}</a:t>
            </a:r>
            <a:endParaRPr lang="ko-KR" altLang="en-US" sz="1000" dirty="0"/>
          </a:p>
        </p:txBody>
      </p:sp>
      <p:sp>
        <p:nvSpPr>
          <p:cNvPr id="34" name="TextBox 33"/>
          <p:cNvSpPr txBox="1"/>
          <p:nvPr/>
        </p:nvSpPr>
        <p:spPr>
          <a:xfrm>
            <a:off x="2051720" y="3595890"/>
            <a:ext cx="2121171" cy="8617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b="1" dirty="0"/>
              <a:t>response</a:t>
            </a:r>
            <a:r>
              <a:rPr lang="en-US" altLang="ko-KR" sz="1000" dirty="0"/>
              <a:t> </a:t>
            </a:r>
            <a:r>
              <a:rPr lang="en-US" altLang="ko-KR" sz="1000" b="1" dirty="0"/>
              <a:t>Array</a:t>
            </a:r>
            <a:r>
              <a:rPr lang="en-US" altLang="ko-KR" sz="1000" dirty="0"/>
              <a:t>{</a:t>
            </a:r>
          </a:p>
          <a:p>
            <a:r>
              <a:rPr lang="en-US" altLang="ko-KR" sz="1000" dirty="0"/>
              <a:t>  </a:t>
            </a:r>
            <a:r>
              <a:rPr lang="en-US" altLang="ko-KR" sz="100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“requestID” : String,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“responseCode” : Integer,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“responseDescription” : String</a:t>
            </a:r>
            <a:endParaRPr lang="en-US" altLang="ko-KR" sz="1000" dirty="0"/>
          </a:p>
          <a:p>
            <a:r>
              <a:rPr lang="en-US" altLang="ko-KR" sz="100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}</a:t>
            </a:r>
            <a:endParaRPr lang="ko-KR" altLang="en-US" sz="1000" dirty="0"/>
          </a:p>
        </p:txBody>
      </p:sp>
      <p:sp>
        <p:nvSpPr>
          <p:cNvPr id="35" name="TextBox 34"/>
          <p:cNvSpPr txBox="1"/>
          <p:nvPr/>
        </p:nvSpPr>
        <p:spPr>
          <a:xfrm>
            <a:off x="6876256" y="3000671"/>
            <a:ext cx="2016224" cy="2372545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txBody>
          <a:bodyPr wrap="square" lIns="108000" tIns="108000" rIns="108000" bIns="108000" rtlCol="0" anchor="ctr">
            <a:spAutoFit/>
          </a:bodyPr>
          <a:lstStyle/>
          <a:p>
            <a:r>
              <a:rPr lang="en-US" altLang="ko-KR" sz="1000" b="1" dirty="0"/>
              <a:t>eventSignals</a:t>
            </a:r>
            <a:r>
              <a:rPr lang="en-US" sz="100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en-US" sz="1000" b="1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Object</a:t>
            </a:r>
            <a:r>
              <a:rPr lang="en-US" sz="100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{</a:t>
            </a:r>
          </a:p>
          <a:p>
            <a:r>
              <a:rPr lang="en-US" sz="100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</a:t>
            </a:r>
            <a:r>
              <a:rPr lang="en-US" sz="1000" dirty="0" err="1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eventSignal</a:t>
            </a:r>
            <a:r>
              <a:rPr lang="en-US" sz="100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” : String,</a:t>
            </a:r>
          </a:p>
          <a:p>
            <a:r>
              <a:rPr lang="en-US" sz="1000" b="1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</a:t>
            </a:r>
            <a:r>
              <a:rPr lang="en-US" altLang="ko-KR" sz="1000" b="1" dirty="0"/>
              <a:t>intervals” : Array,</a:t>
            </a:r>
          </a:p>
          <a:p>
            <a:r>
              <a:rPr lang="en-US" sz="100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</a:t>
            </a:r>
            <a:r>
              <a:rPr lang="en-US" sz="1000" dirty="0" err="1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signalName</a:t>
            </a:r>
            <a:r>
              <a:rPr lang="en-US" sz="100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” : String,</a:t>
            </a:r>
          </a:p>
          <a:p>
            <a:r>
              <a:rPr lang="en-US" sz="1000" dirty="0">
                <a:solidFill>
                  <a:srgbClr val="FF0000"/>
                </a:solidFill>
                <a:ea typeface="굴림" panose="020B0600000101010101" pitchFamily="50" charset="-127"/>
                <a:cs typeface="Times New Roman" panose="02020603050405020304" pitchFamily="18" charset="0"/>
              </a:rPr>
              <a:t>   “signalType” : String, (Price Event, Control Event, Reserve</a:t>
            </a:r>
          </a:p>
          <a:p>
            <a:r>
              <a:rPr lang="en-US" sz="1000" dirty="0">
                <a:solidFill>
                  <a:srgbClr val="FF0000"/>
                </a:solidFill>
                <a:ea typeface="굴림" panose="020B0600000101010101" pitchFamily="50" charset="-127"/>
                <a:cs typeface="Times New Roman" panose="02020603050405020304" pitchFamily="18" charset="0"/>
              </a:rPr>
              <a:t>   Mode, RealtimeDR</a:t>
            </a:r>
            <a:r>
              <a:rPr lang="ko-KR" altLang="en-US" sz="1000" dirty="0">
                <a:solidFill>
                  <a:srgbClr val="FF0000"/>
                </a:solidFill>
                <a:ea typeface="굴림" panose="020B0600000101010101" pitchFamily="50" charset="-127"/>
                <a:cs typeface="Times New Roman" panose="02020603050405020304" pitchFamily="18" charset="0"/>
              </a:rPr>
              <a:t>인지 구분</a:t>
            </a:r>
            <a:r>
              <a:rPr lang="en-US" altLang="ko-KR" sz="1000" dirty="0">
                <a:solidFill>
                  <a:srgbClr val="FF0000"/>
                </a:solidFill>
                <a:ea typeface="굴림" panose="020B0600000101010101" pitchFamily="50" charset="-127"/>
                <a:cs typeface="Times New Roman" panose="02020603050405020304" pitchFamily="18" charset="0"/>
              </a:rPr>
              <a:t>)</a:t>
            </a:r>
          </a:p>
          <a:p>
            <a:r>
              <a:rPr lang="en-US" sz="1000" dirty="0">
                <a:solidFill>
                  <a:srgbClr val="FF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</a:t>
            </a:r>
            <a:r>
              <a:rPr lang="en-US" sz="10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“</a:t>
            </a:r>
            <a:r>
              <a:rPr lang="en-US" sz="1000" dirty="0" err="1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signalID</a:t>
            </a:r>
            <a:r>
              <a:rPr lang="en-US" sz="10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” : String,</a:t>
            </a:r>
          </a:p>
          <a:p>
            <a:r>
              <a:rPr lang="en-US" sz="1000" dirty="0">
                <a:solidFill>
                  <a:srgbClr val="FF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</a:t>
            </a:r>
            <a:r>
              <a:rPr lang="en-US" sz="10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“currentValue”  : Double,</a:t>
            </a:r>
          </a:p>
          <a:p>
            <a:r>
              <a:rPr lang="en-US" sz="1000" dirty="0">
                <a:solidFill>
                  <a:srgbClr val="FF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“threshold” : Double,</a:t>
            </a:r>
          </a:p>
          <a:p>
            <a:r>
              <a:rPr lang="en-US" sz="1000" dirty="0">
                <a:solidFill>
                  <a:srgbClr val="FF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“capacity” :  Double,</a:t>
            </a:r>
          </a:p>
          <a:p>
            <a:r>
              <a:rPr lang="en-US" sz="1000" dirty="0">
                <a:solidFill>
                  <a:srgbClr val="FF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“price” : Integer,</a:t>
            </a:r>
          </a:p>
          <a:p>
            <a:r>
              <a:rPr lang="en-US" sz="1000" dirty="0">
                <a:solidFill>
                  <a:srgbClr val="FF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“unit” : String,</a:t>
            </a:r>
          </a:p>
          <a:p>
            <a:r>
              <a:rPr lang="en-US" sz="100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958627396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b="1" dirty="0">
                <a:solidFill>
                  <a:schemeClr val="tx1"/>
                </a:solidFill>
              </a:rPr>
              <a:t>2. Smart Home Energy Framework : </a:t>
            </a:r>
            <a:r>
              <a:rPr lang="en-US" altLang="ko-KR" sz="2800" b="1" dirty="0">
                <a:solidFill>
                  <a:schemeClr val="tx1"/>
                </a:solidFill>
              </a:rPr>
              <a:t/>
            </a:r>
            <a:br>
              <a:rPr lang="en-US" altLang="ko-KR" sz="2800" b="1" dirty="0">
                <a:solidFill>
                  <a:schemeClr val="tx1"/>
                </a:solidFill>
              </a:rPr>
            </a:br>
            <a:r>
              <a:rPr lang="en-US" altLang="ko-KR" sz="2400" b="1" dirty="0">
                <a:solidFill>
                  <a:schemeClr val="tx1"/>
                </a:solidFill>
              </a:rPr>
              <a:t>2.2 </a:t>
            </a:r>
            <a:r>
              <a:rPr lang="en-US" altLang="ko-KR" sz="2400" b="1" dirty="0">
                <a:solidFill>
                  <a:srgbClr val="FF0000"/>
                </a:solidFill>
              </a:rPr>
              <a:t>EMAP(CoAP/JSON</a:t>
            </a:r>
            <a:r>
              <a:rPr lang="en-US" altLang="ko-KR" sz="2400" b="1" dirty="0">
                <a:solidFill>
                  <a:schemeClr val="tx1"/>
                </a:solidFill>
              </a:rPr>
              <a:t>, MQTT/JSON) : Event-PULL, </a:t>
            </a:r>
            <a:r>
              <a:rPr lang="en-US" altLang="ko-KR" sz="2400" b="1" dirty="0">
                <a:solidFill>
                  <a:srgbClr val="FF0000"/>
                </a:solidFill>
              </a:rPr>
              <a:t>PUSH</a:t>
            </a:r>
            <a:endParaRPr lang="ko-KR" altLang="en-US" sz="2400" i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7C6F095-276F-4AD3-9842-1213BA0CC323}" type="slidenum">
              <a:rPr lang="ko-KR" altLang="en-US" smtClean="0">
                <a:solidFill>
                  <a:srgbClr val="000000"/>
                </a:solidFill>
              </a:rPr>
              <a:pPr>
                <a:defRPr/>
              </a:pPr>
              <a:t>248</a:t>
            </a:fld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20" name="직사각형 19"/>
          <p:cNvSpPr/>
          <p:nvPr/>
        </p:nvSpPr>
        <p:spPr bwMode="auto">
          <a:xfrm>
            <a:off x="467544" y="1414528"/>
            <a:ext cx="8229600" cy="1023300"/>
          </a:xfrm>
          <a:prstGeom prst="rect">
            <a:avLst/>
          </a:prstGeom>
          <a:solidFill>
            <a:schemeClr val="bg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076655" y="1824555"/>
            <a:ext cx="1364541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Client EMA 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64335" y="1824555"/>
            <a:ext cx="1358064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Server EMA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857224" y="2571744"/>
            <a:ext cx="669674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/>
            <a:r>
              <a:rPr lang="en-US" altLang="ko-KR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(2) Response</a:t>
            </a:r>
            <a:endParaRPr lang="ko-KR" alt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1"/>
            <a:endParaRPr lang="en-US" altLang="ko-KR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308304" y="1414528"/>
            <a:ext cx="14128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EMAP CoAP/JSON</a:t>
            </a:r>
            <a:endParaRPr lang="ko-KR" altLang="en-US" sz="11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07706" y="2937894"/>
            <a:ext cx="8033489" cy="1880103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txBody>
          <a:bodyPr wrap="square" lIns="108000" tIns="108000" rIns="108000" bIns="108000" rtlCol="0" anchor="ctr">
            <a:spAutoFit/>
          </a:bodyPr>
          <a:lstStyle/>
          <a:p>
            <a:r>
              <a:rPr lang="en-US" sz="1200" b="1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Response Object</a:t>
            </a:r>
            <a:r>
              <a:rPr lang="en-US" sz="120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{</a:t>
            </a:r>
          </a:p>
          <a:p>
            <a:r>
              <a:rPr lang="en-US" altLang="ko-KR" sz="12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SrcEMA” </a:t>
            </a:r>
            <a:r>
              <a:rPr lang="en-US" altLang="ko-KR" sz="12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: String,</a:t>
            </a:r>
          </a:p>
          <a:p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“DestEMA” : String,</a:t>
            </a:r>
          </a:p>
          <a:p>
            <a:r>
              <a:rPr lang="en-US" sz="12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</a:t>
            </a:r>
            <a:r>
              <a:rPr lang="en-US" altLang="ko-KR" sz="12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“</a:t>
            </a:r>
            <a:r>
              <a:rPr lang="en-US" sz="12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requestID": </a:t>
            </a:r>
            <a:r>
              <a:rPr lang="en-US" altLang="ko-KR" sz="12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String</a:t>
            </a:r>
            <a:r>
              <a:rPr lang="en-US" sz="12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,</a:t>
            </a:r>
          </a:p>
          <a:p>
            <a:r>
              <a:rPr lang="en-US" sz="12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“responseCode” : Integer,</a:t>
            </a:r>
          </a:p>
          <a:p>
            <a:r>
              <a:rPr lang="en-US" altLang="ko-KR" sz="12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“responseDescription”: String,</a:t>
            </a:r>
          </a:p>
          <a:p>
            <a:r>
              <a:rPr lang="en-US" altLang="ko-KR" sz="1200" dirty="0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“service” : String,</a:t>
            </a:r>
          </a:p>
          <a:p>
            <a:r>
              <a:rPr lang="en-US" altLang="ko-KR" sz="1200" dirty="0" smtClean="0">
                <a:solidFill>
                  <a:srgbClr val="FF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</a:t>
            </a:r>
            <a:r>
              <a:rPr lang="en-US" altLang="ko-KR" sz="1200" dirty="0">
                <a:solidFill>
                  <a:srgbClr val="FF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“time” : Date</a:t>
            </a:r>
          </a:p>
          <a:p>
            <a:r>
              <a:rPr lang="en-US" sz="120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}</a:t>
            </a:r>
          </a:p>
        </p:txBody>
      </p:sp>
      <p:cxnSp>
        <p:nvCxnSpPr>
          <p:cNvPr id="23" name="직선 화살표 연결선 22"/>
          <p:cNvCxnSpPr/>
          <p:nvPr/>
        </p:nvCxnSpPr>
        <p:spPr bwMode="auto">
          <a:xfrm flipH="1">
            <a:off x="2182376" y="1777172"/>
            <a:ext cx="4707808" cy="0"/>
          </a:xfrm>
          <a:prstGeom prst="straightConnector1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arrow" w="med" len="med"/>
            <a:tailEnd type="none"/>
          </a:ln>
          <a:effectLst/>
        </p:spPr>
      </p:cxnSp>
      <p:sp>
        <p:nvSpPr>
          <p:cNvPr id="24" name="TextBox 23"/>
          <p:cNvSpPr txBox="1"/>
          <p:nvPr/>
        </p:nvSpPr>
        <p:spPr>
          <a:xfrm>
            <a:off x="3797135" y="1484784"/>
            <a:ext cx="1478290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(1) DistributeEvent</a:t>
            </a:r>
            <a:endParaRPr lang="ko-KR" altLang="en-US"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6" name="직선 화살표 연결선 25"/>
          <p:cNvCxnSpPr/>
          <p:nvPr/>
        </p:nvCxnSpPr>
        <p:spPr bwMode="auto">
          <a:xfrm flipH="1">
            <a:off x="2182376" y="2198372"/>
            <a:ext cx="4707808" cy="0"/>
          </a:xfrm>
          <a:prstGeom prst="straightConnector1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9" name="TextBox 28"/>
          <p:cNvSpPr txBox="1"/>
          <p:nvPr/>
        </p:nvSpPr>
        <p:spPr>
          <a:xfrm>
            <a:off x="4007129" y="1912476"/>
            <a:ext cx="1058303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(2) Response</a:t>
            </a:r>
            <a:endParaRPr lang="ko-KR" altLang="en-US"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3161" y="2960881"/>
            <a:ext cx="3190875" cy="1800984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1CD681B4-F80E-4A73-B32A-DBE3D7547FF2}"/>
              </a:ext>
            </a:extLst>
          </p:cNvPr>
          <p:cNvSpPr/>
          <p:nvPr/>
        </p:nvSpPr>
        <p:spPr>
          <a:xfrm>
            <a:off x="0" y="0"/>
            <a:ext cx="234307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>
                <a:solidFill>
                  <a:schemeClr val="accent2"/>
                </a:solidFill>
              </a:rPr>
              <a:t>파란색 </a:t>
            </a:r>
            <a:r>
              <a:rPr lang="en-US" altLang="ko-KR" sz="1200" dirty="0">
                <a:solidFill>
                  <a:schemeClr val="accent2"/>
                </a:solidFill>
              </a:rPr>
              <a:t>: </a:t>
            </a:r>
            <a:r>
              <a:rPr lang="ko-KR" altLang="en-US" sz="1200" dirty="0">
                <a:solidFill>
                  <a:schemeClr val="accent2"/>
                </a:solidFill>
              </a:rPr>
              <a:t>기존 </a:t>
            </a:r>
            <a:r>
              <a:rPr lang="en-US" altLang="ko-KR" sz="1200" dirty="0">
                <a:solidFill>
                  <a:schemeClr val="accent2"/>
                </a:solidFill>
              </a:rPr>
              <a:t>OpenADR</a:t>
            </a:r>
            <a:r>
              <a:rPr lang="ko-KR" altLang="en-US" sz="1200" dirty="0">
                <a:solidFill>
                  <a:schemeClr val="accent2"/>
                </a:solidFill>
              </a:rPr>
              <a:t> </a:t>
            </a:r>
            <a:r>
              <a:rPr lang="en-US" altLang="ko-KR" sz="1200" dirty="0">
                <a:solidFill>
                  <a:schemeClr val="accent2"/>
                </a:solidFill>
              </a:rPr>
              <a:t>Tag </a:t>
            </a:r>
            <a:r>
              <a:rPr lang="ko-KR" altLang="en-US" sz="1200" dirty="0">
                <a:solidFill>
                  <a:schemeClr val="accent2"/>
                </a:solidFill>
              </a:rPr>
              <a:t>부분</a:t>
            </a:r>
            <a:endParaRPr lang="en-US" altLang="ko-KR" sz="1200" dirty="0">
              <a:solidFill>
                <a:schemeClr val="accent2"/>
              </a:solidFill>
            </a:endParaRPr>
          </a:p>
          <a:p>
            <a:r>
              <a:rPr lang="ko-KR" altLang="en-US" sz="1200" dirty="0">
                <a:solidFill>
                  <a:srgbClr val="FF0000"/>
                </a:solidFill>
              </a:rPr>
              <a:t>빨간색 </a:t>
            </a:r>
            <a:r>
              <a:rPr lang="en-US" altLang="ko-KR" sz="1200" dirty="0">
                <a:solidFill>
                  <a:srgbClr val="FF0000"/>
                </a:solidFill>
              </a:rPr>
              <a:t>: OpenADR</a:t>
            </a:r>
            <a:r>
              <a:rPr lang="ko-KR" altLang="en-US" sz="1200" dirty="0">
                <a:solidFill>
                  <a:srgbClr val="FF0000"/>
                </a:solidFill>
              </a:rPr>
              <a:t>확장된 </a:t>
            </a:r>
            <a:r>
              <a:rPr lang="en-US" altLang="ko-KR" sz="1200" dirty="0">
                <a:solidFill>
                  <a:srgbClr val="FF0000"/>
                </a:solidFill>
              </a:rPr>
              <a:t>Profile</a:t>
            </a:r>
          </a:p>
          <a:p>
            <a:r>
              <a:rPr lang="ko-KR" altLang="en-US" sz="1200" dirty="0">
                <a:solidFill>
                  <a:schemeClr val="accent1"/>
                </a:solidFill>
              </a:rPr>
              <a:t>초록색 </a:t>
            </a:r>
            <a:r>
              <a:rPr lang="en-US" altLang="ko-KR" sz="1200" dirty="0">
                <a:solidFill>
                  <a:schemeClr val="accent1"/>
                </a:solidFill>
              </a:rPr>
              <a:t>: </a:t>
            </a:r>
            <a:r>
              <a:rPr lang="ko-KR" altLang="en-US" sz="1200" dirty="0">
                <a:solidFill>
                  <a:schemeClr val="accent1"/>
                </a:solidFill>
              </a:rPr>
              <a:t>삭제 또는 변경</a:t>
            </a:r>
            <a:endParaRPr lang="en-US" altLang="ko-KR" sz="12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7936961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57200" y="304800"/>
            <a:ext cx="8686800" cy="838200"/>
          </a:xfrm>
        </p:spPr>
        <p:txBody>
          <a:bodyPr/>
          <a:lstStyle/>
          <a:p>
            <a:r>
              <a:rPr lang="en-US" altLang="ko-KR" sz="3200" b="1" dirty="0">
                <a:solidFill>
                  <a:schemeClr val="tx1"/>
                </a:solidFill>
              </a:rPr>
              <a:t>2. Smart Home Energy Framework : </a:t>
            </a:r>
            <a:r>
              <a:rPr lang="en-US" altLang="ko-KR" sz="2800" b="1" dirty="0">
                <a:solidFill>
                  <a:schemeClr val="tx1"/>
                </a:solidFill>
              </a:rPr>
              <a:t/>
            </a:r>
            <a:br>
              <a:rPr lang="en-US" altLang="ko-KR" sz="2800" b="1" dirty="0">
                <a:solidFill>
                  <a:schemeClr val="tx1"/>
                </a:solidFill>
              </a:rPr>
            </a:br>
            <a:r>
              <a:rPr lang="en-US" altLang="ko-KR" sz="2400" b="1" dirty="0">
                <a:solidFill>
                  <a:schemeClr val="tx1"/>
                </a:solidFill>
              </a:rPr>
              <a:t>2.2 EMAP(CoAP/JSON, MQTT/JSON) : Event-PULL, </a:t>
            </a:r>
            <a:r>
              <a:rPr lang="en-US" altLang="ko-KR" sz="2400" b="1" dirty="0">
                <a:solidFill>
                  <a:srgbClr val="FF0000"/>
                </a:solidFill>
              </a:rPr>
              <a:t>PUSH</a:t>
            </a:r>
            <a:endParaRPr lang="ko-KR" altLang="en-US" sz="2400" i="1" dirty="0">
              <a:solidFill>
                <a:srgbClr val="FF0000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>
          <a:xfrm>
            <a:off x="6612207" y="6477000"/>
            <a:ext cx="1905000" cy="381000"/>
          </a:xfrm>
        </p:spPr>
        <p:txBody>
          <a:bodyPr/>
          <a:lstStyle/>
          <a:p>
            <a:pPr>
              <a:defRPr/>
            </a:pPr>
            <a:fld id="{97C6F095-276F-4AD3-9842-1213BA0CC323}" type="slidenum">
              <a:rPr lang="ko-KR" altLang="en-US" smtClean="0"/>
              <a:pPr>
                <a:defRPr/>
              </a:pPr>
              <a:t>249</a:t>
            </a:fld>
            <a:endParaRPr lang="ko-KR" altLang="en-US"/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349177"/>
              </p:ext>
            </p:extLst>
          </p:nvPr>
        </p:nvGraphicFramePr>
        <p:xfrm>
          <a:off x="614361" y="2501416"/>
          <a:ext cx="8161769" cy="4034543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754167">
                  <a:extLst>
                    <a:ext uri="{9D8B030D-6E8A-4147-A177-3AD203B41FA5}">
                      <a16:colId xmlns:a16="http://schemas.microsoft.com/office/drawing/2014/main" val="990495702"/>
                    </a:ext>
                  </a:extLst>
                </a:gridCol>
                <a:gridCol w="1923478">
                  <a:extLst>
                    <a:ext uri="{9D8B030D-6E8A-4147-A177-3AD203B41FA5}">
                      <a16:colId xmlns:a16="http://schemas.microsoft.com/office/drawing/2014/main" val="1735955009"/>
                    </a:ext>
                  </a:extLst>
                </a:gridCol>
                <a:gridCol w="1965112">
                  <a:extLst>
                    <a:ext uri="{9D8B030D-6E8A-4147-A177-3AD203B41FA5}">
                      <a16:colId xmlns:a16="http://schemas.microsoft.com/office/drawing/2014/main" val="3446460507"/>
                    </a:ext>
                  </a:extLst>
                </a:gridCol>
                <a:gridCol w="2519012">
                  <a:extLst>
                    <a:ext uri="{9D8B030D-6E8A-4147-A177-3AD203B41FA5}">
                      <a16:colId xmlns:a16="http://schemas.microsoft.com/office/drawing/2014/main" val="2585955836"/>
                    </a:ext>
                  </a:extLst>
                </a:gridCol>
              </a:tblGrid>
              <a:tr h="161077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Key Name</a:t>
                      </a:r>
                      <a:endParaRPr lang="en-US" sz="1200" b="1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Reference</a:t>
                      </a:r>
                      <a:endParaRPr lang="en-US" sz="1200" b="1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3706440"/>
                  </a:ext>
                </a:extLst>
              </a:tr>
              <a:tr h="18341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OpenADR 2.0b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SEP 2.0(IEC 61968)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2250865"/>
                  </a:ext>
                </a:extLst>
              </a:tr>
              <a:tr h="36682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 dirty="0" err="1">
                          <a:effectLst/>
                        </a:rPr>
                        <a:t>SrcMEA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 dirty="0">
                          <a:effectLst/>
                        </a:rPr>
                        <a:t>ei:venID</a:t>
                      </a:r>
                      <a:endParaRPr lang="en-US" sz="1000" b="0" i="1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1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466775198"/>
                  </a:ext>
                </a:extLst>
              </a:tr>
              <a:tr h="36682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 dirty="0">
                          <a:effectLst/>
                        </a:rPr>
                        <a:t>DestEMA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 dirty="0">
                          <a:effectLst/>
                        </a:rPr>
                        <a:t>ei:vtnID</a:t>
                      </a:r>
                      <a:endParaRPr lang="en-US" sz="1000" b="0" i="1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1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746012492"/>
                  </a:ext>
                </a:extLst>
              </a:tr>
              <a:tr h="36682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 dirty="0">
                          <a:effectLst/>
                        </a:rPr>
                        <a:t>responseCode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 dirty="0">
                          <a:effectLst/>
                        </a:rPr>
                        <a:t>ei:eiResponse</a:t>
                      </a:r>
                      <a:endParaRPr lang="en-US" sz="1000" b="0" i="1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 dirty="0">
                          <a:effectLst/>
                        </a:rPr>
                        <a:t>Ei:responseCode</a:t>
                      </a:r>
                      <a:endParaRPr lang="en-US" sz="1000" b="0" i="1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1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849529569"/>
                  </a:ext>
                </a:extLst>
              </a:tr>
              <a:tr h="36682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 dirty="0">
                          <a:effectLst/>
                        </a:rPr>
                        <a:t>responseDescription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 dirty="0">
                          <a:effectLst/>
                        </a:rPr>
                        <a:t>ei:responseDescription</a:t>
                      </a:r>
                      <a:endParaRPr lang="en-US" sz="1000" b="0" i="1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1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557987695"/>
                  </a:ext>
                </a:extLst>
              </a:tr>
              <a:tr h="36682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 dirty="0">
                          <a:effectLst/>
                        </a:rPr>
                        <a:t>optType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 dirty="0" err="1">
                          <a:effectLst/>
                        </a:rPr>
                        <a:t>ei:eventResponse</a:t>
                      </a:r>
                      <a:endParaRPr lang="en-US" sz="1000" b="0" i="1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 dirty="0">
                          <a:effectLst/>
                        </a:rPr>
                        <a:t>ei:optType</a:t>
                      </a:r>
                      <a:endParaRPr lang="en-US" sz="1000" b="0" i="1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1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809616711"/>
                  </a:ext>
                </a:extLst>
              </a:tr>
              <a:tr h="36682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 dirty="0">
                          <a:effectLst/>
                        </a:rPr>
                        <a:t>eventID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 dirty="0" err="1">
                          <a:effectLst/>
                        </a:rPr>
                        <a:t>ei:eventID</a:t>
                      </a:r>
                      <a:endParaRPr lang="en-US" sz="1000" b="0" i="1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1000" b="0" i="1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087390795"/>
                  </a:ext>
                </a:extLst>
              </a:tr>
              <a:tr h="36682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 dirty="0">
                          <a:effectLst/>
                        </a:rPr>
                        <a:t>modificationNumber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>
                          <a:effectLst/>
                        </a:rPr>
                        <a:t>ei:modificationNumber</a:t>
                      </a:r>
                      <a:endParaRPr lang="en-US" sz="1000" b="0" i="1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1000" b="0" i="1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569908376"/>
                  </a:ext>
                </a:extLst>
              </a:tr>
              <a:tr h="36682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 dirty="0">
                          <a:effectLst/>
                        </a:rPr>
                        <a:t>requestID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 dirty="0">
                          <a:effectLst/>
                        </a:rPr>
                        <a:t>pyld:requestID</a:t>
                      </a:r>
                      <a:endParaRPr lang="en-US" sz="1000" b="0" i="1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1000" b="0" i="1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353835954"/>
                  </a:ext>
                </a:extLst>
              </a:tr>
              <a:tr h="36682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 dirty="0">
                          <a:solidFill>
                            <a:schemeClr val="accent2"/>
                          </a:solidFill>
                          <a:effectLst/>
                        </a:rPr>
                        <a:t>service</a:t>
                      </a:r>
                      <a:endParaRPr lang="en-US" sz="1000" b="1" i="0" u="none" strike="noStrike" dirty="0">
                        <a:solidFill>
                          <a:schemeClr val="accent2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chemeClr val="accent2"/>
                          </a:solidFill>
                          <a:effectLst/>
                          <a:latin typeface="Times New Roman" panose="02020603050405020304" pitchFamily="18" charset="0"/>
                        </a:rPr>
                        <a:t>(Tag </a:t>
                      </a:r>
                      <a:r>
                        <a:rPr lang="ko-KR" altLang="en-US" sz="1000" b="0" i="0" u="none" strike="noStrike" dirty="0">
                          <a:solidFill>
                            <a:schemeClr val="accent2"/>
                          </a:solidFill>
                          <a:effectLst/>
                          <a:latin typeface="Times New Roman" panose="02020603050405020304" pitchFamily="18" charset="0"/>
                        </a:rPr>
                        <a:t>이름으로 존재</a:t>
                      </a:r>
                      <a:r>
                        <a:rPr lang="en-US" altLang="ko-KR" sz="1000" b="0" i="0" u="none" strike="noStrike" dirty="0">
                          <a:solidFill>
                            <a:schemeClr val="accent2"/>
                          </a:solidFill>
                          <a:effectLst/>
                          <a:latin typeface="Times New Roman" panose="02020603050405020304" pitchFamily="18" charset="0"/>
                        </a:rPr>
                        <a:t>)</a:t>
                      </a:r>
                      <a:endParaRPr lang="ko-KR" altLang="en-US" sz="1000" b="0" i="0" u="none" strike="noStrike" dirty="0">
                        <a:solidFill>
                          <a:schemeClr val="accent2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l" fontAlgn="ctr"/>
                      <a:endParaRPr lang="ko-KR" altLang="en-US" sz="1000" b="0" i="1" u="none" strike="noStrike" dirty="0">
                        <a:solidFill>
                          <a:schemeClr val="accent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1000" b="0" i="1" u="none" strike="noStrike" dirty="0">
                        <a:solidFill>
                          <a:schemeClr val="accent2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82525525"/>
                  </a:ext>
                </a:extLst>
              </a:tr>
              <a:tr h="36682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time</a:t>
                      </a:r>
                      <a:endParaRPr lang="en-US" sz="1000" b="1" i="0" u="none" strike="noStrike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1000" b="0" i="1" u="none" strike="noStrike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1" u="none" strike="noStrike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RandomizableEvent:creation Time</a:t>
                      </a:r>
                      <a:endParaRPr lang="en-US" sz="1000" b="0" i="1" u="none" strike="noStrike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968936970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457200" y="2193639"/>
            <a:ext cx="14926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(3) CreatedEvent</a:t>
            </a:r>
            <a:endParaRPr lang="ko-KR" altLang="en-US" sz="1400" dirty="0"/>
          </a:p>
        </p:txBody>
      </p:sp>
      <p:sp>
        <p:nvSpPr>
          <p:cNvPr id="10" name="직사각형 9"/>
          <p:cNvSpPr/>
          <p:nvPr/>
        </p:nvSpPr>
        <p:spPr>
          <a:xfrm>
            <a:off x="0" y="0"/>
            <a:ext cx="234307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>
                <a:solidFill>
                  <a:schemeClr val="accent2"/>
                </a:solidFill>
              </a:rPr>
              <a:t>파란색 </a:t>
            </a:r>
            <a:r>
              <a:rPr lang="en-US" altLang="ko-KR" sz="1200" dirty="0">
                <a:solidFill>
                  <a:schemeClr val="accent2"/>
                </a:solidFill>
              </a:rPr>
              <a:t>: </a:t>
            </a:r>
            <a:r>
              <a:rPr lang="ko-KR" altLang="en-US" sz="1200" dirty="0">
                <a:solidFill>
                  <a:schemeClr val="accent2"/>
                </a:solidFill>
              </a:rPr>
              <a:t>기존 </a:t>
            </a:r>
            <a:r>
              <a:rPr lang="en-US" altLang="ko-KR" sz="1200" dirty="0">
                <a:solidFill>
                  <a:schemeClr val="accent2"/>
                </a:solidFill>
              </a:rPr>
              <a:t>OpenADR</a:t>
            </a:r>
            <a:r>
              <a:rPr lang="ko-KR" altLang="en-US" sz="1200" dirty="0">
                <a:solidFill>
                  <a:schemeClr val="accent2"/>
                </a:solidFill>
              </a:rPr>
              <a:t> </a:t>
            </a:r>
            <a:r>
              <a:rPr lang="en-US" altLang="ko-KR" sz="1200" dirty="0">
                <a:solidFill>
                  <a:schemeClr val="accent2"/>
                </a:solidFill>
              </a:rPr>
              <a:t>Tag </a:t>
            </a:r>
            <a:r>
              <a:rPr lang="ko-KR" altLang="en-US" sz="1200" dirty="0">
                <a:solidFill>
                  <a:schemeClr val="accent2"/>
                </a:solidFill>
              </a:rPr>
              <a:t>부분</a:t>
            </a:r>
            <a:endParaRPr lang="en-US" altLang="ko-KR" sz="1200" dirty="0">
              <a:solidFill>
                <a:schemeClr val="accent2"/>
              </a:solidFill>
            </a:endParaRPr>
          </a:p>
          <a:p>
            <a:r>
              <a:rPr lang="ko-KR" altLang="en-US" sz="1200" dirty="0">
                <a:solidFill>
                  <a:srgbClr val="FF0000"/>
                </a:solidFill>
              </a:rPr>
              <a:t>빨간색 </a:t>
            </a:r>
            <a:r>
              <a:rPr lang="en-US" altLang="ko-KR" sz="1200" dirty="0">
                <a:solidFill>
                  <a:srgbClr val="FF0000"/>
                </a:solidFill>
              </a:rPr>
              <a:t>: OpenADR</a:t>
            </a:r>
            <a:r>
              <a:rPr lang="ko-KR" altLang="en-US" sz="1200" dirty="0">
                <a:solidFill>
                  <a:srgbClr val="FF0000"/>
                </a:solidFill>
              </a:rPr>
              <a:t>확장된 </a:t>
            </a:r>
            <a:r>
              <a:rPr lang="en-US" altLang="ko-KR" sz="1200" dirty="0">
                <a:solidFill>
                  <a:srgbClr val="FF0000"/>
                </a:solidFill>
              </a:rPr>
              <a:t>Profile</a:t>
            </a:r>
          </a:p>
        </p:txBody>
      </p:sp>
      <p:grpSp>
        <p:nvGrpSpPr>
          <p:cNvPr id="11" name="그룹 10"/>
          <p:cNvGrpSpPr/>
          <p:nvPr/>
        </p:nvGrpSpPr>
        <p:grpSpPr>
          <a:xfrm>
            <a:off x="457200" y="1429556"/>
            <a:ext cx="8568952" cy="595257"/>
            <a:chOff x="467544" y="1414528"/>
            <a:chExt cx="8253633" cy="1023300"/>
          </a:xfrm>
        </p:grpSpPr>
        <p:sp>
          <p:nvSpPr>
            <p:cNvPr id="12" name="직사각형 11"/>
            <p:cNvSpPr/>
            <p:nvPr/>
          </p:nvSpPr>
          <p:spPr bwMode="auto">
            <a:xfrm>
              <a:off x="467544" y="1414528"/>
              <a:ext cx="8229600" cy="1023300"/>
            </a:xfrm>
            <a:prstGeom prst="rect">
              <a:avLst/>
            </a:prstGeom>
            <a:solidFill>
              <a:schemeClr val="bg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319498" y="1824555"/>
              <a:ext cx="878854" cy="4497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05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Client EMA </a:t>
              </a:r>
              <a:endParaRPr lang="ko-KR" altLang="en-US" sz="105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4" name="직선 화살표 연결선 13"/>
            <p:cNvCxnSpPr/>
            <p:nvPr/>
          </p:nvCxnSpPr>
          <p:spPr bwMode="auto">
            <a:xfrm>
              <a:off x="2195736" y="1844824"/>
              <a:ext cx="4707807" cy="0"/>
            </a:xfrm>
            <a:prstGeom prst="straightConnector1">
              <a:avLst/>
            </a:prstGeom>
            <a:solidFill>
              <a:schemeClr val="accent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arrow" w="med" len="med"/>
              <a:tailEnd type="none"/>
            </a:ln>
            <a:effectLst/>
          </p:spPr>
        </p:cxnSp>
        <p:sp>
          <p:nvSpPr>
            <p:cNvPr id="15" name="TextBox 14"/>
            <p:cNvSpPr txBox="1"/>
            <p:nvPr/>
          </p:nvSpPr>
          <p:spPr>
            <a:xfrm>
              <a:off x="909344" y="1824555"/>
              <a:ext cx="868045" cy="4497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05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Server EMA</a:t>
              </a:r>
              <a:endParaRPr lang="ko-KR" altLang="en-US" sz="105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6" name="직선 화살표 연결선 15"/>
            <p:cNvCxnSpPr/>
            <p:nvPr/>
          </p:nvCxnSpPr>
          <p:spPr bwMode="auto">
            <a:xfrm flipH="1">
              <a:off x="2195736" y="2276872"/>
              <a:ext cx="4707808" cy="0"/>
            </a:xfrm>
            <a:prstGeom prst="straightConnector1">
              <a:avLst/>
            </a:prstGeom>
            <a:solidFill>
              <a:schemeClr val="accent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arrow" w="med" len="med"/>
              <a:tailEnd type="none"/>
            </a:ln>
            <a:effectLst/>
          </p:spPr>
        </p:cxnSp>
        <p:sp>
          <p:nvSpPr>
            <p:cNvPr id="17" name="TextBox 16"/>
            <p:cNvSpPr txBox="1"/>
            <p:nvPr/>
          </p:nvSpPr>
          <p:spPr>
            <a:xfrm>
              <a:off x="3987423" y="1984483"/>
              <a:ext cx="761509" cy="3968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(4) Response</a:t>
              </a:r>
              <a:endParaRPr lang="ko-KR" altLang="en-US" sz="9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996947" y="1531141"/>
              <a:ext cx="908191" cy="3968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(3) </a:t>
              </a:r>
              <a:r>
                <a:rPr lang="en-US" altLang="ko-KR" sz="800" dirty="0"/>
                <a:t>CreatedEvent</a:t>
              </a:r>
              <a:endParaRPr lang="ko-KR" altLang="en-US" sz="9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7308304" y="1414528"/>
              <a:ext cx="1412873" cy="3439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EMAP CoAP/JSON</a:t>
              </a:r>
              <a:endParaRPr lang="ko-KR" altLang="en-US" sz="7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843108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268760"/>
            <a:ext cx="4391025" cy="2986086"/>
          </a:xfrm>
        </p:spPr>
        <p:txBody>
          <a:bodyPr/>
          <a:lstStyle/>
          <a:p>
            <a:r>
              <a:rPr lang="en-US" altLang="ko-KR" dirty="0"/>
              <a:t>MQTT(Header-QoS)</a:t>
            </a:r>
          </a:p>
        </p:txBody>
      </p:sp>
      <p:sp>
        <p:nvSpPr>
          <p:cNvPr id="42" name="Tit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95324"/>
          </a:xfrm>
        </p:spPr>
        <p:txBody>
          <a:bodyPr>
            <a:normAutofit fontScale="90000"/>
          </a:bodyPr>
          <a:lstStyle/>
          <a:p>
            <a:r>
              <a:rPr lang="en-US" altLang="ko-KR" sz="4800" b="1" dirty="0"/>
              <a:t>1. Smart Home Energy Framework :</a:t>
            </a:r>
            <a:r>
              <a:rPr lang="en-US" altLang="ko-KR" sz="4400" b="1" dirty="0"/>
              <a:t/>
            </a:r>
            <a:br>
              <a:rPr lang="en-US" altLang="ko-KR" sz="4400" b="1" dirty="0"/>
            </a:br>
            <a:r>
              <a:rPr lang="en-US" altLang="ko-KR" sz="2200" b="1" dirty="0"/>
              <a:t>1.1.4 Background </a:t>
            </a:r>
            <a:r>
              <a:rPr lang="en-US" altLang="ko-KR" sz="2200" b="1" dirty="0" err="1"/>
              <a:t>IoT</a:t>
            </a:r>
            <a:r>
              <a:rPr lang="en-US" altLang="ko-KR" sz="2200" b="1" dirty="0"/>
              <a:t> </a:t>
            </a:r>
            <a:r>
              <a:rPr lang="ko-KR" altLang="en-US" sz="2200" b="1" dirty="0"/>
              <a:t>수요반응 프로토콜</a:t>
            </a:r>
            <a:r>
              <a:rPr lang="en-US" altLang="ko-KR" sz="2200" b="1" dirty="0"/>
              <a:t> : MQTT (6/7)</a:t>
            </a:r>
            <a:endParaRPr lang="en-US" altLang="en-US" sz="220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AB2D1F1-EAAA-4541-A9AD-BBD67953F620}" type="slidenum">
              <a:rPr lang="ko-KR" altLang="en-US" smtClean="0">
                <a:solidFill>
                  <a:srgbClr val="000000"/>
                </a:solidFill>
              </a:rPr>
              <a:pPr>
                <a:defRPr/>
              </a:pPr>
              <a:t>25</a:t>
            </a:fld>
            <a:endParaRPr lang="ko-KR" altLang="en-US">
              <a:solidFill>
                <a:srgbClr val="000000"/>
              </a:solidFill>
            </a:endParaRPr>
          </a:p>
        </p:txBody>
      </p:sp>
      <p:sp>
        <p:nvSpPr>
          <p:cNvPr id="10" name="바닥글 개체 틀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sv-SE" altLang="ko-KR" dirty="0"/>
              <a:t>HYU 2018 TIPS</a:t>
            </a:r>
            <a:endParaRPr lang="ko-KR" altLang="ko-KR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777256"/>
            <a:ext cx="3342389" cy="208823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365" y="4264037"/>
            <a:ext cx="2973861" cy="243217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4088" y="1772816"/>
            <a:ext cx="2642118" cy="209267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139952" y="4291786"/>
            <a:ext cx="4546848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QoS(Quality of Service)</a:t>
            </a:r>
          </a:p>
          <a:p>
            <a:endParaRPr lang="en-US" altLang="ko-KR" sz="1400" dirty="0"/>
          </a:p>
          <a:p>
            <a:r>
              <a:rPr lang="en-US" altLang="ko-KR" sz="1200" dirty="0"/>
              <a:t>0:</a:t>
            </a:r>
            <a:r>
              <a:rPr lang="ko-KR" altLang="en-US" sz="1200" dirty="0"/>
              <a:t>메시지는 한번만 전달하며</a:t>
            </a:r>
            <a:r>
              <a:rPr lang="en-US" altLang="ko-KR" sz="1200" dirty="0"/>
              <a:t>, </a:t>
            </a:r>
            <a:r>
              <a:rPr lang="ko-KR" altLang="en-US" sz="1200" dirty="0"/>
              <a:t>전달 여부를 확인하지 않는다</a:t>
            </a:r>
            <a:r>
              <a:rPr lang="en-US" altLang="ko-KR" sz="1200" dirty="0"/>
              <a:t>. </a:t>
            </a:r>
            <a:r>
              <a:rPr lang="ko-KR" altLang="en-US" sz="1200" b="1" dirty="0">
                <a:solidFill>
                  <a:srgbClr val="FF0000"/>
                </a:solidFill>
              </a:rPr>
              <a:t>서버에서 응답을 요구하지 않으며</a:t>
            </a:r>
            <a:r>
              <a:rPr lang="en-US" altLang="ko-KR" sz="1200" b="1" dirty="0">
                <a:solidFill>
                  <a:srgbClr val="FF0000"/>
                </a:solidFill>
              </a:rPr>
              <a:t>, </a:t>
            </a:r>
            <a:r>
              <a:rPr lang="ko-KR" altLang="en-US" sz="1200" b="1" dirty="0">
                <a:solidFill>
                  <a:srgbClr val="FF0000"/>
                </a:solidFill>
              </a:rPr>
              <a:t>재시도를 하지 않는다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  <a:p>
            <a:r>
              <a:rPr lang="en-US" altLang="ko-KR" sz="1200" dirty="0"/>
              <a:t>1:</a:t>
            </a:r>
            <a:r>
              <a:rPr lang="ko-KR" altLang="en-US" sz="1200" dirty="0"/>
              <a:t>메시지는 반드시 한번 이상 전달된다</a:t>
            </a:r>
            <a:r>
              <a:rPr lang="en-US" altLang="ko-KR" sz="1200" dirty="0"/>
              <a:t>. PUBACK </a:t>
            </a:r>
            <a:r>
              <a:rPr lang="ko-KR" altLang="en-US" sz="1200" dirty="0"/>
              <a:t>메시지에 의해 확인 응답이 가능하다</a:t>
            </a:r>
            <a:r>
              <a:rPr lang="en-US" altLang="ko-KR" sz="1200" dirty="0"/>
              <a:t>. </a:t>
            </a:r>
            <a:r>
              <a:rPr lang="ko-KR" altLang="en-US" sz="1200" b="1" dirty="0">
                <a:solidFill>
                  <a:srgbClr val="FF0000"/>
                </a:solidFill>
              </a:rPr>
              <a:t>지정된 시간 후에 수신 확인 메시지가 수신되지 않을 시 </a:t>
            </a:r>
            <a:r>
              <a:rPr lang="en-US" altLang="ko-KR" sz="1200" b="1" dirty="0">
                <a:solidFill>
                  <a:srgbClr val="FF0000"/>
                </a:solidFill>
              </a:rPr>
              <a:t>Client</a:t>
            </a:r>
            <a:r>
              <a:rPr lang="ko-KR" altLang="en-US" sz="1200" b="1" dirty="0">
                <a:solidFill>
                  <a:srgbClr val="FF0000"/>
                </a:solidFill>
              </a:rPr>
              <a:t>는 </a:t>
            </a:r>
            <a:r>
              <a:rPr lang="en-US" altLang="ko-KR" sz="1200" b="1" dirty="0">
                <a:solidFill>
                  <a:srgbClr val="FF0000"/>
                </a:solidFill>
              </a:rPr>
              <a:t>DUP </a:t>
            </a:r>
            <a:r>
              <a:rPr lang="ko-KR" altLang="en-US" sz="1200" b="1" dirty="0" err="1">
                <a:solidFill>
                  <a:srgbClr val="FF0000"/>
                </a:solidFill>
              </a:rPr>
              <a:t>비트를</a:t>
            </a:r>
            <a:r>
              <a:rPr lang="ko-KR" altLang="en-US" sz="1200" b="1" dirty="0">
                <a:solidFill>
                  <a:srgbClr val="FF0000"/>
                </a:solidFill>
              </a:rPr>
              <a:t> 설정하여 다시 메시지를 보낸다</a:t>
            </a:r>
            <a:r>
              <a:rPr lang="en-US" altLang="ko-KR" sz="1200" b="1" dirty="0">
                <a:solidFill>
                  <a:srgbClr val="FF0000"/>
                </a:solidFill>
              </a:rPr>
              <a:t>.</a:t>
            </a:r>
          </a:p>
          <a:p>
            <a:endParaRPr lang="en-US" altLang="ko-KR" sz="1200" dirty="0"/>
          </a:p>
          <a:p>
            <a:r>
              <a:rPr lang="en-US" altLang="ko-KR" sz="1200" dirty="0"/>
              <a:t>2:</a:t>
            </a:r>
            <a:r>
              <a:rPr lang="ko-KR" altLang="en-US" sz="1200" dirty="0"/>
              <a:t>메시지는 한번만 전달된다</a:t>
            </a:r>
            <a:r>
              <a:rPr lang="en-US" altLang="ko-KR" sz="1200" dirty="0"/>
              <a:t>. </a:t>
            </a:r>
            <a:r>
              <a:rPr lang="ko-KR" altLang="en-US" sz="1200" dirty="0"/>
              <a:t>메시지의 </a:t>
            </a:r>
            <a:r>
              <a:rPr lang="ko-KR" altLang="en-US" sz="1200" dirty="0" err="1"/>
              <a:t>핸드셰이킹</a:t>
            </a:r>
            <a:r>
              <a:rPr lang="ko-KR" altLang="en-US" sz="1200" dirty="0"/>
              <a:t> 과정을 추적한다</a:t>
            </a:r>
            <a:r>
              <a:rPr lang="en-US" altLang="ko-KR" sz="1200" dirty="0"/>
              <a:t>. </a:t>
            </a:r>
            <a:r>
              <a:rPr lang="ko-KR" altLang="en-US" sz="1200" dirty="0"/>
              <a:t>높은 품질을 보장하지만 성능의 희생이 따른다</a:t>
            </a:r>
            <a:r>
              <a:rPr lang="en-US" altLang="ko-KR" sz="1200" dirty="0"/>
              <a:t>(</a:t>
            </a:r>
            <a:r>
              <a:rPr lang="ko-KR" altLang="en-US" sz="1200" dirty="0" err="1"/>
              <a:t>트래픽</a:t>
            </a:r>
            <a:r>
              <a:rPr lang="ko-KR" altLang="en-US" sz="1200" dirty="0"/>
              <a:t> 증가</a:t>
            </a:r>
            <a:r>
              <a:rPr lang="en-US" altLang="ko-KR" sz="1200" dirty="0"/>
              <a:t>).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48288905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57200" y="304800"/>
            <a:ext cx="8686800" cy="838200"/>
          </a:xfrm>
        </p:spPr>
        <p:txBody>
          <a:bodyPr/>
          <a:lstStyle/>
          <a:p>
            <a:r>
              <a:rPr lang="en-US" altLang="ko-KR" sz="3200" b="1" dirty="0">
                <a:solidFill>
                  <a:schemeClr val="tx1"/>
                </a:solidFill>
              </a:rPr>
              <a:t>2. Smart Home Energy Framework : </a:t>
            </a:r>
            <a:r>
              <a:rPr lang="en-US" altLang="ko-KR" sz="2800" b="1" dirty="0">
                <a:solidFill>
                  <a:schemeClr val="tx1"/>
                </a:solidFill>
              </a:rPr>
              <a:t/>
            </a:r>
            <a:br>
              <a:rPr lang="en-US" altLang="ko-KR" sz="2800" b="1" dirty="0">
                <a:solidFill>
                  <a:schemeClr val="tx1"/>
                </a:solidFill>
              </a:rPr>
            </a:br>
            <a:r>
              <a:rPr lang="en-US" altLang="ko-KR" sz="2400" b="1" dirty="0">
                <a:solidFill>
                  <a:schemeClr val="tx1"/>
                </a:solidFill>
              </a:rPr>
              <a:t>2.2 EMAP(CoAP/JSON, MQTT/JSON) : Event-PULL, </a:t>
            </a:r>
            <a:r>
              <a:rPr lang="en-US" altLang="ko-KR" sz="2400" b="1" dirty="0">
                <a:solidFill>
                  <a:srgbClr val="FF0000"/>
                </a:solidFill>
              </a:rPr>
              <a:t>PUSH</a:t>
            </a:r>
            <a:endParaRPr lang="ko-KR" altLang="en-US" sz="2400" i="1" dirty="0">
              <a:solidFill>
                <a:srgbClr val="FF0000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>
          <a:xfrm>
            <a:off x="6612207" y="6477000"/>
            <a:ext cx="1905000" cy="381000"/>
          </a:xfrm>
        </p:spPr>
        <p:txBody>
          <a:bodyPr/>
          <a:lstStyle/>
          <a:p>
            <a:pPr>
              <a:defRPr/>
            </a:pPr>
            <a:fld id="{97C6F095-276F-4AD3-9842-1213BA0CC323}" type="slidenum">
              <a:rPr lang="ko-KR" altLang="en-US" smtClean="0"/>
              <a:pPr>
                <a:defRPr/>
              </a:pPr>
              <a:t>250</a:t>
            </a:fld>
            <a:endParaRPr lang="ko-KR" altLang="en-US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3622649"/>
              </p:ext>
            </p:extLst>
          </p:nvPr>
        </p:nvGraphicFramePr>
        <p:xfrm>
          <a:off x="476672" y="2564904"/>
          <a:ext cx="8229600" cy="3372784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607146">
                  <a:extLst>
                    <a:ext uri="{9D8B030D-6E8A-4147-A177-3AD203B41FA5}">
                      <a16:colId xmlns:a16="http://schemas.microsoft.com/office/drawing/2014/main" val="1932224742"/>
                    </a:ext>
                  </a:extLst>
                </a:gridCol>
                <a:gridCol w="2014552">
                  <a:extLst>
                    <a:ext uri="{9D8B030D-6E8A-4147-A177-3AD203B41FA5}">
                      <a16:colId xmlns:a16="http://schemas.microsoft.com/office/drawing/2014/main" val="2218542714"/>
                    </a:ext>
                  </a:extLst>
                </a:gridCol>
                <a:gridCol w="1989265">
                  <a:extLst>
                    <a:ext uri="{9D8B030D-6E8A-4147-A177-3AD203B41FA5}">
                      <a16:colId xmlns:a16="http://schemas.microsoft.com/office/drawing/2014/main" val="3140809946"/>
                    </a:ext>
                  </a:extLst>
                </a:gridCol>
                <a:gridCol w="2618637">
                  <a:extLst>
                    <a:ext uri="{9D8B030D-6E8A-4147-A177-3AD203B41FA5}">
                      <a16:colId xmlns:a16="http://schemas.microsoft.com/office/drawing/2014/main" val="3220278600"/>
                    </a:ext>
                  </a:extLst>
                </a:gridCol>
              </a:tblGrid>
              <a:tr h="210799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Key Name</a:t>
                      </a:r>
                      <a:endParaRPr lang="en-US" sz="1200" b="1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Reference</a:t>
                      </a:r>
                      <a:endParaRPr lang="en-US" sz="1200" b="1" i="0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3902095"/>
                  </a:ext>
                </a:extLst>
              </a:tr>
              <a:tr h="2107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OpenADR 2.0b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SEP 2.0(IEC 61968)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1286002"/>
                  </a:ext>
                </a:extLst>
              </a:tr>
              <a:tr h="42159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u="none" strike="noStrike" dirty="0">
                          <a:effectLst/>
                        </a:rPr>
                        <a:t>SrcEMA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sz="1100" u="none" strike="noStrike" dirty="0">
                          <a:effectLst/>
                        </a:rPr>
                        <a:t>ei:vtnID</a:t>
                      </a:r>
                      <a:endParaRPr lang="en-US" sz="1100" b="0" i="1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1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455051092"/>
                  </a:ext>
                </a:extLst>
              </a:tr>
              <a:tr h="42159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u="none" strike="noStrike" dirty="0">
                          <a:effectLst/>
                        </a:rPr>
                        <a:t>DestEMA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sz="1100" u="none" strike="noStrike" dirty="0">
                          <a:effectLst/>
                        </a:rPr>
                        <a:t>ei:venID</a:t>
                      </a:r>
                      <a:endParaRPr lang="en-US" sz="1100" b="0" i="1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1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123099833"/>
                  </a:ext>
                </a:extLst>
              </a:tr>
              <a:tr h="42159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u="none" strike="noStrike" dirty="0">
                          <a:effectLst/>
                        </a:rPr>
                        <a:t>responseCode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rowSpan="3">
                  <a:txBody>
                    <a:bodyPr/>
                    <a:lstStyle/>
                    <a:p>
                      <a:pPr algn="ctr" rtl="0" fontAlgn="ctr"/>
                      <a:r>
                        <a:rPr lang="en-US" sz="1100" u="none" strike="noStrike" dirty="0">
                          <a:effectLst/>
                        </a:rPr>
                        <a:t>ei:eiResponse</a:t>
                      </a:r>
                      <a:endParaRPr lang="en-US" sz="1100" b="0" i="1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u="none" strike="noStrike" dirty="0">
                          <a:effectLst/>
                        </a:rPr>
                        <a:t>ei:responseCode</a:t>
                      </a:r>
                      <a:endParaRPr lang="en-US" sz="1100" b="0" i="1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1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761109653"/>
                  </a:ext>
                </a:extLst>
              </a:tr>
              <a:tr h="42159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u="none" strike="noStrike" dirty="0">
                          <a:effectLst/>
                        </a:rPr>
                        <a:t>responseDescription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u="none" strike="noStrike" dirty="0">
                          <a:effectLst/>
                        </a:rPr>
                        <a:t>ei:responseDescription</a:t>
                      </a:r>
                      <a:endParaRPr lang="en-US" sz="1100" b="0" i="1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1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485920688"/>
                  </a:ext>
                </a:extLst>
              </a:tr>
              <a:tr h="42159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u="none" strike="noStrike" dirty="0">
                          <a:effectLst/>
                        </a:rPr>
                        <a:t>requestID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u="none" strike="noStrike" dirty="0">
                          <a:effectLst/>
                        </a:rPr>
                        <a:t>Pyld:requestID</a:t>
                      </a:r>
                      <a:endParaRPr lang="en-US" sz="1100" b="0" i="1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1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133536643"/>
                  </a:ext>
                </a:extLst>
              </a:tr>
              <a:tr h="42159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u="none" strike="noStrike" dirty="0">
                          <a:solidFill>
                            <a:schemeClr val="accent2"/>
                          </a:solidFill>
                          <a:effectLst/>
                        </a:rPr>
                        <a:t>service</a:t>
                      </a:r>
                      <a:endParaRPr lang="en-US" sz="1100" b="1" i="0" u="none" strike="noStrike" dirty="0">
                        <a:solidFill>
                          <a:schemeClr val="accent2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dirty="0">
                          <a:solidFill>
                            <a:schemeClr val="accent2"/>
                          </a:solidFill>
                          <a:effectLst/>
                          <a:latin typeface="Times New Roman" panose="02020603050405020304" pitchFamily="18" charset="0"/>
                        </a:rPr>
                        <a:t>(Tag </a:t>
                      </a:r>
                      <a:r>
                        <a:rPr lang="ko-KR" altLang="en-US" sz="1100" b="0" i="0" u="none" strike="noStrike" dirty="0">
                          <a:solidFill>
                            <a:schemeClr val="accent2"/>
                          </a:solidFill>
                          <a:effectLst/>
                          <a:latin typeface="Times New Roman" panose="02020603050405020304" pitchFamily="18" charset="0"/>
                        </a:rPr>
                        <a:t>이름으로 존재</a:t>
                      </a:r>
                      <a:r>
                        <a:rPr lang="en-US" altLang="ko-KR" sz="1100" b="0" i="0" u="none" strike="noStrike" dirty="0">
                          <a:solidFill>
                            <a:schemeClr val="accent2"/>
                          </a:solidFill>
                          <a:effectLst/>
                          <a:latin typeface="Times New Roman" panose="02020603050405020304" pitchFamily="18" charset="0"/>
                        </a:rPr>
                        <a:t>)</a:t>
                      </a:r>
                      <a:endParaRPr lang="ko-KR" altLang="en-US" sz="1100" b="0" i="0" u="none" strike="noStrike" dirty="0">
                        <a:solidFill>
                          <a:schemeClr val="accent2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100" b="0" i="1" u="none" strike="noStrike" dirty="0">
                        <a:solidFill>
                          <a:schemeClr val="accent2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1100" b="0" i="1" u="none" strike="noStrike" dirty="0">
                        <a:solidFill>
                          <a:schemeClr val="accent2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708913694"/>
                  </a:ext>
                </a:extLst>
              </a:tr>
              <a:tr h="42159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time</a:t>
                      </a:r>
                      <a:endParaRPr lang="en-US" sz="1100" b="1" i="0" u="none" strike="noStrike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1100" b="0" i="1" u="none" strike="noStrike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1100" b="0" i="1" u="none" strike="noStrike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RandomizableEvent:creationTime</a:t>
                      </a:r>
                      <a:endParaRPr lang="en-US" sz="1100" b="0" i="1" u="none" strike="noStrike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122194614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504788" y="2163076"/>
            <a:ext cx="1156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(4)Response</a:t>
            </a:r>
            <a:endParaRPr lang="ko-KR" altLang="en-US" sz="1400" dirty="0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234307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>
                <a:solidFill>
                  <a:schemeClr val="accent2"/>
                </a:solidFill>
              </a:rPr>
              <a:t>파란색 </a:t>
            </a:r>
            <a:r>
              <a:rPr lang="en-US" altLang="ko-KR" sz="1200" dirty="0">
                <a:solidFill>
                  <a:schemeClr val="accent2"/>
                </a:solidFill>
              </a:rPr>
              <a:t>: </a:t>
            </a:r>
            <a:r>
              <a:rPr lang="ko-KR" altLang="en-US" sz="1200" dirty="0">
                <a:solidFill>
                  <a:schemeClr val="accent2"/>
                </a:solidFill>
              </a:rPr>
              <a:t>기존 </a:t>
            </a:r>
            <a:r>
              <a:rPr lang="en-US" altLang="ko-KR" sz="1200" dirty="0">
                <a:solidFill>
                  <a:schemeClr val="accent2"/>
                </a:solidFill>
              </a:rPr>
              <a:t>OpenADR</a:t>
            </a:r>
            <a:r>
              <a:rPr lang="ko-KR" altLang="en-US" sz="1200" dirty="0">
                <a:solidFill>
                  <a:schemeClr val="accent2"/>
                </a:solidFill>
              </a:rPr>
              <a:t> </a:t>
            </a:r>
            <a:r>
              <a:rPr lang="en-US" altLang="ko-KR" sz="1200" dirty="0">
                <a:solidFill>
                  <a:schemeClr val="accent2"/>
                </a:solidFill>
              </a:rPr>
              <a:t>Tag </a:t>
            </a:r>
            <a:r>
              <a:rPr lang="ko-KR" altLang="en-US" sz="1200" dirty="0">
                <a:solidFill>
                  <a:schemeClr val="accent2"/>
                </a:solidFill>
              </a:rPr>
              <a:t>부분</a:t>
            </a:r>
            <a:endParaRPr lang="en-US" altLang="ko-KR" sz="1200" dirty="0">
              <a:solidFill>
                <a:schemeClr val="accent2"/>
              </a:solidFill>
            </a:endParaRPr>
          </a:p>
          <a:p>
            <a:r>
              <a:rPr lang="ko-KR" altLang="en-US" sz="1200" dirty="0">
                <a:solidFill>
                  <a:srgbClr val="FF0000"/>
                </a:solidFill>
              </a:rPr>
              <a:t>빨간색 </a:t>
            </a:r>
            <a:r>
              <a:rPr lang="en-US" altLang="ko-KR" sz="1200" dirty="0">
                <a:solidFill>
                  <a:srgbClr val="FF0000"/>
                </a:solidFill>
              </a:rPr>
              <a:t>: OpenADR</a:t>
            </a:r>
            <a:r>
              <a:rPr lang="ko-KR" altLang="en-US" sz="1200" dirty="0">
                <a:solidFill>
                  <a:srgbClr val="FF0000"/>
                </a:solidFill>
              </a:rPr>
              <a:t>확장된 </a:t>
            </a:r>
            <a:r>
              <a:rPr lang="en-US" altLang="ko-KR" sz="1200" dirty="0">
                <a:solidFill>
                  <a:srgbClr val="FF0000"/>
                </a:solidFill>
              </a:rPr>
              <a:t>Profile</a:t>
            </a:r>
          </a:p>
        </p:txBody>
      </p:sp>
      <p:grpSp>
        <p:nvGrpSpPr>
          <p:cNvPr id="19" name="그룹 18"/>
          <p:cNvGrpSpPr/>
          <p:nvPr/>
        </p:nvGrpSpPr>
        <p:grpSpPr>
          <a:xfrm>
            <a:off x="457200" y="1429556"/>
            <a:ext cx="8568952" cy="595257"/>
            <a:chOff x="467544" y="1414528"/>
            <a:chExt cx="8253633" cy="1023300"/>
          </a:xfrm>
        </p:grpSpPr>
        <p:sp>
          <p:nvSpPr>
            <p:cNvPr id="20" name="직사각형 19"/>
            <p:cNvSpPr/>
            <p:nvPr/>
          </p:nvSpPr>
          <p:spPr bwMode="auto">
            <a:xfrm>
              <a:off x="467544" y="1414528"/>
              <a:ext cx="8229600" cy="1023300"/>
            </a:xfrm>
            <a:prstGeom prst="rect">
              <a:avLst/>
            </a:prstGeom>
            <a:solidFill>
              <a:schemeClr val="bg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7319498" y="1824555"/>
              <a:ext cx="878854" cy="4497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05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Client EMA </a:t>
              </a:r>
              <a:endParaRPr lang="ko-KR" altLang="en-US" sz="105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2" name="직선 화살표 연결선 21"/>
            <p:cNvCxnSpPr/>
            <p:nvPr/>
          </p:nvCxnSpPr>
          <p:spPr bwMode="auto">
            <a:xfrm>
              <a:off x="2195736" y="1844824"/>
              <a:ext cx="4707807" cy="0"/>
            </a:xfrm>
            <a:prstGeom prst="straightConnector1">
              <a:avLst/>
            </a:prstGeom>
            <a:solidFill>
              <a:schemeClr val="accent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arrow" w="med" len="med"/>
              <a:tailEnd type="none"/>
            </a:ln>
            <a:effectLst/>
          </p:spPr>
        </p:cxnSp>
        <p:sp>
          <p:nvSpPr>
            <p:cNvPr id="23" name="TextBox 22"/>
            <p:cNvSpPr txBox="1"/>
            <p:nvPr/>
          </p:nvSpPr>
          <p:spPr>
            <a:xfrm>
              <a:off x="909344" y="1824555"/>
              <a:ext cx="868045" cy="4497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05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Server EMA</a:t>
              </a:r>
              <a:endParaRPr lang="ko-KR" altLang="en-US" sz="105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4" name="직선 화살표 연결선 23"/>
            <p:cNvCxnSpPr/>
            <p:nvPr/>
          </p:nvCxnSpPr>
          <p:spPr bwMode="auto">
            <a:xfrm flipH="1">
              <a:off x="2195736" y="2276872"/>
              <a:ext cx="4707808" cy="0"/>
            </a:xfrm>
            <a:prstGeom prst="straightConnector1">
              <a:avLst/>
            </a:prstGeom>
            <a:solidFill>
              <a:schemeClr val="accent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arrow" w="med" len="med"/>
              <a:tailEnd type="none"/>
            </a:ln>
            <a:effectLst/>
          </p:spPr>
        </p:cxnSp>
        <p:sp>
          <p:nvSpPr>
            <p:cNvPr id="25" name="TextBox 24"/>
            <p:cNvSpPr txBox="1"/>
            <p:nvPr/>
          </p:nvSpPr>
          <p:spPr>
            <a:xfrm>
              <a:off x="3987423" y="1984483"/>
              <a:ext cx="761509" cy="3968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(4) Response</a:t>
              </a:r>
              <a:endParaRPr lang="ko-KR" altLang="en-US" sz="9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3996947" y="1531141"/>
              <a:ext cx="908191" cy="3968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(3) </a:t>
              </a:r>
              <a:r>
                <a:rPr lang="en-US" altLang="ko-KR" sz="800" dirty="0"/>
                <a:t>CreatedEvent</a:t>
              </a:r>
              <a:endParaRPr lang="ko-KR" altLang="en-US" sz="9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7308304" y="1414528"/>
              <a:ext cx="1412873" cy="3439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EMAP CoAP/JSON</a:t>
              </a:r>
              <a:endParaRPr lang="ko-KR" altLang="en-US" sz="7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82630492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57200" y="304800"/>
            <a:ext cx="8686800" cy="838200"/>
          </a:xfrm>
        </p:spPr>
        <p:txBody>
          <a:bodyPr/>
          <a:lstStyle/>
          <a:p>
            <a:r>
              <a:rPr lang="en-US" altLang="ko-KR" sz="3200" b="1" dirty="0">
                <a:solidFill>
                  <a:schemeClr val="tx1"/>
                </a:solidFill>
              </a:rPr>
              <a:t>2. Smart Home Energy Framework : </a:t>
            </a:r>
            <a:r>
              <a:rPr lang="en-US" altLang="ko-KR" sz="2800" b="1" dirty="0">
                <a:solidFill>
                  <a:schemeClr val="tx1"/>
                </a:solidFill>
              </a:rPr>
              <a:t/>
            </a:r>
            <a:br>
              <a:rPr lang="en-US" altLang="ko-KR" sz="2800" b="1" dirty="0">
                <a:solidFill>
                  <a:schemeClr val="tx1"/>
                </a:solidFill>
              </a:rPr>
            </a:br>
            <a:r>
              <a:rPr lang="en-US" altLang="ko-KR" sz="2400" b="1" dirty="0">
                <a:solidFill>
                  <a:schemeClr val="tx1"/>
                </a:solidFill>
              </a:rPr>
              <a:t>2.2 EMAP(CoAP/JSON, MQTT/JSON) : Event-PULL, </a:t>
            </a:r>
            <a:r>
              <a:rPr lang="en-US" altLang="ko-KR" sz="2400" b="1" dirty="0">
                <a:solidFill>
                  <a:srgbClr val="FF0000"/>
                </a:solidFill>
              </a:rPr>
              <a:t>PUSH</a:t>
            </a:r>
            <a:endParaRPr lang="ko-KR" altLang="en-US" sz="2400" i="1" dirty="0">
              <a:solidFill>
                <a:srgbClr val="FF0000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>
          <a:xfrm>
            <a:off x="6612207" y="6477000"/>
            <a:ext cx="1905000" cy="381000"/>
          </a:xfrm>
        </p:spPr>
        <p:txBody>
          <a:bodyPr/>
          <a:lstStyle/>
          <a:p>
            <a:pPr>
              <a:defRPr/>
            </a:pPr>
            <a:fld id="{97C6F095-276F-4AD3-9842-1213BA0CC323}" type="slidenum">
              <a:rPr lang="ko-KR" altLang="en-US" smtClean="0"/>
              <a:pPr>
                <a:defRPr/>
              </a:pPr>
              <a:t>251</a:t>
            </a:fld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57200" y="2193639"/>
            <a:ext cx="14926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(3) CreatedEvent</a:t>
            </a:r>
            <a:endParaRPr lang="ko-KR" altLang="en-US" sz="1400" dirty="0"/>
          </a:p>
        </p:txBody>
      </p:sp>
      <p:grpSp>
        <p:nvGrpSpPr>
          <p:cNvPr id="11" name="그룹 10"/>
          <p:cNvGrpSpPr/>
          <p:nvPr/>
        </p:nvGrpSpPr>
        <p:grpSpPr>
          <a:xfrm>
            <a:off x="457200" y="1429556"/>
            <a:ext cx="8568952" cy="595257"/>
            <a:chOff x="467544" y="1414528"/>
            <a:chExt cx="8253633" cy="1023300"/>
          </a:xfrm>
        </p:grpSpPr>
        <p:sp>
          <p:nvSpPr>
            <p:cNvPr id="12" name="직사각형 11"/>
            <p:cNvSpPr/>
            <p:nvPr/>
          </p:nvSpPr>
          <p:spPr bwMode="auto">
            <a:xfrm>
              <a:off x="467544" y="1414528"/>
              <a:ext cx="8229600" cy="1023300"/>
            </a:xfrm>
            <a:prstGeom prst="rect">
              <a:avLst/>
            </a:prstGeom>
            <a:solidFill>
              <a:schemeClr val="bg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319498" y="1824555"/>
              <a:ext cx="878854" cy="4497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05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Client EMA </a:t>
              </a:r>
              <a:endParaRPr lang="ko-KR" altLang="en-US" sz="105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4" name="직선 화살표 연결선 13"/>
            <p:cNvCxnSpPr/>
            <p:nvPr/>
          </p:nvCxnSpPr>
          <p:spPr bwMode="auto">
            <a:xfrm>
              <a:off x="2195736" y="1844824"/>
              <a:ext cx="4707807" cy="0"/>
            </a:xfrm>
            <a:prstGeom prst="straightConnector1">
              <a:avLst/>
            </a:prstGeom>
            <a:solidFill>
              <a:schemeClr val="accent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arrow" w="med" len="med"/>
              <a:tailEnd type="none"/>
            </a:ln>
            <a:effectLst/>
          </p:spPr>
        </p:cxnSp>
        <p:sp>
          <p:nvSpPr>
            <p:cNvPr id="15" name="TextBox 14"/>
            <p:cNvSpPr txBox="1"/>
            <p:nvPr/>
          </p:nvSpPr>
          <p:spPr>
            <a:xfrm>
              <a:off x="909344" y="1824555"/>
              <a:ext cx="868045" cy="4497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05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Server EMA</a:t>
              </a:r>
              <a:endParaRPr lang="ko-KR" altLang="en-US" sz="105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6" name="직선 화살표 연결선 15"/>
            <p:cNvCxnSpPr/>
            <p:nvPr/>
          </p:nvCxnSpPr>
          <p:spPr bwMode="auto">
            <a:xfrm flipH="1">
              <a:off x="2195736" y="2276872"/>
              <a:ext cx="4707808" cy="0"/>
            </a:xfrm>
            <a:prstGeom prst="straightConnector1">
              <a:avLst/>
            </a:prstGeom>
            <a:solidFill>
              <a:schemeClr val="accent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arrow" w="med" len="med"/>
              <a:tailEnd type="none"/>
            </a:ln>
            <a:effectLst/>
          </p:spPr>
        </p:cxnSp>
        <p:sp>
          <p:nvSpPr>
            <p:cNvPr id="17" name="TextBox 16"/>
            <p:cNvSpPr txBox="1"/>
            <p:nvPr/>
          </p:nvSpPr>
          <p:spPr>
            <a:xfrm>
              <a:off x="3987423" y="1984483"/>
              <a:ext cx="761509" cy="3968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(4) Response</a:t>
              </a:r>
              <a:endParaRPr lang="ko-KR" altLang="en-US" sz="9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996947" y="1531141"/>
              <a:ext cx="908191" cy="3968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(3) </a:t>
              </a:r>
              <a:r>
                <a:rPr lang="en-US" altLang="ko-KR" sz="800" dirty="0"/>
                <a:t>CreatedEvent</a:t>
              </a:r>
              <a:endParaRPr lang="ko-KR" altLang="en-US" sz="9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7308304" y="1414528"/>
              <a:ext cx="1412873" cy="3439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EMAP CoAP/JSON</a:t>
              </a:r>
              <a:endParaRPr lang="ko-KR" altLang="en-US" sz="7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07CF461E-6B29-4918-8C35-DCBD847C06A4}"/>
              </a:ext>
            </a:extLst>
          </p:cNvPr>
          <p:cNvSpPr txBox="1"/>
          <p:nvPr/>
        </p:nvSpPr>
        <p:spPr>
          <a:xfrm>
            <a:off x="4506851" y="2163076"/>
            <a:ext cx="1156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(4)Response</a:t>
            </a:r>
            <a:endParaRPr lang="ko-KR" altLang="en-US" sz="1400" dirty="0"/>
          </a:p>
        </p:txBody>
      </p: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09F06990-007E-4037-9A02-BC9B29290E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3494104"/>
              </p:ext>
            </p:extLst>
          </p:nvPr>
        </p:nvGraphicFramePr>
        <p:xfrm>
          <a:off x="457200" y="2618318"/>
          <a:ext cx="3657600" cy="2333625"/>
        </p:xfrm>
        <a:graphic>
          <a:graphicData uri="http://schemas.openxmlformats.org/drawingml/2006/table">
            <a:tbl>
              <a:tblPr/>
              <a:tblGrid>
                <a:gridCol w="1535367">
                  <a:extLst>
                    <a:ext uri="{9D8B030D-6E8A-4147-A177-3AD203B41FA5}">
                      <a16:colId xmlns:a16="http://schemas.microsoft.com/office/drawing/2014/main" val="324733039"/>
                    </a:ext>
                  </a:extLst>
                </a:gridCol>
                <a:gridCol w="2122233">
                  <a:extLst>
                    <a:ext uri="{9D8B030D-6E8A-4147-A177-3AD203B41FA5}">
                      <a16:colId xmlns:a16="http://schemas.microsoft.com/office/drawing/2014/main" val="1276217926"/>
                    </a:ext>
                  </a:extLst>
                </a:gridCol>
              </a:tblGrid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Key name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Comments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0054728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SrcEMA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source EMA identifier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406715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DestEMA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destination EMA identifier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4672341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requestID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request identifier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840891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responseCode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response code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180159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responseDescription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 of response code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435683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eventID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Event identifier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040473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modificationNumber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modification number(count)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06574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optType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if paticipate event or not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4149240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service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type of service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4007167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time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service creation time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4609940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A93B7C3B-314B-46C1-9283-50A72C13AA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1456744"/>
              </p:ext>
            </p:extLst>
          </p:nvPr>
        </p:nvGraphicFramePr>
        <p:xfrm>
          <a:off x="4834396" y="2612682"/>
          <a:ext cx="3606800" cy="1704975"/>
        </p:xfrm>
        <a:graphic>
          <a:graphicData uri="http://schemas.openxmlformats.org/drawingml/2006/table">
            <a:tbl>
              <a:tblPr/>
              <a:tblGrid>
                <a:gridCol w="1484593">
                  <a:extLst>
                    <a:ext uri="{9D8B030D-6E8A-4147-A177-3AD203B41FA5}">
                      <a16:colId xmlns:a16="http://schemas.microsoft.com/office/drawing/2014/main" val="1197573198"/>
                    </a:ext>
                  </a:extLst>
                </a:gridCol>
                <a:gridCol w="2122207">
                  <a:extLst>
                    <a:ext uri="{9D8B030D-6E8A-4147-A177-3AD203B41FA5}">
                      <a16:colId xmlns:a16="http://schemas.microsoft.com/office/drawing/2014/main" val="136197558"/>
                    </a:ext>
                  </a:extLst>
                </a:gridCol>
              </a:tblGrid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Key name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Comments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8574022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SrcEMA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source EMA identifier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3266101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DestEMA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destination EMA identifier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1462538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requestID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request identifier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23744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responseCode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response code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0019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responseDescription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 of response code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46022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service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type of service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06185014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time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service creation time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07887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14544091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b="1" dirty="0">
                <a:solidFill>
                  <a:schemeClr val="tx1"/>
                </a:solidFill>
              </a:rPr>
              <a:t>2. Smart Home Energy Framework : </a:t>
            </a:r>
            <a:r>
              <a:rPr lang="en-US" altLang="ko-KR" sz="2800" b="1" dirty="0">
                <a:solidFill>
                  <a:schemeClr val="tx1"/>
                </a:solidFill>
              </a:rPr>
              <a:t/>
            </a:r>
            <a:br>
              <a:rPr lang="en-US" altLang="ko-KR" sz="2800" b="1" dirty="0">
                <a:solidFill>
                  <a:schemeClr val="tx1"/>
                </a:solidFill>
              </a:rPr>
            </a:br>
            <a:r>
              <a:rPr lang="en-US" altLang="ko-KR" sz="2400" b="1" dirty="0">
                <a:solidFill>
                  <a:schemeClr val="tx1"/>
                </a:solidFill>
              </a:rPr>
              <a:t>2.2 </a:t>
            </a:r>
            <a:r>
              <a:rPr lang="en-US" altLang="ko-KR" sz="2400" b="1" dirty="0">
                <a:solidFill>
                  <a:srgbClr val="FF0000"/>
                </a:solidFill>
              </a:rPr>
              <a:t>EMAP(CoAP/JSON</a:t>
            </a:r>
            <a:r>
              <a:rPr lang="en-US" altLang="ko-KR" sz="2400" b="1" dirty="0">
                <a:solidFill>
                  <a:schemeClr val="tx1"/>
                </a:solidFill>
              </a:rPr>
              <a:t>, MQTT/JSON) : Event-PULL, </a:t>
            </a:r>
            <a:r>
              <a:rPr lang="en-US" altLang="ko-KR" sz="2400" b="1" dirty="0">
                <a:solidFill>
                  <a:srgbClr val="FF0000"/>
                </a:solidFill>
              </a:rPr>
              <a:t>PUSH</a:t>
            </a:r>
            <a:endParaRPr lang="ko-KR" altLang="en-US" sz="2400" i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7C6F095-276F-4AD3-9842-1213BA0CC323}" type="slidenum">
              <a:rPr lang="ko-KR" altLang="en-US" smtClean="0">
                <a:solidFill>
                  <a:srgbClr val="000000"/>
                </a:solidFill>
              </a:rPr>
              <a:pPr>
                <a:defRPr/>
              </a:pPr>
              <a:t>252</a:t>
            </a:fld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57200" y="3418849"/>
            <a:ext cx="7934102" cy="2618767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txBody>
          <a:bodyPr wrap="square" lIns="108000" tIns="108000" rIns="108000" bIns="108000" rtlCol="0" anchor="ctr">
            <a:spAutoFit/>
          </a:bodyPr>
          <a:lstStyle/>
          <a:p>
            <a:r>
              <a:rPr lang="en-US" sz="1200" b="1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CreatedEvent Object</a:t>
            </a:r>
            <a:r>
              <a:rPr lang="en-US" sz="120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{</a:t>
            </a:r>
          </a:p>
          <a:p>
            <a:r>
              <a:rPr lang="en-US" altLang="ko-KR" sz="12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SrcEMA” </a:t>
            </a:r>
            <a:r>
              <a:rPr lang="en-US" altLang="ko-KR" sz="12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: String,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“DestEMA” : String,</a:t>
            </a:r>
          </a:p>
          <a:p>
            <a:r>
              <a:rPr lang="en-US" sz="12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</a:t>
            </a:r>
            <a:r>
              <a:rPr lang="en-US" altLang="ko-KR" sz="12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“</a:t>
            </a:r>
            <a:r>
              <a:rPr lang="en-US" sz="12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requestID": </a:t>
            </a:r>
            <a:r>
              <a:rPr lang="en-US" altLang="ko-KR" sz="12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String</a:t>
            </a:r>
            <a:r>
              <a:rPr lang="en-US" sz="12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,</a:t>
            </a:r>
            <a:r>
              <a:rPr lang="en-US" altLang="ko-KR" sz="12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</a:t>
            </a:r>
          </a:p>
          <a:p>
            <a:r>
              <a:rPr lang="en-US" altLang="ko-KR" sz="12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“responseCode": Integer,</a:t>
            </a:r>
          </a:p>
          <a:p>
            <a:r>
              <a:rPr lang="en-US" altLang="ko-KR" sz="12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“reponseDescription”: String,  </a:t>
            </a:r>
          </a:p>
          <a:p>
            <a:r>
              <a:rPr lang="en-US" altLang="ko-KR" sz="12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“optType”: String,</a:t>
            </a:r>
          </a:p>
          <a:p>
            <a:r>
              <a:rPr lang="en-US" altLang="ko-KR" sz="12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“eventID” :  String, </a:t>
            </a:r>
          </a:p>
          <a:p>
            <a:r>
              <a:rPr lang="en-US" altLang="ko-KR" sz="12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“modificationNumber” : Integer,</a:t>
            </a:r>
          </a:p>
          <a:p>
            <a:r>
              <a:rPr lang="en-US" altLang="ko-KR" sz="1200" dirty="0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“service” : String,</a:t>
            </a:r>
          </a:p>
          <a:p>
            <a:r>
              <a:rPr lang="en-US" altLang="ko-KR" sz="1200" dirty="0">
                <a:solidFill>
                  <a:srgbClr val="FF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“time” : Date</a:t>
            </a:r>
          </a:p>
          <a:p>
            <a:r>
              <a:rPr lang="en-US" sz="120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}</a:t>
            </a:r>
          </a:p>
          <a:p>
            <a:endParaRPr lang="en-US" sz="120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827584" y="2483604"/>
            <a:ext cx="6696744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/>
            <a:r>
              <a:rPr lang="en-US" altLang="ko-KR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(3) CreatedEvent</a:t>
            </a:r>
          </a:p>
          <a:p>
            <a:pPr marL="0" lvl="1"/>
            <a:r>
              <a:rPr lang="en-US" altLang="ko-KR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(4) Response</a:t>
            </a:r>
            <a:endParaRPr lang="ko-KR" alt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1"/>
            <a:endParaRPr lang="en-US" altLang="ko-KR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직사각형 16"/>
          <p:cNvSpPr/>
          <p:nvPr/>
        </p:nvSpPr>
        <p:spPr bwMode="auto">
          <a:xfrm>
            <a:off x="467544" y="1414528"/>
            <a:ext cx="8229600" cy="1023300"/>
          </a:xfrm>
          <a:prstGeom prst="rect">
            <a:avLst/>
          </a:prstGeom>
          <a:solidFill>
            <a:schemeClr val="bg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076655" y="1824555"/>
            <a:ext cx="1364541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Client EMA 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64335" y="1824555"/>
            <a:ext cx="1358064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Server EMA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7308304" y="1340768"/>
            <a:ext cx="14128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EMAP CoAP/JSON</a:t>
            </a:r>
            <a:endParaRPr lang="ko-KR" altLang="en-US" sz="11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9" name="직선 화살표 연결선 18"/>
          <p:cNvCxnSpPr/>
          <p:nvPr/>
        </p:nvCxnSpPr>
        <p:spPr bwMode="auto">
          <a:xfrm flipH="1">
            <a:off x="2182376" y="1777172"/>
            <a:ext cx="4707808" cy="0"/>
          </a:xfrm>
          <a:prstGeom prst="straightConnector1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0" name="TextBox 19"/>
          <p:cNvSpPr txBox="1"/>
          <p:nvPr/>
        </p:nvSpPr>
        <p:spPr>
          <a:xfrm>
            <a:off x="3871675" y="1484784"/>
            <a:ext cx="1329210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(3) CreatedEvent</a:t>
            </a:r>
            <a:endParaRPr lang="ko-KR" altLang="en-US"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1" name="직선 화살표 연결선 20"/>
          <p:cNvCxnSpPr/>
          <p:nvPr/>
        </p:nvCxnSpPr>
        <p:spPr bwMode="auto">
          <a:xfrm flipH="1">
            <a:off x="2182376" y="2198372"/>
            <a:ext cx="4707808" cy="0"/>
          </a:xfrm>
          <a:prstGeom prst="straightConnector1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arrow" w="med" len="med"/>
            <a:tailEnd type="none"/>
          </a:ln>
          <a:effectLst/>
        </p:spPr>
      </p:cxnSp>
      <p:sp>
        <p:nvSpPr>
          <p:cNvPr id="25" name="TextBox 24"/>
          <p:cNvSpPr txBox="1"/>
          <p:nvPr/>
        </p:nvSpPr>
        <p:spPr>
          <a:xfrm>
            <a:off x="4007129" y="1912476"/>
            <a:ext cx="1058303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(4) Response</a:t>
            </a:r>
            <a:endParaRPr lang="ko-KR" altLang="en-US"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3769" y="2484269"/>
            <a:ext cx="6552728" cy="381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7462" y="3863058"/>
            <a:ext cx="3600450" cy="1741971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D122A1AD-9DB3-4319-B60E-423A144399B0}"/>
              </a:ext>
            </a:extLst>
          </p:cNvPr>
          <p:cNvSpPr/>
          <p:nvPr/>
        </p:nvSpPr>
        <p:spPr>
          <a:xfrm>
            <a:off x="0" y="0"/>
            <a:ext cx="234307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>
                <a:solidFill>
                  <a:schemeClr val="accent2"/>
                </a:solidFill>
              </a:rPr>
              <a:t>파란색 </a:t>
            </a:r>
            <a:r>
              <a:rPr lang="en-US" altLang="ko-KR" sz="1200" dirty="0">
                <a:solidFill>
                  <a:schemeClr val="accent2"/>
                </a:solidFill>
              </a:rPr>
              <a:t>: </a:t>
            </a:r>
            <a:r>
              <a:rPr lang="ko-KR" altLang="en-US" sz="1200" dirty="0">
                <a:solidFill>
                  <a:schemeClr val="accent2"/>
                </a:solidFill>
              </a:rPr>
              <a:t>기존 </a:t>
            </a:r>
            <a:r>
              <a:rPr lang="en-US" altLang="ko-KR" sz="1200" dirty="0">
                <a:solidFill>
                  <a:schemeClr val="accent2"/>
                </a:solidFill>
              </a:rPr>
              <a:t>OpenADR</a:t>
            </a:r>
            <a:r>
              <a:rPr lang="ko-KR" altLang="en-US" sz="1200" dirty="0">
                <a:solidFill>
                  <a:schemeClr val="accent2"/>
                </a:solidFill>
              </a:rPr>
              <a:t> </a:t>
            </a:r>
            <a:r>
              <a:rPr lang="en-US" altLang="ko-KR" sz="1200" dirty="0">
                <a:solidFill>
                  <a:schemeClr val="accent2"/>
                </a:solidFill>
              </a:rPr>
              <a:t>Tag </a:t>
            </a:r>
            <a:r>
              <a:rPr lang="ko-KR" altLang="en-US" sz="1200" dirty="0">
                <a:solidFill>
                  <a:schemeClr val="accent2"/>
                </a:solidFill>
              </a:rPr>
              <a:t>부분</a:t>
            </a:r>
            <a:endParaRPr lang="en-US" altLang="ko-KR" sz="1200" dirty="0">
              <a:solidFill>
                <a:schemeClr val="accent2"/>
              </a:solidFill>
            </a:endParaRPr>
          </a:p>
          <a:p>
            <a:r>
              <a:rPr lang="ko-KR" altLang="en-US" sz="1200" dirty="0">
                <a:solidFill>
                  <a:srgbClr val="FF0000"/>
                </a:solidFill>
              </a:rPr>
              <a:t>빨간색 </a:t>
            </a:r>
            <a:r>
              <a:rPr lang="en-US" altLang="ko-KR" sz="1200" dirty="0">
                <a:solidFill>
                  <a:srgbClr val="FF0000"/>
                </a:solidFill>
              </a:rPr>
              <a:t>: OpenADR</a:t>
            </a:r>
            <a:r>
              <a:rPr lang="ko-KR" altLang="en-US" sz="1200" dirty="0">
                <a:solidFill>
                  <a:srgbClr val="FF0000"/>
                </a:solidFill>
              </a:rPr>
              <a:t>확장된 </a:t>
            </a:r>
            <a:r>
              <a:rPr lang="en-US" altLang="ko-KR" sz="1200" dirty="0">
                <a:solidFill>
                  <a:srgbClr val="FF0000"/>
                </a:solidFill>
              </a:rPr>
              <a:t>Profile</a:t>
            </a:r>
          </a:p>
          <a:p>
            <a:r>
              <a:rPr lang="ko-KR" altLang="en-US" sz="1200" dirty="0">
                <a:solidFill>
                  <a:schemeClr val="accent1"/>
                </a:solidFill>
              </a:rPr>
              <a:t>초록색 </a:t>
            </a:r>
            <a:r>
              <a:rPr lang="en-US" altLang="ko-KR" sz="1200" dirty="0">
                <a:solidFill>
                  <a:schemeClr val="accent1"/>
                </a:solidFill>
              </a:rPr>
              <a:t>: </a:t>
            </a:r>
            <a:r>
              <a:rPr lang="ko-KR" altLang="en-US" sz="1200" dirty="0">
                <a:solidFill>
                  <a:schemeClr val="accent1"/>
                </a:solidFill>
              </a:rPr>
              <a:t>삭제 또는 변경</a:t>
            </a:r>
            <a:endParaRPr lang="en-US" altLang="ko-KR" sz="12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6389831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b="1" dirty="0">
                <a:solidFill>
                  <a:schemeClr val="tx1"/>
                </a:solidFill>
              </a:rPr>
              <a:t>2. Smart Home Energy Framework : </a:t>
            </a:r>
            <a:r>
              <a:rPr lang="en-US" altLang="ko-KR" sz="2800" b="1" dirty="0">
                <a:solidFill>
                  <a:schemeClr val="tx1"/>
                </a:solidFill>
              </a:rPr>
              <a:t/>
            </a:r>
            <a:br>
              <a:rPr lang="en-US" altLang="ko-KR" sz="2800" b="1" dirty="0">
                <a:solidFill>
                  <a:schemeClr val="tx1"/>
                </a:solidFill>
              </a:rPr>
            </a:br>
            <a:r>
              <a:rPr lang="en-US" altLang="ko-KR" sz="2400" b="1" dirty="0">
                <a:solidFill>
                  <a:schemeClr val="tx1"/>
                </a:solidFill>
              </a:rPr>
              <a:t>2.2 </a:t>
            </a:r>
            <a:r>
              <a:rPr lang="en-US" altLang="ko-KR" sz="2400" b="1" dirty="0">
                <a:solidFill>
                  <a:srgbClr val="FF0000"/>
                </a:solidFill>
              </a:rPr>
              <a:t>EMAP(CoAP/JSON</a:t>
            </a:r>
            <a:r>
              <a:rPr lang="en-US" altLang="ko-KR" sz="2400" b="1" dirty="0">
                <a:solidFill>
                  <a:schemeClr val="tx1"/>
                </a:solidFill>
              </a:rPr>
              <a:t>, MQTT/JSON) : Event-PULL, </a:t>
            </a:r>
            <a:r>
              <a:rPr lang="en-US" altLang="ko-KR" sz="2400" b="1" dirty="0">
                <a:solidFill>
                  <a:srgbClr val="FF0000"/>
                </a:solidFill>
              </a:rPr>
              <a:t>PUSH</a:t>
            </a:r>
            <a:endParaRPr lang="ko-KR" altLang="en-US" sz="2400" i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7C6F095-276F-4AD3-9842-1213BA0CC323}" type="slidenum">
              <a:rPr lang="ko-KR" altLang="en-US" smtClean="0">
                <a:solidFill>
                  <a:srgbClr val="000000"/>
                </a:solidFill>
              </a:rPr>
              <a:pPr>
                <a:defRPr/>
              </a:pPr>
              <a:t>253</a:t>
            </a:fld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827584" y="2483604"/>
            <a:ext cx="6696744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/>
            <a:r>
              <a:rPr lang="en-US" altLang="ko-KR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(3) CreatedEvent</a:t>
            </a:r>
          </a:p>
          <a:p>
            <a:pPr marL="0" lvl="1"/>
            <a:r>
              <a:rPr lang="en-US" altLang="ko-KR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(4) Response</a:t>
            </a:r>
            <a:endParaRPr lang="ko-KR" alt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1"/>
            <a:endParaRPr lang="en-US" altLang="ko-KR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직사각형 16"/>
          <p:cNvSpPr/>
          <p:nvPr/>
        </p:nvSpPr>
        <p:spPr bwMode="auto">
          <a:xfrm>
            <a:off x="467544" y="1414528"/>
            <a:ext cx="8229600" cy="1023300"/>
          </a:xfrm>
          <a:prstGeom prst="rect">
            <a:avLst/>
          </a:prstGeom>
          <a:solidFill>
            <a:schemeClr val="bg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076655" y="1824555"/>
            <a:ext cx="1364541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Client EMA 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64335" y="1824555"/>
            <a:ext cx="1358064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Server EMA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7308304" y="1340768"/>
            <a:ext cx="14128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EMAP CoAP/JSON</a:t>
            </a:r>
            <a:endParaRPr lang="ko-KR" altLang="en-US" sz="11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9" name="직선 화살표 연결선 18"/>
          <p:cNvCxnSpPr/>
          <p:nvPr/>
        </p:nvCxnSpPr>
        <p:spPr bwMode="auto">
          <a:xfrm flipH="1">
            <a:off x="2182376" y="1777172"/>
            <a:ext cx="4707808" cy="0"/>
          </a:xfrm>
          <a:prstGeom prst="straightConnector1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0" name="TextBox 19"/>
          <p:cNvSpPr txBox="1"/>
          <p:nvPr/>
        </p:nvSpPr>
        <p:spPr>
          <a:xfrm>
            <a:off x="3871675" y="1484784"/>
            <a:ext cx="1329210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(3) CreatedEvent</a:t>
            </a:r>
            <a:endParaRPr lang="ko-KR" altLang="en-US"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1" name="직선 화살표 연결선 20"/>
          <p:cNvCxnSpPr/>
          <p:nvPr/>
        </p:nvCxnSpPr>
        <p:spPr bwMode="auto">
          <a:xfrm flipH="1">
            <a:off x="2182376" y="2198372"/>
            <a:ext cx="4707808" cy="0"/>
          </a:xfrm>
          <a:prstGeom prst="straightConnector1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arrow" w="med" len="med"/>
            <a:tailEnd type="none"/>
          </a:ln>
          <a:effectLst/>
        </p:spPr>
      </p:cxnSp>
      <p:sp>
        <p:nvSpPr>
          <p:cNvPr id="25" name="TextBox 24"/>
          <p:cNvSpPr txBox="1"/>
          <p:nvPr/>
        </p:nvSpPr>
        <p:spPr>
          <a:xfrm>
            <a:off x="4007129" y="1912476"/>
            <a:ext cx="1058303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(4) Response</a:t>
            </a:r>
            <a:endParaRPr lang="ko-KR" altLang="en-US"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20125" y="3668330"/>
            <a:ext cx="7287647" cy="2618767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txBody>
          <a:bodyPr wrap="square" lIns="108000" tIns="108000" rIns="108000" bIns="108000" rtlCol="0" anchor="ctr">
            <a:spAutoFit/>
          </a:bodyPr>
          <a:lstStyle/>
          <a:p>
            <a:r>
              <a:rPr lang="en-US" sz="1200" b="1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Response Object</a:t>
            </a:r>
            <a:r>
              <a:rPr lang="en-US" sz="120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{</a:t>
            </a:r>
          </a:p>
          <a:p>
            <a:r>
              <a:rPr lang="en-US" altLang="ko-KR" sz="12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SrcEMA” </a:t>
            </a:r>
            <a:r>
              <a:rPr lang="en-US" altLang="ko-KR" sz="12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: String,</a:t>
            </a:r>
          </a:p>
          <a:p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“DestEMA” : String,</a:t>
            </a:r>
          </a:p>
          <a:p>
            <a:r>
              <a:rPr lang="en-US" sz="12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</a:t>
            </a:r>
            <a:r>
              <a:rPr lang="en-US" altLang="ko-KR" sz="12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“</a:t>
            </a:r>
            <a:r>
              <a:rPr lang="en-US" sz="12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requestID": </a:t>
            </a:r>
            <a:r>
              <a:rPr lang="en-US" altLang="ko-KR" sz="12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String</a:t>
            </a:r>
            <a:r>
              <a:rPr lang="en-US" sz="12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,</a:t>
            </a:r>
          </a:p>
          <a:p>
            <a:r>
              <a:rPr lang="en-US" sz="12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“responseCode” : Integer,</a:t>
            </a:r>
          </a:p>
          <a:p>
            <a:r>
              <a:rPr lang="en-US" altLang="ko-KR" sz="12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“responseDescription”: String,</a:t>
            </a:r>
          </a:p>
          <a:p>
            <a:r>
              <a:rPr lang="en-US" altLang="ko-KR" sz="1200" dirty="0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“service”: String,</a:t>
            </a:r>
            <a:endParaRPr lang="en-US" altLang="ko-KR" sz="1200" dirty="0"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r>
              <a:rPr lang="en-US" altLang="ko-KR" sz="1200" dirty="0" smtClean="0">
                <a:solidFill>
                  <a:srgbClr val="FF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</a:t>
            </a:r>
            <a:r>
              <a:rPr lang="en-US" altLang="ko-KR" sz="1200" dirty="0">
                <a:solidFill>
                  <a:srgbClr val="FF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“time” : Date</a:t>
            </a:r>
          </a:p>
          <a:p>
            <a:r>
              <a:rPr lang="en-US" sz="120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}</a:t>
            </a:r>
          </a:p>
          <a:p>
            <a:endParaRPr lang="en-US" sz="120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sz="120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sz="120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sz="120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3769" y="2484269"/>
            <a:ext cx="6552728" cy="3810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2259" y="4042897"/>
            <a:ext cx="3914775" cy="1869631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D122A1AD-9DB3-4319-B60E-423A144399B0}"/>
              </a:ext>
            </a:extLst>
          </p:cNvPr>
          <p:cNvSpPr/>
          <p:nvPr/>
        </p:nvSpPr>
        <p:spPr>
          <a:xfrm>
            <a:off x="0" y="0"/>
            <a:ext cx="234307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>
                <a:solidFill>
                  <a:schemeClr val="accent2"/>
                </a:solidFill>
              </a:rPr>
              <a:t>파란색 </a:t>
            </a:r>
            <a:r>
              <a:rPr lang="en-US" altLang="ko-KR" sz="1200" dirty="0">
                <a:solidFill>
                  <a:schemeClr val="accent2"/>
                </a:solidFill>
              </a:rPr>
              <a:t>: </a:t>
            </a:r>
            <a:r>
              <a:rPr lang="ko-KR" altLang="en-US" sz="1200" dirty="0">
                <a:solidFill>
                  <a:schemeClr val="accent2"/>
                </a:solidFill>
              </a:rPr>
              <a:t>기존 </a:t>
            </a:r>
            <a:r>
              <a:rPr lang="en-US" altLang="ko-KR" sz="1200" dirty="0">
                <a:solidFill>
                  <a:schemeClr val="accent2"/>
                </a:solidFill>
              </a:rPr>
              <a:t>OpenADR</a:t>
            </a:r>
            <a:r>
              <a:rPr lang="ko-KR" altLang="en-US" sz="1200" dirty="0">
                <a:solidFill>
                  <a:schemeClr val="accent2"/>
                </a:solidFill>
              </a:rPr>
              <a:t> </a:t>
            </a:r>
            <a:r>
              <a:rPr lang="en-US" altLang="ko-KR" sz="1200" dirty="0">
                <a:solidFill>
                  <a:schemeClr val="accent2"/>
                </a:solidFill>
              </a:rPr>
              <a:t>Tag </a:t>
            </a:r>
            <a:r>
              <a:rPr lang="ko-KR" altLang="en-US" sz="1200" dirty="0">
                <a:solidFill>
                  <a:schemeClr val="accent2"/>
                </a:solidFill>
              </a:rPr>
              <a:t>부분</a:t>
            </a:r>
            <a:endParaRPr lang="en-US" altLang="ko-KR" sz="1200" dirty="0">
              <a:solidFill>
                <a:schemeClr val="accent2"/>
              </a:solidFill>
            </a:endParaRPr>
          </a:p>
          <a:p>
            <a:r>
              <a:rPr lang="ko-KR" altLang="en-US" sz="1200" dirty="0">
                <a:solidFill>
                  <a:srgbClr val="FF0000"/>
                </a:solidFill>
              </a:rPr>
              <a:t>빨간색 </a:t>
            </a:r>
            <a:r>
              <a:rPr lang="en-US" altLang="ko-KR" sz="1200" dirty="0">
                <a:solidFill>
                  <a:srgbClr val="FF0000"/>
                </a:solidFill>
              </a:rPr>
              <a:t>: OpenADR</a:t>
            </a:r>
            <a:r>
              <a:rPr lang="ko-KR" altLang="en-US" sz="1200" dirty="0">
                <a:solidFill>
                  <a:srgbClr val="FF0000"/>
                </a:solidFill>
              </a:rPr>
              <a:t>확장된 </a:t>
            </a:r>
            <a:r>
              <a:rPr lang="en-US" altLang="ko-KR" sz="1200" dirty="0">
                <a:solidFill>
                  <a:srgbClr val="FF0000"/>
                </a:solidFill>
              </a:rPr>
              <a:t>Profile</a:t>
            </a:r>
          </a:p>
          <a:p>
            <a:r>
              <a:rPr lang="ko-KR" altLang="en-US" sz="1200" dirty="0">
                <a:solidFill>
                  <a:schemeClr val="accent1"/>
                </a:solidFill>
              </a:rPr>
              <a:t>초록색 </a:t>
            </a:r>
            <a:r>
              <a:rPr lang="en-US" altLang="ko-KR" sz="1200" dirty="0">
                <a:solidFill>
                  <a:schemeClr val="accent1"/>
                </a:solidFill>
              </a:rPr>
              <a:t>: </a:t>
            </a:r>
            <a:r>
              <a:rPr lang="ko-KR" altLang="en-US" sz="1200" dirty="0">
                <a:solidFill>
                  <a:schemeClr val="accent1"/>
                </a:solidFill>
              </a:rPr>
              <a:t>삭제 또는 변경</a:t>
            </a:r>
            <a:endParaRPr lang="en-US" altLang="ko-KR" sz="12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4878604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F13F5CC-B8E9-482F-A016-6EE14B7359EE}" type="slidenum">
              <a:rPr lang="ko-KR" altLang="en-US" smtClean="0"/>
              <a:pPr/>
              <a:t>254</a:t>
            </a:fld>
            <a:endParaRPr lang="ko-KR" altLang="en-US"/>
          </a:p>
        </p:txBody>
      </p:sp>
      <p:sp>
        <p:nvSpPr>
          <p:cNvPr id="6" name="标题 1"/>
          <p:cNvSpPr txBox="1">
            <a:spLocks/>
          </p:cNvSpPr>
          <p:nvPr/>
        </p:nvSpPr>
        <p:spPr bwMode="auto">
          <a:xfrm>
            <a:off x="200008" y="2564904"/>
            <a:ext cx="8743984" cy="1008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200" b="1" kern="0" dirty="0">
                <a:ea typeface="굴림" pitchFamily="50" charset="-127"/>
              </a:rPr>
              <a:t>EMAP</a:t>
            </a:r>
            <a:endParaRPr lang="en-US" altLang="ko-KR" sz="3200" b="1" kern="0" dirty="0"/>
          </a:p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200" b="1" kern="0" dirty="0"/>
              <a:t>(3) </a:t>
            </a:r>
            <a:r>
              <a:rPr lang="en-US" altLang="ko-KR" sz="3200" b="1" dirty="0" err="1">
                <a:solidFill>
                  <a:schemeClr val="tx2"/>
                </a:solidFill>
              </a:rPr>
              <a:t>Event_PUSH</a:t>
            </a:r>
            <a:endParaRPr lang="en-US" altLang="ko-KR" sz="3200" b="1" dirty="0">
              <a:solidFill>
                <a:schemeClr val="tx2"/>
              </a:solidFill>
            </a:endParaRPr>
          </a:p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altLang="ko-KR" sz="3200" b="1" kern="0" dirty="0">
              <a:solidFill>
                <a:schemeClr val="tx2"/>
              </a:solidFill>
            </a:endParaRPr>
          </a:p>
          <a:p>
            <a:pPr marL="2743200" lvl="5" indent="-457200" eaLnBrk="0" fontAlgn="base" latinLnBrk="0" hangingPunct="0">
              <a:spcBef>
                <a:spcPct val="0"/>
              </a:spcBef>
              <a:spcAft>
                <a:spcPct val="0"/>
              </a:spcAft>
              <a:buFontTx/>
              <a:buChar char="-"/>
              <a:defRPr/>
            </a:pPr>
            <a:r>
              <a:rPr lang="en-US" altLang="ko-KR" sz="2400" b="1" kern="0" dirty="0" err="1"/>
              <a:t>CoAP</a:t>
            </a:r>
            <a:r>
              <a:rPr lang="en-US" altLang="ko-KR" sz="2400" b="1" kern="0" dirty="0"/>
              <a:t>/JSON</a:t>
            </a:r>
          </a:p>
          <a:p>
            <a:pPr marL="2743200" lvl="5" indent="-457200" eaLnBrk="0" fontAlgn="base" latinLnBrk="0" hangingPunct="0">
              <a:spcBef>
                <a:spcPct val="0"/>
              </a:spcBef>
              <a:spcAft>
                <a:spcPct val="0"/>
              </a:spcAft>
              <a:buFontTx/>
              <a:buChar char="-"/>
              <a:defRPr/>
            </a:pPr>
            <a:r>
              <a:rPr lang="en-US" altLang="ko-KR" sz="2400" b="1" kern="0" dirty="0">
                <a:solidFill>
                  <a:schemeClr val="accent2"/>
                </a:solidFill>
              </a:rPr>
              <a:t>MQTT / JSON</a:t>
            </a:r>
          </a:p>
        </p:txBody>
      </p:sp>
    </p:spTree>
    <p:extLst>
      <p:ext uri="{BB962C8B-B14F-4D97-AF65-F5344CB8AC3E}">
        <p14:creationId xmlns:p14="http://schemas.microsoft.com/office/powerpoint/2010/main" val="3849016451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-828600" y="191487"/>
            <a:ext cx="10972848" cy="838200"/>
          </a:xfrm>
        </p:spPr>
        <p:txBody>
          <a:bodyPr/>
          <a:lstStyle/>
          <a:p>
            <a:r>
              <a:rPr lang="en-US" altLang="ko-KR" sz="3200" b="1" dirty="0">
                <a:solidFill>
                  <a:schemeClr val="tx1"/>
                </a:solidFill>
              </a:rPr>
              <a:t>2. Smart Home Energy Framework : </a:t>
            </a:r>
            <a:r>
              <a:rPr lang="en-US" altLang="ko-KR" sz="2800" b="1" dirty="0">
                <a:solidFill>
                  <a:schemeClr val="tx1"/>
                </a:solidFill>
              </a:rPr>
              <a:t/>
            </a:r>
            <a:br>
              <a:rPr lang="en-US" altLang="ko-KR" sz="2800" b="1" dirty="0">
                <a:solidFill>
                  <a:schemeClr val="tx1"/>
                </a:solidFill>
              </a:rPr>
            </a:br>
            <a:r>
              <a:rPr lang="en-US" altLang="ko-KR" sz="2400" b="1" dirty="0">
                <a:solidFill>
                  <a:schemeClr val="tx1"/>
                </a:solidFill>
              </a:rPr>
              <a:t>2.2 </a:t>
            </a:r>
            <a:r>
              <a:rPr lang="en-US" altLang="ko-KR" sz="2400" b="1" dirty="0">
                <a:solidFill>
                  <a:srgbClr val="FF0000"/>
                </a:solidFill>
              </a:rPr>
              <a:t>EMAP</a:t>
            </a:r>
            <a:r>
              <a:rPr lang="en-US" altLang="ko-KR" sz="2400" b="1" dirty="0">
                <a:solidFill>
                  <a:schemeClr val="tx1"/>
                </a:solidFill>
              </a:rPr>
              <a:t>(CoAP/JSON, </a:t>
            </a:r>
            <a:r>
              <a:rPr lang="en-US" altLang="ko-KR" sz="2400" b="1" dirty="0">
                <a:solidFill>
                  <a:srgbClr val="FF0000"/>
                </a:solidFill>
              </a:rPr>
              <a:t>MQTT/JSON</a:t>
            </a:r>
            <a:r>
              <a:rPr lang="en-US" altLang="ko-KR" sz="2400" b="1" dirty="0">
                <a:solidFill>
                  <a:schemeClr val="tx1"/>
                </a:solidFill>
              </a:rPr>
              <a:t>) : Event-PULL, </a:t>
            </a:r>
            <a:r>
              <a:rPr lang="en-US" altLang="ko-KR" sz="2400" b="1" dirty="0">
                <a:solidFill>
                  <a:srgbClr val="FF0000"/>
                </a:solidFill>
              </a:rPr>
              <a:t>PUSH</a:t>
            </a:r>
            <a:endParaRPr lang="ko-KR" altLang="en-US" sz="2400" i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7C6F095-276F-4AD3-9842-1213BA0CC323}" type="slidenum">
              <a:rPr lang="ko-KR" altLang="en-US" smtClean="0">
                <a:solidFill>
                  <a:srgbClr val="000000"/>
                </a:solidFill>
              </a:rPr>
              <a:pPr>
                <a:defRPr/>
              </a:pPr>
              <a:t>255</a:t>
            </a:fld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827584" y="2483604"/>
            <a:ext cx="669674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1" indent="-342900">
              <a:buAutoNum type="arabicParenBoth"/>
            </a:pPr>
            <a:r>
              <a:rPr lang="en-US" altLang="ko-KR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DistributeEvent</a:t>
            </a:r>
          </a:p>
          <a:p>
            <a:pPr marL="342900" lvl="1" indent="-342900">
              <a:buAutoNum type="arabicParenBoth"/>
            </a:pPr>
            <a:r>
              <a:rPr lang="en-US" altLang="ko-KR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Response</a:t>
            </a:r>
            <a:endParaRPr lang="ko-KR" alt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9" name="그룹 18"/>
          <p:cNvGrpSpPr/>
          <p:nvPr/>
        </p:nvGrpSpPr>
        <p:grpSpPr>
          <a:xfrm>
            <a:off x="539552" y="1371816"/>
            <a:ext cx="8229600" cy="1086951"/>
            <a:chOff x="539552" y="1371816"/>
            <a:chExt cx="8229600" cy="1086951"/>
          </a:xfrm>
        </p:grpSpPr>
        <p:sp>
          <p:nvSpPr>
            <p:cNvPr id="24" name="직사각형 23"/>
            <p:cNvSpPr/>
            <p:nvPr/>
          </p:nvSpPr>
          <p:spPr bwMode="auto">
            <a:xfrm>
              <a:off x="539552" y="1417527"/>
              <a:ext cx="8229600" cy="1023300"/>
            </a:xfrm>
            <a:prstGeom prst="rect">
              <a:avLst/>
            </a:prstGeom>
            <a:solidFill>
              <a:schemeClr val="bg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7210426" y="1669901"/>
              <a:ext cx="1172116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ClientEMA</a:t>
              </a:r>
              <a:r>
                <a:rPr lang="en-US" altLang="ko-KR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/>
              </a:r>
              <a:br>
                <a:rPr lang="en-US" altLang="ko-KR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</a:br>
              <a:r>
                <a:rPr lang="en-US" altLang="ko-KR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(192.168.1.101)</a:t>
              </a:r>
            </a:p>
          </p:txBody>
        </p:sp>
        <p:cxnSp>
          <p:nvCxnSpPr>
            <p:cNvPr id="26" name="직선 화살표 연결선 25"/>
            <p:cNvCxnSpPr/>
            <p:nvPr/>
          </p:nvCxnSpPr>
          <p:spPr bwMode="auto">
            <a:xfrm>
              <a:off x="2105142" y="1860213"/>
              <a:ext cx="1468805" cy="0"/>
            </a:xfrm>
            <a:prstGeom prst="straightConnector1">
              <a:avLst/>
            </a:prstGeom>
            <a:solidFill>
              <a:schemeClr val="accent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arrow" w="med" len="med"/>
              <a:tailEnd type="none"/>
            </a:ln>
            <a:effectLst/>
          </p:spPr>
        </p:cxnSp>
        <p:sp>
          <p:nvSpPr>
            <p:cNvPr id="28" name="TextBox 27"/>
            <p:cNvSpPr txBox="1"/>
            <p:nvPr/>
          </p:nvSpPr>
          <p:spPr>
            <a:xfrm>
              <a:off x="783840" y="1696878"/>
              <a:ext cx="1176925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ServerEMA</a:t>
              </a:r>
              <a:endPara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r>
                <a:rPr lang="en-US" altLang="ko-KR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(192.168.1.127)</a:t>
              </a:r>
            </a:p>
          </p:txBody>
        </p:sp>
        <p:cxnSp>
          <p:nvCxnSpPr>
            <p:cNvPr id="29" name="직선 화살표 연결선 28"/>
            <p:cNvCxnSpPr/>
            <p:nvPr/>
          </p:nvCxnSpPr>
          <p:spPr bwMode="auto">
            <a:xfrm flipH="1">
              <a:off x="2133787" y="2132856"/>
              <a:ext cx="1440160" cy="0"/>
            </a:xfrm>
            <a:prstGeom prst="straightConnector1">
              <a:avLst/>
            </a:prstGeom>
            <a:solidFill>
              <a:schemeClr val="accent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arrow" w="med" len="med"/>
              <a:tailEnd type="none"/>
            </a:ln>
            <a:effectLst/>
          </p:spPr>
        </p:cxnSp>
        <p:sp>
          <p:nvSpPr>
            <p:cNvPr id="30" name="TextBox 29"/>
            <p:cNvSpPr txBox="1"/>
            <p:nvPr/>
          </p:nvSpPr>
          <p:spPr>
            <a:xfrm>
              <a:off x="4078422" y="2150990"/>
              <a:ext cx="115441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3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(2)</a:t>
              </a:r>
              <a:r>
                <a:rPr lang="en-US" altLang="ko-KR" sz="1400" dirty="0"/>
                <a:t> Response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3825517" y="1371816"/>
              <a:ext cx="163153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3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(1) </a:t>
              </a:r>
              <a:r>
                <a:rPr lang="en-US" altLang="ko-KR" sz="1400" dirty="0"/>
                <a:t>DistributeEvent</a:t>
              </a:r>
              <a:endParaRPr lang="ko-KR" altLang="en-US" sz="13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4080600" y="1679593"/>
              <a:ext cx="1172117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Broker</a:t>
              </a:r>
              <a:br>
                <a:rPr lang="en-US" altLang="ko-KR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</a:br>
              <a:r>
                <a:rPr lang="en-US" altLang="ko-KR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(192.168.1.201)</a:t>
              </a:r>
            </a:p>
          </p:txBody>
        </p:sp>
        <p:cxnSp>
          <p:nvCxnSpPr>
            <p:cNvPr id="35" name="직선 화살표 연결선 34"/>
            <p:cNvCxnSpPr/>
            <p:nvPr/>
          </p:nvCxnSpPr>
          <p:spPr bwMode="auto">
            <a:xfrm>
              <a:off x="5472143" y="1853903"/>
              <a:ext cx="1468805" cy="0"/>
            </a:xfrm>
            <a:prstGeom prst="straightConnector1">
              <a:avLst/>
            </a:prstGeom>
            <a:solidFill>
              <a:schemeClr val="accent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arrow" w="med" len="med"/>
              <a:tailEnd type="none"/>
            </a:ln>
            <a:effectLst/>
          </p:spPr>
        </p:cxnSp>
        <p:cxnSp>
          <p:nvCxnSpPr>
            <p:cNvPr id="38" name="직선 화살표 연결선 37"/>
            <p:cNvCxnSpPr/>
            <p:nvPr/>
          </p:nvCxnSpPr>
          <p:spPr bwMode="auto">
            <a:xfrm flipH="1">
              <a:off x="5531429" y="2109505"/>
              <a:ext cx="1440160" cy="0"/>
            </a:xfrm>
            <a:prstGeom prst="straightConnector1">
              <a:avLst/>
            </a:prstGeom>
            <a:solidFill>
              <a:schemeClr val="accent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arrow" w="med" len="med"/>
              <a:tailEnd type="none"/>
            </a:ln>
            <a:effectLst/>
          </p:spPr>
        </p:cxnSp>
      </p:grp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A204504-735B-46C5-9426-97B1BBB34E48}"/>
              </a:ext>
            </a:extLst>
          </p:cNvPr>
          <p:cNvSpPr/>
          <p:nvPr/>
        </p:nvSpPr>
        <p:spPr>
          <a:xfrm>
            <a:off x="0" y="0"/>
            <a:ext cx="234307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>
                <a:solidFill>
                  <a:schemeClr val="accent2"/>
                </a:solidFill>
              </a:rPr>
              <a:t>파란색 </a:t>
            </a:r>
            <a:r>
              <a:rPr lang="en-US" altLang="ko-KR" sz="1200" dirty="0">
                <a:solidFill>
                  <a:schemeClr val="accent2"/>
                </a:solidFill>
              </a:rPr>
              <a:t>: </a:t>
            </a:r>
            <a:r>
              <a:rPr lang="ko-KR" altLang="en-US" sz="1200" dirty="0">
                <a:solidFill>
                  <a:schemeClr val="accent2"/>
                </a:solidFill>
              </a:rPr>
              <a:t>기존 </a:t>
            </a:r>
            <a:r>
              <a:rPr lang="en-US" altLang="ko-KR" sz="1200" dirty="0">
                <a:solidFill>
                  <a:schemeClr val="accent2"/>
                </a:solidFill>
              </a:rPr>
              <a:t>OpenADR</a:t>
            </a:r>
            <a:r>
              <a:rPr lang="ko-KR" altLang="en-US" sz="1200" dirty="0">
                <a:solidFill>
                  <a:schemeClr val="accent2"/>
                </a:solidFill>
              </a:rPr>
              <a:t> </a:t>
            </a:r>
            <a:r>
              <a:rPr lang="en-US" altLang="ko-KR" sz="1200" dirty="0">
                <a:solidFill>
                  <a:schemeClr val="accent2"/>
                </a:solidFill>
              </a:rPr>
              <a:t>Tag </a:t>
            </a:r>
            <a:r>
              <a:rPr lang="ko-KR" altLang="en-US" sz="1200" dirty="0">
                <a:solidFill>
                  <a:schemeClr val="accent2"/>
                </a:solidFill>
              </a:rPr>
              <a:t>부분</a:t>
            </a:r>
            <a:endParaRPr lang="en-US" altLang="ko-KR" sz="1200" dirty="0">
              <a:solidFill>
                <a:schemeClr val="accent2"/>
              </a:solidFill>
            </a:endParaRPr>
          </a:p>
          <a:p>
            <a:r>
              <a:rPr lang="ko-KR" altLang="en-US" sz="1200" dirty="0">
                <a:solidFill>
                  <a:srgbClr val="FF0000"/>
                </a:solidFill>
              </a:rPr>
              <a:t>빨간색 </a:t>
            </a:r>
            <a:r>
              <a:rPr lang="en-US" altLang="ko-KR" sz="1200" dirty="0">
                <a:solidFill>
                  <a:srgbClr val="FF0000"/>
                </a:solidFill>
              </a:rPr>
              <a:t>: OpenADR</a:t>
            </a:r>
            <a:r>
              <a:rPr lang="ko-KR" altLang="en-US" sz="1200" dirty="0">
                <a:solidFill>
                  <a:srgbClr val="FF0000"/>
                </a:solidFill>
              </a:rPr>
              <a:t>확장된 </a:t>
            </a:r>
            <a:r>
              <a:rPr lang="en-US" altLang="ko-KR" sz="1200" dirty="0">
                <a:solidFill>
                  <a:srgbClr val="FF0000"/>
                </a:solidFill>
              </a:rPr>
              <a:t>Profile</a:t>
            </a:r>
          </a:p>
          <a:p>
            <a:r>
              <a:rPr lang="ko-KR" altLang="en-US" sz="1200" dirty="0">
                <a:solidFill>
                  <a:schemeClr val="accent1"/>
                </a:solidFill>
              </a:rPr>
              <a:t>초록색 </a:t>
            </a:r>
            <a:r>
              <a:rPr lang="en-US" altLang="ko-KR" sz="1200" dirty="0">
                <a:solidFill>
                  <a:schemeClr val="accent1"/>
                </a:solidFill>
              </a:rPr>
              <a:t>: </a:t>
            </a:r>
            <a:r>
              <a:rPr lang="ko-KR" altLang="en-US" sz="1200" dirty="0">
                <a:solidFill>
                  <a:schemeClr val="accent1"/>
                </a:solidFill>
              </a:rPr>
              <a:t>삭제 또는 변경</a:t>
            </a:r>
            <a:endParaRPr lang="en-US" altLang="ko-KR" sz="1200" dirty="0">
              <a:solidFill>
                <a:schemeClr val="accent1"/>
              </a:solidFill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105219" y="2994281"/>
            <a:ext cx="8933562" cy="3819095"/>
            <a:chOff x="105219" y="2994281"/>
            <a:chExt cx="8933562" cy="3819095"/>
          </a:xfrm>
        </p:grpSpPr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5360" y="5373216"/>
              <a:ext cx="2417862" cy="1294284"/>
            </a:xfrm>
            <a:prstGeom prst="rect">
              <a:avLst/>
            </a:prstGeom>
          </p:spPr>
        </p:pic>
        <p:sp>
          <p:nvSpPr>
            <p:cNvPr id="23" name="TextBox 22"/>
            <p:cNvSpPr txBox="1"/>
            <p:nvPr/>
          </p:nvSpPr>
          <p:spPr>
            <a:xfrm>
              <a:off x="105219" y="2994281"/>
              <a:ext cx="8933562" cy="3819095"/>
            </a:xfrm>
            <a:prstGeom prst="rect">
              <a:avLst/>
            </a:prstGeom>
            <a:noFill/>
            <a:ln>
              <a:solidFill>
                <a:schemeClr val="bg2">
                  <a:lumMod val="50000"/>
                </a:schemeClr>
              </a:solidFill>
            </a:ln>
          </p:spPr>
          <p:txBody>
            <a:bodyPr wrap="square" lIns="108000" tIns="108000" rIns="108000" bIns="108000" rtlCol="0" anchor="ctr">
              <a:spAutoFit/>
            </a:bodyPr>
            <a:lstStyle/>
            <a:p>
              <a:r>
                <a:rPr lang="en-US" altLang="ko-KR" sz="1050" b="1" dirty="0">
                  <a:solidFill>
                    <a:srgbClr val="000000"/>
                  </a:solidFill>
                  <a:latin typeface="Times New Roman" panose="02020603050405020304" pitchFamily="18" charset="0"/>
                  <a:ea typeface="굴림" panose="020B0600000101010101" pitchFamily="50" charset="-127"/>
                  <a:cs typeface="Times New Roman" panose="02020603050405020304" pitchFamily="18" charset="0"/>
                </a:rPr>
                <a:t>DistributeEvent Object</a:t>
              </a:r>
              <a:r>
                <a:rPr lang="en-US" altLang="ko-KR" sz="1050" dirty="0">
                  <a:solidFill>
                    <a:srgbClr val="000000"/>
                  </a:solidFill>
                  <a:latin typeface="Times New Roman" panose="02020603050405020304" pitchFamily="18" charset="0"/>
                  <a:ea typeface="굴림" panose="020B0600000101010101" pitchFamily="50" charset="-127"/>
                  <a:cs typeface="Times New Roman" panose="02020603050405020304" pitchFamily="18" charset="0"/>
                </a:rPr>
                <a:t>{</a:t>
              </a:r>
            </a:p>
            <a:p>
              <a:r>
                <a:rPr lang="en-US" altLang="ko-KR" sz="1050" dirty="0">
                  <a:solidFill>
                    <a:srgbClr val="000000"/>
                  </a:solidFill>
                  <a:latin typeface="Times New Roman" panose="02020603050405020304" pitchFamily="18" charset="0"/>
                  <a:ea typeface="굴림" panose="020B0600000101010101" pitchFamily="50" charset="-127"/>
                  <a:cs typeface="Times New Roman" panose="02020603050405020304" pitchFamily="18" charset="0"/>
                </a:rPr>
                <a:t>   “SrcEMA” : String,</a:t>
              </a:r>
            </a:p>
            <a:p>
              <a:r>
                <a:rPr lang="en-US" altLang="ko-KR" sz="1050" dirty="0">
                  <a:solidFill>
                    <a:srgbClr val="000000"/>
                  </a:solidFill>
                  <a:latin typeface="Times New Roman" panose="02020603050405020304" pitchFamily="18" charset="0"/>
                  <a:ea typeface="굴림" panose="020B0600000101010101" pitchFamily="50" charset="-127"/>
                  <a:cs typeface="Times New Roman" panose="02020603050405020304" pitchFamily="18" charset="0"/>
                </a:rPr>
                <a:t>   “DestEMA” : String,</a:t>
              </a:r>
            </a:p>
            <a:p>
              <a:r>
                <a:rPr lang="en-US" altLang="ko-KR" sz="1050" dirty="0">
                  <a:solidFill>
                    <a:srgbClr val="000000"/>
                  </a:solidFill>
                  <a:latin typeface="Times New Roman" panose="02020603050405020304" pitchFamily="18" charset="0"/>
                  <a:ea typeface="굴림" panose="020B0600000101010101" pitchFamily="50" charset="-127"/>
                  <a:cs typeface="Times New Roman" panose="02020603050405020304" pitchFamily="18" charset="0"/>
                </a:rPr>
                <a:t>   “requestID” : String,</a:t>
              </a:r>
            </a:p>
            <a:p>
              <a:r>
                <a:rPr lang="en-US" altLang="ko-KR" sz="1050" b="1" dirty="0">
                  <a:solidFill>
                    <a:srgbClr val="000000"/>
                  </a:solidFill>
                  <a:latin typeface="Times New Roman" panose="02020603050405020304" pitchFamily="18" charset="0"/>
                  <a:ea typeface="굴림" panose="020B0600000101010101" pitchFamily="50" charset="-127"/>
                  <a:cs typeface="Times New Roman" panose="02020603050405020304" pitchFamily="18" charset="0"/>
                </a:rPr>
                <a:t>   “response” : Array,</a:t>
              </a:r>
            </a:p>
            <a:p>
              <a:r>
                <a:rPr lang="en-US" altLang="ko-KR" sz="1050" b="1" dirty="0">
                  <a:solidFill>
                    <a:srgbClr val="000000"/>
                  </a:solidFill>
                  <a:latin typeface="Times New Roman" panose="02020603050405020304" pitchFamily="18" charset="0"/>
                  <a:ea typeface="굴림" panose="020B0600000101010101" pitchFamily="50" charset="-127"/>
                  <a:cs typeface="Times New Roman" panose="02020603050405020304" pitchFamily="18" charset="0"/>
                </a:rPr>
                <a:t>   “event” : Array,</a:t>
              </a:r>
            </a:p>
            <a:p>
              <a:r>
                <a:rPr lang="en-US" altLang="ko-KR" sz="1050" b="1" dirty="0">
                  <a:solidFill>
                    <a:srgbClr val="000000"/>
                  </a:solidFill>
                  <a:latin typeface="Times New Roman" panose="02020603050405020304" pitchFamily="18" charset="0"/>
                  <a:ea typeface="굴림" panose="020B0600000101010101" pitchFamily="50" charset="-127"/>
                  <a:cs typeface="Times New Roman" panose="02020603050405020304" pitchFamily="18" charset="0"/>
                </a:rPr>
                <a:t>   </a:t>
              </a:r>
              <a:r>
                <a:rPr lang="en-US" altLang="ko-KR" sz="1050" dirty="0">
                  <a:solidFill>
                    <a:srgbClr val="000000"/>
                  </a:solidFill>
                  <a:latin typeface="Times New Roman" panose="02020603050405020304" pitchFamily="18" charset="0"/>
                  <a:ea typeface="굴림" panose="020B0600000101010101" pitchFamily="50" charset="-127"/>
                  <a:cs typeface="Times New Roman" panose="02020603050405020304" pitchFamily="18" charset="0"/>
                </a:rPr>
                <a:t>“responseRequired” : String,</a:t>
              </a:r>
            </a:p>
            <a:p>
              <a:r>
                <a:rPr lang="en-US" altLang="ko-KR" sz="1050" dirty="0">
                  <a:solidFill>
                    <a:schemeClr val="accent2"/>
                  </a:solidFill>
                  <a:latin typeface="Times New Roman" panose="02020603050405020304" pitchFamily="18" charset="0"/>
                  <a:ea typeface="굴림" panose="020B0600000101010101" pitchFamily="50" charset="-127"/>
                  <a:cs typeface="Times New Roman" panose="02020603050405020304" pitchFamily="18" charset="0"/>
                </a:rPr>
                <a:t>   “service” : String,</a:t>
              </a:r>
            </a:p>
            <a:p>
              <a:r>
                <a:rPr lang="en-US" altLang="ko-KR" sz="1050" dirty="0">
                  <a:solidFill>
                    <a:srgbClr val="FF0000"/>
                  </a:solidFill>
                  <a:latin typeface="Times New Roman" panose="02020603050405020304" pitchFamily="18" charset="0"/>
                  <a:ea typeface="굴림" panose="020B0600000101010101" pitchFamily="50" charset="-127"/>
                  <a:cs typeface="Times New Roman" panose="02020603050405020304" pitchFamily="18" charset="0"/>
                </a:rPr>
                <a:t>   “time” : Date</a:t>
              </a:r>
            </a:p>
            <a:p>
              <a:r>
                <a:rPr lang="en-US" altLang="ko-KR" sz="1050" dirty="0">
                  <a:solidFill>
                    <a:srgbClr val="000000"/>
                  </a:solidFill>
                  <a:latin typeface="Times New Roman" panose="02020603050405020304" pitchFamily="18" charset="0"/>
                  <a:ea typeface="굴림" panose="020B0600000101010101" pitchFamily="50" charset="-127"/>
                  <a:cs typeface="Times New Roman" panose="02020603050405020304" pitchFamily="18" charset="0"/>
                </a:rPr>
                <a:t>}</a:t>
              </a:r>
            </a:p>
            <a:p>
              <a:endParaRPr lang="en-US" altLang="ko-KR" sz="80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endParaRPr>
            </a:p>
            <a:p>
              <a:endParaRPr lang="en-US" altLang="ko-KR" sz="80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endParaRPr>
            </a:p>
            <a:p>
              <a:endParaRPr lang="en-US" altLang="ko-KR" sz="80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endParaRPr>
            </a:p>
            <a:p>
              <a:endParaRPr lang="en-US" altLang="ko-KR" sz="105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endParaRPr>
            </a:p>
            <a:p>
              <a:endParaRPr lang="en-US" altLang="ko-KR" sz="105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endParaRPr>
            </a:p>
            <a:p>
              <a:endParaRPr lang="en-US" altLang="ko-KR" sz="105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endParaRPr>
            </a:p>
            <a:p>
              <a:endParaRPr lang="en-US" altLang="ko-KR" sz="105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endParaRPr>
            </a:p>
            <a:p>
              <a:endParaRPr lang="en-US" altLang="ko-KR" sz="105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endParaRPr>
            </a:p>
            <a:p>
              <a:endParaRPr lang="en-US" altLang="ko-KR" sz="105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endParaRPr>
            </a:p>
            <a:p>
              <a:endParaRPr lang="en-US" altLang="ko-KR" sz="105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endParaRPr>
            </a:p>
            <a:p>
              <a:endParaRPr lang="en-US" altLang="ko-KR" sz="105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endParaRPr>
            </a:p>
            <a:p>
              <a:endParaRPr lang="en-US" altLang="ko-KR" sz="105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endParaRPr>
            </a:p>
            <a:p>
              <a:endParaRPr lang="en-US" altLang="ko-KR" sz="105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3399387" y="3062605"/>
              <a:ext cx="2534541" cy="332398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/>
                <a:t>event</a:t>
              </a:r>
              <a:r>
                <a:rPr lang="en-US" altLang="ko-KR" sz="1000" dirty="0"/>
                <a:t> </a:t>
              </a:r>
              <a:r>
                <a:rPr lang="en-US" altLang="ko-KR" sz="1000" b="1" dirty="0"/>
                <a:t>Array</a:t>
              </a:r>
              <a:r>
                <a:rPr lang="en-US" altLang="ko-KR" sz="1000" dirty="0"/>
                <a:t>{</a:t>
              </a:r>
            </a:p>
            <a:p>
              <a:r>
                <a:rPr lang="en-US" altLang="ko-KR" sz="1000" dirty="0">
                  <a:solidFill>
                    <a:srgbClr val="000000"/>
                  </a:solidFill>
                  <a:latin typeface="Times New Roman" panose="02020603050405020304" pitchFamily="18" charset="0"/>
                  <a:ea typeface="굴림" panose="020B0600000101010101" pitchFamily="50" charset="-127"/>
                  <a:cs typeface="Times New Roman" panose="02020603050405020304" pitchFamily="18" charset="0"/>
                </a:rPr>
                <a:t>    “eventID” : String,</a:t>
              </a:r>
            </a:p>
            <a:p>
              <a:r>
                <a:rPr lang="en-US" altLang="ko-KR" sz="1000" b="1" dirty="0">
                  <a:solidFill>
                    <a:srgbClr val="000000"/>
                  </a:solidFill>
                  <a:latin typeface="Times New Roman" panose="02020603050405020304" pitchFamily="18" charset="0"/>
                  <a:ea typeface="굴림" panose="020B0600000101010101" pitchFamily="50" charset="-127"/>
                  <a:cs typeface="Times New Roman" panose="02020603050405020304" pitchFamily="18" charset="0"/>
                </a:rPr>
                <a:t>    “eventSignals” : Array,</a:t>
              </a:r>
            </a:p>
            <a:p>
              <a:r>
                <a:rPr lang="en-US" altLang="ko-KR" sz="1000" dirty="0">
                  <a:solidFill>
                    <a:srgbClr val="000000"/>
                  </a:solidFill>
                  <a:latin typeface="Times New Roman" panose="02020603050405020304" pitchFamily="18" charset="0"/>
                  <a:ea typeface="굴림" panose="020B0600000101010101" pitchFamily="50" charset="-127"/>
                  <a:cs typeface="Times New Roman" panose="02020603050405020304" pitchFamily="18" charset="0"/>
                </a:rPr>
                <a:t>    “modificationNumber” : Integer,</a:t>
              </a:r>
            </a:p>
            <a:p>
              <a:r>
                <a:rPr lang="en-US" altLang="ko-KR" sz="1000" dirty="0">
                  <a:solidFill>
                    <a:srgbClr val="000000"/>
                  </a:solidFill>
                  <a:latin typeface="Times New Roman" panose="02020603050405020304" pitchFamily="18" charset="0"/>
                  <a:ea typeface="굴림" panose="020B0600000101010101" pitchFamily="50" charset="-127"/>
                  <a:cs typeface="Times New Roman" panose="02020603050405020304" pitchFamily="18" charset="0"/>
                </a:rPr>
                <a:t>    “modificationReason” : String,</a:t>
              </a:r>
            </a:p>
            <a:p>
              <a:r>
                <a:rPr lang="en-US" altLang="ko-KR" sz="1000" dirty="0">
                  <a:solidFill>
                    <a:srgbClr val="000000"/>
                  </a:solidFill>
                  <a:latin typeface="Times New Roman" panose="02020603050405020304" pitchFamily="18" charset="0"/>
                  <a:ea typeface="굴림" panose="020B0600000101010101" pitchFamily="50" charset="-127"/>
                  <a:cs typeface="Times New Roman" panose="02020603050405020304" pitchFamily="18" charset="0"/>
                </a:rPr>
                <a:t>    “priority” : Integer,</a:t>
              </a:r>
            </a:p>
            <a:p>
              <a:r>
                <a:rPr lang="en-US" altLang="ko-KR" sz="1000" dirty="0">
                  <a:solidFill>
                    <a:srgbClr val="000000"/>
                  </a:solidFill>
                  <a:latin typeface="Times New Roman" panose="02020603050405020304" pitchFamily="18" charset="0"/>
                  <a:ea typeface="굴림" panose="020B0600000101010101" pitchFamily="50" charset="-127"/>
                  <a:cs typeface="Times New Roman" panose="02020603050405020304" pitchFamily="18" charset="0"/>
                </a:rPr>
                <a:t>    “marketContext” : String,</a:t>
              </a:r>
            </a:p>
            <a:p>
              <a:r>
                <a:rPr lang="en-US" altLang="ko-KR" sz="1000" dirty="0">
                  <a:solidFill>
                    <a:srgbClr val="000000"/>
                  </a:solidFill>
                  <a:latin typeface="Times New Roman" panose="02020603050405020304" pitchFamily="18" charset="0"/>
                  <a:ea typeface="굴림" panose="020B0600000101010101" pitchFamily="50" charset="-127"/>
                  <a:cs typeface="Times New Roman" panose="02020603050405020304" pitchFamily="18" charset="0"/>
                </a:rPr>
                <a:t>    “createdDataTime” : Date,</a:t>
              </a:r>
            </a:p>
            <a:p>
              <a:r>
                <a:rPr lang="en-US" altLang="ko-KR" sz="1000" dirty="0">
                  <a:solidFill>
                    <a:srgbClr val="000000"/>
                  </a:solidFill>
                  <a:latin typeface="Times New Roman" panose="02020603050405020304" pitchFamily="18" charset="0"/>
                  <a:ea typeface="굴림" panose="020B0600000101010101" pitchFamily="50" charset="-127"/>
                  <a:cs typeface="Times New Roman" panose="02020603050405020304" pitchFamily="18" charset="0"/>
                </a:rPr>
                <a:t>    “eventStatus” : String,</a:t>
              </a:r>
            </a:p>
            <a:p>
              <a:r>
                <a:rPr lang="en-US" altLang="ko-KR" sz="1000" dirty="0">
                  <a:solidFill>
                    <a:srgbClr val="000000"/>
                  </a:solidFill>
                  <a:latin typeface="Times New Roman" panose="02020603050405020304" pitchFamily="18" charset="0"/>
                  <a:ea typeface="굴림" panose="020B0600000101010101" pitchFamily="50" charset="-127"/>
                  <a:cs typeface="Times New Roman" panose="02020603050405020304" pitchFamily="18" charset="0"/>
                </a:rPr>
                <a:t>    “testEvent” : Boolean,</a:t>
              </a:r>
            </a:p>
            <a:p>
              <a:r>
                <a:rPr lang="en-US" altLang="ko-KR" sz="1000" dirty="0">
                  <a:solidFill>
                    <a:srgbClr val="000000"/>
                  </a:solidFill>
                  <a:latin typeface="Times New Roman" panose="02020603050405020304" pitchFamily="18" charset="0"/>
                  <a:ea typeface="굴림" panose="020B0600000101010101" pitchFamily="50" charset="-127"/>
                  <a:cs typeface="Times New Roman" panose="02020603050405020304" pitchFamily="18" charset="0"/>
                </a:rPr>
                <a:t>    “vtnComment” : String,</a:t>
              </a:r>
            </a:p>
            <a:p>
              <a:r>
                <a:rPr lang="en-US" altLang="ko-KR" sz="1000" dirty="0">
                  <a:solidFill>
                    <a:srgbClr val="000000"/>
                  </a:solidFill>
                  <a:latin typeface="Times New Roman" panose="02020603050405020304" pitchFamily="18" charset="0"/>
                  <a:ea typeface="굴림" panose="020B0600000101010101" pitchFamily="50" charset="-127"/>
                  <a:cs typeface="Times New Roman" panose="02020603050405020304" pitchFamily="18" charset="0"/>
                </a:rPr>
                <a:t>    “dtstart” : Date,</a:t>
              </a:r>
            </a:p>
            <a:p>
              <a:r>
                <a:rPr lang="en-US" altLang="ko-KR" sz="1000" dirty="0">
                  <a:solidFill>
                    <a:srgbClr val="000000"/>
                  </a:solidFill>
                  <a:latin typeface="Times New Roman" panose="02020603050405020304" pitchFamily="18" charset="0"/>
                  <a:ea typeface="굴림" panose="020B0600000101010101" pitchFamily="50" charset="-127"/>
                  <a:cs typeface="Times New Roman" panose="02020603050405020304" pitchFamily="18" charset="0"/>
                </a:rPr>
                <a:t>    “duration” : String,</a:t>
              </a:r>
            </a:p>
            <a:p>
              <a:r>
                <a:rPr lang="en-US" altLang="ko-KR" sz="1000" dirty="0">
                  <a:solidFill>
                    <a:srgbClr val="000000"/>
                  </a:solidFill>
                  <a:latin typeface="Times New Roman" panose="02020603050405020304" pitchFamily="18" charset="0"/>
                  <a:ea typeface="굴림" panose="020B0600000101010101" pitchFamily="50" charset="-127"/>
                  <a:cs typeface="Times New Roman" panose="02020603050405020304" pitchFamily="18" charset="0"/>
                </a:rPr>
                <a:t>    “properties” : String,</a:t>
              </a:r>
            </a:p>
            <a:p>
              <a:r>
                <a:rPr lang="en-US" altLang="ko-KR" sz="1000" dirty="0">
                  <a:solidFill>
                    <a:srgbClr val="000000"/>
                  </a:solidFill>
                  <a:latin typeface="Times New Roman" panose="02020603050405020304" pitchFamily="18" charset="0"/>
                  <a:ea typeface="굴림" panose="020B0600000101010101" pitchFamily="50" charset="-127"/>
                  <a:cs typeface="Times New Roman" panose="02020603050405020304" pitchFamily="18" charset="0"/>
                </a:rPr>
                <a:t>    “components” : String,</a:t>
              </a:r>
            </a:p>
            <a:p>
              <a:r>
                <a:rPr lang="en-US" altLang="ko-KR" sz="1000" dirty="0">
                  <a:solidFill>
                    <a:schemeClr val="accent2"/>
                  </a:solidFill>
                  <a:latin typeface="Times New Roman" panose="02020603050405020304" pitchFamily="18" charset="0"/>
                  <a:ea typeface="굴림" panose="020B0600000101010101" pitchFamily="50" charset="-127"/>
                  <a:cs typeface="Times New Roman" panose="02020603050405020304" pitchFamily="18" charset="0"/>
                </a:rPr>
                <a:t>    “</a:t>
              </a:r>
              <a:r>
                <a:rPr lang="en-US" altLang="ko-KR" sz="1000" dirty="0">
                  <a:solidFill>
                    <a:schemeClr val="accent2"/>
                  </a:solidFill>
                </a:rPr>
                <a:t>specificDestEMA</a:t>
              </a:r>
              <a:r>
                <a:rPr lang="en-US" altLang="ko-KR" sz="1000" dirty="0">
                  <a:solidFill>
                    <a:schemeClr val="accent2"/>
                  </a:solidFill>
                  <a:latin typeface="Times New Roman" panose="02020603050405020304" pitchFamily="18" charset="0"/>
                  <a:ea typeface="굴림" panose="020B0600000101010101" pitchFamily="50" charset="-127"/>
                  <a:cs typeface="Times New Roman" panose="02020603050405020304" pitchFamily="18" charset="0"/>
                </a:rPr>
                <a:t>” : String,</a:t>
              </a:r>
            </a:p>
            <a:p>
              <a:r>
                <a:rPr lang="en-US" altLang="ko-KR" sz="1000" dirty="0">
                  <a:solidFill>
                    <a:srgbClr val="000000"/>
                  </a:solidFill>
                  <a:latin typeface="Times New Roman" panose="02020603050405020304" pitchFamily="18" charset="0"/>
                  <a:ea typeface="굴림" panose="020B0600000101010101" pitchFamily="50" charset="-127"/>
                  <a:cs typeface="Times New Roman" panose="02020603050405020304" pitchFamily="18" charset="0"/>
                </a:rPr>
                <a:t>    “tolerance” : String,</a:t>
              </a:r>
            </a:p>
            <a:p>
              <a:r>
                <a:rPr lang="en-US" altLang="ko-KR" sz="1000" dirty="0">
                  <a:solidFill>
                    <a:srgbClr val="000000"/>
                  </a:solidFill>
                  <a:latin typeface="Times New Roman" panose="02020603050405020304" pitchFamily="18" charset="0"/>
                  <a:ea typeface="굴림" panose="020B0600000101010101" pitchFamily="50" charset="-127"/>
                  <a:cs typeface="Times New Roman" panose="02020603050405020304" pitchFamily="18" charset="0"/>
                </a:rPr>
                <a:t>    “notification” : String,</a:t>
              </a:r>
            </a:p>
            <a:p>
              <a:r>
                <a:rPr lang="en-US" altLang="ko-KR" sz="1000" dirty="0">
                  <a:solidFill>
                    <a:srgbClr val="000000"/>
                  </a:solidFill>
                  <a:latin typeface="Times New Roman" panose="02020603050405020304" pitchFamily="18" charset="0"/>
                  <a:ea typeface="굴림" panose="020B0600000101010101" pitchFamily="50" charset="-127"/>
                  <a:cs typeface="Times New Roman" panose="02020603050405020304" pitchFamily="18" charset="0"/>
                </a:rPr>
                <a:t>    “rampUp” : String,</a:t>
              </a:r>
            </a:p>
            <a:p>
              <a:r>
                <a:rPr lang="en-US" altLang="ko-KR" sz="1000" dirty="0">
                  <a:solidFill>
                    <a:srgbClr val="000000"/>
                  </a:solidFill>
                  <a:latin typeface="Times New Roman" panose="02020603050405020304" pitchFamily="18" charset="0"/>
                  <a:ea typeface="굴림" panose="020B0600000101010101" pitchFamily="50" charset="-127"/>
                  <a:cs typeface="Times New Roman" panose="02020603050405020304" pitchFamily="18" charset="0"/>
                </a:rPr>
                <a:t>    “recovery” : String</a:t>
              </a:r>
            </a:p>
            <a:p>
              <a:r>
                <a:rPr lang="en-US" altLang="ko-KR" sz="1000" dirty="0"/>
                <a:t>}</a:t>
              </a:r>
              <a:endParaRPr lang="ko-KR" altLang="en-US" sz="1000" dirty="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6072147" y="5519554"/>
              <a:ext cx="2172261" cy="86177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/>
                <a:t>intervals</a:t>
              </a:r>
              <a:r>
                <a:rPr lang="en-US" altLang="ko-KR" sz="1000" dirty="0"/>
                <a:t> </a:t>
              </a:r>
              <a:r>
                <a:rPr lang="en-US" altLang="ko-KR" sz="1000" b="1" dirty="0"/>
                <a:t>Array</a:t>
              </a:r>
              <a:r>
                <a:rPr lang="en-US" altLang="ko-KR" sz="1000" dirty="0"/>
                <a:t>{</a:t>
              </a:r>
            </a:p>
            <a:p>
              <a:r>
                <a:rPr lang="en-US" altLang="ko-KR" sz="1000" dirty="0"/>
                <a:t>  </a:t>
              </a:r>
              <a:r>
                <a:rPr lang="en-US" altLang="ko-KR" sz="1000" dirty="0">
                  <a:solidFill>
                    <a:srgbClr val="000000"/>
                  </a:solidFill>
                  <a:latin typeface="Times New Roman" panose="02020603050405020304" pitchFamily="18" charset="0"/>
                  <a:ea typeface="굴림" panose="020B0600000101010101" pitchFamily="50" charset="-127"/>
                  <a:cs typeface="Times New Roman" panose="02020603050405020304" pitchFamily="18" charset="0"/>
                </a:rPr>
                <a:t> “duration” : String,</a:t>
              </a:r>
            </a:p>
            <a:p>
              <a:r>
                <a:rPr lang="en-US" altLang="ko-KR" sz="1000" dirty="0">
                  <a:solidFill>
                    <a:srgbClr val="000000"/>
                  </a:solidFill>
                  <a:latin typeface="Times New Roman" panose="02020603050405020304" pitchFamily="18" charset="0"/>
                  <a:ea typeface="굴림" panose="020B0600000101010101" pitchFamily="50" charset="-127"/>
                  <a:cs typeface="Times New Roman" panose="02020603050405020304" pitchFamily="18" charset="0"/>
                </a:rPr>
                <a:t>   “uid” : Integer,</a:t>
              </a:r>
            </a:p>
            <a:p>
              <a:r>
                <a:rPr lang="en-US" altLang="ko-KR" sz="1000" dirty="0">
                  <a:solidFill>
                    <a:srgbClr val="000000"/>
                  </a:solidFill>
                  <a:latin typeface="Times New Roman" panose="02020603050405020304" pitchFamily="18" charset="0"/>
                  <a:ea typeface="굴림" panose="020B0600000101010101" pitchFamily="50" charset="-127"/>
                  <a:cs typeface="Times New Roman" panose="02020603050405020304" pitchFamily="18" charset="0"/>
                </a:rPr>
                <a:t>   “value” : Double</a:t>
              </a:r>
              <a:endParaRPr lang="en-US" altLang="ko-KR" sz="1000" dirty="0"/>
            </a:p>
            <a:p>
              <a:r>
                <a:rPr lang="en-US" altLang="ko-KR" sz="1000" dirty="0">
                  <a:solidFill>
                    <a:srgbClr val="000000"/>
                  </a:solidFill>
                  <a:latin typeface="Times New Roman" panose="02020603050405020304" pitchFamily="18" charset="0"/>
                  <a:ea typeface="굴림" panose="020B0600000101010101" pitchFamily="50" charset="-127"/>
                  <a:cs typeface="Times New Roman" panose="02020603050405020304" pitchFamily="18" charset="0"/>
                </a:rPr>
                <a:t>}</a:t>
              </a:r>
              <a:endParaRPr lang="ko-KR" altLang="en-US" sz="1000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1171538" y="4385307"/>
              <a:ext cx="2121171" cy="86177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/>
                <a:t>response</a:t>
              </a:r>
              <a:r>
                <a:rPr lang="en-US" altLang="ko-KR" sz="1000" dirty="0"/>
                <a:t> </a:t>
              </a:r>
              <a:r>
                <a:rPr lang="en-US" altLang="ko-KR" sz="1000" b="1" dirty="0"/>
                <a:t>Array</a:t>
              </a:r>
              <a:r>
                <a:rPr lang="en-US" altLang="ko-KR" sz="1000" dirty="0"/>
                <a:t>{</a:t>
              </a:r>
            </a:p>
            <a:p>
              <a:r>
                <a:rPr lang="en-US" altLang="ko-KR" sz="1000" dirty="0"/>
                <a:t>  </a:t>
              </a:r>
              <a:r>
                <a:rPr lang="en-US" altLang="ko-KR" sz="1000" dirty="0">
                  <a:solidFill>
                    <a:srgbClr val="000000"/>
                  </a:solidFill>
                  <a:latin typeface="Times New Roman" panose="02020603050405020304" pitchFamily="18" charset="0"/>
                  <a:ea typeface="굴림" panose="020B0600000101010101" pitchFamily="50" charset="-127"/>
                  <a:cs typeface="Times New Roman" panose="02020603050405020304" pitchFamily="18" charset="0"/>
                </a:rPr>
                <a:t> “requestID” : String,</a:t>
              </a:r>
            </a:p>
            <a:p>
              <a:r>
                <a:rPr lang="en-US" altLang="ko-KR" sz="1000" dirty="0">
                  <a:solidFill>
                    <a:srgbClr val="000000"/>
                  </a:solidFill>
                  <a:latin typeface="Times New Roman" panose="02020603050405020304" pitchFamily="18" charset="0"/>
                  <a:ea typeface="굴림" panose="020B0600000101010101" pitchFamily="50" charset="-127"/>
                  <a:cs typeface="Times New Roman" panose="02020603050405020304" pitchFamily="18" charset="0"/>
                </a:rPr>
                <a:t>   “responseCode” : Integer,</a:t>
              </a:r>
            </a:p>
            <a:p>
              <a:r>
                <a:rPr lang="en-US" altLang="ko-KR" sz="1000" dirty="0">
                  <a:solidFill>
                    <a:srgbClr val="000000"/>
                  </a:solidFill>
                  <a:latin typeface="Times New Roman" panose="02020603050405020304" pitchFamily="18" charset="0"/>
                  <a:ea typeface="굴림" panose="020B0600000101010101" pitchFamily="50" charset="-127"/>
                  <a:cs typeface="Times New Roman" panose="02020603050405020304" pitchFamily="18" charset="0"/>
                </a:rPr>
                <a:t>   “responseDescription” : String</a:t>
              </a:r>
              <a:endParaRPr lang="en-US" altLang="ko-KR" sz="1000" dirty="0"/>
            </a:p>
            <a:p>
              <a:r>
                <a:rPr lang="en-US" altLang="ko-KR" sz="1000" dirty="0">
                  <a:solidFill>
                    <a:srgbClr val="000000"/>
                  </a:solidFill>
                  <a:latin typeface="Times New Roman" panose="02020603050405020304" pitchFamily="18" charset="0"/>
                  <a:ea typeface="굴림" panose="020B0600000101010101" pitchFamily="50" charset="-127"/>
                  <a:cs typeface="Times New Roman" panose="02020603050405020304" pitchFamily="18" charset="0"/>
                </a:rPr>
                <a:t>}</a:t>
              </a:r>
              <a:endParaRPr lang="ko-KR" altLang="en-US" sz="1000" dirty="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6071049" y="3072679"/>
              <a:ext cx="2821432" cy="2372545"/>
            </a:xfrm>
            <a:prstGeom prst="rect">
              <a:avLst/>
            </a:prstGeom>
            <a:noFill/>
            <a:ln>
              <a:solidFill>
                <a:schemeClr val="bg2">
                  <a:lumMod val="50000"/>
                </a:schemeClr>
              </a:solidFill>
            </a:ln>
          </p:spPr>
          <p:txBody>
            <a:bodyPr wrap="square" lIns="108000" tIns="108000" rIns="108000" bIns="108000" rtlCol="0" anchor="ctr">
              <a:spAutoFit/>
            </a:bodyPr>
            <a:lstStyle/>
            <a:p>
              <a:r>
                <a:rPr lang="en-US" altLang="ko-KR" sz="1000" b="1" dirty="0"/>
                <a:t>eventSignals</a:t>
              </a:r>
              <a:r>
                <a:rPr lang="en-US" sz="1000" dirty="0">
                  <a:solidFill>
                    <a:srgbClr val="000000"/>
                  </a:solidFill>
                  <a:latin typeface="Times New Roman" panose="02020603050405020304" pitchFamily="18" charset="0"/>
                  <a:ea typeface="굴림" panose="020B0600000101010101" pitchFamily="50" charset="-127"/>
                  <a:cs typeface="Times New Roman" panose="02020603050405020304" pitchFamily="18" charset="0"/>
                </a:rPr>
                <a:t> </a:t>
              </a:r>
              <a:r>
                <a:rPr lang="en-US" sz="1000" b="1" dirty="0">
                  <a:solidFill>
                    <a:srgbClr val="000000"/>
                  </a:solidFill>
                  <a:latin typeface="Times New Roman" panose="02020603050405020304" pitchFamily="18" charset="0"/>
                  <a:ea typeface="굴림" panose="020B0600000101010101" pitchFamily="50" charset="-127"/>
                  <a:cs typeface="Times New Roman" panose="02020603050405020304" pitchFamily="18" charset="0"/>
                </a:rPr>
                <a:t>Object</a:t>
              </a:r>
              <a:r>
                <a:rPr lang="en-US" sz="1000" dirty="0">
                  <a:solidFill>
                    <a:srgbClr val="000000"/>
                  </a:solidFill>
                  <a:latin typeface="Times New Roman" panose="02020603050405020304" pitchFamily="18" charset="0"/>
                  <a:ea typeface="굴림" panose="020B0600000101010101" pitchFamily="50" charset="-127"/>
                  <a:cs typeface="Times New Roman" panose="02020603050405020304" pitchFamily="18" charset="0"/>
                </a:rPr>
                <a:t>{</a:t>
              </a:r>
            </a:p>
            <a:p>
              <a:r>
                <a:rPr lang="en-US" sz="1000" dirty="0">
                  <a:solidFill>
                    <a:srgbClr val="000000"/>
                  </a:solidFill>
                  <a:latin typeface="Times New Roman" panose="02020603050405020304" pitchFamily="18" charset="0"/>
                  <a:ea typeface="굴림" panose="020B0600000101010101" pitchFamily="50" charset="-127"/>
                  <a:cs typeface="Times New Roman" panose="02020603050405020304" pitchFamily="18" charset="0"/>
                </a:rPr>
                <a:t>   “</a:t>
              </a:r>
              <a:r>
                <a:rPr lang="en-US" sz="1000" dirty="0" err="1">
                  <a:solidFill>
                    <a:srgbClr val="000000"/>
                  </a:solidFill>
                  <a:latin typeface="Times New Roman" panose="02020603050405020304" pitchFamily="18" charset="0"/>
                  <a:ea typeface="굴림" panose="020B0600000101010101" pitchFamily="50" charset="-127"/>
                  <a:cs typeface="Times New Roman" panose="02020603050405020304" pitchFamily="18" charset="0"/>
                </a:rPr>
                <a:t>eventSignal</a:t>
              </a:r>
              <a:r>
                <a:rPr lang="en-US" sz="1000" dirty="0">
                  <a:solidFill>
                    <a:srgbClr val="000000"/>
                  </a:solidFill>
                  <a:latin typeface="Times New Roman" panose="02020603050405020304" pitchFamily="18" charset="0"/>
                  <a:ea typeface="굴림" panose="020B0600000101010101" pitchFamily="50" charset="-127"/>
                  <a:cs typeface="Times New Roman" panose="02020603050405020304" pitchFamily="18" charset="0"/>
                </a:rPr>
                <a:t>” : String,</a:t>
              </a:r>
            </a:p>
            <a:p>
              <a:r>
                <a:rPr lang="en-US" sz="1000" b="1" dirty="0">
                  <a:solidFill>
                    <a:srgbClr val="000000"/>
                  </a:solidFill>
                  <a:latin typeface="Times New Roman" panose="02020603050405020304" pitchFamily="18" charset="0"/>
                  <a:ea typeface="굴림" panose="020B0600000101010101" pitchFamily="50" charset="-127"/>
                  <a:cs typeface="Times New Roman" panose="02020603050405020304" pitchFamily="18" charset="0"/>
                </a:rPr>
                <a:t>   “</a:t>
              </a:r>
              <a:r>
                <a:rPr lang="en-US" altLang="ko-KR" sz="1000" b="1" dirty="0"/>
                <a:t>intervals” : Array,</a:t>
              </a:r>
            </a:p>
            <a:p>
              <a:r>
                <a:rPr lang="en-US" sz="1000" dirty="0">
                  <a:solidFill>
                    <a:srgbClr val="000000"/>
                  </a:solidFill>
                  <a:latin typeface="Times New Roman" panose="02020603050405020304" pitchFamily="18" charset="0"/>
                  <a:ea typeface="굴림" panose="020B0600000101010101" pitchFamily="50" charset="-127"/>
                  <a:cs typeface="Times New Roman" panose="02020603050405020304" pitchFamily="18" charset="0"/>
                </a:rPr>
                <a:t>   “</a:t>
              </a:r>
              <a:r>
                <a:rPr lang="en-US" sz="1000" dirty="0" err="1">
                  <a:solidFill>
                    <a:srgbClr val="000000"/>
                  </a:solidFill>
                  <a:latin typeface="Times New Roman" panose="02020603050405020304" pitchFamily="18" charset="0"/>
                  <a:ea typeface="굴림" panose="020B0600000101010101" pitchFamily="50" charset="-127"/>
                  <a:cs typeface="Times New Roman" panose="02020603050405020304" pitchFamily="18" charset="0"/>
                </a:rPr>
                <a:t>signalName</a:t>
              </a:r>
              <a:r>
                <a:rPr lang="en-US" sz="1000" dirty="0">
                  <a:solidFill>
                    <a:srgbClr val="000000"/>
                  </a:solidFill>
                  <a:latin typeface="Times New Roman" panose="02020603050405020304" pitchFamily="18" charset="0"/>
                  <a:ea typeface="굴림" panose="020B0600000101010101" pitchFamily="50" charset="-127"/>
                  <a:cs typeface="Times New Roman" panose="02020603050405020304" pitchFamily="18" charset="0"/>
                </a:rPr>
                <a:t>” : String,</a:t>
              </a:r>
            </a:p>
            <a:p>
              <a:r>
                <a:rPr lang="en-US" sz="1000" dirty="0">
                  <a:solidFill>
                    <a:srgbClr val="FF0000"/>
                  </a:solidFill>
                  <a:ea typeface="굴림" panose="020B0600000101010101" pitchFamily="50" charset="-127"/>
                  <a:cs typeface="Times New Roman" panose="02020603050405020304" pitchFamily="18" charset="0"/>
                </a:rPr>
                <a:t>   “signalType” : String, (Price Event, Control Event, Reserve</a:t>
              </a:r>
            </a:p>
            <a:p>
              <a:r>
                <a:rPr lang="en-US" sz="1000" dirty="0">
                  <a:solidFill>
                    <a:srgbClr val="FF0000"/>
                  </a:solidFill>
                  <a:ea typeface="굴림" panose="020B0600000101010101" pitchFamily="50" charset="-127"/>
                  <a:cs typeface="Times New Roman" panose="02020603050405020304" pitchFamily="18" charset="0"/>
                </a:rPr>
                <a:t>   Mode, RealtimeDR</a:t>
              </a:r>
              <a:r>
                <a:rPr lang="ko-KR" altLang="en-US" sz="1000" dirty="0">
                  <a:solidFill>
                    <a:srgbClr val="FF0000"/>
                  </a:solidFill>
                  <a:ea typeface="굴림" panose="020B0600000101010101" pitchFamily="50" charset="-127"/>
                  <a:cs typeface="Times New Roman" panose="02020603050405020304" pitchFamily="18" charset="0"/>
                </a:rPr>
                <a:t>인지 구분</a:t>
              </a:r>
              <a:r>
                <a:rPr lang="en-US" altLang="ko-KR" sz="1000" dirty="0">
                  <a:solidFill>
                    <a:srgbClr val="FF0000"/>
                  </a:solidFill>
                  <a:ea typeface="굴림" panose="020B0600000101010101" pitchFamily="50" charset="-127"/>
                  <a:cs typeface="Times New Roman" panose="02020603050405020304" pitchFamily="18" charset="0"/>
                </a:rPr>
                <a:t>)</a:t>
              </a:r>
            </a:p>
            <a:p>
              <a:r>
                <a:rPr lang="en-US" sz="1000" dirty="0">
                  <a:solidFill>
                    <a:srgbClr val="FF0000"/>
                  </a:solidFill>
                  <a:latin typeface="Times New Roman" panose="02020603050405020304" pitchFamily="18" charset="0"/>
                  <a:ea typeface="굴림" panose="020B0600000101010101" pitchFamily="50" charset="-127"/>
                  <a:cs typeface="Times New Roman" panose="02020603050405020304" pitchFamily="18" charset="0"/>
                </a:rPr>
                <a:t>   </a:t>
              </a:r>
              <a:r>
                <a:rPr lang="en-US" sz="1000" dirty="0">
                  <a:latin typeface="Times New Roman" panose="02020603050405020304" pitchFamily="18" charset="0"/>
                  <a:ea typeface="굴림" panose="020B0600000101010101" pitchFamily="50" charset="-127"/>
                  <a:cs typeface="Times New Roman" panose="02020603050405020304" pitchFamily="18" charset="0"/>
                </a:rPr>
                <a:t>“</a:t>
              </a:r>
              <a:r>
                <a:rPr lang="en-US" sz="1000" dirty="0" err="1">
                  <a:latin typeface="Times New Roman" panose="02020603050405020304" pitchFamily="18" charset="0"/>
                  <a:ea typeface="굴림" panose="020B0600000101010101" pitchFamily="50" charset="-127"/>
                  <a:cs typeface="Times New Roman" panose="02020603050405020304" pitchFamily="18" charset="0"/>
                </a:rPr>
                <a:t>signalID</a:t>
              </a:r>
              <a:r>
                <a:rPr lang="en-US" sz="1000" dirty="0">
                  <a:latin typeface="Times New Roman" panose="02020603050405020304" pitchFamily="18" charset="0"/>
                  <a:ea typeface="굴림" panose="020B0600000101010101" pitchFamily="50" charset="-127"/>
                  <a:cs typeface="Times New Roman" panose="02020603050405020304" pitchFamily="18" charset="0"/>
                </a:rPr>
                <a:t>” : String,</a:t>
              </a:r>
            </a:p>
            <a:p>
              <a:r>
                <a:rPr lang="en-US" sz="1000" dirty="0">
                  <a:solidFill>
                    <a:srgbClr val="FF0000"/>
                  </a:solidFill>
                  <a:latin typeface="Times New Roman" panose="02020603050405020304" pitchFamily="18" charset="0"/>
                  <a:ea typeface="굴림" panose="020B0600000101010101" pitchFamily="50" charset="-127"/>
                  <a:cs typeface="Times New Roman" panose="02020603050405020304" pitchFamily="18" charset="0"/>
                </a:rPr>
                <a:t>   </a:t>
              </a:r>
              <a:r>
                <a:rPr lang="en-US" sz="1000" dirty="0">
                  <a:latin typeface="Times New Roman" panose="02020603050405020304" pitchFamily="18" charset="0"/>
                  <a:ea typeface="굴림" panose="020B0600000101010101" pitchFamily="50" charset="-127"/>
                  <a:cs typeface="Times New Roman" panose="02020603050405020304" pitchFamily="18" charset="0"/>
                </a:rPr>
                <a:t>“currentValue”  : Double,</a:t>
              </a:r>
            </a:p>
            <a:p>
              <a:r>
                <a:rPr lang="en-US" sz="1000" dirty="0">
                  <a:solidFill>
                    <a:srgbClr val="FF0000"/>
                  </a:solidFill>
                  <a:latin typeface="Times New Roman" panose="02020603050405020304" pitchFamily="18" charset="0"/>
                  <a:ea typeface="굴림" panose="020B0600000101010101" pitchFamily="50" charset="-127"/>
                  <a:cs typeface="Times New Roman" panose="02020603050405020304" pitchFamily="18" charset="0"/>
                </a:rPr>
                <a:t>   “threshold” : Double,</a:t>
              </a:r>
            </a:p>
            <a:p>
              <a:r>
                <a:rPr lang="en-US" sz="1000" dirty="0">
                  <a:solidFill>
                    <a:srgbClr val="FF0000"/>
                  </a:solidFill>
                  <a:latin typeface="Times New Roman" panose="02020603050405020304" pitchFamily="18" charset="0"/>
                  <a:ea typeface="굴림" panose="020B0600000101010101" pitchFamily="50" charset="-127"/>
                  <a:cs typeface="Times New Roman" panose="02020603050405020304" pitchFamily="18" charset="0"/>
                </a:rPr>
                <a:t>   “capacity” :  Double,</a:t>
              </a:r>
            </a:p>
            <a:p>
              <a:r>
                <a:rPr lang="en-US" sz="1000" dirty="0">
                  <a:solidFill>
                    <a:srgbClr val="FF0000"/>
                  </a:solidFill>
                  <a:latin typeface="Times New Roman" panose="02020603050405020304" pitchFamily="18" charset="0"/>
                  <a:ea typeface="굴림" panose="020B0600000101010101" pitchFamily="50" charset="-127"/>
                  <a:cs typeface="Times New Roman" panose="02020603050405020304" pitchFamily="18" charset="0"/>
                </a:rPr>
                <a:t>   “price” : Integer,</a:t>
              </a:r>
            </a:p>
            <a:p>
              <a:r>
                <a:rPr lang="en-US" sz="1000" dirty="0">
                  <a:solidFill>
                    <a:srgbClr val="FF0000"/>
                  </a:solidFill>
                  <a:latin typeface="Times New Roman" panose="02020603050405020304" pitchFamily="18" charset="0"/>
                  <a:ea typeface="굴림" panose="020B0600000101010101" pitchFamily="50" charset="-127"/>
                  <a:cs typeface="Times New Roman" panose="02020603050405020304" pitchFamily="18" charset="0"/>
                </a:rPr>
                <a:t>   “unit” : String,</a:t>
              </a:r>
            </a:p>
            <a:p>
              <a:r>
                <a:rPr lang="en-US" sz="1000" dirty="0">
                  <a:solidFill>
                    <a:srgbClr val="000000"/>
                  </a:solidFill>
                  <a:latin typeface="Times New Roman" panose="02020603050405020304" pitchFamily="18" charset="0"/>
                  <a:ea typeface="굴림" panose="020B0600000101010101" pitchFamily="50" charset="-127"/>
                  <a:cs typeface="Times New Roman" panose="02020603050405020304" pitchFamily="18" charset="0"/>
                </a:rPr>
                <a:t>}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33997835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b="1" dirty="0">
                <a:solidFill>
                  <a:schemeClr val="tx1"/>
                </a:solidFill>
              </a:rPr>
              <a:t>2. Smart Home Energy Framework : </a:t>
            </a:r>
            <a:r>
              <a:rPr lang="en-US" altLang="ko-KR" sz="2800" b="1" dirty="0">
                <a:solidFill>
                  <a:schemeClr val="tx1"/>
                </a:solidFill>
              </a:rPr>
              <a:t/>
            </a:r>
            <a:br>
              <a:rPr lang="en-US" altLang="ko-KR" sz="2800" b="1" dirty="0">
                <a:solidFill>
                  <a:schemeClr val="tx1"/>
                </a:solidFill>
              </a:rPr>
            </a:br>
            <a:r>
              <a:rPr lang="en-US" altLang="ko-KR" sz="2400" b="1" dirty="0">
                <a:solidFill>
                  <a:schemeClr val="tx1"/>
                </a:solidFill>
              </a:rPr>
              <a:t>2.2 </a:t>
            </a:r>
            <a:r>
              <a:rPr lang="en-US" altLang="ko-KR" sz="2400" b="1" dirty="0">
                <a:solidFill>
                  <a:srgbClr val="FF0000"/>
                </a:solidFill>
              </a:rPr>
              <a:t>EMAP</a:t>
            </a:r>
            <a:r>
              <a:rPr lang="en-US" altLang="ko-KR" sz="2400" b="1" dirty="0">
                <a:solidFill>
                  <a:schemeClr val="tx1"/>
                </a:solidFill>
              </a:rPr>
              <a:t>(CoAP/JSON</a:t>
            </a:r>
            <a:r>
              <a:rPr lang="en-US" altLang="ko-KR" sz="2400" b="1" dirty="0">
                <a:solidFill>
                  <a:srgbClr val="FF0000"/>
                </a:solidFill>
              </a:rPr>
              <a:t>, MQTT/JSON</a:t>
            </a:r>
            <a:r>
              <a:rPr lang="en-US" altLang="ko-KR" sz="2400" b="1" dirty="0">
                <a:solidFill>
                  <a:schemeClr val="tx1"/>
                </a:solidFill>
              </a:rPr>
              <a:t>) : Event-PULL, </a:t>
            </a:r>
            <a:r>
              <a:rPr lang="en-US" altLang="ko-KR" sz="2400" b="1" dirty="0">
                <a:solidFill>
                  <a:srgbClr val="FF0000"/>
                </a:solidFill>
              </a:rPr>
              <a:t>PUSH</a:t>
            </a:r>
            <a:endParaRPr lang="ko-KR" altLang="en-US" sz="2400" i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7C6F095-276F-4AD3-9842-1213BA0CC323}" type="slidenum">
              <a:rPr lang="ko-KR" altLang="en-US" smtClean="0">
                <a:solidFill>
                  <a:srgbClr val="000000"/>
                </a:solidFill>
              </a:rPr>
              <a:pPr>
                <a:defRPr/>
              </a:pPr>
              <a:t>256</a:t>
            </a:fld>
            <a:endParaRPr lang="ko-KR" altLang="en-US" dirty="0">
              <a:solidFill>
                <a:srgbClr val="000000"/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539552" y="1371816"/>
            <a:ext cx="8229600" cy="1086951"/>
            <a:chOff x="539552" y="1371816"/>
            <a:chExt cx="8229600" cy="1086951"/>
          </a:xfrm>
        </p:grpSpPr>
        <p:sp>
          <p:nvSpPr>
            <p:cNvPr id="16" name="직사각형 15"/>
            <p:cNvSpPr/>
            <p:nvPr/>
          </p:nvSpPr>
          <p:spPr bwMode="auto">
            <a:xfrm>
              <a:off x="539552" y="1417527"/>
              <a:ext cx="8229600" cy="1023300"/>
            </a:xfrm>
            <a:prstGeom prst="rect">
              <a:avLst/>
            </a:prstGeom>
            <a:solidFill>
              <a:schemeClr val="bg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210426" y="1669901"/>
              <a:ext cx="1172116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ClientEMA</a:t>
              </a:r>
              <a:r>
                <a:rPr lang="en-US" altLang="ko-KR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/>
              </a:r>
              <a:br>
                <a:rPr lang="en-US" altLang="ko-KR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</a:br>
              <a:r>
                <a:rPr lang="en-US" altLang="ko-KR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(192.168.1.101)</a:t>
              </a:r>
            </a:p>
          </p:txBody>
        </p:sp>
        <p:cxnSp>
          <p:nvCxnSpPr>
            <p:cNvPr id="25" name="직선 화살표 연결선 24"/>
            <p:cNvCxnSpPr/>
            <p:nvPr/>
          </p:nvCxnSpPr>
          <p:spPr bwMode="auto">
            <a:xfrm>
              <a:off x="2105142" y="1860213"/>
              <a:ext cx="1468805" cy="0"/>
            </a:xfrm>
            <a:prstGeom prst="straightConnector1">
              <a:avLst/>
            </a:prstGeom>
            <a:solidFill>
              <a:schemeClr val="accent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arrow" w="med" len="med"/>
              <a:tailEnd type="none"/>
            </a:ln>
            <a:effectLst/>
          </p:spPr>
        </p:cxnSp>
        <p:sp>
          <p:nvSpPr>
            <p:cNvPr id="28" name="TextBox 27"/>
            <p:cNvSpPr txBox="1"/>
            <p:nvPr/>
          </p:nvSpPr>
          <p:spPr>
            <a:xfrm>
              <a:off x="783840" y="1696878"/>
              <a:ext cx="1176925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ServerEMA</a:t>
              </a:r>
              <a:endPara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r>
                <a:rPr lang="en-US" altLang="ko-KR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(192.168.1.127)</a:t>
              </a:r>
            </a:p>
          </p:txBody>
        </p:sp>
        <p:cxnSp>
          <p:nvCxnSpPr>
            <p:cNvPr id="30" name="직선 화살표 연결선 29"/>
            <p:cNvCxnSpPr/>
            <p:nvPr/>
          </p:nvCxnSpPr>
          <p:spPr bwMode="auto">
            <a:xfrm flipH="1">
              <a:off x="2133787" y="2132856"/>
              <a:ext cx="1440160" cy="0"/>
            </a:xfrm>
            <a:prstGeom prst="straightConnector1">
              <a:avLst/>
            </a:prstGeom>
            <a:solidFill>
              <a:schemeClr val="accent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arrow" w="med" len="med"/>
              <a:tailEnd type="none"/>
            </a:ln>
            <a:effectLst/>
          </p:spPr>
        </p:cxnSp>
        <p:sp>
          <p:nvSpPr>
            <p:cNvPr id="31" name="TextBox 30"/>
            <p:cNvSpPr txBox="1"/>
            <p:nvPr/>
          </p:nvSpPr>
          <p:spPr>
            <a:xfrm>
              <a:off x="4078422" y="2150990"/>
              <a:ext cx="115441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3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(2)</a:t>
              </a:r>
              <a:r>
                <a:rPr lang="en-US" altLang="ko-KR" sz="1400" dirty="0"/>
                <a:t> Response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3825517" y="1371816"/>
              <a:ext cx="163153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3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(1) </a:t>
              </a:r>
              <a:r>
                <a:rPr lang="en-US" altLang="ko-KR" sz="1400" dirty="0"/>
                <a:t>DistributeEvent</a:t>
              </a:r>
              <a:endParaRPr lang="ko-KR" altLang="en-US" sz="13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4080600" y="1679593"/>
              <a:ext cx="1172117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Broker</a:t>
              </a:r>
              <a:br>
                <a:rPr lang="en-US" altLang="ko-KR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</a:br>
              <a:r>
                <a:rPr lang="en-US" altLang="ko-KR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(192.168.1.201)</a:t>
              </a:r>
            </a:p>
          </p:txBody>
        </p:sp>
        <p:cxnSp>
          <p:nvCxnSpPr>
            <p:cNvPr id="35" name="직선 화살표 연결선 34"/>
            <p:cNvCxnSpPr/>
            <p:nvPr/>
          </p:nvCxnSpPr>
          <p:spPr bwMode="auto">
            <a:xfrm>
              <a:off x="5472143" y="1853903"/>
              <a:ext cx="1468805" cy="0"/>
            </a:xfrm>
            <a:prstGeom prst="straightConnector1">
              <a:avLst/>
            </a:prstGeom>
            <a:solidFill>
              <a:schemeClr val="accent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arrow" w="med" len="med"/>
              <a:tailEnd type="none"/>
            </a:ln>
            <a:effectLst/>
          </p:spPr>
        </p:cxnSp>
        <p:cxnSp>
          <p:nvCxnSpPr>
            <p:cNvPr id="36" name="직선 화살표 연결선 35"/>
            <p:cNvCxnSpPr/>
            <p:nvPr/>
          </p:nvCxnSpPr>
          <p:spPr bwMode="auto">
            <a:xfrm flipH="1">
              <a:off x="5531429" y="2109505"/>
              <a:ext cx="1440160" cy="0"/>
            </a:xfrm>
            <a:prstGeom prst="straightConnector1">
              <a:avLst/>
            </a:prstGeom>
            <a:solidFill>
              <a:schemeClr val="accent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arrow" w="med" len="med"/>
              <a:tailEnd type="none"/>
            </a:ln>
            <a:effectLst/>
          </p:spPr>
        </p:cxnSp>
      </p:grpSp>
      <p:sp>
        <p:nvSpPr>
          <p:cNvPr id="38" name="직사각형 37"/>
          <p:cNvSpPr/>
          <p:nvPr/>
        </p:nvSpPr>
        <p:spPr>
          <a:xfrm>
            <a:off x="783840" y="2424560"/>
            <a:ext cx="669674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1" indent="-342900">
              <a:buAutoNum type="arabicParenBoth"/>
            </a:pPr>
            <a:r>
              <a:rPr lang="en-US" altLang="ko-KR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DistributeEvent</a:t>
            </a:r>
          </a:p>
          <a:p>
            <a:pPr marL="342900" lvl="1" indent="-342900">
              <a:buAutoNum type="arabicParenBoth"/>
            </a:pPr>
            <a:r>
              <a:rPr lang="en-US" altLang="ko-KR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Response</a:t>
            </a:r>
            <a:endParaRPr lang="ko-KR" alt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724AD55-4AE4-4F34-A2A5-16FCF3FF8B4E}"/>
              </a:ext>
            </a:extLst>
          </p:cNvPr>
          <p:cNvSpPr/>
          <p:nvPr/>
        </p:nvSpPr>
        <p:spPr>
          <a:xfrm>
            <a:off x="0" y="0"/>
            <a:ext cx="234307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>
                <a:solidFill>
                  <a:schemeClr val="accent2"/>
                </a:solidFill>
              </a:rPr>
              <a:t>파란색 </a:t>
            </a:r>
            <a:r>
              <a:rPr lang="en-US" altLang="ko-KR" sz="1200" dirty="0">
                <a:solidFill>
                  <a:schemeClr val="accent2"/>
                </a:solidFill>
              </a:rPr>
              <a:t>: </a:t>
            </a:r>
            <a:r>
              <a:rPr lang="ko-KR" altLang="en-US" sz="1200" dirty="0">
                <a:solidFill>
                  <a:schemeClr val="accent2"/>
                </a:solidFill>
              </a:rPr>
              <a:t>기존 </a:t>
            </a:r>
            <a:r>
              <a:rPr lang="en-US" altLang="ko-KR" sz="1200" dirty="0">
                <a:solidFill>
                  <a:schemeClr val="accent2"/>
                </a:solidFill>
              </a:rPr>
              <a:t>OpenADR</a:t>
            </a:r>
            <a:r>
              <a:rPr lang="ko-KR" altLang="en-US" sz="1200" dirty="0">
                <a:solidFill>
                  <a:schemeClr val="accent2"/>
                </a:solidFill>
              </a:rPr>
              <a:t> </a:t>
            </a:r>
            <a:r>
              <a:rPr lang="en-US" altLang="ko-KR" sz="1200" dirty="0">
                <a:solidFill>
                  <a:schemeClr val="accent2"/>
                </a:solidFill>
              </a:rPr>
              <a:t>Tag </a:t>
            </a:r>
            <a:r>
              <a:rPr lang="ko-KR" altLang="en-US" sz="1200" dirty="0">
                <a:solidFill>
                  <a:schemeClr val="accent2"/>
                </a:solidFill>
              </a:rPr>
              <a:t>부분</a:t>
            </a:r>
            <a:endParaRPr lang="en-US" altLang="ko-KR" sz="1200" dirty="0">
              <a:solidFill>
                <a:schemeClr val="accent2"/>
              </a:solidFill>
            </a:endParaRPr>
          </a:p>
          <a:p>
            <a:r>
              <a:rPr lang="ko-KR" altLang="en-US" sz="1200" dirty="0">
                <a:solidFill>
                  <a:srgbClr val="FF0000"/>
                </a:solidFill>
              </a:rPr>
              <a:t>빨간색 </a:t>
            </a:r>
            <a:r>
              <a:rPr lang="en-US" altLang="ko-KR" sz="1200" dirty="0">
                <a:solidFill>
                  <a:srgbClr val="FF0000"/>
                </a:solidFill>
              </a:rPr>
              <a:t>: OpenADR</a:t>
            </a:r>
            <a:r>
              <a:rPr lang="ko-KR" altLang="en-US" sz="1200" dirty="0">
                <a:solidFill>
                  <a:srgbClr val="FF0000"/>
                </a:solidFill>
              </a:rPr>
              <a:t>확장된 </a:t>
            </a:r>
            <a:r>
              <a:rPr lang="en-US" altLang="ko-KR" sz="1200" dirty="0">
                <a:solidFill>
                  <a:srgbClr val="FF0000"/>
                </a:solidFill>
              </a:rPr>
              <a:t>Profile</a:t>
            </a:r>
          </a:p>
          <a:p>
            <a:r>
              <a:rPr lang="ko-KR" altLang="en-US" sz="1200" dirty="0">
                <a:solidFill>
                  <a:schemeClr val="accent1"/>
                </a:solidFill>
              </a:rPr>
              <a:t>초록색 </a:t>
            </a:r>
            <a:r>
              <a:rPr lang="en-US" altLang="ko-KR" sz="1200" dirty="0">
                <a:solidFill>
                  <a:schemeClr val="accent1"/>
                </a:solidFill>
              </a:rPr>
              <a:t>: </a:t>
            </a:r>
            <a:r>
              <a:rPr lang="ko-KR" altLang="en-US" sz="1200" dirty="0">
                <a:solidFill>
                  <a:schemeClr val="accent1"/>
                </a:solidFill>
              </a:rPr>
              <a:t>삭제 또는 변경</a:t>
            </a:r>
            <a:endParaRPr lang="en-US" altLang="ko-KR" sz="1200" dirty="0">
              <a:solidFill>
                <a:schemeClr val="accent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A102B1E-A40B-4751-AAAC-5E25B728A0B6}"/>
              </a:ext>
            </a:extLst>
          </p:cNvPr>
          <p:cNvSpPr txBox="1"/>
          <p:nvPr/>
        </p:nvSpPr>
        <p:spPr>
          <a:xfrm>
            <a:off x="555841" y="3324872"/>
            <a:ext cx="8033489" cy="1880103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txBody>
          <a:bodyPr wrap="square" lIns="108000" tIns="108000" rIns="108000" bIns="108000" rtlCol="0" anchor="ctr">
            <a:spAutoFit/>
          </a:bodyPr>
          <a:lstStyle/>
          <a:p>
            <a:r>
              <a:rPr lang="en-US" sz="1200" b="1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Response Object</a:t>
            </a:r>
            <a:r>
              <a:rPr lang="en-US" sz="120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{</a:t>
            </a:r>
          </a:p>
          <a:p>
            <a:r>
              <a:rPr lang="en-US" altLang="ko-KR" sz="12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SrcEMA” </a:t>
            </a:r>
            <a:r>
              <a:rPr lang="en-US" altLang="ko-KR" sz="12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: String,</a:t>
            </a:r>
          </a:p>
          <a:p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“DestEMA” : String,</a:t>
            </a:r>
          </a:p>
          <a:p>
            <a:r>
              <a:rPr lang="en-US" sz="12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</a:t>
            </a:r>
            <a:r>
              <a:rPr lang="en-US" altLang="ko-KR" sz="12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“</a:t>
            </a:r>
            <a:r>
              <a:rPr lang="en-US" sz="12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requestID": </a:t>
            </a:r>
            <a:r>
              <a:rPr lang="en-US" altLang="ko-KR" sz="12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String</a:t>
            </a:r>
            <a:r>
              <a:rPr lang="en-US" sz="12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,</a:t>
            </a:r>
          </a:p>
          <a:p>
            <a:r>
              <a:rPr lang="en-US" sz="12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“responseCode” : Integer,</a:t>
            </a:r>
          </a:p>
          <a:p>
            <a:r>
              <a:rPr lang="en-US" altLang="ko-KR" sz="12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“responseDescription”: String,</a:t>
            </a:r>
          </a:p>
          <a:p>
            <a:r>
              <a:rPr lang="en-US" altLang="ko-KR" sz="1200" dirty="0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“service” : String</a:t>
            </a:r>
            <a:r>
              <a:rPr lang="en-US" altLang="ko-KR" sz="1200" dirty="0" smtClean="0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,</a:t>
            </a:r>
            <a:endParaRPr lang="en-US" altLang="ko-KR" sz="1200" dirty="0">
              <a:solidFill>
                <a:srgbClr val="FF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r>
              <a:rPr lang="en-US" altLang="ko-KR" sz="1200" dirty="0">
                <a:solidFill>
                  <a:srgbClr val="FF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“time” : Date</a:t>
            </a:r>
          </a:p>
          <a:p>
            <a:r>
              <a:rPr lang="en-US" sz="120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003576088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b="1" dirty="0">
                <a:solidFill>
                  <a:schemeClr val="tx1"/>
                </a:solidFill>
              </a:rPr>
              <a:t>2. Smart Home Energy Framework : </a:t>
            </a:r>
            <a:r>
              <a:rPr lang="en-US" altLang="ko-KR" sz="2800" b="1" dirty="0">
                <a:solidFill>
                  <a:schemeClr val="tx1"/>
                </a:solidFill>
              </a:rPr>
              <a:t/>
            </a:r>
            <a:br>
              <a:rPr lang="en-US" altLang="ko-KR" sz="2800" b="1" dirty="0">
                <a:solidFill>
                  <a:schemeClr val="tx1"/>
                </a:solidFill>
              </a:rPr>
            </a:br>
            <a:r>
              <a:rPr lang="en-US" altLang="ko-KR" sz="2400" b="1" dirty="0">
                <a:solidFill>
                  <a:schemeClr val="tx1"/>
                </a:solidFill>
              </a:rPr>
              <a:t>2.2 </a:t>
            </a:r>
            <a:r>
              <a:rPr lang="en-US" altLang="ko-KR" sz="2400" b="1" dirty="0">
                <a:solidFill>
                  <a:srgbClr val="FF0000"/>
                </a:solidFill>
              </a:rPr>
              <a:t>EMAP</a:t>
            </a:r>
            <a:r>
              <a:rPr lang="en-US" altLang="ko-KR" sz="2400" b="1" dirty="0">
                <a:solidFill>
                  <a:schemeClr val="tx1"/>
                </a:solidFill>
              </a:rPr>
              <a:t>(CoAP/JSON, </a:t>
            </a:r>
            <a:r>
              <a:rPr lang="en-US" altLang="ko-KR" sz="2400" b="1" dirty="0">
                <a:solidFill>
                  <a:srgbClr val="FF0000"/>
                </a:solidFill>
              </a:rPr>
              <a:t>MQTT/JSON</a:t>
            </a:r>
            <a:r>
              <a:rPr lang="en-US" altLang="ko-KR" sz="2400" b="1" dirty="0">
                <a:solidFill>
                  <a:schemeClr val="tx1"/>
                </a:solidFill>
              </a:rPr>
              <a:t>) : Event-PULL, </a:t>
            </a:r>
            <a:r>
              <a:rPr lang="en-US" altLang="ko-KR" sz="2400" b="1" dirty="0">
                <a:solidFill>
                  <a:srgbClr val="FF0000"/>
                </a:solidFill>
              </a:rPr>
              <a:t>PUSH</a:t>
            </a:r>
            <a:endParaRPr lang="ko-KR" altLang="en-US" sz="2400" i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7C6F095-276F-4AD3-9842-1213BA0CC323}" type="slidenum">
              <a:rPr lang="ko-KR" altLang="en-US" smtClean="0">
                <a:solidFill>
                  <a:srgbClr val="000000"/>
                </a:solidFill>
              </a:rPr>
              <a:pPr>
                <a:defRPr/>
              </a:pPr>
              <a:t>257</a:t>
            </a:fld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827584" y="2483604"/>
            <a:ext cx="6696744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/>
            <a:r>
              <a:rPr lang="en-US" altLang="ko-KR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(3) CreatedEvent</a:t>
            </a:r>
          </a:p>
          <a:p>
            <a:pPr marL="0" lvl="1"/>
            <a:r>
              <a:rPr lang="en-US" altLang="ko-KR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(4) Response</a:t>
            </a:r>
            <a:endParaRPr lang="ko-KR" alt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1"/>
            <a:endParaRPr lang="en-US" altLang="ko-KR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539552" y="1371816"/>
            <a:ext cx="8229600" cy="1086951"/>
            <a:chOff x="539552" y="1371816"/>
            <a:chExt cx="8229600" cy="1086951"/>
          </a:xfrm>
        </p:grpSpPr>
        <p:sp>
          <p:nvSpPr>
            <p:cNvPr id="16" name="직사각형 15"/>
            <p:cNvSpPr/>
            <p:nvPr/>
          </p:nvSpPr>
          <p:spPr bwMode="auto">
            <a:xfrm>
              <a:off x="539552" y="1417527"/>
              <a:ext cx="8229600" cy="1023300"/>
            </a:xfrm>
            <a:prstGeom prst="rect">
              <a:avLst/>
            </a:prstGeom>
            <a:solidFill>
              <a:schemeClr val="bg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7210426" y="1669901"/>
              <a:ext cx="1172116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ClientEMA</a:t>
              </a:r>
              <a:r>
                <a:rPr lang="en-US" altLang="ko-KR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/>
              </a:r>
              <a:br>
                <a:rPr lang="en-US" altLang="ko-KR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</a:br>
              <a:r>
                <a:rPr lang="en-US" altLang="ko-KR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(192.168.1.101)</a:t>
              </a:r>
            </a:p>
          </p:txBody>
        </p:sp>
        <p:cxnSp>
          <p:nvCxnSpPr>
            <p:cNvPr id="22" name="직선 화살표 연결선 21"/>
            <p:cNvCxnSpPr/>
            <p:nvPr/>
          </p:nvCxnSpPr>
          <p:spPr bwMode="auto">
            <a:xfrm>
              <a:off x="2105142" y="1860213"/>
              <a:ext cx="1468805" cy="0"/>
            </a:xfrm>
            <a:prstGeom prst="straightConnector1">
              <a:avLst/>
            </a:prstGeom>
            <a:solidFill>
              <a:schemeClr val="accent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arrow" w="med" len="med"/>
              <a:tailEnd type="none"/>
            </a:ln>
            <a:effectLst/>
          </p:spPr>
        </p:cxnSp>
        <p:sp>
          <p:nvSpPr>
            <p:cNvPr id="23" name="TextBox 22"/>
            <p:cNvSpPr txBox="1"/>
            <p:nvPr/>
          </p:nvSpPr>
          <p:spPr>
            <a:xfrm>
              <a:off x="783840" y="1696878"/>
              <a:ext cx="1176925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ServerEMA</a:t>
              </a:r>
              <a:endPara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r>
                <a:rPr lang="en-US" altLang="ko-KR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(192.168.1.127)</a:t>
              </a:r>
            </a:p>
          </p:txBody>
        </p:sp>
        <p:cxnSp>
          <p:nvCxnSpPr>
            <p:cNvPr id="27" name="직선 화살표 연결선 26"/>
            <p:cNvCxnSpPr/>
            <p:nvPr/>
          </p:nvCxnSpPr>
          <p:spPr bwMode="auto">
            <a:xfrm flipH="1">
              <a:off x="2133787" y="2132856"/>
              <a:ext cx="1440160" cy="0"/>
            </a:xfrm>
            <a:prstGeom prst="straightConnector1">
              <a:avLst/>
            </a:prstGeom>
            <a:solidFill>
              <a:schemeClr val="accent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arrow" w="med" len="med"/>
              <a:tailEnd type="none"/>
            </a:ln>
            <a:effectLst/>
          </p:spPr>
        </p:cxnSp>
        <p:sp>
          <p:nvSpPr>
            <p:cNvPr id="28" name="TextBox 27"/>
            <p:cNvSpPr txBox="1"/>
            <p:nvPr/>
          </p:nvSpPr>
          <p:spPr>
            <a:xfrm>
              <a:off x="4078424" y="2150990"/>
              <a:ext cx="115441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3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(2)</a:t>
              </a:r>
              <a:r>
                <a:rPr lang="en-US" altLang="ko-KR" sz="1400" dirty="0"/>
                <a:t> Response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3825517" y="1371816"/>
              <a:ext cx="145257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3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(3) </a:t>
              </a:r>
              <a:r>
                <a:rPr lang="en-US" altLang="ko-KR" sz="1400" dirty="0"/>
                <a:t>CreatedEvent</a:t>
              </a:r>
              <a:endParaRPr lang="ko-KR" altLang="en-US" sz="13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080600" y="1679593"/>
              <a:ext cx="1172117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Broker</a:t>
              </a:r>
              <a:br>
                <a:rPr lang="en-US" altLang="ko-KR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</a:br>
              <a:r>
                <a:rPr lang="en-US" altLang="ko-KR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(192.168.1.201)</a:t>
              </a:r>
            </a:p>
          </p:txBody>
        </p:sp>
        <p:cxnSp>
          <p:nvCxnSpPr>
            <p:cNvPr id="34" name="직선 화살표 연결선 33"/>
            <p:cNvCxnSpPr/>
            <p:nvPr/>
          </p:nvCxnSpPr>
          <p:spPr bwMode="auto">
            <a:xfrm>
              <a:off x="5472143" y="1853903"/>
              <a:ext cx="1468805" cy="0"/>
            </a:xfrm>
            <a:prstGeom prst="straightConnector1">
              <a:avLst/>
            </a:prstGeom>
            <a:solidFill>
              <a:schemeClr val="accent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arrow" w="med" len="med"/>
              <a:tailEnd type="none"/>
            </a:ln>
            <a:effectLst/>
          </p:spPr>
        </p:cxnSp>
        <p:cxnSp>
          <p:nvCxnSpPr>
            <p:cNvPr id="35" name="직선 화살표 연결선 34"/>
            <p:cNvCxnSpPr/>
            <p:nvPr/>
          </p:nvCxnSpPr>
          <p:spPr bwMode="auto">
            <a:xfrm flipH="1">
              <a:off x="5531429" y="2109505"/>
              <a:ext cx="1440160" cy="0"/>
            </a:xfrm>
            <a:prstGeom prst="straightConnector1">
              <a:avLst/>
            </a:prstGeom>
            <a:solidFill>
              <a:schemeClr val="accent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arrow" w="med" len="med"/>
              <a:tailEnd type="none"/>
            </a:ln>
            <a:effectLst/>
          </p:spPr>
        </p:cxn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8F7D7F7-65C5-41A0-91F0-94D5B4968FBB}"/>
              </a:ext>
            </a:extLst>
          </p:cNvPr>
          <p:cNvSpPr/>
          <p:nvPr/>
        </p:nvSpPr>
        <p:spPr>
          <a:xfrm>
            <a:off x="0" y="0"/>
            <a:ext cx="234307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>
                <a:solidFill>
                  <a:schemeClr val="accent2"/>
                </a:solidFill>
              </a:rPr>
              <a:t>파란색 </a:t>
            </a:r>
            <a:r>
              <a:rPr lang="en-US" altLang="ko-KR" sz="1200" dirty="0">
                <a:solidFill>
                  <a:schemeClr val="accent2"/>
                </a:solidFill>
              </a:rPr>
              <a:t>: </a:t>
            </a:r>
            <a:r>
              <a:rPr lang="ko-KR" altLang="en-US" sz="1200" dirty="0">
                <a:solidFill>
                  <a:schemeClr val="accent2"/>
                </a:solidFill>
              </a:rPr>
              <a:t>기존 </a:t>
            </a:r>
            <a:r>
              <a:rPr lang="en-US" altLang="ko-KR" sz="1200" dirty="0">
                <a:solidFill>
                  <a:schemeClr val="accent2"/>
                </a:solidFill>
              </a:rPr>
              <a:t>OpenADR</a:t>
            </a:r>
            <a:r>
              <a:rPr lang="ko-KR" altLang="en-US" sz="1200" dirty="0">
                <a:solidFill>
                  <a:schemeClr val="accent2"/>
                </a:solidFill>
              </a:rPr>
              <a:t> </a:t>
            </a:r>
            <a:r>
              <a:rPr lang="en-US" altLang="ko-KR" sz="1200" dirty="0">
                <a:solidFill>
                  <a:schemeClr val="accent2"/>
                </a:solidFill>
              </a:rPr>
              <a:t>Tag </a:t>
            </a:r>
            <a:r>
              <a:rPr lang="ko-KR" altLang="en-US" sz="1200" dirty="0">
                <a:solidFill>
                  <a:schemeClr val="accent2"/>
                </a:solidFill>
              </a:rPr>
              <a:t>부분</a:t>
            </a:r>
            <a:endParaRPr lang="en-US" altLang="ko-KR" sz="1200" dirty="0">
              <a:solidFill>
                <a:schemeClr val="accent2"/>
              </a:solidFill>
            </a:endParaRPr>
          </a:p>
          <a:p>
            <a:r>
              <a:rPr lang="ko-KR" altLang="en-US" sz="1200" dirty="0">
                <a:solidFill>
                  <a:srgbClr val="FF0000"/>
                </a:solidFill>
              </a:rPr>
              <a:t>빨간색 </a:t>
            </a:r>
            <a:r>
              <a:rPr lang="en-US" altLang="ko-KR" sz="1200" dirty="0">
                <a:solidFill>
                  <a:srgbClr val="FF0000"/>
                </a:solidFill>
              </a:rPr>
              <a:t>: OpenADR</a:t>
            </a:r>
            <a:r>
              <a:rPr lang="ko-KR" altLang="en-US" sz="1200" dirty="0">
                <a:solidFill>
                  <a:srgbClr val="FF0000"/>
                </a:solidFill>
              </a:rPr>
              <a:t>확장된 </a:t>
            </a:r>
            <a:r>
              <a:rPr lang="en-US" altLang="ko-KR" sz="1200" dirty="0">
                <a:solidFill>
                  <a:srgbClr val="FF0000"/>
                </a:solidFill>
              </a:rPr>
              <a:t>Profile</a:t>
            </a:r>
          </a:p>
          <a:p>
            <a:r>
              <a:rPr lang="ko-KR" altLang="en-US" sz="1200" dirty="0">
                <a:solidFill>
                  <a:schemeClr val="accent1"/>
                </a:solidFill>
              </a:rPr>
              <a:t>초록색 </a:t>
            </a:r>
            <a:r>
              <a:rPr lang="en-US" altLang="ko-KR" sz="1200" dirty="0">
                <a:solidFill>
                  <a:schemeClr val="accent1"/>
                </a:solidFill>
              </a:rPr>
              <a:t>: </a:t>
            </a:r>
            <a:r>
              <a:rPr lang="ko-KR" altLang="en-US" sz="1200" dirty="0">
                <a:solidFill>
                  <a:schemeClr val="accent1"/>
                </a:solidFill>
              </a:rPr>
              <a:t>삭제 또는 변경</a:t>
            </a:r>
            <a:endParaRPr lang="en-US" altLang="ko-KR" sz="1200" dirty="0">
              <a:solidFill>
                <a:schemeClr val="accent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873B4EE-9F61-419F-A423-05C60DFD5FA3}"/>
              </a:ext>
            </a:extLst>
          </p:cNvPr>
          <p:cNvSpPr txBox="1"/>
          <p:nvPr/>
        </p:nvSpPr>
        <p:spPr>
          <a:xfrm>
            <a:off x="457200" y="3418849"/>
            <a:ext cx="7934102" cy="2618767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txBody>
          <a:bodyPr wrap="square" lIns="108000" tIns="108000" rIns="108000" bIns="108000" rtlCol="0" anchor="ctr">
            <a:spAutoFit/>
          </a:bodyPr>
          <a:lstStyle/>
          <a:p>
            <a:r>
              <a:rPr lang="en-US" sz="1200" b="1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CreatedEvent Object</a:t>
            </a:r>
            <a:r>
              <a:rPr lang="en-US" sz="120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{</a:t>
            </a:r>
          </a:p>
          <a:p>
            <a:r>
              <a:rPr lang="en-US" altLang="ko-KR" sz="12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SrcEMA” </a:t>
            </a:r>
            <a:r>
              <a:rPr lang="en-US" altLang="ko-KR" sz="12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: String,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“DestEMA” : String,</a:t>
            </a:r>
          </a:p>
          <a:p>
            <a:r>
              <a:rPr lang="en-US" sz="12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</a:t>
            </a:r>
            <a:r>
              <a:rPr lang="en-US" altLang="ko-KR" sz="12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“</a:t>
            </a:r>
            <a:r>
              <a:rPr lang="en-US" sz="12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requestID": </a:t>
            </a:r>
            <a:r>
              <a:rPr lang="en-US" altLang="ko-KR" sz="12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String</a:t>
            </a:r>
            <a:r>
              <a:rPr lang="en-US" sz="12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,</a:t>
            </a:r>
            <a:r>
              <a:rPr lang="en-US" altLang="ko-KR" sz="12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</a:t>
            </a:r>
          </a:p>
          <a:p>
            <a:r>
              <a:rPr lang="en-US" altLang="ko-KR" sz="12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“responseCode": Integer,</a:t>
            </a:r>
          </a:p>
          <a:p>
            <a:r>
              <a:rPr lang="en-US" altLang="ko-KR" sz="12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“reponseDescription”: String,  </a:t>
            </a:r>
          </a:p>
          <a:p>
            <a:r>
              <a:rPr lang="en-US" altLang="ko-KR" sz="12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“optType”: String,</a:t>
            </a:r>
          </a:p>
          <a:p>
            <a:r>
              <a:rPr lang="en-US" altLang="ko-KR" sz="12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“eventID” :  String, </a:t>
            </a:r>
          </a:p>
          <a:p>
            <a:r>
              <a:rPr lang="en-US" altLang="ko-KR" sz="12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“modificationNumber” : Integer,</a:t>
            </a:r>
          </a:p>
          <a:p>
            <a:r>
              <a:rPr lang="en-US" altLang="ko-KR" sz="1200" dirty="0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“service” : String,</a:t>
            </a:r>
          </a:p>
          <a:p>
            <a:r>
              <a:rPr lang="en-US" altLang="ko-KR" sz="1200" dirty="0">
                <a:solidFill>
                  <a:srgbClr val="FF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“time” : Date</a:t>
            </a:r>
          </a:p>
          <a:p>
            <a:r>
              <a:rPr lang="en-US" sz="120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}</a:t>
            </a:r>
          </a:p>
          <a:p>
            <a:endParaRPr lang="en-US" sz="120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0187791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b="1" dirty="0">
                <a:solidFill>
                  <a:schemeClr val="tx1"/>
                </a:solidFill>
              </a:rPr>
              <a:t>2. Smart Home Energy Framework : </a:t>
            </a:r>
            <a:r>
              <a:rPr lang="en-US" altLang="ko-KR" sz="2800" b="1" dirty="0">
                <a:solidFill>
                  <a:schemeClr val="tx1"/>
                </a:solidFill>
              </a:rPr>
              <a:t/>
            </a:r>
            <a:br>
              <a:rPr lang="en-US" altLang="ko-KR" sz="2800" b="1" dirty="0">
                <a:solidFill>
                  <a:schemeClr val="tx1"/>
                </a:solidFill>
              </a:rPr>
            </a:br>
            <a:r>
              <a:rPr lang="en-US" altLang="ko-KR" sz="2400" b="1" dirty="0">
                <a:solidFill>
                  <a:schemeClr val="tx1"/>
                </a:solidFill>
              </a:rPr>
              <a:t>2.2 </a:t>
            </a:r>
            <a:r>
              <a:rPr lang="en-US" altLang="ko-KR" sz="2400" b="1" dirty="0">
                <a:solidFill>
                  <a:srgbClr val="FF0000"/>
                </a:solidFill>
              </a:rPr>
              <a:t>EMAP</a:t>
            </a:r>
            <a:r>
              <a:rPr lang="en-US" altLang="ko-KR" sz="2400" b="1" dirty="0">
                <a:solidFill>
                  <a:schemeClr val="tx1"/>
                </a:solidFill>
              </a:rPr>
              <a:t>(CoAP/JSON, </a:t>
            </a:r>
            <a:r>
              <a:rPr lang="en-US" altLang="ko-KR" sz="2400" b="1" dirty="0">
                <a:solidFill>
                  <a:srgbClr val="FF0000"/>
                </a:solidFill>
              </a:rPr>
              <a:t>MQTT/JSON</a:t>
            </a:r>
            <a:r>
              <a:rPr lang="en-US" altLang="ko-KR" sz="2400" b="1" dirty="0">
                <a:solidFill>
                  <a:schemeClr val="tx1"/>
                </a:solidFill>
              </a:rPr>
              <a:t>) : Event-PULL, </a:t>
            </a:r>
            <a:r>
              <a:rPr lang="en-US" altLang="ko-KR" sz="2400" b="1" dirty="0">
                <a:solidFill>
                  <a:srgbClr val="FF0000"/>
                </a:solidFill>
              </a:rPr>
              <a:t>PUSH</a:t>
            </a:r>
            <a:endParaRPr lang="ko-KR" altLang="en-US" sz="2400" i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7C6F095-276F-4AD3-9842-1213BA0CC323}" type="slidenum">
              <a:rPr lang="ko-KR" altLang="en-US" smtClean="0">
                <a:solidFill>
                  <a:srgbClr val="000000"/>
                </a:solidFill>
              </a:rPr>
              <a:pPr>
                <a:defRPr/>
              </a:pPr>
              <a:t>258</a:t>
            </a:fld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827584" y="2483604"/>
            <a:ext cx="6696744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/>
            <a:r>
              <a:rPr lang="en-US" altLang="ko-KR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(3) CreatedEvent</a:t>
            </a:r>
          </a:p>
          <a:p>
            <a:pPr marL="0" lvl="1"/>
            <a:r>
              <a:rPr lang="en-US" altLang="ko-KR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(4) Response</a:t>
            </a:r>
            <a:endParaRPr lang="ko-KR" alt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1"/>
            <a:endParaRPr lang="en-US" altLang="ko-KR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539552" y="1371816"/>
            <a:ext cx="8229600" cy="1086951"/>
            <a:chOff x="539552" y="1371816"/>
            <a:chExt cx="8229600" cy="1086951"/>
          </a:xfrm>
        </p:grpSpPr>
        <p:sp>
          <p:nvSpPr>
            <p:cNvPr id="16" name="직사각형 15"/>
            <p:cNvSpPr/>
            <p:nvPr/>
          </p:nvSpPr>
          <p:spPr bwMode="auto">
            <a:xfrm>
              <a:off x="539552" y="1417527"/>
              <a:ext cx="8229600" cy="1023300"/>
            </a:xfrm>
            <a:prstGeom prst="rect">
              <a:avLst/>
            </a:prstGeom>
            <a:solidFill>
              <a:schemeClr val="bg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7210426" y="1669901"/>
              <a:ext cx="1172116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ClientEMA</a:t>
              </a:r>
              <a:r>
                <a:rPr lang="en-US" altLang="ko-KR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/>
              </a:r>
              <a:br>
                <a:rPr lang="en-US" altLang="ko-KR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</a:br>
              <a:r>
                <a:rPr lang="en-US" altLang="ko-KR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(192.168.1.101)</a:t>
              </a:r>
            </a:p>
          </p:txBody>
        </p:sp>
        <p:cxnSp>
          <p:nvCxnSpPr>
            <p:cNvPr id="22" name="직선 화살표 연결선 21"/>
            <p:cNvCxnSpPr/>
            <p:nvPr/>
          </p:nvCxnSpPr>
          <p:spPr bwMode="auto">
            <a:xfrm>
              <a:off x="2105142" y="1860213"/>
              <a:ext cx="1468805" cy="0"/>
            </a:xfrm>
            <a:prstGeom prst="straightConnector1">
              <a:avLst/>
            </a:prstGeom>
            <a:solidFill>
              <a:schemeClr val="accent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arrow" w="med" len="med"/>
              <a:tailEnd type="none"/>
            </a:ln>
            <a:effectLst/>
          </p:spPr>
        </p:cxnSp>
        <p:sp>
          <p:nvSpPr>
            <p:cNvPr id="23" name="TextBox 22"/>
            <p:cNvSpPr txBox="1"/>
            <p:nvPr/>
          </p:nvSpPr>
          <p:spPr>
            <a:xfrm>
              <a:off x="783840" y="1696878"/>
              <a:ext cx="1176925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ServerEMA</a:t>
              </a:r>
              <a:endPara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r>
                <a:rPr lang="en-US" altLang="ko-KR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(192.168.1.127)</a:t>
              </a:r>
            </a:p>
          </p:txBody>
        </p:sp>
        <p:cxnSp>
          <p:nvCxnSpPr>
            <p:cNvPr id="27" name="직선 화살표 연결선 26"/>
            <p:cNvCxnSpPr/>
            <p:nvPr/>
          </p:nvCxnSpPr>
          <p:spPr bwMode="auto">
            <a:xfrm flipH="1">
              <a:off x="2133787" y="2132856"/>
              <a:ext cx="1440160" cy="0"/>
            </a:xfrm>
            <a:prstGeom prst="straightConnector1">
              <a:avLst/>
            </a:prstGeom>
            <a:solidFill>
              <a:schemeClr val="accent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arrow" w="med" len="med"/>
              <a:tailEnd type="none"/>
            </a:ln>
            <a:effectLst/>
          </p:spPr>
        </p:cxnSp>
        <p:sp>
          <p:nvSpPr>
            <p:cNvPr id="28" name="TextBox 27"/>
            <p:cNvSpPr txBox="1"/>
            <p:nvPr/>
          </p:nvSpPr>
          <p:spPr>
            <a:xfrm>
              <a:off x="4078424" y="2150990"/>
              <a:ext cx="115441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3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(2)</a:t>
              </a:r>
              <a:r>
                <a:rPr lang="en-US" altLang="ko-KR" sz="1400" dirty="0"/>
                <a:t> Response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3825517" y="1371816"/>
              <a:ext cx="145257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3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(3) </a:t>
              </a:r>
              <a:r>
                <a:rPr lang="en-US" altLang="ko-KR" sz="1400" dirty="0"/>
                <a:t>CreatedEvent</a:t>
              </a:r>
              <a:endParaRPr lang="ko-KR" altLang="en-US" sz="13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080600" y="1679593"/>
              <a:ext cx="1172117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Broker</a:t>
              </a:r>
              <a:br>
                <a:rPr lang="en-US" altLang="ko-KR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</a:br>
              <a:r>
                <a:rPr lang="en-US" altLang="ko-KR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(192.168.1.201)</a:t>
              </a:r>
            </a:p>
          </p:txBody>
        </p:sp>
        <p:cxnSp>
          <p:nvCxnSpPr>
            <p:cNvPr id="34" name="직선 화살표 연결선 33"/>
            <p:cNvCxnSpPr/>
            <p:nvPr/>
          </p:nvCxnSpPr>
          <p:spPr bwMode="auto">
            <a:xfrm>
              <a:off x="5472143" y="1853903"/>
              <a:ext cx="1468805" cy="0"/>
            </a:xfrm>
            <a:prstGeom prst="straightConnector1">
              <a:avLst/>
            </a:prstGeom>
            <a:solidFill>
              <a:schemeClr val="accent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arrow" w="med" len="med"/>
              <a:tailEnd type="none"/>
            </a:ln>
            <a:effectLst/>
          </p:spPr>
        </p:cxnSp>
        <p:cxnSp>
          <p:nvCxnSpPr>
            <p:cNvPr id="35" name="직선 화살표 연결선 34"/>
            <p:cNvCxnSpPr/>
            <p:nvPr/>
          </p:nvCxnSpPr>
          <p:spPr bwMode="auto">
            <a:xfrm flipH="1">
              <a:off x="5531429" y="2109505"/>
              <a:ext cx="1440160" cy="0"/>
            </a:xfrm>
            <a:prstGeom prst="straightConnector1">
              <a:avLst/>
            </a:prstGeom>
            <a:solidFill>
              <a:schemeClr val="accent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arrow" w="med" len="med"/>
              <a:tailEnd type="none"/>
            </a:ln>
            <a:effectLst/>
          </p:spPr>
        </p:cxn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8F7D7F7-65C5-41A0-91F0-94D5B4968FBB}"/>
              </a:ext>
            </a:extLst>
          </p:cNvPr>
          <p:cNvSpPr/>
          <p:nvPr/>
        </p:nvSpPr>
        <p:spPr>
          <a:xfrm>
            <a:off x="0" y="0"/>
            <a:ext cx="234307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>
                <a:solidFill>
                  <a:schemeClr val="accent2"/>
                </a:solidFill>
              </a:rPr>
              <a:t>파란색 </a:t>
            </a:r>
            <a:r>
              <a:rPr lang="en-US" altLang="ko-KR" sz="1200" dirty="0">
                <a:solidFill>
                  <a:schemeClr val="accent2"/>
                </a:solidFill>
              </a:rPr>
              <a:t>: </a:t>
            </a:r>
            <a:r>
              <a:rPr lang="ko-KR" altLang="en-US" sz="1200" dirty="0">
                <a:solidFill>
                  <a:schemeClr val="accent2"/>
                </a:solidFill>
              </a:rPr>
              <a:t>기존 </a:t>
            </a:r>
            <a:r>
              <a:rPr lang="en-US" altLang="ko-KR" sz="1200" dirty="0">
                <a:solidFill>
                  <a:schemeClr val="accent2"/>
                </a:solidFill>
              </a:rPr>
              <a:t>OpenADR</a:t>
            </a:r>
            <a:r>
              <a:rPr lang="ko-KR" altLang="en-US" sz="1200" dirty="0">
                <a:solidFill>
                  <a:schemeClr val="accent2"/>
                </a:solidFill>
              </a:rPr>
              <a:t> </a:t>
            </a:r>
            <a:r>
              <a:rPr lang="en-US" altLang="ko-KR" sz="1200" dirty="0">
                <a:solidFill>
                  <a:schemeClr val="accent2"/>
                </a:solidFill>
              </a:rPr>
              <a:t>Tag </a:t>
            </a:r>
            <a:r>
              <a:rPr lang="ko-KR" altLang="en-US" sz="1200" dirty="0">
                <a:solidFill>
                  <a:schemeClr val="accent2"/>
                </a:solidFill>
              </a:rPr>
              <a:t>부분</a:t>
            </a:r>
            <a:endParaRPr lang="en-US" altLang="ko-KR" sz="1200" dirty="0">
              <a:solidFill>
                <a:schemeClr val="accent2"/>
              </a:solidFill>
            </a:endParaRPr>
          </a:p>
          <a:p>
            <a:r>
              <a:rPr lang="ko-KR" altLang="en-US" sz="1200" dirty="0">
                <a:solidFill>
                  <a:srgbClr val="FF0000"/>
                </a:solidFill>
              </a:rPr>
              <a:t>빨간색 </a:t>
            </a:r>
            <a:r>
              <a:rPr lang="en-US" altLang="ko-KR" sz="1200" dirty="0">
                <a:solidFill>
                  <a:srgbClr val="FF0000"/>
                </a:solidFill>
              </a:rPr>
              <a:t>: OpenADR</a:t>
            </a:r>
            <a:r>
              <a:rPr lang="ko-KR" altLang="en-US" sz="1200" dirty="0">
                <a:solidFill>
                  <a:srgbClr val="FF0000"/>
                </a:solidFill>
              </a:rPr>
              <a:t>확장된 </a:t>
            </a:r>
            <a:r>
              <a:rPr lang="en-US" altLang="ko-KR" sz="1200" dirty="0">
                <a:solidFill>
                  <a:srgbClr val="FF0000"/>
                </a:solidFill>
              </a:rPr>
              <a:t>Profile</a:t>
            </a:r>
          </a:p>
          <a:p>
            <a:r>
              <a:rPr lang="ko-KR" altLang="en-US" sz="1200" dirty="0">
                <a:solidFill>
                  <a:schemeClr val="accent1"/>
                </a:solidFill>
              </a:rPr>
              <a:t>초록색 </a:t>
            </a:r>
            <a:r>
              <a:rPr lang="en-US" altLang="ko-KR" sz="1200" dirty="0">
                <a:solidFill>
                  <a:schemeClr val="accent1"/>
                </a:solidFill>
              </a:rPr>
              <a:t>: </a:t>
            </a:r>
            <a:r>
              <a:rPr lang="ko-KR" altLang="en-US" sz="1200" dirty="0">
                <a:solidFill>
                  <a:schemeClr val="accent1"/>
                </a:solidFill>
              </a:rPr>
              <a:t>삭제 또는 변경</a:t>
            </a:r>
            <a:endParaRPr lang="en-US" altLang="ko-KR" sz="1200" dirty="0">
              <a:solidFill>
                <a:schemeClr val="accent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FB42F5B-70D5-4FFC-A3F4-000DD9DE1AAC}"/>
              </a:ext>
            </a:extLst>
          </p:cNvPr>
          <p:cNvSpPr txBox="1"/>
          <p:nvPr/>
        </p:nvSpPr>
        <p:spPr>
          <a:xfrm>
            <a:off x="720125" y="3668330"/>
            <a:ext cx="7287647" cy="2618767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txBody>
          <a:bodyPr wrap="square" lIns="108000" tIns="108000" rIns="108000" bIns="108000" rtlCol="0" anchor="ctr">
            <a:spAutoFit/>
          </a:bodyPr>
          <a:lstStyle/>
          <a:p>
            <a:r>
              <a:rPr lang="en-US" sz="1200" b="1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Response Object</a:t>
            </a:r>
            <a:r>
              <a:rPr lang="en-US" sz="120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{</a:t>
            </a:r>
          </a:p>
          <a:p>
            <a:r>
              <a:rPr lang="en-US" altLang="ko-KR" sz="12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SrcEMA” </a:t>
            </a:r>
            <a:r>
              <a:rPr lang="en-US" altLang="ko-KR" sz="12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: String,</a:t>
            </a:r>
          </a:p>
          <a:p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“DestEMA” : String,</a:t>
            </a:r>
          </a:p>
          <a:p>
            <a:r>
              <a:rPr lang="en-US" sz="12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</a:t>
            </a:r>
            <a:r>
              <a:rPr lang="en-US" altLang="ko-KR" sz="12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“</a:t>
            </a:r>
            <a:r>
              <a:rPr lang="en-US" sz="12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requestID": </a:t>
            </a:r>
            <a:r>
              <a:rPr lang="en-US" altLang="ko-KR" sz="12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String</a:t>
            </a:r>
            <a:r>
              <a:rPr lang="en-US" sz="12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,</a:t>
            </a:r>
          </a:p>
          <a:p>
            <a:r>
              <a:rPr lang="en-US" sz="12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“responseCode” : Integer,</a:t>
            </a:r>
          </a:p>
          <a:p>
            <a:r>
              <a:rPr lang="en-US" altLang="ko-KR" sz="12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“responseDescription”: String,</a:t>
            </a:r>
          </a:p>
          <a:p>
            <a:r>
              <a:rPr lang="en-US" altLang="ko-KR" sz="1200" dirty="0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“service”: String,</a:t>
            </a:r>
            <a:endParaRPr lang="en-US" altLang="ko-KR" sz="1200" dirty="0"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r>
              <a:rPr lang="en-US" altLang="ko-KR" sz="1200" dirty="0" smtClean="0">
                <a:solidFill>
                  <a:srgbClr val="FF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</a:t>
            </a:r>
            <a:r>
              <a:rPr lang="en-US" altLang="ko-KR" sz="1200" dirty="0">
                <a:solidFill>
                  <a:srgbClr val="FF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“time” : Date</a:t>
            </a:r>
          </a:p>
          <a:p>
            <a:r>
              <a:rPr lang="en-US" sz="120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}</a:t>
            </a:r>
          </a:p>
          <a:p>
            <a:endParaRPr lang="en-US" sz="120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sz="120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sz="120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sz="120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6187868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F13F5CC-B8E9-482F-A016-6EE14B7359EE}" type="slidenum">
              <a:rPr lang="ko-KR" altLang="en-US" smtClean="0"/>
              <a:pPr/>
              <a:t>259</a:t>
            </a:fld>
            <a:endParaRPr lang="ko-KR" altLang="en-US"/>
          </a:p>
        </p:txBody>
      </p:sp>
      <p:sp>
        <p:nvSpPr>
          <p:cNvPr id="6" name="标题 1"/>
          <p:cNvSpPr txBox="1">
            <a:spLocks/>
          </p:cNvSpPr>
          <p:nvPr/>
        </p:nvSpPr>
        <p:spPr bwMode="auto">
          <a:xfrm>
            <a:off x="214282" y="2571752"/>
            <a:ext cx="8743984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800" b="1" kern="0" dirty="0">
                <a:ea typeface="굴림" pitchFamily="50" charset="-127"/>
              </a:rPr>
              <a:t>EMAP (CoAP &amp; MQTT/JSON)</a:t>
            </a:r>
            <a:endParaRPr lang="zh-CN" altLang="en-US" sz="2800" b="1" kern="0" dirty="0"/>
          </a:p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altLang="ko-KR" sz="2800" b="1" kern="0" dirty="0"/>
          </a:p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800" b="1" kern="0" dirty="0"/>
              <a:t>Opt</a:t>
            </a:r>
          </a:p>
          <a:p>
            <a:pPr lvl="0" algn="ctr"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3200" b="1" kern="0" dirty="0"/>
          </a:p>
          <a:p>
            <a:pPr lvl="0" algn="ctr"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2800" b="1" kern="0" dirty="0"/>
          </a:p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endParaRPr kumimoji="0" lang="zh-CN" altLang="en-US" sz="28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8860478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 bwMode="auto">
          <a:xfrm>
            <a:off x="3419872" y="1916832"/>
            <a:ext cx="1656184" cy="2232248"/>
          </a:xfrm>
          <a:prstGeom prst="rect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452564"/>
            <a:ext cx="4391025" cy="2986086"/>
          </a:xfrm>
        </p:spPr>
        <p:txBody>
          <a:bodyPr/>
          <a:lstStyle/>
          <a:p>
            <a:r>
              <a:rPr lang="en-US" altLang="ko-KR" dirty="0"/>
              <a:t>MQTT Broker</a:t>
            </a:r>
          </a:p>
        </p:txBody>
      </p:sp>
      <p:sp>
        <p:nvSpPr>
          <p:cNvPr id="42" name="Tit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95324"/>
          </a:xfrm>
        </p:spPr>
        <p:txBody>
          <a:bodyPr>
            <a:normAutofit fontScale="90000"/>
          </a:bodyPr>
          <a:lstStyle/>
          <a:p>
            <a:r>
              <a:rPr lang="en-US" altLang="ko-KR" sz="4400" b="1" dirty="0"/>
              <a:t>1. Smart Home Energy Framework :</a:t>
            </a:r>
            <a:r>
              <a:rPr lang="en-US" altLang="ko-KR" sz="4000" b="1" dirty="0"/>
              <a:t/>
            </a:r>
            <a:br>
              <a:rPr lang="en-US" altLang="ko-KR" sz="4000" b="1" dirty="0"/>
            </a:br>
            <a:r>
              <a:rPr lang="en-US" altLang="ko-KR" sz="2200" b="1" dirty="0"/>
              <a:t>1.1.4 Background </a:t>
            </a:r>
            <a:r>
              <a:rPr lang="en-US" altLang="ko-KR" sz="2200" b="1" dirty="0" err="1"/>
              <a:t>IoT</a:t>
            </a:r>
            <a:r>
              <a:rPr lang="en-US" altLang="ko-KR" sz="2200" b="1" dirty="0"/>
              <a:t> </a:t>
            </a:r>
            <a:r>
              <a:rPr lang="ko-KR" altLang="en-US" sz="2200" b="1" dirty="0"/>
              <a:t>수요반응 프로토콜</a:t>
            </a:r>
            <a:r>
              <a:rPr lang="en-US" altLang="ko-KR" sz="2200" b="1" dirty="0"/>
              <a:t> : MQTT (7/7)</a:t>
            </a:r>
            <a:endParaRPr lang="en-US" altLang="en-US" sz="320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AB2D1F1-EAAA-4541-A9AD-BBD67953F620}" type="slidenum">
              <a:rPr lang="ko-KR" altLang="en-US" smtClean="0">
                <a:solidFill>
                  <a:srgbClr val="000000"/>
                </a:solidFill>
              </a:rPr>
              <a:pPr>
                <a:defRPr/>
              </a:pPr>
              <a:t>26</a:t>
            </a:fld>
            <a:endParaRPr lang="ko-KR" altLang="en-US">
              <a:solidFill>
                <a:srgbClr val="000000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457200" y="4625633"/>
            <a:ext cx="82296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222222"/>
                </a:solidFill>
                <a:latin typeface="Nanum Gothic"/>
              </a:rPr>
              <a:t>MQTT Broker</a:t>
            </a:r>
            <a:r>
              <a:rPr lang="ko-KR" altLang="en-US" dirty="0">
                <a:solidFill>
                  <a:srgbClr val="222222"/>
                </a:solidFill>
                <a:latin typeface="Nanum Gothic"/>
              </a:rPr>
              <a:t>가 메시지 버스를 만들고 여기에 메시지를 흘려 보내면</a:t>
            </a:r>
            <a:r>
              <a:rPr lang="en-US" altLang="ko-KR" dirty="0">
                <a:solidFill>
                  <a:srgbClr val="222222"/>
                </a:solidFill>
                <a:latin typeface="Nanum Gothic"/>
              </a:rPr>
              <a:t>, </a:t>
            </a:r>
            <a:r>
              <a:rPr lang="ko-KR" altLang="en-US" dirty="0">
                <a:solidFill>
                  <a:srgbClr val="222222"/>
                </a:solidFill>
                <a:latin typeface="Nanum Gothic"/>
              </a:rPr>
              <a:t>버스에 붙은 애플리케이션들이 메시지를 읽어가는 방식이다</a:t>
            </a:r>
            <a:r>
              <a:rPr lang="en-US" altLang="ko-KR" dirty="0">
                <a:solidFill>
                  <a:srgbClr val="222222"/>
                </a:solidFill>
                <a:latin typeface="Nanum Gothic"/>
              </a:rPr>
              <a:t>. </a:t>
            </a:r>
            <a:r>
              <a:rPr lang="ko-KR" altLang="en-US" dirty="0">
                <a:solidFill>
                  <a:srgbClr val="222222"/>
                </a:solidFill>
                <a:latin typeface="Nanum Gothic"/>
              </a:rPr>
              <a:t>메시지 버스에는 다양한 주제의 메시지들이 흐를 수 있는데</a:t>
            </a:r>
            <a:r>
              <a:rPr lang="en-US" altLang="ko-KR" dirty="0">
                <a:solidFill>
                  <a:srgbClr val="222222"/>
                </a:solidFill>
                <a:latin typeface="Nanum Gothic"/>
              </a:rPr>
              <a:t>, </a:t>
            </a:r>
            <a:r>
              <a:rPr lang="ko-KR" altLang="en-US" dirty="0">
                <a:solidFill>
                  <a:srgbClr val="222222"/>
                </a:solidFill>
                <a:latin typeface="Nanum Gothic"/>
              </a:rPr>
              <a:t>메시지를 구분하기 위해서 </a:t>
            </a:r>
            <a:r>
              <a:rPr lang="en-US" altLang="ko-KR" dirty="0">
                <a:solidFill>
                  <a:srgbClr val="222222"/>
                </a:solidFill>
                <a:latin typeface="Nanum Gothic"/>
              </a:rPr>
              <a:t>"Topic"</a:t>
            </a:r>
            <a:r>
              <a:rPr lang="ko-KR" altLang="en-US" dirty="0">
                <a:solidFill>
                  <a:srgbClr val="222222"/>
                </a:solidFill>
                <a:latin typeface="Nanum Gothic"/>
              </a:rPr>
              <a:t>을 이름으로 하는 메시지 채널을 만든다</a:t>
            </a:r>
            <a:r>
              <a:rPr lang="en-US" altLang="ko-KR" dirty="0">
                <a:solidFill>
                  <a:srgbClr val="222222"/>
                </a:solidFill>
                <a:latin typeface="Nanum Gothic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애플리케이션들은 </a:t>
            </a:r>
            <a:r>
              <a:rPr lang="en-US" altLang="ko-KR" dirty="0"/>
              <a:t>Message Bus</a:t>
            </a:r>
            <a:r>
              <a:rPr lang="ko-KR" altLang="en-US" dirty="0"/>
              <a:t>에 연결하고 관심있는 토픽</a:t>
            </a:r>
            <a:r>
              <a:rPr lang="en-US" altLang="ko-KR" dirty="0"/>
              <a:t>(Topic)</a:t>
            </a:r>
            <a:r>
              <a:rPr lang="ko-KR" altLang="en-US" dirty="0"/>
              <a:t>을 등록 해서 메시지를 구독</a:t>
            </a:r>
            <a:r>
              <a:rPr lang="en-US" altLang="ko-KR" dirty="0"/>
              <a:t>(SUB)</a:t>
            </a:r>
            <a:r>
              <a:rPr lang="ko-KR" altLang="en-US" dirty="0"/>
              <a:t>하거나 발행</a:t>
            </a:r>
            <a:r>
              <a:rPr lang="en-US" altLang="ko-KR" dirty="0"/>
              <a:t>(PUB)</a:t>
            </a:r>
            <a:r>
              <a:rPr lang="ko-KR" altLang="en-US" dirty="0"/>
              <a:t>한다</a:t>
            </a:r>
            <a:r>
              <a:rPr lang="en-US" altLang="ko-KR" dirty="0"/>
              <a:t>.</a:t>
            </a:r>
          </a:p>
        </p:txBody>
      </p:sp>
      <p:grpSp>
        <p:nvGrpSpPr>
          <p:cNvPr id="8" name="그룹 7"/>
          <p:cNvGrpSpPr/>
          <p:nvPr/>
        </p:nvGrpSpPr>
        <p:grpSpPr>
          <a:xfrm>
            <a:off x="1992917" y="2060848"/>
            <a:ext cx="4510093" cy="1982695"/>
            <a:chOff x="4421171" y="4494305"/>
            <a:chExt cx="4510093" cy="1982695"/>
          </a:xfrm>
        </p:grpSpPr>
        <p:sp>
          <p:nvSpPr>
            <p:cNvPr id="9" name="모서리가 둥근 직사각형 8"/>
            <p:cNvSpPr/>
            <p:nvPr/>
          </p:nvSpPr>
          <p:spPr bwMode="auto">
            <a:xfrm>
              <a:off x="4421171" y="4494305"/>
              <a:ext cx="1386496" cy="781062"/>
            </a:xfrm>
            <a:prstGeom prst="roundRect">
              <a:avLst/>
            </a:prstGeom>
            <a:solidFill>
              <a:srgbClr val="92D050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200" b="1" dirty="0">
                  <a:latin typeface="Times New Roman" pitchFamily="18" charset="0"/>
                  <a:ea typeface="굴림" pitchFamily="50" charset="-127"/>
                </a:rPr>
                <a:t>Publisher</a:t>
              </a:r>
            </a:p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900" dirty="0">
                  <a:latin typeface="Times New Roman" pitchFamily="18" charset="0"/>
                  <a:ea typeface="굴림" pitchFamily="50" charset="-127"/>
                </a:rPr>
                <a:t>For example – an</a:t>
              </a:r>
            </a:p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900" dirty="0">
                  <a:latin typeface="Times New Roman" pitchFamily="18" charset="0"/>
                  <a:ea typeface="굴림" pitchFamily="50" charset="-127"/>
                </a:rPr>
                <a:t>ESP8266 or Arduino or</a:t>
              </a:r>
            </a:p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900" dirty="0">
                  <a:latin typeface="Times New Roman" pitchFamily="18" charset="0"/>
                  <a:ea typeface="굴림" pitchFamily="50" charset="-127"/>
                </a:rPr>
                <a:t>MQTT-Spy</a:t>
              </a:r>
            </a:p>
          </p:txBody>
        </p:sp>
        <p:sp>
          <p:nvSpPr>
            <p:cNvPr id="10" name="모서리가 둥근 직사각형 9"/>
            <p:cNvSpPr/>
            <p:nvPr/>
          </p:nvSpPr>
          <p:spPr bwMode="auto">
            <a:xfrm>
              <a:off x="5982969" y="4494305"/>
              <a:ext cx="1386496" cy="781062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200" b="1" dirty="0">
                  <a:latin typeface="Times New Roman" pitchFamily="18" charset="0"/>
                  <a:ea typeface="굴림" pitchFamily="50" charset="-127"/>
                </a:rPr>
                <a:t>Broker</a:t>
              </a:r>
            </a:p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9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굴림" pitchFamily="50" charset="-127"/>
                </a:rPr>
                <a:t>For</a:t>
              </a:r>
              <a:r>
                <a:rPr kumimoji="0" lang="en-US" altLang="ko-KR" sz="900" b="0" i="0" u="none" strike="noStrike" cap="none" normalizeH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굴림" pitchFamily="50" charset="-127"/>
                </a:rPr>
                <a:t> example – “Really</a:t>
              </a:r>
            </a:p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900" dirty="0">
                  <a:latin typeface="Times New Roman" pitchFamily="18" charset="0"/>
                  <a:ea typeface="굴림" pitchFamily="50" charset="-127"/>
                </a:rPr>
                <a:t>Small Message Server”,</a:t>
              </a:r>
            </a:p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900" dirty="0">
                  <a:latin typeface="Times New Roman" pitchFamily="18" charset="0"/>
                  <a:ea typeface="굴림" pitchFamily="50" charset="-127"/>
                </a:rPr>
                <a:t>Mosquitto or RabbitMQ</a:t>
              </a:r>
              <a:endParaRPr kumimoji="0" lang="ko-KR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11" name="모서리가 둥근 직사각형 10"/>
            <p:cNvSpPr/>
            <p:nvPr/>
          </p:nvSpPr>
          <p:spPr bwMode="auto">
            <a:xfrm>
              <a:off x="7544768" y="4494305"/>
              <a:ext cx="1386496" cy="781062"/>
            </a:xfrm>
            <a:prstGeom prst="roundRect">
              <a:avLst/>
            </a:prstGeom>
            <a:solidFill>
              <a:srgbClr val="FF9900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200" b="1" dirty="0">
                  <a:latin typeface="Times New Roman" pitchFamily="18" charset="0"/>
                  <a:ea typeface="굴림" pitchFamily="50" charset="-127"/>
                </a:rPr>
                <a:t>Subscriber</a:t>
              </a:r>
            </a:p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9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굴림" pitchFamily="50" charset="-127"/>
                </a:rPr>
                <a:t>For</a:t>
              </a:r>
              <a:r>
                <a:rPr kumimoji="0" lang="en-US" altLang="ko-KR" sz="900" b="0" i="0" u="none" strike="noStrike" cap="none" normalizeH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굴림" pitchFamily="50" charset="-127"/>
                </a:rPr>
                <a:t> example – and</a:t>
              </a:r>
            </a:p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900" baseline="0" dirty="0">
                  <a:latin typeface="Times New Roman" pitchFamily="18" charset="0"/>
                  <a:ea typeface="굴림" pitchFamily="50" charset="-127"/>
                </a:rPr>
                <a:t>ESP8266 or</a:t>
              </a:r>
              <a:r>
                <a:rPr lang="en-US" altLang="ko-KR" sz="900" dirty="0">
                  <a:latin typeface="Times New Roman" pitchFamily="18" charset="0"/>
                  <a:ea typeface="굴림" pitchFamily="50" charset="-127"/>
                </a:rPr>
                <a:t> Arduino or</a:t>
              </a:r>
            </a:p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9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굴림" pitchFamily="50" charset="-127"/>
                </a:rPr>
                <a:t>MQTT</a:t>
              </a:r>
              <a:r>
                <a:rPr lang="en-US" altLang="ko-KR" sz="900" dirty="0">
                  <a:latin typeface="Times New Roman" pitchFamily="18" charset="0"/>
                  <a:ea typeface="굴림" pitchFamily="50" charset="-127"/>
                </a:rPr>
                <a:t>-Spy</a:t>
              </a:r>
              <a:endParaRPr kumimoji="0" lang="ko-KR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굴림" pitchFamily="50" charset="-127"/>
              </a:endParaRPr>
            </a:p>
          </p:txBody>
        </p:sp>
        <p:cxnSp>
          <p:nvCxnSpPr>
            <p:cNvPr id="12" name="직선 연결선 11"/>
            <p:cNvCxnSpPr>
              <a:stCxn id="9" idx="2"/>
            </p:cNvCxnSpPr>
            <p:nvPr/>
          </p:nvCxnSpPr>
          <p:spPr bwMode="auto">
            <a:xfrm>
              <a:off x="5114419" y="5275367"/>
              <a:ext cx="0" cy="1201633"/>
            </a:xfrm>
            <a:prstGeom prst="line">
              <a:avLst/>
            </a:prstGeom>
            <a:solidFill>
              <a:schemeClr val="accent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" name="직선 연결선 12"/>
            <p:cNvCxnSpPr/>
            <p:nvPr/>
          </p:nvCxnSpPr>
          <p:spPr bwMode="auto">
            <a:xfrm>
              <a:off x="6676217" y="5275367"/>
              <a:ext cx="0" cy="1201633"/>
            </a:xfrm>
            <a:prstGeom prst="line">
              <a:avLst/>
            </a:prstGeom>
            <a:solidFill>
              <a:schemeClr val="accent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4" name="직선 연결선 13"/>
            <p:cNvCxnSpPr/>
            <p:nvPr/>
          </p:nvCxnSpPr>
          <p:spPr bwMode="auto">
            <a:xfrm>
              <a:off x="8238016" y="5275367"/>
              <a:ext cx="0" cy="1201633"/>
            </a:xfrm>
            <a:prstGeom prst="line">
              <a:avLst/>
            </a:prstGeom>
            <a:solidFill>
              <a:schemeClr val="accent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5" name="직선 화살표 연결선 14"/>
            <p:cNvCxnSpPr/>
            <p:nvPr/>
          </p:nvCxnSpPr>
          <p:spPr bwMode="auto">
            <a:xfrm>
              <a:off x="5114419" y="6093296"/>
              <a:ext cx="1561798" cy="0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6" name="직선 화살표 연결선 15"/>
            <p:cNvCxnSpPr/>
            <p:nvPr/>
          </p:nvCxnSpPr>
          <p:spPr bwMode="auto">
            <a:xfrm>
              <a:off x="6676218" y="5661248"/>
              <a:ext cx="1561798" cy="0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rgbClr val="92D050"/>
              </a:solidFill>
              <a:prstDash val="solid"/>
              <a:round/>
              <a:headEnd type="triangle" w="med" len="med"/>
              <a:tailEnd type="none"/>
            </a:ln>
            <a:effectLst/>
          </p:spPr>
        </p:cxnSp>
        <p:cxnSp>
          <p:nvCxnSpPr>
            <p:cNvPr id="17" name="직선 화살표 연결선 16"/>
            <p:cNvCxnSpPr/>
            <p:nvPr/>
          </p:nvCxnSpPr>
          <p:spPr bwMode="auto">
            <a:xfrm>
              <a:off x="6676217" y="6381328"/>
              <a:ext cx="1561798" cy="0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9" name="TextBox 18"/>
            <p:cNvSpPr txBox="1"/>
            <p:nvPr/>
          </p:nvSpPr>
          <p:spPr>
            <a:xfrm>
              <a:off x="5255792" y="5827330"/>
              <a:ext cx="132068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/>
                <a:t>Pub(topic, data)</a:t>
              </a:r>
              <a:endParaRPr lang="ko-KR" altLang="en-US" sz="1200" b="1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6866527" y="5384249"/>
              <a:ext cx="13046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/>
                <a:t>Sub(topic, data)</a:t>
              </a:r>
              <a:endParaRPr lang="ko-KR" altLang="en-US" sz="1200" b="1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797391" y="6104329"/>
              <a:ext cx="132068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/>
                <a:t>Pub(topic, data)</a:t>
              </a:r>
              <a:endParaRPr lang="ko-KR" altLang="en-US" sz="12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721655733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제목 2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838200"/>
          </a:xfrm>
        </p:spPr>
        <p:txBody>
          <a:bodyPr/>
          <a:lstStyle/>
          <a:p>
            <a:r>
              <a:rPr lang="en-US" altLang="ko-KR" sz="2800" b="1" dirty="0">
                <a:solidFill>
                  <a:schemeClr val="tx1"/>
                </a:solidFill>
              </a:rPr>
              <a:t>2.2 EMAP(MQTT, CoAP/JSON)</a:t>
            </a:r>
            <a:br>
              <a:rPr lang="en-US" altLang="ko-KR" sz="2800" b="1" dirty="0">
                <a:solidFill>
                  <a:schemeClr val="tx1"/>
                </a:solidFill>
              </a:rPr>
            </a:br>
            <a:r>
              <a:rPr lang="en-US" altLang="ko-KR" sz="2800" b="1" dirty="0">
                <a:solidFill>
                  <a:schemeClr val="tx1"/>
                </a:solidFill>
              </a:rPr>
              <a:t>Service : EiEvent</a:t>
            </a:r>
            <a:endParaRPr lang="ko-KR" altLang="en-US" sz="2800" b="1" dirty="0">
              <a:solidFill>
                <a:srgbClr val="FF0000"/>
              </a:solidFill>
            </a:endParaRPr>
          </a:p>
        </p:txBody>
      </p:sp>
      <p:sp>
        <p:nvSpPr>
          <p:cNvPr id="81" name="직사각형 80"/>
          <p:cNvSpPr/>
          <p:nvPr/>
        </p:nvSpPr>
        <p:spPr>
          <a:xfrm>
            <a:off x="323528" y="1340768"/>
            <a:ext cx="8927444" cy="12926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0"/>
            <a:r>
              <a:rPr lang="en-US" altLang="ko-KR" sz="2400" kern="0" dirty="0"/>
              <a:t>EMAP</a:t>
            </a:r>
          </a:p>
          <a:p>
            <a:pPr latinLnBrk="0"/>
            <a:r>
              <a:rPr lang="ko-KR" altLang="en-US" kern="0" dirty="0"/>
              <a:t> </a:t>
            </a:r>
            <a:r>
              <a:rPr lang="en-US" altLang="ko-KR" kern="0" dirty="0"/>
              <a:t>- EMA</a:t>
            </a:r>
            <a:r>
              <a:rPr lang="ko-KR" altLang="en-US" kern="0" dirty="0"/>
              <a:t>사이의 수요반응 통신 프로토콜이며</a:t>
            </a:r>
            <a:r>
              <a:rPr lang="en-US" altLang="ko-KR" kern="0" dirty="0"/>
              <a:t> OpenADR 2.0b</a:t>
            </a:r>
            <a:r>
              <a:rPr lang="ko-KR" altLang="en-US" kern="0" dirty="0"/>
              <a:t>의 모델링을 따랐으며 </a:t>
            </a:r>
            <a:endParaRPr lang="en-US" altLang="ko-KR" kern="0" dirty="0"/>
          </a:p>
          <a:p>
            <a:pPr latinLnBrk="0"/>
            <a:r>
              <a:rPr lang="ko-KR" altLang="en-US" kern="0" dirty="0"/>
              <a:t>일부 모델링을 확장했고 </a:t>
            </a:r>
            <a:r>
              <a:rPr lang="en-US" altLang="ko-KR" kern="0" dirty="0"/>
              <a:t> Discovery</a:t>
            </a:r>
            <a:r>
              <a:rPr lang="ko-KR" altLang="en-US" kern="0" dirty="0"/>
              <a:t>와 </a:t>
            </a:r>
            <a:r>
              <a:rPr lang="en-US" altLang="ko-KR" kern="0" dirty="0"/>
              <a:t>Monitoring, Control </a:t>
            </a:r>
            <a:r>
              <a:rPr lang="ko-KR" altLang="en-US" kern="0" dirty="0"/>
              <a:t>부분의 통신 프로토콜이 확장</a:t>
            </a:r>
            <a:r>
              <a:rPr lang="en-US" altLang="ko-KR" kern="0" dirty="0"/>
              <a:t>.</a:t>
            </a:r>
          </a:p>
          <a:p>
            <a:pPr latinLnBrk="1"/>
            <a:r>
              <a:rPr lang="ko-KR" altLang="en-US" dirty="0"/>
              <a:t> </a:t>
            </a:r>
            <a:endParaRPr 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4DAE57C-C206-4DC1-BF56-959FF558E971}"/>
              </a:ext>
            </a:extLst>
          </p:cNvPr>
          <p:cNvSpPr/>
          <p:nvPr/>
        </p:nvSpPr>
        <p:spPr bwMode="auto">
          <a:xfrm>
            <a:off x="487436" y="2510647"/>
            <a:ext cx="1143008" cy="389550"/>
          </a:xfrm>
          <a:prstGeom prst="rect">
            <a:avLst/>
          </a:prstGeom>
          <a:solidFill>
            <a:schemeClr val="bg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300" b="1" i="0" u="none" strike="noStrike" cap="none" normalizeH="0" baseline="0" dirty="0">
                <a:ln>
                  <a:noFill/>
                </a:ln>
                <a:effectLst/>
                <a:latin typeface="Times New Roman" pitchFamily="18" charset="0"/>
                <a:ea typeface="굴림" pitchFamily="50" charset="-127"/>
              </a:rPr>
              <a:t>Server EMA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300" b="1" dirty="0">
                <a:latin typeface="Times New Roman" pitchFamily="18" charset="0"/>
                <a:ea typeface="굴림" pitchFamily="50" charset="-127"/>
              </a:rPr>
              <a:t>(Client EMA)</a:t>
            </a:r>
            <a:endParaRPr kumimoji="0" lang="ko-KR" altLang="en-US" sz="1300" b="1" i="0" u="none" strike="noStrike" cap="none" normalizeH="0" baseline="0" dirty="0">
              <a:ln>
                <a:noFill/>
              </a:ln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23" name="모서리가 둥근 직사각형 129">
            <a:extLst>
              <a:ext uri="{FF2B5EF4-FFF2-40B4-BE49-F238E27FC236}">
                <a16:creationId xmlns:a16="http://schemas.microsoft.com/office/drawing/2014/main" id="{C8F232CD-DFFB-4DF2-B693-EA5A4C518B2F}"/>
              </a:ext>
            </a:extLst>
          </p:cNvPr>
          <p:cNvSpPr/>
          <p:nvPr/>
        </p:nvSpPr>
        <p:spPr bwMode="auto">
          <a:xfrm>
            <a:off x="3059832" y="3067145"/>
            <a:ext cx="1296897" cy="505869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굴림" pitchFamily="50" charset="-127"/>
              </a:rPr>
              <a:t>Discovery</a:t>
            </a:r>
            <a:endParaRPr kumimoji="0" lang="ko-KR" altLang="en-US" sz="13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24" name="모서리가 둥근 직사각형 130">
            <a:extLst>
              <a:ext uri="{FF2B5EF4-FFF2-40B4-BE49-F238E27FC236}">
                <a16:creationId xmlns:a16="http://schemas.microsoft.com/office/drawing/2014/main" id="{62BDE8D1-7749-497F-97C7-4AFC1F762098}"/>
              </a:ext>
            </a:extLst>
          </p:cNvPr>
          <p:cNvSpPr/>
          <p:nvPr/>
        </p:nvSpPr>
        <p:spPr bwMode="auto">
          <a:xfrm>
            <a:off x="1058939" y="3067146"/>
            <a:ext cx="2000893" cy="505869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굴림" pitchFamily="50" charset="-127"/>
              </a:rPr>
              <a:t>Session</a:t>
            </a:r>
            <a:r>
              <a:rPr kumimoji="0" lang="en-US" altLang="ko-KR" sz="13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굴림" pitchFamily="50" charset="-127"/>
              </a:rPr>
              <a:t> Setup</a:t>
            </a:r>
            <a:r>
              <a:rPr lang="en-US" altLang="ko-KR" sz="1300" baseline="0" dirty="0">
                <a:latin typeface="Times New Roman" pitchFamily="18" charset="0"/>
                <a:ea typeface="굴림" pitchFamily="50" charset="-127"/>
              </a:rPr>
              <a:t>(</a:t>
            </a:r>
            <a:r>
              <a:rPr lang="en-US" altLang="ko-KR" sz="1300" kern="0" dirty="0"/>
              <a:t>Registration</a:t>
            </a:r>
            <a:r>
              <a:rPr lang="en-US" altLang="ko-KR" sz="1300" baseline="0" dirty="0">
                <a:latin typeface="Times New Roman" pitchFamily="18" charset="0"/>
                <a:ea typeface="굴림" pitchFamily="50" charset="-127"/>
              </a:rPr>
              <a:t>)</a:t>
            </a:r>
            <a:endParaRPr kumimoji="0" lang="ko-KR" altLang="en-US" sz="13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25" name="모서리가 둥근 직사각형 137">
            <a:extLst>
              <a:ext uri="{FF2B5EF4-FFF2-40B4-BE49-F238E27FC236}">
                <a16:creationId xmlns:a16="http://schemas.microsoft.com/office/drawing/2014/main" id="{9FEB6FC0-ED84-4165-90EC-199A096A7706}"/>
              </a:ext>
            </a:extLst>
          </p:cNvPr>
          <p:cNvSpPr/>
          <p:nvPr/>
        </p:nvSpPr>
        <p:spPr bwMode="auto">
          <a:xfrm>
            <a:off x="3065566" y="3777280"/>
            <a:ext cx="1290409" cy="505869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굴림" pitchFamily="50" charset="-127"/>
              </a:rPr>
              <a:t>Monitoring</a:t>
            </a:r>
            <a:endParaRPr kumimoji="0" lang="ko-KR" altLang="en-US" sz="13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26" name="모서리가 둥근 직사각형 139">
            <a:extLst>
              <a:ext uri="{FF2B5EF4-FFF2-40B4-BE49-F238E27FC236}">
                <a16:creationId xmlns:a16="http://schemas.microsoft.com/office/drawing/2014/main" id="{2EFD2E80-407D-49BA-9778-423AAEE77C56}"/>
              </a:ext>
            </a:extLst>
          </p:cNvPr>
          <p:cNvSpPr/>
          <p:nvPr/>
        </p:nvSpPr>
        <p:spPr bwMode="auto">
          <a:xfrm>
            <a:off x="1058939" y="3777281"/>
            <a:ext cx="2000893" cy="505869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300" dirty="0">
                <a:latin typeface="Times New Roman" pitchFamily="18" charset="0"/>
                <a:ea typeface="굴림" pitchFamily="50" charset="-127"/>
              </a:rPr>
              <a:t>Report</a:t>
            </a:r>
            <a:endParaRPr kumimoji="0" lang="ko-KR" altLang="en-US" sz="13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27" name="모서리가 둥근 직사각형 140">
            <a:extLst>
              <a:ext uri="{FF2B5EF4-FFF2-40B4-BE49-F238E27FC236}">
                <a16:creationId xmlns:a16="http://schemas.microsoft.com/office/drawing/2014/main" id="{3C410A13-3B51-4B99-821D-2C2FE6D8BB14}"/>
              </a:ext>
            </a:extLst>
          </p:cNvPr>
          <p:cNvSpPr/>
          <p:nvPr/>
        </p:nvSpPr>
        <p:spPr bwMode="auto">
          <a:xfrm>
            <a:off x="1058939" y="4510513"/>
            <a:ext cx="2000893" cy="607043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300" dirty="0">
                <a:latin typeface="Times New Roman" pitchFamily="18" charset="0"/>
                <a:ea typeface="굴림" pitchFamily="50" charset="-127"/>
              </a:rPr>
              <a:t>Demand Response Event</a:t>
            </a:r>
            <a:endParaRPr kumimoji="0" lang="ko-KR" altLang="en-US" sz="13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28" name="모서리가 둥근 직사각형 141">
            <a:extLst>
              <a:ext uri="{FF2B5EF4-FFF2-40B4-BE49-F238E27FC236}">
                <a16:creationId xmlns:a16="http://schemas.microsoft.com/office/drawing/2014/main" id="{DBC60AFB-E218-4FF9-976B-BCD031203A8C}"/>
              </a:ext>
            </a:extLst>
          </p:cNvPr>
          <p:cNvSpPr/>
          <p:nvPr/>
        </p:nvSpPr>
        <p:spPr bwMode="auto">
          <a:xfrm>
            <a:off x="3065564" y="4510512"/>
            <a:ext cx="1290412" cy="607046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굴림" pitchFamily="50" charset="-127"/>
              </a:rPr>
              <a:t>Control</a:t>
            </a:r>
            <a:endParaRPr kumimoji="0" lang="ko-KR" altLang="en-US" sz="13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29" name="모서리가 둥근 직사각형 158">
            <a:extLst>
              <a:ext uri="{FF2B5EF4-FFF2-40B4-BE49-F238E27FC236}">
                <a16:creationId xmlns:a16="http://schemas.microsoft.com/office/drawing/2014/main" id="{06D18446-4598-4A96-96A4-7DC111627338}"/>
              </a:ext>
            </a:extLst>
          </p:cNvPr>
          <p:cNvSpPr/>
          <p:nvPr/>
        </p:nvSpPr>
        <p:spPr bwMode="auto">
          <a:xfrm>
            <a:off x="1058939" y="5299395"/>
            <a:ext cx="3277714" cy="505869"/>
          </a:xfrm>
          <a:prstGeom prst="roundRect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300" dirty="0">
                <a:latin typeface="Times New Roman" pitchFamily="18" charset="0"/>
                <a:ea typeface="굴림" pitchFamily="50" charset="-127"/>
              </a:rPr>
              <a:t>Opt</a:t>
            </a:r>
            <a:endParaRPr lang="ko-KR" altLang="en-US" sz="1300" dirty="0">
              <a:latin typeface="Times New Roman" pitchFamily="18" charset="0"/>
              <a:ea typeface="굴림" pitchFamily="50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D7D20BB9-FAB5-4D6B-AE84-AF4B40BFD3C8}"/>
              </a:ext>
            </a:extLst>
          </p:cNvPr>
          <p:cNvCxnSpPr>
            <a:cxnSpLocks/>
            <a:stCxn id="22" idx="3"/>
            <a:endCxn id="33" idx="1"/>
          </p:cNvCxnSpPr>
          <p:nvPr/>
        </p:nvCxnSpPr>
        <p:spPr bwMode="auto">
          <a:xfrm>
            <a:off x="1630444" y="2705421"/>
            <a:ext cx="2149523" cy="0"/>
          </a:xfrm>
          <a:prstGeom prst="straightConnector1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</p:spPr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EDA6FA12-DBDC-4F11-A882-8CFF3DDAE3EE}"/>
              </a:ext>
            </a:extLst>
          </p:cNvPr>
          <p:cNvSpPr txBox="1"/>
          <p:nvPr/>
        </p:nvSpPr>
        <p:spPr>
          <a:xfrm>
            <a:off x="2537875" y="2467797"/>
            <a:ext cx="7081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FF0000"/>
                </a:solidFill>
              </a:rPr>
              <a:t>EMAP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DCDF0A21-5DDB-4CF1-86C9-EA105DFCD5CE}"/>
              </a:ext>
            </a:extLst>
          </p:cNvPr>
          <p:cNvCxnSpPr>
            <a:cxnSpLocks/>
            <a:stCxn id="22" idx="2"/>
          </p:cNvCxnSpPr>
          <p:nvPr/>
        </p:nvCxnSpPr>
        <p:spPr bwMode="auto">
          <a:xfrm>
            <a:off x="1058940" y="2900197"/>
            <a:ext cx="0" cy="3675808"/>
          </a:xfrm>
          <a:prstGeom prst="line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5D7D80AA-D9B0-4EA6-A963-0717A85E1BDC}"/>
              </a:ext>
            </a:extLst>
          </p:cNvPr>
          <p:cNvSpPr/>
          <p:nvPr/>
        </p:nvSpPr>
        <p:spPr bwMode="auto">
          <a:xfrm>
            <a:off x="3779967" y="2510646"/>
            <a:ext cx="1080065" cy="389550"/>
          </a:xfrm>
          <a:prstGeom prst="rect">
            <a:avLst/>
          </a:prstGeom>
          <a:solidFill>
            <a:schemeClr val="bg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300" b="1" dirty="0">
                <a:latin typeface="Times New Roman" pitchFamily="18" charset="0"/>
                <a:ea typeface="굴림" pitchFamily="50" charset="-127"/>
              </a:rPr>
              <a:t>Client </a:t>
            </a:r>
            <a:r>
              <a:rPr lang="ko-KR" altLang="en-US" sz="1300" b="1" dirty="0">
                <a:latin typeface="Times New Roman" pitchFamily="18" charset="0"/>
                <a:ea typeface="굴림" pitchFamily="50" charset="-127"/>
              </a:rPr>
              <a:t> </a:t>
            </a:r>
            <a:r>
              <a:rPr lang="en-US" altLang="ko-KR" sz="1300" b="1" dirty="0">
                <a:latin typeface="Times New Roman" pitchFamily="18" charset="0"/>
                <a:ea typeface="굴림" pitchFamily="50" charset="-127"/>
              </a:rPr>
              <a:t>EMA</a:t>
            </a:r>
          </a:p>
        </p:txBody>
      </p:sp>
      <p:cxnSp>
        <p:nvCxnSpPr>
          <p:cNvPr id="41" name="직선 연결선 40"/>
          <p:cNvCxnSpPr/>
          <p:nvPr/>
        </p:nvCxnSpPr>
        <p:spPr bwMode="auto">
          <a:xfrm flipV="1">
            <a:off x="4355976" y="2924944"/>
            <a:ext cx="0" cy="3648153"/>
          </a:xfrm>
          <a:prstGeom prst="line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9" name="내용 개체 틀 1"/>
          <p:cNvSpPr txBox="1">
            <a:spLocks/>
          </p:cNvSpPr>
          <p:nvPr/>
        </p:nvSpPr>
        <p:spPr bwMode="auto">
          <a:xfrm>
            <a:off x="4593535" y="3284059"/>
            <a:ext cx="4093265" cy="50424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>
            <a:lvl1pPr marL="342891" indent="-342891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32" indent="-285744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2971" indent="-228594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160" indent="-228594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349" indent="-228594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537" indent="-228594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971726" indent="-228594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428914" indent="-228594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886103" indent="-228594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lvl="1" latinLnBrk="0"/>
            <a:endParaRPr lang="en-US" altLang="ko-KR" sz="1050" kern="0" dirty="0"/>
          </a:p>
          <a:p>
            <a:pPr latinLnBrk="0"/>
            <a:r>
              <a:rPr lang="en-US" altLang="ko-KR" sz="1000" dirty="0">
                <a:latin typeface="Times New Roman" pitchFamily="18" charset="0"/>
                <a:ea typeface="굴림" pitchFamily="50" charset="-127"/>
              </a:rPr>
              <a:t>Opt</a:t>
            </a:r>
            <a:endParaRPr lang="en-US" altLang="ko-KR" sz="1050" kern="0" dirty="0"/>
          </a:p>
          <a:p>
            <a:pPr lvl="1" latinLnBrk="0"/>
            <a:r>
              <a:rPr lang="ko-KR" altLang="en-US" sz="900" kern="0" dirty="0"/>
              <a:t>에너지관리에이전트 프로토콜의 </a:t>
            </a:r>
            <a:r>
              <a:rPr lang="en-US" altLang="ko-KR" sz="900" kern="0" dirty="0"/>
              <a:t>Opt</a:t>
            </a:r>
            <a:r>
              <a:rPr lang="ko-KR" altLang="en-US" sz="900" kern="0" dirty="0"/>
              <a:t>는 클라이언트 에너지관리에이전트가 상위 서버 에너지관리에이전트에게 수요반응 이벤트의 </a:t>
            </a:r>
            <a:r>
              <a:rPr lang="ko-KR" altLang="en-US" sz="900" kern="0" dirty="0" err="1"/>
              <a:t>가용상태</a:t>
            </a:r>
            <a:r>
              <a:rPr lang="ko-KR" altLang="en-US" sz="900" kern="0" dirty="0"/>
              <a:t> 또는 수요반응 이벤트 프로그램 변경</a:t>
            </a:r>
            <a:r>
              <a:rPr lang="en-US" altLang="ko-KR" sz="900" kern="0" dirty="0"/>
              <a:t>, </a:t>
            </a:r>
            <a:r>
              <a:rPr lang="ko-KR" altLang="en-US" sz="900" kern="0" dirty="0"/>
              <a:t>수요반응 스케줄링을 요청을 알려주는 서비스</a:t>
            </a:r>
            <a:r>
              <a:rPr lang="en-US" altLang="ko-KR" sz="900" kern="0" dirty="0"/>
              <a:t>.</a:t>
            </a:r>
            <a:endParaRPr lang="ko-KR" altLang="en-US" sz="900" kern="0" dirty="0"/>
          </a:p>
        </p:txBody>
      </p:sp>
    </p:spTree>
    <p:extLst>
      <p:ext uri="{BB962C8B-B14F-4D97-AF65-F5344CB8AC3E}">
        <p14:creationId xmlns:p14="http://schemas.microsoft.com/office/powerpoint/2010/main" val="1715840473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제목 2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838200"/>
          </a:xfrm>
        </p:spPr>
        <p:txBody>
          <a:bodyPr/>
          <a:lstStyle/>
          <a:p>
            <a:pPr lvl="0">
              <a:defRPr/>
            </a:pPr>
            <a:r>
              <a:rPr lang="en-US" altLang="ko-KR" sz="2800" b="1" dirty="0">
                <a:solidFill>
                  <a:schemeClr val="tx1"/>
                </a:solidFill>
              </a:rPr>
              <a:t>2.2 EMAP(MQTT, CoAP/JSON)</a:t>
            </a:r>
            <a:br>
              <a:rPr lang="en-US" altLang="ko-KR" sz="2800" b="1" dirty="0">
                <a:solidFill>
                  <a:schemeClr val="tx1"/>
                </a:solidFill>
              </a:rPr>
            </a:br>
            <a:r>
              <a:rPr lang="en-US" altLang="ko-KR" sz="2800" b="1" dirty="0">
                <a:solidFill>
                  <a:schemeClr val="tx1"/>
                </a:solidFill>
              </a:rPr>
              <a:t>Service : Opt</a:t>
            </a:r>
            <a:endParaRPr lang="zh-CN" altLang="en-US" sz="2800" b="1" dirty="0">
              <a:solidFill>
                <a:schemeClr val="tx1"/>
              </a:solidFill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414061" y="1628800"/>
            <a:ext cx="8315878" cy="5229202"/>
            <a:chOff x="-71470" y="1214636"/>
            <a:chExt cx="9361710" cy="6460659"/>
          </a:xfrm>
        </p:grpSpPr>
        <p:cxnSp>
          <p:nvCxnSpPr>
            <p:cNvPr id="18" name="직선 연결선 17"/>
            <p:cNvCxnSpPr/>
            <p:nvPr/>
          </p:nvCxnSpPr>
          <p:spPr bwMode="auto">
            <a:xfrm>
              <a:off x="3212336" y="1702159"/>
              <a:ext cx="2342" cy="5973134"/>
            </a:xfrm>
            <a:prstGeom prst="line">
              <a:avLst/>
            </a:prstGeom>
            <a:solidFill>
              <a:schemeClr val="accent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0" name="직선 연결선 19"/>
            <p:cNvCxnSpPr/>
            <p:nvPr/>
          </p:nvCxnSpPr>
          <p:spPr bwMode="auto">
            <a:xfrm>
              <a:off x="5905761" y="1731371"/>
              <a:ext cx="23561" cy="5943924"/>
            </a:xfrm>
            <a:prstGeom prst="line">
              <a:avLst/>
            </a:prstGeom>
            <a:solidFill>
              <a:schemeClr val="accent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6" name="직사각형 25"/>
            <p:cNvSpPr/>
            <p:nvPr/>
          </p:nvSpPr>
          <p:spPr bwMode="auto">
            <a:xfrm>
              <a:off x="5320307" y="1243665"/>
              <a:ext cx="1143008" cy="500066"/>
            </a:xfrm>
            <a:prstGeom prst="rect">
              <a:avLst/>
            </a:prstGeom>
            <a:solidFill>
              <a:schemeClr val="bg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100" b="1" dirty="0">
                  <a:latin typeface="Times New Roman" pitchFamily="18" charset="0"/>
                  <a:ea typeface="굴림" pitchFamily="50" charset="-127"/>
                </a:rPr>
                <a:t>Client </a:t>
              </a:r>
              <a:r>
                <a:rPr lang="ko-KR" altLang="en-US" sz="1100" b="1" dirty="0">
                  <a:latin typeface="Times New Roman" pitchFamily="18" charset="0"/>
                  <a:ea typeface="굴림" pitchFamily="50" charset="-127"/>
                </a:rPr>
                <a:t> </a:t>
              </a:r>
              <a:r>
                <a:rPr lang="en-US" altLang="ko-KR" sz="1100" b="1" dirty="0">
                  <a:latin typeface="Times New Roman" pitchFamily="18" charset="0"/>
                  <a:ea typeface="굴림" pitchFamily="50" charset="-127"/>
                </a:rPr>
                <a:t>EMA</a:t>
              </a:r>
            </a:p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100" b="1" dirty="0">
                  <a:latin typeface="Times New Roman" pitchFamily="18" charset="0"/>
                  <a:ea typeface="굴림" pitchFamily="50" charset="-127"/>
                </a:rPr>
                <a:t>(Server EMA)</a:t>
              </a:r>
              <a:endParaRPr lang="ko-KR" altLang="en-US" sz="1100" b="1" dirty="0">
                <a:latin typeface="Times New Roman" pitchFamily="18" charset="0"/>
                <a:ea typeface="굴림" pitchFamily="50" charset="-127"/>
              </a:endParaRPr>
            </a:p>
          </p:txBody>
        </p:sp>
        <p:cxnSp>
          <p:nvCxnSpPr>
            <p:cNvPr id="47" name="직선 연결선 46"/>
            <p:cNvCxnSpPr>
              <a:stCxn id="138" idx="2"/>
            </p:cNvCxnSpPr>
            <p:nvPr/>
          </p:nvCxnSpPr>
          <p:spPr bwMode="auto">
            <a:xfrm flipH="1">
              <a:off x="500033" y="1721960"/>
              <a:ext cx="1" cy="5898200"/>
            </a:xfrm>
            <a:prstGeom prst="line">
              <a:avLst/>
            </a:prstGeom>
            <a:solidFill>
              <a:schemeClr val="accent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38" name="직사각형 137"/>
            <p:cNvSpPr/>
            <p:nvPr/>
          </p:nvSpPr>
          <p:spPr bwMode="auto">
            <a:xfrm>
              <a:off x="-71470" y="1221894"/>
              <a:ext cx="1143008" cy="500066"/>
            </a:xfrm>
            <a:prstGeom prst="rect">
              <a:avLst/>
            </a:prstGeom>
            <a:solidFill>
              <a:schemeClr val="bg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100" b="1" dirty="0">
                  <a:latin typeface="Times New Roman" pitchFamily="18" charset="0"/>
                  <a:ea typeface="굴림" pitchFamily="50" charset="-127"/>
                </a:rPr>
                <a:t>VTN</a:t>
              </a:r>
              <a:endParaRPr kumimoji="0" lang="ko-KR" altLang="en-US" sz="1100" b="1" i="0" u="none" strike="noStrike" cap="none" normalizeH="0" baseline="0" dirty="0">
                <a:ln>
                  <a:noFill/>
                </a:ln>
                <a:effectLst/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16" name="직사각형 15"/>
            <p:cNvSpPr/>
            <p:nvPr/>
          </p:nvSpPr>
          <p:spPr bwMode="auto">
            <a:xfrm>
              <a:off x="2677102" y="1243665"/>
              <a:ext cx="1143008" cy="500066"/>
            </a:xfrm>
            <a:prstGeom prst="rect">
              <a:avLst/>
            </a:prstGeom>
            <a:solidFill>
              <a:schemeClr val="bg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1100" b="1" i="0" u="none" strike="noStrike" cap="none" normalizeH="0" baseline="0" dirty="0">
                  <a:ln>
                    <a:noFill/>
                  </a:ln>
                  <a:effectLst/>
                  <a:latin typeface="Times New Roman" pitchFamily="18" charset="0"/>
                  <a:ea typeface="굴림" pitchFamily="50" charset="-127"/>
                </a:rPr>
                <a:t>VEN</a:t>
              </a:r>
            </a:p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1100" b="1" i="0" u="none" strike="noStrike" cap="none" normalizeH="0" baseline="0" dirty="0">
                  <a:ln>
                    <a:noFill/>
                  </a:ln>
                  <a:effectLst/>
                  <a:latin typeface="Times New Roman" pitchFamily="18" charset="0"/>
                  <a:ea typeface="굴림" pitchFamily="50" charset="-127"/>
                </a:rPr>
                <a:t>Server EMA</a:t>
              </a:r>
              <a:endParaRPr kumimoji="0" lang="ko-KR" altLang="en-US" sz="1100" b="1" i="0" u="none" strike="noStrike" cap="none" normalizeH="0" baseline="0" dirty="0">
                <a:ln>
                  <a:noFill/>
                </a:ln>
                <a:effectLst/>
                <a:latin typeface="Times New Roman" pitchFamily="18" charset="0"/>
                <a:ea typeface="굴림" pitchFamily="50" charset="-127"/>
              </a:endParaRPr>
            </a:p>
          </p:txBody>
        </p:sp>
        <p:cxnSp>
          <p:nvCxnSpPr>
            <p:cNvPr id="143" name="직선 연결선 142"/>
            <p:cNvCxnSpPr/>
            <p:nvPr/>
          </p:nvCxnSpPr>
          <p:spPr bwMode="auto">
            <a:xfrm flipH="1">
              <a:off x="8662583" y="1455600"/>
              <a:ext cx="931" cy="6219693"/>
            </a:xfrm>
            <a:prstGeom prst="line">
              <a:avLst/>
            </a:prstGeom>
            <a:solidFill>
              <a:schemeClr val="accent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44" name="직사각형 143"/>
            <p:cNvSpPr/>
            <p:nvPr/>
          </p:nvSpPr>
          <p:spPr bwMode="auto">
            <a:xfrm>
              <a:off x="8034517" y="1214636"/>
              <a:ext cx="1255723" cy="500066"/>
            </a:xfrm>
            <a:prstGeom prst="rect">
              <a:avLst/>
            </a:prstGeom>
            <a:solidFill>
              <a:schemeClr val="bg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100" b="1" dirty="0">
                  <a:latin typeface="Times New Roman" pitchFamily="18" charset="0"/>
                  <a:ea typeface="굴림" pitchFamily="50" charset="-127"/>
                </a:rPr>
                <a:t>Device</a:t>
              </a:r>
              <a:endParaRPr lang="ko-KR" altLang="en-US" sz="1100" b="1" dirty="0"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182" name="TextBox 181"/>
            <p:cNvSpPr txBox="1"/>
            <p:nvPr/>
          </p:nvSpPr>
          <p:spPr>
            <a:xfrm>
              <a:off x="1336419" y="1308764"/>
              <a:ext cx="1785257" cy="5323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dirty="0">
                  <a:solidFill>
                    <a:srgbClr val="0156FF"/>
                  </a:solidFill>
                </a:rPr>
                <a:t>OpenADR</a:t>
              </a:r>
            </a:p>
            <a:p>
              <a:r>
                <a:rPr lang="en-US" altLang="ko-KR" sz="1050" dirty="0">
                  <a:solidFill>
                    <a:srgbClr val="0156FF"/>
                  </a:solidFill>
                </a:rPr>
                <a:t>HTTP/XML</a:t>
              </a:r>
              <a:endParaRPr lang="ko-KR" altLang="en-US" sz="1050" dirty="0">
                <a:solidFill>
                  <a:srgbClr val="0156FF"/>
                </a:solidFill>
              </a:endParaRPr>
            </a:p>
          </p:txBody>
        </p:sp>
        <p:sp>
          <p:nvSpPr>
            <p:cNvPr id="183" name="TextBox 182"/>
            <p:cNvSpPr txBox="1"/>
            <p:nvPr/>
          </p:nvSpPr>
          <p:spPr>
            <a:xfrm>
              <a:off x="3804954" y="1295415"/>
              <a:ext cx="1785257" cy="5323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dirty="0">
                  <a:solidFill>
                    <a:srgbClr val="0156FF"/>
                  </a:solidFill>
                </a:rPr>
                <a:t>EMAI Protocol</a:t>
              </a:r>
            </a:p>
            <a:p>
              <a:r>
                <a:rPr lang="en-US" altLang="ko-KR" sz="1050" dirty="0">
                  <a:solidFill>
                    <a:srgbClr val="0156FF"/>
                  </a:solidFill>
                </a:rPr>
                <a:t>MQTT &amp; COAP/JSON</a:t>
              </a:r>
              <a:endParaRPr lang="ko-KR" altLang="en-US" sz="1050" dirty="0">
                <a:solidFill>
                  <a:srgbClr val="0156FF"/>
                </a:solidFill>
              </a:endParaRPr>
            </a:p>
          </p:txBody>
        </p:sp>
        <p:sp>
          <p:nvSpPr>
            <p:cNvPr id="184" name="TextBox 183"/>
            <p:cNvSpPr txBox="1"/>
            <p:nvPr/>
          </p:nvSpPr>
          <p:spPr>
            <a:xfrm>
              <a:off x="6706704" y="1308764"/>
              <a:ext cx="1785257" cy="323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dirty="0">
                  <a:solidFill>
                    <a:srgbClr val="0156FF"/>
                  </a:solidFill>
                </a:rPr>
                <a:t>GCON Protocol</a:t>
              </a:r>
              <a:endParaRPr lang="ko-KR" altLang="en-US" sz="1050" dirty="0">
                <a:solidFill>
                  <a:srgbClr val="0156FF"/>
                </a:solidFill>
              </a:endParaRPr>
            </a:p>
          </p:txBody>
        </p:sp>
        <p:sp>
          <p:nvSpPr>
            <p:cNvPr id="88" name="모서리가 둥근 직사각형 87"/>
            <p:cNvSpPr/>
            <p:nvPr/>
          </p:nvSpPr>
          <p:spPr bwMode="auto">
            <a:xfrm>
              <a:off x="500034" y="1926361"/>
              <a:ext cx="2714644" cy="785818"/>
            </a:xfrm>
            <a:prstGeom prst="roundRect">
              <a:avLst/>
            </a:prstGeom>
            <a:solidFill>
              <a:schemeClr val="bg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12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굴림" pitchFamily="50" charset="-127"/>
                </a:rPr>
                <a:t>Opt</a:t>
              </a:r>
              <a:endParaRPr lang="en-US" altLang="ko-KR" sz="1200" baseline="0" dirty="0">
                <a:latin typeface="Times New Roman" pitchFamily="18" charset="0"/>
                <a:ea typeface="굴림" pitchFamily="50" charset="-127"/>
              </a:endParaRPr>
            </a:p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1200" b="0" i="0" u="none" strike="noStrike" cap="none" normalizeH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굴림" pitchFamily="50" charset="-127"/>
                </a:rPr>
                <a:t>Original</a:t>
              </a:r>
            </a:p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1200" b="0" i="0" u="none" strike="noStrike" cap="none" normalizeH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굴림" pitchFamily="50" charset="-127"/>
                </a:rPr>
                <a:t>OpenADR 2.0b</a:t>
              </a:r>
              <a:endPara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89" name="모서리가 둥근 직사각형 88"/>
            <p:cNvSpPr/>
            <p:nvPr/>
          </p:nvSpPr>
          <p:spPr bwMode="auto">
            <a:xfrm>
              <a:off x="3214678" y="2638086"/>
              <a:ext cx="2643205" cy="785818"/>
            </a:xfrm>
            <a:prstGeom prst="roundRect">
              <a:avLst/>
            </a:prstGeom>
            <a:solidFill>
              <a:srgbClr val="FF0000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12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굴림" pitchFamily="50" charset="-127"/>
                </a:rPr>
                <a:t>Opt</a:t>
              </a:r>
              <a:endParaRPr lang="en-US" altLang="ko-KR" sz="1200" baseline="0" dirty="0">
                <a:latin typeface="Times New Roman" pitchFamily="18" charset="0"/>
                <a:ea typeface="굴림" pitchFamily="50" charset="-127"/>
              </a:endParaRPr>
            </a:p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200" dirty="0">
                  <a:latin typeface="Times New Roman" pitchFamily="18" charset="0"/>
                  <a:ea typeface="굴림" pitchFamily="50" charset="-127"/>
                </a:rPr>
                <a:t>Extended</a:t>
              </a:r>
              <a:endParaRPr kumimoji="0" lang="en-US" altLang="ko-KR" sz="12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굴림" pitchFamily="50" charset="-127"/>
              </a:endParaRPr>
            </a:p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1200" b="0" i="0" u="none" strike="noStrike" cap="none" normalizeH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굴림" pitchFamily="50" charset="-127"/>
                </a:rPr>
                <a:t>OpenADR</a:t>
              </a:r>
              <a:endPara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90" name="직사각형 89"/>
            <p:cNvSpPr/>
            <p:nvPr/>
          </p:nvSpPr>
          <p:spPr bwMode="auto">
            <a:xfrm>
              <a:off x="3357554" y="3438776"/>
              <a:ext cx="2428892" cy="4181384"/>
            </a:xfrm>
            <a:prstGeom prst="rect">
              <a:avLst/>
            </a:prstGeom>
            <a:solidFill>
              <a:schemeClr val="bg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1000" b="0" i="0" u="none" strike="noStrike" cap="none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  <a:latin typeface="Times New Roman" pitchFamily="18" charset="0"/>
                  <a:ea typeface="굴림" pitchFamily="50" charset="-127"/>
                </a:rPr>
                <a:t> Session Setup</a:t>
              </a:r>
            </a:p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altLang="ko-KR" sz="500" dirty="0">
                <a:solidFill>
                  <a:srgbClr val="FF0000"/>
                </a:solidFill>
                <a:latin typeface="Times New Roman" pitchFamily="18" charset="0"/>
                <a:ea typeface="굴림" pitchFamily="50" charset="-127"/>
              </a:endParaRPr>
            </a:p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200" dirty="0">
                  <a:solidFill>
                    <a:srgbClr val="FF0000"/>
                  </a:solidFill>
                  <a:latin typeface="Times New Roman" pitchFamily="18" charset="0"/>
                  <a:ea typeface="굴림" pitchFamily="50" charset="-127"/>
                </a:rPr>
                <a:t>+ requestPower : double,</a:t>
              </a:r>
            </a:p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200" dirty="0">
                  <a:solidFill>
                    <a:srgbClr val="FF0000"/>
                  </a:solidFill>
                  <a:latin typeface="Times New Roman" pitchFamily="18" charset="0"/>
                  <a:ea typeface="굴림" pitchFamily="50" charset="-127"/>
                </a:rPr>
                <a:t>+ startYMD: Integer,</a:t>
              </a:r>
            </a:p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200" dirty="0">
                  <a:solidFill>
                    <a:srgbClr val="FF0000"/>
                  </a:solidFill>
                  <a:latin typeface="Times New Roman" pitchFamily="18" charset="0"/>
                  <a:ea typeface="굴림" pitchFamily="50" charset="-127"/>
                </a:rPr>
                <a:t>+ startTime: Integer,</a:t>
              </a:r>
            </a:p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200" dirty="0">
                  <a:solidFill>
                    <a:srgbClr val="FF0000"/>
                  </a:solidFill>
                  <a:latin typeface="Times New Roman" pitchFamily="18" charset="0"/>
                  <a:ea typeface="굴림" pitchFamily="50" charset="-127"/>
                </a:rPr>
                <a:t>+ endYMD: Integer,</a:t>
              </a:r>
            </a:p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200" dirty="0">
                  <a:solidFill>
                    <a:srgbClr val="FF0000"/>
                  </a:solidFill>
                  <a:latin typeface="Times New Roman" pitchFamily="18" charset="0"/>
                  <a:ea typeface="굴림" pitchFamily="50" charset="-127"/>
                </a:rPr>
                <a:t>+ endTime: Integer,</a:t>
              </a:r>
            </a:p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200" dirty="0">
                  <a:solidFill>
                    <a:srgbClr val="FF0000"/>
                  </a:solidFill>
                  <a:latin typeface="Times New Roman" pitchFamily="18" charset="0"/>
                  <a:ea typeface="굴림" pitchFamily="50" charset="-127"/>
                </a:rPr>
                <a:t>+ optStatus: String,</a:t>
              </a:r>
            </a:p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200" dirty="0">
                  <a:solidFill>
                    <a:srgbClr val="FF0000"/>
                  </a:solidFill>
                  <a:latin typeface="Times New Roman" pitchFamily="18" charset="0"/>
                  <a:ea typeface="굴림" pitchFamily="50" charset="-127"/>
                </a:rPr>
                <a:t>+ time : Date</a:t>
              </a:r>
              <a:endParaRPr kumimoji="0" lang="ko-KR" altLang="en-US" sz="12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Times New Roman" pitchFamily="18" charset="0"/>
                <a:ea typeface="굴림" pitchFamily="50" charset="-127"/>
              </a:endParaRPr>
            </a:p>
          </p:txBody>
        </p:sp>
        <p:cxnSp>
          <p:nvCxnSpPr>
            <p:cNvPr id="105" name="직선 연결선 104"/>
            <p:cNvCxnSpPr/>
            <p:nvPr/>
          </p:nvCxnSpPr>
          <p:spPr bwMode="auto">
            <a:xfrm>
              <a:off x="3357554" y="3705673"/>
              <a:ext cx="2428892" cy="1588"/>
            </a:xfrm>
            <a:prstGeom prst="line">
              <a:avLst/>
            </a:prstGeom>
            <a:solidFill>
              <a:schemeClr val="accent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06" name="직선 연결선 105"/>
            <p:cNvCxnSpPr/>
            <p:nvPr/>
          </p:nvCxnSpPr>
          <p:spPr bwMode="auto">
            <a:xfrm>
              <a:off x="3357554" y="7529607"/>
              <a:ext cx="2428892" cy="1588"/>
            </a:xfrm>
            <a:prstGeom prst="line">
              <a:avLst/>
            </a:prstGeom>
            <a:solidFill>
              <a:schemeClr val="accent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07" name="모서리가 둥근 직사각형 106"/>
            <p:cNvSpPr/>
            <p:nvPr/>
          </p:nvSpPr>
          <p:spPr bwMode="auto">
            <a:xfrm>
              <a:off x="5929322" y="3214686"/>
              <a:ext cx="2643206" cy="785818"/>
            </a:xfrm>
            <a:prstGeom prst="roundRect">
              <a:avLst/>
            </a:prstGeom>
            <a:solidFill>
              <a:schemeClr val="bg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12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굴림" pitchFamily="50" charset="-127"/>
                </a:rPr>
                <a:t>GCON</a:t>
              </a:r>
              <a:r>
                <a:rPr kumimoji="0" lang="en-US" altLang="ko-KR" sz="1200" b="0" i="0" u="none" strike="noStrike" cap="none" normalizeH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굴림" pitchFamily="50" charset="-127"/>
                </a:rPr>
                <a:t> Protocol</a:t>
              </a:r>
              <a:endPara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굴림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92458120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F13F5CC-B8E9-482F-A016-6EE14B7359EE}" type="slidenum">
              <a:rPr lang="ko-KR" altLang="en-US" smtClean="0"/>
              <a:pPr/>
              <a:t>262</a:t>
            </a:fld>
            <a:endParaRPr lang="ko-KR" altLang="en-US"/>
          </a:p>
        </p:txBody>
      </p:sp>
      <p:sp>
        <p:nvSpPr>
          <p:cNvPr id="6" name="标题 1"/>
          <p:cNvSpPr txBox="1">
            <a:spLocks/>
          </p:cNvSpPr>
          <p:nvPr/>
        </p:nvSpPr>
        <p:spPr bwMode="auto">
          <a:xfrm>
            <a:off x="200008" y="2564904"/>
            <a:ext cx="8743984" cy="1008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200" b="1" kern="0" dirty="0">
                <a:ea typeface="굴림" pitchFamily="50" charset="-127"/>
              </a:rPr>
              <a:t>EMAP</a:t>
            </a:r>
            <a:endParaRPr lang="en-US" altLang="ko-KR" sz="3200" b="1" kern="0" dirty="0"/>
          </a:p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200" b="1" kern="0" dirty="0"/>
              <a:t>(4) </a:t>
            </a:r>
            <a:r>
              <a:rPr lang="en-US" altLang="ko-KR" sz="3200" b="1" dirty="0" err="1">
                <a:solidFill>
                  <a:schemeClr val="tx2"/>
                </a:solidFill>
              </a:rPr>
              <a:t>Opt</a:t>
            </a:r>
            <a:endParaRPr lang="en-US" altLang="ko-KR" sz="3200" b="1" dirty="0">
              <a:solidFill>
                <a:schemeClr val="tx2"/>
              </a:solidFill>
            </a:endParaRPr>
          </a:p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altLang="ko-KR" sz="3200" b="1" kern="0" dirty="0">
              <a:solidFill>
                <a:schemeClr val="tx2"/>
              </a:solidFill>
            </a:endParaRPr>
          </a:p>
          <a:p>
            <a:pPr marL="2743200" lvl="5" indent="-457200" eaLnBrk="0" fontAlgn="base" latinLnBrk="0" hangingPunct="0">
              <a:spcBef>
                <a:spcPct val="0"/>
              </a:spcBef>
              <a:spcAft>
                <a:spcPct val="0"/>
              </a:spcAft>
              <a:buFontTx/>
              <a:buChar char="-"/>
              <a:defRPr/>
            </a:pPr>
            <a:r>
              <a:rPr lang="en-US" altLang="ko-KR" sz="2400" b="1" kern="0" dirty="0" err="1">
                <a:solidFill>
                  <a:schemeClr val="accent2"/>
                </a:solidFill>
              </a:rPr>
              <a:t>CoAP</a:t>
            </a:r>
            <a:r>
              <a:rPr lang="en-US" altLang="ko-KR" sz="2400" b="1" kern="0" dirty="0">
                <a:solidFill>
                  <a:schemeClr val="accent2"/>
                </a:solidFill>
              </a:rPr>
              <a:t>/JSON</a:t>
            </a:r>
          </a:p>
          <a:p>
            <a:pPr marL="2743200" lvl="5" indent="-457200" eaLnBrk="0" fontAlgn="base" latinLnBrk="0" hangingPunct="0">
              <a:spcBef>
                <a:spcPct val="0"/>
              </a:spcBef>
              <a:spcAft>
                <a:spcPct val="0"/>
              </a:spcAft>
              <a:buFontTx/>
              <a:buChar char="-"/>
              <a:defRPr/>
            </a:pPr>
            <a:r>
              <a:rPr lang="en-US" altLang="ko-KR" sz="2400" b="1" kern="0" dirty="0"/>
              <a:t>MQTT / JSON</a:t>
            </a:r>
          </a:p>
        </p:txBody>
      </p:sp>
    </p:spTree>
    <p:extLst>
      <p:ext uri="{BB962C8B-B14F-4D97-AF65-F5344CB8AC3E}">
        <p14:creationId xmlns:p14="http://schemas.microsoft.com/office/powerpoint/2010/main" val="102748516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b="1" dirty="0">
                <a:solidFill>
                  <a:schemeClr val="tx1"/>
                </a:solidFill>
              </a:rPr>
              <a:t>2. Smart Home Energy Framework : </a:t>
            </a:r>
            <a:r>
              <a:rPr lang="en-US" altLang="ko-KR" sz="2800" b="1" dirty="0">
                <a:solidFill>
                  <a:schemeClr val="tx1"/>
                </a:solidFill>
              </a:rPr>
              <a:t/>
            </a:r>
            <a:br>
              <a:rPr lang="en-US" altLang="ko-KR" sz="2800" b="1" dirty="0">
                <a:solidFill>
                  <a:schemeClr val="tx1"/>
                </a:solidFill>
              </a:rPr>
            </a:br>
            <a:r>
              <a:rPr lang="en-US" altLang="ko-KR" sz="2400" b="1" dirty="0">
                <a:solidFill>
                  <a:schemeClr val="tx1"/>
                </a:solidFill>
              </a:rPr>
              <a:t>2.2 EMAP(CoAP/JSON, MQTT/JSON) : Schedule by using Opt</a:t>
            </a:r>
            <a:endParaRPr lang="ko-KR" altLang="en-US" sz="24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7C6F095-276F-4AD3-9842-1213BA0CC323}" type="slidenum">
              <a:rPr lang="ko-KR" altLang="en-US" smtClean="0"/>
              <a:pPr>
                <a:defRPr/>
              </a:pPr>
              <a:t>263</a:t>
            </a:fld>
            <a:endParaRPr lang="ko-KR" altLang="en-US"/>
          </a:p>
        </p:txBody>
      </p:sp>
      <p:sp>
        <p:nvSpPr>
          <p:cNvPr id="14" name="직사각형 13"/>
          <p:cNvSpPr/>
          <p:nvPr/>
        </p:nvSpPr>
        <p:spPr bwMode="auto">
          <a:xfrm>
            <a:off x="3049796" y="1580871"/>
            <a:ext cx="1143008" cy="500066"/>
          </a:xfrm>
          <a:prstGeom prst="rect">
            <a:avLst/>
          </a:prstGeom>
          <a:solidFill>
            <a:schemeClr val="bg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300" b="1" dirty="0">
                <a:latin typeface="Times New Roman" pitchFamily="18" charset="0"/>
                <a:ea typeface="굴림" pitchFamily="50" charset="-127"/>
              </a:rPr>
              <a:t>Client</a:t>
            </a:r>
            <a:r>
              <a:rPr kumimoji="0" lang="en-US" altLang="ko-KR" sz="1300" b="1" i="0" u="none" strike="noStrike" cap="none" normalizeH="0" baseline="0" dirty="0">
                <a:ln>
                  <a:noFill/>
                </a:ln>
                <a:effectLst/>
                <a:latin typeface="Times New Roman" pitchFamily="18" charset="0"/>
                <a:ea typeface="굴림" pitchFamily="50" charset="-127"/>
              </a:rPr>
              <a:t> EMA 1</a:t>
            </a:r>
            <a:endParaRPr kumimoji="0" lang="ko-KR" altLang="en-US" sz="1300" b="1" i="0" u="none" strike="noStrike" cap="none" normalizeH="0" baseline="0" dirty="0">
              <a:ln>
                <a:noFill/>
              </a:ln>
              <a:effectLst/>
              <a:latin typeface="Times New Roman" pitchFamily="18" charset="0"/>
              <a:ea typeface="굴림" pitchFamily="50" charset="-127"/>
            </a:endParaRPr>
          </a:p>
        </p:txBody>
      </p:sp>
      <p:cxnSp>
        <p:nvCxnSpPr>
          <p:cNvPr id="15" name="직선 연결선 14"/>
          <p:cNvCxnSpPr>
            <a:cxnSpLocks/>
            <a:stCxn id="14" idx="2"/>
          </p:cNvCxnSpPr>
          <p:nvPr/>
        </p:nvCxnSpPr>
        <p:spPr bwMode="auto">
          <a:xfrm>
            <a:off x="3621300" y="2080937"/>
            <a:ext cx="0" cy="3774789"/>
          </a:xfrm>
          <a:prstGeom prst="line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" name="직선 연결선 15"/>
          <p:cNvCxnSpPr>
            <a:cxnSpLocks/>
            <a:stCxn id="17" idx="2"/>
          </p:cNvCxnSpPr>
          <p:nvPr/>
        </p:nvCxnSpPr>
        <p:spPr bwMode="auto">
          <a:xfrm>
            <a:off x="6264505" y="2080937"/>
            <a:ext cx="0" cy="3774789"/>
          </a:xfrm>
          <a:prstGeom prst="line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7" name="직사각형 16"/>
          <p:cNvSpPr/>
          <p:nvPr/>
        </p:nvSpPr>
        <p:spPr bwMode="auto">
          <a:xfrm>
            <a:off x="5693001" y="1580871"/>
            <a:ext cx="1143008" cy="500066"/>
          </a:xfrm>
          <a:prstGeom prst="rect">
            <a:avLst/>
          </a:prstGeom>
          <a:solidFill>
            <a:schemeClr val="bg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300" b="1" dirty="0">
                <a:latin typeface="Times New Roman" pitchFamily="18" charset="0"/>
                <a:ea typeface="굴림" pitchFamily="50" charset="-127"/>
              </a:rPr>
              <a:t>Client EMA 3</a:t>
            </a:r>
            <a:endParaRPr lang="ko-KR" altLang="en-US" sz="1300" b="1" dirty="0"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13" name="직사각형 12"/>
          <p:cNvSpPr/>
          <p:nvPr/>
        </p:nvSpPr>
        <p:spPr bwMode="auto">
          <a:xfrm>
            <a:off x="906655" y="1580871"/>
            <a:ext cx="1143008" cy="500066"/>
          </a:xfrm>
          <a:prstGeom prst="rect">
            <a:avLst/>
          </a:prstGeom>
          <a:solidFill>
            <a:schemeClr val="bg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300" b="1" dirty="0">
                <a:solidFill>
                  <a:srgbClr val="0070C0"/>
                </a:solidFill>
                <a:latin typeface="Times New Roman" pitchFamily="18" charset="0"/>
                <a:ea typeface="굴림" pitchFamily="50" charset="-127"/>
              </a:rPr>
              <a:t>Server EMA</a:t>
            </a:r>
            <a:endParaRPr kumimoji="0" lang="ko-KR" altLang="en-US" sz="13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cxnSp>
        <p:nvCxnSpPr>
          <p:cNvPr id="24" name="직선 연결선 23"/>
          <p:cNvCxnSpPr>
            <a:cxnSpLocks/>
            <a:stCxn id="13" idx="2"/>
          </p:cNvCxnSpPr>
          <p:nvPr/>
        </p:nvCxnSpPr>
        <p:spPr bwMode="auto">
          <a:xfrm>
            <a:off x="1478159" y="2080937"/>
            <a:ext cx="0" cy="3774789"/>
          </a:xfrm>
          <a:prstGeom prst="line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6" name="직사각형 25"/>
          <p:cNvSpPr/>
          <p:nvPr/>
        </p:nvSpPr>
        <p:spPr>
          <a:xfrm>
            <a:off x="1593048" y="2477658"/>
            <a:ext cx="193995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SEMA/1/</a:t>
            </a:r>
            <a:r>
              <a:rPr lang="en-US" altLang="ko-KR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oadrSchedule</a:t>
            </a:r>
            <a:r>
              <a:rPr lang="en-US" altLang="ko-K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altLang="ko-KR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CreateOpt</a:t>
            </a:r>
            <a:endParaRPr lang="ko-KR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1553774" y="2791615"/>
            <a:ext cx="201850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CEMA/1/</a:t>
            </a:r>
            <a:r>
              <a:rPr lang="en-US" altLang="ko-KR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oadrSchedule</a:t>
            </a:r>
            <a:r>
              <a:rPr lang="en-US" altLang="ko-K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altLang="ko-KR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CreatedOpt</a:t>
            </a:r>
            <a:endParaRPr lang="ko-KR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0" name="직선 화살표 연결선 39"/>
          <p:cNvCxnSpPr/>
          <p:nvPr/>
        </p:nvCxnSpPr>
        <p:spPr bwMode="auto">
          <a:xfrm>
            <a:off x="1478159" y="2722291"/>
            <a:ext cx="2143140" cy="0"/>
          </a:xfrm>
          <a:prstGeom prst="straightConnector1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arrow" w="med" len="med"/>
            <a:tailEnd type="none"/>
          </a:ln>
          <a:effectLst/>
        </p:spPr>
      </p:cxnSp>
      <p:cxnSp>
        <p:nvCxnSpPr>
          <p:cNvPr id="42" name="직선 화살표 연결선 41"/>
          <p:cNvCxnSpPr/>
          <p:nvPr/>
        </p:nvCxnSpPr>
        <p:spPr bwMode="auto">
          <a:xfrm>
            <a:off x="1478159" y="3033794"/>
            <a:ext cx="2143140" cy="0"/>
          </a:xfrm>
          <a:prstGeom prst="straightConnector1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sp>
        <p:nvSpPr>
          <p:cNvPr id="49" name="직사각형 48"/>
          <p:cNvSpPr/>
          <p:nvPr/>
        </p:nvSpPr>
        <p:spPr bwMode="auto">
          <a:xfrm>
            <a:off x="4407117" y="1580871"/>
            <a:ext cx="1143008" cy="500066"/>
          </a:xfrm>
          <a:prstGeom prst="rect">
            <a:avLst/>
          </a:prstGeom>
          <a:solidFill>
            <a:schemeClr val="bg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300" b="1" dirty="0">
                <a:latin typeface="Times New Roman" pitchFamily="18" charset="0"/>
                <a:ea typeface="굴림" pitchFamily="50" charset="-127"/>
              </a:rPr>
              <a:t>Client EMA 2</a:t>
            </a:r>
            <a:endParaRPr lang="ko-KR" altLang="en-US" sz="1300" b="1" dirty="0">
              <a:latin typeface="Times New Roman" pitchFamily="18" charset="0"/>
              <a:ea typeface="굴림" pitchFamily="50" charset="-127"/>
            </a:endParaRPr>
          </a:p>
        </p:txBody>
      </p:sp>
      <p:cxnSp>
        <p:nvCxnSpPr>
          <p:cNvPr id="51" name="직선 연결선 50"/>
          <p:cNvCxnSpPr>
            <a:cxnSpLocks/>
            <a:stCxn id="49" idx="2"/>
          </p:cNvCxnSpPr>
          <p:nvPr/>
        </p:nvCxnSpPr>
        <p:spPr bwMode="auto">
          <a:xfrm>
            <a:off x="4978621" y="2080937"/>
            <a:ext cx="0" cy="3774789"/>
          </a:xfrm>
          <a:prstGeom prst="line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8" name="직선 화살표 연결선 67"/>
          <p:cNvCxnSpPr/>
          <p:nvPr/>
        </p:nvCxnSpPr>
        <p:spPr bwMode="auto">
          <a:xfrm>
            <a:off x="1478159" y="3445251"/>
            <a:ext cx="3500462" cy="0"/>
          </a:xfrm>
          <a:prstGeom prst="straightConnector1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arrow" w="med" len="med"/>
            <a:tailEnd type="none"/>
          </a:ln>
          <a:effectLst/>
        </p:spPr>
      </p:cxnSp>
      <p:cxnSp>
        <p:nvCxnSpPr>
          <p:cNvPr id="69" name="직선 화살표 연결선 68"/>
          <p:cNvCxnSpPr/>
          <p:nvPr/>
        </p:nvCxnSpPr>
        <p:spPr bwMode="auto">
          <a:xfrm>
            <a:off x="1478159" y="3754330"/>
            <a:ext cx="3500462" cy="0"/>
          </a:xfrm>
          <a:prstGeom prst="straightConnector1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81" name="직선 화살표 연결선 80"/>
          <p:cNvCxnSpPr/>
          <p:nvPr/>
        </p:nvCxnSpPr>
        <p:spPr bwMode="auto">
          <a:xfrm>
            <a:off x="1482921" y="4138857"/>
            <a:ext cx="4776802" cy="0"/>
          </a:xfrm>
          <a:prstGeom prst="straightConnector1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arrow" w="med" len="med"/>
            <a:tailEnd type="none" w="med" len="med"/>
          </a:ln>
          <a:effectLst/>
        </p:spPr>
      </p:cxnSp>
      <p:cxnSp>
        <p:nvCxnSpPr>
          <p:cNvPr id="85" name="직선 화살표 연결선 84"/>
          <p:cNvCxnSpPr/>
          <p:nvPr/>
        </p:nvCxnSpPr>
        <p:spPr bwMode="auto">
          <a:xfrm>
            <a:off x="1482921" y="4435215"/>
            <a:ext cx="4776802" cy="0"/>
          </a:xfrm>
          <a:prstGeom prst="straightConnector1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sp>
        <p:nvSpPr>
          <p:cNvPr id="79" name="직사각형 78"/>
          <p:cNvSpPr/>
          <p:nvPr/>
        </p:nvSpPr>
        <p:spPr>
          <a:xfrm>
            <a:off x="2277644" y="3189932"/>
            <a:ext cx="193995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SEMA/1/</a:t>
            </a:r>
            <a:r>
              <a:rPr lang="en-US" altLang="ko-KR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oadrSchedule</a:t>
            </a:r>
            <a:r>
              <a:rPr lang="en-US" altLang="ko-K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altLang="ko-KR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CreateOpt</a:t>
            </a:r>
            <a:endParaRPr lang="ko-KR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4" name="직사각형 83"/>
          <p:cNvSpPr/>
          <p:nvPr/>
        </p:nvSpPr>
        <p:spPr>
          <a:xfrm>
            <a:off x="2238370" y="3503889"/>
            <a:ext cx="201850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CEMA/2/</a:t>
            </a:r>
            <a:r>
              <a:rPr lang="en-US" altLang="ko-KR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oadrSchedule</a:t>
            </a:r>
            <a:r>
              <a:rPr lang="en-US" altLang="ko-K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altLang="ko-KR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CreatedOpt</a:t>
            </a:r>
            <a:endParaRPr lang="ko-KR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0" name="직사각형 89"/>
          <p:cNvSpPr/>
          <p:nvPr/>
        </p:nvSpPr>
        <p:spPr>
          <a:xfrm>
            <a:off x="2939016" y="3890521"/>
            <a:ext cx="193995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SEMA/1/</a:t>
            </a:r>
            <a:r>
              <a:rPr lang="en-US" altLang="ko-KR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oadrSchedule</a:t>
            </a:r>
            <a:r>
              <a:rPr lang="en-US" altLang="ko-K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altLang="ko-KR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CreateOpt</a:t>
            </a:r>
            <a:endParaRPr lang="ko-KR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1" name="직사각형 90"/>
          <p:cNvSpPr/>
          <p:nvPr/>
        </p:nvSpPr>
        <p:spPr>
          <a:xfrm>
            <a:off x="2899742" y="4182806"/>
            <a:ext cx="201850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CEMA/3/</a:t>
            </a:r>
            <a:r>
              <a:rPr lang="en-US" altLang="ko-KR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oadrSchedule</a:t>
            </a:r>
            <a:r>
              <a:rPr lang="en-US" altLang="ko-K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altLang="ko-KR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CreatedOpt</a:t>
            </a:r>
            <a:endParaRPr lang="ko-KR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9" name="직선 화살표 연결선 98"/>
          <p:cNvCxnSpPr/>
          <p:nvPr/>
        </p:nvCxnSpPr>
        <p:spPr bwMode="auto">
          <a:xfrm>
            <a:off x="1478159" y="5137920"/>
            <a:ext cx="4781564" cy="0"/>
          </a:xfrm>
          <a:prstGeom prst="straightConnector1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arrow" w="med" len="med"/>
            <a:tailEnd type="none"/>
          </a:ln>
          <a:effectLst/>
        </p:spPr>
      </p:cxnSp>
      <p:cxnSp>
        <p:nvCxnSpPr>
          <p:cNvPr id="100" name="직선 화살표 연결선 99"/>
          <p:cNvCxnSpPr/>
          <p:nvPr/>
        </p:nvCxnSpPr>
        <p:spPr bwMode="auto">
          <a:xfrm>
            <a:off x="1478159" y="5423672"/>
            <a:ext cx="4781564" cy="0"/>
          </a:xfrm>
          <a:prstGeom prst="straightConnector1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sp>
        <p:nvSpPr>
          <p:cNvPr id="101" name="직사각형 100"/>
          <p:cNvSpPr/>
          <p:nvPr/>
        </p:nvSpPr>
        <p:spPr>
          <a:xfrm>
            <a:off x="2911788" y="4859274"/>
            <a:ext cx="196079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SEMA/1/</a:t>
            </a:r>
            <a:r>
              <a:rPr lang="en-US" altLang="ko-KR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oadrSchedule</a:t>
            </a:r>
            <a:r>
              <a:rPr lang="en-US" altLang="ko-K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altLang="ko-KR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CancelOpt</a:t>
            </a:r>
            <a:endParaRPr lang="ko-KR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2" name="직사각형 101"/>
          <p:cNvSpPr/>
          <p:nvPr/>
        </p:nvSpPr>
        <p:spPr>
          <a:xfrm>
            <a:off x="2843660" y="5173231"/>
            <a:ext cx="209704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CEMA/3/</a:t>
            </a:r>
            <a:r>
              <a:rPr lang="en-US" altLang="ko-KR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oadrSchedule</a:t>
            </a:r>
            <a:r>
              <a:rPr lang="en-US" altLang="ko-K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altLang="ko-KR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CanceledOpt</a:t>
            </a:r>
            <a:endParaRPr lang="ko-KR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오른쪽 중괄호 8"/>
          <p:cNvSpPr/>
          <p:nvPr/>
        </p:nvSpPr>
        <p:spPr bwMode="auto">
          <a:xfrm>
            <a:off x="6284223" y="2722291"/>
            <a:ext cx="203730" cy="1706736"/>
          </a:xfrm>
          <a:prstGeom prst="rightBrace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477757" y="3429465"/>
            <a:ext cx="134382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b="1" dirty="0"/>
              <a:t>Create Schedule</a:t>
            </a:r>
            <a:endParaRPr lang="ko-KR" altLang="en-US" sz="1300" b="1" dirty="0"/>
          </a:p>
        </p:txBody>
      </p:sp>
      <p:sp>
        <p:nvSpPr>
          <p:cNvPr id="103" name="오른쪽 중괄호 102"/>
          <p:cNvSpPr/>
          <p:nvPr/>
        </p:nvSpPr>
        <p:spPr bwMode="auto">
          <a:xfrm>
            <a:off x="6299785" y="5044192"/>
            <a:ext cx="203730" cy="504297"/>
          </a:xfrm>
          <a:prstGeom prst="rightBrace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6487953" y="5150146"/>
            <a:ext cx="233448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b="1" dirty="0"/>
              <a:t>Cancel Schedule that reserved</a:t>
            </a:r>
            <a:endParaRPr lang="ko-KR" altLang="en-US" sz="1300" b="1" dirty="0"/>
          </a:p>
        </p:txBody>
      </p:sp>
    </p:spTree>
    <p:extLst>
      <p:ext uri="{BB962C8B-B14F-4D97-AF65-F5344CB8AC3E}">
        <p14:creationId xmlns:p14="http://schemas.microsoft.com/office/powerpoint/2010/main" val="3306098330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제목 2"/>
          <p:cNvSpPr>
            <a:spLocks noGrp="1"/>
          </p:cNvSpPr>
          <p:nvPr>
            <p:ph type="title"/>
          </p:nvPr>
        </p:nvSpPr>
        <p:spPr>
          <a:xfrm>
            <a:off x="28604" y="233346"/>
            <a:ext cx="8686800" cy="838200"/>
          </a:xfrm>
          <a:noFill/>
        </p:spPr>
        <p:txBody>
          <a:bodyPr/>
          <a:lstStyle/>
          <a:p>
            <a:pPr lvl="0">
              <a:defRPr/>
            </a:pPr>
            <a:r>
              <a:rPr lang="en-US" altLang="ko-KR" sz="3200" b="1" dirty="0">
                <a:solidFill>
                  <a:schemeClr val="tx1"/>
                </a:solidFill>
              </a:rPr>
              <a:t>2.2 EMAP(</a:t>
            </a:r>
            <a:r>
              <a:rPr lang="en-US" altLang="ko-KR" sz="3200" b="1" dirty="0">
                <a:solidFill>
                  <a:schemeClr val="accent2"/>
                </a:solidFill>
              </a:rPr>
              <a:t>CoAP/JSON</a:t>
            </a:r>
            <a:r>
              <a:rPr lang="en-US" altLang="ko-KR" sz="3200" b="1" dirty="0">
                <a:solidFill>
                  <a:schemeClr val="tx1"/>
                </a:solidFill>
              </a:rPr>
              <a:t>)</a:t>
            </a:r>
            <a:br>
              <a:rPr lang="en-US" altLang="ko-KR" sz="3200" b="1" dirty="0">
                <a:solidFill>
                  <a:schemeClr val="tx1"/>
                </a:solidFill>
              </a:rPr>
            </a:br>
            <a:r>
              <a:rPr lang="en-US" altLang="ko-KR" sz="3200" b="1" dirty="0">
                <a:solidFill>
                  <a:schemeClr val="tx1"/>
                </a:solidFill>
              </a:rPr>
              <a:t>Service : Opt</a:t>
            </a:r>
            <a:endParaRPr lang="en-US" altLang="zh-CN" sz="3200" b="1" dirty="0"/>
          </a:p>
        </p:txBody>
      </p:sp>
      <p:sp>
        <p:nvSpPr>
          <p:cNvPr id="161" name="직사각형 160"/>
          <p:cNvSpPr/>
          <p:nvPr/>
        </p:nvSpPr>
        <p:spPr>
          <a:xfrm>
            <a:off x="611561" y="1484784"/>
            <a:ext cx="1512707" cy="5937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Client EMA</a:t>
            </a:r>
            <a:endParaRPr lang="ko-KR" alt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2" name="직사각형 161"/>
          <p:cNvSpPr/>
          <p:nvPr/>
        </p:nvSpPr>
        <p:spPr>
          <a:xfrm>
            <a:off x="6947725" y="1484784"/>
            <a:ext cx="1512707" cy="5937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Server EMA</a:t>
            </a:r>
            <a:endParaRPr lang="ko-KR" alt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90" name="직선 연결선 189"/>
          <p:cNvCxnSpPr/>
          <p:nvPr/>
        </p:nvCxnSpPr>
        <p:spPr>
          <a:xfrm flipH="1">
            <a:off x="7704078" y="2078530"/>
            <a:ext cx="3" cy="47794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2374471" y="3358153"/>
            <a:ext cx="1909497" cy="43088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PUT 	: 2.05 Content</a:t>
            </a:r>
          </a:p>
          <a:p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Payload	: </a:t>
            </a:r>
            <a:r>
              <a:rPr lang="en-US" altLang="ko-KR" sz="1100" dirty="0"/>
              <a:t>CreatedOpt</a:t>
            </a:r>
            <a:endParaRPr lang="en-US" altLang="ko-KR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8" name="직선 연결선 37"/>
          <p:cNvCxnSpPr/>
          <p:nvPr/>
        </p:nvCxnSpPr>
        <p:spPr>
          <a:xfrm flipH="1">
            <a:off x="1331640" y="2060848"/>
            <a:ext cx="3" cy="47794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2407044" y="2492896"/>
            <a:ext cx="2579552" cy="43088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PUT 	: /EMAP/SEMA/1.0b/Opt</a:t>
            </a:r>
          </a:p>
          <a:p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Payload 	: CreateOpt</a:t>
            </a:r>
            <a:endParaRPr lang="ko-KR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3" name="직선 화살표 연결선 52"/>
          <p:cNvCxnSpPr/>
          <p:nvPr/>
        </p:nvCxnSpPr>
        <p:spPr>
          <a:xfrm>
            <a:off x="1331640" y="2924944"/>
            <a:ext cx="633617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/>
          <p:cNvCxnSpPr/>
          <p:nvPr/>
        </p:nvCxnSpPr>
        <p:spPr>
          <a:xfrm>
            <a:off x="1331640" y="3789040"/>
            <a:ext cx="6336171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오른쪽 중괄호 19"/>
          <p:cNvSpPr/>
          <p:nvPr/>
        </p:nvSpPr>
        <p:spPr bwMode="auto">
          <a:xfrm rot="10800000">
            <a:off x="949094" y="2924943"/>
            <a:ext cx="357189" cy="846082"/>
          </a:xfrm>
          <a:prstGeom prst="rightBrace">
            <a:avLst>
              <a:gd name="adj1" fmla="val 8333"/>
              <a:gd name="adj2" fmla="val 51966"/>
            </a:avLst>
          </a:prstGeom>
          <a:noFill/>
          <a:ln w="12699" cap="flat" cmpd="sng" algn="ctr">
            <a:solidFill>
              <a:schemeClr val="tx1"/>
            </a:solidFill>
            <a:prstDash val="dashDot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5496" y="3140968"/>
            <a:ext cx="95789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/>
              <a:t>CreateOpt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2411760" y="4582289"/>
            <a:ext cx="2595582" cy="43088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PUT 	: /EMAP/SEMA/1.0b/Opt</a:t>
            </a:r>
          </a:p>
          <a:p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Payload 	: CancelOpt</a:t>
            </a:r>
            <a:endParaRPr lang="ko-KR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446860" y="5518393"/>
            <a:ext cx="1944763" cy="43088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PUT 	: 2.05 Content</a:t>
            </a:r>
          </a:p>
          <a:p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Payload	: </a:t>
            </a:r>
            <a:r>
              <a:rPr lang="en-US" altLang="ko-KR" sz="1100" dirty="0"/>
              <a:t>CanceledOpt</a:t>
            </a:r>
            <a:endParaRPr lang="en-US" altLang="ko-KR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오른쪽 중괄호 32"/>
          <p:cNvSpPr/>
          <p:nvPr/>
        </p:nvSpPr>
        <p:spPr bwMode="auto">
          <a:xfrm rot="10800000">
            <a:off x="969667" y="4931819"/>
            <a:ext cx="357189" cy="1020933"/>
          </a:xfrm>
          <a:prstGeom prst="rightBrace">
            <a:avLst>
              <a:gd name="adj1" fmla="val 8333"/>
              <a:gd name="adj2" fmla="val 51966"/>
            </a:avLst>
          </a:prstGeom>
          <a:noFill/>
          <a:ln w="12699" cap="flat" cmpd="sng" algn="ctr">
            <a:solidFill>
              <a:schemeClr val="tx1"/>
            </a:solidFill>
            <a:prstDash val="dashDot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35496" y="5065439"/>
            <a:ext cx="96693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/>
              <a:t>CancelOpt</a:t>
            </a:r>
          </a:p>
        </p:txBody>
      </p:sp>
      <p:sp>
        <p:nvSpPr>
          <p:cNvPr id="34" name="물결 33"/>
          <p:cNvSpPr/>
          <p:nvPr/>
        </p:nvSpPr>
        <p:spPr bwMode="auto">
          <a:xfrm>
            <a:off x="1331640" y="4005064"/>
            <a:ext cx="6336170" cy="169580"/>
          </a:xfrm>
          <a:prstGeom prst="wave">
            <a:avLst/>
          </a:prstGeom>
          <a:solidFill>
            <a:srgbClr val="FFFFD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cxnSp>
        <p:nvCxnSpPr>
          <p:cNvPr id="36" name="직선 화살표 연결선 35"/>
          <p:cNvCxnSpPr/>
          <p:nvPr/>
        </p:nvCxnSpPr>
        <p:spPr>
          <a:xfrm>
            <a:off x="1331640" y="5085184"/>
            <a:ext cx="633617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/>
          <p:cNvCxnSpPr/>
          <p:nvPr/>
        </p:nvCxnSpPr>
        <p:spPr>
          <a:xfrm>
            <a:off x="1331640" y="5949280"/>
            <a:ext cx="6336171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4369604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000" b="1" dirty="0">
                <a:solidFill>
                  <a:schemeClr val="tx1"/>
                </a:solidFill>
              </a:rPr>
              <a:t>2. Smart Home Energy Framework : </a:t>
            </a:r>
            <a:r>
              <a:rPr lang="en-US" altLang="ko-KR" b="1" dirty="0">
                <a:solidFill>
                  <a:schemeClr val="tx1"/>
                </a:solidFill>
              </a:rPr>
              <a:t/>
            </a:r>
            <a:br>
              <a:rPr lang="en-US" altLang="ko-KR" b="1" dirty="0">
                <a:solidFill>
                  <a:schemeClr val="tx1"/>
                </a:solidFill>
              </a:rPr>
            </a:br>
            <a:r>
              <a:rPr lang="en-US" altLang="ko-KR" sz="2000" b="1" dirty="0">
                <a:solidFill>
                  <a:schemeClr val="tx1"/>
                </a:solidFill>
              </a:rPr>
              <a:t>2.2 EMAP(</a:t>
            </a:r>
            <a:r>
              <a:rPr lang="en-US" altLang="ko-KR" sz="2000" b="1" dirty="0">
                <a:solidFill>
                  <a:srgbClr val="FF0000"/>
                </a:solidFill>
              </a:rPr>
              <a:t>CoAP/JSON</a:t>
            </a:r>
            <a:r>
              <a:rPr lang="en-US" altLang="ko-KR" sz="2000" b="1" dirty="0">
                <a:solidFill>
                  <a:schemeClr val="tx1"/>
                </a:solidFill>
              </a:rPr>
              <a:t>, MQTT/JSON) : </a:t>
            </a:r>
            <a:r>
              <a:rPr lang="en-US" altLang="ko-KR" sz="2000" b="1" dirty="0">
                <a:solidFill>
                  <a:srgbClr val="FF0000"/>
                </a:solidFill>
              </a:rPr>
              <a:t>Schedule (Opt)</a:t>
            </a:r>
            <a:endParaRPr lang="ko-KR" altLang="en-US" sz="2000" dirty="0">
              <a:solidFill>
                <a:srgbClr val="FF0000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7C6F095-276F-4AD3-9842-1213BA0CC323}" type="slidenum">
              <a:rPr lang="ko-KR" altLang="en-US" smtClean="0">
                <a:solidFill>
                  <a:srgbClr val="000000"/>
                </a:solidFill>
              </a:rPr>
              <a:pPr>
                <a:defRPr/>
              </a:pPr>
              <a:t>265</a:t>
            </a:fld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20" name="직사각형 19"/>
          <p:cNvSpPr/>
          <p:nvPr/>
        </p:nvSpPr>
        <p:spPr bwMode="auto">
          <a:xfrm>
            <a:off x="457200" y="1414528"/>
            <a:ext cx="8229600" cy="1023300"/>
          </a:xfrm>
          <a:prstGeom prst="rect">
            <a:avLst/>
          </a:prstGeom>
          <a:solidFill>
            <a:schemeClr val="bg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095891" y="1824555"/>
            <a:ext cx="1479957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Client EMA #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5" name="직선 화살표 연결선 24"/>
          <p:cNvCxnSpPr/>
          <p:nvPr/>
        </p:nvCxnSpPr>
        <p:spPr bwMode="auto">
          <a:xfrm>
            <a:off x="2195737" y="1844824"/>
            <a:ext cx="4707807" cy="0"/>
          </a:xfrm>
          <a:prstGeom prst="straightConnector1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arrow" w="med" len="med"/>
            <a:tailEnd type="none"/>
          </a:ln>
          <a:effectLst/>
        </p:spPr>
      </p:cxnSp>
      <p:sp>
        <p:nvSpPr>
          <p:cNvPr id="27" name="TextBox 26"/>
          <p:cNvSpPr txBox="1"/>
          <p:nvPr/>
        </p:nvSpPr>
        <p:spPr>
          <a:xfrm>
            <a:off x="664333" y="1824555"/>
            <a:ext cx="151842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Server EMA #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8" name="직선 화살표 연결선 27"/>
          <p:cNvCxnSpPr/>
          <p:nvPr/>
        </p:nvCxnSpPr>
        <p:spPr bwMode="auto">
          <a:xfrm flipH="1">
            <a:off x="2195736" y="2276872"/>
            <a:ext cx="4707808" cy="0"/>
          </a:xfrm>
          <a:prstGeom prst="straightConnector1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arrow" w="med" len="med"/>
            <a:tailEnd type="none"/>
          </a:ln>
          <a:effectLst/>
        </p:spPr>
      </p:cxnSp>
      <p:sp>
        <p:nvSpPr>
          <p:cNvPr id="32" name="TextBox 31"/>
          <p:cNvSpPr txBox="1"/>
          <p:nvPr/>
        </p:nvSpPr>
        <p:spPr>
          <a:xfrm>
            <a:off x="2613689" y="1984485"/>
            <a:ext cx="38719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(2) 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CreatedOpt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969193" y="1552436"/>
            <a:ext cx="11608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(1) 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CreateOpt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308304" y="1414528"/>
            <a:ext cx="14128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EMAP CoAP/JSON</a:t>
            </a:r>
            <a:endParaRPr lang="ko-KR" altLang="en-US" sz="11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1937302"/>
              </p:ext>
            </p:extLst>
          </p:nvPr>
        </p:nvGraphicFramePr>
        <p:xfrm>
          <a:off x="185343" y="2624183"/>
          <a:ext cx="8635129" cy="4306288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410823">
                  <a:extLst>
                    <a:ext uri="{9D8B030D-6E8A-4147-A177-3AD203B41FA5}">
                      <a16:colId xmlns:a16="http://schemas.microsoft.com/office/drawing/2014/main" val="1932224742"/>
                    </a:ext>
                  </a:extLst>
                </a:gridCol>
                <a:gridCol w="14108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68463">
                  <a:extLst>
                    <a:ext uri="{9D8B030D-6E8A-4147-A177-3AD203B41FA5}">
                      <a16:colId xmlns:a16="http://schemas.microsoft.com/office/drawing/2014/main" val="2218542714"/>
                    </a:ext>
                  </a:extLst>
                </a:gridCol>
                <a:gridCol w="1746265">
                  <a:extLst>
                    <a:ext uri="{9D8B030D-6E8A-4147-A177-3AD203B41FA5}">
                      <a16:colId xmlns:a16="http://schemas.microsoft.com/office/drawing/2014/main" val="3140809946"/>
                    </a:ext>
                  </a:extLst>
                </a:gridCol>
                <a:gridCol w="2298755">
                  <a:extLst>
                    <a:ext uri="{9D8B030D-6E8A-4147-A177-3AD203B41FA5}">
                      <a16:colId xmlns:a16="http://schemas.microsoft.com/office/drawing/2014/main" val="3220278600"/>
                    </a:ext>
                  </a:extLst>
                </a:gridCol>
              </a:tblGrid>
              <a:tr h="165960"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Key Name</a:t>
                      </a:r>
                      <a:endParaRPr lang="en-US" sz="900" b="1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rowSpan="2" hMerge="1">
                  <a:txBody>
                    <a:bodyPr/>
                    <a:lstStyle/>
                    <a:p>
                      <a:pPr algn="ctr" fontAlgn="ctr"/>
                      <a:endParaRPr lang="en-US" sz="900" b="1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Reference</a:t>
                      </a:r>
                      <a:endParaRPr lang="en-US" sz="900" b="1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3902095"/>
                  </a:ext>
                </a:extLst>
              </a:tr>
              <a:tr h="155236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solidFill>
                            <a:schemeClr val="bg1"/>
                          </a:solidFill>
                          <a:effectLst/>
                        </a:rPr>
                        <a:t>OpenADR 2.0b</a:t>
                      </a:r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solidFill>
                            <a:schemeClr val="bg1"/>
                          </a:solidFill>
                          <a:effectLst/>
                        </a:rPr>
                        <a:t>SEP 2.0(IEC 61968)</a:t>
                      </a:r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1286002"/>
                  </a:ext>
                </a:extLst>
              </a:tr>
              <a:tr h="20698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SrcEMA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sz="900" u="none" strike="noStrike" dirty="0">
                          <a:effectLst/>
                        </a:rPr>
                        <a:t>ei:vtnID</a:t>
                      </a:r>
                      <a:endParaRPr lang="en-US" sz="900" b="0" i="1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1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455051092"/>
                  </a:ext>
                </a:extLst>
              </a:tr>
              <a:tr h="20698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DestEMA</a:t>
                      </a:r>
                      <a:endParaRPr lang="ko-KR" altLang="en-US" sz="9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sz="900" u="none" strike="noStrike" dirty="0">
                          <a:effectLst/>
                        </a:rPr>
                        <a:t>ei:venID</a:t>
                      </a:r>
                      <a:endParaRPr lang="en-US" sz="900" b="0" i="1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1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123099833"/>
                  </a:ext>
                </a:extLst>
              </a:tr>
              <a:tr h="20698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optID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ei:qualifiedEventID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100" b="0" i="1" u="none" strike="noStrike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1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761109653"/>
                  </a:ext>
                </a:extLst>
              </a:tr>
              <a:tr h="20698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optType</a:t>
                      </a:r>
                      <a:endParaRPr lang="ko-KR" altLang="en-US" sz="9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ei:optType</a:t>
                      </a:r>
                      <a:endParaRPr lang="ko-KR" altLang="en-US" sz="900"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en-US" sz="1100" b="0" i="1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1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485920688"/>
                  </a:ext>
                </a:extLst>
              </a:tr>
              <a:tr h="20698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optReason</a:t>
                      </a:r>
                      <a:endParaRPr lang="ko-KR" altLang="en-US" sz="9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ei:optReason</a:t>
                      </a:r>
                      <a:endParaRPr lang="ko-KR" altLang="en-US" sz="900"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en-US" sz="1100" b="0" i="1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1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133536643"/>
                  </a:ext>
                </a:extLst>
              </a:tr>
              <a:tr h="20698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requestID</a:t>
                      </a:r>
                      <a:endParaRPr lang="ko-KR" altLang="en-US" sz="9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pyld:requestID</a:t>
                      </a:r>
                      <a:endParaRPr lang="ko-KR" altLang="en-US" sz="900"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100" b="0" i="1" u="none" strike="noStrike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900" b="0" i="1" u="none" strike="noStrike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897396618"/>
                  </a:ext>
                </a:extLst>
              </a:tr>
              <a:tr h="219918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R" sz="900" dirty="0"/>
                        <a:t>marketContext</a:t>
                      </a:r>
                      <a:endParaRPr lang="ko-KR" altLang="en-US" sz="9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sz="9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R" sz="900" dirty="0"/>
                        <a:t>ei:marektContext</a:t>
                      </a:r>
                      <a:endParaRPr lang="ko-KR" altLang="en-US" sz="900"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100" b="0" i="1" u="none" strike="noStrike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900" b="0" i="1" u="none" strike="noStrike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892662688"/>
                  </a:ext>
                </a:extLst>
              </a:tr>
              <a:tr h="20698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createdDateTime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en-US" altLang="ko-KR" sz="9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ei:createdDateTime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100" b="0" i="1" u="none" strike="noStrike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900" b="0" i="1" u="none" strike="noStrike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526086733"/>
                  </a:ext>
                </a:extLst>
              </a:tr>
              <a:tr h="20698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accent2"/>
                          </a:solidFill>
                        </a:rPr>
                        <a:t>service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en-US" altLang="ko-KR" sz="9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accent2"/>
                          </a:solidFill>
                          <a:effectLst/>
                          <a:latin typeface="Times New Roman" panose="02020603050405020304" pitchFamily="18" charset="0"/>
                        </a:rPr>
                        <a:t>(Tag </a:t>
                      </a:r>
                      <a:r>
                        <a:rPr lang="ko-KR" altLang="en-US" sz="900" b="0" i="0" u="none" strike="noStrike" dirty="0">
                          <a:solidFill>
                            <a:schemeClr val="accent2"/>
                          </a:solidFill>
                          <a:effectLst/>
                          <a:latin typeface="Times New Roman" panose="02020603050405020304" pitchFamily="18" charset="0"/>
                        </a:rPr>
                        <a:t>이름으로 존재</a:t>
                      </a:r>
                      <a:r>
                        <a:rPr lang="en-US" altLang="ko-KR" sz="900" b="0" i="0" u="none" strike="noStrike" dirty="0">
                          <a:solidFill>
                            <a:schemeClr val="accent2"/>
                          </a:solidFill>
                          <a:effectLst/>
                          <a:latin typeface="Times New Roman" panose="02020603050405020304" pitchFamily="18" charset="0"/>
                        </a:rPr>
                        <a:t>)</a:t>
                      </a:r>
                      <a:endParaRPr lang="ko-KR" altLang="en-US" sz="900" b="0" i="0" u="none" strike="noStrike" dirty="0">
                        <a:solidFill>
                          <a:schemeClr val="accent2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900" b="0" i="1" u="none" strike="noStrike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0845623"/>
                  </a:ext>
                </a:extLst>
              </a:tr>
              <a:tr h="206981">
                <a:tc rowSpan="7">
                  <a:txBody>
                    <a:bodyPr/>
                    <a:lstStyle/>
                    <a:p>
                      <a:pPr algn="ctr"/>
                      <a:endParaRPr lang="en-US" altLang="ko-KR" sz="900" dirty="0"/>
                    </a:p>
                    <a:p>
                      <a:pPr algn="ctr"/>
                      <a:endParaRPr lang="en-US" altLang="ko-KR" sz="900" dirty="0"/>
                    </a:p>
                    <a:p>
                      <a:pPr algn="ctr"/>
                      <a:endParaRPr lang="en-US" altLang="ko-KR" sz="900" dirty="0"/>
                    </a:p>
                    <a:p>
                      <a:pPr algn="ctr"/>
                      <a:endParaRPr lang="en-US" altLang="ko-KR" sz="900" dirty="0"/>
                    </a:p>
                    <a:p>
                      <a:pPr algn="ctr"/>
                      <a:endParaRPr lang="en-US" altLang="ko-KR" sz="900" dirty="0"/>
                    </a:p>
                    <a:p>
                      <a:pPr algn="ctr"/>
                      <a:endParaRPr lang="en-US" altLang="ko-KR" sz="900" dirty="0"/>
                    </a:p>
                    <a:p>
                      <a:pPr algn="ctr"/>
                      <a:r>
                        <a:rPr lang="en-US" altLang="ko-KR" sz="900" dirty="0"/>
                        <a:t>available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>
                          <a:latin typeface="Times New Roman" panose="02020603050405020304" pitchFamily="18" charset="0"/>
                          <a:ea typeface="굴림" panose="020B0600000101010101" pitchFamily="50" charset="-127"/>
                          <a:cs typeface="Times New Roman" panose="02020603050405020304" pitchFamily="18" charset="0"/>
                        </a:rPr>
                        <a:t>dtstart</a:t>
                      </a:r>
                      <a:endParaRPr lang="ko-KR" altLang="en-US" sz="9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endParaRPr lang="ko-KR" altLang="en-US" sz="900"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100" b="0" i="1" u="none" strike="noStrike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900" b="0" i="1" u="none" strike="noStrike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104774920"/>
                  </a:ext>
                </a:extLst>
              </a:tr>
              <a:tr h="206981">
                <a:tc vMerge="1">
                  <a:txBody>
                    <a:bodyPr/>
                    <a:lstStyle/>
                    <a:p>
                      <a:pPr algn="ctr"/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duration</a:t>
                      </a:r>
                      <a:endParaRPr lang="ko-KR" altLang="en-US" sz="9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RandomizableEvent:randomizeDuration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06981">
                <a:tc vMerge="1">
                  <a:txBody>
                    <a:bodyPr/>
                    <a:lstStyle/>
                    <a:p>
                      <a:pPr algn="ctr"/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request</a:t>
                      </a:r>
                      <a:r>
                        <a:rPr lang="en-US" altLang="ko-KR" sz="900" dirty="0">
                          <a:solidFill>
                            <a:srgbClr val="FF0000"/>
                          </a:solidFill>
                        </a:rPr>
                        <a:t>Power</a:t>
                      </a:r>
                      <a:endParaRPr lang="ko-KR" altLang="en-US" sz="9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err="1">
                          <a:solidFill>
                            <a:srgbClr val="FF0000"/>
                          </a:solidFill>
                        </a:rPr>
                        <a:t>xcal</a:t>
                      </a:r>
                      <a:r>
                        <a:rPr lang="en-US" altLang="ko-KR" sz="900" baseline="0" dirty="0">
                          <a:solidFill>
                            <a:srgbClr val="FF0000"/>
                          </a:solidFill>
                        </a:rPr>
                        <a:t> :availability</a:t>
                      </a:r>
                      <a:endParaRPr lang="ko-KR" altLang="en-US" sz="9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100" b="0" i="1" u="none" strike="noStrike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900" b="0" i="1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10473">
                <a:tc vMerge="1">
                  <a:txBody>
                    <a:bodyPr/>
                    <a:lstStyle/>
                    <a:p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rgbClr val="FF0000"/>
                          </a:solidFill>
                        </a:rPr>
                        <a:t>startYMD</a:t>
                      </a:r>
                      <a:endParaRPr lang="ko-KR" altLang="en-US" sz="9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900" b="0" i="1" u="none" strike="noStrike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900" b="0" i="1" u="none" strike="noStrike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err="1">
                          <a:solidFill>
                            <a:srgbClr val="FF0000"/>
                          </a:solidFill>
                        </a:rPr>
                        <a:t>TimeObject:</a:t>
                      </a:r>
                      <a:r>
                        <a:rPr lang="en-US" altLang="ko-KR" sz="900" baseline="0" dirty="0" err="1">
                          <a:solidFill>
                            <a:srgbClr val="FF0000"/>
                          </a:solidFill>
                        </a:rPr>
                        <a:t>dstStartTime</a:t>
                      </a:r>
                      <a:endParaRPr lang="ko-KR" altLang="en-US" sz="9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35866719"/>
                  </a:ext>
                </a:extLst>
              </a:tr>
              <a:tr h="310473">
                <a:tc vMerge="1">
                  <a:txBody>
                    <a:bodyPr/>
                    <a:lstStyle/>
                    <a:p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rgbClr val="FF0000"/>
                          </a:solidFill>
                        </a:rPr>
                        <a:t>startTime</a:t>
                      </a:r>
                      <a:endParaRPr lang="ko-KR" altLang="en-US" sz="9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900" b="0" i="1" u="none" strike="noStrike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900" b="0" i="1" u="none" strike="noStrike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err="1">
                          <a:solidFill>
                            <a:srgbClr val="FF0000"/>
                          </a:solidFill>
                        </a:rPr>
                        <a:t>TimeObject:</a:t>
                      </a:r>
                      <a:r>
                        <a:rPr lang="en-US" altLang="ko-KR" sz="900" baseline="0" dirty="0" err="1">
                          <a:solidFill>
                            <a:srgbClr val="FF0000"/>
                          </a:solidFill>
                        </a:rPr>
                        <a:t>dstStartTime</a:t>
                      </a:r>
                      <a:endParaRPr lang="ko-KR" altLang="en-US" sz="9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619152529"/>
                  </a:ext>
                </a:extLst>
              </a:tr>
              <a:tr h="310473">
                <a:tc vMerge="1">
                  <a:txBody>
                    <a:bodyPr/>
                    <a:lstStyle/>
                    <a:p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rgbClr val="FF0000"/>
                          </a:solidFill>
                        </a:rPr>
                        <a:t>endYMD</a:t>
                      </a:r>
                      <a:endParaRPr lang="ko-KR" altLang="en-US" sz="9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900" b="0" i="1" u="none" strike="noStrike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900" b="0" i="1" u="none" strike="noStrike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err="1">
                          <a:solidFill>
                            <a:srgbClr val="FF0000"/>
                          </a:solidFill>
                        </a:rPr>
                        <a:t>TimeObject:</a:t>
                      </a:r>
                      <a:r>
                        <a:rPr lang="en-US" altLang="ko-KR" sz="900" baseline="0" dirty="0" err="1">
                          <a:solidFill>
                            <a:srgbClr val="FF0000"/>
                          </a:solidFill>
                        </a:rPr>
                        <a:t>dstEndTime</a:t>
                      </a:r>
                      <a:endParaRPr lang="ko-KR" altLang="en-US" sz="9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424257986"/>
                  </a:ext>
                </a:extLst>
              </a:tr>
              <a:tr h="310473">
                <a:tc vMerge="1">
                  <a:txBody>
                    <a:bodyPr/>
                    <a:lstStyle/>
                    <a:p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rgbClr val="FF0000"/>
                          </a:solidFill>
                        </a:rPr>
                        <a:t>endTime</a:t>
                      </a:r>
                      <a:endParaRPr lang="ko-KR" altLang="en-US" sz="9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900" b="0" i="1" u="none" strike="noStrike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900" b="0" i="1" u="none" strike="noStrike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err="1">
                          <a:solidFill>
                            <a:srgbClr val="FF0000"/>
                          </a:solidFill>
                        </a:rPr>
                        <a:t>TimeObject:</a:t>
                      </a:r>
                      <a:r>
                        <a:rPr lang="en-US" altLang="ko-KR" sz="900" baseline="0" dirty="0" err="1">
                          <a:solidFill>
                            <a:srgbClr val="FF0000"/>
                          </a:solidFill>
                        </a:rPr>
                        <a:t>dstEndTime</a:t>
                      </a:r>
                      <a:endParaRPr lang="ko-KR" altLang="en-US" sz="9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130183887"/>
                  </a:ext>
                </a:extLst>
              </a:tr>
            </a:tbl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id="{F7B3D64B-7898-4F92-AE1F-0FBFE65AD48D}"/>
              </a:ext>
            </a:extLst>
          </p:cNvPr>
          <p:cNvSpPr/>
          <p:nvPr/>
        </p:nvSpPr>
        <p:spPr>
          <a:xfrm>
            <a:off x="0" y="0"/>
            <a:ext cx="234307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>
                <a:solidFill>
                  <a:schemeClr val="accent2"/>
                </a:solidFill>
              </a:rPr>
              <a:t>파란색 </a:t>
            </a:r>
            <a:r>
              <a:rPr lang="en-US" altLang="ko-KR" sz="1200" dirty="0">
                <a:solidFill>
                  <a:schemeClr val="accent2"/>
                </a:solidFill>
              </a:rPr>
              <a:t>: </a:t>
            </a:r>
            <a:r>
              <a:rPr lang="ko-KR" altLang="en-US" sz="1200" dirty="0">
                <a:solidFill>
                  <a:schemeClr val="accent2"/>
                </a:solidFill>
              </a:rPr>
              <a:t>기존 </a:t>
            </a:r>
            <a:r>
              <a:rPr lang="en-US" altLang="ko-KR" sz="1200" dirty="0">
                <a:solidFill>
                  <a:schemeClr val="accent2"/>
                </a:solidFill>
              </a:rPr>
              <a:t>OpenADR</a:t>
            </a:r>
            <a:r>
              <a:rPr lang="ko-KR" altLang="en-US" sz="1200" dirty="0">
                <a:solidFill>
                  <a:schemeClr val="accent2"/>
                </a:solidFill>
              </a:rPr>
              <a:t> </a:t>
            </a:r>
            <a:r>
              <a:rPr lang="en-US" altLang="ko-KR" sz="1200" dirty="0">
                <a:solidFill>
                  <a:schemeClr val="accent2"/>
                </a:solidFill>
              </a:rPr>
              <a:t>Tag </a:t>
            </a:r>
            <a:r>
              <a:rPr lang="ko-KR" altLang="en-US" sz="1200" dirty="0">
                <a:solidFill>
                  <a:schemeClr val="accent2"/>
                </a:solidFill>
              </a:rPr>
              <a:t>부분</a:t>
            </a:r>
            <a:endParaRPr lang="en-US" altLang="ko-KR" sz="1200" dirty="0">
              <a:solidFill>
                <a:schemeClr val="accent2"/>
              </a:solidFill>
            </a:endParaRPr>
          </a:p>
          <a:p>
            <a:r>
              <a:rPr lang="ko-KR" altLang="en-US" sz="1200" dirty="0">
                <a:solidFill>
                  <a:srgbClr val="FF0000"/>
                </a:solidFill>
              </a:rPr>
              <a:t>빨간색 </a:t>
            </a:r>
            <a:r>
              <a:rPr lang="en-US" altLang="ko-KR" sz="1200" dirty="0">
                <a:solidFill>
                  <a:srgbClr val="FF0000"/>
                </a:solidFill>
              </a:rPr>
              <a:t>: OpenADR</a:t>
            </a:r>
            <a:r>
              <a:rPr lang="ko-KR" altLang="en-US" sz="1200" dirty="0">
                <a:solidFill>
                  <a:srgbClr val="FF0000"/>
                </a:solidFill>
              </a:rPr>
              <a:t>확장된 </a:t>
            </a:r>
            <a:r>
              <a:rPr lang="en-US" altLang="ko-KR" sz="1200" dirty="0">
                <a:solidFill>
                  <a:srgbClr val="FF0000"/>
                </a:solidFill>
              </a:rPr>
              <a:t>Profile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15920DA-2AC1-47F0-934B-8FB1A8280BB9}"/>
              </a:ext>
            </a:extLst>
          </p:cNvPr>
          <p:cNvSpPr txBox="1"/>
          <p:nvPr/>
        </p:nvSpPr>
        <p:spPr>
          <a:xfrm>
            <a:off x="185342" y="2346442"/>
            <a:ext cx="11608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(1) 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CreateOpt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7138845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000" b="1" dirty="0">
                <a:solidFill>
                  <a:schemeClr val="tx1"/>
                </a:solidFill>
              </a:rPr>
              <a:t>2. Smart Home Energy Framework : </a:t>
            </a:r>
            <a:r>
              <a:rPr lang="en-US" altLang="ko-KR" b="1" dirty="0">
                <a:solidFill>
                  <a:schemeClr val="tx1"/>
                </a:solidFill>
              </a:rPr>
              <a:t/>
            </a:r>
            <a:br>
              <a:rPr lang="en-US" altLang="ko-KR" b="1" dirty="0">
                <a:solidFill>
                  <a:schemeClr val="tx1"/>
                </a:solidFill>
              </a:rPr>
            </a:br>
            <a:r>
              <a:rPr lang="en-US" altLang="ko-KR" sz="2000" b="1" dirty="0">
                <a:solidFill>
                  <a:schemeClr val="tx1"/>
                </a:solidFill>
              </a:rPr>
              <a:t>2.2 EMAP(</a:t>
            </a:r>
            <a:r>
              <a:rPr lang="en-US" altLang="ko-KR" sz="2000" b="1" dirty="0">
                <a:solidFill>
                  <a:srgbClr val="FF0000"/>
                </a:solidFill>
              </a:rPr>
              <a:t>CoAP/JSON</a:t>
            </a:r>
            <a:r>
              <a:rPr lang="en-US" altLang="ko-KR" sz="2000" b="1" dirty="0">
                <a:solidFill>
                  <a:schemeClr val="tx1"/>
                </a:solidFill>
              </a:rPr>
              <a:t>, MQTT/JSON) : </a:t>
            </a:r>
            <a:r>
              <a:rPr lang="en-US" altLang="ko-KR" sz="2000" b="1" dirty="0">
                <a:solidFill>
                  <a:srgbClr val="FF0000"/>
                </a:solidFill>
              </a:rPr>
              <a:t>Schedule (Opt)</a:t>
            </a:r>
            <a:endParaRPr lang="ko-KR" altLang="en-US" sz="2000" dirty="0">
              <a:solidFill>
                <a:srgbClr val="FF0000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7C6F095-276F-4AD3-9842-1213BA0CC323}" type="slidenum">
              <a:rPr lang="ko-KR" altLang="en-US" smtClean="0">
                <a:solidFill>
                  <a:srgbClr val="000000"/>
                </a:solidFill>
              </a:rPr>
              <a:pPr>
                <a:defRPr/>
              </a:pPr>
              <a:t>266</a:t>
            </a:fld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20" name="직사각형 19"/>
          <p:cNvSpPr/>
          <p:nvPr/>
        </p:nvSpPr>
        <p:spPr bwMode="auto">
          <a:xfrm>
            <a:off x="457200" y="1414528"/>
            <a:ext cx="8229600" cy="1023300"/>
          </a:xfrm>
          <a:prstGeom prst="rect">
            <a:avLst/>
          </a:prstGeom>
          <a:solidFill>
            <a:schemeClr val="bg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095891" y="1824555"/>
            <a:ext cx="1479957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Client EMA #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5" name="직선 화살표 연결선 24"/>
          <p:cNvCxnSpPr/>
          <p:nvPr/>
        </p:nvCxnSpPr>
        <p:spPr bwMode="auto">
          <a:xfrm>
            <a:off x="2195737" y="1844824"/>
            <a:ext cx="4707807" cy="0"/>
          </a:xfrm>
          <a:prstGeom prst="straightConnector1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arrow" w="med" len="med"/>
            <a:tailEnd type="none"/>
          </a:ln>
          <a:effectLst/>
        </p:spPr>
      </p:cxnSp>
      <p:sp>
        <p:nvSpPr>
          <p:cNvPr id="27" name="TextBox 26"/>
          <p:cNvSpPr txBox="1"/>
          <p:nvPr/>
        </p:nvSpPr>
        <p:spPr>
          <a:xfrm>
            <a:off x="664333" y="1824555"/>
            <a:ext cx="151842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Server EMA #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8" name="직선 화살표 연결선 27"/>
          <p:cNvCxnSpPr/>
          <p:nvPr/>
        </p:nvCxnSpPr>
        <p:spPr bwMode="auto">
          <a:xfrm flipH="1">
            <a:off x="2195736" y="2276872"/>
            <a:ext cx="4707808" cy="0"/>
          </a:xfrm>
          <a:prstGeom prst="straightConnector1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arrow" w="med" len="med"/>
            <a:tailEnd type="none"/>
          </a:ln>
          <a:effectLst/>
        </p:spPr>
      </p:cxnSp>
      <p:sp>
        <p:nvSpPr>
          <p:cNvPr id="32" name="TextBox 31"/>
          <p:cNvSpPr txBox="1"/>
          <p:nvPr/>
        </p:nvSpPr>
        <p:spPr>
          <a:xfrm>
            <a:off x="2613689" y="1984485"/>
            <a:ext cx="38719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(2) 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CreatedOpt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969193" y="1552436"/>
            <a:ext cx="11608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(1) 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CreateOpt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308304" y="1414528"/>
            <a:ext cx="14128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EMAP CoAP/JSON</a:t>
            </a:r>
            <a:endParaRPr lang="ko-KR" altLang="en-US" sz="11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CDBB056B-4652-45FC-BBF0-9841D3F261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6720291"/>
              </p:ext>
            </p:extLst>
          </p:nvPr>
        </p:nvGraphicFramePr>
        <p:xfrm>
          <a:off x="648858" y="3403800"/>
          <a:ext cx="8229600" cy="2347497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607146">
                  <a:extLst>
                    <a:ext uri="{9D8B030D-6E8A-4147-A177-3AD203B41FA5}">
                      <a16:colId xmlns:a16="http://schemas.microsoft.com/office/drawing/2014/main" val="1932224742"/>
                    </a:ext>
                  </a:extLst>
                </a:gridCol>
                <a:gridCol w="4003817">
                  <a:extLst>
                    <a:ext uri="{9D8B030D-6E8A-4147-A177-3AD203B41FA5}">
                      <a16:colId xmlns:a16="http://schemas.microsoft.com/office/drawing/2014/main" val="2218542714"/>
                    </a:ext>
                  </a:extLst>
                </a:gridCol>
                <a:gridCol w="2618637">
                  <a:extLst>
                    <a:ext uri="{9D8B030D-6E8A-4147-A177-3AD203B41FA5}">
                      <a16:colId xmlns:a16="http://schemas.microsoft.com/office/drawing/2014/main" val="3220278600"/>
                    </a:ext>
                  </a:extLst>
                </a:gridCol>
              </a:tblGrid>
              <a:tr h="15391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Key Name</a:t>
                      </a:r>
                      <a:endParaRPr lang="en-US" sz="1200" b="1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Reference</a:t>
                      </a:r>
                      <a:endParaRPr lang="en-US" sz="1200" b="1" i="0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3902095"/>
                  </a:ext>
                </a:extLst>
              </a:tr>
              <a:tr h="12041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OpenADR 2.0b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SEP 2.0(IEC 61968)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1286002"/>
                  </a:ext>
                </a:extLst>
              </a:tr>
              <a:tr h="1204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SrcEMA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ei:vtnID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775468462"/>
                  </a:ext>
                </a:extLst>
              </a:tr>
              <a:tr h="2748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DestEMA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ei:venID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1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455051092"/>
                  </a:ext>
                </a:extLst>
              </a:tr>
              <a:tr h="2408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responseCode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ei:responseCode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1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123099833"/>
                  </a:ext>
                </a:extLst>
              </a:tr>
              <a:tr h="2408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responseDescription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ei:responseDescription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1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761109653"/>
                  </a:ext>
                </a:extLst>
              </a:tr>
              <a:tr h="2408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requestID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pyld:requestID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1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485920688"/>
                  </a:ext>
                </a:extLst>
              </a:tr>
              <a:tr h="2408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optID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ei:optID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1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133536643"/>
                  </a:ext>
                </a:extLst>
              </a:tr>
              <a:tr h="2408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rgbClr val="FF0000"/>
                          </a:solidFill>
                        </a:rPr>
                        <a:t>optStatus</a:t>
                      </a:r>
                      <a:endParaRPr lang="ko-KR" altLang="en-US" sz="10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IdentifiedObject:TrafiiProfile:ServiceKind</a:t>
                      </a:r>
                      <a:endParaRPr lang="en-US" sz="1100" b="0" i="1" u="none" strike="noStrike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708913694"/>
                  </a:ext>
                </a:extLst>
              </a:tr>
              <a:tr h="2408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accent2"/>
                          </a:solidFill>
                        </a:rPr>
                        <a:t>service</a:t>
                      </a:r>
                      <a:endParaRPr lang="ko-KR" altLang="en-US" sz="10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dirty="0">
                          <a:solidFill>
                            <a:schemeClr val="accent2"/>
                          </a:solidFill>
                          <a:effectLst/>
                          <a:latin typeface="Times New Roman" panose="02020603050405020304" pitchFamily="18" charset="0"/>
                        </a:rPr>
                        <a:t>(Tag </a:t>
                      </a:r>
                      <a:r>
                        <a:rPr lang="ko-KR" altLang="en-US" sz="1100" b="0" i="0" u="none" strike="noStrike" dirty="0">
                          <a:solidFill>
                            <a:schemeClr val="accent2"/>
                          </a:solidFill>
                          <a:effectLst/>
                          <a:latin typeface="Times New Roman" panose="02020603050405020304" pitchFamily="18" charset="0"/>
                        </a:rPr>
                        <a:t>이름으로 존재</a:t>
                      </a:r>
                      <a:r>
                        <a:rPr lang="en-US" altLang="ko-KR" sz="1100" b="0" i="0" u="none" strike="noStrike" dirty="0">
                          <a:solidFill>
                            <a:schemeClr val="accent2"/>
                          </a:solidFill>
                          <a:effectLst/>
                          <a:latin typeface="Times New Roman" panose="02020603050405020304" pitchFamily="18" charset="0"/>
                        </a:rPr>
                        <a:t>)</a:t>
                      </a:r>
                      <a:endParaRPr lang="ko-KR" altLang="en-US" sz="1100" b="0" i="0" u="none" strike="noStrike" dirty="0">
                        <a:solidFill>
                          <a:schemeClr val="accent2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1100" b="0" i="1" u="none" strike="noStrike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897396618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607EF1D6-FCA3-43DB-840F-5BB874CECA12}"/>
              </a:ext>
            </a:extLst>
          </p:cNvPr>
          <p:cNvSpPr txBox="1"/>
          <p:nvPr/>
        </p:nvSpPr>
        <p:spPr>
          <a:xfrm>
            <a:off x="-512404" y="2935068"/>
            <a:ext cx="38719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(2) 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CreatedOpt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CA1541B-8550-4010-B9D1-0A9853A6AA1F}"/>
              </a:ext>
            </a:extLst>
          </p:cNvPr>
          <p:cNvSpPr/>
          <p:nvPr/>
        </p:nvSpPr>
        <p:spPr>
          <a:xfrm>
            <a:off x="0" y="0"/>
            <a:ext cx="234307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>
                <a:solidFill>
                  <a:schemeClr val="accent2"/>
                </a:solidFill>
              </a:rPr>
              <a:t>파란색 </a:t>
            </a:r>
            <a:r>
              <a:rPr lang="en-US" altLang="ko-KR" sz="1200" dirty="0">
                <a:solidFill>
                  <a:schemeClr val="accent2"/>
                </a:solidFill>
              </a:rPr>
              <a:t>: </a:t>
            </a:r>
            <a:r>
              <a:rPr lang="ko-KR" altLang="en-US" sz="1200" dirty="0">
                <a:solidFill>
                  <a:schemeClr val="accent2"/>
                </a:solidFill>
              </a:rPr>
              <a:t>기존 </a:t>
            </a:r>
            <a:r>
              <a:rPr lang="en-US" altLang="ko-KR" sz="1200" dirty="0">
                <a:solidFill>
                  <a:schemeClr val="accent2"/>
                </a:solidFill>
              </a:rPr>
              <a:t>OpenADR</a:t>
            </a:r>
            <a:r>
              <a:rPr lang="ko-KR" altLang="en-US" sz="1200" dirty="0">
                <a:solidFill>
                  <a:schemeClr val="accent2"/>
                </a:solidFill>
              </a:rPr>
              <a:t> </a:t>
            </a:r>
            <a:r>
              <a:rPr lang="en-US" altLang="ko-KR" sz="1200" dirty="0">
                <a:solidFill>
                  <a:schemeClr val="accent2"/>
                </a:solidFill>
              </a:rPr>
              <a:t>Tag </a:t>
            </a:r>
            <a:r>
              <a:rPr lang="ko-KR" altLang="en-US" sz="1200" dirty="0">
                <a:solidFill>
                  <a:schemeClr val="accent2"/>
                </a:solidFill>
              </a:rPr>
              <a:t>부분</a:t>
            </a:r>
            <a:endParaRPr lang="en-US" altLang="ko-KR" sz="1200" dirty="0">
              <a:solidFill>
                <a:schemeClr val="accent2"/>
              </a:solidFill>
            </a:endParaRPr>
          </a:p>
          <a:p>
            <a:r>
              <a:rPr lang="ko-KR" altLang="en-US" sz="1200" dirty="0">
                <a:solidFill>
                  <a:srgbClr val="FF0000"/>
                </a:solidFill>
              </a:rPr>
              <a:t>빨간색 </a:t>
            </a:r>
            <a:r>
              <a:rPr lang="en-US" altLang="ko-KR" sz="1200" dirty="0">
                <a:solidFill>
                  <a:srgbClr val="FF0000"/>
                </a:solidFill>
              </a:rPr>
              <a:t>: OpenADR</a:t>
            </a:r>
            <a:r>
              <a:rPr lang="ko-KR" altLang="en-US" sz="1200" dirty="0">
                <a:solidFill>
                  <a:srgbClr val="FF0000"/>
                </a:solidFill>
              </a:rPr>
              <a:t>확장된 </a:t>
            </a:r>
            <a:r>
              <a:rPr lang="en-US" altLang="ko-KR" sz="1200" dirty="0">
                <a:solidFill>
                  <a:srgbClr val="FF0000"/>
                </a:solidFill>
              </a:rPr>
              <a:t>Profile</a:t>
            </a:r>
          </a:p>
        </p:txBody>
      </p:sp>
    </p:spTree>
    <p:extLst>
      <p:ext uri="{BB962C8B-B14F-4D97-AF65-F5344CB8AC3E}">
        <p14:creationId xmlns:p14="http://schemas.microsoft.com/office/powerpoint/2010/main" val="71691606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000" b="1" dirty="0">
                <a:solidFill>
                  <a:schemeClr val="tx1"/>
                </a:solidFill>
              </a:rPr>
              <a:t>2. Smart Home Energy Framework : </a:t>
            </a:r>
            <a:r>
              <a:rPr lang="en-US" altLang="ko-KR" b="1" dirty="0">
                <a:solidFill>
                  <a:schemeClr val="tx1"/>
                </a:solidFill>
              </a:rPr>
              <a:t/>
            </a:r>
            <a:br>
              <a:rPr lang="en-US" altLang="ko-KR" b="1" dirty="0">
                <a:solidFill>
                  <a:schemeClr val="tx1"/>
                </a:solidFill>
              </a:rPr>
            </a:br>
            <a:r>
              <a:rPr lang="en-US" altLang="ko-KR" sz="2000" b="1" dirty="0">
                <a:solidFill>
                  <a:schemeClr val="tx1"/>
                </a:solidFill>
              </a:rPr>
              <a:t>2.2 EMAP(</a:t>
            </a:r>
            <a:r>
              <a:rPr lang="en-US" altLang="ko-KR" sz="2000" b="1" dirty="0">
                <a:solidFill>
                  <a:srgbClr val="FF0000"/>
                </a:solidFill>
              </a:rPr>
              <a:t>CoAP/JSON</a:t>
            </a:r>
            <a:r>
              <a:rPr lang="en-US" altLang="ko-KR" sz="2000" b="1" dirty="0">
                <a:solidFill>
                  <a:schemeClr val="tx1"/>
                </a:solidFill>
              </a:rPr>
              <a:t>, MQTT/JSON) : </a:t>
            </a:r>
            <a:r>
              <a:rPr lang="en-US" altLang="ko-KR" sz="2000" b="1" dirty="0">
                <a:solidFill>
                  <a:srgbClr val="FF0000"/>
                </a:solidFill>
              </a:rPr>
              <a:t>Schedule (Opt)</a:t>
            </a:r>
            <a:endParaRPr lang="ko-KR" altLang="en-US" sz="2000" dirty="0">
              <a:solidFill>
                <a:srgbClr val="FF0000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7C6F095-276F-4AD3-9842-1213BA0CC323}" type="slidenum">
              <a:rPr lang="ko-KR" altLang="en-US" smtClean="0">
                <a:solidFill>
                  <a:srgbClr val="000000"/>
                </a:solidFill>
              </a:rPr>
              <a:pPr>
                <a:defRPr/>
              </a:pPr>
              <a:t>267</a:t>
            </a:fld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20" name="직사각형 19"/>
          <p:cNvSpPr/>
          <p:nvPr/>
        </p:nvSpPr>
        <p:spPr bwMode="auto">
          <a:xfrm>
            <a:off x="457200" y="1414528"/>
            <a:ext cx="8229600" cy="1023300"/>
          </a:xfrm>
          <a:prstGeom prst="rect">
            <a:avLst/>
          </a:prstGeom>
          <a:solidFill>
            <a:schemeClr val="bg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095891" y="1824555"/>
            <a:ext cx="1479957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Client EMA #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5" name="직선 화살표 연결선 24"/>
          <p:cNvCxnSpPr/>
          <p:nvPr/>
        </p:nvCxnSpPr>
        <p:spPr bwMode="auto">
          <a:xfrm>
            <a:off x="2195737" y="1844824"/>
            <a:ext cx="4707807" cy="0"/>
          </a:xfrm>
          <a:prstGeom prst="straightConnector1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arrow" w="med" len="med"/>
            <a:tailEnd type="none"/>
          </a:ln>
          <a:effectLst/>
        </p:spPr>
      </p:cxnSp>
      <p:sp>
        <p:nvSpPr>
          <p:cNvPr id="27" name="TextBox 26"/>
          <p:cNvSpPr txBox="1"/>
          <p:nvPr/>
        </p:nvSpPr>
        <p:spPr>
          <a:xfrm>
            <a:off x="664333" y="1824555"/>
            <a:ext cx="151842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Server EMA #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8" name="직선 화살표 연결선 27"/>
          <p:cNvCxnSpPr/>
          <p:nvPr/>
        </p:nvCxnSpPr>
        <p:spPr bwMode="auto">
          <a:xfrm flipH="1">
            <a:off x="2195736" y="2276872"/>
            <a:ext cx="4707808" cy="0"/>
          </a:xfrm>
          <a:prstGeom prst="straightConnector1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arrow" w="med" len="med"/>
            <a:tailEnd type="none"/>
          </a:ln>
          <a:effectLst/>
        </p:spPr>
      </p:cxnSp>
      <p:sp>
        <p:nvSpPr>
          <p:cNvPr id="32" name="TextBox 31"/>
          <p:cNvSpPr txBox="1"/>
          <p:nvPr/>
        </p:nvSpPr>
        <p:spPr>
          <a:xfrm>
            <a:off x="2613689" y="1984485"/>
            <a:ext cx="38719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(2) 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CreatedOpt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969193" y="1552436"/>
            <a:ext cx="11608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(1) 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CreateOpt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308304" y="1414528"/>
            <a:ext cx="14128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EMAP CoAP/JSON</a:t>
            </a:r>
            <a:endParaRPr lang="ko-KR" altLang="en-US" sz="11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15920DA-2AC1-47F0-934B-8FB1A8280BB9}"/>
              </a:ext>
            </a:extLst>
          </p:cNvPr>
          <p:cNvSpPr txBox="1"/>
          <p:nvPr/>
        </p:nvSpPr>
        <p:spPr>
          <a:xfrm>
            <a:off x="185342" y="2468412"/>
            <a:ext cx="11608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(1) 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CreateOpt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A80BBB59-6EE4-478C-9288-2421395D85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905095"/>
              </p:ext>
            </p:extLst>
          </p:nvPr>
        </p:nvGraphicFramePr>
        <p:xfrm>
          <a:off x="457200" y="2806774"/>
          <a:ext cx="3708399" cy="3381375"/>
        </p:xfrm>
        <a:graphic>
          <a:graphicData uri="http://schemas.openxmlformats.org/drawingml/2006/table">
            <a:tbl>
              <a:tblPr/>
              <a:tblGrid>
                <a:gridCol w="685213">
                  <a:extLst>
                    <a:ext uri="{9D8B030D-6E8A-4147-A177-3AD203B41FA5}">
                      <a16:colId xmlns:a16="http://schemas.microsoft.com/office/drawing/2014/main" val="394463979"/>
                    </a:ext>
                  </a:extLst>
                </a:gridCol>
                <a:gridCol w="1018303">
                  <a:extLst>
                    <a:ext uri="{9D8B030D-6E8A-4147-A177-3AD203B41FA5}">
                      <a16:colId xmlns:a16="http://schemas.microsoft.com/office/drawing/2014/main" val="728286495"/>
                    </a:ext>
                  </a:extLst>
                </a:gridCol>
                <a:gridCol w="2004883">
                  <a:extLst>
                    <a:ext uri="{9D8B030D-6E8A-4147-A177-3AD203B41FA5}">
                      <a16:colId xmlns:a16="http://schemas.microsoft.com/office/drawing/2014/main" val="2497489100"/>
                    </a:ext>
                  </a:extLst>
                </a:gridCol>
              </a:tblGrid>
              <a:tr h="219075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Key name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Comments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1859354"/>
                  </a:ext>
                </a:extLst>
              </a:tr>
              <a:tr h="219075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SrcEMA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source EMA identifier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1184588"/>
                  </a:ext>
                </a:extLst>
              </a:tr>
              <a:tr h="209550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DestEMA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destination EMA identifier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7982455"/>
                  </a:ext>
                </a:extLst>
              </a:tr>
              <a:tr h="209550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optID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opt identifier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4898338"/>
                  </a:ext>
                </a:extLst>
              </a:tr>
              <a:tr h="209550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optType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type of opt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22591"/>
                  </a:ext>
                </a:extLst>
              </a:tr>
              <a:tr h="209550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optReason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opt reason(e.g. emergency)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06676211"/>
                  </a:ext>
                </a:extLst>
              </a:tr>
              <a:tr h="209550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marketContext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refer market address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3472307"/>
                  </a:ext>
                </a:extLst>
              </a:tr>
              <a:tr h="209550">
                <a:tc rowSpan="7"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available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dtstart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opt start time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7590268"/>
                  </a:ext>
                </a:extLst>
              </a:tr>
              <a:tr h="2095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duration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opt duration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2637598"/>
                  </a:ext>
                </a:extLst>
              </a:tr>
              <a:tr h="2095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requestPower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opt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요청 전력량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2033773"/>
                  </a:ext>
                </a:extLst>
              </a:tr>
              <a:tr h="2095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startYMD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opt start date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7937380"/>
                  </a:ext>
                </a:extLst>
              </a:tr>
              <a:tr h="2095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startTime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opt start time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9232604"/>
                  </a:ext>
                </a:extLst>
              </a:tr>
              <a:tr h="2095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endYMD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opt end date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3004945"/>
                  </a:ext>
                </a:extLst>
              </a:tr>
              <a:tr h="2095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endTime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opt end time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5264273"/>
                  </a:ext>
                </a:extLst>
              </a:tr>
              <a:tr h="209550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requestID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request identifier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3179433"/>
                  </a:ext>
                </a:extLst>
              </a:tr>
              <a:tr h="219075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service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type of service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6978972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21376690-5CF7-4775-82DD-C21CB123BB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5271149"/>
              </p:ext>
            </p:extLst>
          </p:nvPr>
        </p:nvGraphicFramePr>
        <p:xfrm>
          <a:off x="4860032" y="2806774"/>
          <a:ext cx="3606800" cy="1914525"/>
        </p:xfrm>
        <a:graphic>
          <a:graphicData uri="http://schemas.openxmlformats.org/drawingml/2006/table">
            <a:tbl>
              <a:tblPr/>
              <a:tblGrid>
                <a:gridCol w="1484593">
                  <a:extLst>
                    <a:ext uri="{9D8B030D-6E8A-4147-A177-3AD203B41FA5}">
                      <a16:colId xmlns:a16="http://schemas.microsoft.com/office/drawing/2014/main" val="1666910145"/>
                    </a:ext>
                  </a:extLst>
                </a:gridCol>
                <a:gridCol w="2122207">
                  <a:extLst>
                    <a:ext uri="{9D8B030D-6E8A-4147-A177-3AD203B41FA5}">
                      <a16:colId xmlns:a16="http://schemas.microsoft.com/office/drawing/2014/main" val="2860669189"/>
                    </a:ext>
                  </a:extLst>
                </a:gridCol>
              </a:tblGrid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Key name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Comments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8871559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SrcEMA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source EMA identifier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432925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DestEMA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destination EMA identifier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768856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requestID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request identifier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218917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responseCode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response code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435270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responseDescription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 of response code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83772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optID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opt identifier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585676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service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type of service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11481268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optStatus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47939360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0082A4A8-E645-4712-A66A-9D274A5A5184}"/>
              </a:ext>
            </a:extLst>
          </p:cNvPr>
          <p:cNvSpPr txBox="1"/>
          <p:nvPr/>
        </p:nvSpPr>
        <p:spPr>
          <a:xfrm>
            <a:off x="4603563" y="2468412"/>
            <a:ext cx="12506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(2) </a:t>
            </a:r>
            <a:r>
              <a:rPr lang="en-US" altLang="ko-K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CreatedOpt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2257869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000" b="1" dirty="0">
                <a:solidFill>
                  <a:schemeClr val="tx1"/>
                </a:solidFill>
              </a:rPr>
              <a:t>2. Smart Home Energy Framework : </a:t>
            </a:r>
            <a:r>
              <a:rPr lang="en-US" altLang="ko-KR" b="1" dirty="0">
                <a:solidFill>
                  <a:schemeClr val="tx1"/>
                </a:solidFill>
              </a:rPr>
              <a:t/>
            </a:r>
            <a:br>
              <a:rPr lang="en-US" altLang="ko-KR" b="1" dirty="0">
                <a:solidFill>
                  <a:schemeClr val="tx1"/>
                </a:solidFill>
              </a:rPr>
            </a:br>
            <a:r>
              <a:rPr lang="en-US" altLang="ko-KR" sz="2000" b="1" dirty="0">
                <a:solidFill>
                  <a:schemeClr val="tx1"/>
                </a:solidFill>
              </a:rPr>
              <a:t>2.2 EMAP(</a:t>
            </a:r>
            <a:r>
              <a:rPr lang="en-US" altLang="ko-KR" sz="2000" b="1" dirty="0">
                <a:solidFill>
                  <a:srgbClr val="FF0000"/>
                </a:solidFill>
              </a:rPr>
              <a:t>CoAP/JSON</a:t>
            </a:r>
            <a:r>
              <a:rPr lang="en-US" altLang="ko-KR" sz="2000" b="1" dirty="0">
                <a:solidFill>
                  <a:schemeClr val="tx1"/>
                </a:solidFill>
              </a:rPr>
              <a:t>, MQTT/JSON) : </a:t>
            </a:r>
            <a:r>
              <a:rPr lang="en-US" altLang="ko-KR" sz="2000" b="1" dirty="0">
                <a:solidFill>
                  <a:srgbClr val="FF0000"/>
                </a:solidFill>
              </a:rPr>
              <a:t>Schedule (Opt)</a:t>
            </a:r>
            <a:endParaRPr lang="ko-KR" altLang="en-US" sz="2000" dirty="0">
              <a:solidFill>
                <a:srgbClr val="FF0000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7C6F095-276F-4AD3-9842-1213BA0CC323}" type="slidenum">
              <a:rPr lang="ko-KR" altLang="en-US" smtClean="0">
                <a:solidFill>
                  <a:srgbClr val="000000"/>
                </a:solidFill>
              </a:rPr>
              <a:pPr>
                <a:defRPr/>
              </a:pPr>
              <a:t>268</a:t>
            </a:fld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20" name="직사각형 19"/>
          <p:cNvSpPr/>
          <p:nvPr/>
        </p:nvSpPr>
        <p:spPr bwMode="auto">
          <a:xfrm>
            <a:off x="457200" y="1414528"/>
            <a:ext cx="8229600" cy="1023300"/>
          </a:xfrm>
          <a:prstGeom prst="rect">
            <a:avLst/>
          </a:prstGeom>
          <a:solidFill>
            <a:schemeClr val="bg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095891" y="1824555"/>
            <a:ext cx="1479957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Client EMA #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5" name="직선 화살표 연결선 24"/>
          <p:cNvCxnSpPr/>
          <p:nvPr/>
        </p:nvCxnSpPr>
        <p:spPr bwMode="auto">
          <a:xfrm>
            <a:off x="2195737" y="1844824"/>
            <a:ext cx="4707807" cy="0"/>
          </a:xfrm>
          <a:prstGeom prst="straightConnector1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arrow" w="med" len="med"/>
            <a:tailEnd type="none"/>
          </a:ln>
          <a:effectLst/>
        </p:spPr>
      </p:cxnSp>
      <p:sp>
        <p:nvSpPr>
          <p:cNvPr id="27" name="TextBox 26"/>
          <p:cNvSpPr txBox="1"/>
          <p:nvPr/>
        </p:nvSpPr>
        <p:spPr>
          <a:xfrm>
            <a:off x="664333" y="1824555"/>
            <a:ext cx="151842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Server EMA #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8" name="직선 화살표 연결선 27"/>
          <p:cNvCxnSpPr/>
          <p:nvPr/>
        </p:nvCxnSpPr>
        <p:spPr bwMode="auto">
          <a:xfrm flipH="1">
            <a:off x="2195736" y="2276872"/>
            <a:ext cx="4707808" cy="0"/>
          </a:xfrm>
          <a:prstGeom prst="straightConnector1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arrow" w="med" len="med"/>
            <a:tailEnd type="none"/>
          </a:ln>
          <a:effectLst/>
        </p:spPr>
      </p:cxnSp>
      <p:sp>
        <p:nvSpPr>
          <p:cNvPr id="31" name="직사각형 30"/>
          <p:cNvSpPr/>
          <p:nvPr/>
        </p:nvSpPr>
        <p:spPr>
          <a:xfrm>
            <a:off x="522289" y="2730215"/>
            <a:ext cx="6696744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(2) 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CreatedOpt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613689" y="1984485"/>
            <a:ext cx="38719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(2) 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CreatedOpt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969193" y="1552436"/>
            <a:ext cx="11608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(1) 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CreateOpt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833414" y="2992016"/>
            <a:ext cx="7396793" cy="2064769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txBody>
          <a:bodyPr wrap="square" lIns="108000" tIns="108000" rIns="108000" bIns="108000" rtlCol="0" anchor="ctr">
            <a:spAutoFit/>
          </a:bodyPr>
          <a:lstStyle/>
          <a:p>
            <a:pPr marL="0" lvl="1"/>
            <a:r>
              <a:rPr lang="en-US" altLang="ko-KR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CreateOpt  </a:t>
            </a:r>
            <a:r>
              <a:rPr lang="en-US" altLang="ko-KR" sz="1000" b="1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Object</a:t>
            </a:r>
            <a:r>
              <a:rPr lang="en-US" altLang="ko-KR" sz="100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{</a:t>
            </a:r>
          </a:p>
          <a:p>
            <a:r>
              <a:rPr lang="en-US" altLang="ko-KR" sz="10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</a:t>
            </a:r>
            <a:r>
              <a:rPr lang="en-US" altLang="ko-K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SrcEMA” </a:t>
            </a:r>
            <a:r>
              <a:rPr lang="en-US" altLang="ko-KR" sz="10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: String,</a:t>
            </a:r>
            <a:r>
              <a:rPr lang="en-US" altLang="ko-K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US" altLang="ko-K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“DestEMA” : String, </a:t>
            </a:r>
          </a:p>
          <a:p>
            <a:r>
              <a:rPr lang="en-US" altLang="ko-K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“optID”: String,</a:t>
            </a:r>
          </a:p>
          <a:p>
            <a:r>
              <a:rPr lang="en-US" altLang="ko-K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“optType”: String,</a:t>
            </a:r>
          </a:p>
          <a:p>
            <a:r>
              <a:rPr lang="en-US" altLang="ko-K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“optReason”: String,</a:t>
            </a:r>
          </a:p>
          <a:p>
            <a:r>
              <a:rPr lang="en-US" altLang="ko-K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“requestID” : </a:t>
            </a:r>
            <a:r>
              <a:rPr lang="en-US" altLang="ko-KR" sz="10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String</a:t>
            </a:r>
            <a:r>
              <a:rPr lang="en-US" altLang="ko-K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r>
              <a:rPr lang="en-US" altLang="ko-K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“marketContext” : String,</a:t>
            </a:r>
            <a:endParaRPr lang="en-US" altLang="ko-KR" sz="1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“createdDateTime”: Date,</a:t>
            </a:r>
          </a:p>
          <a:p>
            <a:r>
              <a:rPr lang="en-US" altLang="ko-KR" sz="1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“service” : String,</a:t>
            </a:r>
          </a:p>
          <a:p>
            <a:r>
              <a:rPr lang="en-US" altLang="ko-KR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“available” : Array,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}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750046" y="5346125"/>
            <a:ext cx="2007024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>
                <a:solidFill>
                  <a:srgbClr val="FF0000"/>
                </a:solidFill>
              </a:rPr>
              <a:t>*optStatus: Accept, Reject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308304" y="1414528"/>
            <a:ext cx="14128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EMAP CoAP/JSON</a:t>
            </a:r>
            <a:endParaRPr lang="ko-KR" altLang="en-US" sz="11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522289" y="2431125"/>
            <a:ext cx="6696744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(1) 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CreateOpt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9" name="Picture 2"/>
          <p:cNvPicPr>
            <a:picLocks noChangeAspect="1" noChangeArrowheads="1"/>
          </p:cNvPicPr>
          <p:nvPr/>
        </p:nvPicPr>
        <p:blipFill rotWithShape="1">
          <a:blip r:embed="rId3"/>
          <a:srcRect t="13065" b="81355"/>
          <a:stretch/>
        </p:blipFill>
        <p:spPr bwMode="auto">
          <a:xfrm>
            <a:off x="2175891" y="2621517"/>
            <a:ext cx="6298045" cy="2837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4" name="Picture 2"/>
          <p:cNvPicPr>
            <a:picLocks noChangeAspect="1" noChangeArrowheads="1"/>
          </p:cNvPicPr>
          <p:nvPr/>
        </p:nvPicPr>
        <p:blipFill rotWithShape="1">
          <a:blip r:embed="rId3"/>
          <a:srcRect t="33526" r="52619"/>
          <a:stretch/>
        </p:blipFill>
        <p:spPr bwMode="auto">
          <a:xfrm>
            <a:off x="4851796" y="3068960"/>
            <a:ext cx="2984073" cy="18577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26" name="그룹 25"/>
          <p:cNvGrpSpPr/>
          <p:nvPr/>
        </p:nvGrpSpPr>
        <p:grpSpPr>
          <a:xfrm>
            <a:off x="833414" y="5085184"/>
            <a:ext cx="7396793" cy="1756992"/>
            <a:chOff x="586656" y="3973526"/>
            <a:chExt cx="8305824" cy="1756992"/>
          </a:xfrm>
        </p:grpSpPr>
        <p:sp>
          <p:nvSpPr>
            <p:cNvPr id="29" name="TextBox 28"/>
            <p:cNvSpPr txBox="1"/>
            <p:nvPr/>
          </p:nvSpPr>
          <p:spPr>
            <a:xfrm>
              <a:off x="586656" y="3973526"/>
              <a:ext cx="8305824" cy="1756992"/>
            </a:xfrm>
            <a:prstGeom prst="rect">
              <a:avLst/>
            </a:prstGeom>
            <a:noFill/>
            <a:ln>
              <a:solidFill>
                <a:schemeClr val="bg2">
                  <a:lumMod val="50000"/>
                </a:schemeClr>
              </a:solidFill>
            </a:ln>
          </p:spPr>
          <p:txBody>
            <a:bodyPr wrap="square" lIns="108000" tIns="108000" rIns="108000" bIns="108000" rtlCol="0" anchor="ctr">
              <a:spAutoFit/>
            </a:bodyPr>
            <a:lstStyle/>
            <a:p>
              <a:pPr marL="0" lvl="1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CreatedOpt </a:t>
              </a:r>
              <a:r>
                <a:rPr lang="en-US" sz="1000" b="1" dirty="0">
                  <a:solidFill>
                    <a:srgbClr val="000000"/>
                  </a:solidFill>
                  <a:latin typeface="Times New Roman" panose="02020603050405020304" pitchFamily="18" charset="0"/>
                  <a:ea typeface="굴림" panose="020B0600000101010101" pitchFamily="50" charset="-127"/>
                  <a:cs typeface="Times New Roman" panose="02020603050405020304" pitchFamily="18" charset="0"/>
                </a:rPr>
                <a:t>Object</a:t>
              </a:r>
              <a:r>
                <a:rPr lang="en-US" sz="1000" dirty="0">
                  <a:solidFill>
                    <a:srgbClr val="000000"/>
                  </a:solidFill>
                  <a:latin typeface="Times New Roman" panose="02020603050405020304" pitchFamily="18" charset="0"/>
                  <a:ea typeface="굴림" panose="020B0600000101010101" pitchFamily="50" charset="-127"/>
                  <a:cs typeface="Times New Roman" panose="02020603050405020304" pitchFamily="18" charset="0"/>
                </a:rPr>
                <a:t>{</a:t>
              </a:r>
            </a:p>
            <a:p>
              <a:r>
                <a:rPr lang="en-US" altLang="ko-KR" sz="1000" dirty="0">
                  <a:latin typeface="Times New Roman" panose="02020603050405020304" pitchFamily="18" charset="0"/>
                  <a:ea typeface="굴림" panose="020B0600000101010101" pitchFamily="50" charset="-127"/>
                  <a:cs typeface="Times New Roman" panose="02020603050405020304" pitchFamily="18" charset="0"/>
                </a:rPr>
                <a:t>   “</a:t>
              </a:r>
              <a:r>
                <a:rPr lang="en-US" altLang="ko-KR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SrcEMA” </a:t>
              </a:r>
              <a:r>
                <a:rPr lang="en-US" altLang="ko-KR" sz="1000" dirty="0">
                  <a:latin typeface="Times New Roman" panose="02020603050405020304" pitchFamily="18" charset="0"/>
                  <a:ea typeface="굴림" panose="020B0600000101010101" pitchFamily="50" charset="-127"/>
                  <a:cs typeface="Times New Roman" panose="02020603050405020304" pitchFamily="18" charset="0"/>
                </a:rPr>
                <a:t>: String,</a:t>
              </a:r>
            </a:p>
            <a:p>
              <a:r>
                <a:rPr lang="en-US" altLang="ko-KR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 “DestEMA” : String,</a:t>
              </a:r>
              <a:endParaRPr lang="en-US" sz="10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endParaRPr>
            </a:p>
            <a:p>
              <a:r>
                <a:rPr lang="en-US" altLang="ko-KR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 “optID”: String,</a:t>
              </a:r>
            </a:p>
            <a:p>
              <a:r>
                <a:rPr lang="en-US" altLang="ko-KR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 “requestID”: </a:t>
              </a:r>
              <a:r>
                <a:rPr lang="en-US" altLang="ko-KR" sz="1000" dirty="0">
                  <a:latin typeface="Times New Roman" panose="02020603050405020304" pitchFamily="18" charset="0"/>
                  <a:ea typeface="굴림" panose="020B0600000101010101" pitchFamily="50" charset="-127"/>
                  <a:cs typeface="Times New Roman" panose="02020603050405020304" pitchFamily="18" charset="0"/>
                </a:rPr>
                <a:t>String</a:t>
              </a:r>
              <a:r>
                <a:rPr lang="en-US" altLang="ko-KR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,</a:t>
              </a:r>
            </a:p>
            <a:p>
              <a:r>
                <a:rPr lang="en-US" altLang="ko-KR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 “responseCode”: Integer,</a:t>
              </a:r>
            </a:p>
            <a:p>
              <a:r>
                <a:rPr lang="en-US" altLang="ko-KR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 “responseDescription” : String</a:t>
              </a:r>
              <a:r>
                <a:rPr lang="en-US" altLang="ko-KR" sz="1000" dirty="0">
                  <a:solidFill>
                    <a:srgbClr val="1966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,</a:t>
              </a:r>
            </a:p>
            <a:p>
              <a:r>
                <a:rPr lang="en-US" altLang="ko-KR" sz="1000" dirty="0">
                  <a:solidFill>
                    <a:srgbClr val="1966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  “service” : String,</a:t>
              </a:r>
            </a:p>
            <a:p>
              <a:r>
                <a:rPr lang="en-US" altLang="ko-KR" sz="10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  “optStatus”: String</a:t>
              </a:r>
            </a:p>
            <a:p>
              <a:r>
                <a:rPr lang="en-US" sz="1000" dirty="0">
                  <a:solidFill>
                    <a:srgbClr val="000000"/>
                  </a:solidFill>
                  <a:latin typeface="Times New Roman" panose="02020603050405020304" pitchFamily="18" charset="0"/>
                  <a:ea typeface="굴림" panose="020B0600000101010101" pitchFamily="50" charset="-127"/>
                  <a:cs typeface="Times New Roman" panose="02020603050405020304" pitchFamily="18" charset="0"/>
                </a:rPr>
                <a:t>}</a:t>
              </a:r>
            </a:p>
          </p:txBody>
        </p:sp>
        <p:pic>
          <p:nvPicPr>
            <p:cNvPr id="34" name="Picture 2"/>
            <p:cNvPicPr>
              <a:picLocks noChangeAspect="1" noChangeArrowheads="1"/>
            </p:cNvPicPr>
            <p:nvPr/>
          </p:nvPicPr>
          <p:blipFill rotWithShape="1">
            <a:blip r:embed="rId4"/>
            <a:srcRect t="71540"/>
            <a:stretch/>
          </p:blipFill>
          <p:spPr bwMode="auto">
            <a:xfrm>
              <a:off x="2654700" y="4301194"/>
              <a:ext cx="6030190" cy="114128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F22F922-5E2C-4F07-A244-1769D3745566}"/>
              </a:ext>
            </a:extLst>
          </p:cNvPr>
          <p:cNvSpPr/>
          <p:nvPr/>
        </p:nvSpPr>
        <p:spPr>
          <a:xfrm>
            <a:off x="0" y="0"/>
            <a:ext cx="234307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>
                <a:solidFill>
                  <a:schemeClr val="accent2"/>
                </a:solidFill>
              </a:rPr>
              <a:t>파란색 </a:t>
            </a:r>
            <a:r>
              <a:rPr lang="en-US" altLang="ko-KR" sz="1200" dirty="0">
                <a:solidFill>
                  <a:schemeClr val="accent2"/>
                </a:solidFill>
              </a:rPr>
              <a:t>: </a:t>
            </a:r>
            <a:r>
              <a:rPr lang="ko-KR" altLang="en-US" sz="1200" dirty="0">
                <a:solidFill>
                  <a:schemeClr val="accent2"/>
                </a:solidFill>
              </a:rPr>
              <a:t>기존 </a:t>
            </a:r>
            <a:r>
              <a:rPr lang="en-US" altLang="ko-KR" sz="1200" dirty="0">
                <a:solidFill>
                  <a:schemeClr val="accent2"/>
                </a:solidFill>
              </a:rPr>
              <a:t>OpenADR</a:t>
            </a:r>
            <a:r>
              <a:rPr lang="ko-KR" altLang="en-US" sz="1200" dirty="0">
                <a:solidFill>
                  <a:schemeClr val="accent2"/>
                </a:solidFill>
              </a:rPr>
              <a:t> </a:t>
            </a:r>
            <a:r>
              <a:rPr lang="en-US" altLang="ko-KR" sz="1200" dirty="0">
                <a:solidFill>
                  <a:schemeClr val="accent2"/>
                </a:solidFill>
              </a:rPr>
              <a:t>Tag </a:t>
            </a:r>
            <a:r>
              <a:rPr lang="ko-KR" altLang="en-US" sz="1200" dirty="0">
                <a:solidFill>
                  <a:schemeClr val="accent2"/>
                </a:solidFill>
              </a:rPr>
              <a:t>부분</a:t>
            </a:r>
            <a:endParaRPr lang="en-US" altLang="ko-KR" sz="1200" dirty="0">
              <a:solidFill>
                <a:schemeClr val="accent2"/>
              </a:solidFill>
            </a:endParaRPr>
          </a:p>
          <a:p>
            <a:r>
              <a:rPr lang="ko-KR" altLang="en-US" sz="1200" dirty="0">
                <a:solidFill>
                  <a:srgbClr val="FF0000"/>
                </a:solidFill>
              </a:rPr>
              <a:t>빨간색 </a:t>
            </a:r>
            <a:r>
              <a:rPr lang="en-US" altLang="ko-KR" sz="1200" dirty="0">
                <a:solidFill>
                  <a:srgbClr val="FF0000"/>
                </a:solidFill>
              </a:rPr>
              <a:t>: OpenADR</a:t>
            </a:r>
            <a:r>
              <a:rPr lang="ko-KR" altLang="en-US" sz="1200" dirty="0">
                <a:solidFill>
                  <a:srgbClr val="FF0000"/>
                </a:solidFill>
              </a:rPr>
              <a:t>확장된 </a:t>
            </a:r>
            <a:r>
              <a:rPr lang="en-US" altLang="ko-KR" sz="1200" dirty="0">
                <a:solidFill>
                  <a:srgbClr val="FF0000"/>
                </a:solidFill>
              </a:rPr>
              <a:t>Profile</a:t>
            </a:r>
          </a:p>
          <a:p>
            <a:r>
              <a:rPr lang="ko-KR" altLang="en-US" sz="1200" dirty="0">
                <a:solidFill>
                  <a:schemeClr val="accent1"/>
                </a:solidFill>
              </a:rPr>
              <a:t>초록색 </a:t>
            </a:r>
            <a:r>
              <a:rPr lang="en-US" altLang="ko-KR" sz="1200" dirty="0">
                <a:solidFill>
                  <a:schemeClr val="accent1"/>
                </a:solidFill>
              </a:rPr>
              <a:t>: </a:t>
            </a:r>
            <a:r>
              <a:rPr lang="ko-KR" altLang="en-US" sz="1200" dirty="0">
                <a:solidFill>
                  <a:schemeClr val="accent1"/>
                </a:solidFill>
              </a:rPr>
              <a:t>삭제 또는 변경</a:t>
            </a:r>
            <a:endParaRPr lang="en-US" altLang="ko-KR" sz="1200" dirty="0">
              <a:solidFill>
                <a:schemeClr val="accent1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882967" y="3356992"/>
            <a:ext cx="1741181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available</a:t>
            </a:r>
            <a:r>
              <a:rPr lang="en-US" altLang="ko-KR" sz="1000" b="1" dirty="0"/>
              <a:t> Array</a:t>
            </a:r>
            <a:r>
              <a:rPr lang="en-US" altLang="ko-KR" sz="1000" dirty="0"/>
              <a:t>{</a:t>
            </a:r>
          </a:p>
          <a:p>
            <a:r>
              <a:rPr lang="en-US" altLang="ko-KR" sz="1000" dirty="0"/>
              <a:t>   </a:t>
            </a:r>
            <a:r>
              <a:rPr lang="en-US" altLang="ko-KR" sz="10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“dtstart” : Date,</a:t>
            </a:r>
          </a:p>
          <a:p>
            <a:r>
              <a:rPr lang="en-US" altLang="ko-KR" sz="10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“duration” : String,</a:t>
            </a:r>
          </a:p>
          <a:p>
            <a:r>
              <a:rPr lang="en-US" altLang="ko-K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altLang="ko-KR" sz="1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“request</a:t>
            </a:r>
            <a:r>
              <a:rPr lang="en-US" altLang="ko-KR" sz="1000" dirty="0">
                <a:solidFill>
                  <a:srgbClr val="FF0000"/>
                </a:solidFill>
              </a:rPr>
              <a:t>Power” : double,</a:t>
            </a:r>
          </a:p>
          <a:p>
            <a:r>
              <a:rPr lang="en-US" altLang="ko-KR" sz="1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“startYMD”: Integer,</a:t>
            </a:r>
          </a:p>
          <a:p>
            <a:r>
              <a:rPr lang="en-US" altLang="ko-KR" sz="1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“startTime”: Integer,</a:t>
            </a:r>
          </a:p>
          <a:p>
            <a:r>
              <a:rPr lang="en-US" altLang="ko-KR" sz="1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“endYMD”: Integer,</a:t>
            </a:r>
          </a:p>
          <a:p>
            <a:r>
              <a:rPr lang="en-US" altLang="ko-KR" sz="1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“endTime”: Integer,</a:t>
            </a:r>
            <a:endParaRPr lang="en-US" altLang="ko-KR" sz="1000" dirty="0"/>
          </a:p>
          <a:p>
            <a:r>
              <a:rPr lang="en-US" altLang="ko-KR" sz="1000" dirty="0"/>
              <a:t>}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893443198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921844" y="282189"/>
            <a:ext cx="8229600" cy="838200"/>
          </a:xfrm>
        </p:spPr>
        <p:txBody>
          <a:bodyPr/>
          <a:lstStyle/>
          <a:p>
            <a:r>
              <a:rPr lang="en-US" altLang="ko-KR" sz="4000" b="1" dirty="0">
                <a:solidFill>
                  <a:schemeClr val="tx1"/>
                </a:solidFill>
              </a:rPr>
              <a:t>2. Smart Home Energy Framework : </a:t>
            </a:r>
            <a:r>
              <a:rPr lang="en-US" altLang="ko-KR" sz="2000" b="1" dirty="0">
                <a:solidFill>
                  <a:schemeClr val="tx1"/>
                </a:solidFill>
              </a:rPr>
              <a:t/>
            </a:r>
            <a:br>
              <a:rPr lang="en-US" altLang="ko-KR" sz="2000" b="1" dirty="0">
                <a:solidFill>
                  <a:schemeClr val="tx1"/>
                </a:solidFill>
              </a:rPr>
            </a:br>
            <a:r>
              <a:rPr lang="en-US" altLang="ko-KR" sz="2000" b="1" dirty="0">
                <a:solidFill>
                  <a:schemeClr val="tx1"/>
                </a:solidFill>
              </a:rPr>
              <a:t>2.2 EMAP(</a:t>
            </a:r>
            <a:r>
              <a:rPr lang="en-US" altLang="ko-KR" sz="2000" b="1" dirty="0">
                <a:solidFill>
                  <a:srgbClr val="FF0000"/>
                </a:solidFill>
              </a:rPr>
              <a:t>CoAP/JSON</a:t>
            </a:r>
            <a:r>
              <a:rPr lang="en-US" altLang="ko-KR" sz="2000" b="1" dirty="0">
                <a:solidFill>
                  <a:schemeClr val="tx1"/>
                </a:solidFill>
              </a:rPr>
              <a:t>, MQTT/JSON) : </a:t>
            </a:r>
            <a:r>
              <a:rPr lang="en-US" altLang="ko-KR" sz="2000" b="1" dirty="0">
                <a:solidFill>
                  <a:srgbClr val="FF0000"/>
                </a:solidFill>
              </a:rPr>
              <a:t>Schedule _CancelOpt</a:t>
            </a:r>
            <a:endParaRPr lang="ko-KR" altLang="en-US" sz="20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7C6F095-276F-4AD3-9842-1213BA0CC323}" type="slidenum">
              <a:rPr lang="ko-KR" altLang="en-US" smtClean="0">
                <a:solidFill>
                  <a:srgbClr val="000000"/>
                </a:solidFill>
              </a:rPr>
              <a:pPr>
                <a:defRPr/>
              </a:pPr>
              <a:t>269</a:t>
            </a:fld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20" name="직사각형 19"/>
          <p:cNvSpPr/>
          <p:nvPr/>
        </p:nvSpPr>
        <p:spPr bwMode="auto">
          <a:xfrm>
            <a:off x="457200" y="1414528"/>
            <a:ext cx="8229600" cy="1023300"/>
          </a:xfrm>
          <a:prstGeom prst="rect">
            <a:avLst/>
          </a:prstGeom>
          <a:solidFill>
            <a:schemeClr val="bg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095891" y="1824555"/>
            <a:ext cx="1479957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Client EMA #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5" name="직선 화살표 연결선 24"/>
          <p:cNvCxnSpPr/>
          <p:nvPr/>
        </p:nvCxnSpPr>
        <p:spPr bwMode="auto">
          <a:xfrm>
            <a:off x="2195737" y="1844824"/>
            <a:ext cx="4707807" cy="0"/>
          </a:xfrm>
          <a:prstGeom prst="straightConnector1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arrow" w="med" len="med"/>
            <a:tailEnd type="none"/>
          </a:ln>
          <a:effectLst/>
        </p:spPr>
      </p:cxnSp>
      <p:sp>
        <p:nvSpPr>
          <p:cNvPr id="27" name="TextBox 26"/>
          <p:cNvSpPr txBox="1"/>
          <p:nvPr/>
        </p:nvSpPr>
        <p:spPr>
          <a:xfrm>
            <a:off x="664333" y="1824555"/>
            <a:ext cx="151842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Server EMA #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8" name="직선 화살표 연결선 27"/>
          <p:cNvCxnSpPr/>
          <p:nvPr/>
        </p:nvCxnSpPr>
        <p:spPr bwMode="auto">
          <a:xfrm flipH="1">
            <a:off x="2195736" y="2276872"/>
            <a:ext cx="4707808" cy="0"/>
          </a:xfrm>
          <a:prstGeom prst="straightConnector1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arrow" w="med" len="med"/>
            <a:tailEnd type="none"/>
          </a:ln>
          <a:effectLst/>
        </p:spPr>
      </p:cxnSp>
      <p:sp>
        <p:nvSpPr>
          <p:cNvPr id="32" name="TextBox 31"/>
          <p:cNvSpPr txBox="1"/>
          <p:nvPr/>
        </p:nvSpPr>
        <p:spPr>
          <a:xfrm>
            <a:off x="2613689" y="1984485"/>
            <a:ext cx="38719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(2) 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CanceledOpt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953964" y="1552436"/>
            <a:ext cx="11913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(1) 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CancelOpt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308304" y="1414528"/>
            <a:ext cx="14128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EMAP CoAP/JSON</a:t>
            </a:r>
            <a:endParaRPr lang="ko-KR" altLang="en-US" sz="11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1B474AB-CA42-4DBC-A0BE-C017D9449CD4}"/>
              </a:ext>
            </a:extLst>
          </p:cNvPr>
          <p:cNvSpPr/>
          <p:nvPr/>
        </p:nvSpPr>
        <p:spPr>
          <a:xfrm>
            <a:off x="0" y="0"/>
            <a:ext cx="234307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>
                <a:solidFill>
                  <a:schemeClr val="accent2"/>
                </a:solidFill>
              </a:rPr>
              <a:t>파란색 </a:t>
            </a:r>
            <a:r>
              <a:rPr lang="en-US" altLang="ko-KR" sz="1200" dirty="0">
                <a:solidFill>
                  <a:schemeClr val="accent2"/>
                </a:solidFill>
              </a:rPr>
              <a:t>: </a:t>
            </a:r>
            <a:r>
              <a:rPr lang="ko-KR" altLang="en-US" sz="1200" dirty="0">
                <a:solidFill>
                  <a:schemeClr val="accent2"/>
                </a:solidFill>
              </a:rPr>
              <a:t>기존 </a:t>
            </a:r>
            <a:r>
              <a:rPr lang="en-US" altLang="ko-KR" sz="1200" dirty="0">
                <a:solidFill>
                  <a:schemeClr val="accent2"/>
                </a:solidFill>
              </a:rPr>
              <a:t>OpenADR</a:t>
            </a:r>
            <a:r>
              <a:rPr lang="ko-KR" altLang="en-US" sz="1200" dirty="0">
                <a:solidFill>
                  <a:schemeClr val="accent2"/>
                </a:solidFill>
              </a:rPr>
              <a:t> </a:t>
            </a:r>
            <a:r>
              <a:rPr lang="en-US" altLang="ko-KR" sz="1200" dirty="0">
                <a:solidFill>
                  <a:schemeClr val="accent2"/>
                </a:solidFill>
              </a:rPr>
              <a:t>Tag </a:t>
            </a:r>
            <a:r>
              <a:rPr lang="ko-KR" altLang="en-US" sz="1200" dirty="0">
                <a:solidFill>
                  <a:schemeClr val="accent2"/>
                </a:solidFill>
              </a:rPr>
              <a:t>부분</a:t>
            </a:r>
            <a:endParaRPr lang="en-US" altLang="ko-KR" sz="1200" dirty="0">
              <a:solidFill>
                <a:schemeClr val="accent2"/>
              </a:solidFill>
            </a:endParaRPr>
          </a:p>
          <a:p>
            <a:r>
              <a:rPr lang="ko-KR" altLang="en-US" sz="1200" dirty="0">
                <a:solidFill>
                  <a:srgbClr val="FF0000"/>
                </a:solidFill>
              </a:rPr>
              <a:t>빨간색 </a:t>
            </a:r>
            <a:r>
              <a:rPr lang="en-US" altLang="ko-KR" sz="1200" dirty="0">
                <a:solidFill>
                  <a:srgbClr val="FF0000"/>
                </a:solidFill>
              </a:rPr>
              <a:t>: OpenADR</a:t>
            </a:r>
            <a:r>
              <a:rPr lang="ko-KR" altLang="en-US" sz="1200" dirty="0">
                <a:solidFill>
                  <a:srgbClr val="FF0000"/>
                </a:solidFill>
              </a:rPr>
              <a:t>확장된 </a:t>
            </a:r>
            <a:r>
              <a:rPr lang="en-US" altLang="ko-KR" sz="1200" dirty="0">
                <a:solidFill>
                  <a:srgbClr val="FF0000"/>
                </a:solidFill>
              </a:rPr>
              <a:t>Profile</a:t>
            </a:r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18151FC3-9E18-4581-A789-98921F1290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3286910"/>
              </p:ext>
            </p:extLst>
          </p:nvPr>
        </p:nvGraphicFramePr>
        <p:xfrm>
          <a:off x="346248" y="2663458"/>
          <a:ext cx="8229600" cy="1859817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607146">
                  <a:extLst>
                    <a:ext uri="{9D8B030D-6E8A-4147-A177-3AD203B41FA5}">
                      <a16:colId xmlns:a16="http://schemas.microsoft.com/office/drawing/2014/main" val="1932224742"/>
                    </a:ext>
                  </a:extLst>
                </a:gridCol>
                <a:gridCol w="4003817">
                  <a:extLst>
                    <a:ext uri="{9D8B030D-6E8A-4147-A177-3AD203B41FA5}">
                      <a16:colId xmlns:a16="http://schemas.microsoft.com/office/drawing/2014/main" val="2218542714"/>
                    </a:ext>
                  </a:extLst>
                </a:gridCol>
                <a:gridCol w="2618637">
                  <a:extLst>
                    <a:ext uri="{9D8B030D-6E8A-4147-A177-3AD203B41FA5}">
                      <a16:colId xmlns:a16="http://schemas.microsoft.com/office/drawing/2014/main" val="3220278600"/>
                    </a:ext>
                  </a:extLst>
                </a:gridCol>
              </a:tblGrid>
              <a:tr h="15391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Key Name</a:t>
                      </a:r>
                      <a:endParaRPr lang="en-US" sz="1200" b="1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Reference</a:t>
                      </a:r>
                      <a:endParaRPr lang="en-US" sz="1200" b="1" i="0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3902095"/>
                  </a:ext>
                </a:extLst>
              </a:tr>
              <a:tr h="12041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OpenADR 2.0b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SEP 2.0(IEC 61968)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1286002"/>
                  </a:ext>
                </a:extLst>
              </a:tr>
              <a:tr h="1204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SrcEMA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ei:vtnID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775468462"/>
                  </a:ext>
                </a:extLst>
              </a:tr>
              <a:tr h="2748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DestEMA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ei:venID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1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455051092"/>
                  </a:ext>
                </a:extLst>
              </a:tr>
              <a:tr h="2408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requestID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pyld:requestID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1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123099833"/>
                  </a:ext>
                </a:extLst>
              </a:tr>
              <a:tr h="2408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optID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>
                          <a:solidFill>
                            <a:schemeClr val="tx1"/>
                          </a:solidFill>
                        </a:rPr>
                        <a:t>ei:OptID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1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761109653"/>
                  </a:ext>
                </a:extLst>
              </a:tr>
              <a:tr h="2408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rgbClr val="FF0000"/>
                          </a:solidFill>
                        </a:rPr>
                        <a:t>time</a:t>
                      </a:r>
                      <a:endParaRPr lang="ko-KR" altLang="en-US" sz="10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rgbClr val="FF0000"/>
                          </a:solidFill>
                        </a:rPr>
                        <a:t>RandomizableEvent:creation</a:t>
                      </a:r>
                      <a:r>
                        <a:rPr lang="en-US" altLang="ko-KR" sz="1100" baseline="0" dirty="0">
                          <a:solidFill>
                            <a:srgbClr val="FF0000"/>
                          </a:solidFill>
                        </a:rPr>
                        <a:t> Time</a:t>
                      </a:r>
                      <a:endParaRPr lang="ko-KR" altLang="en-US" sz="11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485920688"/>
                  </a:ext>
                </a:extLst>
              </a:tr>
              <a:tr h="2408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accent2"/>
                          </a:solidFill>
                        </a:rPr>
                        <a:t>service</a:t>
                      </a:r>
                      <a:endParaRPr lang="ko-KR" altLang="en-US" sz="1000" dirty="0">
                        <a:solidFill>
                          <a:schemeClr val="accent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dirty="0">
                          <a:solidFill>
                            <a:schemeClr val="accent2"/>
                          </a:solidFill>
                          <a:effectLst/>
                          <a:latin typeface="Times New Roman" panose="02020603050405020304" pitchFamily="18" charset="0"/>
                        </a:rPr>
                        <a:t>(Tag </a:t>
                      </a:r>
                      <a:r>
                        <a:rPr lang="ko-KR" altLang="en-US" sz="1100" b="0" i="0" u="none" strike="noStrike" dirty="0">
                          <a:solidFill>
                            <a:schemeClr val="accent2"/>
                          </a:solidFill>
                          <a:effectLst/>
                          <a:latin typeface="Times New Roman" panose="02020603050405020304" pitchFamily="18" charset="0"/>
                        </a:rPr>
                        <a:t>이름으로 존재</a:t>
                      </a:r>
                      <a:r>
                        <a:rPr lang="en-US" altLang="ko-KR" sz="1100" b="0" i="0" u="none" strike="noStrike" dirty="0">
                          <a:solidFill>
                            <a:schemeClr val="accent2"/>
                          </a:solidFill>
                          <a:effectLst/>
                          <a:latin typeface="Times New Roman" panose="02020603050405020304" pitchFamily="18" charset="0"/>
                        </a:rPr>
                        <a:t>)</a:t>
                      </a:r>
                      <a:endParaRPr lang="ko-KR" altLang="en-US" sz="1100" b="0" i="0" u="none" strike="noStrike" dirty="0">
                        <a:solidFill>
                          <a:schemeClr val="accent2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847502174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98C20F7C-F185-4CCF-B63F-E1A0E5A736DC}"/>
              </a:ext>
            </a:extLst>
          </p:cNvPr>
          <p:cNvSpPr txBox="1"/>
          <p:nvPr/>
        </p:nvSpPr>
        <p:spPr>
          <a:xfrm>
            <a:off x="263422" y="2409323"/>
            <a:ext cx="11913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(1) 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CancelOpt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5BA5C0FC-8655-4F4D-ABD9-41F9EC5296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5241640"/>
              </p:ext>
            </p:extLst>
          </p:nvPr>
        </p:nvGraphicFramePr>
        <p:xfrm>
          <a:off x="346248" y="4706238"/>
          <a:ext cx="8229600" cy="2341146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607146">
                  <a:extLst>
                    <a:ext uri="{9D8B030D-6E8A-4147-A177-3AD203B41FA5}">
                      <a16:colId xmlns:a16="http://schemas.microsoft.com/office/drawing/2014/main" val="1932224742"/>
                    </a:ext>
                  </a:extLst>
                </a:gridCol>
                <a:gridCol w="4003817">
                  <a:extLst>
                    <a:ext uri="{9D8B030D-6E8A-4147-A177-3AD203B41FA5}">
                      <a16:colId xmlns:a16="http://schemas.microsoft.com/office/drawing/2014/main" val="2218542714"/>
                    </a:ext>
                  </a:extLst>
                </a:gridCol>
                <a:gridCol w="2618637">
                  <a:extLst>
                    <a:ext uri="{9D8B030D-6E8A-4147-A177-3AD203B41FA5}">
                      <a16:colId xmlns:a16="http://schemas.microsoft.com/office/drawing/2014/main" val="3220278600"/>
                    </a:ext>
                  </a:extLst>
                </a:gridCol>
              </a:tblGrid>
              <a:tr h="15391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Key Name</a:t>
                      </a:r>
                      <a:endParaRPr lang="en-US" sz="1200" b="1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Reference</a:t>
                      </a:r>
                      <a:endParaRPr lang="en-US" sz="1200" b="1" i="0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3902095"/>
                  </a:ext>
                </a:extLst>
              </a:tr>
              <a:tr h="12041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OpenADR 2.0b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SEP 2.0(IEC 61968)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1286002"/>
                  </a:ext>
                </a:extLst>
              </a:tr>
              <a:tr h="1204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SrcEMA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ei:vtnID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775468462"/>
                  </a:ext>
                </a:extLst>
              </a:tr>
              <a:tr h="2748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DestEMA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ei:venID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1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455051092"/>
                  </a:ext>
                </a:extLst>
              </a:tr>
              <a:tr h="2408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responseCode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Ei:responseCode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1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123099833"/>
                  </a:ext>
                </a:extLst>
              </a:tr>
              <a:tr h="2408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responseDescription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ei:responseDescription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1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761109653"/>
                  </a:ext>
                </a:extLst>
              </a:tr>
              <a:tr h="3230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requestID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Pyld:requestID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485920688"/>
                  </a:ext>
                </a:extLst>
              </a:tr>
              <a:tr h="3230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optID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ei:optID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049002782"/>
                  </a:ext>
                </a:extLst>
              </a:tr>
              <a:tr h="3230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accent2"/>
                          </a:solidFill>
                        </a:rPr>
                        <a:t>service</a:t>
                      </a:r>
                      <a:endParaRPr lang="ko-KR" altLang="en-US" sz="1000" dirty="0">
                        <a:solidFill>
                          <a:schemeClr val="accent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dirty="0">
                          <a:solidFill>
                            <a:schemeClr val="accent2"/>
                          </a:solidFill>
                          <a:effectLst/>
                          <a:latin typeface="Times New Roman" panose="02020603050405020304" pitchFamily="18" charset="0"/>
                        </a:rPr>
                        <a:t>(Tag </a:t>
                      </a:r>
                      <a:r>
                        <a:rPr lang="ko-KR" altLang="en-US" sz="1100" b="0" i="0" u="none" strike="noStrike" dirty="0">
                          <a:solidFill>
                            <a:schemeClr val="accent2"/>
                          </a:solidFill>
                          <a:effectLst/>
                          <a:latin typeface="Times New Roman" panose="02020603050405020304" pitchFamily="18" charset="0"/>
                        </a:rPr>
                        <a:t>이름으로 존재</a:t>
                      </a:r>
                      <a:r>
                        <a:rPr lang="en-US" altLang="ko-KR" sz="1100" b="0" i="0" u="none" strike="noStrike" dirty="0">
                          <a:solidFill>
                            <a:schemeClr val="accent2"/>
                          </a:solidFill>
                          <a:effectLst/>
                          <a:latin typeface="Times New Roman" panose="02020603050405020304" pitchFamily="18" charset="0"/>
                        </a:rPr>
                        <a:t>)</a:t>
                      </a:r>
                      <a:endParaRPr lang="ko-KR" altLang="en-US" sz="1100" b="0" i="0" u="none" strike="noStrike" dirty="0">
                        <a:solidFill>
                          <a:schemeClr val="accent2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874579837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B5DC1673-7CB4-4A70-BBC4-7EB62676C432}"/>
              </a:ext>
            </a:extLst>
          </p:cNvPr>
          <p:cNvSpPr txBox="1"/>
          <p:nvPr/>
        </p:nvSpPr>
        <p:spPr>
          <a:xfrm>
            <a:off x="-900608" y="4469633"/>
            <a:ext cx="38719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(2) 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CanceledOpt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53632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B45B0AA7-0292-41C2-97B6-5CB807671B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8713" y="1371600"/>
            <a:ext cx="8507288" cy="2541138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en-US" altLang="ko-KR" sz="1800" b="1" dirty="0">
                <a:solidFill>
                  <a:srgbClr val="FF0000"/>
                </a:solidFill>
              </a:rPr>
              <a:t>Constrained Application Protocol (COAP)</a:t>
            </a:r>
            <a:r>
              <a:rPr lang="ko-KR" altLang="en-US" sz="1800" dirty="0"/>
              <a:t>은 간단한 전자 기기들의 인터넷 통신을 지원하기 위해 만든 프로토콜이다</a:t>
            </a:r>
            <a:r>
              <a:rPr lang="en-US" altLang="ko-KR" sz="1800" dirty="0"/>
              <a:t>. </a:t>
            </a:r>
            <a:r>
              <a:rPr lang="ko-KR" altLang="en-US" sz="1800" dirty="0"/>
              <a:t>특별히 저전력 센서</a:t>
            </a:r>
            <a:r>
              <a:rPr lang="en-US" altLang="ko-KR" sz="1800" dirty="0"/>
              <a:t>, </a:t>
            </a:r>
            <a:r>
              <a:rPr lang="ko-KR" altLang="en-US" sz="1800" dirty="0"/>
              <a:t>스위치</a:t>
            </a:r>
            <a:r>
              <a:rPr lang="en-US" altLang="ko-KR" sz="1800" dirty="0"/>
              <a:t>, </a:t>
            </a:r>
            <a:r>
              <a:rPr lang="ko-KR" altLang="en-US" sz="1800" dirty="0"/>
              <a:t>밸브 등의 기기를 표준적인 인터넷 환경에서 제어하기 위한 목적으로 만들어짐</a:t>
            </a:r>
            <a:endParaRPr lang="en-US" altLang="ko-KR" sz="1800" dirty="0"/>
          </a:p>
          <a:p>
            <a:pPr>
              <a:lnSpc>
                <a:spcPct val="120000"/>
              </a:lnSpc>
            </a:pPr>
            <a:r>
              <a:rPr lang="en-US" altLang="ko-KR" sz="1800" dirty="0"/>
              <a:t>CoAP</a:t>
            </a:r>
            <a:r>
              <a:rPr lang="ko-KR" altLang="en-US" sz="1800" dirty="0"/>
              <a:t>는 </a:t>
            </a:r>
            <a:r>
              <a:rPr lang="en-US" altLang="ko-KR" sz="1800" dirty="0"/>
              <a:t>Wireless sensor network </a:t>
            </a:r>
            <a:r>
              <a:rPr lang="ko-KR" altLang="en-US" sz="1800" dirty="0" err="1"/>
              <a:t>노드들</a:t>
            </a:r>
            <a:r>
              <a:rPr lang="ko-KR" altLang="en-US" sz="1800" dirty="0"/>
              <a:t> 처럼 </a:t>
            </a:r>
            <a:r>
              <a:rPr lang="ko-KR" altLang="en-US" sz="1800" b="1" dirty="0">
                <a:solidFill>
                  <a:srgbClr val="FF0000"/>
                </a:solidFill>
              </a:rPr>
              <a:t>제한된 자원의 인터넷 연결을 지원</a:t>
            </a:r>
            <a:endParaRPr lang="en-US" altLang="ko-KR" sz="1800" b="1" dirty="0"/>
          </a:p>
          <a:p>
            <a:pPr>
              <a:lnSpc>
                <a:spcPct val="120000"/>
              </a:lnSpc>
            </a:pPr>
            <a:r>
              <a:rPr lang="en-US" altLang="ko-KR" sz="1800" dirty="0"/>
              <a:t>CoAP</a:t>
            </a:r>
            <a:r>
              <a:rPr lang="ko-KR" altLang="en-US" sz="1800" dirty="0"/>
              <a:t>는 </a:t>
            </a:r>
            <a:r>
              <a:rPr lang="en-US" altLang="ko-KR" sz="1800" b="1" dirty="0">
                <a:solidFill>
                  <a:srgbClr val="FF0000"/>
                </a:solidFill>
              </a:rPr>
              <a:t>REST</a:t>
            </a:r>
            <a:r>
              <a:rPr lang="ko-KR" altLang="en-US" sz="1800" dirty="0"/>
              <a:t>와 같은 웹 애플리케이션 아키텍처의 적용이 수월하다</a:t>
            </a:r>
            <a:r>
              <a:rPr lang="en-US" altLang="ko-KR" sz="1800" dirty="0"/>
              <a:t>. </a:t>
            </a:r>
            <a:r>
              <a:rPr lang="ko-KR" altLang="en-US" sz="1800" dirty="0"/>
              <a:t>또한 </a:t>
            </a:r>
            <a:r>
              <a:rPr lang="en-US" altLang="ko-KR" sz="1800" dirty="0">
                <a:solidFill>
                  <a:srgbClr val="FF0000"/>
                </a:solidFill>
              </a:rPr>
              <a:t>UDP</a:t>
            </a:r>
            <a:r>
              <a:rPr lang="ko-KR" altLang="en-US" sz="1800" dirty="0"/>
              <a:t>을 사용하는데</a:t>
            </a:r>
            <a:r>
              <a:rPr lang="en-US" altLang="ko-KR" sz="1800" dirty="0"/>
              <a:t>, IoT</a:t>
            </a:r>
            <a:r>
              <a:rPr lang="ko-KR" altLang="en-US" sz="1800" dirty="0"/>
              <a:t>와 </a:t>
            </a:r>
            <a:r>
              <a:rPr lang="en-US" altLang="ko-KR" sz="1800" dirty="0"/>
              <a:t>M2M </a:t>
            </a:r>
            <a:r>
              <a:rPr lang="ko-KR" altLang="en-US" sz="1800" dirty="0"/>
              <a:t>디바이스와 같은 환경에서 오버헤드를 줄일 수 있음</a:t>
            </a:r>
            <a:r>
              <a:rPr lang="en-US" altLang="ko-KR" sz="1800" dirty="0"/>
              <a:t> </a:t>
            </a:r>
            <a:endParaRPr lang="ko-KR" altLang="en-US" sz="18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1. Smart Home Energy Framework :</a:t>
            </a:r>
            <a:r>
              <a:rPr lang="en-US" altLang="ko-KR" sz="3200" b="1" dirty="0"/>
              <a:t/>
            </a:r>
            <a:br>
              <a:rPr lang="en-US" altLang="ko-KR" sz="3200" b="1" dirty="0"/>
            </a:br>
            <a:r>
              <a:rPr lang="en-US" altLang="ko-KR" sz="2000" b="1" dirty="0"/>
              <a:t>1.1.4 Background </a:t>
            </a:r>
            <a:r>
              <a:rPr lang="en-US" altLang="ko-KR" sz="2000" b="1" dirty="0" err="1"/>
              <a:t>IoT</a:t>
            </a:r>
            <a:r>
              <a:rPr lang="en-US" altLang="ko-KR" sz="2000" b="1" dirty="0"/>
              <a:t> </a:t>
            </a:r>
            <a:r>
              <a:rPr lang="ko-KR" altLang="en-US" sz="2000" b="1" dirty="0"/>
              <a:t>수요반응 프로토콜</a:t>
            </a:r>
            <a:r>
              <a:rPr lang="en-US" altLang="ko-KR" sz="2000" b="1" dirty="0"/>
              <a:t> : CoAP (1/7)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7C6F095-276F-4AD3-9842-1213BA0CC323}" type="slidenum">
              <a:rPr lang="ko-KR" altLang="en-US" smtClean="0"/>
              <a:pPr>
                <a:defRPr/>
              </a:pPr>
              <a:t>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sv-SE" altLang="ko-KR" dirty="0"/>
              <a:t>HYU 2018 TIPS</a:t>
            </a:r>
            <a:endParaRPr lang="ko-KR" altLang="ko-KR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576490" y="3912738"/>
            <a:ext cx="4011734" cy="2754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4071759317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921844" y="282189"/>
            <a:ext cx="8229600" cy="838200"/>
          </a:xfrm>
        </p:spPr>
        <p:txBody>
          <a:bodyPr/>
          <a:lstStyle/>
          <a:p>
            <a:r>
              <a:rPr lang="en-US" altLang="ko-KR" sz="4000" b="1" dirty="0">
                <a:solidFill>
                  <a:schemeClr val="tx1"/>
                </a:solidFill>
              </a:rPr>
              <a:t>2. Smart Home Energy Framework : </a:t>
            </a:r>
            <a:r>
              <a:rPr lang="en-US" altLang="ko-KR" sz="2000" b="1" dirty="0">
                <a:solidFill>
                  <a:schemeClr val="tx1"/>
                </a:solidFill>
              </a:rPr>
              <a:t/>
            </a:r>
            <a:br>
              <a:rPr lang="en-US" altLang="ko-KR" sz="2000" b="1" dirty="0">
                <a:solidFill>
                  <a:schemeClr val="tx1"/>
                </a:solidFill>
              </a:rPr>
            </a:br>
            <a:r>
              <a:rPr lang="en-US" altLang="ko-KR" sz="2000" b="1" dirty="0">
                <a:solidFill>
                  <a:schemeClr val="tx1"/>
                </a:solidFill>
              </a:rPr>
              <a:t>2.2 EMAP(</a:t>
            </a:r>
            <a:r>
              <a:rPr lang="en-US" altLang="ko-KR" sz="2000" b="1" dirty="0">
                <a:solidFill>
                  <a:srgbClr val="FF0000"/>
                </a:solidFill>
              </a:rPr>
              <a:t>CoAP/JSON</a:t>
            </a:r>
            <a:r>
              <a:rPr lang="en-US" altLang="ko-KR" sz="2000" b="1" dirty="0">
                <a:solidFill>
                  <a:schemeClr val="tx1"/>
                </a:solidFill>
              </a:rPr>
              <a:t>, MQTT/JSON) : </a:t>
            </a:r>
            <a:r>
              <a:rPr lang="en-US" altLang="ko-KR" sz="2000" b="1" dirty="0">
                <a:solidFill>
                  <a:srgbClr val="FF0000"/>
                </a:solidFill>
              </a:rPr>
              <a:t>Schedule _CancelOpt</a:t>
            </a:r>
            <a:endParaRPr lang="ko-KR" altLang="en-US" sz="20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7C6F095-276F-4AD3-9842-1213BA0CC323}" type="slidenum">
              <a:rPr lang="ko-KR" altLang="en-US" smtClean="0">
                <a:solidFill>
                  <a:srgbClr val="000000"/>
                </a:solidFill>
              </a:rPr>
              <a:pPr>
                <a:defRPr/>
              </a:pPr>
              <a:t>270</a:t>
            </a:fld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20" name="직사각형 19"/>
          <p:cNvSpPr/>
          <p:nvPr/>
        </p:nvSpPr>
        <p:spPr bwMode="auto">
          <a:xfrm>
            <a:off x="457200" y="1414528"/>
            <a:ext cx="8229600" cy="1023300"/>
          </a:xfrm>
          <a:prstGeom prst="rect">
            <a:avLst/>
          </a:prstGeom>
          <a:solidFill>
            <a:schemeClr val="bg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095891" y="1824555"/>
            <a:ext cx="1479957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Client EMA #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5" name="직선 화살표 연결선 24"/>
          <p:cNvCxnSpPr/>
          <p:nvPr/>
        </p:nvCxnSpPr>
        <p:spPr bwMode="auto">
          <a:xfrm>
            <a:off x="2195737" y="1844824"/>
            <a:ext cx="4707807" cy="0"/>
          </a:xfrm>
          <a:prstGeom prst="straightConnector1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arrow" w="med" len="med"/>
            <a:tailEnd type="none"/>
          </a:ln>
          <a:effectLst/>
        </p:spPr>
      </p:cxnSp>
      <p:sp>
        <p:nvSpPr>
          <p:cNvPr id="27" name="TextBox 26"/>
          <p:cNvSpPr txBox="1"/>
          <p:nvPr/>
        </p:nvSpPr>
        <p:spPr>
          <a:xfrm>
            <a:off x="664333" y="1824555"/>
            <a:ext cx="151842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Server EMA #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8" name="직선 화살표 연결선 27"/>
          <p:cNvCxnSpPr/>
          <p:nvPr/>
        </p:nvCxnSpPr>
        <p:spPr bwMode="auto">
          <a:xfrm flipH="1">
            <a:off x="2195736" y="2276872"/>
            <a:ext cx="4707808" cy="0"/>
          </a:xfrm>
          <a:prstGeom prst="straightConnector1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arrow" w="med" len="med"/>
            <a:tailEnd type="none"/>
          </a:ln>
          <a:effectLst/>
        </p:spPr>
      </p:cxnSp>
      <p:sp>
        <p:nvSpPr>
          <p:cNvPr id="32" name="TextBox 31"/>
          <p:cNvSpPr txBox="1"/>
          <p:nvPr/>
        </p:nvSpPr>
        <p:spPr>
          <a:xfrm>
            <a:off x="2613689" y="1984485"/>
            <a:ext cx="38719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(2) 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CanceledOpt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953964" y="1552436"/>
            <a:ext cx="11913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(1) 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CancelOpt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308304" y="1414528"/>
            <a:ext cx="14128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EMAP CoAP/JSON</a:t>
            </a:r>
            <a:endParaRPr lang="ko-KR" altLang="en-US" sz="11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8C20F7C-F185-4CCF-B63F-E1A0E5A736DC}"/>
              </a:ext>
            </a:extLst>
          </p:cNvPr>
          <p:cNvSpPr txBox="1"/>
          <p:nvPr/>
        </p:nvSpPr>
        <p:spPr>
          <a:xfrm>
            <a:off x="263422" y="2473151"/>
            <a:ext cx="11913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(1) 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CancelOpt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5DC1673-7CB4-4A70-BBC4-7EB62676C432}"/>
              </a:ext>
            </a:extLst>
          </p:cNvPr>
          <p:cNvSpPr txBox="1"/>
          <p:nvPr/>
        </p:nvSpPr>
        <p:spPr>
          <a:xfrm>
            <a:off x="3013046" y="2463861"/>
            <a:ext cx="38719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(2) 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CanceledOpt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1EB805C-576F-4CC0-A4F9-63B96A14A3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8998177"/>
              </p:ext>
            </p:extLst>
          </p:nvPr>
        </p:nvGraphicFramePr>
        <p:xfrm>
          <a:off x="457200" y="2797671"/>
          <a:ext cx="2730500" cy="1495425"/>
        </p:xfrm>
        <a:graphic>
          <a:graphicData uri="http://schemas.openxmlformats.org/drawingml/2006/table">
            <a:tbl>
              <a:tblPr/>
              <a:tblGrid>
                <a:gridCol w="799171">
                  <a:extLst>
                    <a:ext uri="{9D8B030D-6E8A-4147-A177-3AD203B41FA5}">
                      <a16:colId xmlns:a16="http://schemas.microsoft.com/office/drawing/2014/main" val="3307382372"/>
                    </a:ext>
                  </a:extLst>
                </a:gridCol>
                <a:gridCol w="1931329">
                  <a:extLst>
                    <a:ext uri="{9D8B030D-6E8A-4147-A177-3AD203B41FA5}">
                      <a16:colId xmlns:a16="http://schemas.microsoft.com/office/drawing/2014/main" val="4201394924"/>
                    </a:ext>
                  </a:extLst>
                </a:gridCol>
              </a:tblGrid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Key name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Comments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56217560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SrcEMA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source EMA identifier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5512389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DestEMA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destination EMA identifier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44470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requestID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request identifier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491997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optID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opt identifier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620536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service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type of service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1987335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time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service creation time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1402454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28C2CE70-ECA3-45BD-9F9A-D94ADC24B8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1350343"/>
              </p:ext>
            </p:extLst>
          </p:nvPr>
        </p:nvGraphicFramePr>
        <p:xfrm>
          <a:off x="4579938" y="2797671"/>
          <a:ext cx="3606800" cy="1704975"/>
        </p:xfrm>
        <a:graphic>
          <a:graphicData uri="http://schemas.openxmlformats.org/drawingml/2006/table">
            <a:tbl>
              <a:tblPr/>
              <a:tblGrid>
                <a:gridCol w="1484593">
                  <a:extLst>
                    <a:ext uri="{9D8B030D-6E8A-4147-A177-3AD203B41FA5}">
                      <a16:colId xmlns:a16="http://schemas.microsoft.com/office/drawing/2014/main" val="2149876836"/>
                    </a:ext>
                  </a:extLst>
                </a:gridCol>
                <a:gridCol w="2122207">
                  <a:extLst>
                    <a:ext uri="{9D8B030D-6E8A-4147-A177-3AD203B41FA5}">
                      <a16:colId xmlns:a16="http://schemas.microsoft.com/office/drawing/2014/main" val="3564512707"/>
                    </a:ext>
                  </a:extLst>
                </a:gridCol>
              </a:tblGrid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Key name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Comments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6033443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SrcEMA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source EMA identifier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485410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DestEMA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destination EMA identifier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239189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requestID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request identifier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161458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responseCode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response code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2647991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responseDescription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 of response code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4045668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optID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opt identifier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0948697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service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type of service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194603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55539460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921844" y="282189"/>
            <a:ext cx="8229600" cy="838200"/>
          </a:xfrm>
        </p:spPr>
        <p:txBody>
          <a:bodyPr/>
          <a:lstStyle/>
          <a:p>
            <a:r>
              <a:rPr lang="en-US" altLang="ko-KR" sz="4000" b="1" dirty="0">
                <a:solidFill>
                  <a:schemeClr val="tx1"/>
                </a:solidFill>
              </a:rPr>
              <a:t>2. Smart Home Energy Framework : </a:t>
            </a:r>
            <a:r>
              <a:rPr lang="en-US" altLang="ko-KR" sz="2000" b="1" dirty="0">
                <a:solidFill>
                  <a:schemeClr val="tx1"/>
                </a:solidFill>
              </a:rPr>
              <a:t/>
            </a:r>
            <a:br>
              <a:rPr lang="en-US" altLang="ko-KR" sz="2000" b="1" dirty="0">
                <a:solidFill>
                  <a:schemeClr val="tx1"/>
                </a:solidFill>
              </a:rPr>
            </a:br>
            <a:r>
              <a:rPr lang="en-US" altLang="ko-KR" sz="2000" b="1" dirty="0">
                <a:solidFill>
                  <a:schemeClr val="tx1"/>
                </a:solidFill>
              </a:rPr>
              <a:t>2.2 EMAP(</a:t>
            </a:r>
            <a:r>
              <a:rPr lang="en-US" altLang="ko-KR" sz="2000" b="1" dirty="0">
                <a:solidFill>
                  <a:srgbClr val="FF0000"/>
                </a:solidFill>
              </a:rPr>
              <a:t>CoAP/JSON</a:t>
            </a:r>
            <a:r>
              <a:rPr lang="en-US" altLang="ko-KR" sz="2000" b="1" dirty="0">
                <a:solidFill>
                  <a:schemeClr val="tx1"/>
                </a:solidFill>
              </a:rPr>
              <a:t>, MQTT/JSON) : </a:t>
            </a:r>
            <a:r>
              <a:rPr lang="en-US" altLang="ko-KR" sz="2000" b="1" dirty="0">
                <a:solidFill>
                  <a:srgbClr val="FF0000"/>
                </a:solidFill>
              </a:rPr>
              <a:t>Schedule _CancelOpt</a:t>
            </a:r>
            <a:endParaRPr lang="ko-KR" altLang="en-US" sz="20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7C6F095-276F-4AD3-9842-1213BA0CC323}" type="slidenum">
              <a:rPr lang="ko-KR" altLang="en-US" smtClean="0">
                <a:solidFill>
                  <a:srgbClr val="000000"/>
                </a:solidFill>
              </a:rPr>
              <a:pPr>
                <a:defRPr/>
              </a:pPr>
              <a:t>271</a:t>
            </a:fld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20" name="직사각형 19"/>
          <p:cNvSpPr/>
          <p:nvPr/>
        </p:nvSpPr>
        <p:spPr bwMode="auto">
          <a:xfrm>
            <a:off x="457200" y="1414528"/>
            <a:ext cx="8229600" cy="1023300"/>
          </a:xfrm>
          <a:prstGeom prst="rect">
            <a:avLst/>
          </a:prstGeom>
          <a:solidFill>
            <a:schemeClr val="bg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095891" y="1824555"/>
            <a:ext cx="1479957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Client EMA #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5" name="직선 화살표 연결선 24"/>
          <p:cNvCxnSpPr/>
          <p:nvPr/>
        </p:nvCxnSpPr>
        <p:spPr bwMode="auto">
          <a:xfrm>
            <a:off x="2195737" y="1844824"/>
            <a:ext cx="4707807" cy="0"/>
          </a:xfrm>
          <a:prstGeom prst="straightConnector1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arrow" w="med" len="med"/>
            <a:tailEnd type="none"/>
          </a:ln>
          <a:effectLst/>
        </p:spPr>
      </p:cxnSp>
      <p:sp>
        <p:nvSpPr>
          <p:cNvPr id="27" name="TextBox 26"/>
          <p:cNvSpPr txBox="1"/>
          <p:nvPr/>
        </p:nvSpPr>
        <p:spPr>
          <a:xfrm>
            <a:off x="664333" y="1824555"/>
            <a:ext cx="151842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Server EMA #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8" name="직선 화살표 연결선 27"/>
          <p:cNvCxnSpPr/>
          <p:nvPr/>
        </p:nvCxnSpPr>
        <p:spPr bwMode="auto">
          <a:xfrm flipH="1">
            <a:off x="2195736" y="2276872"/>
            <a:ext cx="4707808" cy="0"/>
          </a:xfrm>
          <a:prstGeom prst="straightConnector1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arrow" w="med" len="med"/>
            <a:tailEnd type="none"/>
          </a:ln>
          <a:effectLst/>
        </p:spPr>
      </p:cxnSp>
      <p:sp>
        <p:nvSpPr>
          <p:cNvPr id="31" name="직사각형 30"/>
          <p:cNvSpPr/>
          <p:nvPr/>
        </p:nvSpPr>
        <p:spPr>
          <a:xfrm>
            <a:off x="827584" y="2571744"/>
            <a:ext cx="6696744" cy="5386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arenBoth"/>
            </a:pP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CancelOpt</a:t>
            </a:r>
          </a:p>
          <a:p>
            <a:pPr marL="342900" indent="-342900">
              <a:buAutoNum type="arabicParenBoth"/>
            </a:pP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CanceledOpt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613689" y="1984485"/>
            <a:ext cx="38719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(2) 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CanceledOpt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953964" y="1552436"/>
            <a:ext cx="11913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(1) 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CancelOpt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57200" y="3144745"/>
            <a:ext cx="8425008" cy="1603104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txBody>
          <a:bodyPr wrap="square" lIns="108000" tIns="108000" rIns="108000" bIns="108000" rtlCol="0" anchor="ctr">
            <a:spAutoFit/>
          </a:bodyPr>
          <a:lstStyle/>
          <a:p>
            <a:pPr marL="0" lvl="1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CancelOpt </a:t>
            </a:r>
            <a:r>
              <a:rPr lang="en-US" sz="1000" b="1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JSONObject</a:t>
            </a:r>
            <a:r>
              <a:rPr lang="en-US" sz="100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{</a:t>
            </a:r>
          </a:p>
          <a:p>
            <a:r>
              <a:rPr lang="en-US" altLang="ko-K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“optID”: String, </a:t>
            </a:r>
          </a:p>
          <a:p>
            <a:r>
              <a:rPr lang="en-US" altLang="ko-KR" sz="10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“</a:t>
            </a:r>
            <a:r>
              <a:rPr lang="en-US" altLang="ko-K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SrcEMA” </a:t>
            </a:r>
            <a:r>
              <a:rPr lang="en-US" altLang="ko-KR" sz="10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: String,</a:t>
            </a:r>
          </a:p>
          <a:p>
            <a:r>
              <a:rPr lang="en-US" altLang="ko-K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“DestEMA” : String,</a:t>
            </a:r>
          </a:p>
          <a:p>
            <a:r>
              <a:rPr lang="en-US" altLang="ko-K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“requestID”: </a:t>
            </a:r>
            <a:r>
              <a:rPr lang="en-US" altLang="ko-KR" sz="10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String</a:t>
            </a:r>
            <a:r>
              <a:rPr lang="en-US" altLang="ko-K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r>
              <a:rPr lang="en-US" altLang="ko-K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0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“service” : String</a:t>
            </a:r>
          </a:p>
          <a:p>
            <a:r>
              <a:rPr lang="en-US" altLang="ko-KR" sz="1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“time”: Date</a:t>
            </a:r>
          </a:p>
          <a:p>
            <a:r>
              <a:rPr lang="en-US" sz="100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}</a:t>
            </a:r>
          </a:p>
          <a:p>
            <a:endParaRPr lang="en-US" sz="100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308304" y="1414528"/>
            <a:ext cx="14128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EMAP CoAP/JSON</a:t>
            </a:r>
            <a:endParaRPr lang="ko-KR" altLang="en-US" sz="11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 rotWithShape="1">
          <a:blip r:embed="rId3"/>
          <a:srcRect t="75861"/>
          <a:stretch/>
        </p:blipFill>
        <p:spPr bwMode="auto">
          <a:xfrm>
            <a:off x="2182762" y="3387615"/>
            <a:ext cx="6262924" cy="9264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8" name="TextBox 17"/>
          <p:cNvSpPr txBox="1"/>
          <p:nvPr/>
        </p:nvSpPr>
        <p:spPr>
          <a:xfrm>
            <a:off x="457200" y="4873896"/>
            <a:ext cx="8425008" cy="1603104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txBody>
          <a:bodyPr wrap="square" lIns="108000" tIns="108000" rIns="108000" bIns="108000" rtlCol="0" anchor="ctr">
            <a:spAutoFit/>
          </a:bodyPr>
          <a:lstStyle/>
          <a:p>
            <a:pPr marL="0" lvl="1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CanceledOpt </a:t>
            </a:r>
            <a:r>
              <a:rPr lang="en-US" sz="1000" b="1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Object</a:t>
            </a:r>
            <a:r>
              <a:rPr lang="en-US" sz="100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{</a:t>
            </a:r>
          </a:p>
          <a:p>
            <a:r>
              <a:rPr lang="en-US" altLang="ko-K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“optID”: String,</a:t>
            </a:r>
          </a:p>
          <a:p>
            <a:r>
              <a:rPr lang="en-US" altLang="ko-KR" sz="10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“</a:t>
            </a:r>
            <a:r>
              <a:rPr lang="en-US" altLang="ko-K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SrcEMA” </a:t>
            </a:r>
            <a:r>
              <a:rPr lang="en-US" altLang="ko-KR" sz="10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: String,</a:t>
            </a:r>
          </a:p>
          <a:p>
            <a:r>
              <a:rPr lang="en-US" altLang="ko-K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“DestEMA” : String,</a:t>
            </a:r>
            <a:endParaRPr lang="en-US" altLang="ko-KR" sz="1000" dirty="0"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r>
              <a:rPr lang="en-US" altLang="ko-K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“requestID”: </a:t>
            </a:r>
            <a:r>
              <a:rPr lang="en-US" altLang="ko-KR" sz="10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String</a:t>
            </a:r>
            <a:r>
              <a:rPr lang="en-US" altLang="ko-K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r>
              <a:rPr lang="en-US" altLang="ko-K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“responseCode”: Integer,</a:t>
            </a:r>
          </a:p>
          <a:p>
            <a:r>
              <a:rPr lang="en-US" altLang="ko-K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“responseDescription” : String,</a:t>
            </a:r>
          </a:p>
          <a:p>
            <a:r>
              <a:rPr lang="en-US" altLang="ko-KR" sz="10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“service”: String</a:t>
            </a:r>
          </a:p>
          <a:p>
            <a:r>
              <a:rPr lang="en-US" sz="100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}</a:t>
            </a:r>
          </a:p>
        </p:txBody>
      </p:sp>
      <p:pic>
        <p:nvPicPr>
          <p:cNvPr id="24" name="Picture 2"/>
          <p:cNvPicPr>
            <a:picLocks noChangeAspect="1" noChangeArrowheads="1"/>
          </p:cNvPicPr>
          <p:nvPr/>
        </p:nvPicPr>
        <p:blipFill rotWithShape="1">
          <a:blip r:embed="rId4"/>
          <a:srcRect t="74700"/>
          <a:stretch/>
        </p:blipFill>
        <p:spPr bwMode="auto">
          <a:xfrm>
            <a:off x="2087962" y="5235728"/>
            <a:ext cx="6487886" cy="9807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6" name="Picture 2"/>
          <p:cNvPicPr>
            <a:picLocks noChangeAspect="1" noChangeArrowheads="1"/>
          </p:cNvPicPr>
          <p:nvPr/>
        </p:nvPicPr>
        <p:blipFill rotWithShape="1">
          <a:blip r:embed="rId3"/>
          <a:srcRect t="12968" b="81403"/>
          <a:stretch/>
        </p:blipFill>
        <p:spPr bwMode="auto">
          <a:xfrm>
            <a:off x="2401186" y="2652221"/>
            <a:ext cx="6481022" cy="3329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8282886F-A212-4E3D-A5EB-634BEF715CC0}"/>
              </a:ext>
            </a:extLst>
          </p:cNvPr>
          <p:cNvSpPr/>
          <p:nvPr/>
        </p:nvSpPr>
        <p:spPr>
          <a:xfrm>
            <a:off x="0" y="0"/>
            <a:ext cx="234307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>
                <a:solidFill>
                  <a:schemeClr val="accent2"/>
                </a:solidFill>
              </a:rPr>
              <a:t>파란색 </a:t>
            </a:r>
            <a:r>
              <a:rPr lang="en-US" altLang="ko-KR" sz="1200" dirty="0">
                <a:solidFill>
                  <a:schemeClr val="accent2"/>
                </a:solidFill>
              </a:rPr>
              <a:t>: </a:t>
            </a:r>
            <a:r>
              <a:rPr lang="ko-KR" altLang="en-US" sz="1200" dirty="0">
                <a:solidFill>
                  <a:schemeClr val="accent2"/>
                </a:solidFill>
              </a:rPr>
              <a:t>기존 </a:t>
            </a:r>
            <a:r>
              <a:rPr lang="en-US" altLang="ko-KR" sz="1200" dirty="0">
                <a:solidFill>
                  <a:schemeClr val="accent2"/>
                </a:solidFill>
              </a:rPr>
              <a:t>OpenADR</a:t>
            </a:r>
            <a:r>
              <a:rPr lang="ko-KR" altLang="en-US" sz="1200" dirty="0">
                <a:solidFill>
                  <a:schemeClr val="accent2"/>
                </a:solidFill>
              </a:rPr>
              <a:t> </a:t>
            </a:r>
            <a:r>
              <a:rPr lang="en-US" altLang="ko-KR" sz="1200" dirty="0">
                <a:solidFill>
                  <a:schemeClr val="accent2"/>
                </a:solidFill>
              </a:rPr>
              <a:t>Tag </a:t>
            </a:r>
            <a:r>
              <a:rPr lang="ko-KR" altLang="en-US" sz="1200" dirty="0">
                <a:solidFill>
                  <a:schemeClr val="accent2"/>
                </a:solidFill>
              </a:rPr>
              <a:t>부분</a:t>
            </a:r>
            <a:endParaRPr lang="en-US" altLang="ko-KR" sz="1200" dirty="0">
              <a:solidFill>
                <a:schemeClr val="accent2"/>
              </a:solidFill>
            </a:endParaRPr>
          </a:p>
          <a:p>
            <a:r>
              <a:rPr lang="ko-KR" altLang="en-US" sz="1200" dirty="0">
                <a:solidFill>
                  <a:srgbClr val="FF0000"/>
                </a:solidFill>
              </a:rPr>
              <a:t>빨간색 </a:t>
            </a:r>
            <a:r>
              <a:rPr lang="en-US" altLang="ko-KR" sz="1200" dirty="0">
                <a:solidFill>
                  <a:srgbClr val="FF0000"/>
                </a:solidFill>
              </a:rPr>
              <a:t>: OpenADR</a:t>
            </a:r>
            <a:r>
              <a:rPr lang="ko-KR" altLang="en-US" sz="1200" dirty="0">
                <a:solidFill>
                  <a:srgbClr val="FF0000"/>
                </a:solidFill>
              </a:rPr>
              <a:t>확장된 </a:t>
            </a:r>
            <a:r>
              <a:rPr lang="en-US" altLang="ko-KR" sz="1200" dirty="0">
                <a:solidFill>
                  <a:srgbClr val="FF0000"/>
                </a:solidFill>
              </a:rPr>
              <a:t>Profile</a:t>
            </a:r>
          </a:p>
          <a:p>
            <a:r>
              <a:rPr lang="ko-KR" altLang="en-US" sz="1200" dirty="0">
                <a:solidFill>
                  <a:schemeClr val="accent1"/>
                </a:solidFill>
              </a:rPr>
              <a:t>초록색 </a:t>
            </a:r>
            <a:r>
              <a:rPr lang="en-US" altLang="ko-KR" sz="1200" dirty="0">
                <a:solidFill>
                  <a:schemeClr val="accent1"/>
                </a:solidFill>
              </a:rPr>
              <a:t>: </a:t>
            </a:r>
            <a:r>
              <a:rPr lang="ko-KR" altLang="en-US" sz="1200" dirty="0">
                <a:solidFill>
                  <a:schemeClr val="accent1"/>
                </a:solidFill>
              </a:rPr>
              <a:t>삭제 또는 변경</a:t>
            </a:r>
            <a:endParaRPr lang="en-US" altLang="ko-KR" sz="12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3756664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F13F5CC-B8E9-482F-A016-6EE14B7359EE}" type="slidenum">
              <a:rPr lang="ko-KR" altLang="en-US" smtClean="0"/>
              <a:pPr/>
              <a:t>272</a:t>
            </a:fld>
            <a:endParaRPr lang="ko-KR" altLang="en-US"/>
          </a:p>
        </p:txBody>
      </p:sp>
      <p:sp>
        <p:nvSpPr>
          <p:cNvPr id="6" name="标题 1"/>
          <p:cNvSpPr txBox="1">
            <a:spLocks/>
          </p:cNvSpPr>
          <p:nvPr/>
        </p:nvSpPr>
        <p:spPr bwMode="auto">
          <a:xfrm>
            <a:off x="200008" y="2564904"/>
            <a:ext cx="8743984" cy="1008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200" b="1" kern="0" dirty="0">
                <a:ea typeface="굴림" pitchFamily="50" charset="-127"/>
              </a:rPr>
              <a:t>EMAP</a:t>
            </a:r>
            <a:endParaRPr lang="en-US" altLang="ko-KR" sz="3200" b="1" kern="0" dirty="0"/>
          </a:p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200" b="1" kern="0" dirty="0"/>
              <a:t>(4) </a:t>
            </a:r>
            <a:r>
              <a:rPr lang="en-US" altLang="ko-KR" sz="3200" b="1" dirty="0" err="1">
                <a:solidFill>
                  <a:schemeClr val="tx2"/>
                </a:solidFill>
              </a:rPr>
              <a:t>Opt</a:t>
            </a:r>
            <a:endParaRPr lang="en-US" altLang="ko-KR" sz="3200" b="1" dirty="0">
              <a:solidFill>
                <a:schemeClr val="tx2"/>
              </a:solidFill>
            </a:endParaRPr>
          </a:p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altLang="ko-KR" sz="3200" b="1" kern="0" dirty="0">
              <a:solidFill>
                <a:schemeClr val="tx2"/>
              </a:solidFill>
            </a:endParaRPr>
          </a:p>
          <a:p>
            <a:pPr marL="2743200" lvl="5" indent="-457200" eaLnBrk="0" fontAlgn="base" latinLnBrk="0" hangingPunct="0">
              <a:spcBef>
                <a:spcPct val="0"/>
              </a:spcBef>
              <a:spcAft>
                <a:spcPct val="0"/>
              </a:spcAft>
              <a:buFontTx/>
              <a:buChar char="-"/>
              <a:defRPr/>
            </a:pPr>
            <a:r>
              <a:rPr lang="en-US" altLang="ko-KR" sz="2400" b="1" kern="0" dirty="0" err="1"/>
              <a:t>CoAP</a:t>
            </a:r>
            <a:r>
              <a:rPr lang="en-US" altLang="ko-KR" sz="2400" b="1" kern="0" dirty="0"/>
              <a:t>/JSON</a:t>
            </a:r>
          </a:p>
          <a:p>
            <a:pPr marL="2743200" lvl="5" indent="-457200" eaLnBrk="0" fontAlgn="base" latinLnBrk="0" hangingPunct="0">
              <a:spcBef>
                <a:spcPct val="0"/>
              </a:spcBef>
              <a:spcAft>
                <a:spcPct val="0"/>
              </a:spcAft>
              <a:buFontTx/>
              <a:buChar char="-"/>
              <a:defRPr/>
            </a:pPr>
            <a:r>
              <a:rPr lang="en-US" altLang="ko-KR" sz="2400" b="1" kern="0" dirty="0">
                <a:solidFill>
                  <a:schemeClr val="accent2"/>
                </a:solidFill>
              </a:rPr>
              <a:t>MQTT / JSON</a:t>
            </a:r>
          </a:p>
        </p:txBody>
      </p:sp>
    </p:spTree>
    <p:extLst>
      <p:ext uri="{BB962C8B-B14F-4D97-AF65-F5344CB8AC3E}">
        <p14:creationId xmlns:p14="http://schemas.microsoft.com/office/powerpoint/2010/main" val="3590657720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제목 2"/>
          <p:cNvSpPr>
            <a:spLocks noGrp="1"/>
          </p:cNvSpPr>
          <p:nvPr>
            <p:ph type="title"/>
          </p:nvPr>
        </p:nvSpPr>
        <p:spPr>
          <a:xfrm>
            <a:off x="28604" y="233346"/>
            <a:ext cx="8686800" cy="838200"/>
          </a:xfrm>
          <a:noFill/>
        </p:spPr>
        <p:txBody>
          <a:bodyPr/>
          <a:lstStyle/>
          <a:p>
            <a:pPr lvl="0">
              <a:defRPr/>
            </a:pPr>
            <a:r>
              <a:rPr lang="en-US" altLang="ko-KR" sz="3200" b="1" dirty="0">
                <a:solidFill>
                  <a:schemeClr val="tx1"/>
                </a:solidFill>
              </a:rPr>
              <a:t>2.2 EMAP(</a:t>
            </a:r>
            <a:r>
              <a:rPr lang="en-US" altLang="ko-KR" sz="3200" b="1" dirty="0">
                <a:solidFill>
                  <a:schemeClr val="accent2"/>
                </a:solidFill>
              </a:rPr>
              <a:t>MQTT/JSON</a:t>
            </a:r>
            <a:r>
              <a:rPr lang="en-US" altLang="ko-KR" sz="3200" b="1" dirty="0">
                <a:solidFill>
                  <a:schemeClr val="tx1"/>
                </a:solidFill>
              </a:rPr>
              <a:t>)</a:t>
            </a:r>
            <a:br>
              <a:rPr lang="en-US" altLang="ko-KR" sz="3200" b="1" dirty="0">
                <a:solidFill>
                  <a:schemeClr val="tx1"/>
                </a:solidFill>
              </a:rPr>
            </a:br>
            <a:r>
              <a:rPr lang="en-US" altLang="ko-KR" sz="3200" b="1" dirty="0">
                <a:solidFill>
                  <a:schemeClr val="tx1"/>
                </a:solidFill>
              </a:rPr>
              <a:t>Service : Opt</a:t>
            </a:r>
            <a:endParaRPr lang="en-US" altLang="zh-CN" sz="3200" b="1" dirty="0"/>
          </a:p>
        </p:txBody>
      </p:sp>
      <p:sp>
        <p:nvSpPr>
          <p:cNvPr id="161" name="직사각형 160"/>
          <p:cNvSpPr/>
          <p:nvPr/>
        </p:nvSpPr>
        <p:spPr>
          <a:xfrm>
            <a:off x="611561" y="1484784"/>
            <a:ext cx="1512707" cy="5937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Client EMA</a:t>
            </a:r>
            <a:endParaRPr lang="ko-KR" alt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2" name="직사각형 161"/>
          <p:cNvSpPr/>
          <p:nvPr/>
        </p:nvSpPr>
        <p:spPr>
          <a:xfrm>
            <a:off x="6947725" y="1484784"/>
            <a:ext cx="1512707" cy="5937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Server EMA</a:t>
            </a:r>
            <a:endParaRPr lang="ko-KR" alt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90" name="직선 연결선 189"/>
          <p:cNvCxnSpPr/>
          <p:nvPr/>
        </p:nvCxnSpPr>
        <p:spPr>
          <a:xfrm flipH="1">
            <a:off x="7704078" y="2078530"/>
            <a:ext cx="3" cy="47794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2374471" y="3358153"/>
            <a:ext cx="2579552" cy="43088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TOPIC 	: /EMAP/CEMA/1.0b/Opt</a:t>
            </a:r>
          </a:p>
          <a:p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Payload	: </a:t>
            </a:r>
            <a:r>
              <a:rPr lang="en-US" altLang="ko-KR" sz="1100" dirty="0"/>
              <a:t>CreatedOpt</a:t>
            </a:r>
            <a:endParaRPr lang="en-US" altLang="ko-KR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8" name="직선 연결선 37"/>
          <p:cNvCxnSpPr/>
          <p:nvPr/>
        </p:nvCxnSpPr>
        <p:spPr>
          <a:xfrm flipH="1">
            <a:off x="1331640" y="2060848"/>
            <a:ext cx="3" cy="47794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2407044" y="2492896"/>
            <a:ext cx="2579552" cy="43088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TOPIC 	: /EMAP/SEMA/1.0b/Opt</a:t>
            </a:r>
          </a:p>
          <a:p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Payload 	: CreateOpt</a:t>
            </a:r>
            <a:endParaRPr lang="ko-KR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3" name="직선 화살표 연결선 52"/>
          <p:cNvCxnSpPr/>
          <p:nvPr/>
        </p:nvCxnSpPr>
        <p:spPr>
          <a:xfrm>
            <a:off x="1331640" y="2924944"/>
            <a:ext cx="633617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/>
          <p:cNvCxnSpPr/>
          <p:nvPr/>
        </p:nvCxnSpPr>
        <p:spPr>
          <a:xfrm>
            <a:off x="1331640" y="3789040"/>
            <a:ext cx="6336171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오른쪽 중괄호 19"/>
          <p:cNvSpPr/>
          <p:nvPr/>
        </p:nvSpPr>
        <p:spPr bwMode="auto">
          <a:xfrm rot="10800000">
            <a:off x="949094" y="2924943"/>
            <a:ext cx="357189" cy="846082"/>
          </a:xfrm>
          <a:prstGeom prst="rightBrace">
            <a:avLst>
              <a:gd name="adj1" fmla="val 8333"/>
              <a:gd name="adj2" fmla="val 51966"/>
            </a:avLst>
          </a:prstGeom>
          <a:noFill/>
          <a:ln w="12699" cap="flat" cmpd="sng" algn="ctr">
            <a:solidFill>
              <a:schemeClr val="tx1"/>
            </a:solidFill>
            <a:prstDash val="dashDot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5496" y="3140968"/>
            <a:ext cx="95789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/>
              <a:t>CreateOpt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2411760" y="4582289"/>
            <a:ext cx="2595582" cy="43088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TOPIC 	: /EMAP/SEMA/1.0b/Opt</a:t>
            </a:r>
          </a:p>
          <a:p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Payload 	: CancelOpt</a:t>
            </a:r>
            <a:endParaRPr lang="ko-KR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446860" y="5518393"/>
            <a:ext cx="2579552" cy="43088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TOPIC 	: /EMAP/CEMA/1.0b/Opt</a:t>
            </a:r>
          </a:p>
          <a:p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Payload	: </a:t>
            </a:r>
            <a:r>
              <a:rPr lang="en-US" altLang="ko-KR" sz="1100" dirty="0"/>
              <a:t>CanceledOpt</a:t>
            </a:r>
            <a:endParaRPr lang="en-US" altLang="ko-KR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오른쪽 중괄호 32"/>
          <p:cNvSpPr/>
          <p:nvPr/>
        </p:nvSpPr>
        <p:spPr bwMode="auto">
          <a:xfrm rot="10800000">
            <a:off x="969667" y="4931819"/>
            <a:ext cx="357189" cy="1020933"/>
          </a:xfrm>
          <a:prstGeom prst="rightBrace">
            <a:avLst>
              <a:gd name="adj1" fmla="val 8333"/>
              <a:gd name="adj2" fmla="val 51966"/>
            </a:avLst>
          </a:prstGeom>
          <a:noFill/>
          <a:ln w="12699" cap="flat" cmpd="sng" algn="ctr">
            <a:solidFill>
              <a:schemeClr val="tx1"/>
            </a:solidFill>
            <a:prstDash val="dashDot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35496" y="5065439"/>
            <a:ext cx="96693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/>
              <a:t>CancelOpt</a:t>
            </a:r>
          </a:p>
        </p:txBody>
      </p:sp>
      <p:sp>
        <p:nvSpPr>
          <p:cNvPr id="34" name="물결 33"/>
          <p:cNvSpPr/>
          <p:nvPr/>
        </p:nvSpPr>
        <p:spPr bwMode="auto">
          <a:xfrm>
            <a:off x="1331640" y="4005064"/>
            <a:ext cx="6336170" cy="169580"/>
          </a:xfrm>
          <a:prstGeom prst="wave">
            <a:avLst/>
          </a:prstGeom>
          <a:solidFill>
            <a:srgbClr val="FFFFD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cxnSp>
        <p:nvCxnSpPr>
          <p:cNvPr id="24" name="직선 화살표 연결선 23"/>
          <p:cNvCxnSpPr/>
          <p:nvPr/>
        </p:nvCxnSpPr>
        <p:spPr>
          <a:xfrm>
            <a:off x="1332173" y="5085184"/>
            <a:ext cx="633617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/>
          <p:nvPr/>
        </p:nvCxnSpPr>
        <p:spPr>
          <a:xfrm>
            <a:off x="1332173" y="5949280"/>
            <a:ext cx="6336171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073726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F13F5CC-B8E9-482F-A016-6EE14B7359EE}" type="slidenum">
              <a:rPr lang="ko-KR" altLang="en-US" smtClean="0"/>
              <a:pPr/>
              <a:t>274</a:t>
            </a:fld>
            <a:endParaRPr lang="ko-KR" altLang="en-US"/>
          </a:p>
        </p:txBody>
      </p:sp>
      <p:sp>
        <p:nvSpPr>
          <p:cNvPr id="6" name="标题 1"/>
          <p:cNvSpPr txBox="1">
            <a:spLocks/>
          </p:cNvSpPr>
          <p:nvPr/>
        </p:nvSpPr>
        <p:spPr bwMode="auto">
          <a:xfrm>
            <a:off x="200008" y="2564904"/>
            <a:ext cx="8743984" cy="1008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4500" b="1" kern="0" dirty="0">
                <a:ea typeface="굴림" pitchFamily="50" charset="-127"/>
              </a:rPr>
              <a:t>Scenario</a:t>
            </a:r>
          </a:p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altLang="ko-KR" sz="3200" b="1" kern="0" dirty="0">
              <a:ea typeface="굴림" pitchFamily="50" charset="-127"/>
            </a:endParaRPr>
          </a:p>
          <a:p>
            <a:pPr marL="2286000" lvl="4" indent="-45720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2800" b="1" kern="0" dirty="0">
                <a:ea typeface="굴림" pitchFamily="50" charset="-127"/>
              </a:rPr>
              <a:t>Discovery</a:t>
            </a:r>
          </a:p>
          <a:p>
            <a:pPr marL="2286000" lvl="4" indent="-45720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2800" b="1" kern="0" dirty="0">
                <a:ea typeface="굴림" pitchFamily="50" charset="-127"/>
              </a:rPr>
              <a:t>Report</a:t>
            </a:r>
          </a:p>
          <a:p>
            <a:pPr marL="2286000" lvl="4" indent="-45720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2800" b="1" kern="0" dirty="0">
                <a:ea typeface="굴림" pitchFamily="50" charset="-127"/>
              </a:rPr>
              <a:t>DR Event</a:t>
            </a:r>
            <a:endParaRPr lang="en-US" altLang="ko-KR" sz="2000" b="1" kern="0" dirty="0"/>
          </a:p>
        </p:txBody>
      </p:sp>
    </p:spTree>
    <p:extLst>
      <p:ext uri="{BB962C8B-B14F-4D97-AF65-F5344CB8AC3E}">
        <p14:creationId xmlns:p14="http://schemas.microsoft.com/office/powerpoint/2010/main" val="2517753325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428860" y="500042"/>
            <a:ext cx="464524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Smart Home overall Terms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214282" y="1135497"/>
            <a:ext cx="8569410" cy="62940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1000" b="1" dirty="0">
              <a:latin typeface="+mj-ea"/>
              <a:ea typeface="+mj-ea"/>
              <a:cs typeface="Times New Roman" panose="02020603050405020304" pitchFamily="18" charset="0"/>
            </a:endParaRPr>
          </a:p>
          <a:p>
            <a:pPr algn="just" fontAlgn="base">
              <a:lnSpc>
                <a:spcPct val="150000"/>
              </a:lnSpc>
            </a:pPr>
            <a:r>
              <a:rPr lang="ko-KR" altLang="en-US" sz="1000" b="1" kern="0" dirty="0">
                <a:solidFill>
                  <a:srgbClr val="000000"/>
                </a:solidFill>
                <a:latin typeface="+mj-ea"/>
                <a:cs typeface="Times New Roman" panose="02020603050405020304" pitchFamily="18" charset="0"/>
              </a:rPr>
              <a:t>스마트 에너지 홈 </a:t>
            </a:r>
            <a:r>
              <a:rPr lang="en-US" altLang="ko-KR" sz="1000" b="1" kern="0" dirty="0">
                <a:solidFill>
                  <a:srgbClr val="000000"/>
                </a:solidFill>
                <a:latin typeface="+mj-ea"/>
                <a:cs typeface="Times New Roman" panose="02020603050405020304" pitchFamily="18" charset="0"/>
              </a:rPr>
              <a:t>(Smart Energy Home)</a:t>
            </a:r>
          </a:p>
          <a:p>
            <a:pPr algn="just" fontAlgn="base">
              <a:lnSpc>
                <a:spcPct val="150000"/>
              </a:lnSpc>
            </a:pPr>
            <a:r>
              <a:rPr lang="en-US" altLang="ko-KR" sz="1000" kern="0" dirty="0">
                <a:solidFill>
                  <a:srgbClr val="000000"/>
                </a:solidFill>
                <a:latin typeface="+mj-ea"/>
                <a:cs typeface="Times New Roman" panose="02020603050405020304" pitchFamily="18" charset="0"/>
              </a:rPr>
              <a:t>: </a:t>
            </a:r>
            <a:r>
              <a:rPr lang="ko-KR" altLang="en-US" sz="1000" kern="0" dirty="0">
                <a:solidFill>
                  <a:srgbClr val="000000"/>
                </a:solidFill>
                <a:latin typeface="+mj-ea"/>
                <a:cs typeface="Times New Roman" panose="02020603050405020304" pitchFamily="18" charset="0"/>
              </a:rPr>
              <a:t>스마트 에너지 홈이란 전력 기술과 </a:t>
            </a:r>
            <a:r>
              <a:rPr lang="en-US" altLang="ko-KR" sz="1000" kern="0" dirty="0">
                <a:solidFill>
                  <a:srgbClr val="000000"/>
                </a:solidFill>
                <a:latin typeface="+mj-ea"/>
                <a:cs typeface="Times New Roman" panose="02020603050405020304" pitchFamily="18" charset="0"/>
              </a:rPr>
              <a:t>ICT </a:t>
            </a:r>
            <a:r>
              <a:rPr lang="ko-KR" altLang="en-US" sz="1000" kern="0" dirty="0">
                <a:solidFill>
                  <a:srgbClr val="000000"/>
                </a:solidFill>
                <a:latin typeface="+mj-ea"/>
                <a:cs typeface="Times New Roman" panose="02020603050405020304" pitchFamily="18" charset="0"/>
              </a:rPr>
              <a:t>기술이 융합되어 탄생한 지능형 </a:t>
            </a:r>
            <a:r>
              <a:rPr lang="ko-KR" altLang="en-US" sz="1000" kern="0" dirty="0" err="1">
                <a:solidFill>
                  <a:srgbClr val="000000"/>
                </a:solidFill>
                <a:latin typeface="+mj-ea"/>
                <a:cs typeface="Times New Roman" panose="02020603050405020304" pitchFamily="18" charset="0"/>
              </a:rPr>
              <a:t>전력망</a:t>
            </a:r>
            <a:r>
              <a:rPr lang="ko-KR" altLang="en-US" sz="1000" kern="0" dirty="0">
                <a:solidFill>
                  <a:srgbClr val="000000"/>
                </a:solidFill>
                <a:latin typeface="+mj-ea"/>
                <a:cs typeface="Times New Roman" panose="02020603050405020304" pitchFamily="18" charset="0"/>
              </a:rPr>
              <a:t> 기술이 댁내 환경에 도입됨에 따라</a:t>
            </a:r>
            <a:r>
              <a:rPr lang="en-US" altLang="ko-KR" sz="1000" kern="0" dirty="0">
                <a:solidFill>
                  <a:srgbClr val="000000"/>
                </a:solidFill>
                <a:latin typeface="+mj-ea"/>
                <a:cs typeface="Times New Roman" panose="02020603050405020304" pitchFamily="18" charset="0"/>
              </a:rPr>
              <a:t>, </a:t>
            </a:r>
            <a:r>
              <a:rPr lang="ko-KR" altLang="en-US" sz="1000" kern="0" dirty="0">
                <a:solidFill>
                  <a:srgbClr val="000000"/>
                </a:solidFill>
                <a:latin typeface="+mj-ea"/>
                <a:cs typeface="Times New Roman" panose="02020603050405020304" pitchFamily="18" charset="0"/>
              </a:rPr>
              <a:t>생산자 중심으로 이루어지는 에너지의 관리 기능을 소비자 중심으로 전환하여 소비자 측면에서의 에너지 효율성 향상 및 이를 위한 서비스 제공이 가능하도록 하는 기술</a:t>
            </a:r>
            <a:r>
              <a:rPr lang="en-US" altLang="ko-KR" sz="1000" kern="0" dirty="0">
                <a:solidFill>
                  <a:srgbClr val="000000"/>
                </a:solidFill>
                <a:latin typeface="+mj-ea"/>
                <a:cs typeface="Times New Roman" panose="02020603050405020304" pitchFamily="18" charset="0"/>
              </a:rPr>
              <a:t>.</a:t>
            </a:r>
          </a:p>
          <a:p>
            <a:pPr algn="just" fontAlgn="base">
              <a:lnSpc>
                <a:spcPct val="150000"/>
              </a:lnSpc>
            </a:pPr>
            <a:endParaRPr lang="ko-KR" altLang="en-US" sz="1000" kern="0" dirty="0">
              <a:solidFill>
                <a:srgbClr val="000000"/>
              </a:solidFill>
              <a:latin typeface="+mj-ea"/>
              <a:cs typeface="Times New Roman" panose="02020603050405020304" pitchFamily="18" charset="0"/>
            </a:endParaRPr>
          </a:p>
          <a:p>
            <a:pPr algn="just" fontAlgn="base">
              <a:lnSpc>
                <a:spcPct val="150000"/>
              </a:lnSpc>
            </a:pPr>
            <a:r>
              <a:rPr lang="ko-KR" altLang="en-US" sz="1000" b="1" kern="0" dirty="0">
                <a:solidFill>
                  <a:srgbClr val="000000"/>
                </a:solidFill>
                <a:latin typeface="+mj-ea"/>
                <a:cs typeface="Times New Roman" panose="02020603050405020304" pitchFamily="18" charset="0"/>
              </a:rPr>
              <a:t>지능형 홈 네트워크 </a:t>
            </a:r>
            <a:endParaRPr lang="en-US" altLang="ko-KR" sz="1000" b="1" kern="0" dirty="0">
              <a:solidFill>
                <a:srgbClr val="000000"/>
              </a:solidFill>
              <a:latin typeface="+mj-ea"/>
              <a:cs typeface="Times New Roman" panose="02020603050405020304" pitchFamily="18" charset="0"/>
            </a:endParaRPr>
          </a:p>
          <a:p>
            <a:pPr algn="just" fontAlgn="base">
              <a:lnSpc>
                <a:spcPct val="150000"/>
              </a:lnSpc>
            </a:pPr>
            <a:r>
              <a:rPr lang="en-US" altLang="ko-KR" sz="1000" kern="0" dirty="0">
                <a:solidFill>
                  <a:srgbClr val="000000"/>
                </a:solidFill>
                <a:latin typeface="+mj-ea"/>
                <a:cs typeface="Times New Roman" panose="02020603050405020304" pitchFamily="18" charset="0"/>
              </a:rPr>
              <a:t>: </a:t>
            </a:r>
            <a:r>
              <a:rPr lang="ko-KR" altLang="en-US" sz="1000" kern="0" dirty="0" err="1">
                <a:solidFill>
                  <a:srgbClr val="000000"/>
                </a:solidFill>
                <a:latin typeface="+mj-ea"/>
                <a:cs typeface="Times New Roman" panose="02020603050405020304" pitchFamily="18" charset="0"/>
              </a:rPr>
              <a:t>홈네트워크를</a:t>
            </a:r>
            <a:r>
              <a:rPr lang="ko-KR" altLang="en-US" sz="1000" kern="0" dirty="0">
                <a:solidFill>
                  <a:srgbClr val="000000"/>
                </a:solidFill>
                <a:latin typeface="+mj-ea"/>
                <a:cs typeface="Times New Roman" panose="02020603050405020304" pitchFamily="18" charset="0"/>
              </a:rPr>
              <a:t> 기본으로 댁내에 존재하는 정보 가전 기기들을 통합</a:t>
            </a:r>
            <a:r>
              <a:rPr lang="en-US" altLang="ko-KR" sz="1000" kern="0" dirty="0">
                <a:solidFill>
                  <a:srgbClr val="000000"/>
                </a:solidFill>
                <a:latin typeface="+mj-ea"/>
                <a:cs typeface="Times New Roman" panose="02020603050405020304" pitchFamily="18" charset="0"/>
              </a:rPr>
              <a:t>, </a:t>
            </a:r>
            <a:r>
              <a:rPr lang="ko-KR" altLang="en-US" sz="1000" kern="0" dirty="0">
                <a:solidFill>
                  <a:srgbClr val="000000"/>
                </a:solidFill>
                <a:latin typeface="+mj-ea"/>
                <a:cs typeface="Times New Roman" panose="02020603050405020304" pitchFamily="18" charset="0"/>
              </a:rPr>
              <a:t>연결하는 동시에 외부에 존재하는 여러 종류의 서비스 네트워크들과의 연결성을 제공하여 누구나 기기</a:t>
            </a:r>
            <a:r>
              <a:rPr lang="en-US" altLang="ko-KR" sz="1000" kern="0" dirty="0">
                <a:solidFill>
                  <a:srgbClr val="000000"/>
                </a:solidFill>
                <a:latin typeface="+mj-ea"/>
                <a:cs typeface="Times New Roman" panose="02020603050405020304" pitchFamily="18" charset="0"/>
              </a:rPr>
              <a:t>, </a:t>
            </a:r>
            <a:r>
              <a:rPr lang="ko-KR" altLang="en-US" sz="1000" kern="0" dirty="0">
                <a:solidFill>
                  <a:srgbClr val="000000"/>
                </a:solidFill>
                <a:latin typeface="+mj-ea"/>
                <a:cs typeface="Times New Roman" panose="02020603050405020304" pitchFamily="18" charset="0"/>
              </a:rPr>
              <a:t>시간</a:t>
            </a:r>
            <a:r>
              <a:rPr lang="en-US" altLang="ko-KR" sz="1000" kern="0" dirty="0">
                <a:solidFill>
                  <a:srgbClr val="000000"/>
                </a:solidFill>
                <a:latin typeface="+mj-ea"/>
                <a:cs typeface="Times New Roman" panose="02020603050405020304" pitchFamily="18" charset="0"/>
              </a:rPr>
              <a:t>, </a:t>
            </a:r>
            <a:r>
              <a:rPr lang="ko-KR" altLang="en-US" sz="1000" kern="0" dirty="0">
                <a:solidFill>
                  <a:srgbClr val="000000"/>
                </a:solidFill>
                <a:latin typeface="+mj-ea"/>
                <a:cs typeface="Times New Roman" panose="02020603050405020304" pitchFamily="18" charset="0"/>
              </a:rPr>
              <a:t>장소에 </a:t>
            </a:r>
            <a:r>
              <a:rPr lang="ko-KR" altLang="en-US" sz="1000" kern="0" dirty="0" err="1">
                <a:solidFill>
                  <a:srgbClr val="000000"/>
                </a:solidFill>
                <a:latin typeface="+mj-ea"/>
                <a:cs typeface="Times New Roman" panose="02020603050405020304" pitchFamily="18" charset="0"/>
              </a:rPr>
              <a:t>구애받지</a:t>
            </a:r>
            <a:r>
              <a:rPr lang="ko-KR" altLang="en-US" sz="1000" kern="0" dirty="0">
                <a:solidFill>
                  <a:srgbClr val="000000"/>
                </a:solidFill>
                <a:latin typeface="+mj-ea"/>
                <a:cs typeface="Times New Roman" panose="02020603050405020304" pitchFamily="18" charset="0"/>
              </a:rPr>
              <a:t> 않고 다양한 </a:t>
            </a:r>
            <a:r>
              <a:rPr lang="ko-KR" altLang="en-US" sz="1000" kern="0" dirty="0" err="1">
                <a:solidFill>
                  <a:srgbClr val="000000"/>
                </a:solidFill>
                <a:latin typeface="+mj-ea"/>
                <a:cs typeface="Times New Roman" panose="02020603050405020304" pitchFamily="18" charset="0"/>
              </a:rPr>
              <a:t>컨텐츠와</a:t>
            </a:r>
            <a:r>
              <a:rPr lang="ko-KR" altLang="en-US" sz="1000" kern="0" dirty="0">
                <a:solidFill>
                  <a:srgbClr val="000000"/>
                </a:solidFill>
                <a:latin typeface="+mj-ea"/>
                <a:cs typeface="Times New Roman" panose="02020603050405020304" pitchFamily="18" charset="0"/>
              </a:rPr>
              <a:t> 서비스를 제공할 수 있는 환경으로</a:t>
            </a:r>
            <a:r>
              <a:rPr lang="en-US" altLang="ko-KR" sz="1000" kern="0" dirty="0">
                <a:solidFill>
                  <a:srgbClr val="000000"/>
                </a:solidFill>
                <a:latin typeface="+mj-ea"/>
                <a:cs typeface="Times New Roman" panose="02020603050405020304" pitchFamily="18" charset="0"/>
              </a:rPr>
              <a:t>, </a:t>
            </a:r>
            <a:r>
              <a:rPr lang="ko-KR" altLang="en-US" sz="1000" kern="0" dirty="0">
                <a:solidFill>
                  <a:srgbClr val="000000"/>
                </a:solidFill>
                <a:latin typeface="+mj-ea"/>
                <a:cs typeface="Times New Roman" panose="02020603050405020304" pitchFamily="18" charset="0"/>
              </a:rPr>
              <a:t>지능형 홈</a:t>
            </a:r>
            <a:r>
              <a:rPr lang="en-US" altLang="ko-KR" sz="1000" kern="0" dirty="0">
                <a:solidFill>
                  <a:srgbClr val="000000"/>
                </a:solidFill>
                <a:latin typeface="+mj-ea"/>
                <a:cs typeface="Times New Roman" panose="02020603050405020304" pitchFamily="18" charset="0"/>
              </a:rPr>
              <a:t>, </a:t>
            </a:r>
            <a:r>
              <a:rPr lang="ko-KR" altLang="en-US" sz="1000" kern="0" dirty="0" err="1">
                <a:solidFill>
                  <a:srgbClr val="000000"/>
                </a:solidFill>
                <a:latin typeface="+mj-ea"/>
                <a:cs typeface="Times New Roman" panose="02020603050405020304" pitchFamily="18" charset="0"/>
              </a:rPr>
              <a:t>홈네트워크</a:t>
            </a:r>
            <a:r>
              <a:rPr lang="en-US" altLang="ko-KR" sz="1000" kern="0" dirty="0">
                <a:solidFill>
                  <a:srgbClr val="000000"/>
                </a:solidFill>
                <a:latin typeface="+mj-ea"/>
                <a:cs typeface="Times New Roman" panose="02020603050405020304" pitchFamily="18" charset="0"/>
              </a:rPr>
              <a:t>, </a:t>
            </a:r>
            <a:r>
              <a:rPr lang="ko-KR" altLang="en-US" sz="1000" kern="0" dirty="0">
                <a:solidFill>
                  <a:srgbClr val="000000"/>
                </a:solidFill>
                <a:latin typeface="+mj-ea"/>
                <a:cs typeface="Times New Roman" panose="02020603050405020304" pitchFamily="18" charset="0"/>
              </a:rPr>
              <a:t>디지털 홈</a:t>
            </a:r>
            <a:r>
              <a:rPr lang="en-US" altLang="ko-KR" sz="1000" kern="0" dirty="0">
                <a:solidFill>
                  <a:srgbClr val="000000"/>
                </a:solidFill>
                <a:latin typeface="+mj-ea"/>
                <a:cs typeface="Times New Roman" panose="02020603050405020304" pitchFamily="18" charset="0"/>
              </a:rPr>
              <a:t>, </a:t>
            </a:r>
            <a:r>
              <a:rPr lang="ko-KR" altLang="en-US" sz="1000" kern="0" dirty="0">
                <a:solidFill>
                  <a:srgbClr val="000000"/>
                </a:solidFill>
                <a:latin typeface="+mj-ea"/>
                <a:cs typeface="Times New Roman" panose="02020603050405020304" pitchFamily="18" charset="0"/>
              </a:rPr>
              <a:t>스마트 홈 환경과 인프라를 종합하는 개념</a:t>
            </a:r>
          </a:p>
          <a:p>
            <a:pPr>
              <a:lnSpc>
                <a:spcPct val="150000"/>
              </a:lnSpc>
            </a:pPr>
            <a:endParaRPr lang="en-US" altLang="ko-KR" sz="1000" b="1" dirty="0">
              <a:latin typeface="+mj-ea"/>
              <a:ea typeface="+mj-ea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000" b="1" dirty="0" err="1">
                <a:latin typeface="+mj-ea"/>
                <a:ea typeface="+mj-ea"/>
                <a:cs typeface="Times New Roman" panose="02020603050405020304" pitchFamily="18" charset="0"/>
              </a:rPr>
              <a:t>OpenADR</a:t>
            </a:r>
            <a:r>
              <a:rPr lang="en-US" altLang="ko-KR" sz="1000" b="1" dirty="0">
                <a:latin typeface="+mj-ea"/>
                <a:ea typeface="+mj-ea"/>
                <a:cs typeface="Times New Roman" panose="02020603050405020304" pitchFamily="18" charset="0"/>
              </a:rPr>
              <a:t>(Automated Demand Response)</a:t>
            </a:r>
          </a:p>
          <a:p>
            <a:pPr>
              <a:lnSpc>
                <a:spcPct val="150000"/>
              </a:lnSpc>
            </a:pPr>
            <a:r>
              <a:rPr lang="en-US" altLang="ko-KR" sz="1000" b="1" dirty="0">
                <a:latin typeface="+mj-ea"/>
                <a:ea typeface="+mj-ea"/>
                <a:cs typeface="Times New Roman" panose="02020603050405020304" pitchFamily="18" charset="0"/>
              </a:rPr>
              <a:t>: </a:t>
            </a:r>
            <a:r>
              <a:rPr lang="ko-KR" altLang="ko-KR" sz="1000" kern="100" dirty="0">
                <a:latin typeface="+mj-ea"/>
                <a:ea typeface="+mj-ea"/>
                <a:cs typeface="Times New Roman" panose="02020603050405020304" pitchFamily="18" charset="0"/>
              </a:rPr>
              <a:t>지능형</a:t>
            </a:r>
            <a:r>
              <a:rPr lang="en-US" altLang="ko-KR" sz="1000" kern="100" dirty="0">
                <a:latin typeface="+mj-ea"/>
                <a:ea typeface="+mj-ea"/>
                <a:cs typeface="Times New Roman" panose="02020603050405020304" pitchFamily="18" charset="0"/>
              </a:rPr>
              <a:t> DR(Demand Response)</a:t>
            </a:r>
            <a:r>
              <a:rPr lang="ko-KR" altLang="ko-KR" sz="1000" kern="100" dirty="0">
                <a:latin typeface="+mj-ea"/>
                <a:ea typeface="+mj-ea"/>
                <a:cs typeface="Times New Roman" panose="02020603050405020304" pitchFamily="18" charset="0"/>
              </a:rPr>
              <a:t>에 적용되는 표준 통신 프로토콜</a:t>
            </a:r>
            <a:r>
              <a:rPr lang="en-US" altLang="ko-KR" sz="1000" kern="100" dirty="0">
                <a:latin typeface="+mj-ea"/>
                <a:ea typeface="+mj-ea"/>
                <a:cs typeface="Times New Roman" panose="02020603050405020304" pitchFamily="18" charset="0"/>
              </a:rPr>
              <a:t> </a:t>
            </a:r>
            <a:r>
              <a:rPr lang="ko-KR" altLang="ko-KR" sz="1000" kern="100" dirty="0">
                <a:latin typeface="+mj-ea"/>
                <a:ea typeface="+mj-ea"/>
                <a:cs typeface="Times New Roman" panose="02020603050405020304" pitchFamily="18" charset="0"/>
              </a:rPr>
              <a:t>특히 전력공급자와 소비자 간 양방향 통신을 가능케 함으로써 송전과 배전의 효율성을 극대화하는 게 주목적</a:t>
            </a:r>
            <a:r>
              <a:rPr lang="en-US" altLang="ko-KR" sz="1000" kern="100" dirty="0">
                <a:latin typeface="+mj-ea"/>
                <a:ea typeface="+mj-ea"/>
                <a:cs typeface="Times New Roman" panose="02020603050405020304" pitchFamily="18" charset="0"/>
              </a:rPr>
              <a:t>. </a:t>
            </a:r>
            <a:r>
              <a:rPr lang="en-US" altLang="ko-KR" sz="1000" kern="100" dirty="0" err="1">
                <a:latin typeface="+mj-ea"/>
                <a:ea typeface="+mj-ea"/>
                <a:cs typeface="Times New Roman" panose="02020603050405020304" pitchFamily="18" charset="0"/>
              </a:rPr>
              <a:t>OpenADR</a:t>
            </a:r>
            <a:r>
              <a:rPr lang="en-US" altLang="ko-KR" sz="1000" kern="100" dirty="0">
                <a:latin typeface="+mj-ea"/>
                <a:ea typeface="+mj-ea"/>
                <a:cs typeface="Times New Roman" panose="02020603050405020304" pitchFamily="18" charset="0"/>
              </a:rPr>
              <a:t> </a:t>
            </a:r>
            <a:r>
              <a:rPr lang="ko-KR" altLang="ko-KR" sz="1000" kern="100" dirty="0">
                <a:latin typeface="+mj-ea"/>
                <a:ea typeface="+mj-ea"/>
                <a:cs typeface="Times New Roman" panose="02020603050405020304" pitchFamily="18" charset="0"/>
              </a:rPr>
              <a:t>물리적 통신방식이 아닌 명령</a:t>
            </a:r>
            <a:r>
              <a:rPr lang="en-US" altLang="ko-KR" sz="1000" kern="100" dirty="0">
                <a:latin typeface="+mj-ea"/>
                <a:ea typeface="+mj-ea"/>
                <a:cs typeface="Times New Roman" panose="02020603050405020304" pitchFamily="18" charset="0"/>
              </a:rPr>
              <a:t>, </a:t>
            </a:r>
            <a:r>
              <a:rPr lang="ko-KR" altLang="ko-KR" sz="1000" kern="100" dirty="0">
                <a:latin typeface="+mj-ea"/>
                <a:ea typeface="+mj-ea"/>
                <a:cs typeface="Times New Roman" panose="02020603050405020304" pitchFamily="18" charset="0"/>
              </a:rPr>
              <a:t>요청 등과 같은 </a:t>
            </a:r>
            <a:r>
              <a:rPr lang="en-US" altLang="ko-KR" sz="1000" kern="100" dirty="0">
                <a:latin typeface="+mj-ea"/>
                <a:ea typeface="+mj-ea"/>
                <a:cs typeface="Times New Roman" panose="02020603050405020304" pitchFamily="18" charset="0"/>
              </a:rPr>
              <a:t>DR </a:t>
            </a:r>
            <a:r>
              <a:rPr lang="ko-KR" altLang="ko-KR" sz="1000" kern="100" dirty="0">
                <a:latin typeface="+mj-ea"/>
                <a:ea typeface="+mj-ea"/>
                <a:cs typeface="Times New Roman" panose="02020603050405020304" pitchFamily="18" charset="0"/>
              </a:rPr>
              <a:t>신호 교환을 위한 응용계층의 표준기술로써</a:t>
            </a:r>
            <a:r>
              <a:rPr lang="en-US" altLang="ko-KR" sz="1000" kern="100" dirty="0">
                <a:latin typeface="+mj-ea"/>
                <a:ea typeface="+mj-ea"/>
                <a:cs typeface="Times New Roman" panose="02020603050405020304" pitchFamily="18" charset="0"/>
              </a:rPr>
              <a:t> </a:t>
            </a:r>
            <a:r>
              <a:rPr lang="en-US" altLang="ko-KR" sz="1000" kern="100" dirty="0" err="1">
                <a:latin typeface="+mj-ea"/>
                <a:ea typeface="+mj-ea"/>
                <a:cs typeface="Times New Roman" panose="02020603050405020304" pitchFamily="18" charset="0"/>
              </a:rPr>
              <a:t>OpenADR</a:t>
            </a:r>
            <a:r>
              <a:rPr lang="ko-KR" altLang="ko-KR" sz="1000" kern="100" dirty="0">
                <a:latin typeface="+mj-ea"/>
                <a:ea typeface="+mj-ea"/>
                <a:cs typeface="Times New Roman" panose="02020603050405020304" pitchFamily="18" charset="0"/>
              </a:rPr>
              <a:t>을 적용함으로써 전력공급자가 실시간으로 수요관리 명령을 내렸을 때</a:t>
            </a:r>
            <a:r>
              <a:rPr lang="en-US" altLang="ko-KR" sz="1000" kern="100" dirty="0">
                <a:latin typeface="+mj-ea"/>
                <a:ea typeface="+mj-ea"/>
                <a:cs typeface="Times New Roman" panose="02020603050405020304" pitchFamily="18" charset="0"/>
              </a:rPr>
              <a:t>, </a:t>
            </a:r>
            <a:r>
              <a:rPr lang="ko-KR" altLang="ko-KR" sz="1000" kern="100" dirty="0">
                <a:latin typeface="+mj-ea"/>
                <a:ea typeface="+mj-ea"/>
                <a:cs typeface="Times New Roman" panose="02020603050405020304" pitchFamily="18" charset="0"/>
              </a:rPr>
              <a:t>소비자가 이에 대응해 자동으로 전기사용량을 줄이는 지능형</a:t>
            </a:r>
            <a:r>
              <a:rPr lang="en-US" altLang="ko-KR" sz="1000" kern="100" dirty="0">
                <a:latin typeface="+mj-ea"/>
                <a:ea typeface="+mj-ea"/>
                <a:cs typeface="Times New Roman" panose="02020603050405020304" pitchFamily="18" charset="0"/>
              </a:rPr>
              <a:t> DR</a:t>
            </a:r>
            <a:r>
              <a:rPr lang="ko-KR" altLang="ko-KR" sz="1000" kern="100" dirty="0">
                <a:latin typeface="+mj-ea"/>
                <a:ea typeface="+mj-ea"/>
                <a:cs typeface="Times New Roman" panose="02020603050405020304" pitchFamily="18" charset="0"/>
              </a:rPr>
              <a:t>을 구현</a:t>
            </a:r>
          </a:p>
          <a:p>
            <a:pPr>
              <a:lnSpc>
                <a:spcPct val="150000"/>
              </a:lnSpc>
            </a:pPr>
            <a:endParaRPr lang="en-US" altLang="ko-KR" sz="1000" b="1" dirty="0">
              <a:latin typeface="+mj-ea"/>
              <a:ea typeface="+mj-ea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000" b="1" dirty="0" err="1">
                <a:latin typeface="+mj-ea"/>
                <a:ea typeface="+mj-ea"/>
                <a:cs typeface="Times New Roman" panose="02020603050405020304" pitchFamily="18" charset="0"/>
              </a:rPr>
              <a:t>OpenFMB</a:t>
            </a:r>
            <a:r>
              <a:rPr lang="en-US" altLang="ko-KR" sz="1000" b="1" dirty="0">
                <a:latin typeface="+mj-ea"/>
                <a:ea typeface="+mj-ea"/>
                <a:cs typeface="Times New Roman" panose="02020603050405020304" pitchFamily="18" charset="0"/>
              </a:rPr>
              <a:t>(Field Message Bus)</a:t>
            </a: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+mj-ea"/>
                <a:ea typeface="+mj-ea"/>
                <a:cs typeface="Times New Roman" panose="02020603050405020304" pitchFamily="18" charset="0"/>
              </a:rPr>
              <a:t>: </a:t>
            </a:r>
            <a:r>
              <a:rPr lang="en-US" altLang="ko-KR" sz="1000" dirty="0" err="1">
                <a:latin typeface="+mj-ea"/>
                <a:ea typeface="+mj-ea"/>
                <a:cs typeface="Times New Roman" panose="02020603050405020304" pitchFamily="18" charset="0"/>
              </a:rPr>
              <a:t>OpenFMB</a:t>
            </a:r>
            <a:r>
              <a:rPr lang="ko-KR" altLang="en-US" sz="1000" dirty="0">
                <a:latin typeface="+mj-ea"/>
                <a:ea typeface="+mj-ea"/>
                <a:cs typeface="Times New Roman" panose="02020603050405020304" pitchFamily="18" charset="0"/>
              </a:rPr>
              <a:t>는 </a:t>
            </a:r>
            <a:r>
              <a:rPr lang="ko-KR" altLang="en-US" sz="1000" dirty="0" err="1">
                <a:latin typeface="+mj-ea"/>
                <a:ea typeface="+mj-ea"/>
                <a:cs typeface="Times New Roman" panose="02020603050405020304" pitchFamily="18" charset="0"/>
              </a:rPr>
              <a:t>그리드</a:t>
            </a:r>
            <a:r>
              <a:rPr lang="ko-KR" altLang="en-US" sz="1000" dirty="0">
                <a:latin typeface="+mj-ea"/>
                <a:ea typeface="+mj-ea"/>
                <a:cs typeface="Times New Roman" panose="02020603050405020304" pitchFamily="18" charset="0"/>
              </a:rPr>
              <a:t> 말단의 </a:t>
            </a:r>
            <a:r>
              <a:rPr lang="ko-KR" altLang="en-US" sz="1000" dirty="0" err="1">
                <a:latin typeface="+mj-ea"/>
                <a:ea typeface="+mj-ea"/>
                <a:cs typeface="Times New Roman" panose="02020603050405020304" pitchFamily="18" charset="0"/>
              </a:rPr>
              <a:t>상호운용성</a:t>
            </a:r>
            <a:r>
              <a:rPr lang="en-US" altLang="ko-KR" sz="1000" dirty="0">
                <a:latin typeface="+mj-ea"/>
                <a:ea typeface="+mj-ea"/>
                <a:cs typeface="Times New Roman" panose="02020603050405020304" pitchFamily="18" charset="0"/>
              </a:rPr>
              <a:t>(interoperability)</a:t>
            </a:r>
            <a:r>
              <a:rPr lang="ko-KR" altLang="en-US" sz="1000" dirty="0">
                <a:latin typeface="+mj-ea"/>
                <a:ea typeface="+mj-ea"/>
                <a:cs typeface="Times New Roman" panose="02020603050405020304" pitchFamily="18" charset="0"/>
              </a:rPr>
              <a:t>과 분산지능화</a:t>
            </a:r>
            <a:r>
              <a:rPr lang="en-US" altLang="ko-KR" sz="1000" dirty="0">
                <a:latin typeface="+mj-ea"/>
                <a:ea typeface="+mj-ea"/>
                <a:cs typeface="Times New Roman" panose="02020603050405020304" pitchFamily="18" charset="0"/>
              </a:rPr>
              <a:t>(distributed intelligence)</a:t>
            </a:r>
            <a:r>
              <a:rPr lang="ko-KR" altLang="en-US" sz="1000" dirty="0">
                <a:latin typeface="+mj-ea"/>
                <a:ea typeface="+mj-ea"/>
                <a:cs typeface="Times New Roman" panose="02020603050405020304" pitchFamily="18" charset="0"/>
              </a:rPr>
              <a:t>를 위한 프레임워크이자 참고 </a:t>
            </a:r>
            <a:r>
              <a:rPr lang="ko-KR" altLang="en-US" sz="1000" dirty="0" err="1">
                <a:latin typeface="+mj-ea"/>
                <a:ea typeface="+mj-ea"/>
                <a:cs typeface="Times New Roman" panose="02020603050405020304" pitchFamily="18" charset="0"/>
              </a:rPr>
              <a:t>아키텍쳐</a:t>
            </a:r>
            <a:endParaRPr lang="en-US" altLang="ko-KR" sz="1000" dirty="0">
              <a:latin typeface="+mj-ea"/>
              <a:ea typeface="+mj-ea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latin typeface="+mj-ea"/>
              <a:ea typeface="+mj-ea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000" b="1" dirty="0" err="1">
                <a:latin typeface="+mj-ea"/>
                <a:ea typeface="+mj-ea"/>
                <a:cs typeface="Times New Roman" panose="02020603050405020304" pitchFamily="18" charset="0"/>
              </a:rPr>
              <a:t>OpenHAB</a:t>
            </a:r>
            <a:r>
              <a:rPr lang="en-US" altLang="ko-KR" sz="1000" b="1" dirty="0">
                <a:latin typeface="+mj-ea"/>
                <a:ea typeface="+mj-ea"/>
                <a:cs typeface="Times New Roman" panose="02020603050405020304" pitchFamily="18" charset="0"/>
              </a:rPr>
              <a:t>(Open Home Automation Bus)</a:t>
            </a: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+mj-ea"/>
                <a:ea typeface="+mj-ea"/>
                <a:cs typeface="Times New Roman" panose="02020603050405020304" pitchFamily="18" charset="0"/>
              </a:rPr>
              <a:t>: </a:t>
            </a:r>
            <a:r>
              <a:rPr lang="ko-KR" altLang="en-US" sz="1000" dirty="0">
                <a:latin typeface="+mj-ea"/>
                <a:ea typeface="+mj-ea"/>
                <a:cs typeface="Times New Roman" panose="02020603050405020304" pitchFamily="18" charset="0"/>
              </a:rPr>
              <a:t>홈 자동화에 대한 모든 것들의 전반적인 통합 플랫폼을 제공하기 위한 프로젝트</a:t>
            </a:r>
            <a:endParaRPr lang="en-US" altLang="ko-KR" sz="1000" dirty="0">
              <a:latin typeface="+mj-ea"/>
              <a:ea typeface="+mj-ea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endParaRPr lang="en-US" altLang="ko-KR" sz="1000" dirty="0">
              <a:latin typeface="+mj-ea"/>
              <a:ea typeface="+mj-ea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000" b="1" dirty="0">
                <a:latin typeface="+mj-ea"/>
                <a:ea typeface="+mj-ea"/>
                <a:cs typeface="Times New Roman" panose="02020603050405020304" pitchFamily="18" charset="0"/>
              </a:rPr>
              <a:t>Demand Response</a:t>
            </a: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+mj-ea"/>
                <a:ea typeface="+mj-ea"/>
                <a:cs typeface="Times New Roman" panose="02020603050405020304" pitchFamily="18" charset="0"/>
              </a:rPr>
              <a:t>: </a:t>
            </a:r>
            <a:r>
              <a:rPr lang="ko-KR" altLang="ko-KR" sz="1000" dirty="0" err="1">
                <a:latin typeface="+mj-ea"/>
                <a:ea typeface="+mj-ea"/>
                <a:cs typeface="Times New Roman" panose="02020603050405020304" pitchFamily="18" charset="0"/>
              </a:rPr>
              <a:t>스마트그리드에서</a:t>
            </a:r>
            <a:r>
              <a:rPr lang="ko-KR" altLang="ko-KR" sz="1000" dirty="0">
                <a:latin typeface="+mj-ea"/>
                <a:ea typeface="+mj-ea"/>
                <a:cs typeface="Times New Roman" panose="02020603050405020304" pitchFamily="18" charset="0"/>
              </a:rPr>
              <a:t> 수요반응이란 </a:t>
            </a:r>
            <a:r>
              <a:rPr lang="en-US" altLang="ko-KR" sz="1000" dirty="0">
                <a:latin typeface="+mj-ea"/>
                <a:ea typeface="+mj-ea"/>
                <a:cs typeface="Times New Roman" panose="02020603050405020304" pitchFamily="18" charset="0"/>
              </a:rPr>
              <a:t>Utility company</a:t>
            </a:r>
            <a:r>
              <a:rPr lang="ko-KR" altLang="ko-KR" sz="1000" dirty="0">
                <a:latin typeface="+mj-ea"/>
                <a:ea typeface="+mj-ea"/>
                <a:cs typeface="Times New Roman" panose="02020603050405020304" pitchFamily="18" charset="0"/>
              </a:rPr>
              <a:t>와 </a:t>
            </a:r>
            <a:r>
              <a:rPr lang="en-US" altLang="ko-KR" sz="1000" dirty="0">
                <a:latin typeface="+mj-ea"/>
                <a:ea typeface="+mj-ea"/>
                <a:cs typeface="Times New Roman" panose="02020603050405020304" pitchFamily="18" charset="0"/>
              </a:rPr>
              <a:t>ISO, third part service provider</a:t>
            </a:r>
            <a:r>
              <a:rPr lang="ko-KR" altLang="ko-KR" sz="1000" dirty="0">
                <a:latin typeface="+mj-ea"/>
                <a:ea typeface="+mj-ea"/>
                <a:cs typeface="Times New Roman" panose="02020603050405020304" pitchFamily="18" charset="0"/>
              </a:rPr>
              <a:t>가 소비자들의 최대 전기 사용량 차이를 완화시키고</a:t>
            </a:r>
            <a:r>
              <a:rPr lang="en-US" altLang="ko-KR" sz="1000" dirty="0">
                <a:latin typeface="+mj-ea"/>
                <a:ea typeface="+mj-ea"/>
                <a:cs typeface="Times New Roman" panose="02020603050405020304" pitchFamily="18" charset="0"/>
              </a:rPr>
              <a:t>, </a:t>
            </a:r>
            <a:r>
              <a:rPr lang="ko-KR" altLang="ko-KR" sz="1000" dirty="0">
                <a:latin typeface="+mj-ea"/>
                <a:ea typeface="+mj-ea"/>
                <a:cs typeface="Times New Roman" panose="02020603050405020304" pitchFamily="18" charset="0"/>
              </a:rPr>
              <a:t>전기 공급과 수요의 균형을 맞추기 위하여 일시적으로 전기 사용량을 축소시키기 위해 소비자의 전력사용패턴 변화를 유도하는 기술</a:t>
            </a:r>
            <a:endParaRPr lang="en-US" altLang="ko-KR" sz="1000" dirty="0">
              <a:latin typeface="+mj-ea"/>
              <a:ea typeface="+mj-ea"/>
              <a:cs typeface="Times New Roman" panose="02020603050405020304" pitchFamily="18" charset="0"/>
            </a:endParaRPr>
          </a:p>
          <a:p>
            <a:endParaRPr lang="en-US" altLang="ko-KR" sz="1000" dirty="0">
              <a:latin typeface="+mj-ea"/>
              <a:ea typeface="+mj-ea"/>
              <a:cs typeface="Times New Roman" panose="02020603050405020304" pitchFamily="18" charset="0"/>
            </a:endParaRPr>
          </a:p>
          <a:p>
            <a:endParaRPr lang="ko-KR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altLang="ko-KR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ko-KR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5098646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285984" y="428604"/>
            <a:ext cx="490871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Energy Management System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285720" y="1428736"/>
            <a:ext cx="8723870" cy="52886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spcAft>
                <a:spcPts val="800"/>
              </a:spcAft>
            </a:pPr>
            <a:r>
              <a:rPr lang="ko-KR" altLang="ko-KR" sz="1050" b="1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에너지 관리 시스템</a:t>
            </a:r>
            <a:r>
              <a:rPr lang="en-US" altLang="ko-KR" sz="1050" b="1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(Energy Management System; EMS)</a:t>
            </a:r>
            <a:endParaRPr lang="ko-KR" altLang="ko-KR" sz="1050" b="1" kern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30000"/>
              </a:lnSpc>
              <a:spcAft>
                <a:spcPts val="800"/>
              </a:spcAft>
            </a:pPr>
            <a:r>
              <a:rPr lang="en-US" altLang="ko-KR" sz="105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ko-KR" altLang="ko-KR" sz="105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에너지소비자에게</a:t>
            </a:r>
            <a:r>
              <a:rPr lang="ko-KR" altLang="ko-KR" sz="1050" kern="100" dirty="0">
                <a:effectLst/>
                <a:latin typeface="Times New Roman" panose="02020603050405020304" pitchFamily="18" charset="0"/>
                <a:ea typeface="바탕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ko-KR" sz="105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에너지</a:t>
            </a:r>
            <a:r>
              <a:rPr lang="ko-KR" altLang="ko-KR" sz="1050" kern="100" dirty="0">
                <a:effectLst/>
                <a:latin typeface="Times New Roman" panose="02020603050405020304" pitchFamily="18" charset="0"/>
                <a:ea typeface="바탕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ko-KR" sz="105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절감</a:t>
            </a:r>
            <a:r>
              <a:rPr lang="ko-KR" altLang="ko-KR" sz="1050" kern="100" dirty="0">
                <a:effectLst/>
                <a:latin typeface="Times New Roman" panose="02020603050405020304" pitchFamily="18" charset="0"/>
                <a:ea typeface="바탕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ko-KR" sz="105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및</a:t>
            </a:r>
            <a:r>
              <a:rPr lang="ko-KR" altLang="ko-KR" sz="1050" kern="100" dirty="0">
                <a:effectLst/>
                <a:latin typeface="Times New Roman" panose="02020603050405020304" pitchFamily="18" charset="0"/>
                <a:ea typeface="바탕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ko-KR" sz="105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에너지효율화를</a:t>
            </a:r>
            <a:r>
              <a:rPr lang="ko-KR" altLang="ko-KR" sz="1050" kern="100" dirty="0">
                <a:effectLst/>
                <a:latin typeface="Times New Roman" panose="02020603050405020304" pitchFamily="18" charset="0"/>
                <a:ea typeface="바탕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ko-KR" sz="105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포함한</a:t>
            </a:r>
            <a:r>
              <a:rPr lang="ko-KR" altLang="ko-KR" sz="1050" kern="100" dirty="0">
                <a:effectLst/>
                <a:latin typeface="Times New Roman" panose="02020603050405020304" pitchFamily="18" charset="0"/>
                <a:ea typeface="바탕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ko-KR" sz="105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통합적인</a:t>
            </a:r>
            <a:r>
              <a:rPr lang="ko-KR" altLang="ko-KR" sz="1050" kern="100" dirty="0">
                <a:effectLst/>
                <a:latin typeface="Times New Roman" panose="02020603050405020304" pitchFamily="18" charset="0"/>
                <a:ea typeface="바탕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ko-KR" sz="105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에너지관리</a:t>
            </a:r>
            <a:r>
              <a:rPr lang="ko-KR" altLang="ko-KR" sz="1050" kern="100" dirty="0">
                <a:effectLst/>
                <a:latin typeface="Times New Roman" panose="02020603050405020304" pitchFamily="18" charset="0"/>
                <a:ea typeface="바탕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ko-KR" sz="105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서비스를</a:t>
            </a:r>
            <a:r>
              <a:rPr lang="ko-KR" altLang="ko-KR" sz="1050" kern="100" dirty="0">
                <a:effectLst/>
                <a:latin typeface="Times New Roman" panose="02020603050405020304" pitchFamily="18" charset="0"/>
                <a:ea typeface="바탕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ko-KR" sz="105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제공하기</a:t>
            </a:r>
            <a:r>
              <a:rPr lang="ko-KR" altLang="ko-KR" sz="1050" kern="100" dirty="0">
                <a:effectLst/>
                <a:latin typeface="Times New Roman" panose="02020603050405020304" pitchFamily="18" charset="0"/>
                <a:ea typeface="바탕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ko-KR" sz="105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위한</a:t>
            </a:r>
            <a:r>
              <a:rPr lang="en-US" altLang="ko-KR" sz="105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105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시스템</a:t>
            </a:r>
            <a:endParaRPr lang="en-US" altLang="ko-KR" sz="1050" kern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30000"/>
              </a:lnSpc>
              <a:spcAft>
                <a:spcPts val="800"/>
              </a:spcAft>
            </a:pPr>
            <a:r>
              <a:rPr lang="ko-KR" altLang="en-US" sz="1050" b="1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분산 전원 시스템</a:t>
            </a:r>
            <a:r>
              <a:rPr lang="en-US" altLang="ko-KR" sz="1050" b="1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(Distributed Energy Resources; DER)</a:t>
            </a:r>
          </a:p>
          <a:p>
            <a:pPr>
              <a:lnSpc>
                <a:spcPct val="130000"/>
              </a:lnSpc>
              <a:spcAft>
                <a:spcPts val="800"/>
              </a:spcAft>
            </a:pPr>
            <a:r>
              <a:rPr lang="en-US" altLang="ko-KR" sz="105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ko-KR" altLang="en-US" sz="105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중앙집중 형 발전에서 벗어나</a:t>
            </a:r>
            <a:r>
              <a:rPr lang="en-US" altLang="ko-KR" sz="105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ko-KR" altLang="en-US" sz="105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수요자 주변에 발전소를 분산 배치하여 마이크로그리드 망에서 전력 수송을 효율적으로 해 주는 차세대 시스템</a:t>
            </a:r>
            <a:endParaRPr lang="en-US" altLang="ko-KR" sz="1050" kern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30000"/>
              </a:lnSpc>
              <a:spcAft>
                <a:spcPts val="800"/>
              </a:spcAft>
            </a:pPr>
            <a:r>
              <a:rPr lang="en-US" altLang="ko-KR" sz="1050" b="1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BAS(</a:t>
            </a:r>
            <a:r>
              <a:rPr lang="en-US" altLang="ko-KR" sz="10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Building Automation System)</a:t>
            </a:r>
          </a:p>
          <a:p>
            <a:pPr>
              <a:lnSpc>
                <a:spcPct val="130000"/>
              </a:lnSpc>
              <a:spcAft>
                <a:spcPts val="800"/>
              </a:spcAft>
            </a:pPr>
            <a:r>
              <a:rPr lang="en-US" altLang="ko-KR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ko-KR" alt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전력</a:t>
            </a:r>
            <a:r>
              <a:rPr lang="en-US" altLang="ko-KR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ko-KR" alt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공조</a:t>
            </a:r>
            <a:r>
              <a:rPr lang="en-US" altLang="ko-KR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ko-KR" alt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냉난방</a:t>
            </a:r>
            <a:r>
              <a:rPr lang="en-US" altLang="ko-KR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ko-KR" alt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조명 설비 등과 같은 건물에너지 설비에 대한 상태 감시 및 자동화 된 감시 조작 시스템으로 건물 설비에 대한 자동화 운용 및 중앙 감시를 목적으로 하는 시스템</a:t>
            </a:r>
            <a:endParaRPr lang="en-US" altLang="ko-KR" sz="1050" kern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30000"/>
              </a:lnSpc>
              <a:spcAft>
                <a:spcPts val="800"/>
              </a:spcAft>
            </a:pPr>
            <a:r>
              <a:rPr lang="en-US" altLang="ko-KR" sz="1050" b="1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Home Gateway</a:t>
            </a:r>
          </a:p>
          <a:p>
            <a:pPr>
              <a:lnSpc>
                <a:spcPct val="130000"/>
              </a:lnSpc>
              <a:spcAft>
                <a:spcPts val="800"/>
              </a:spcAft>
            </a:pPr>
            <a:r>
              <a:rPr lang="en-US" altLang="ko-KR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ko-KR" alt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다양한 가정 내 통신 기기들을 외부의 통신망과의 통신을 위해 연결하기 위한 가정 내 네트워크 장치로 외부와의 통신뿐만 아니라 가정 내의 통신 기기들의 통신을 지원</a:t>
            </a:r>
            <a:endParaRPr lang="en-US" altLang="ko-KR" sz="1050" kern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30000"/>
              </a:lnSpc>
              <a:spcAft>
                <a:spcPts val="800"/>
              </a:spcAft>
            </a:pPr>
            <a:r>
              <a:rPr lang="en-US" altLang="ko-KR" sz="1050" b="1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SCADA(</a:t>
            </a:r>
            <a:r>
              <a:rPr lang="en-US" altLang="ko-KR" sz="10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Supervisory Control And Data Acquisition)</a:t>
            </a:r>
          </a:p>
          <a:p>
            <a:pPr>
              <a:lnSpc>
                <a:spcPct val="130000"/>
              </a:lnSpc>
              <a:spcAft>
                <a:spcPts val="800"/>
              </a:spcAft>
            </a:pPr>
            <a:r>
              <a:rPr lang="en-US" altLang="ko-KR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ICT </a:t>
            </a:r>
            <a:r>
              <a:rPr lang="ko-KR" alt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기술을 이용하여 산업 공정</a:t>
            </a:r>
            <a:r>
              <a:rPr lang="en-US" altLang="ko-KR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ko-KR" alt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기반시설</a:t>
            </a:r>
            <a:r>
              <a:rPr lang="en-US" altLang="ko-KR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ko-KR" alt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설비를 바탕으로 한 작업 공정을 감시하고 제어하는 시스템</a:t>
            </a:r>
            <a:endParaRPr lang="en-US" altLang="ko-KR" sz="1050" kern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30000"/>
              </a:lnSpc>
              <a:spcAft>
                <a:spcPts val="800"/>
              </a:spcAft>
            </a:pPr>
            <a:r>
              <a:rPr lang="en-US" altLang="ko-KR" sz="1050" b="1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AMI(</a:t>
            </a:r>
            <a:r>
              <a:rPr lang="en-US" altLang="ko-KR" sz="10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Advanced Metering Infrastructure)</a:t>
            </a:r>
          </a:p>
          <a:p>
            <a:pPr>
              <a:lnSpc>
                <a:spcPct val="130000"/>
              </a:lnSpc>
              <a:spcAft>
                <a:spcPts val="800"/>
              </a:spcAft>
            </a:pPr>
            <a:r>
              <a:rPr lang="en-US" altLang="ko-KR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ko-KR" alt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기존의 인력에 의한 검침 방법의 검침 효율 및 정확성 결여 등의 문제를 개선하고자 제안 된 방법</a:t>
            </a:r>
            <a:endParaRPr lang="en-US" altLang="ko-KR" sz="1050" kern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30000"/>
              </a:lnSpc>
              <a:spcAft>
                <a:spcPts val="800"/>
              </a:spcAft>
            </a:pPr>
            <a:r>
              <a:rPr lang="en-US" altLang="ko-KR" sz="1050" b="1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IHID(</a:t>
            </a:r>
            <a:r>
              <a:rPr lang="en-US" altLang="ko-KR" sz="10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Home Display)</a:t>
            </a:r>
          </a:p>
          <a:p>
            <a:pPr>
              <a:lnSpc>
                <a:spcPct val="130000"/>
              </a:lnSpc>
              <a:spcAft>
                <a:spcPts val="800"/>
              </a:spcAft>
            </a:pPr>
            <a:r>
              <a:rPr lang="en-US" altLang="ko-KR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:AMI</a:t>
            </a:r>
            <a:r>
              <a:rPr lang="ko-KR" alt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의 주요 구성요소로서 고객의 건물 내에서 </a:t>
            </a:r>
            <a:r>
              <a:rPr lang="en-US" altLang="ko-KR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AMI</a:t>
            </a:r>
            <a:r>
              <a:rPr lang="ko-KR" alt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와 연계하여 에너지 사용 및 통계에 대한 정보</a:t>
            </a:r>
            <a:r>
              <a:rPr lang="en-US" altLang="ko-KR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ko-KR" alt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서비스 정보 등을 실시간으로 소비자에게 제공하여 사용자에게 자발적 에너지 절감을 유도하는 방식</a:t>
            </a:r>
          </a:p>
          <a:p>
            <a:pPr>
              <a:lnSpc>
                <a:spcPct val="130000"/>
              </a:lnSpc>
              <a:spcAft>
                <a:spcPts val="800"/>
              </a:spcAft>
            </a:pPr>
            <a:endParaRPr lang="ko-KR" altLang="ko-KR" sz="1050" kern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0202692"/>
      </p:ext>
    </p:extLst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428860" y="500042"/>
            <a:ext cx="469513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Energy Management Agent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358346" y="1428736"/>
            <a:ext cx="8785654" cy="34932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ko-KR" altLang="ko-KR" sz="1000" b="1" dirty="0">
                <a:solidFill>
                  <a:srgbClr val="000000"/>
                </a:solidFill>
                <a:effectLst/>
                <a:latin typeface="+mn-ea"/>
                <a:cs typeface="Times New Roman" panose="02020603050405020304" pitchFamily="18" charset="0"/>
              </a:rPr>
              <a:t>홈 에너지관리에이전트</a:t>
            </a:r>
            <a:r>
              <a:rPr lang="de-DE" altLang="ko-KR" sz="1000" dirty="0">
                <a:solidFill>
                  <a:srgbClr val="000000"/>
                </a:solidFill>
                <a:effectLst/>
                <a:latin typeface="+mn-ea"/>
                <a:cs typeface="Times New Roman" panose="02020603050405020304" pitchFamily="18" charset="0"/>
              </a:rPr>
              <a:t>(Home Energy Management Agnet)</a:t>
            </a:r>
            <a:endParaRPr lang="ko-KR" altLang="ko-KR" sz="1000" dirty="0">
              <a:effectLst/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30000"/>
              </a:lnSpc>
            </a:pPr>
            <a:r>
              <a:rPr lang="en-US" altLang="ko-KR" sz="1000" dirty="0">
                <a:solidFill>
                  <a:srgbClr val="000000"/>
                </a:solidFill>
                <a:effectLst/>
                <a:latin typeface="+mn-ea"/>
                <a:cs typeface="Times New Roman" panose="02020603050405020304" pitchFamily="18" charset="0"/>
              </a:rPr>
              <a:t>: </a:t>
            </a:r>
            <a:r>
              <a:rPr lang="ko-KR" altLang="ko-KR" sz="1000" dirty="0">
                <a:solidFill>
                  <a:srgbClr val="000000"/>
                </a:solidFill>
                <a:effectLst/>
                <a:latin typeface="+mn-ea"/>
                <a:cs typeface="Times New Roman" panose="02020603050405020304" pitchFamily="18" charset="0"/>
              </a:rPr>
              <a:t>홈 소비자 영역에 위치하여 에너지관리 서비스를 제공하는 제어 기능을 가진 장치</a:t>
            </a:r>
            <a:r>
              <a:rPr lang="en-US" altLang="ko-KR" sz="1000" dirty="0">
                <a:solidFill>
                  <a:srgbClr val="000000"/>
                </a:solidFill>
                <a:effectLst/>
                <a:latin typeface="+mn-ea"/>
                <a:cs typeface="Times New Roman" panose="02020603050405020304" pitchFamily="18" charset="0"/>
              </a:rPr>
              <a:t> </a:t>
            </a:r>
            <a:r>
              <a:rPr lang="en-US" altLang="ko-KR" sz="1000" dirty="0"/>
              <a:t>(specified in ISO/IEC 15067-3</a:t>
            </a:r>
            <a:endParaRPr lang="ko-KR" altLang="ko-KR" sz="1000" dirty="0">
              <a:effectLst/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30000"/>
              </a:lnSpc>
            </a:pPr>
            <a:r>
              <a:rPr lang="de-DE" altLang="ko-KR" sz="1000" dirty="0">
                <a:solidFill>
                  <a:srgbClr val="000000"/>
                </a:solidFill>
                <a:effectLst/>
                <a:latin typeface="+mn-ea"/>
                <a:cs typeface="Times New Roman" panose="02020603050405020304" pitchFamily="18" charset="0"/>
              </a:rPr>
              <a:t> </a:t>
            </a:r>
            <a:endParaRPr lang="ko-KR" altLang="ko-KR" sz="1000" b="1" dirty="0">
              <a:effectLst/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30000"/>
              </a:lnSpc>
            </a:pPr>
            <a:r>
              <a:rPr lang="ko-KR" altLang="ko-KR" sz="1000" b="1" dirty="0">
                <a:solidFill>
                  <a:srgbClr val="000000"/>
                </a:solidFill>
                <a:effectLst/>
                <a:latin typeface="+mn-ea"/>
                <a:cs typeface="Times New Roman" panose="02020603050405020304" pitchFamily="18" charset="0"/>
              </a:rPr>
              <a:t>커뮤니티 에너지관리에이전트</a:t>
            </a:r>
            <a:r>
              <a:rPr lang="de-DE" altLang="ko-KR" sz="1000" dirty="0">
                <a:solidFill>
                  <a:srgbClr val="000000"/>
                </a:solidFill>
                <a:effectLst/>
                <a:latin typeface="+mn-ea"/>
                <a:cs typeface="Times New Roman" panose="02020603050405020304" pitchFamily="18" charset="0"/>
              </a:rPr>
              <a:t>(Community Energy Management Agnet)</a:t>
            </a:r>
            <a:endParaRPr lang="ko-KR" altLang="ko-KR" sz="1000" dirty="0">
              <a:effectLst/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30000"/>
              </a:lnSpc>
            </a:pPr>
            <a:r>
              <a:rPr lang="en-US" altLang="ko-KR" sz="1000" dirty="0">
                <a:solidFill>
                  <a:srgbClr val="000000"/>
                </a:solidFill>
                <a:effectLst/>
                <a:latin typeface="+mn-ea"/>
                <a:cs typeface="Times New Roman" panose="02020603050405020304" pitchFamily="18" charset="0"/>
              </a:rPr>
              <a:t>: </a:t>
            </a:r>
            <a:r>
              <a:rPr lang="ko-KR" altLang="ko-KR" sz="1000" dirty="0">
                <a:solidFill>
                  <a:srgbClr val="000000"/>
                </a:solidFill>
                <a:effectLst/>
                <a:latin typeface="+mn-ea"/>
                <a:cs typeface="Times New Roman" panose="02020603050405020304" pitchFamily="18" charset="0"/>
              </a:rPr>
              <a:t>커뮤니티 영역에 위치하여 에너지관리 서비스를 제공하는 제어 기능을 가진 장치</a:t>
            </a:r>
            <a:endParaRPr lang="ko-KR" altLang="ko-KR" sz="1000" dirty="0">
              <a:effectLst/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30000"/>
              </a:lnSpc>
            </a:pPr>
            <a:r>
              <a:rPr lang="de-DE" altLang="ko-KR" sz="1000" dirty="0">
                <a:solidFill>
                  <a:srgbClr val="000000"/>
                </a:solidFill>
                <a:effectLst/>
                <a:latin typeface="+mn-ea"/>
                <a:cs typeface="Times New Roman" panose="02020603050405020304" pitchFamily="18" charset="0"/>
              </a:rPr>
              <a:t> </a:t>
            </a:r>
            <a:endParaRPr lang="ko-KR" altLang="ko-KR" sz="1000" b="1" dirty="0">
              <a:effectLst/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30000"/>
              </a:lnSpc>
            </a:pPr>
            <a:r>
              <a:rPr lang="ko-KR" altLang="ko-KR" sz="1000" b="1" dirty="0">
                <a:solidFill>
                  <a:srgbClr val="000000"/>
                </a:solidFill>
                <a:effectLst/>
                <a:latin typeface="+mn-ea"/>
                <a:cs typeface="Times New Roman" panose="02020603050405020304" pitchFamily="18" charset="0"/>
              </a:rPr>
              <a:t>온라인 에너지관리에이전트</a:t>
            </a:r>
            <a:r>
              <a:rPr lang="de-DE" altLang="ko-KR" sz="1000" dirty="0">
                <a:solidFill>
                  <a:srgbClr val="000000"/>
                </a:solidFill>
                <a:effectLst/>
                <a:latin typeface="+mn-ea"/>
                <a:cs typeface="Times New Roman" panose="02020603050405020304" pitchFamily="18" charset="0"/>
              </a:rPr>
              <a:t>(Online Energy Management Agnet)</a:t>
            </a:r>
            <a:endParaRPr lang="ko-KR" altLang="ko-KR" sz="1000" dirty="0">
              <a:effectLst/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30000"/>
              </a:lnSpc>
            </a:pPr>
            <a:r>
              <a:rPr lang="en-US" altLang="ko-KR" sz="1000" dirty="0">
                <a:solidFill>
                  <a:srgbClr val="000000"/>
                </a:solidFill>
                <a:effectLst/>
                <a:latin typeface="+mn-ea"/>
                <a:cs typeface="Times New Roman" panose="02020603050405020304" pitchFamily="18" charset="0"/>
              </a:rPr>
              <a:t>: </a:t>
            </a:r>
            <a:r>
              <a:rPr lang="ko-KR" altLang="ko-KR" sz="1000" dirty="0" err="1">
                <a:solidFill>
                  <a:srgbClr val="000000"/>
                </a:solidFill>
                <a:effectLst/>
                <a:latin typeface="+mn-ea"/>
                <a:cs typeface="Times New Roman" panose="02020603050405020304" pitchFamily="18" charset="0"/>
              </a:rPr>
              <a:t>클라우드</a:t>
            </a:r>
            <a:r>
              <a:rPr lang="ko-KR" altLang="ko-KR" sz="1000" dirty="0">
                <a:solidFill>
                  <a:srgbClr val="000000"/>
                </a:solidFill>
                <a:effectLst/>
                <a:latin typeface="+mn-ea"/>
                <a:cs typeface="Times New Roman" panose="02020603050405020304" pitchFamily="18" charset="0"/>
              </a:rPr>
              <a:t> 환경에 위치하여 에너지관리 서비스를 제공하는 제어 기능을 가진 장치</a:t>
            </a:r>
            <a:endParaRPr lang="en-US" altLang="ko-KR" sz="1000" dirty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30000"/>
              </a:lnSpc>
            </a:pPr>
            <a:endParaRPr lang="ko-KR" altLang="ko-KR" sz="1000" b="1" dirty="0">
              <a:effectLst/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30000"/>
              </a:lnSpc>
            </a:pPr>
            <a:r>
              <a:rPr lang="ko-KR" altLang="ko-KR" sz="1000" b="1" dirty="0">
                <a:solidFill>
                  <a:srgbClr val="000000"/>
                </a:solidFill>
                <a:effectLst/>
                <a:latin typeface="+mn-ea"/>
                <a:cs typeface="Times New Roman" panose="02020603050405020304" pitchFamily="18" charset="0"/>
              </a:rPr>
              <a:t>커뮤니티 수요반응</a:t>
            </a:r>
            <a:r>
              <a:rPr lang="de-DE" altLang="ko-KR" sz="1000" dirty="0">
                <a:solidFill>
                  <a:srgbClr val="000000"/>
                </a:solidFill>
                <a:effectLst/>
                <a:latin typeface="+mn-ea"/>
                <a:cs typeface="Times New Roman" panose="02020603050405020304" pitchFamily="18" charset="0"/>
              </a:rPr>
              <a:t>(Community Demand Response)</a:t>
            </a:r>
            <a:endParaRPr lang="ko-KR" altLang="ko-KR" sz="1000" dirty="0">
              <a:effectLst/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30000"/>
              </a:lnSpc>
            </a:pPr>
            <a:r>
              <a:rPr lang="en-US" altLang="ko-KR" sz="1000" dirty="0">
                <a:solidFill>
                  <a:srgbClr val="000000"/>
                </a:solidFill>
                <a:effectLst/>
                <a:latin typeface="+mn-ea"/>
                <a:cs typeface="Times New Roman" panose="02020603050405020304" pitchFamily="18" charset="0"/>
              </a:rPr>
              <a:t>: </a:t>
            </a:r>
            <a:r>
              <a:rPr lang="ko-KR" altLang="ko-KR" sz="1000" dirty="0">
                <a:solidFill>
                  <a:srgbClr val="000000"/>
                </a:solidFill>
                <a:effectLst/>
                <a:latin typeface="+mn-ea"/>
                <a:cs typeface="Times New Roman" panose="02020603050405020304" pitchFamily="18" charset="0"/>
              </a:rPr>
              <a:t>소규모 수요반응 자원을 하나의 수요반응 자원으로 통합하여 보다 커다란 규모의 수요반응 자원 제어하는 기술</a:t>
            </a:r>
            <a:endParaRPr lang="ko-KR" altLang="ko-KR" sz="1000" dirty="0">
              <a:effectLst/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30000"/>
              </a:lnSpc>
            </a:pPr>
            <a:r>
              <a:rPr lang="de-DE" altLang="ko-KR" sz="1000" dirty="0">
                <a:solidFill>
                  <a:srgbClr val="000000"/>
                </a:solidFill>
                <a:effectLst/>
                <a:latin typeface="+mn-ea"/>
                <a:cs typeface="Times New Roman" panose="02020603050405020304" pitchFamily="18" charset="0"/>
              </a:rPr>
              <a:t> </a:t>
            </a:r>
            <a:endParaRPr lang="ko-KR" altLang="ko-KR" sz="1000" dirty="0">
              <a:effectLst/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30000"/>
              </a:lnSpc>
            </a:pPr>
            <a:r>
              <a:rPr lang="ko-KR" altLang="ko-KR" sz="1000" b="1" dirty="0">
                <a:solidFill>
                  <a:srgbClr val="000000"/>
                </a:solidFill>
                <a:effectLst/>
                <a:latin typeface="+mn-ea"/>
                <a:cs typeface="Times New Roman" panose="02020603050405020304" pitchFamily="18" charset="0"/>
              </a:rPr>
              <a:t>커뮤니티 에너지관리시스템</a:t>
            </a:r>
            <a:r>
              <a:rPr lang="de-DE" altLang="ko-KR" sz="1000" dirty="0">
                <a:solidFill>
                  <a:srgbClr val="000000"/>
                </a:solidFill>
                <a:effectLst/>
                <a:latin typeface="+mn-ea"/>
                <a:cs typeface="Times New Roman" panose="02020603050405020304" pitchFamily="18" charset="0"/>
              </a:rPr>
              <a:t>(Community Energy Management System)</a:t>
            </a:r>
            <a:endParaRPr lang="ko-KR" altLang="ko-KR" sz="1000" dirty="0">
              <a:effectLst/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30000"/>
              </a:lnSpc>
            </a:pPr>
            <a:r>
              <a:rPr lang="en-US" altLang="ko-KR" sz="1000" dirty="0">
                <a:solidFill>
                  <a:srgbClr val="000000"/>
                </a:solidFill>
                <a:effectLst/>
                <a:latin typeface="+mn-ea"/>
                <a:cs typeface="Times New Roman" panose="02020603050405020304" pitchFamily="18" charset="0"/>
              </a:rPr>
              <a:t>: </a:t>
            </a:r>
            <a:r>
              <a:rPr lang="ko-KR" altLang="ko-KR" sz="1000" dirty="0">
                <a:solidFill>
                  <a:srgbClr val="000000"/>
                </a:solidFill>
                <a:effectLst/>
                <a:latin typeface="+mn-ea"/>
                <a:cs typeface="Times New Roman" panose="02020603050405020304" pitchFamily="18" charset="0"/>
              </a:rPr>
              <a:t>다수의 개별 홈 소비자로부터 에너지 정보를 수집</a:t>
            </a:r>
            <a:r>
              <a:rPr lang="de-DE" altLang="ko-KR" sz="1000" dirty="0">
                <a:solidFill>
                  <a:srgbClr val="000000"/>
                </a:solidFill>
                <a:effectLst/>
                <a:latin typeface="+mn-ea"/>
                <a:cs typeface="Times New Roman" panose="02020603050405020304" pitchFamily="18" charset="0"/>
              </a:rPr>
              <a:t>, </a:t>
            </a:r>
            <a:r>
              <a:rPr lang="ko-KR" altLang="ko-KR" sz="1000" dirty="0">
                <a:solidFill>
                  <a:srgbClr val="000000"/>
                </a:solidFill>
                <a:effectLst/>
                <a:latin typeface="+mn-ea"/>
                <a:cs typeface="Times New Roman" panose="02020603050405020304" pitchFamily="18" charset="0"/>
              </a:rPr>
              <a:t>통합하여 커뮤니티 또는 온라인 에너지관리시스템을 통한 에너지 관리 시스템</a:t>
            </a:r>
            <a:endParaRPr lang="ko-KR" altLang="ko-KR" sz="1000" dirty="0">
              <a:effectLst/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30000"/>
              </a:lnSpc>
            </a:pPr>
            <a:r>
              <a:rPr lang="de-DE" altLang="ko-KR" sz="1000" dirty="0">
                <a:solidFill>
                  <a:srgbClr val="000000"/>
                </a:solidFill>
                <a:effectLst/>
                <a:latin typeface="+mn-ea"/>
                <a:cs typeface="Times New Roman" panose="02020603050405020304" pitchFamily="18" charset="0"/>
              </a:rPr>
              <a:t> </a:t>
            </a:r>
            <a:endParaRPr lang="ko-KR" altLang="ko-KR" sz="1000" b="1" dirty="0">
              <a:effectLst/>
              <a:latin typeface="+mn-ea"/>
              <a:cs typeface="Times New Roman" panose="02020603050405020304" pitchFamily="18" charset="0"/>
            </a:endParaRPr>
          </a:p>
          <a:p>
            <a:pPr latinLnBrk="0">
              <a:lnSpc>
                <a:spcPct val="130000"/>
              </a:lnSpc>
            </a:pPr>
            <a:r>
              <a:rPr lang="de-DE" altLang="ko-KR" sz="1000" b="1" dirty="0">
                <a:solidFill>
                  <a:srgbClr val="000000"/>
                </a:solidFill>
                <a:effectLst/>
                <a:latin typeface="+mn-ea"/>
                <a:cs typeface="Times New Roman" panose="02020603050405020304" pitchFamily="18" charset="0"/>
              </a:rPr>
              <a:t> </a:t>
            </a:r>
            <a:r>
              <a:rPr lang="de-DE" altLang="ko-KR" sz="1000" dirty="0">
                <a:solidFill>
                  <a:srgbClr val="000000"/>
                </a:solidFill>
                <a:effectLst/>
                <a:latin typeface="+mn-ea"/>
                <a:cs typeface="Times New Roman" panose="02020603050405020304" pitchFamily="18" charset="0"/>
              </a:rPr>
              <a:t> </a:t>
            </a:r>
            <a:endParaRPr lang="ko-KR" altLang="ko-KR" sz="1000" dirty="0">
              <a:effectLst/>
              <a:latin typeface="+mn-ea"/>
              <a:cs typeface="Times New Roman" panose="02020603050405020304" pitchFamily="18" charset="0"/>
            </a:endParaRPr>
          </a:p>
          <a:p>
            <a:pPr latinLnBrk="0">
              <a:lnSpc>
                <a:spcPct val="130000"/>
              </a:lnSpc>
            </a:pPr>
            <a:r>
              <a:rPr lang="de-DE" altLang="ko-KR" sz="1000" b="1" dirty="0">
                <a:solidFill>
                  <a:srgbClr val="000000"/>
                </a:solidFill>
                <a:effectLst/>
                <a:latin typeface="+mn-ea"/>
                <a:cs typeface="Times New Roman" panose="02020603050405020304" pitchFamily="18" charset="0"/>
              </a:rPr>
              <a:t> </a:t>
            </a:r>
            <a:endParaRPr lang="ko-KR" altLang="ko-KR" sz="1000" dirty="0">
              <a:effectLst/>
              <a:latin typeface="+mn-ea"/>
              <a:cs typeface="Times New Roman" panose="02020603050405020304" pitchFamily="18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428860" y="4447512"/>
            <a:ext cx="3929090" cy="2264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31710774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"/>
          <p:cNvSpPr>
            <a:spLocks noGrp="1"/>
          </p:cNvSpPr>
          <p:nvPr>
            <p:ph type="ctrTitle"/>
          </p:nvPr>
        </p:nvSpPr>
        <p:spPr>
          <a:xfrm>
            <a:off x="685800" y="2071678"/>
            <a:ext cx="7772400" cy="2000264"/>
          </a:xfrm>
        </p:spPr>
        <p:txBody>
          <a:bodyPr/>
          <a:lstStyle/>
          <a:p>
            <a:r>
              <a:rPr lang="en-US" b="1" dirty="0"/>
              <a:t>Main Part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F13F5CC-B8E9-482F-A016-6EE14B7359EE}" type="slidenum">
              <a:rPr lang="ko-KR" altLang="en-US" smtClean="0"/>
              <a:pPr/>
              <a:t>278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3415077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AS-IS</a:t>
            </a:r>
            <a:endParaRPr lang="ko-KR" altLang="en-US" dirty="0"/>
          </a:p>
        </p:txBody>
      </p:sp>
      <p:grpSp>
        <p:nvGrpSpPr>
          <p:cNvPr id="289" name="그룹 8"/>
          <p:cNvGrpSpPr/>
          <p:nvPr/>
        </p:nvGrpSpPr>
        <p:grpSpPr>
          <a:xfrm>
            <a:off x="3714744" y="1311261"/>
            <a:ext cx="1143008" cy="909331"/>
            <a:chOff x="3714744" y="1326843"/>
            <a:chExt cx="1143008" cy="909331"/>
          </a:xfrm>
        </p:grpSpPr>
        <p:sp>
          <p:nvSpPr>
            <p:cNvPr id="290" name="직사각형 289"/>
            <p:cNvSpPr/>
            <p:nvPr/>
          </p:nvSpPr>
          <p:spPr bwMode="auto">
            <a:xfrm>
              <a:off x="3714744" y="1643050"/>
              <a:ext cx="1143008" cy="571504"/>
            </a:xfrm>
            <a:prstGeom prst="rect">
              <a:avLst/>
            </a:prstGeom>
            <a:noFill/>
            <a:ln w="12699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291" name="TextBox 290"/>
            <p:cNvSpPr txBox="1"/>
            <p:nvPr/>
          </p:nvSpPr>
          <p:spPr>
            <a:xfrm>
              <a:off x="3855306" y="1805287"/>
              <a:ext cx="910827" cy="43088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>
                  <a:latin typeface="+mn-ea"/>
                </a:rPr>
                <a:t>VTN</a:t>
              </a:r>
            </a:p>
            <a:p>
              <a:r>
                <a:rPr lang="en-US" altLang="ko-KR" sz="1100" b="1" dirty="0">
                  <a:latin typeface="+mn-ea"/>
                </a:rPr>
                <a:t>(</a:t>
              </a:r>
              <a:r>
                <a:rPr lang="en-US" altLang="ko-KR" sz="1100" b="1" i="1" dirty="0">
                  <a:latin typeface="+mn-ea"/>
                </a:rPr>
                <a:t>EPRI C++</a:t>
              </a:r>
              <a:r>
                <a:rPr lang="en-US" altLang="ko-KR" sz="1100" b="1" dirty="0">
                  <a:latin typeface="+mn-ea"/>
                </a:rPr>
                <a:t>)</a:t>
              </a:r>
            </a:p>
          </p:txBody>
        </p:sp>
        <p:pic>
          <p:nvPicPr>
            <p:cNvPr id="292" name="Picture 3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3929058" y="1326843"/>
              <a:ext cx="571504" cy="5143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293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429124" y="1454436"/>
              <a:ext cx="285752" cy="3724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294" name="직사각형 293"/>
          <p:cNvSpPr/>
          <p:nvPr/>
        </p:nvSpPr>
        <p:spPr bwMode="auto">
          <a:xfrm>
            <a:off x="3071802" y="2525707"/>
            <a:ext cx="2500330" cy="623925"/>
          </a:xfrm>
          <a:prstGeom prst="rect">
            <a:avLst/>
          </a:prstGeom>
          <a:noFill/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en-US" sz="2000" dirty="0">
              <a:latin typeface="Times New Roman" pitchFamily="18" charset="0"/>
              <a:ea typeface="굴림" pitchFamily="50" charset="-127"/>
            </a:endParaRPr>
          </a:p>
        </p:txBody>
      </p:sp>
      <p:cxnSp>
        <p:nvCxnSpPr>
          <p:cNvPr id="295" name="직선 연결선 294"/>
          <p:cNvCxnSpPr/>
          <p:nvPr/>
        </p:nvCxnSpPr>
        <p:spPr bwMode="auto">
          <a:xfrm rot="5400000">
            <a:off x="4122881" y="2362339"/>
            <a:ext cx="326735" cy="1588"/>
          </a:xfrm>
          <a:prstGeom prst="line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96" name="직선 연결선 295"/>
          <p:cNvCxnSpPr/>
          <p:nvPr/>
        </p:nvCxnSpPr>
        <p:spPr bwMode="auto">
          <a:xfrm rot="5400000">
            <a:off x="2747700" y="987158"/>
            <a:ext cx="326735" cy="2750363"/>
          </a:xfrm>
          <a:prstGeom prst="line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97" name="직선 연결선 296"/>
          <p:cNvCxnSpPr/>
          <p:nvPr/>
        </p:nvCxnSpPr>
        <p:spPr bwMode="auto">
          <a:xfrm rot="16200000" flipH="1">
            <a:off x="5605219" y="880000"/>
            <a:ext cx="326735" cy="2964677"/>
          </a:xfrm>
          <a:prstGeom prst="line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298" name="Picture 20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357554" y="2597145"/>
            <a:ext cx="552430" cy="438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99" name="그룹 298"/>
          <p:cNvGrpSpPr/>
          <p:nvPr/>
        </p:nvGrpSpPr>
        <p:grpSpPr>
          <a:xfrm>
            <a:off x="2107389" y="3149632"/>
            <a:ext cx="4572032" cy="1901807"/>
            <a:chOff x="2107389" y="3124231"/>
            <a:chExt cx="4572032" cy="1901807"/>
          </a:xfrm>
        </p:grpSpPr>
        <p:cxnSp>
          <p:nvCxnSpPr>
            <p:cNvPr id="300" name="직선 연결선 299"/>
            <p:cNvCxnSpPr>
              <a:stCxn id="330" idx="0"/>
            </p:cNvCxnSpPr>
            <p:nvPr/>
          </p:nvCxnSpPr>
          <p:spPr bwMode="auto">
            <a:xfrm rot="5400000" flipH="1" flipV="1">
              <a:off x="2285985" y="2990056"/>
              <a:ext cx="1857386" cy="2214577"/>
            </a:xfrm>
            <a:prstGeom prst="line">
              <a:avLst/>
            </a:prstGeom>
            <a:solidFill>
              <a:schemeClr val="accent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1" name="직선 연결선 300"/>
            <p:cNvCxnSpPr>
              <a:endCxn id="333" idx="0"/>
            </p:cNvCxnSpPr>
            <p:nvPr/>
          </p:nvCxnSpPr>
          <p:spPr bwMode="auto">
            <a:xfrm>
              <a:off x="4357686" y="3168649"/>
              <a:ext cx="2321735" cy="1857388"/>
            </a:xfrm>
            <a:prstGeom prst="line">
              <a:avLst/>
            </a:prstGeom>
            <a:solidFill>
              <a:schemeClr val="accent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2" name="직선 연결선 301"/>
            <p:cNvCxnSpPr>
              <a:stCxn id="324" idx="0"/>
              <a:endCxn id="294" idx="2"/>
            </p:cNvCxnSpPr>
            <p:nvPr/>
          </p:nvCxnSpPr>
          <p:spPr bwMode="auto">
            <a:xfrm flipV="1">
              <a:off x="3250397" y="3124231"/>
              <a:ext cx="1071570" cy="1876405"/>
            </a:xfrm>
            <a:prstGeom prst="line">
              <a:avLst/>
            </a:prstGeom>
            <a:solidFill>
              <a:schemeClr val="accent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3" name="직선 연결선 302"/>
            <p:cNvCxnSpPr>
              <a:stCxn id="294" idx="2"/>
            </p:cNvCxnSpPr>
            <p:nvPr/>
          </p:nvCxnSpPr>
          <p:spPr bwMode="auto">
            <a:xfrm>
              <a:off x="4321967" y="3124231"/>
              <a:ext cx="40034" cy="1901805"/>
            </a:xfrm>
            <a:prstGeom prst="line">
              <a:avLst/>
            </a:prstGeom>
            <a:solidFill>
              <a:schemeClr val="accent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4" name="직선 연결선 303"/>
            <p:cNvCxnSpPr>
              <a:stCxn id="294" idx="2"/>
              <a:endCxn id="327" idx="0"/>
            </p:cNvCxnSpPr>
            <p:nvPr/>
          </p:nvCxnSpPr>
          <p:spPr bwMode="auto">
            <a:xfrm>
              <a:off x="4321967" y="3124231"/>
              <a:ext cx="1214446" cy="1876405"/>
            </a:xfrm>
            <a:prstGeom prst="line">
              <a:avLst/>
            </a:prstGeom>
            <a:solidFill>
              <a:schemeClr val="accent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pic>
        <p:nvPicPr>
          <p:cNvPr id="305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929058" y="5168913"/>
            <a:ext cx="357190" cy="3271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06" name="TextBox 305"/>
          <p:cNvSpPr txBox="1"/>
          <p:nvPr/>
        </p:nvSpPr>
        <p:spPr>
          <a:xfrm>
            <a:off x="1857356" y="1954203"/>
            <a:ext cx="1749774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200" b="1" dirty="0" err="1">
                <a:solidFill>
                  <a:srgbClr val="0000FF"/>
                </a:solidFill>
                <a:latin typeface="+mj-ea"/>
                <a:ea typeface="+mj-ea"/>
              </a:rPr>
              <a:t>OpenADR</a:t>
            </a:r>
            <a:r>
              <a:rPr lang="en-US" altLang="ko-KR" sz="1200" b="1" dirty="0">
                <a:solidFill>
                  <a:srgbClr val="0000FF"/>
                </a:solidFill>
                <a:latin typeface="+mj-ea"/>
                <a:ea typeface="+mj-ea"/>
              </a:rPr>
              <a:t>(HTTP,XML)</a:t>
            </a:r>
          </a:p>
        </p:txBody>
      </p:sp>
      <p:sp>
        <p:nvSpPr>
          <p:cNvPr id="307" name="TextBox 306"/>
          <p:cNvSpPr txBox="1"/>
          <p:nvPr/>
        </p:nvSpPr>
        <p:spPr>
          <a:xfrm>
            <a:off x="2500298" y="3320278"/>
            <a:ext cx="2674578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FF0000"/>
                </a:solidFill>
                <a:latin typeface="+mj-ea"/>
              </a:rPr>
              <a:t>EMA Protocol(</a:t>
            </a:r>
            <a:r>
              <a:rPr lang="en-US" altLang="ko-KR" sz="1200" b="1" dirty="0" err="1">
                <a:solidFill>
                  <a:srgbClr val="FF0000"/>
                </a:solidFill>
                <a:latin typeface="+mj-ea"/>
              </a:rPr>
              <a:t>CoAP</a:t>
            </a:r>
            <a:r>
              <a:rPr lang="en-US" altLang="ko-KR" sz="1200" b="1" dirty="0">
                <a:solidFill>
                  <a:srgbClr val="FF0000"/>
                </a:solidFill>
                <a:latin typeface="+mj-ea"/>
              </a:rPr>
              <a:t>, MQTT/JSON)</a:t>
            </a:r>
          </a:p>
        </p:txBody>
      </p:sp>
      <p:sp>
        <p:nvSpPr>
          <p:cNvPr id="308" name="TextBox 307"/>
          <p:cNvSpPr txBox="1"/>
          <p:nvPr/>
        </p:nvSpPr>
        <p:spPr>
          <a:xfrm>
            <a:off x="4071935" y="2573991"/>
            <a:ext cx="12144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atin typeface="+mj-ea"/>
                <a:ea typeface="+mj-ea"/>
              </a:rPr>
              <a:t>VEN</a:t>
            </a:r>
          </a:p>
          <a:p>
            <a:r>
              <a:rPr lang="en-US" altLang="ko-KR" sz="1400" b="1" dirty="0">
                <a:latin typeface="+mj-ea"/>
              </a:rPr>
              <a:t>SEMA</a:t>
            </a:r>
            <a:endParaRPr lang="en-US" altLang="ko-KR" sz="1400" b="1" dirty="0">
              <a:latin typeface="+mj-ea"/>
              <a:ea typeface="+mj-ea"/>
            </a:endParaRPr>
          </a:p>
        </p:txBody>
      </p:sp>
      <p:sp>
        <p:nvSpPr>
          <p:cNvPr id="309" name="오른쪽 중괄호 308"/>
          <p:cNvSpPr/>
          <p:nvPr/>
        </p:nvSpPr>
        <p:spPr bwMode="auto">
          <a:xfrm>
            <a:off x="4714876" y="2597145"/>
            <a:ext cx="214314" cy="428628"/>
          </a:xfrm>
          <a:prstGeom prst="rightBrace">
            <a:avLst/>
          </a:prstGeom>
          <a:noFill/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310" name="TextBox 309"/>
          <p:cNvSpPr txBox="1"/>
          <p:nvPr/>
        </p:nvSpPr>
        <p:spPr>
          <a:xfrm>
            <a:off x="4929190" y="2668583"/>
            <a:ext cx="506870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0000FF"/>
                </a:solidFill>
                <a:latin typeface="+mj-ea"/>
                <a:ea typeface="+mj-ea"/>
              </a:rPr>
              <a:t>UDP</a:t>
            </a:r>
          </a:p>
        </p:txBody>
      </p:sp>
      <p:sp>
        <p:nvSpPr>
          <p:cNvPr id="311" name="직사각형 310"/>
          <p:cNvSpPr/>
          <p:nvPr/>
        </p:nvSpPr>
        <p:spPr bwMode="auto">
          <a:xfrm>
            <a:off x="6000760" y="2525707"/>
            <a:ext cx="2500330" cy="623925"/>
          </a:xfrm>
          <a:prstGeom prst="rect">
            <a:avLst/>
          </a:prstGeom>
          <a:noFill/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en-US" sz="2000" dirty="0">
              <a:latin typeface="Times New Roman" pitchFamily="18" charset="0"/>
              <a:ea typeface="굴림" pitchFamily="50" charset="-127"/>
            </a:endParaRPr>
          </a:p>
        </p:txBody>
      </p:sp>
      <p:pic>
        <p:nvPicPr>
          <p:cNvPr id="312" name="Picture 20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286512" y="2597145"/>
            <a:ext cx="552430" cy="438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3" name="TextBox 312"/>
          <p:cNvSpPr txBox="1"/>
          <p:nvPr/>
        </p:nvSpPr>
        <p:spPr>
          <a:xfrm>
            <a:off x="7000893" y="2573991"/>
            <a:ext cx="12144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atin typeface="+mj-ea"/>
                <a:ea typeface="+mj-ea"/>
              </a:rPr>
              <a:t>VEN</a:t>
            </a:r>
          </a:p>
          <a:p>
            <a:r>
              <a:rPr lang="en-US" altLang="ko-KR" sz="1400" b="1" dirty="0">
                <a:latin typeface="+mj-ea"/>
              </a:rPr>
              <a:t>SEMA</a:t>
            </a:r>
            <a:endParaRPr lang="en-US" altLang="ko-KR" sz="1400" b="1" dirty="0">
              <a:latin typeface="+mj-ea"/>
              <a:ea typeface="+mj-ea"/>
            </a:endParaRPr>
          </a:p>
        </p:txBody>
      </p:sp>
      <p:sp>
        <p:nvSpPr>
          <p:cNvPr id="314" name="오른쪽 중괄호 313"/>
          <p:cNvSpPr/>
          <p:nvPr/>
        </p:nvSpPr>
        <p:spPr bwMode="auto">
          <a:xfrm>
            <a:off x="7643834" y="2597145"/>
            <a:ext cx="214314" cy="428628"/>
          </a:xfrm>
          <a:prstGeom prst="rightBrace">
            <a:avLst/>
          </a:prstGeom>
          <a:noFill/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315" name="TextBox 314"/>
          <p:cNvSpPr txBox="1"/>
          <p:nvPr/>
        </p:nvSpPr>
        <p:spPr>
          <a:xfrm>
            <a:off x="7858148" y="2668583"/>
            <a:ext cx="506870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0000FF"/>
                </a:solidFill>
                <a:latin typeface="+mj-ea"/>
                <a:ea typeface="+mj-ea"/>
              </a:rPr>
              <a:t>UDP</a:t>
            </a:r>
          </a:p>
        </p:txBody>
      </p:sp>
      <p:sp>
        <p:nvSpPr>
          <p:cNvPr id="316" name="직사각형 315"/>
          <p:cNvSpPr/>
          <p:nvPr/>
        </p:nvSpPr>
        <p:spPr bwMode="auto">
          <a:xfrm>
            <a:off x="285720" y="2544724"/>
            <a:ext cx="2500330" cy="623925"/>
          </a:xfrm>
          <a:prstGeom prst="rect">
            <a:avLst/>
          </a:prstGeom>
          <a:noFill/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en-US" sz="2000" dirty="0">
              <a:latin typeface="Times New Roman" pitchFamily="18" charset="0"/>
              <a:ea typeface="굴림" pitchFamily="50" charset="-127"/>
            </a:endParaRPr>
          </a:p>
        </p:txBody>
      </p:sp>
      <p:pic>
        <p:nvPicPr>
          <p:cNvPr id="317" name="Picture 20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71472" y="2597145"/>
            <a:ext cx="552430" cy="438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8" name="TextBox 317"/>
          <p:cNvSpPr txBox="1"/>
          <p:nvPr/>
        </p:nvSpPr>
        <p:spPr>
          <a:xfrm>
            <a:off x="1285853" y="2573991"/>
            <a:ext cx="12144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atin typeface="+mj-ea"/>
                <a:ea typeface="+mj-ea"/>
              </a:rPr>
              <a:t>VEN</a:t>
            </a:r>
          </a:p>
          <a:p>
            <a:r>
              <a:rPr lang="en-US" altLang="ko-KR" sz="1400" b="1" dirty="0">
                <a:latin typeface="+mj-ea"/>
              </a:rPr>
              <a:t>SEMA</a:t>
            </a:r>
            <a:endParaRPr lang="en-US" altLang="ko-KR" sz="1400" b="1" dirty="0">
              <a:latin typeface="+mj-ea"/>
              <a:ea typeface="+mj-ea"/>
            </a:endParaRPr>
          </a:p>
        </p:txBody>
      </p:sp>
      <p:sp>
        <p:nvSpPr>
          <p:cNvPr id="319" name="오른쪽 중괄호 318"/>
          <p:cNvSpPr/>
          <p:nvPr/>
        </p:nvSpPr>
        <p:spPr bwMode="auto">
          <a:xfrm>
            <a:off x="1928794" y="2597145"/>
            <a:ext cx="214314" cy="428628"/>
          </a:xfrm>
          <a:prstGeom prst="rightBrace">
            <a:avLst/>
          </a:prstGeom>
          <a:noFill/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320" name="TextBox 319"/>
          <p:cNvSpPr txBox="1"/>
          <p:nvPr/>
        </p:nvSpPr>
        <p:spPr>
          <a:xfrm>
            <a:off x="2143108" y="2668583"/>
            <a:ext cx="506870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0000FF"/>
                </a:solidFill>
                <a:latin typeface="+mj-ea"/>
                <a:ea typeface="+mj-ea"/>
              </a:rPr>
              <a:t>UDP</a:t>
            </a:r>
          </a:p>
        </p:txBody>
      </p:sp>
      <p:sp>
        <p:nvSpPr>
          <p:cNvPr id="321" name="직사각형 320"/>
          <p:cNvSpPr/>
          <p:nvPr/>
        </p:nvSpPr>
        <p:spPr bwMode="auto">
          <a:xfrm>
            <a:off x="3929058" y="5026037"/>
            <a:ext cx="928694" cy="642942"/>
          </a:xfrm>
          <a:prstGeom prst="rect">
            <a:avLst/>
          </a:prstGeom>
          <a:noFill/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en-US" sz="2000" dirty="0"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322" name="TextBox 321"/>
          <p:cNvSpPr txBox="1"/>
          <p:nvPr/>
        </p:nvSpPr>
        <p:spPr>
          <a:xfrm>
            <a:off x="4214810" y="5217197"/>
            <a:ext cx="7143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atin typeface="+mj-ea"/>
              </a:rPr>
              <a:t>CEMA</a:t>
            </a:r>
            <a:endParaRPr lang="en-US" altLang="ko-KR" sz="1400" b="1" dirty="0">
              <a:latin typeface="+mj-ea"/>
              <a:ea typeface="+mj-ea"/>
            </a:endParaRPr>
          </a:p>
        </p:txBody>
      </p:sp>
      <p:pic>
        <p:nvPicPr>
          <p:cNvPr id="323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786050" y="5168913"/>
            <a:ext cx="357190" cy="3271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24" name="직사각형 323"/>
          <p:cNvSpPr/>
          <p:nvPr/>
        </p:nvSpPr>
        <p:spPr bwMode="auto">
          <a:xfrm>
            <a:off x="2786050" y="5026037"/>
            <a:ext cx="928694" cy="642942"/>
          </a:xfrm>
          <a:prstGeom prst="rect">
            <a:avLst/>
          </a:prstGeom>
          <a:noFill/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en-US" sz="2000" dirty="0"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325" name="TextBox 324"/>
          <p:cNvSpPr txBox="1"/>
          <p:nvPr/>
        </p:nvSpPr>
        <p:spPr>
          <a:xfrm>
            <a:off x="3071802" y="5217197"/>
            <a:ext cx="7143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atin typeface="+mj-ea"/>
              </a:rPr>
              <a:t>CEMA</a:t>
            </a:r>
            <a:endParaRPr lang="en-US" altLang="ko-KR" sz="1400" b="1" dirty="0">
              <a:latin typeface="+mj-ea"/>
              <a:ea typeface="+mj-ea"/>
            </a:endParaRPr>
          </a:p>
        </p:txBody>
      </p:sp>
      <p:pic>
        <p:nvPicPr>
          <p:cNvPr id="326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072066" y="5168913"/>
            <a:ext cx="357190" cy="3271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27" name="직사각형 326"/>
          <p:cNvSpPr/>
          <p:nvPr/>
        </p:nvSpPr>
        <p:spPr bwMode="auto">
          <a:xfrm>
            <a:off x="5072066" y="5026037"/>
            <a:ext cx="928694" cy="642942"/>
          </a:xfrm>
          <a:prstGeom prst="rect">
            <a:avLst/>
          </a:prstGeom>
          <a:noFill/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en-US" sz="2000" dirty="0"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328" name="TextBox 327"/>
          <p:cNvSpPr txBox="1"/>
          <p:nvPr/>
        </p:nvSpPr>
        <p:spPr>
          <a:xfrm>
            <a:off x="5357818" y="5217197"/>
            <a:ext cx="7143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atin typeface="+mj-ea"/>
              </a:rPr>
              <a:t>CEMA</a:t>
            </a:r>
            <a:endParaRPr lang="en-US" altLang="ko-KR" sz="1400" b="1" dirty="0">
              <a:latin typeface="+mj-ea"/>
              <a:ea typeface="+mj-ea"/>
            </a:endParaRPr>
          </a:p>
        </p:txBody>
      </p:sp>
      <p:pic>
        <p:nvPicPr>
          <p:cNvPr id="329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643043" y="5168913"/>
            <a:ext cx="357190" cy="3271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30" name="직사각형 329"/>
          <p:cNvSpPr/>
          <p:nvPr/>
        </p:nvSpPr>
        <p:spPr bwMode="auto">
          <a:xfrm>
            <a:off x="1643043" y="5026037"/>
            <a:ext cx="928694" cy="642942"/>
          </a:xfrm>
          <a:prstGeom prst="rect">
            <a:avLst/>
          </a:prstGeom>
          <a:noFill/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en-US" sz="2000" dirty="0"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331" name="TextBox 330"/>
          <p:cNvSpPr txBox="1"/>
          <p:nvPr/>
        </p:nvSpPr>
        <p:spPr>
          <a:xfrm>
            <a:off x="1928795" y="5217197"/>
            <a:ext cx="7143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atin typeface="+mj-ea"/>
              </a:rPr>
              <a:t>CEMA</a:t>
            </a:r>
            <a:endParaRPr lang="en-US" altLang="ko-KR" sz="1400" b="1" dirty="0">
              <a:latin typeface="+mj-ea"/>
              <a:ea typeface="+mj-ea"/>
            </a:endParaRPr>
          </a:p>
        </p:txBody>
      </p:sp>
      <p:pic>
        <p:nvPicPr>
          <p:cNvPr id="332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215074" y="5168913"/>
            <a:ext cx="357190" cy="3271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33" name="직사각형 332"/>
          <p:cNvSpPr/>
          <p:nvPr/>
        </p:nvSpPr>
        <p:spPr bwMode="auto">
          <a:xfrm>
            <a:off x="6215074" y="5026037"/>
            <a:ext cx="928694" cy="642942"/>
          </a:xfrm>
          <a:prstGeom prst="rect">
            <a:avLst/>
          </a:prstGeom>
          <a:noFill/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en-US" sz="2000" dirty="0"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334" name="TextBox 333"/>
          <p:cNvSpPr txBox="1"/>
          <p:nvPr/>
        </p:nvSpPr>
        <p:spPr>
          <a:xfrm>
            <a:off x="6500826" y="5217197"/>
            <a:ext cx="7143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atin typeface="+mj-ea"/>
              </a:rPr>
              <a:t>CEMA</a:t>
            </a:r>
            <a:endParaRPr lang="en-US" altLang="ko-KR" sz="1400" b="1" dirty="0">
              <a:latin typeface="+mj-ea"/>
              <a:ea typeface="+mj-ea"/>
            </a:endParaRPr>
          </a:p>
        </p:txBody>
      </p:sp>
      <p:grpSp>
        <p:nvGrpSpPr>
          <p:cNvPr id="335" name="그룹 334"/>
          <p:cNvGrpSpPr/>
          <p:nvPr/>
        </p:nvGrpSpPr>
        <p:grpSpPr>
          <a:xfrm>
            <a:off x="571472" y="3168649"/>
            <a:ext cx="1928826" cy="857256"/>
            <a:chOff x="2107389" y="3124230"/>
            <a:chExt cx="4572032" cy="1876407"/>
          </a:xfrm>
        </p:grpSpPr>
        <p:cxnSp>
          <p:nvCxnSpPr>
            <p:cNvPr id="336" name="직선 연결선 335"/>
            <p:cNvCxnSpPr/>
            <p:nvPr/>
          </p:nvCxnSpPr>
          <p:spPr bwMode="auto">
            <a:xfrm rot="5400000" flipH="1" flipV="1">
              <a:off x="2285985" y="2964655"/>
              <a:ext cx="1857386" cy="2214577"/>
            </a:xfrm>
            <a:prstGeom prst="line">
              <a:avLst/>
            </a:prstGeom>
            <a:solidFill>
              <a:schemeClr val="accent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37" name="직선 연결선 336"/>
            <p:cNvCxnSpPr/>
            <p:nvPr/>
          </p:nvCxnSpPr>
          <p:spPr bwMode="auto">
            <a:xfrm>
              <a:off x="4357686" y="3143248"/>
              <a:ext cx="2321735" cy="1857388"/>
            </a:xfrm>
            <a:prstGeom prst="line">
              <a:avLst/>
            </a:prstGeom>
            <a:solidFill>
              <a:schemeClr val="accent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38" name="직선 연결선 337"/>
            <p:cNvCxnSpPr/>
            <p:nvPr/>
          </p:nvCxnSpPr>
          <p:spPr bwMode="auto">
            <a:xfrm rot="5400000" flipH="1" flipV="1">
              <a:off x="2847980" y="3526649"/>
              <a:ext cx="1876405" cy="1071570"/>
            </a:xfrm>
            <a:prstGeom prst="line">
              <a:avLst/>
            </a:prstGeom>
            <a:solidFill>
              <a:schemeClr val="accent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39" name="직선 연결선 338"/>
            <p:cNvCxnSpPr/>
            <p:nvPr/>
          </p:nvCxnSpPr>
          <p:spPr bwMode="auto">
            <a:xfrm rot="16200000" flipH="1">
              <a:off x="3403782" y="4042416"/>
              <a:ext cx="1876404" cy="40034"/>
            </a:xfrm>
            <a:prstGeom prst="line">
              <a:avLst/>
            </a:prstGeom>
            <a:solidFill>
              <a:schemeClr val="accent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40" name="직선 연결선 339"/>
            <p:cNvCxnSpPr/>
            <p:nvPr/>
          </p:nvCxnSpPr>
          <p:spPr bwMode="auto">
            <a:xfrm rot="16200000" flipH="1">
              <a:off x="3990988" y="3455210"/>
              <a:ext cx="1876405" cy="1214446"/>
            </a:xfrm>
            <a:prstGeom prst="line">
              <a:avLst/>
            </a:prstGeom>
            <a:solidFill>
              <a:schemeClr val="accent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341" name="그룹 340"/>
          <p:cNvGrpSpPr/>
          <p:nvPr/>
        </p:nvGrpSpPr>
        <p:grpSpPr>
          <a:xfrm>
            <a:off x="6429388" y="3168649"/>
            <a:ext cx="1928826" cy="857256"/>
            <a:chOff x="2107389" y="3124230"/>
            <a:chExt cx="4572032" cy="1876407"/>
          </a:xfrm>
        </p:grpSpPr>
        <p:cxnSp>
          <p:nvCxnSpPr>
            <p:cNvPr id="342" name="직선 연결선 341"/>
            <p:cNvCxnSpPr/>
            <p:nvPr/>
          </p:nvCxnSpPr>
          <p:spPr bwMode="auto">
            <a:xfrm rot="5400000" flipH="1" flipV="1">
              <a:off x="2285985" y="2964655"/>
              <a:ext cx="1857386" cy="2214577"/>
            </a:xfrm>
            <a:prstGeom prst="line">
              <a:avLst/>
            </a:prstGeom>
            <a:solidFill>
              <a:schemeClr val="accent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43" name="직선 연결선 342"/>
            <p:cNvCxnSpPr/>
            <p:nvPr/>
          </p:nvCxnSpPr>
          <p:spPr bwMode="auto">
            <a:xfrm>
              <a:off x="4357686" y="3143248"/>
              <a:ext cx="2321735" cy="1857388"/>
            </a:xfrm>
            <a:prstGeom prst="line">
              <a:avLst/>
            </a:prstGeom>
            <a:solidFill>
              <a:schemeClr val="accent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44" name="직선 연결선 343"/>
            <p:cNvCxnSpPr/>
            <p:nvPr/>
          </p:nvCxnSpPr>
          <p:spPr bwMode="auto">
            <a:xfrm rot="5400000" flipH="1" flipV="1">
              <a:off x="2847980" y="3526649"/>
              <a:ext cx="1876405" cy="1071570"/>
            </a:xfrm>
            <a:prstGeom prst="line">
              <a:avLst/>
            </a:prstGeom>
            <a:solidFill>
              <a:schemeClr val="accent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45" name="직선 연결선 344"/>
            <p:cNvCxnSpPr/>
            <p:nvPr/>
          </p:nvCxnSpPr>
          <p:spPr bwMode="auto">
            <a:xfrm rot="16200000" flipH="1">
              <a:off x="3403782" y="4042416"/>
              <a:ext cx="1876404" cy="40034"/>
            </a:xfrm>
            <a:prstGeom prst="line">
              <a:avLst/>
            </a:prstGeom>
            <a:solidFill>
              <a:schemeClr val="accent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46" name="직선 연결선 345"/>
            <p:cNvCxnSpPr/>
            <p:nvPr/>
          </p:nvCxnSpPr>
          <p:spPr bwMode="auto">
            <a:xfrm rot="16200000" flipH="1">
              <a:off x="3990988" y="3455210"/>
              <a:ext cx="1876405" cy="1214446"/>
            </a:xfrm>
            <a:prstGeom prst="line">
              <a:avLst/>
            </a:prstGeom>
            <a:solidFill>
              <a:schemeClr val="accent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347" name="TextBox 346"/>
          <p:cNvSpPr txBox="1"/>
          <p:nvPr/>
        </p:nvSpPr>
        <p:spPr>
          <a:xfrm>
            <a:off x="1357290" y="4034658"/>
            <a:ext cx="357190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altLang="ko-KR" sz="1200" b="1" dirty="0">
              <a:latin typeface="+mj-ea"/>
              <a:ea typeface="+mj-ea"/>
            </a:endParaRPr>
          </a:p>
        </p:txBody>
      </p:sp>
      <p:sp>
        <p:nvSpPr>
          <p:cNvPr id="348" name="TextBox 347"/>
          <p:cNvSpPr txBox="1"/>
          <p:nvPr/>
        </p:nvSpPr>
        <p:spPr>
          <a:xfrm>
            <a:off x="1857356" y="4025905"/>
            <a:ext cx="357190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altLang="ko-KR" sz="1200" b="1" dirty="0">
              <a:latin typeface="+mj-ea"/>
              <a:ea typeface="+mj-ea"/>
            </a:endParaRPr>
          </a:p>
        </p:txBody>
      </p:sp>
      <p:sp>
        <p:nvSpPr>
          <p:cNvPr id="349" name="TextBox 348"/>
          <p:cNvSpPr txBox="1"/>
          <p:nvPr/>
        </p:nvSpPr>
        <p:spPr>
          <a:xfrm>
            <a:off x="2285984" y="4025905"/>
            <a:ext cx="357190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altLang="ko-KR" sz="1200" b="1" dirty="0">
              <a:latin typeface="+mj-ea"/>
              <a:ea typeface="+mj-ea"/>
            </a:endParaRPr>
          </a:p>
        </p:txBody>
      </p:sp>
      <p:sp>
        <p:nvSpPr>
          <p:cNvPr id="350" name="TextBox 349"/>
          <p:cNvSpPr txBox="1"/>
          <p:nvPr/>
        </p:nvSpPr>
        <p:spPr>
          <a:xfrm>
            <a:off x="428596" y="4025905"/>
            <a:ext cx="357190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altLang="ko-KR" sz="1200" b="1" dirty="0">
              <a:latin typeface="+mj-ea"/>
              <a:ea typeface="+mj-ea"/>
            </a:endParaRPr>
          </a:p>
        </p:txBody>
      </p:sp>
      <p:sp>
        <p:nvSpPr>
          <p:cNvPr id="351" name="TextBox 350"/>
          <p:cNvSpPr txBox="1"/>
          <p:nvPr/>
        </p:nvSpPr>
        <p:spPr>
          <a:xfrm>
            <a:off x="928662" y="4025905"/>
            <a:ext cx="357190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altLang="ko-KR" sz="1200" b="1" dirty="0">
              <a:latin typeface="+mj-ea"/>
              <a:ea typeface="+mj-ea"/>
            </a:endParaRPr>
          </a:p>
        </p:txBody>
      </p:sp>
      <p:sp>
        <p:nvSpPr>
          <p:cNvPr id="352" name="TextBox 351"/>
          <p:cNvSpPr txBox="1"/>
          <p:nvPr/>
        </p:nvSpPr>
        <p:spPr>
          <a:xfrm>
            <a:off x="7215206" y="4034658"/>
            <a:ext cx="357190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altLang="ko-KR" sz="1200" b="1" dirty="0">
              <a:latin typeface="+mj-ea"/>
              <a:ea typeface="+mj-ea"/>
            </a:endParaRPr>
          </a:p>
        </p:txBody>
      </p:sp>
      <p:sp>
        <p:nvSpPr>
          <p:cNvPr id="353" name="TextBox 352"/>
          <p:cNvSpPr txBox="1"/>
          <p:nvPr/>
        </p:nvSpPr>
        <p:spPr>
          <a:xfrm>
            <a:off x="7715272" y="4025905"/>
            <a:ext cx="357190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altLang="ko-KR" sz="1200" b="1" dirty="0">
              <a:latin typeface="+mj-ea"/>
              <a:ea typeface="+mj-ea"/>
            </a:endParaRPr>
          </a:p>
        </p:txBody>
      </p:sp>
      <p:sp>
        <p:nvSpPr>
          <p:cNvPr id="354" name="TextBox 353"/>
          <p:cNvSpPr txBox="1"/>
          <p:nvPr/>
        </p:nvSpPr>
        <p:spPr>
          <a:xfrm>
            <a:off x="8143900" y="4025905"/>
            <a:ext cx="357190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altLang="ko-KR" sz="1200" b="1" dirty="0">
              <a:latin typeface="+mj-ea"/>
              <a:ea typeface="+mj-ea"/>
            </a:endParaRPr>
          </a:p>
        </p:txBody>
      </p:sp>
      <p:sp>
        <p:nvSpPr>
          <p:cNvPr id="355" name="TextBox 354"/>
          <p:cNvSpPr txBox="1"/>
          <p:nvPr/>
        </p:nvSpPr>
        <p:spPr>
          <a:xfrm>
            <a:off x="6286512" y="4025905"/>
            <a:ext cx="357190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altLang="ko-KR" sz="1200" b="1" dirty="0">
              <a:latin typeface="+mj-ea"/>
              <a:ea typeface="+mj-ea"/>
            </a:endParaRPr>
          </a:p>
        </p:txBody>
      </p:sp>
      <p:sp>
        <p:nvSpPr>
          <p:cNvPr id="356" name="TextBox 355"/>
          <p:cNvSpPr txBox="1"/>
          <p:nvPr/>
        </p:nvSpPr>
        <p:spPr>
          <a:xfrm>
            <a:off x="6786578" y="4025905"/>
            <a:ext cx="357190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altLang="ko-KR" sz="1200" b="1" dirty="0">
              <a:latin typeface="+mj-ea"/>
              <a:ea typeface="+mj-ea"/>
            </a:endParaRPr>
          </a:p>
        </p:txBody>
      </p:sp>
      <p:sp>
        <p:nvSpPr>
          <p:cNvPr id="357" name="직사각형 356"/>
          <p:cNvSpPr/>
          <p:nvPr/>
        </p:nvSpPr>
        <p:spPr>
          <a:xfrm>
            <a:off x="7215206" y="4454533"/>
            <a:ext cx="4001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∙∙∙</a:t>
            </a:r>
            <a:endParaRPr lang="ko-KR" altLang="en-US" dirty="0"/>
          </a:p>
        </p:txBody>
      </p:sp>
      <p:sp>
        <p:nvSpPr>
          <p:cNvPr id="358" name="직사각형 357"/>
          <p:cNvSpPr/>
          <p:nvPr/>
        </p:nvSpPr>
        <p:spPr>
          <a:xfrm>
            <a:off x="1357290" y="4370953"/>
            <a:ext cx="4001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∙∙∙</a:t>
            </a:r>
            <a:endParaRPr lang="ko-KR" altLang="en-US" dirty="0"/>
          </a:p>
        </p:txBody>
      </p:sp>
      <p:sp>
        <p:nvSpPr>
          <p:cNvPr id="359" name="직사각형 358"/>
          <p:cNvSpPr/>
          <p:nvPr/>
        </p:nvSpPr>
        <p:spPr>
          <a:xfrm>
            <a:off x="6000760" y="5942589"/>
            <a:ext cx="4001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∙∙∙</a:t>
            </a:r>
            <a:endParaRPr lang="ko-KR" altLang="en-US" dirty="0"/>
          </a:p>
        </p:txBody>
      </p:sp>
      <p:sp>
        <p:nvSpPr>
          <p:cNvPr id="360" name="직사각형 359"/>
          <p:cNvSpPr/>
          <p:nvPr/>
        </p:nvSpPr>
        <p:spPr>
          <a:xfrm>
            <a:off x="2857488" y="5883293"/>
            <a:ext cx="4001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∙∙∙</a:t>
            </a:r>
            <a:endParaRPr lang="ko-KR" altLang="en-US" dirty="0"/>
          </a:p>
        </p:txBody>
      </p:sp>
      <p:grpSp>
        <p:nvGrpSpPr>
          <p:cNvPr id="361" name="그룹 360"/>
          <p:cNvGrpSpPr/>
          <p:nvPr/>
        </p:nvGrpSpPr>
        <p:grpSpPr>
          <a:xfrm>
            <a:off x="3428992" y="5668979"/>
            <a:ext cx="1928826" cy="857256"/>
            <a:chOff x="2107389" y="3124230"/>
            <a:chExt cx="4572032" cy="1876407"/>
          </a:xfrm>
        </p:grpSpPr>
        <p:cxnSp>
          <p:nvCxnSpPr>
            <p:cNvPr id="362" name="직선 연결선 361"/>
            <p:cNvCxnSpPr/>
            <p:nvPr/>
          </p:nvCxnSpPr>
          <p:spPr bwMode="auto">
            <a:xfrm rot="5400000" flipH="1" flipV="1">
              <a:off x="2285985" y="2964655"/>
              <a:ext cx="1857386" cy="2214577"/>
            </a:xfrm>
            <a:prstGeom prst="line">
              <a:avLst/>
            </a:prstGeom>
            <a:solidFill>
              <a:schemeClr val="accent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63" name="직선 연결선 362"/>
            <p:cNvCxnSpPr/>
            <p:nvPr/>
          </p:nvCxnSpPr>
          <p:spPr bwMode="auto">
            <a:xfrm>
              <a:off x="4357686" y="3143248"/>
              <a:ext cx="2321735" cy="1857388"/>
            </a:xfrm>
            <a:prstGeom prst="line">
              <a:avLst/>
            </a:prstGeom>
            <a:solidFill>
              <a:schemeClr val="accent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64" name="직선 연결선 363"/>
            <p:cNvCxnSpPr/>
            <p:nvPr/>
          </p:nvCxnSpPr>
          <p:spPr bwMode="auto">
            <a:xfrm rot="5400000" flipH="1" flipV="1">
              <a:off x="2847980" y="3526649"/>
              <a:ext cx="1876405" cy="1071570"/>
            </a:xfrm>
            <a:prstGeom prst="line">
              <a:avLst/>
            </a:prstGeom>
            <a:solidFill>
              <a:schemeClr val="accent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65" name="직선 연결선 364"/>
            <p:cNvCxnSpPr/>
            <p:nvPr/>
          </p:nvCxnSpPr>
          <p:spPr bwMode="auto">
            <a:xfrm rot="16200000" flipH="1">
              <a:off x="3403782" y="4042416"/>
              <a:ext cx="1876404" cy="40034"/>
            </a:xfrm>
            <a:prstGeom prst="line">
              <a:avLst/>
            </a:prstGeom>
            <a:solidFill>
              <a:schemeClr val="accent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66" name="직선 연결선 365"/>
            <p:cNvCxnSpPr/>
            <p:nvPr/>
          </p:nvCxnSpPr>
          <p:spPr bwMode="auto">
            <a:xfrm rot="16200000" flipH="1">
              <a:off x="3990988" y="3455210"/>
              <a:ext cx="1876405" cy="1214446"/>
            </a:xfrm>
            <a:prstGeom prst="line">
              <a:avLst/>
            </a:prstGeom>
            <a:solidFill>
              <a:schemeClr val="accent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pic>
        <p:nvPicPr>
          <p:cNvPr id="367" name="그림 3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7554" y="6597673"/>
            <a:ext cx="167811" cy="189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" name="그림 3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2685" y="6597673"/>
            <a:ext cx="167811" cy="189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9" name="그림 3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248" y="6597673"/>
            <a:ext cx="167811" cy="189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0" name="그림 3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7752" y="6597673"/>
            <a:ext cx="167811" cy="189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1" name="그림 3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2883" y="6597673"/>
            <a:ext cx="167811" cy="189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2" name="TextBox 371"/>
          <p:cNvSpPr txBox="1"/>
          <p:nvPr/>
        </p:nvSpPr>
        <p:spPr>
          <a:xfrm>
            <a:off x="4857752" y="5740417"/>
            <a:ext cx="1092287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200" b="1" dirty="0" err="1">
                <a:solidFill>
                  <a:srgbClr val="FF0000"/>
                </a:solidFill>
                <a:latin typeface="+mj-ea"/>
              </a:rPr>
              <a:t>CoAP</a:t>
            </a:r>
            <a:r>
              <a:rPr lang="en-US" altLang="ko-KR" sz="1200" b="1" dirty="0">
                <a:solidFill>
                  <a:srgbClr val="FF0000"/>
                </a:solidFill>
                <a:latin typeface="+mj-ea"/>
              </a:rPr>
              <a:t>, MQTT</a:t>
            </a:r>
          </a:p>
        </p:txBody>
      </p:sp>
      <p:sp>
        <p:nvSpPr>
          <p:cNvPr id="376" name="TextBox 375"/>
          <p:cNvSpPr txBox="1"/>
          <p:nvPr/>
        </p:nvSpPr>
        <p:spPr>
          <a:xfrm>
            <a:off x="5983293" y="257927"/>
            <a:ext cx="305910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VTN : 1</a:t>
            </a:r>
            <a:r>
              <a:rPr lang="ko-KR" altLang="en-US" sz="1400" dirty="0"/>
              <a:t>대 </a:t>
            </a:r>
            <a:r>
              <a:rPr lang="en-US" altLang="ko-KR" sz="1400" dirty="0">
                <a:sym typeface="Wingdings" pitchFamily="2" charset="2"/>
              </a:rPr>
              <a:t>(</a:t>
            </a:r>
            <a:r>
              <a:rPr lang="ko-KR" altLang="en-US" sz="1400" dirty="0"/>
              <a:t>리눅스</a:t>
            </a:r>
            <a:r>
              <a:rPr lang="en-US" altLang="ko-KR" sz="1400" dirty="0"/>
              <a:t>)</a:t>
            </a:r>
          </a:p>
          <a:p>
            <a:r>
              <a:rPr lang="en-US" altLang="ko-KR" sz="1400" dirty="0"/>
              <a:t>SEMA +VEN: 3</a:t>
            </a:r>
            <a:r>
              <a:rPr lang="ko-KR" altLang="en-US" sz="1400" dirty="0"/>
              <a:t>대</a:t>
            </a:r>
            <a:r>
              <a:rPr lang="en-US" altLang="ko-KR" sz="1400" dirty="0"/>
              <a:t>(</a:t>
            </a:r>
            <a:r>
              <a:rPr lang="ko-KR" altLang="en-US" sz="1400" dirty="0"/>
              <a:t>리눅스</a:t>
            </a:r>
            <a:r>
              <a:rPr lang="en-US" altLang="ko-KR" sz="1400" dirty="0"/>
              <a:t>)</a:t>
            </a:r>
          </a:p>
          <a:p>
            <a:r>
              <a:rPr lang="en-US" altLang="ko-KR" sz="1400" dirty="0"/>
              <a:t>CEMA : SEMA 1</a:t>
            </a:r>
            <a:r>
              <a:rPr lang="ko-KR" altLang="en-US" sz="1400" dirty="0"/>
              <a:t>대당 </a:t>
            </a:r>
            <a:r>
              <a:rPr lang="en-US" altLang="ko-KR" sz="1400" dirty="0"/>
              <a:t>5</a:t>
            </a:r>
            <a:r>
              <a:rPr lang="ko-KR" altLang="en-US" sz="1400" dirty="0"/>
              <a:t>대</a:t>
            </a:r>
            <a:r>
              <a:rPr lang="en-US" altLang="ko-KR" sz="1400" dirty="0"/>
              <a:t>(</a:t>
            </a:r>
            <a:r>
              <a:rPr lang="en-US" altLang="ko-KR" sz="1400" dirty="0" err="1"/>
              <a:t>OpenWRT</a:t>
            </a:r>
            <a:r>
              <a:rPr lang="en-US" altLang="ko-KR" sz="1400" dirty="0"/>
              <a:t>)</a:t>
            </a:r>
          </a:p>
          <a:p>
            <a:r>
              <a:rPr lang="en-US" altLang="ko-KR" sz="1400" dirty="0"/>
              <a:t>Device : CEMA 1</a:t>
            </a:r>
            <a:r>
              <a:rPr lang="ko-KR" altLang="en-US" sz="1400" dirty="0"/>
              <a:t>대당 가상</a:t>
            </a:r>
            <a:r>
              <a:rPr lang="en-US" altLang="ko-KR" sz="1400" dirty="0"/>
              <a:t>5</a:t>
            </a:r>
            <a:r>
              <a:rPr lang="ko-KR" altLang="en-US" sz="1400" dirty="0"/>
              <a:t>대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310719" y="2284290"/>
            <a:ext cx="15023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FF0000"/>
                </a:solidFill>
              </a:rPr>
              <a:t>DR Event </a:t>
            </a:r>
            <a:r>
              <a:rPr lang="ko-KR" altLang="en-US" sz="1200" b="1" dirty="0">
                <a:solidFill>
                  <a:srgbClr val="FF0000"/>
                </a:solidFill>
              </a:rPr>
              <a:t>발생</a:t>
            </a:r>
            <a:r>
              <a:rPr lang="en-US" altLang="ko-KR" sz="1200" b="1" dirty="0">
                <a:solidFill>
                  <a:srgbClr val="FF0000"/>
                </a:solidFill>
              </a:rPr>
              <a:t>(172)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377" name="TextBox 376"/>
          <p:cNvSpPr txBox="1"/>
          <p:nvPr/>
        </p:nvSpPr>
        <p:spPr>
          <a:xfrm>
            <a:off x="4395821" y="4265621"/>
            <a:ext cx="15023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FF0000"/>
                </a:solidFill>
              </a:rPr>
              <a:t>DR Event </a:t>
            </a:r>
            <a:r>
              <a:rPr lang="ko-KR" altLang="en-US" sz="1200" b="1" dirty="0">
                <a:solidFill>
                  <a:srgbClr val="FF0000"/>
                </a:solidFill>
              </a:rPr>
              <a:t>전달</a:t>
            </a:r>
            <a:r>
              <a:rPr lang="en-US" altLang="ko-KR" sz="1200" b="1" dirty="0">
                <a:solidFill>
                  <a:srgbClr val="FF0000"/>
                </a:solidFill>
              </a:rPr>
              <a:t>(103)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378" name="TextBox 377">
            <a:extLst>
              <a:ext uri="{FF2B5EF4-FFF2-40B4-BE49-F238E27FC236}">
                <a16:creationId xmlns:a16="http://schemas.microsoft.com/office/drawing/2014/main" id="{93F3DF92-AA47-41E8-BE5B-7CFDABA5FE06}"/>
              </a:ext>
            </a:extLst>
          </p:cNvPr>
          <p:cNvSpPr txBox="1"/>
          <p:nvPr/>
        </p:nvSpPr>
        <p:spPr>
          <a:xfrm>
            <a:off x="3071802" y="2305418"/>
            <a:ext cx="3385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/>
              <a:t>172</a:t>
            </a:r>
            <a:endParaRPr lang="ko-KR" altLang="en-US" sz="800" dirty="0"/>
          </a:p>
        </p:txBody>
      </p:sp>
      <p:sp>
        <p:nvSpPr>
          <p:cNvPr id="379" name="TextBox 378">
            <a:extLst>
              <a:ext uri="{FF2B5EF4-FFF2-40B4-BE49-F238E27FC236}">
                <a16:creationId xmlns:a16="http://schemas.microsoft.com/office/drawing/2014/main" id="{EA1543EB-7E4B-4AE5-9F36-85967D179253}"/>
              </a:ext>
            </a:extLst>
          </p:cNvPr>
          <p:cNvSpPr txBox="1"/>
          <p:nvPr/>
        </p:nvSpPr>
        <p:spPr>
          <a:xfrm>
            <a:off x="3443336" y="1589655"/>
            <a:ext cx="3385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/>
              <a:t>181</a:t>
            </a:r>
            <a:endParaRPr lang="ko-KR" altLang="en-US" sz="800" dirty="0"/>
          </a:p>
        </p:txBody>
      </p:sp>
      <p:sp>
        <p:nvSpPr>
          <p:cNvPr id="380" name="TextBox 379">
            <a:extLst>
              <a:ext uri="{FF2B5EF4-FFF2-40B4-BE49-F238E27FC236}">
                <a16:creationId xmlns:a16="http://schemas.microsoft.com/office/drawing/2014/main" id="{93F3DF92-AA47-41E8-BE5B-7CFDABA5FE06}"/>
              </a:ext>
            </a:extLst>
          </p:cNvPr>
          <p:cNvSpPr txBox="1"/>
          <p:nvPr/>
        </p:nvSpPr>
        <p:spPr>
          <a:xfrm>
            <a:off x="285720" y="2305418"/>
            <a:ext cx="3385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/>
              <a:t>174</a:t>
            </a:r>
            <a:endParaRPr lang="ko-KR" altLang="en-US" sz="800" dirty="0"/>
          </a:p>
        </p:txBody>
      </p:sp>
      <p:sp>
        <p:nvSpPr>
          <p:cNvPr id="382" name="TextBox 381">
            <a:extLst>
              <a:ext uri="{FF2B5EF4-FFF2-40B4-BE49-F238E27FC236}">
                <a16:creationId xmlns:a16="http://schemas.microsoft.com/office/drawing/2014/main" id="{93F3DF92-AA47-41E8-BE5B-7CFDABA5FE06}"/>
              </a:ext>
            </a:extLst>
          </p:cNvPr>
          <p:cNvSpPr txBox="1"/>
          <p:nvPr/>
        </p:nvSpPr>
        <p:spPr>
          <a:xfrm>
            <a:off x="8162536" y="2305418"/>
            <a:ext cx="3385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/>
              <a:t>175</a:t>
            </a:r>
            <a:endParaRPr lang="ko-KR" altLang="en-US" sz="800" dirty="0"/>
          </a:p>
        </p:txBody>
      </p:sp>
      <p:sp>
        <p:nvSpPr>
          <p:cNvPr id="383" name="TextBox 382">
            <a:extLst>
              <a:ext uri="{FF2B5EF4-FFF2-40B4-BE49-F238E27FC236}">
                <a16:creationId xmlns:a16="http://schemas.microsoft.com/office/drawing/2014/main" id="{93F3DF92-AA47-41E8-BE5B-7CFDABA5FE06}"/>
              </a:ext>
            </a:extLst>
          </p:cNvPr>
          <p:cNvSpPr txBox="1"/>
          <p:nvPr/>
        </p:nvSpPr>
        <p:spPr>
          <a:xfrm>
            <a:off x="2237884" y="4823865"/>
            <a:ext cx="3385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/>
              <a:t>101</a:t>
            </a:r>
            <a:endParaRPr lang="ko-KR" altLang="en-US" sz="800" dirty="0"/>
          </a:p>
        </p:txBody>
      </p:sp>
      <p:sp>
        <p:nvSpPr>
          <p:cNvPr id="384" name="TextBox 383">
            <a:extLst>
              <a:ext uri="{FF2B5EF4-FFF2-40B4-BE49-F238E27FC236}">
                <a16:creationId xmlns:a16="http://schemas.microsoft.com/office/drawing/2014/main" id="{93F3DF92-AA47-41E8-BE5B-7CFDABA5FE06}"/>
              </a:ext>
            </a:extLst>
          </p:cNvPr>
          <p:cNvSpPr txBox="1"/>
          <p:nvPr/>
        </p:nvSpPr>
        <p:spPr>
          <a:xfrm>
            <a:off x="3389284" y="4823865"/>
            <a:ext cx="3385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/>
              <a:t>102</a:t>
            </a:r>
            <a:endParaRPr lang="ko-KR" altLang="en-US" sz="800" dirty="0"/>
          </a:p>
        </p:txBody>
      </p:sp>
      <p:sp>
        <p:nvSpPr>
          <p:cNvPr id="385" name="TextBox 384">
            <a:extLst>
              <a:ext uri="{FF2B5EF4-FFF2-40B4-BE49-F238E27FC236}">
                <a16:creationId xmlns:a16="http://schemas.microsoft.com/office/drawing/2014/main" id="{93F3DF92-AA47-41E8-BE5B-7CFDABA5FE06}"/>
              </a:ext>
            </a:extLst>
          </p:cNvPr>
          <p:cNvSpPr txBox="1"/>
          <p:nvPr/>
        </p:nvSpPr>
        <p:spPr>
          <a:xfrm>
            <a:off x="4523108" y="4823865"/>
            <a:ext cx="3385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/>
              <a:t>103</a:t>
            </a:r>
            <a:endParaRPr lang="ko-KR" altLang="en-US" sz="800" dirty="0"/>
          </a:p>
        </p:txBody>
      </p:sp>
      <p:sp>
        <p:nvSpPr>
          <p:cNvPr id="386" name="TextBox 385">
            <a:extLst>
              <a:ext uri="{FF2B5EF4-FFF2-40B4-BE49-F238E27FC236}">
                <a16:creationId xmlns:a16="http://schemas.microsoft.com/office/drawing/2014/main" id="{93F3DF92-AA47-41E8-BE5B-7CFDABA5FE06}"/>
              </a:ext>
            </a:extLst>
          </p:cNvPr>
          <p:cNvSpPr txBox="1"/>
          <p:nvPr/>
        </p:nvSpPr>
        <p:spPr>
          <a:xfrm>
            <a:off x="5644739" y="4823865"/>
            <a:ext cx="3385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/>
              <a:t>104</a:t>
            </a:r>
            <a:endParaRPr lang="ko-KR" altLang="en-US" sz="800" dirty="0"/>
          </a:p>
        </p:txBody>
      </p:sp>
      <p:sp>
        <p:nvSpPr>
          <p:cNvPr id="387" name="TextBox 386">
            <a:extLst>
              <a:ext uri="{FF2B5EF4-FFF2-40B4-BE49-F238E27FC236}">
                <a16:creationId xmlns:a16="http://schemas.microsoft.com/office/drawing/2014/main" id="{93F3DF92-AA47-41E8-BE5B-7CFDABA5FE06}"/>
              </a:ext>
            </a:extLst>
          </p:cNvPr>
          <p:cNvSpPr txBox="1"/>
          <p:nvPr/>
        </p:nvSpPr>
        <p:spPr>
          <a:xfrm>
            <a:off x="6831616" y="4823865"/>
            <a:ext cx="3385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/>
              <a:t>105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32677937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251520" y="1452564"/>
            <a:ext cx="8640960" cy="4568090"/>
          </a:xfrm>
        </p:spPr>
        <p:txBody>
          <a:bodyPr/>
          <a:lstStyle/>
          <a:p>
            <a:r>
              <a:rPr lang="en-US" altLang="ko-KR" sz="2000" dirty="0" err="1"/>
              <a:t>IoT</a:t>
            </a:r>
            <a:r>
              <a:rPr lang="ko-KR" altLang="en-US" sz="2000" dirty="0"/>
              <a:t>의 중요성이 증가하면서 </a:t>
            </a:r>
            <a:r>
              <a:rPr lang="en-US" altLang="ko-KR" sz="2000" dirty="0"/>
              <a:t>IETF</a:t>
            </a:r>
            <a:r>
              <a:rPr lang="ko-KR" altLang="en-US" sz="2000" dirty="0"/>
              <a:t>는 </a:t>
            </a:r>
            <a:r>
              <a:rPr lang="ko-KR" altLang="en-US" sz="2000" b="1" dirty="0">
                <a:solidFill>
                  <a:srgbClr val="FF0000"/>
                </a:solidFill>
              </a:rPr>
              <a:t>경량 메시징을 위한 </a:t>
            </a:r>
            <a:r>
              <a:rPr lang="en-US" altLang="ko-KR" sz="2000" b="1" dirty="0">
                <a:solidFill>
                  <a:srgbClr val="FF0000"/>
                </a:solidFill>
              </a:rPr>
              <a:t>CoAP</a:t>
            </a:r>
            <a:r>
              <a:rPr lang="ko-KR" altLang="en-US" sz="2000" b="1" dirty="0">
                <a:solidFill>
                  <a:srgbClr val="FF0000"/>
                </a:solidFill>
              </a:rPr>
              <a:t>를 정의했음</a:t>
            </a:r>
            <a:r>
              <a:rPr lang="en-US" altLang="ko-KR" sz="2000" dirty="0"/>
              <a:t>. </a:t>
            </a:r>
          </a:p>
          <a:p>
            <a:r>
              <a:rPr lang="en-US" altLang="ko-KR" sz="2000" dirty="0"/>
              <a:t>IETF</a:t>
            </a:r>
            <a:r>
              <a:rPr lang="ko-KR" altLang="en-US" sz="2000" dirty="0"/>
              <a:t>의 정의에 따르면</a:t>
            </a:r>
            <a:r>
              <a:rPr lang="en-US" altLang="ko-KR" sz="2000" dirty="0"/>
              <a:t>, </a:t>
            </a:r>
            <a:r>
              <a:rPr lang="en-US" altLang="ko-KR" sz="2000" dirty="0">
                <a:solidFill>
                  <a:srgbClr val="FF0000"/>
                </a:solidFill>
              </a:rPr>
              <a:t>CoAP</a:t>
            </a:r>
            <a:r>
              <a:rPr lang="ko-KR" altLang="en-US" sz="2000" dirty="0">
                <a:solidFill>
                  <a:srgbClr val="FF0000"/>
                </a:solidFill>
              </a:rPr>
              <a:t>는 ‘제한된 노드와 제한된</a:t>
            </a:r>
            <a:r>
              <a:rPr lang="en-US" altLang="ko-KR" sz="2000" dirty="0">
                <a:solidFill>
                  <a:srgbClr val="FF0000"/>
                </a:solidFill>
              </a:rPr>
              <a:t>(</a:t>
            </a:r>
            <a:r>
              <a:rPr lang="ko-KR" altLang="en-US" sz="2000" dirty="0">
                <a:solidFill>
                  <a:srgbClr val="FF0000"/>
                </a:solidFill>
              </a:rPr>
              <a:t>즉</a:t>
            </a:r>
            <a:r>
              <a:rPr lang="en-US" altLang="ko-KR" sz="2000" dirty="0">
                <a:solidFill>
                  <a:srgbClr val="FF0000"/>
                </a:solidFill>
              </a:rPr>
              <a:t>, </a:t>
            </a:r>
            <a:r>
              <a:rPr lang="ko-KR" altLang="en-US" sz="2000" dirty="0">
                <a:solidFill>
                  <a:srgbClr val="FF0000"/>
                </a:solidFill>
              </a:rPr>
              <a:t>저전력의 손실이 많은</a:t>
            </a:r>
            <a:r>
              <a:rPr lang="en-US" altLang="ko-KR" sz="2000" dirty="0">
                <a:solidFill>
                  <a:srgbClr val="FF0000"/>
                </a:solidFill>
              </a:rPr>
              <a:t>) </a:t>
            </a:r>
            <a:r>
              <a:rPr lang="ko-KR" altLang="en-US" sz="2000" dirty="0">
                <a:solidFill>
                  <a:srgbClr val="FF0000"/>
                </a:solidFill>
              </a:rPr>
              <a:t>네트워크</a:t>
            </a:r>
            <a:r>
              <a:rPr lang="ko-KR" altLang="en-US" sz="2000" dirty="0"/>
              <a:t>를 위한 것</a:t>
            </a:r>
            <a:endParaRPr lang="en-US" altLang="ko-KR" sz="2000" dirty="0"/>
          </a:p>
          <a:p>
            <a:pPr>
              <a:buNone/>
            </a:pPr>
            <a:endParaRPr lang="en-US" altLang="ko-KR" sz="2000" dirty="0"/>
          </a:p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b="1" dirty="0"/>
              <a:t>1. Smart Home Energy Framework :</a:t>
            </a:r>
            <a:r>
              <a:rPr lang="en-US" altLang="ko-KR" sz="2800" b="1" dirty="0"/>
              <a:t/>
            </a:r>
            <a:br>
              <a:rPr lang="en-US" altLang="ko-KR" sz="2800" b="1" dirty="0"/>
            </a:br>
            <a:r>
              <a:rPr lang="en-US" altLang="ko-KR" sz="2000" b="1" dirty="0"/>
              <a:t>1.1.4 Background </a:t>
            </a:r>
            <a:r>
              <a:rPr lang="en-US" altLang="ko-KR" sz="2000" b="1" dirty="0" err="1"/>
              <a:t>IoT</a:t>
            </a:r>
            <a:r>
              <a:rPr lang="en-US" altLang="ko-KR" sz="2000" b="1" dirty="0"/>
              <a:t> </a:t>
            </a:r>
            <a:r>
              <a:rPr lang="ko-KR" altLang="en-US" sz="2000" b="1" dirty="0"/>
              <a:t>수요반응 프로토콜</a:t>
            </a:r>
            <a:r>
              <a:rPr lang="en-US" altLang="ko-KR" sz="2000" b="1" dirty="0"/>
              <a:t> : CoAP (2/7)</a:t>
            </a:r>
            <a:endParaRPr lang="ko-KR" altLang="en-US" sz="20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AB2D1F1-EAAA-4541-A9AD-BBD67953F620}" type="slidenum">
              <a:rPr lang="ko-KR" altLang="en-US" smtClean="0">
                <a:solidFill>
                  <a:srgbClr val="000000"/>
                </a:solidFill>
              </a:rPr>
              <a:pPr>
                <a:defRPr/>
              </a:pPr>
              <a:t>28</a:t>
            </a:fld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sv-SE" altLang="ko-KR" dirty="0"/>
              <a:t>HYU 2018 TIPS</a:t>
            </a:r>
            <a:endParaRPr lang="ko-KR" altLang="ko-KR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2976" y="2824367"/>
            <a:ext cx="6643734" cy="41050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721418028"/>
      </p:ext>
    </p:extLst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2. EMAP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패킷 및 이벤트 속도 측정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실험 환경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7C6F095-276F-4AD3-9842-1213BA0CC323}" type="slidenum">
              <a:rPr lang="ko-KR" altLang="en-US" smtClean="0">
                <a:solidFill>
                  <a:srgbClr val="000000"/>
                </a:solidFill>
              </a:rPr>
              <a:pPr>
                <a:defRPr/>
              </a:pPr>
              <a:t>280</a:t>
            </a:fld>
            <a:endParaRPr lang="ko-KR" altLang="en-US">
              <a:solidFill>
                <a:srgbClr val="000000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>
                <a:solidFill>
                  <a:srgbClr val="000000"/>
                </a:solidFill>
              </a:rPr>
              <a:t>HYU 2018 TIPW</a:t>
            </a:r>
            <a:endParaRPr lang="ko-KR" altLang="ko-KR" dirty="0">
              <a:solidFill>
                <a:srgbClr val="000000"/>
              </a:solidFill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/>
          </p:nvPr>
        </p:nvGraphicFramePr>
        <p:xfrm>
          <a:off x="645121" y="1412776"/>
          <a:ext cx="7853757" cy="3290288"/>
        </p:xfrm>
        <a:graphic>
          <a:graphicData uri="http://schemas.openxmlformats.org/drawingml/2006/table">
            <a:tbl>
              <a:tblPr/>
              <a:tblGrid>
                <a:gridCol w="16756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16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832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832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54000">
                <a:tc rowSpan="5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kern="0" spc="0" dirty="0">
                          <a:solidFill>
                            <a:srgbClr val="000000"/>
                          </a:solidFill>
                          <a:latin typeface="바탕"/>
                        </a:rPr>
                        <a:t>VTN (EPRI)</a:t>
                      </a: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kern="0" spc="0" dirty="0">
                          <a:solidFill>
                            <a:srgbClr val="000000"/>
                          </a:solidFill>
                          <a:latin typeface="바탕"/>
                        </a:rPr>
                        <a:t>Local IP : 192.168.1.181</a:t>
                      </a: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900" b="1" kern="0" spc="0" dirty="0">
                        <a:solidFill>
                          <a:srgbClr val="000000"/>
                        </a:solidFill>
                      </a:endParaRPr>
                    </a:p>
                  </a:txBody>
                  <a:tcPr marL="58828" marR="58828" marT="16264" marB="1626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 rowSpan="5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kern="0" spc="0" dirty="0">
                          <a:solidFill>
                            <a:srgbClr val="000000"/>
                          </a:solidFill>
                          <a:latin typeface="바탕"/>
                        </a:rPr>
                        <a:t>Host PC</a:t>
                      </a:r>
                      <a:endParaRPr lang="en-US" sz="900" b="1" kern="0" spc="0" dirty="0">
                        <a:solidFill>
                          <a:srgbClr val="000000"/>
                        </a:solidFill>
                      </a:endParaRPr>
                    </a:p>
                  </a:txBody>
                  <a:tcPr marL="58828" marR="58828" marT="16264" marB="1626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kern="0" spc="0" dirty="0">
                          <a:solidFill>
                            <a:srgbClr val="000000"/>
                          </a:solidFill>
                          <a:latin typeface="바탕"/>
                        </a:rPr>
                        <a:t>CPU</a:t>
                      </a:r>
                      <a:endParaRPr lang="en-US" sz="900" b="1" kern="0" spc="0" dirty="0">
                        <a:solidFill>
                          <a:srgbClr val="000000"/>
                        </a:solidFill>
                      </a:endParaRPr>
                    </a:p>
                  </a:txBody>
                  <a:tcPr marL="58828" marR="58828" marT="16264" marB="1626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kern="0" spc="0" dirty="0">
                          <a:solidFill>
                            <a:srgbClr val="000000"/>
                          </a:solidFill>
                          <a:latin typeface="바탕"/>
                        </a:rPr>
                        <a:t>Intel Core i7-7770</a:t>
                      </a:r>
                      <a:endParaRPr lang="en-US" sz="900" b="1" kern="0" spc="0" dirty="0">
                        <a:solidFill>
                          <a:srgbClr val="000000"/>
                        </a:solidFill>
                      </a:endParaRPr>
                    </a:p>
                  </a:txBody>
                  <a:tcPr marL="58828" marR="58828" marT="16264" marB="1626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4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kern="0" spc="0" dirty="0">
                          <a:solidFill>
                            <a:srgbClr val="000000"/>
                          </a:solidFill>
                          <a:latin typeface="바탕"/>
                        </a:rPr>
                        <a:t>CPU Speed</a:t>
                      </a:r>
                      <a:endParaRPr lang="en-US" sz="900" b="1" kern="0" spc="0" dirty="0">
                        <a:solidFill>
                          <a:srgbClr val="000000"/>
                        </a:solidFill>
                      </a:endParaRPr>
                    </a:p>
                  </a:txBody>
                  <a:tcPr marL="58828" marR="58828" marT="16264" marB="1626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kern="0" spc="0" dirty="0">
                          <a:solidFill>
                            <a:srgbClr val="000000"/>
                          </a:solidFill>
                          <a:latin typeface="바탕"/>
                        </a:rPr>
                        <a:t>2.6GHz</a:t>
                      </a:r>
                      <a:endParaRPr lang="en-US" sz="900" b="1" kern="0" spc="0" dirty="0">
                        <a:solidFill>
                          <a:srgbClr val="000000"/>
                        </a:solidFill>
                      </a:endParaRPr>
                    </a:p>
                  </a:txBody>
                  <a:tcPr marL="58828" marR="58828" marT="16264" marB="1626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4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kern="0" spc="0">
                          <a:solidFill>
                            <a:srgbClr val="000000"/>
                          </a:solidFill>
                          <a:latin typeface="바탕"/>
                        </a:rPr>
                        <a:t>RAM</a:t>
                      </a:r>
                      <a:endParaRPr lang="en-US" sz="900" b="1" kern="0" spc="0">
                        <a:solidFill>
                          <a:srgbClr val="000000"/>
                        </a:solidFill>
                      </a:endParaRPr>
                    </a:p>
                  </a:txBody>
                  <a:tcPr marL="58828" marR="58828" marT="16264" marB="1626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kern="0" spc="0" dirty="0">
                          <a:solidFill>
                            <a:srgbClr val="000000"/>
                          </a:solidFill>
                          <a:latin typeface="바탕"/>
                        </a:rPr>
                        <a:t>16GB</a:t>
                      </a:r>
                      <a:endParaRPr lang="en-US" sz="900" b="1" kern="0" spc="0" dirty="0">
                        <a:solidFill>
                          <a:srgbClr val="000000"/>
                        </a:solidFill>
                      </a:endParaRPr>
                    </a:p>
                  </a:txBody>
                  <a:tcPr marL="58828" marR="58828" marT="16264" marB="1626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4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kern="0" spc="0">
                          <a:solidFill>
                            <a:srgbClr val="000000"/>
                          </a:solidFill>
                          <a:latin typeface="바탕"/>
                        </a:rPr>
                        <a:t>OS</a:t>
                      </a:r>
                      <a:endParaRPr lang="en-US" sz="900" b="1" kern="0" spc="0">
                        <a:solidFill>
                          <a:srgbClr val="000000"/>
                        </a:solidFill>
                      </a:endParaRPr>
                    </a:p>
                  </a:txBody>
                  <a:tcPr marL="58828" marR="58828" marT="16264" marB="1626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kern="0" spc="0" dirty="0">
                          <a:solidFill>
                            <a:srgbClr val="000000"/>
                          </a:solidFill>
                          <a:latin typeface="바탕"/>
                        </a:rPr>
                        <a:t>LINUX</a:t>
                      </a:r>
                      <a:endParaRPr lang="en-US" sz="900" b="1" kern="0" spc="0" dirty="0">
                        <a:solidFill>
                          <a:srgbClr val="000000"/>
                        </a:solidFill>
                      </a:endParaRPr>
                    </a:p>
                  </a:txBody>
                  <a:tcPr marL="58828" marR="58828" marT="16264" marB="1626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4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kern="0" spc="0">
                          <a:solidFill>
                            <a:srgbClr val="000000"/>
                          </a:solidFill>
                          <a:latin typeface="바탕"/>
                        </a:rPr>
                        <a:t>Language</a:t>
                      </a:r>
                      <a:endParaRPr lang="en-US" sz="900" b="1" kern="0" spc="0">
                        <a:solidFill>
                          <a:srgbClr val="000000"/>
                        </a:solidFill>
                      </a:endParaRPr>
                    </a:p>
                  </a:txBody>
                  <a:tcPr marL="58828" marR="58828" marT="16264" marB="1626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kern="0" spc="0" dirty="0">
                          <a:solidFill>
                            <a:srgbClr val="000000"/>
                          </a:solidFill>
                          <a:latin typeface="바탕"/>
                        </a:rPr>
                        <a:t>RUBY,</a:t>
                      </a:r>
                      <a:r>
                        <a:rPr lang="en-US" sz="900" b="1" kern="0" spc="0" baseline="0" dirty="0">
                          <a:solidFill>
                            <a:srgbClr val="000000"/>
                          </a:solidFill>
                          <a:latin typeface="바탕"/>
                        </a:rPr>
                        <a:t> C++</a:t>
                      </a:r>
                      <a:endParaRPr lang="en-US" sz="900" b="1" kern="0" spc="0" dirty="0">
                        <a:solidFill>
                          <a:srgbClr val="000000"/>
                        </a:solidFill>
                      </a:endParaRPr>
                    </a:p>
                  </a:txBody>
                  <a:tcPr marL="58828" marR="58828" marT="16264" marB="1626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4000">
                <a:tc rowSpan="6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kern="0" spc="0" dirty="0">
                          <a:solidFill>
                            <a:srgbClr val="000000"/>
                          </a:solidFill>
                          <a:latin typeface="바탕"/>
                        </a:rPr>
                        <a:t>VEN-SEMA</a:t>
                      </a:r>
                      <a:r>
                        <a:rPr lang="en-US" sz="900" b="1" kern="0" spc="0" baseline="0" dirty="0">
                          <a:solidFill>
                            <a:srgbClr val="000000"/>
                          </a:solidFill>
                          <a:latin typeface="바탕"/>
                        </a:rPr>
                        <a:t> (UDP)</a:t>
                      </a:r>
                      <a:endParaRPr lang="en-US" sz="900" b="1" kern="0" spc="0" dirty="0">
                        <a:solidFill>
                          <a:srgbClr val="000000"/>
                        </a:solidFill>
                      </a:endParaRPr>
                    </a:p>
                  </a:txBody>
                  <a:tcPr marL="58828" marR="58828" marT="16264" marB="1626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 rowSpan="6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kern="0" spc="0" dirty="0">
                          <a:solidFill>
                            <a:srgbClr val="000000"/>
                          </a:solidFill>
                          <a:latin typeface="바탕"/>
                        </a:rPr>
                        <a:t>Gateway</a:t>
                      </a:r>
                      <a:endParaRPr lang="en-US" sz="900" b="1" kern="0" spc="0" dirty="0">
                        <a:solidFill>
                          <a:srgbClr val="000000"/>
                        </a:solidFill>
                      </a:endParaRPr>
                    </a:p>
                  </a:txBody>
                  <a:tcPr marL="58828" marR="58828" marT="16264" marB="1626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kern="0" spc="0" dirty="0">
                          <a:solidFill>
                            <a:srgbClr val="000000"/>
                          </a:solidFill>
                          <a:latin typeface="바탕"/>
                        </a:rPr>
                        <a:t>Model</a:t>
                      </a:r>
                      <a:endParaRPr lang="en-US" sz="900" b="1" kern="0" spc="0" dirty="0">
                        <a:solidFill>
                          <a:srgbClr val="000000"/>
                        </a:solidFill>
                      </a:endParaRPr>
                    </a:p>
                  </a:txBody>
                  <a:tcPr marL="58828" marR="58828" marT="16264" marB="1626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kern="0" spc="0" dirty="0">
                          <a:solidFill>
                            <a:srgbClr val="000000"/>
                          </a:solidFill>
                          <a:latin typeface="바탕"/>
                        </a:rPr>
                        <a:t>Buffalo WZR-HP-G300NH</a:t>
                      </a:r>
                      <a:endParaRPr lang="en-US" sz="900" b="1" kern="0" spc="0" dirty="0">
                        <a:solidFill>
                          <a:srgbClr val="000000"/>
                        </a:solidFill>
                      </a:endParaRPr>
                    </a:p>
                  </a:txBody>
                  <a:tcPr marL="58828" marR="58828" marT="16264" marB="1626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4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kern="0" spc="0" dirty="0">
                          <a:solidFill>
                            <a:srgbClr val="222222"/>
                          </a:solidFill>
                          <a:latin typeface="바탕"/>
                        </a:rPr>
                        <a:t>CPU</a:t>
                      </a:r>
                      <a:endParaRPr lang="en-US" sz="900" b="1" kern="0" spc="0" dirty="0">
                        <a:solidFill>
                          <a:srgbClr val="000000"/>
                        </a:solidFill>
                      </a:endParaRPr>
                    </a:p>
                  </a:txBody>
                  <a:tcPr marL="58828" marR="58828" marT="16264" marB="1626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900" b="1" kern="0" spc="0" dirty="0">
                          <a:solidFill>
                            <a:srgbClr val="222222"/>
                          </a:solidFill>
                          <a:latin typeface="바탕"/>
                        </a:rPr>
                        <a:t>Atheros AR9132 rev 2 (0xb9)</a:t>
                      </a:r>
                      <a:endParaRPr lang="pt-BR" sz="900" b="1" kern="0" spc="0" dirty="0">
                        <a:solidFill>
                          <a:srgbClr val="000000"/>
                        </a:solidFill>
                      </a:endParaRPr>
                    </a:p>
                  </a:txBody>
                  <a:tcPr marL="58828" marR="58828" marT="16264" marB="1626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4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kern="0" spc="0">
                          <a:solidFill>
                            <a:srgbClr val="222222"/>
                          </a:solidFill>
                          <a:latin typeface="바탕"/>
                        </a:rPr>
                        <a:t>CPU Speed</a:t>
                      </a:r>
                      <a:endParaRPr lang="en-US" sz="900" b="1" kern="0" spc="0">
                        <a:solidFill>
                          <a:srgbClr val="000000"/>
                        </a:solidFill>
                      </a:endParaRPr>
                    </a:p>
                  </a:txBody>
                  <a:tcPr marL="58828" marR="58828" marT="16264" marB="1626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kern="0" spc="0">
                          <a:solidFill>
                            <a:srgbClr val="222222"/>
                          </a:solidFill>
                          <a:latin typeface="바탕"/>
                        </a:rPr>
                        <a:t>400 MHz</a:t>
                      </a:r>
                      <a:endParaRPr lang="en-US" sz="900" b="1" kern="0" spc="0">
                        <a:solidFill>
                          <a:srgbClr val="000000"/>
                        </a:solidFill>
                      </a:endParaRPr>
                    </a:p>
                  </a:txBody>
                  <a:tcPr marL="58828" marR="58828" marT="16264" marB="1626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4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kern="0" spc="0" dirty="0">
                          <a:solidFill>
                            <a:srgbClr val="222222"/>
                          </a:solidFill>
                          <a:latin typeface="바탕"/>
                        </a:rPr>
                        <a:t>RAM</a:t>
                      </a:r>
                      <a:endParaRPr lang="en-US" sz="900" b="1" kern="0" spc="0" dirty="0">
                        <a:solidFill>
                          <a:srgbClr val="000000"/>
                        </a:solidFill>
                      </a:endParaRPr>
                    </a:p>
                  </a:txBody>
                  <a:tcPr marL="58828" marR="58828" marT="16264" marB="1626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kern="0" spc="0">
                          <a:solidFill>
                            <a:srgbClr val="222222"/>
                          </a:solidFill>
                          <a:latin typeface="바탕"/>
                        </a:rPr>
                        <a:t>64 MB</a:t>
                      </a:r>
                      <a:endParaRPr lang="en-US" sz="900" b="1" kern="0" spc="0">
                        <a:solidFill>
                          <a:srgbClr val="000000"/>
                        </a:solidFill>
                      </a:endParaRPr>
                    </a:p>
                  </a:txBody>
                  <a:tcPr marL="58828" marR="58828" marT="16264" marB="1626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4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kern="0" spc="0" dirty="0">
                          <a:solidFill>
                            <a:srgbClr val="000000"/>
                          </a:solidFill>
                          <a:latin typeface="바탕"/>
                        </a:rPr>
                        <a:t>OS</a:t>
                      </a:r>
                      <a:endParaRPr lang="en-US" sz="900" b="1" kern="0" spc="0" dirty="0">
                        <a:solidFill>
                          <a:srgbClr val="000000"/>
                        </a:solidFill>
                      </a:endParaRPr>
                    </a:p>
                  </a:txBody>
                  <a:tcPr marL="58828" marR="58828" marT="16264" marB="1626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kern="0" spc="0">
                          <a:solidFill>
                            <a:srgbClr val="222222"/>
                          </a:solidFill>
                          <a:latin typeface="바탕"/>
                        </a:rPr>
                        <a:t>OpenWRT 15.05 Chaos Calmer</a:t>
                      </a:r>
                      <a:endParaRPr lang="en-US" sz="900" b="1" kern="0" spc="0">
                        <a:solidFill>
                          <a:srgbClr val="000000"/>
                        </a:solidFill>
                      </a:endParaRPr>
                    </a:p>
                  </a:txBody>
                  <a:tcPr marL="58828" marR="58828" marT="16264" marB="1626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7884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kern="0" spc="0">
                          <a:solidFill>
                            <a:srgbClr val="000000"/>
                          </a:solidFill>
                          <a:latin typeface="바탕"/>
                        </a:rPr>
                        <a:t>Language</a:t>
                      </a:r>
                      <a:endParaRPr lang="en-US" sz="900" b="1" kern="0" spc="0">
                        <a:solidFill>
                          <a:srgbClr val="000000"/>
                        </a:solidFill>
                      </a:endParaRPr>
                    </a:p>
                  </a:txBody>
                  <a:tcPr marL="58828" marR="58828" marT="16264" marB="1626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kern="0" spc="0">
                          <a:solidFill>
                            <a:srgbClr val="222222"/>
                          </a:solidFill>
                          <a:latin typeface="바탕"/>
                        </a:rPr>
                        <a:t>C, C++</a:t>
                      </a:r>
                      <a:endParaRPr lang="en-US" sz="900" b="1" kern="0" spc="0">
                        <a:solidFill>
                          <a:srgbClr val="222222"/>
                        </a:solidFill>
                      </a:endParaRPr>
                    </a:p>
                  </a:txBody>
                  <a:tcPr marL="58828" marR="58828" marT="16264" marB="1626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kern="0" spc="0" dirty="0">
                          <a:solidFill>
                            <a:srgbClr val="000000"/>
                          </a:solidFill>
                          <a:latin typeface="바탕"/>
                        </a:rPr>
                        <a:t>MQTT</a:t>
                      </a:r>
                      <a:r>
                        <a:rPr lang="en-US" sz="900" b="1" kern="0" spc="0" baseline="0" dirty="0">
                          <a:solidFill>
                            <a:srgbClr val="000000"/>
                          </a:solidFill>
                          <a:latin typeface="바탕"/>
                        </a:rPr>
                        <a:t> Broker</a:t>
                      </a: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kern="0" spc="0" baseline="0" dirty="0">
                          <a:solidFill>
                            <a:srgbClr val="000000"/>
                          </a:solidFill>
                          <a:latin typeface="바탕"/>
                        </a:rPr>
                        <a:t>166.104.28.51</a:t>
                      </a:r>
                      <a:endParaRPr lang="en-US" sz="900" b="1" kern="0" spc="0" dirty="0">
                        <a:solidFill>
                          <a:srgbClr val="000000"/>
                        </a:solidFill>
                      </a:endParaRPr>
                    </a:p>
                  </a:txBody>
                  <a:tcPr marL="58828" marR="58828" marT="16264" marB="1626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kern="0" spc="0" dirty="0">
                          <a:solidFill>
                            <a:srgbClr val="000000"/>
                          </a:solidFill>
                          <a:latin typeface="바탕"/>
                        </a:rPr>
                        <a:t>Broker</a:t>
                      </a:r>
                      <a:endParaRPr lang="en-US" sz="900" b="1" kern="0" spc="0" dirty="0">
                        <a:solidFill>
                          <a:srgbClr val="000000"/>
                        </a:solidFill>
                      </a:endParaRPr>
                    </a:p>
                  </a:txBody>
                  <a:tcPr marL="58828" marR="58828" marT="16264" marB="1626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kern="0" spc="0" dirty="0">
                          <a:solidFill>
                            <a:srgbClr val="000000"/>
                          </a:solidFill>
                          <a:latin typeface="바탕"/>
                        </a:rPr>
                        <a:t>OS</a:t>
                      </a:r>
                      <a:endParaRPr lang="en-US" sz="900" b="1" kern="0" spc="0" dirty="0">
                        <a:solidFill>
                          <a:srgbClr val="000000"/>
                        </a:solidFill>
                      </a:endParaRPr>
                    </a:p>
                  </a:txBody>
                  <a:tcPr marL="58828" marR="58828" marT="16264" marB="1626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kern="0" spc="0" dirty="0">
                          <a:solidFill>
                            <a:srgbClr val="000000"/>
                          </a:solidFill>
                          <a:latin typeface="바탕"/>
                        </a:rPr>
                        <a:t>Ubuntu</a:t>
                      </a:r>
                      <a:endParaRPr lang="en-US" sz="900" b="1" kern="0" spc="0" dirty="0">
                        <a:solidFill>
                          <a:srgbClr val="000000"/>
                        </a:solidFill>
                      </a:endParaRPr>
                    </a:p>
                  </a:txBody>
                  <a:tcPr marL="58828" marR="58828" marT="16264" marB="1626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46849239"/>
      </p:ext>
    </p:extLst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b="1" dirty="0"/>
              <a:t>Experiment Testbed</a:t>
            </a:r>
            <a:br>
              <a:rPr lang="en-US" altLang="ko-KR" sz="3200" b="1" dirty="0"/>
            </a:br>
            <a:r>
              <a:rPr lang="en-US" altLang="ko-KR" sz="3200" b="1" dirty="0"/>
              <a:t>(Server EMS- Client EMA)</a:t>
            </a: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AB2D1F1-EAAA-4541-A9AD-BBD67953F620}" type="slidenum">
              <a:rPr lang="ko-KR" altLang="en-US" smtClean="0"/>
              <a:pPr>
                <a:defRPr/>
              </a:pPr>
              <a:t>281</a:t>
            </a:fld>
            <a:endParaRPr lang="ko-KR" altLang="en-US" dirty="0"/>
          </a:p>
        </p:txBody>
      </p:sp>
      <p:grpSp>
        <p:nvGrpSpPr>
          <p:cNvPr id="10" name="그룹 9"/>
          <p:cNvGrpSpPr/>
          <p:nvPr/>
        </p:nvGrpSpPr>
        <p:grpSpPr>
          <a:xfrm>
            <a:off x="457200" y="3569276"/>
            <a:ext cx="6936261" cy="1152000"/>
            <a:chOff x="1103869" y="3475880"/>
            <a:chExt cx="6936261" cy="1152000"/>
          </a:xfrm>
        </p:grpSpPr>
        <p:sp>
          <p:nvSpPr>
            <p:cNvPr id="11" name="모서리가 둥근 직사각형 10"/>
            <p:cNvSpPr>
              <a:spLocks noChangeAspect="1"/>
            </p:cNvSpPr>
            <p:nvPr/>
          </p:nvSpPr>
          <p:spPr>
            <a:xfrm rot="16200000">
              <a:off x="3996000" y="583749"/>
              <a:ext cx="1152000" cy="6936261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모서리가 둥근 직사각형 11"/>
            <p:cNvSpPr>
              <a:spLocks noChangeAspect="1"/>
            </p:cNvSpPr>
            <p:nvPr/>
          </p:nvSpPr>
          <p:spPr>
            <a:xfrm>
              <a:off x="1190368" y="3532890"/>
              <a:ext cx="2193734" cy="1043117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모서리가 둥근 직사각형 18"/>
            <p:cNvSpPr>
              <a:spLocks noChangeAspect="1"/>
            </p:cNvSpPr>
            <p:nvPr/>
          </p:nvSpPr>
          <p:spPr>
            <a:xfrm>
              <a:off x="5745892" y="3532890"/>
              <a:ext cx="2193734" cy="1043117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모서리가 둥근 직사각형 19"/>
            <p:cNvSpPr>
              <a:spLocks noChangeAspect="1"/>
            </p:cNvSpPr>
            <p:nvPr/>
          </p:nvSpPr>
          <p:spPr>
            <a:xfrm>
              <a:off x="3476366" y="3528774"/>
              <a:ext cx="2193734" cy="1043117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/>
            <p:cNvSpPr>
              <a:spLocks noChangeAspect="1"/>
            </p:cNvSpPr>
            <p:nvPr/>
          </p:nvSpPr>
          <p:spPr>
            <a:xfrm rot="10800000" flipV="1">
              <a:off x="5904876" y="3673449"/>
              <a:ext cx="360000" cy="296562"/>
            </a:xfrm>
            <a:prstGeom prst="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/>
                <a:t>port18</a:t>
              </a:r>
              <a:endParaRPr lang="ko-KR" altLang="en-US" sz="700" dirty="0"/>
            </a:p>
          </p:txBody>
        </p:sp>
        <p:sp>
          <p:nvSpPr>
            <p:cNvPr id="22" name="직사각형 21"/>
            <p:cNvSpPr>
              <a:spLocks noChangeAspect="1"/>
            </p:cNvSpPr>
            <p:nvPr/>
          </p:nvSpPr>
          <p:spPr>
            <a:xfrm rot="10800000" flipV="1">
              <a:off x="3619903" y="3673449"/>
              <a:ext cx="360000" cy="296562"/>
            </a:xfrm>
            <a:prstGeom prst="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/>
                <a:t>port10</a:t>
              </a:r>
              <a:endParaRPr lang="ko-KR" altLang="en-US" sz="700" dirty="0"/>
            </a:p>
          </p:txBody>
        </p:sp>
        <p:sp>
          <p:nvSpPr>
            <p:cNvPr id="23" name="직사각형 22"/>
            <p:cNvSpPr>
              <a:spLocks noChangeAspect="1"/>
            </p:cNvSpPr>
            <p:nvPr/>
          </p:nvSpPr>
          <p:spPr>
            <a:xfrm rot="10800000" flipV="1">
              <a:off x="4139230" y="3673449"/>
              <a:ext cx="360000" cy="296562"/>
            </a:xfrm>
            <a:prstGeom prst="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/>
                <a:t>port12</a:t>
              </a:r>
              <a:endParaRPr lang="ko-KR" altLang="en-US" sz="700" dirty="0"/>
            </a:p>
          </p:txBody>
        </p:sp>
        <p:sp>
          <p:nvSpPr>
            <p:cNvPr id="24" name="직사각형 23"/>
            <p:cNvSpPr>
              <a:spLocks noChangeAspect="1"/>
            </p:cNvSpPr>
            <p:nvPr/>
          </p:nvSpPr>
          <p:spPr>
            <a:xfrm rot="10800000" flipV="1">
              <a:off x="4658557" y="3673449"/>
              <a:ext cx="360000" cy="296562"/>
            </a:xfrm>
            <a:prstGeom prst="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/>
                <a:t>port14</a:t>
              </a:r>
              <a:endParaRPr lang="ko-KR" altLang="en-US" sz="700" dirty="0"/>
            </a:p>
          </p:txBody>
        </p:sp>
        <p:sp>
          <p:nvSpPr>
            <p:cNvPr id="25" name="직사각형 24"/>
            <p:cNvSpPr>
              <a:spLocks noChangeAspect="1"/>
            </p:cNvSpPr>
            <p:nvPr/>
          </p:nvSpPr>
          <p:spPr>
            <a:xfrm rot="10800000" flipV="1">
              <a:off x="5177883" y="3673449"/>
              <a:ext cx="360000" cy="296562"/>
            </a:xfrm>
            <a:prstGeom prst="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/>
                <a:t>port15</a:t>
              </a:r>
              <a:endParaRPr lang="ko-KR" altLang="en-US" sz="700" dirty="0"/>
            </a:p>
          </p:txBody>
        </p:sp>
        <p:sp>
          <p:nvSpPr>
            <p:cNvPr id="26" name="직사각형 25"/>
            <p:cNvSpPr>
              <a:spLocks noChangeAspect="1"/>
            </p:cNvSpPr>
            <p:nvPr/>
          </p:nvSpPr>
          <p:spPr>
            <a:xfrm rot="10800000" flipV="1">
              <a:off x="6409440" y="3673449"/>
              <a:ext cx="360000" cy="296562"/>
            </a:xfrm>
            <a:prstGeom prst="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/>
                <a:t>port20</a:t>
              </a:r>
              <a:endParaRPr lang="ko-KR" altLang="en-US" sz="700" dirty="0"/>
            </a:p>
          </p:txBody>
        </p:sp>
        <p:sp>
          <p:nvSpPr>
            <p:cNvPr id="27" name="직사각형 26"/>
            <p:cNvSpPr>
              <a:spLocks noChangeAspect="1"/>
            </p:cNvSpPr>
            <p:nvPr/>
          </p:nvSpPr>
          <p:spPr>
            <a:xfrm rot="10800000" flipV="1">
              <a:off x="6914004" y="3673449"/>
              <a:ext cx="360000" cy="296562"/>
            </a:xfrm>
            <a:prstGeom prst="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/>
                <a:t>port22</a:t>
              </a:r>
              <a:endParaRPr lang="ko-KR" altLang="en-US" sz="700" dirty="0"/>
            </a:p>
          </p:txBody>
        </p:sp>
        <p:sp>
          <p:nvSpPr>
            <p:cNvPr id="28" name="직사각형 27"/>
            <p:cNvSpPr>
              <a:spLocks noChangeAspect="1"/>
            </p:cNvSpPr>
            <p:nvPr/>
          </p:nvSpPr>
          <p:spPr>
            <a:xfrm rot="10800000" flipV="1">
              <a:off x="7418569" y="3673449"/>
              <a:ext cx="360000" cy="296562"/>
            </a:xfrm>
            <a:prstGeom prst="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/>
                <a:t>port24</a:t>
              </a:r>
              <a:endParaRPr lang="ko-KR" altLang="en-US" sz="700" dirty="0"/>
            </a:p>
          </p:txBody>
        </p:sp>
        <p:sp>
          <p:nvSpPr>
            <p:cNvPr id="29" name="직사각형 28"/>
            <p:cNvSpPr>
              <a:spLocks noChangeAspect="1"/>
            </p:cNvSpPr>
            <p:nvPr/>
          </p:nvSpPr>
          <p:spPr>
            <a:xfrm rot="10800000" flipV="1">
              <a:off x="5904876" y="4155364"/>
              <a:ext cx="360000" cy="296562"/>
            </a:xfrm>
            <a:prstGeom prst="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/>
                <a:t>port17</a:t>
              </a:r>
              <a:endParaRPr lang="ko-KR" altLang="en-US" sz="700" dirty="0"/>
            </a:p>
          </p:txBody>
        </p:sp>
        <p:sp>
          <p:nvSpPr>
            <p:cNvPr id="30" name="직사각형 29"/>
            <p:cNvSpPr>
              <a:spLocks noChangeAspect="1"/>
            </p:cNvSpPr>
            <p:nvPr/>
          </p:nvSpPr>
          <p:spPr>
            <a:xfrm rot="10800000" flipV="1">
              <a:off x="3619903" y="4155364"/>
              <a:ext cx="360000" cy="296562"/>
            </a:xfrm>
            <a:prstGeom prst="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/>
                <a:t>port9</a:t>
              </a:r>
              <a:endParaRPr lang="ko-KR" altLang="en-US" sz="700" dirty="0"/>
            </a:p>
          </p:txBody>
        </p:sp>
        <p:sp>
          <p:nvSpPr>
            <p:cNvPr id="31" name="직사각형 30"/>
            <p:cNvSpPr>
              <a:spLocks noChangeAspect="1"/>
            </p:cNvSpPr>
            <p:nvPr/>
          </p:nvSpPr>
          <p:spPr>
            <a:xfrm rot="10800000" flipV="1">
              <a:off x="4139230" y="4155364"/>
              <a:ext cx="360000" cy="296562"/>
            </a:xfrm>
            <a:prstGeom prst="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/>
                <a:t>port11</a:t>
              </a:r>
              <a:endParaRPr lang="ko-KR" altLang="en-US" sz="700" dirty="0"/>
            </a:p>
          </p:txBody>
        </p:sp>
        <p:sp>
          <p:nvSpPr>
            <p:cNvPr id="32" name="직사각형 31"/>
            <p:cNvSpPr>
              <a:spLocks noChangeAspect="1"/>
            </p:cNvSpPr>
            <p:nvPr/>
          </p:nvSpPr>
          <p:spPr>
            <a:xfrm rot="10800000" flipV="1">
              <a:off x="4658557" y="4155364"/>
              <a:ext cx="360000" cy="296562"/>
            </a:xfrm>
            <a:prstGeom prst="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/>
                <a:t>port13</a:t>
              </a:r>
              <a:endParaRPr lang="ko-KR" altLang="en-US" sz="700" dirty="0"/>
            </a:p>
          </p:txBody>
        </p:sp>
        <p:sp>
          <p:nvSpPr>
            <p:cNvPr id="33" name="직사각형 32"/>
            <p:cNvSpPr>
              <a:spLocks noChangeAspect="1"/>
            </p:cNvSpPr>
            <p:nvPr/>
          </p:nvSpPr>
          <p:spPr>
            <a:xfrm rot="10800000" flipV="1">
              <a:off x="5177883" y="4155364"/>
              <a:ext cx="360000" cy="296562"/>
            </a:xfrm>
            <a:prstGeom prst="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/>
                <a:t>port15</a:t>
              </a:r>
              <a:endParaRPr lang="ko-KR" altLang="en-US" sz="700" dirty="0"/>
            </a:p>
          </p:txBody>
        </p:sp>
        <p:sp>
          <p:nvSpPr>
            <p:cNvPr id="34" name="직사각형 33"/>
            <p:cNvSpPr>
              <a:spLocks noChangeAspect="1"/>
            </p:cNvSpPr>
            <p:nvPr/>
          </p:nvSpPr>
          <p:spPr>
            <a:xfrm rot="10800000" flipV="1">
              <a:off x="6409440" y="4155364"/>
              <a:ext cx="360000" cy="296562"/>
            </a:xfrm>
            <a:prstGeom prst="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/>
                <a:t>port19</a:t>
              </a:r>
              <a:endParaRPr lang="ko-KR" altLang="en-US" sz="700" dirty="0"/>
            </a:p>
          </p:txBody>
        </p:sp>
        <p:sp>
          <p:nvSpPr>
            <p:cNvPr id="35" name="직사각형 34"/>
            <p:cNvSpPr>
              <a:spLocks noChangeAspect="1"/>
            </p:cNvSpPr>
            <p:nvPr/>
          </p:nvSpPr>
          <p:spPr>
            <a:xfrm rot="10800000" flipV="1">
              <a:off x="6914004" y="4155364"/>
              <a:ext cx="360000" cy="296562"/>
            </a:xfrm>
            <a:prstGeom prst="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/>
                <a:t>port21</a:t>
              </a:r>
              <a:endParaRPr lang="ko-KR" altLang="en-US" sz="700" dirty="0"/>
            </a:p>
          </p:txBody>
        </p:sp>
        <p:sp>
          <p:nvSpPr>
            <p:cNvPr id="36" name="직사각형 35"/>
            <p:cNvSpPr>
              <a:spLocks noChangeAspect="1"/>
            </p:cNvSpPr>
            <p:nvPr/>
          </p:nvSpPr>
          <p:spPr>
            <a:xfrm rot="10800000" flipV="1">
              <a:off x="7418569" y="4155364"/>
              <a:ext cx="360000" cy="296562"/>
            </a:xfrm>
            <a:prstGeom prst="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/>
                <a:t>port23</a:t>
              </a:r>
              <a:endParaRPr lang="ko-KR" altLang="en-US" sz="700" dirty="0"/>
            </a:p>
          </p:txBody>
        </p:sp>
        <p:sp>
          <p:nvSpPr>
            <p:cNvPr id="37" name="직사각형 36"/>
            <p:cNvSpPr>
              <a:spLocks noChangeAspect="1"/>
            </p:cNvSpPr>
            <p:nvPr/>
          </p:nvSpPr>
          <p:spPr>
            <a:xfrm rot="10800000" flipV="1">
              <a:off x="1345240" y="3685803"/>
              <a:ext cx="360000" cy="296562"/>
            </a:xfrm>
            <a:prstGeom prst="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/>
                <a:t>port2</a:t>
              </a:r>
              <a:endParaRPr lang="ko-KR" altLang="en-US" sz="700" dirty="0"/>
            </a:p>
          </p:txBody>
        </p:sp>
        <p:sp>
          <p:nvSpPr>
            <p:cNvPr id="38" name="직사각형 37"/>
            <p:cNvSpPr>
              <a:spLocks noChangeAspect="1"/>
            </p:cNvSpPr>
            <p:nvPr/>
          </p:nvSpPr>
          <p:spPr>
            <a:xfrm rot="10800000" flipV="1">
              <a:off x="1849804" y="3685803"/>
              <a:ext cx="360000" cy="296562"/>
            </a:xfrm>
            <a:prstGeom prst="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/>
                <a:t>port4</a:t>
              </a:r>
              <a:endParaRPr lang="ko-KR" altLang="en-US" sz="700" dirty="0"/>
            </a:p>
          </p:txBody>
        </p:sp>
        <p:sp>
          <p:nvSpPr>
            <p:cNvPr id="39" name="직사각형 38"/>
            <p:cNvSpPr>
              <a:spLocks noChangeAspect="1"/>
            </p:cNvSpPr>
            <p:nvPr/>
          </p:nvSpPr>
          <p:spPr>
            <a:xfrm rot="10800000" flipV="1">
              <a:off x="2354368" y="3685803"/>
              <a:ext cx="360000" cy="296562"/>
            </a:xfrm>
            <a:prstGeom prst="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/>
                <a:t>port6</a:t>
              </a:r>
              <a:endParaRPr lang="ko-KR" altLang="en-US" sz="700" dirty="0"/>
            </a:p>
          </p:txBody>
        </p:sp>
        <p:sp>
          <p:nvSpPr>
            <p:cNvPr id="40" name="직사각형 39"/>
            <p:cNvSpPr>
              <a:spLocks noChangeAspect="1"/>
            </p:cNvSpPr>
            <p:nvPr/>
          </p:nvSpPr>
          <p:spPr>
            <a:xfrm rot="10800000" flipV="1">
              <a:off x="2858933" y="3685803"/>
              <a:ext cx="360000" cy="296562"/>
            </a:xfrm>
            <a:prstGeom prst="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/>
                <a:t>port8</a:t>
              </a:r>
              <a:endParaRPr lang="ko-KR" altLang="en-US" sz="700" dirty="0"/>
            </a:p>
          </p:txBody>
        </p:sp>
        <p:sp>
          <p:nvSpPr>
            <p:cNvPr id="41" name="직사각형 40"/>
            <p:cNvSpPr>
              <a:spLocks noChangeAspect="1"/>
            </p:cNvSpPr>
            <p:nvPr/>
          </p:nvSpPr>
          <p:spPr>
            <a:xfrm rot="10800000" flipV="1">
              <a:off x="1345240" y="4167718"/>
              <a:ext cx="360000" cy="296562"/>
            </a:xfrm>
            <a:prstGeom prst="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/>
                <a:t>port1</a:t>
              </a:r>
              <a:endParaRPr lang="ko-KR" altLang="en-US" sz="700" dirty="0"/>
            </a:p>
          </p:txBody>
        </p:sp>
        <p:sp>
          <p:nvSpPr>
            <p:cNvPr id="42" name="직사각형 41"/>
            <p:cNvSpPr>
              <a:spLocks noChangeAspect="1"/>
            </p:cNvSpPr>
            <p:nvPr/>
          </p:nvSpPr>
          <p:spPr>
            <a:xfrm rot="10800000" flipV="1">
              <a:off x="1849804" y="4167718"/>
              <a:ext cx="360000" cy="296562"/>
            </a:xfrm>
            <a:prstGeom prst="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/>
                <a:t>port3</a:t>
              </a:r>
              <a:endParaRPr lang="ko-KR" altLang="en-US" sz="700" dirty="0"/>
            </a:p>
          </p:txBody>
        </p:sp>
        <p:sp>
          <p:nvSpPr>
            <p:cNvPr id="43" name="직사각형 42"/>
            <p:cNvSpPr>
              <a:spLocks noChangeAspect="1"/>
            </p:cNvSpPr>
            <p:nvPr/>
          </p:nvSpPr>
          <p:spPr>
            <a:xfrm rot="10800000" flipV="1">
              <a:off x="2354368" y="4167718"/>
              <a:ext cx="360000" cy="296562"/>
            </a:xfrm>
            <a:prstGeom prst="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/>
                <a:t>port5</a:t>
              </a:r>
              <a:endParaRPr lang="ko-KR" altLang="en-US" sz="700" dirty="0"/>
            </a:p>
          </p:txBody>
        </p:sp>
        <p:sp>
          <p:nvSpPr>
            <p:cNvPr id="44" name="직사각형 43"/>
            <p:cNvSpPr>
              <a:spLocks noChangeAspect="1"/>
            </p:cNvSpPr>
            <p:nvPr/>
          </p:nvSpPr>
          <p:spPr>
            <a:xfrm rot="10800000" flipV="1">
              <a:off x="2858933" y="4167718"/>
              <a:ext cx="360000" cy="296562"/>
            </a:xfrm>
            <a:prstGeom prst="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/>
                <a:t>port7</a:t>
              </a:r>
              <a:endParaRPr lang="ko-KR" altLang="en-US" sz="700" dirty="0"/>
            </a:p>
          </p:txBody>
        </p:sp>
      </p:grpSp>
      <p:cxnSp>
        <p:nvCxnSpPr>
          <p:cNvPr id="45" name="직선 연결선 44"/>
          <p:cNvCxnSpPr>
            <a:endCxn id="37" idx="0"/>
          </p:cNvCxnSpPr>
          <p:nvPr/>
        </p:nvCxnSpPr>
        <p:spPr bwMode="auto">
          <a:xfrm>
            <a:off x="878571" y="2818573"/>
            <a:ext cx="0" cy="96062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6" name="직선 연결선 45"/>
          <p:cNvCxnSpPr>
            <a:endCxn id="38" idx="0"/>
          </p:cNvCxnSpPr>
          <p:nvPr/>
        </p:nvCxnSpPr>
        <p:spPr bwMode="auto">
          <a:xfrm>
            <a:off x="1383135" y="2818573"/>
            <a:ext cx="0" cy="96062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7" name="직선 연결선 46"/>
          <p:cNvCxnSpPr>
            <a:endCxn id="39" idx="0"/>
          </p:cNvCxnSpPr>
          <p:nvPr/>
        </p:nvCxnSpPr>
        <p:spPr bwMode="auto">
          <a:xfrm>
            <a:off x="1887698" y="2818573"/>
            <a:ext cx="1" cy="96062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8" name="직선 연결선 47"/>
          <p:cNvCxnSpPr>
            <a:endCxn id="40" idx="0"/>
          </p:cNvCxnSpPr>
          <p:nvPr/>
        </p:nvCxnSpPr>
        <p:spPr bwMode="auto">
          <a:xfrm>
            <a:off x="2392262" y="2818573"/>
            <a:ext cx="2" cy="96062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9" name="직선 연결선 48"/>
          <p:cNvCxnSpPr>
            <a:endCxn id="22" idx="0"/>
          </p:cNvCxnSpPr>
          <p:nvPr/>
        </p:nvCxnSpPr>
        <p:spPr bwMode="auto">
          <a:xfrm>
            <a:off x="3153233" y="2818573"/>
            <a:ext cx="1" cy="94827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0" name="직선 연결선 49"/>
          <p:cNvCxnSpPr>
            <a:endCxn id="23" idx="0"/>
          </p:cNvCxnSpPr>
          <p:nvPr/>
        </p:nvCxnSpPr>
        <p:spPr bwMode="auto">
          <a:xfrm>
            <a:off x="3672560" y="2818573"/>
            <a:ext cx="1" cy="94827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1" name="직선 연결선 50"/>
          <p:cNvCxnSpPr>
            <a:endCxn id="24" idx="0"/>
          </p:cNvCxnSpPr>
          <p:nvPr/>
        </p:nvCxnSpPr>
        <p:spPr bwMode="auto">
          <a:xfrm>
            <a:off x="4191887" y="2818573"/>
            <a:ext cx="1" cy="94827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2" name="직선 연결선 51"/>
          <p:cNvCxnSpPr>
            <a:endCxn id="25" idx="0"/>
          </p:cNvCxnSpPr>
          <p:nvPr/>
        </p:nvCxnSpPr>
        <p:spPr bwMode="auto">
          <a:xfrm>
            <a:off x="4706732" y="2818573"/>
            <a:ext cx="0" cy="94827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3" name="직선 연결선 52"/>
          <p:cNvCxnSpPr>
            <a:endCxn id="21" idx="0"/>
          </p:cNvCxnSpPr>
          <p:nvPr/>
        </p:nvCxnSpPr>
        <p:spPr bwMode="auto">
          <a:xfrm>
            <a:off x="5438206" y="2818573"/>
            <a:ext cx="1" cy="94827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4" name="직선 연결선 53"/>
          <p:cNvCxnSpPr>
            <a:endCxn id="26" idx="0"/>
          </p:cNvCxnSpPr>
          <p:nvPr/>
        </p:nvCxnSpPr>
        <p:spPr bwMode="auto">
          <a:xfrm>
            <a:off x="5936860" y="2818573"/>
            <a:ext cx="0" cy="94827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5" name="직선 연결선 54"/>
          <p:cNvCxnSpPr>
            <a:stCxn id="41" idx="2"/>
          </p:cNvCxnSpPr>
          <p:nvPr/>
        </p:nvCxnSpPr>
        <p:spPr bwMode="auto">
          <a:xfrm flipH="1">
            <a:off x="873332" y="4557676"/>
            <a:ext cx="0" cy="91430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6" name="직선 연결선 55"/>
          <p:cNvCxnSpPr>
            <a:stCxn id="42" idx="2"/>
          </p:cNvCxnSpPr>
          <p:nvPr/>
        </p:nvCxnSpPr>
        <p:spPr bwMode="auto">
          <a:xfrm>
            <a:off x="1383135" y="4557676"/>
            <a:ext cx="0" cy="91430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7" name="직선 연결선 56"/>
          <p:cNvCxnSpPr>
            <a:stCxn id="43" idx="2"/>
          </p:cNvCxnSpPr>
          <p:nvPr/>
        </p:nvCxnSpPr>
        <p:spPr bwMode="auto">
          <a:xfrm flipH="1">
            <a:off x="1882459" y="4557676"/>
            <a:ext cx="0" cy="91430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8" name="직선 연결선 57"/>
          <p:cNvCxnSpPr>
            <a:stCxn id="44" idx="2"/>
          </p:cNvCxnSpPr>
          <p:nvPr/>
        </p:nvCxnSpPr>
        <p:spPr bwMode="auto">
          <a:xfrm flipH="1">
            <a:off x="2387023" y="4557676"/>
            <a:ext cx="0" cy="91430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9" name="직선 연결선 58"/>
          <p:cNvCxnSpPr>
            <a:stCxn id="30" idx="2"/>
          </p:cNvCxnSpPr>
          <p:nvPr/>
        </p:nvCxnSpPr>
        <p:spPr bwMode="auto">
          <a:xfrm flipH="1">
            <a:off x="3147994" y="4545322"/>
            <a:ext cx="0" cy="9266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0" name="직선 연결선 59"/>
          <p:cNvCxnSpPr>
            <a:stCxn id="31" idx="2"/>
          </p:cNvCxnSpPr>
          <p:nvPr/>
        </p:nvCxnSpPr>
        <p:spPr bwMode="auto">
          <a:xfrm flipH="1">
            <a:off x="3667321" y="4545322"/>
            <a:ext cx="0" cy="9266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1" name="직선 연결선 60"/>
          <p:cNvCxnSpPr>
            <a:stCxn id="32" idx="2"/>
          </p:cNvCxnSpPr>
          <p:nvPr/>
        </p:nvCxnSpPr>
        <p:spPr bwMode="auto">
          <a:xfrm flipH="1">
            <a:off x="4186648" y="4545322"/>
            <a:ext cx="0" cy="9266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2" name="직선 연결선 61"/>
          <p:cNvCxnSpPr>
            <a:stCxn id="33" idx="2"/>
          </p:cNvCxnSpPr>
          <p:nvPr/>
        </p:nvCxnSpPr>
        <p:spPr bwMode="auto">
          <a:xfrm flipH="1">
            <a:off x="4701493" y="4545322"/>
            <a:ext cx="0" cy="9266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3" name="직선 연결선 62"/>
          <p:cNvCxnSpPr>
            <a:stCxn id="29" idx="2"/>
          </p:cNvCxnSpPr>
          <p:nvPr/>
        </p:nvCxnSpPr>
        <p:spPr bwMode="auto">
          <a:xfrm flipH="1">
            <a:off x="5432967" y="4545322"/>
            <a:ext cx="0" cy="9266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4" name="직선 연결선 63"/>
          <p:cNvCxnSpPr>
            <a:stCxn id="34" idx="2"/>
          </p:cNvCxnSpPr>
          <p:nvPr/>
        </p:nvCxnSpPr>
        <p:spPr bwMode="auto">
          <a:xfrm flipH="1">
            <a:off x="5931621" y="4545322"/>
            <a:ext cx="0" cy="9266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65" name="그림 6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6800" y="2143985"/>
            <a:ext cx="1080000" cy="1080000"/>
          </a:xfrm>
          <a:prstGeom prst="rect">
            <a:avLst/>
          </a:prstGeom>
        </p:spPr>
      </p:pic>
      <p:sp>
        <p:nvSpPr>
          <p:cNvPr id="66" name="TextBox 65"/>
          <p:cNvSpPr txBox="1"/>
          <p:nvPr/>
        </p:nvSpPr>
        <p:spPr>
          <a:xfrm>
            <a:off x="7882569" y="3125189"/>
            <a:ext cx="5533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/>
              <a:t>EMS</a:t>
            </a:r>
          </a:p>
        </p:txBody>
      </p:sp>
      <p:cxnSp>
        <p:nvCxnSpPr>
          <p:cNvPr id="67" name="꺾인 연결선 66"/>
          <p:cNvCxnSpPr>
            <a:stCxn id="28" idx="0"/>
            <a:endCxn id="65" idx="1"/>
          </p:cNvCxnSpPr>
          <p:nvPr/>
        </p:nvCxnSpPr>
        <p:spPr bwMode="auto">
          <a:xfrm rot="5400000" flipH="1" flipV="1">
            <a:off x="6737920" y="2897965"/>
            <a:ext cx="1082860" cy="654900"/>
          </a:xfrm>
          <a:prstGeom prst="bentConnector2">
            <a:avLst/>
          </a:prstGeom>
          <a:solidFill>
            <a:schemeClr val="accent1"/>
          </a:solidFill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68" name="그림 6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91962" y="1788256"/>
            <a:ext cx="554729" cy="980634"/>
          </a:xfrm>
          <a:prstGeom prst="rect">
            <a:avLst/>
          </a:prstGeom>
        </p:spPr>
      </p:pic>
      <p:pic>
        <p:nvPicPr>
          <p:cNvPr id="69" name="그림 6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05770" y="1786066"/>
            <a:ext cx="554729" cy="980634"/>
          </a:xfrm>
          <a:prstGeom prst="rect">
            <a:avLst/>
          </a:prstGeom>
        </p:spPr>
      </p:pic>
      <p:pic>
        <p:nvPicPr>
          <p:cNvPr id="70" name="그림 69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19578" y="1786066"/>
            <a:ext cx="554729" cy="980634"/>
          </a:xfrm>
          <a:prstGeom prst="rect">
            <a:avLst/>
          </a:prstGeom>
        </p:spPr>
      </p:pic>
      <p:pic>
        <p:nvPicPr>
          <p:cNvPr id="71" name="그림 70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133386" y="1783876"/>
            <a:ext cx="554729" cy="980634"/>
          </a:xfrm>
          <a:prstGeom prst="rect">
            <a:avLst/>
          </a:prstGeom>
        </p:spPr>
      </p:pic>
      <p:pic>
        <p:nvPicPr>
          <p:cNvPr id="72" name="그림 7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816994" y="1783876"/>
            <a:ext cx="554729" cy="980634"/>
          </a:xfrm>
          <a:prstGeom prst="rect">
            <a:avLst/>
          </a:prstGeom>
        </p:spPr>
      </p:pic>
      <p:pic>
        <p:nvPicPr>
          <p:cNvPr id="73" name="그림 7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330802" y="1781686"/>
            <a:ext cx="554729" cy="980634"/>
          </a:xfrm>
          <a:prstGeom prst="rect">
            <a:avLst/>
          </a:prstGeom>
        </p:spPr>
      </p:pic>
      <p:pic>
        <p:nvPicPr>
          <p:cNvPr id="74" name="그림 7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844610" y="1781686"/>
            <a:ext cx="554729" cy="980634"/>
          </a:xfrm>
          <a:prstGeom prst="rect">
            <a:avLst/>
          </a:prstGeom>
        </p:spPr>
      </p:pic>
      <p:pic>
        <p:nvPicPr>
          <p:cNvPr id="75" name="그림 7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358418" y="1779496"/>
            <a:ext cx="554729" cy="980634"/>
          </a:xfrm>
          <a:prstGeom prst="rect">
            <a:avLst/>
          </a:prstGeom>
        </p:spPr>
      </p:pic>
      <p:pic>
        <p:nvPicPr>
          <p:cNvPr id="76" name="그림 7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52956" y="5471978"/>
            <a:ext cx="554729" cy="980634"/>
          </a:xfrm>
          <a:prstGeom prst="rect">
            <a:avLst/>
          </a:prstGeom>
        </p:spPr>
      </p:pic>
      <p:pic>
        <p:nvPicPr>
          <p:cNvPr id="77" name="그림 7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66764" y="5469788"/>
            <a:ext cx="554729" cy="980634"/>
          </a:xfrm>
          <a:prstGeom prst="rect">
            <a:avLst/>
          </a:prstGeom>
        </p:spPr>
      </p:pic>
      <p:pic>
        <p:nvPicPr>
          <p:cNvPr id="78" name="그림 7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80572" y="5469788"/>
            <a:ext cx="554729" cy="980634"/>
          </a:xfrm>
          <a:prstGeom prst="rect">
            <a:avLst/>
          </a:prstGeom>
        </p:spPr>
      </p:pic>
      <p:pic>
        <p:nvPicPr>
          <p:cNvPr id="79" name="그림 7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094380" y="5467598"/>
            <a:ext cx="554729" cy="980634"/>
          </a:xfrm>
          <a:prstGeom prst="rect">
            <a:avLst/>
          </a:prstGeom>
        </p:spPr>
      </p:pic>
      <p:pic>
        <p:nvPicPr>
          <p:cNvPr id="80" name="그림 79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825853" y="5510913"/>
            <a:ext cx="554729" cy="980634"/>
          </a:xfrm>
          <a:prstGeom prst="rect">
            <a:avLst/>
          </a:prstGeom>
        </p:spPr>
      </p:pic>
      <p:pic>
        <p:nvPicPr>
          <p:cNvPr id="81" name="그림 80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339661" y="5508723"/>
            <a:ext cx="554729" cy="980634"/>
          </a:xfrm>
          <a:prstGeom prst="rect">
            <a:avLst/>
          </a:prstGeom>
        </p:spPr>
      </p:pic>
      <p:pic>
        <p:nvPicPr>
          <p:cNvPr id="82" name="그림 8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853469" y="5508723"/>
            <a:ext cx="554729" cy="980634"/>
          </a:xfrm>
          <a:prstGeom prst="rect">
            <a:avLst/>
          </a:prstGeom>
        </p:spPr>
      </p:pic>
      <p:pic>
        <p:nvPicPr>
          <p:cNvPr id="83" name="그림 8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367277" y="5506533"/>
            <a:ext cx="554729" cy="980634"/>
          </a:xfrm>
          <a:prstGeom prst="rect">
            <a:avLst/>
          </a:prstGeom>
        </p:spPr>
      </p:pic>
      <p:pic>
        <p:nvPicPr>
          <p:cNvPr id="84" name="그림 8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093148" y="1786066"/>
            <a:ext cx="554729" cy="980634"/>
          </a:xfrm>
          <a:prstGeom prst="rect">
            <a:avLst/>
          </a:prstGeom>
        </p:spPr>
      </p:pic>
      <p:pic>
        <p:nvPicPr>
          <p:cNvPr id="85" name="그림 8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606956" y="1783876"/>
            <a:ext cx="554729" cy="980634"/>
          </a:xfrm>
          <a:prstGeom prst="rect">
            <a:avLst/>
          </a:prstGeom>
        </p:spPr>
      </p:pic>
      <p:pic>
        <p:nvPicPr>
          <p:cNvPr id="86" name="그림 8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155602" y="5521661"/>
            <a:ext cx="554729" cy="980634"/>
          </a:xfrm>
          <a:prstGeom prst="rect">
            <a:avLst/>
          </a:prstGeom>
        </p:spPr>
      </p:pic>
      <p:pic>
        <p:nvPicPr>
          <p:cNvPr id="87" name="그림 8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669410" y="5519471"/>
            <a:ext cx="554729" cy="980634"/>
          </a:xfrm>
          <a:prstGeom prst="rect">
            <a:avLst/>
          </a:prstGeom>
        </p:spPr>
      </p:pic>
      <p:sp>
        <p:nvSpPr>
          <p:cNvPr id="88" name="TextBox 87"/>
          <p:cNvSpPr txBox="1"/>
          <p:nvPr/>
        </p:nvSpPr>
        <p:spPr>
          <a:xfrm>
            <a:off x="6477966" y="5131991"/>
            <a:ext cx="2492990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 err="1"/>
              <a:t>ipTIME</a:t>
            </a:r>
            <a:r>
              <a:rPr lang="en-US" altLang="ko-KR" dirty="0"/>
              <a:t> SW2400	 1</a:t>
            </a:r>
            <a:r>
              <a:rPr lang="ko-KR" altLang="en-US" dirty="0"/>
              <a:t>대</a:t>
            </a:r>
            <a:endParaRPr lang="en-US" altLang="ko-KR" dirty="0"/>
          </a:p>
          <a:p>
            <a:r>
              <a:rPr lang="en-US" altLang="ko-KR" dirty="0"/>
              <a:t>Buffalo-G300NH 	20</a:t>
            </a:r>
            <a:r>
              <a:rPr lang="ko-KR" altLang="en-US" dirty="0"/>
              <a:t>대</a:t>
            </a:r>
            <a:endParaRPr lang="en-US" altLang="ko-KR" dirty="0"/>
          </a:p>
          <a:p>
            <a:r>
              <a:rPr lang="en-US" altLang="ko-KR" dirty="0" err="1"/>
              <a:t>Labtop</a:t>
            </a:r>
            <a:r>
              <a:rPr lang="en-US" altLang="ko-KR" dirty="0"/>
              <a:t>		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대</a:t>
            </a:r>
          </a:p>
        </p:txBody>
      </p:sp>
    </p:spTree>
    <p:extLst>
      <p:ext uri="{BB962C8B-B14F-4D97-AF65-F5344CB8AC3E}">
        <p14:creationId xmlns:p14="http://schemas.microsoft.com/office/powerpoint/2010/main" val="1314085946"/>
      </p:ext>
    </p:extLst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구름 130"/>
          <p:cNvSpPr/>
          <p:nvPr/>
        </p:nvSpPr>
        <p:spPr bwMode="auto">
          <a:xfrm>
            <a:off x="5877335" y="2453242"/>
            <a:ext cx="3166754" cy="4269292"/>
          </a:xfrm>
          <a:prstGeom prst="cloud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6" name="구름 5"/>
          <p:cNvSpPr/>
          <p:nvPr/>
        </p:nvSpPr>
        <p:spPr bwMode="auto">
          <a:xfrm>
            <a:off x="135467" y="2192867"/>
            <a:ext cx="5042017" cy="4529667"/>
          </a:xfrm>
          <a:prstGeom prst="cloud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ko-KR" dirty="0"/>
              <a:t>Smart Energy Framework</a:t>
            </a:r>
            <a:endParaRPr lang="ko-KR" altLang="en-US" dirty="0"/>
          </a:p>
        </p:txBody>
      </p:sp>
      <p:grpSp>
        <p:nvGrpSpPr>
          <p:cNvPr id="8" name="그룹 8"/>
          <p:cNvGrpSpPr/>
          <p:nvPr/>
        </p:nvGrpSpPr>
        <p:grpSpPr>
          <a:xfrm>
            <a:off x="2768129" y="2623756"/>
            <a:ext cx="699851" cy="676350"/>
            <a:chOff x="3714744" y="1326843"/>
            <a:chExt cx="1143008" cy="957157"/>
          </a:xfrm>
        </p:grpSpPr>
        <p:sp>
          <p:nvSpPr>
            <p:cNvPr id="9" name="직사각형 8"/>
            <p:cNvSpPr/>
            <p:nvPr/>
          </p:nvSpPr>
          <p:spPr bwMode="auto">
            <a:xfrm>
              <a:off x="3714744" y="1643050"/>
              <a:ext cx="1143008" cy="571504"/>
            </a:xfrm>
            <a:prstGeom prst="rect">
              <a:avLst/>
            </a:prstGeom>
            <a:noFill/>
            <a:ln w="12699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925648" y="1804885"/>
              <a:ext cx="696926" cy="47911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800" b="1" dirty="0">
                  <a:latin typeface="+mn-ea"/>
                </a:rPr>
                <a:t>VTN</a:t>
              </a:r>
            </a:p>
            <a:p>
              <a:r>
                <a:rPr lang="en-US" altLang="ko-KR" sz="800" b="1" i="1" dirty="0">
                  <a:latin typeface="+mn-ea"/>
                </a:rPr>
                <a:t>JAVA</a:t>
              </a:r>
            </a:p>
          </p:txBody>
        </p:sp>
        <p:pic>
          <p:nvPicPr>
            <p:cNvPr id="11" name="Picture 3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3929058" y="1326843"/>
              <a:ext cx="571504" cy="5143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2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429124" y="1454436"/>
              <a:ext cx="285752" cy="3724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13" name="직사각형 12"/>
          <p:cNvSpPr/>
          <p:nvPr/>
        </p:nvSpPr>
        <p:spPr bwMode="auto">
          <a:xfrm>
            <a:off x="2374463" y="3481913"/>
            <a:ext cx="1682010" cy="440880"/>
          </a:xfrm>
          <a:prstGeom prst="rect">
            <a:avLst/>
          </a:prstGeom>
          <a:noFill/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en-US" sz="1100" dirty="0">
              <a:latin typeface="Times New Roman" pitchFamily="18" charset="0"/>
              <a:ea typeface="굴림" pitchFamily="50" charset="-127"/>
            </a:endParaRPr>
          </a:p>
        </p:txBody>
      </p:sp>
      <p:cxnSp>
        <p:nvCxnSpPr>
          <p:cNvPr id="14" name="직선 연결선 13"/>
          <p:cNvCxnSpPr/>
          <p:nvPr/>
        </p:nvCxnSpPr>
        <p:spPr bwMode="auto">
          <a:xfrm rot="5400000">
            <a:off x="3002615" y="3366548"/>
            <a:ext cx="230879" cy="972"/>
          </a:xfrm>
          <a:prstGeom prst="line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8" name="직선 연결선 17"/>
          <p:cNvCxnSpPr/>
          <p:nvPr/>
        </p:nvCxnSpPr>
        <p:spPr bwMode="auto">
          <a:xfrm rot="5400000">
            <a:off x="2160608" y="2524465"/>
            <a:ext cx="230879" cy="1684016"/>
          </a:xfrm>
          <a:prstGeom prst="line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22" name="Picture 20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549426" y="3532393"/>
            <a:ext cx="338247" cy="3096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28" name="그룹 227"/>
          <p:cNvGrpSpPr/>
          <p:nvPr/>
        </p:nvGrpSpPr>
        <p:grpSpPr>
          <a:xfrm>
            <a:off x="2483815" y="3922793"/>
            <a:ext cx="1399702" cy="1325913"/>
            <a:chOff x="3250396" y="3124231"/>
            <a:chExt cx="2286015" cy="1876406"/>
          </a:xfrm>
        </p:grpSpPr>
        <p:cxnSp>
          <p:nvCxnSpPr>
            <p:cNvPr id="48" name="직선 연결선 47"/>
            <p:cNvCxnSpPr>
              <a:stCxn id="213" idx="0"/>
              <a:endCxn id="13" idx="2"/>
            </p:cNvCxnSpPr>
            <p:nvPr/>
          </p:nvCxnSpPr>
          <p:spPr bwMode="auto">
            <a:xfrm flipV="1">
              <a:off x="3250396" y="3124231"/>
              <a:ext cx="1194947" cy="1876406"/>
            </a:xfrm>
            <a:prstGeom prst="line">
              <a:avLst/>
            </a:prstGeom>
            <a:solidFill>
              <a:schemeClr val="accent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1" name="직선 연결선 70"/>
            <p:cNvCxnSpPr>
              <a:stCxn id="13" idx="2"/>
              <a:endCxn id="204" idx="0"/>
            </p:cNvCxnSpPr>
            <p:nvPr/>
          </p:nvCxnSpPr>
          <p:spPr bwMode="auto">
            <a:xfrm flipH="1">
              <a:off x="4393403" y="3124231"/>
              <a:ext cx="51940" cy="1876406"/>
            </a:xfrm>
            <a:prstGeom prst="line">
              <a:avLst/>
            </a:prstGeom>
            <a:solidFill>
              <a:schemeClr val="accent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2" name="직선 연결선 71"/>
            <p:cNvCxnSpPr>
              <a:stCxn id="13" idx="2"/>
              <a:endCxn id="217" idx="0"/>
            </p:cNvCxnSpPr>
            <p:nvPr/>
          </p:nvCxnSpPr>
          <p:spPr bwMode="auto">
            <a:xfrm>
              <a:off x="4445343" y="3124231"/>
              <a:ext cx="1091068" cy="1876406"/>
            </a:xfrm>
            <a:prstGeom prst="line">
              <a:avLst/>
            </a:prstGeom>
            <a:solidFill>
              <a:schemeClr val="accent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pic>
        <p:nvPicPr>
          <p:cNvPr id="73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899351" y="5349666"/>
            <a:ext cx="218703" cy="2311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6" name="TextBox 75"/>
          <p:cNvSpPr txBox="1"/>
          <p:nvPr/>
        </p:nvSpPr>
        <p:spPr>
          <a:xfrm>
            <a:off x="1368403" y="3095008"/>
            <a:ext cx="1208985" cy="2154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800" b="1" dirty="0" err="1">
                <a:solidFill>
                  <a:srgbClr val="0000FF"/>
                </a:solidFill>
                <a:latin typeface="+mj-ea"/>
                <a:ea typeface="+mj-ea"/>
              </a:rPr>
              <a:t>OpenADR</a:t>
            </a:r>
            <a:r>
              <a:rPr lang="en-US" altLang="ko-KR" sz="800" b="1" dirty="0">
                <a:solidFill>
                  <a:srgbClr val="0000FF"/>
                </a:solidFill>
                <a:latin typeface="+mj-ea"/>
                <a:ea typeface="+mj-ea"/>
              </a:rPr>
              <a:t>(HTTP,XML)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2956717" y="4484044"/>
            <a:ext cx="1811714" cy="2154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800" b="1" dirty="0">
                <a:solidFill>
                  <a:srgbClr val="FF0000"/>
                </a:solidFill>
                <a:latin typeface="+mj-ea"/>
              </a:rPr>
              <a:t>EMA Protocol(CoAP, MQTT/JSON)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2986833" y="3516032"/>
            <a:ext cx="7435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latin typeface="+mj-ea"/>
                <a:ea typeface="+mj-ea"/>
              </a:rPr>
              <a:t>VEN</a:t>
            </a:r>
          </a:p>
          <a:p>
            <a:r>
              <a:rPr lang="en-US" altLang="ko-KR" sz="900" b="1" dirty="0">
                <a:latin typeface="+mj-ea"/>
              </a:rPr>
              <a:t>SEMA</a:t>
            </a:r>
            <a:endParaRPr lang="en-US" altLang="ko-KR" sz="900" b="1" dirty="0">
              <a:latin typeface="+mj-ea"/>
              <a:ea typeface="+mj-ea"/>
            </a:endParaRPr>
          </a:p>
        </p:txBody>
      </p:sp>
      <p:sp>
        <p:nvSpPr>
          <p:cNvPr id="182" name="오른쪽 중괄호 181"/>
          <p:cNvSpPr/>
          <p:nvPr/>
        </p:nvSpPr>
        <p:spPr bwMode="auto">
          <a:xfrm>
            <a:off x="3380498" y="3532393"/>
            <a:ext cx="131222" cy="302879"/>
          </a:xfrm>
          <a:prstGeom prst="rightBrace">
            <a:avLst/>
          </a:prstGeom>
          <a:noFill/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189" name="직사각형 188"/>
          <p:cNvSpPr/>
          <p:nvPr/>
        </p:nvSpPr>
        <p:spPr bwMode="auto">
          <a:xfrm>
            <a:off x="668576" y="3495351"/>
            <a:ext cx="1530924" cy="440880"/>
          </a:xfrm>
          <a:prstGeom prst="rect">
            <a:avLst/>
          </a:prstGeom>
          <a:noFill/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en-US" sz="1100" dirty="0">
              <a:latin typeface="Times New Roman" pitchFamily="18" charset="0"/>
              <a:ea typeface="굴림" pitchFamily="50" charset="-127"/>
            </a:endParaRPr>
          </a:p>
        </p:txBody>
      </p:sp>
      <p:pic>
        <p:nvPicPr>
          <p:cNvPr id="190" name="Picture 20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43539" y="3532393"/>
            <a:ext cx="338247" cy="3096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1" name="TextBox 190"/>
          <p:cNvSpPr txBox="1"/>
          <p:nvPr/>
        </p:nvSpPr>
        <p:spPr>
          <a:xfrm>
            <a:off x="1280947" y="3516032"/>
            <a:ext cx="7435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latin typeface="+mj-ea"/>
                <a:ea typeface="+mj-ea"/>
              </a:rPr>
              <a:t>VEN</a:t>
            </a:r>
          </a:p>
          <a:p>
            <a:r>
              <a:rPr lang="en-US" altLang="ko-KR" sz="900" b="1" dirty="0">
                <a:latin typeface="+mj-ea"/>
              </a:rPr>
              <a:t>SEMA</a:t>
            </a:r>
            <a:endParaRPr lang="en-US" altLang="ko-KR" sz="900" b="1" dirty="0">
              <a:latin typeface="+mj-ea"/>
              <a:ea typeface="+mj-ea"/>
            </a:endParaRPr>
          </a:p>
        </p:txBody>
      </p:sp>
      <p:sp>
        <p:nvSpPr>
          <p:cNvPr id="204" name="직사각형 203"/>
          <p:cNvSpPr/>
          <p:nvPr/>
        </p:nvSpPr>
        <p:spPr bwMode="auto">
          <a:xfrm>
            <a:off x="2899351" y="5248706"/>
            <a:ext cx="568629" cy="454318"/>
          </a:xfrm>
          <a:prstGeom prst="rect">
            <a:avLst/>
          </a:prstGeom>
          <a:noFill/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en-US" sz="1100" dirty="0"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206" name="TextBox 205"/>
          <p:cNvSpPr txBox="1"/>
          <p:nvPr/>
        </p:nvSpPr>
        <p:spPr>
          <a:xfrm>
            <a:off x="3074314" y="5383784"/>
            <a:ext cx="43740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latin typeface="+mj-ea"/>
              </a:rPr>
              <a:t>CEMA</a:t>
            </a:r>
            <a:endParaRPr lang="en-US" altLang="ko-KR" sz="700" b="1" dirty="0">
              <a:latin typeface="+mj-ea"/>
              <a:ea typeface="+mj-ea"/>
            </a:endParaRPr>
          </a:p>
        </p:txBody>
      </p:sp>
      <p:pic>
        <p:nvPicPr>
          <p:cNvPr id="212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199500" y="5349666"/>
            <a:ext cx="218703" cy="2311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13" name="직사각형 212"/>
          <p:cNvSpPr/>
          <p:nvPr/>
        </p:nvSpPr>
        <p:spPr bwMode="auto">
          <a:xfrm>
            <a:off x="2199500" y="5248706"/>
            <a:ext cx="568629" cy="454318"/>
          </a:xfrm>
          <a:prstGeom prst="rect">
            <a:avLst/>
          </a:prstGeom>
          <a:noFill/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en-US" sz="1100" dirty="0"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214" name="TextBox 213"/>
          <p:cNvSpPr txBox="1"/>
          <p:nvPr/>
        </p:nvSpPr>
        <p:spPr>
          <a:xfrm>
            <a:off x="2374463" y="5383784"/>
            <a:ext cx="43740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latin typeface="+mj-ea"/>
              </a:rPr>
              <a:t>CEMA</a:t>
            </a:r>
            <a:endParaRPr lang="en-US" altLang="ko-KR" sz="700" b="1" dirty="0">
              <a:latin typeface="+mj-ea"/>
              <a:ea typeface="+mj-ea"/>
            </a:endParaRPr>
          </a:p>
        </p:txBody>
      </p:sp>
      <p:pic>
        <p:nvPicPr>
          <p:cNvPr id="216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599202" y="5349666"/>
            <a:ext cx="218703" cy="2311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17" name="직사각형 216"/>
          <p:cNvSpPr/>
          <p:nvPr/>
        </p:nvSpPr>
        <p:spPr bwMode="auto">
          <a:xfrm>
            <a:off x="3599202" y="5248706"/>
            <a:ext cx="568629" cy="454318"/>
          </a:xfrm>
          <a:prstGeom prst="rect">
            <a:avLst/>
          </a:prstGeom>
          <a:noFill/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en-US" sz="1100" dirty="0"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218" name="TextBox 217"/>
          <p:cNvSpPr txBox="1"/>
          <p:nvPr/>
        </p:nvSpPr>
        <p:spPr>
          <a:xfrm>
            <a:off x="3774164" y="5383784"/>
            <a:ext cx="43740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latin typeface="+mj-ea"/>
              </a:rPr>
              <a:t>CEMA</a:t>
            </a:r>
            <a:endParaRPr lang="en-US" altLang="ko-KR" sz="700" b="1" dirty="0">
              <a:latin typeface="+mj-ea"/>
              <a:ea typeface="+mj-ea"/>
            </a:endParaRPr>
          </a:p>
        </p:txBody>
      </p:sp>
      <p:grpSp>
        <p:nvGrpSpPr>
          <p:cNvPr id="232" name="그룹 231"/>
          <p:cNvGrpSpPr/>
          <p:nvPr/>
        </p:nvGrpSpPr>
        <p:grpSpPr>
          <a:xfrm>
            <a:off x="669864" y="3936233"/>
            <a:ext cx="1399702" cy="611191"/>
            <a:chOff x="1435035" y="3124231"/>
            <a:chExt cx="5418708" cy="1893234"/>
          </a:xfrm>
        </p:grpSpPr>
        <p:cxnSp>
          <p:nvCxnSpPr>
            <p:cNvPr id="235" name="직선 연결선 234"/>
            <p:cNvCxnSpPr>
              <a:stCxn id="143" idx="0"/>
            </p:cNvCxnSpPr>
            <p:nvPr/>
          </p:nvCxnSpPr>
          <p:spPr bwMode="auto">
            <a:xfrm flipV="1">
              <a:off x="1435035" y="3124231"/>
              <a:ext cx="2886931" cy="1867010"/>
            </a:xfrm>
            <a:prstGeom prst="line">
              <a:avLst/>
            </a:prstGeom>
            <a:solidFill>
              <a:schemeClr val="accent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36" name="직선 연결선 235"/>
            <p:cNvCxnSpPr>
              <a:endCxn id="142" idx="0"/>
            </p:cNvCxnSpPr>
            <p:nvPr/>
          </p:nvCxnSpPr>
          <p:spPr bwMode="auto">
            <a:xfrm flipH="1">
              <a:off x="4144389" y="3124231"/>
              <a:ext cx="177578" cy="1867010"/>
            </a:xfrm>
            <a:prstGeom prst="line">
              <a:avLst/>
            </a:prstGeom>
            <a:solidFill>
              <a:schemeClr val="accent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37" name="직선 연결선 236"/>
            <p:cNvCxnSpPr>
              <a:endCxn id="144" idx="0"/>
            </p:cNvCxnSpPr>
            <p:nvPr/>
          </p:nvCxnSpPr>
          <p:spPr bwMode="auto">
            <a:xfrm>
              <a:off x="4321967" y="3150455"/>
              <a:ext cx="2531776" cy="1867010"/>
            </a:xfrm>
            <a:prstGeom prst="line">
              <a:avLst/>
            </a:prstGeom>
            <a:solidFill>
              <a:schemeClr val="accent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259" name="직사각형 258"/>
          <p:cNvSpPr/>
          <p:nvPr/>
        </p:nvSpPr>
        <p:spPr>
          <a:xfrm>
            <a:off x="1324687" y="4785808"/>
            <a:ext cx="244985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50" dirty="0"/>
              <a:t>∙∙∙</a:t>
            </a:r>
            <a:endParaRPr lang="ko-KR" altLang="en-US" sz="1050" dirty="0"/>
          </a:p>
        </p:txBody>
      </p:sp>
      <p:sp>
        <p:nvSpPr>
          <p:cNvPr id="260" name="직사각형 259"/>
          <p:cNvSpPr/>
          <p:nvPr/>
        </p:nvSpPr>
        <p:spPr>
          <a:xfrm>
            <a:off x="4167831" y="5896364"/>
            <a:ext cx="244985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50" dirty="0"/>
              <a:t>∙∙∙</a:t>
            </a:r>
            <a:endParaRPr lang="ko-KR" altLang="en-US" sz="1050" dirty="0"/>
          </a:p>
        </p:txBody>
      </p:sp>
      <p:grpSp>
        <p:nvGrpSpPr>
          <p:cNvPr id="262" name="그룹 261"/>
          <p:cNvGrpSpPr/>
          <p:nvPr/>
        </p:nvGrpSpPr>
        <p:grpSpPr>
          <a:xfrm>
            <a:off x="2593166" y="5703024"/>
            <a:ext cx="885749" cy="605758"/>
            <a:chOff x="2107389" y="3124230"/>
            <a:chExt cx="3429025" cy="1876407"/>
          </a:xfrm>
        </p:grpSpPr>
        <p:cxnSp>
          <p:nvCxnSpPr>
            <p:cNvPr id="263" name="직선 연결선 262"/>
            <p:cNvCxnSpPr/>
            <p:nvPr/>
          </p:nvCxnSpPr>
          <p:spPr bwMode="auto">
            <a:xfrm rot="5400000" flipH="1" flipV="1">
              <a:off x="2285985" y="2964655"/>
              <a:ext cx="1857386" cy="2214577"/>
            </a:xfrm>
            <a:prstGeom prst="line">
              <a:avLst/>
            </a:prstGeom>
            <a:solidFill>
              <a:schemeClr val="accent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65" name="직선 연결선 264"/>
            <p:cNvCxnSpPr/>
            <p:nvPr/>
          </p:nvCxnSpPr>
          <p:spPr bwMode="auto">
            <a:xfrm rot="5400000" flipH="1" flipV="1">
              <a:off x="2847980" y="3526649"/>
              <a:ext cx="1876405" cy="1071570"/>
            </a:xfrm>
            <a:prstGeom prst="line">
              <a:avLst/>
            </a:prstGeom>
            <a:solidFill>
              <a:schemeClr val="accent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66" name="직선 연결선 265"/>
            <p:cNvCxnSpPr/>
            <p:nvPr/>
          </p:nvCxnSpPr>
          <p:spPr bwMode="auto">
            <a:xfrm rot="16200000" flipH="1">
              <a:off x="3403782" y="4042416"/>
              <a:ext cx="1876404" cy="40034"/>
            </a:xfrm>
            <a:prstGeom prst="line">
              <a:avLst/>
            </a:prstGeom>
            <a:solidFill>
              <a:schemeClr val="accent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67" name="직선 연결선 266"/>
            <p:cNvCxnSpPr/>
            <p:nvPr/>
          </p:nvCxnSpPr>
          <p:spPr bwMode="auto">
            <a:xfrm rot="16200000" flipH="1">
              <a:off x="3990988" y="3455210"/>
              <a:ext cx="1876405" cy="1214446"/>
            </a:xfrm>
            <a:prstGeom prst="line">
              <a:avLst/>
            </a:prstGeom>
            <a:solidFill>
              <a:schemeClr val="accent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pic>
        <p:nvPicPr>
          <p:cNvPr id="268" name="그림 3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9426" y="6359262"/>
            <a:ext cx="102749" cy="1337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9" name="그림 3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0343" y="6359262"/>
            <a:ext cx="102749" cy="1337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0" name="그림 3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8054" y="6359262"/>
            <a:ext cx="102749" cy="1337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1" name="그림 3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7980" y="6359262"/>
            <a:ext cx="102749" cy="1337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4" name="TextBox 273"/>
          <p:cNvSpPr txBox="1"/>
          <p:nvPr/>
        </p:nvSpPr>
        <p:spPr>
          <a:xfrm>
            <a:off x="3467979" y="5753504"/>
            <a:ext cx="793807" cy="2154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800" b="1" dirty="0" err="1">
                <a:solidFill>
                  <a:srgbClr val="FF0000"/>
                </a:solidFill>
                <a:latin typeface="+mj-ea"/>
              </a:rPr>
              <a:t>CoAP</a:t>
            </a:r>
            <a:r>
              <a:rPr lang="en-US" altLang="ko-KR" sz="800" b="1" dirty="0">
                <a:solidFill>
                  <a:srgbClr val="FF0000"/>
                </a:solidFill>
                <a:latin typeface="+mj-ea"/>
              </a:rPr>
              <a:t>, MQTT</a:t>
            </a:r>
          </a:p>
        </p:txBody>
      </p:sp>
      <p:sp>
        <p:nvSpPr>
          <p:cNvPr id="93" name="직사각형 92"/>
          <p:cNvSpPr/>
          <p:nvPr/>
        </p:nvSpPr>
        <p:spPr bwMode="auto">
          <a:xfrm>
            <a:off x="5511598" y="1632333"/>
            <a:ext cx="882304" cy="451212"/>
          </a:xfrm>
          <a:prstGeom prst="rect">
            <a:avLst/>
          </a:prstGeom>
          <a:noFill/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5759793" y="1760104"/>
            <a:ext cx="471604" cy="2616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latin typeface="+mn-ea"/>
              </a:rPr>
              <a:t>EMS</a:t>
            </a:r>
          </a:p>
        </p:txBody>
      </p:sp>
      <p:pic>
        <p:nvPicPr>
          <p:cNvPr id="9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677030" y="1382682"/>
            <a:ext cx="441152" cy="4060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63038" y="1483419"/>
            <a:ext cx="220576" cy="2940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7" name="Picture 20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472969" y="2976912"/>
            <a:ext cx="426428" cy="3459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8" name="TextBox 97"/>
          <p:cNvSpPr txBox="1"/>
          <p:nvPr/>
        </p:nvSpPr>
        <p:spPr>
          <a:xfrm>
            <a:off x="7924957" y="2976358"/>
            <a:ext cx="93744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>
                <a:latin typeface="+mj-ea"/>
              </a:rPr>
              <a:t>SEMA</a:t>
            </a:r>
            <a:endParaRPr lang="en-US" altLang="ko-KR" sz="1050" b="1" dirty="0">
              <a:latin typeface="+mj-ea"/>
              <a:ea typeface="+mj-ea"/>
            </a:endParaRPr>
          </a:p>
        </p:txBody>
      </p:sp>
      <p:sp>
        <p:nvSpPr>
          <p:cNvPr id="99" name="직사각형 98"/>
          <p:cNvSpPr/>
          <p:nvPr/>
        </p:nvSpPr>
        <p:spPr bwMode="auto">
          <a:xfrm>
            <a:off x="7084249" y="2948494"/>
            <a:ext cx="1407817" cy="492600"/>
          </a:xfrm>
          <a:prstGeom prst="rect">
            <a:avLst/>
          </a:prstGeom>
          <a:noFill/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en-US" sz="1600" dirty="0">
              <a:latin typeface="Times New Roman" pitchFamily="18" charset="0"/>
              <a:ea typeface="굴림" pitchFamily="50" charset="-127"/>
            </a:endParaRPr>
          </a:p>
        </p:txBody>
      </p:sp>
      <p:cxnSp>
        <p:nvCxnSpPr>
          <p:cNvPr id="5" name="직선 연결선 4"/>
          <p:cNvCxnSpPr>
            <a:stCxn id="9" idx="3"/>
            <a:endCxn id="93" idx="2"/>
          </p:cNvCxnSpPr>
          <p:nvPr/>
        </p:nvCxnSpPr>
        <p:spPr bwMode="auto">
          <a:xfrm flipV="1">
            <a:off x="3467980" y="2083545"/>
            <a:ext cx="2484770" cy="965570"/>
          </a:xfrm>
          <a:prstGeom prst="line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" name="직선 연결선 14"/>
          <p:cNvCxnSpPr>
            <a:stCxn id="93" idx="2"/>
            <a:endCxn id="99" idx="0"/>
          </p:cNvCxnSpPr>
          <p:nvPr/>
        </p:nvCxnSpPr>
        <p:spPr bwMode="auto">
          <a:xfrm>
            <a:off x="5952750" y="2083545"/>
            <a:ext cx="1835408" cy="864949"/>
          </a:xfrm>
          <a:prstGeom prst="line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05" name="TextBox 104"/>
          <p:cNvSpPr txBox="1"/>
          <p:nvPr/>
        </p:nvSpPr>
        <p:spPr>
          <a:xfrm>
            <a:off x="4969590" y="2412995"/>
            <a:ext cx="1811714" cy="2154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800" b="1" dirty="0">
                <a:solidFill>
                  <a:srgbClr val="FF0000"/>
                </a:solidFill>
                <a:latin typeface="+mj-ea"/>
              </a:rPr>
              <a:t>EMA Protocol(CoAP, MQTT/JSON)</a:t>
            </a:r>
          </a:p>
        </p:txBody>
      </p:sp>
      <p:cxnSp>
        <p:nvCxnSpPr>
          <p:cNvPr id="107" name="직선 연결선 106"/>
          <p:cNvCxnSpPr>
            <a:stCxn id="113" idx="0"/>
            <a:endCxn id="99" idx="2"/>
          </p:cNvCxnSpPr>
          <p:nvPr/>
        </p:nvCxnSpPr>
        <p:spPr bwMode="auto">
          <a:xfrm flipV="1">
            <a:off x="7334458" y="3441094"/>
            <a:ext cx="453700" cy="1101312"/>
          </a:xfrm>
          <a:prstGeom prst="line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8" name="직선 연결선 107"/>
          <p:cNvCxnSpPr>
            <a:stCxn id="99" idx="2"/>
            <a:endCxn id="110" idx="0"/>
          </p:cNvCxnSpPr>
          <p:nvPr/>
        </p:nvCxnSpPr>
        <p:spPr bwMode="auto">
          <a:xfrm>
            <a:off x="7788158" y="3441094"/>
            <a:ext cx="246151" cy="1101312"/>
          </a:xfrm>
          <a:prstGeom prst="line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109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749994" y="4643366"/>
            <a:ext cx="218703" cy="2311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0" name="직사각형 109"/>
          <p:cNvSpPr/>
          <p:nvPr/>
        </p:nvSpPr>
        <p:spPr bwMode="auto">
          <a:xfrm>
            <a:off x="7749994" y="4542406"/>
            <a:ext cx="568629" cy="454318"/>
          </a:xfrm>
          <a:prstGeom prst="rect">
            <a:avLst/>
          </a:prstGeom>
          <a:noFill/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en-US" sz="1100" dirty="0"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111" name="TextBox 110"/>
          <p:cNvSpPr txBox="1"/>
          <p:nvPr/>
        </p:nvSpPr>
        <p:spPr>
          <a:xfrm>
            <a:off x="7924957" y="4677484"/>
            <a:ext cx="43740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latin typeface="+mj-ea"/>
              </a:rPr>
              <a:t>CEMA</a:t>
            </a:r>
            <a:endParaRPr lang="en-US" altLang="ko-KR" sz="700" b="1" dirty="0">
              <a:latin typeface="+mj-ea"/>
              <a:ea typeface="+mj-ea"/>
            </a:endParaRPr>
          </a:p>
        </p:txBody>
      </p:sp>
      <p:pic>
        <p:nvPicPr>
          <p:cNvPr id="112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050143" y="4643366"/>
            <a:ext cx="218703" cy="2311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3" name="직사각형 112"/>
          <p:cNvSpPr/>
          <p:nvPr/>
        </p:nvSpPr>
        <p:spPr bwMode="auto">
          <a:xfrm>
            <a:off x="7050143" y="4542406"/>
            <a:ext cx="568629" cy="454318"/>
          </a:xfrm>
          <a:prstGeom prst="rect">
            <a:avLst/>
          </a:prstGeom>
          <a:noFill/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en-US" sz="1100" dirty="0"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7225106" y="4677484"/>
            <a:ext cx="43740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latin typeface="+mj-ea"/>
              </a:rPr>
              <a:t>CEMA</a:t>
            </a:r>
            <a:endParaRPr lang="en-US" altLang="ko-KR" sz="700" b="1" dirty="0">
              <a:latin typeface="+mj-ea"/>
              <a:ea typeface="+mj-ea"/>
            </a:endParaRPr>
          </a:p>
        </p:txBody>
      </p:sp>
      <p:pic>
        <p:nvPicPr>
          <p:cNvPr id="115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350293" y="4643366"/>
            <a:ext cx="218703" cy="2311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6" name="직사각형 115"/>
          <p:cNvSpPr/>
          <p:nvPr/>
        </p:nvSpPr>
        <p:spPr bwMode="auto">
          <a:xfrm>
            <a:off x="6350293" y="4542406"/>
            <a:ext cx="568629" cy="454318"/>
          </a:xfrm>
          <a:prstGeom prst="rect">
            <a:avLst/>
          </a:prstGeom>
          <a:noFill/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en-US" sz="1100" dirty="0"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6525256" y="4677484"/>
            <a:ext cx="43740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latin typeface="+mj-ea"/>
              </a:rPr>
              <a:t>CEMA</a:t>
            </a:r>
            <a:endParaRPr lang="en-US" altLang="ko-KR" sz="700" b="1" dirty="0">
              <a:latin typeface="+mj-ea"/>
              <a:ea typeface="+mj-ea"/>
            </a:endParaRPr>
          </a:p>
        </p:txBody>
      </p:sp>
      <p:cxnSp>
        <p:nvCxnSpPr>
          <p:cNvPr id="128" name="직선 연결선 127"/>
          <p:cNvCxnSpPr>
            <a:stCxn id="116" idx="0"/>
            <a:endCxn id="99" idx="2"/>
          </p:cNvCxnSpPr>
          <p:nvPr/>
        </p:nvCxnSpPr>
        <p:spPr bwMode="auto">
          <a:xfrm flipV="1">
            <a:off x="6634608" y="3441094"/>
            <a:ext cx="1153550" cy="1101312"/>
          </a:xfrm>
          <a:prstGeom prst="line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2" name="TextBox 131"/>
          <p:cNvSpPr txBox="1"/>
          <p:nvPr/>
        </p:nvSpPr>
        <p:spPr>
          <a:xfrm>
            <a:off x="6688133" y="4015197"/>
            <a:ext cx="1811714" cy="2154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800" b="1" dirty="0">
                <a:solidFill>
                  <a:srgbClr val="FF0000"/>
                </a:solidFill>
                <a:latin typeface="+mj-ea"/>
              </a:rPr>
              <a:t>EMA Protocol(CoAP, MQTT/JSON)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671457" y="3218780"/>
            <a:ext cx="86754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i="1" dirty="0"/>
              <a:t>EPRI(C++)</a:t>
            </a:r>
            <a:endParaRPr lang="ko-KR" altLang="en-US" sz="1100" i="1" dirty="0"/>
          </a:p>
        </p:txBody>
      </p:sp>
      <p:sp>
        <p:nvSpPr>
          <p:cNvPr id="138" name="TextBox 137"/>
          <p:cNvSpPr txBox="1"/>
          <p:nvPr/>
        </p:nvSpPr>
        <p:spPr>
          <a:xfrm>
            <a:off x="679098" y="3218780"/>
            <a:ext cx="45076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i="1" dirty="0"/>
              <a:t>Java</a:t>
            </a:r>
            <a:endParaRPr lang="ko-KR" altLang="en-US" sz="1100" i="1" dirty="0"/>
          </a:p>
        </p:txBody>
      </p:sp>
      <p:sp>
        <p:nvSpPr>
          <p:cNvPr id="140" name="TextBox 139"/>
          <p:cNvSpPr txBox="1"/>
          <p:nvPr/>
        </p:nvSpPr>
        <p:spPr>
          <a:xfrm>
            <a:off x="3533575" y="3582829"/>
            <a:ext cx="393056" cy="2154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800" b="1" dirty="0">
                <a:solidFill>
                  <a:srgbClr val="0000FF"/>
                </a:solidFill>
                <a:latin typeface="+mj-ea"/>
                <a:ea typeface="+mj-ea"/>
              </a:rPr>
              <a:t>UDP</a:t>
            </a:r>
          </a:p>
        </p:txBody>
      </p:sp>
      <p:sp>
        <p:nvSpPr>
          <p:cNvPr id="142" name="직사각형 141"/>
          <p:cNvSpPr/>
          <p:nvPr/>
        </p:nvSpPr>
        <p:spPr bwMode="auto">
          <a:xfrm>
            <a:off x="1085400" y="4538958"/>
            <a:ext cx="568629" cy="454318"/>
          </a:xfrm>
          <a:prstGeom prst="rect">
            <a:avLst/>
          </a:prstGeom>
          <a:noFill/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en-US" sz="1100" dirty="0"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143" name="직사각형 142"/>
          <p:cNvSpPr/>
          <p:nvPr/>
        </p:nvSpPr>
        <p:spPr bwMode="auto">
          <a:xfrm>
            <a:off x="385549" y="4538958"/>
            <a:ext cx="568629" cy="454318"/>
          </a:xfrm>
          <a:prstGeom prst="rect">
            <a:avLst/>
          </a:prstGeom>
          <a:noFill/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en-US" sz="1100" dirty="0"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144" name="직사각형 143"/>
          <p:cNvSpPr/>
          <p:nvPr/>
        </p:nvSpPr>
        <p:spPr bwMode="auto">
          <a:xfrm>
            <a:off x="1785251" y="4547423"/>
            <a:ext cx="568629" cy="454318"/>
          </a:xfrm>
          <a:prstGeom prst="rect">
            <a:avLst/>
          </a:prstGeom>
          <a:noFill/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en-US" sz="1100" dirty="0"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148" name="TextBox 147"/>
          <p:cNvSpPr txBox="1"/>
          <p:nvPr/>
        </p:nvSpPr>
        <p:spPr>
          <a:xfrm>
            <a:off x="403690" y="4666089"/>
            <a:ext cx="5868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latin typeface="+mj-ea"/>
              </a:rPr>
              <a:t>Appliance</a:t>
            </a:r>
          </a:p>
          <a:p>
            <a:r>
              <a:rPr lang="en-US" altLang="ko-KR" sz="700" b="1" dirty="0">
                <a:latin typeface="+mj-ea"/>
              </a:rPr>
              <a:t>EMA</a:t>
            </a:r>
            <a:endParaRPr lang="en-US" altLang="ko-KR" sz="700" b="1" dirty="0">
              <a:latin typeface="+mj-ea"/>
              <a:ea typeface="+mj-ea"/>
            </a:endParaRPr>
          </a:p>
        </p:txBody>
      </p:sp>
      <p:pic>
        <p:nvPicPr>
          <p:cNvPr id="149" name="그림 3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218" y="4533419"/>
            <a:ext cx="144687" cy="1883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0" name="TextBox 149"/>
          <p:cNvSpPr txBox="1"/>
          <p:nvPr/>
        </p:nvSpPr>
        <p:spPr>
          <a:xfrm>
            <a:off x="1103024" y="4683505"/>
            <a:ext cx="5931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latin typeface="+mj-ea"/>
              </a:rPr>
              <a:t>Appliance</a:t>
            </a:r>
          </a:p>
          <a:p>
            <a:r>
              <a:rPr lang="en-US" altLang="ko-KR" sz="700" b="1" dirty="0">
                <a:latin typeface="+mj-ea"/>
              </a:rPr>
              <a:t>EMA</a:t>
            </a:r>
          </a:p>
        </p:txBody>
      </p:sp>
      <p:pic>
        <p:nvPicPr>
          <p:cNvPr id="151" name="그림 3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140" y="4559299"/>
            <a:ext cx="144687" cy="1883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2" name="TextBox 151"/>
          <p:cNvSpPr txBox="1"/>
          <p:nvPr/>
        </p:nvSpPr>
        <p:spPr>
          <a:xfrm>
            <a:off x="1805715" y="4691970"/>
            <a:ext cx="6064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latin typeface="+mj-ea"/>
              </a:rPr>
              <a:t>Appliance</a:t>
            </a:r>
          </a:p>
          <a:p>
            <a:r>
              <a:rPr lang="en-US" altLang="ko-KR" sz="700" b="1" dirty="0">
                <a:latin typeface="+mj-ea"/>
              </a:rPr>
              <a:t>EMA</a:t>
            </a:r>
          </a:p>
        </p:txBody>
      </p:sp>
      <p:pic>
        <p:nvPicPr>
          <p:cNvPr id="153" name="그림 3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9827" y="4567764"/>
            <a:ext cx="144687" cy="1883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4" name="TextBox 153"/>
          <p:cNvSpPr txBox="1"/>
          <p:nvPr/>
        </p:nvSpPr>
        <p:spPr>
          <a:xfrm>
            <a:off x="850973" y="4129872"/>
            <a:ext cx="1590500" cy="2154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800" b="1" dirty="0">
                <a:solidFill>
                  <a:srgbClr val="0000FF"/>
                </a:solidFill>
                <a:latin typeface="+mj-ea"/>
                <a:ea typeface="+mj-ea"/>
              </a:rPr>
              <a:t>OpenADR(CoAP MQTT/JSON)</a:t>
            </a:r>
          </a:p>
        </p:txBody>
      </p:sp>
      <p:sp>
        <p:nvSpPr>
          <p:cNvPr id="171" name="직사각형 170"/>
          <p:cNvSpPr/>
          <p:nvPr/>
        </p:nvSpPr>
        <p:spPr bwMode="auto">
          <a:xfrm>
            <a:off x="7052725" y="5504670"/>
            <a:ext cx="568629" cy="454318"/>
          </a:xfrm>
          <a:prstGeom prst="rect">
            <a:avLst/>
          </a:prstGeom>
          <a:noFill/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en-US" sz="1100" dirty="0"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172" name="TextBox 171"/>
          <p:cNvSpPr txBox="1"/>
          <p:nvPr/>
        </p:nvSpPr>
        <p:spPr>
          <a:xfrm>
            <a:off x="7073189" y="5649217"/>
            <a:ext cx="6064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latin typeface="+mj-ea"/>
              </a:rPr>
              <a:t>Appliance</a:t>
            </a:r>
          </a:p>
          <a:p>
            <a:r>
              <a:rPr lang="en-US" altLang="ko-KR" sz="700" b="1" dirty="0">
                <a:latin typeface="+mj-ea"/>
              </a:rPr>
              <a:t>EMA</a:t>
            </a:r>
          </a:p>
        </p:txBody>
      </p:sp>
      <p:pic>
        <p:nvPicPr>
          <p:cNvPr id="173" name="그림 3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7301" y="5525011"/>
            <a:ext cx="144687" cy="1883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74" name="직선 연결선 173"/>
          <p:cNvCxnSpPr>
            <a:stCxn id="113" idx="2"/>
            <a:endCxn id="171" idx="0"/>
          </p:cNvCxnSpPr>
          <p:nvPr/>
        </p:nvCxnSpPr>
        <p:spPr bwMode="auto">
          <a:xfrm>
            <a:off x="7334458" y="4996724"/>
            <a:ext cx="2582" cy="507946"/>
          </a:xfrm>
          <a:prstGeom prst="line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77" name="TextBox 176"/>
          <p:cNvSpPr txBox="1"/>
          <p:nvPr/>
        </p:nvSpPr>
        <p:spPr>
          <a:xfrm>
            <a:off x="6032242" y="5250015"/>
            <a:ext cx="1598515" cy="2154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800" b="1" dirty="0">
                <a:solidFill>
                  <a:srgbClr val="0000FF"/>
                </a:solidFill>
                <a:latin typeface="+mj-ea"/>
                <a:ea typeface="+mj-ea"/>
              </a:rPr>
              <a:t>OpenADR(</a:t>
            </a:r>
            <a:r>
              <a:rPr lang="en-US" altLang="ko-KR" sz="800" b="1" dirty="0" err="1">
                <a:solidFill>
                  <a:srgbClr val="0000FF"/>
                </a:solidFill>
                <a:latin typeface="+mj-ea"/>
                <a:ea typeface="+mj-ea"/>
              </a:rPr>
              <a:t>CoAP,MQTT</a:t>
            </a:r>
            <a:r>
              <a:rPr lang="en-US" altLang="ko-KR" sz="800" b="1" dirty="0">
                <a:solidFill>
                  <a:srgbClr val="0000FF"/>
                </a:solidFill>
                <a:latin typeface="+mj-ea"/>
                <a:ea typeface="+mj-ea"/>
              </a:rPr>
              <a:t>/JSON)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79F731A-012F-4E30-B4BA-1622FBDBF0FD}"/>
              </a:ext>
            </a:extLst>
          </p:cNvPr>
          <p:cNvSpPr txBox="1"/>
          <p:nvPr/>
        </p:nvSpPr>
        <p:spPr>
          <a:xfrm>
            <a:off x="2474705" y="5060253"/>
            <a:ext cx="3385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/>
              <a:t>101</a:t>
            </a:r>
            <a:endParaRPr lang="ko-KR" altLang="en-US" sz="800" dirty="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41E09243-2F50-463B-9B8F-04243F550044}"/>
              </a:ext>
            </a:extLst>
          </p:cNvPr>
          <p:cNvSpPr txBox="1"/>
          <p:nvPr/>
        </p:nvSpPr>
        <p:spPr>
          <a:xfrm>
            <a:off x="3124434" y="5060253"/>
            <a:ext cx="3385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/>
              <a:t>102</a:t>
            </a:r>
            <a:endParaRPr lang="ko-KR" altLang="en-US" sz="800" dirty="0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309C3B68-6724-495E-AD63-82EAF1E41845}"/>
              </a:ext>
            </a:extLst>
          </p:cNvPr>
          <p:cNvSpPr txBox="1"/>
          <p:nvPr/>
        </p:nvSpPr>
        <p:spPr>
          <a:xfrm>
            <a:off x="3792090" y="5060253"/>
            <a:ext cx="3385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/>
              <a:t>103</a:t>
            </a:r>
            <a:endParaRPr lang="ko-KR" altLang="en-US" sz="800" dirty="0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4FDD81CC-4553-4639-AE7B-08AF2B661170}"/>
              </a:ext>
            </a:extLst>
          </p:cNvPr>
          <p:cNvSpPr txBox="1"/>
          <p:nvPr/>
        </p:nvSpPr>
        <p:spPr>
          <a:xfrm>
            <a:off x="2276047" y="6152214"/>
            <a:ext cx="3385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/>
              <a:t>200</a:t>
            </a:r>
            <a:endParaRPr lang="ko-KR" altLang="en-US" sz="800" dirty="0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1B885706-0F59-40C4-9763-A471FDFEC6EF}"/>
              </a:ext>
            </a:extLst>
          </p:cNvPr>
          <p:cNvSpPr txBox="1"/>
          <p:nvPr/>
        </p:nvSpPr>
        <p:spPr>
          <a:xfrm>
            <a:off x="2600800" y="6159827"/>
            <a:ext cx="3385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/>
              <a:t>149</a:t>
            </a:r>
            <a:endParaRPr lang="ko-KR" altLang="en-US" sz="800" dirty="0"/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6F16B1C7-827C-4180-8A2F-338E0F437EAA}"/>
              </a:ext>
            </a:extLst>
          </p:cNvPr>
          <p:cNvSpPr txBox="1"/>
          <p:nvPr/>
        </p:nvSpPr>
        <p:spPr>
          <a:xfrm>
            <a:off x="2874333" y="6159827"/>
            <a:ext cx="3385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/>
              <a:t>237</a:t>
            </a:r>
            <a:endParaRPr lang="ko-KR" altLang="en-US" sz="800" dirty="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42FA66CF-9469-4609-8FF0-7FB404117D89}"/>
              </a:ext>
            </a:extLst>
          </p:cNvPr>
          <p:cNvSpPr txBox="1"/>
          <p:nvPr/>
        </p:nvSpPr>
        <p:spPr>
          <a:xfrm>
            <a:off x="3423760" y="6184904"/>
            <a:ext cx="3385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/>
              <a:t>135</a:t>
            </a:r>
            <a:endParaRPr lang="ko-KR" altLang="en-US" sz="800" dirty="0"/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158F88E7-4492-47BD-953C-B012E6272CBE}"/>
              </a:ext>
            </a:extLst>
          </p:cNvPr>
          <p:cNvSpPr txBox="1"/>
          <p:nvPr/>
        </p:nvSpPr>
        <p:spPr>
          <a:xfrm>
            <a:off x="391667" y="4340481"/>
            <a:ext cx="3385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/>
              <a:t>131</a:t>
            </a:r>
            <a:endParaRPr lang="ko-KR" altLang="en-US" sz="800" dirty="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1F98AA84-DF59-4DC8-8D07-5DB0CC98463B}"/>
              </a:ext>
            </a:extLst>
          </p:cNvPr>
          <p:cNvSpPr txBox="1"/>
          <p:nvPr/>
        </p:nvSpPr>
        <p:spPr>
          <a:xfrm>
            <a:off x="1054096" y="4340481"/>
            <a:ext cx="3385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/>
              <a:t>132</a:t>
            </a:r>
            <a:endParaRPr lang="ko-KR" altLang="en-US" sz="800" dirty="0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3CD313FC-43D8-43A8-9FD1-5A540B1C74C3}"/>
              </a:ext>
            </a:extLst>
          </p:cNvPr>
          <p:cNvSpPr txBox="1"/>
          <p:nvPr/>
        </p:nvSpPr>
        <p:spPr>
          <a:xfrm>
            <a:off x="1665112" y="4340481"/>
            <a:ext cx="3385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/>
              <a:t>133</a:t>
            </a:r>
            <a:endParaRPr lang="ko-KR" altLang="en-US" sz="800" dirty="0"/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DB1EB9D5-6349-4DB9-9AD4-8468621E804F}"/>
              </a:ext>
            </a:extLst>
          </p:cNvPr>
          <p:cNvSpPr txBox="1"/>
          <p:nvPr/>
        </p:nvSpPr>
        <p:spPr>
          <a:xfrm>
            <a:off x="1147451" y="3285119"/>
            <a:ext cx="3385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/>
              <a:t>171</a:t>
            </a:r>
            <a:endParaRPr lang="ko-KR" altLang="en-US" sz="800" dirty="0"/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93F3DF92-AA47-41E8-BE5B-7CFDABA5FE06}"/>
              </a:ext>
            </a:extLst>
          </p:cNvPr>
          <p:cNvSpPr txBox="1"/>
          <p:nvPr/>
        </p:nvSpPr>
        <p:spPr>
          <a:xfrm>
            <a:off x="3104782" y="3285119"/>
            <a:ext cx="3385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/>
              <a:t>172</a:t>
            </a:r>
            <a:endParaRPr lang="ko-KR" altLang="en-US" sz="800" dirty="0"/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EA1543EB-7E4B-4AE5-9F36-85967D179253}"/>
              </a:ext>
            </a:extLst>
          </p:cNvPr>
          <p:cNvSpPr txBox="1"/>
          <p:nvPr/>
        </p:nvSpPr>
        <p:spPr>
          <a:xfrm>
            <a:off x="3443336" y="2732655"/>
            <a:ext cx="3385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/>
              <a:t>181</a:t>
            </a:r>
            <a:endParaRPr lang="ko-KR" altLang="en-US" sz="800" dirty="0"/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332BAFED-1704-406F-8154-2B31F062E132}"/>
              </a:ext>
            </a:extLst>
          </p:cNvPr>
          <p:cNvSpPr txBox="1"/>
          <p:nvPr/>
        </p:nvSpPr>
        <p:spPr>
          <a:xfrm>
            <a:off x="7675894" y="2732655"/>
            <a:ext cx="3385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/>
              <a:t>173</a:t>
            </a:r>
            <a:endParaRPr lang="ko-KR" altLang="en-US" sz="800" dirty="0"/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90C6736A-E165-4FB9-AAFE-1A4F8236B77A}"/>
              </a:ext>
            </a:extLst>
          </p:cNvPr>
          <p:cNvSpPr txBox="1"/>
          <p:nvPr/>
        </p:nvSpPr>
        <p:spPr>
          <a:xfrm>
            <a:off x="6306710" y="4335395"/>
            <a:ext cx="3385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/>
              <a:t>104</a:t>
            </a:r>
            <a:endParaRPr lang="ko-KR" altLang="en-US" sz="800" dirty="0"/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4CC23610-96BC-43EB-9C35-9912F5AF8BE6}"/>
              </a:ext>
            </a:extLst>
          </p:cNvPr>
          <p:cNvSpPr txBox="1"/>
          <p:nvPr/>
        </p:nvSpPr>
        <p:spPr>
          <a:xfrm>
            <a:off x="7081705" y="4335395"/>
            <a:ext cx="3385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/>
              <a:t>121</a:t>
            </a:r>
            <a:endParaRPr lang="ko-KR" altLang="en-US" sz="800" dirty="0"/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9212D532-D46F-447E-95AD-871B3991F0AC}"/>
              </a:ext>
            </a:extLst>
          </p:cNvPr>
          <p:cNvSpPr txBox="1"/>
          <p:nvPr/>
        </p:nvSpPr>
        <p:spPr>
          <a:xfrm>
            <a:off x="7716659" y="4335395"/>
            <a:ext cx="3385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/>
              <a:t>105</a:t>
            </a:r>
            <a:endParaRPr lang="ko-KR" altLang="en-US" sz="800" dirty="0"/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9B9C373F-4D1B-4DC5-BD68-A67AE745EA17}"/>
              </a:ext>
            </a:extLst>
          </p:cNvPr>
          <p:cNvSpPr txBox="1"/>
          <p:nvPr/>
        </p:nvSpPr>
        <p:spPr>
          <a:xfrm>
            <a:off x="7613520" y="5487579"/>
            <a:ext cx="3385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/>
              <a:t>134</a:t>
            </a:r>
            <a:endParaRPr lang="ko-KR" altLang="en-US" sz="800" dirty="0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CC8738CB-2239-476E-AA60-DE69E851B770}"/>
              </a:ext>
            </a:extLst>
          </p:cNvPr>
          <p:cNvSpPr txBox="1"/>
          <p:nvPr/>
        </p:nvSpPr>
        <p:spPr>
          <a:xfrm>
            <a:off x="5745766" y="2117912"/>
            <a:ext cx="3385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/>
              <a:t>191</a:t>
            </a:r>
            <a:endParaRPr lang="ko-KR" altLang="en-US" sz="800" dirty="0"/>
          </a:p>
        </p:txBody>
      </p:sp>
      <p:sp>
        <p:nvSpPr>
          <p:cNvPr id="7" name="TextBox 6"/>
          <p:cNvSpPr txBox="1"/>
          <p:nvPr/>
        </p:nvSpPr>
        <p:spPr>
          <a:xfrm>
            <a:off x="6800311" y="11777"/>
            <a:ext cx="2326278" cy="267765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IP : 192.168.1.xxx</a:t>
            </a:r>
          </a:p>
          <a:p>
            <a:endParaRPr lang="en-US" altLang="ko-KR" sz="1200" dirty="0"/>
          </a:p>
          <a:p>
            <a:r>
              <a:rPr lang="en-US" altLang="ko-KR" sz="1200" dirty="0"/>
              <a:t>EMS 1</a:t>
            </a:r>
            <a:r>
              <a:rPr lang="ko-KR" altLang="en-US" sz="1200" dirty="0"/>
              <a:t>대 </a:t>
            </a:r>
            <a:r>
              <a:rPr lang="en-US" altLang="ko-KR" sz="1200" dirty="0"/>
              <a:t>(Window)</a:t>
            </a:r>
          </a:p>
          <a:p>
            <a:endParaRPr lang="en-US" altLang="ko-KR" sz="1200" dirty="0"/>
          </a:p>
          <a:p>
            <a:r>
              <a:rPr lang="en-US" altLang="ko-KR" sz="1200" dirty="0"/>
              <a:t>VTN 1</a:t>
            </a:r>
            <a:r>
              <a:rPr lang="ko-KR" altLang="en-US" sz="1200" dirty="0"/>
              <a:t>대 </a:t>
            </a:r>
            <a:r>
              <a:rPr lang="en-US" altLang="ko-KR" sz="1200" dirty="0"/>
              <a:t>(</a:t>
            </a:r>
            <a:r>
              <a:rPr lang="ko-KR" altLang="en-US" sz="1200" dirty="0"/>
              <a:t>리눅스</a:t>
            </a:r>
            <a:r>
              <a:rPr lang="en-US" altLang="ko-KR" sz="1200" dirty="0"/>
              <a:t>)</a:t>
            </a:r>
          </a:p>
          <a:p>
            <a:r>
              <a:rPr lang="en-US" altLang="ko-KR" sz="1200" dirty="0"/>
              <a:t>  -SEMA+VEN (</a:t>
            </a:r>
            <a:r>
              <a:rPr lang="ko-KR" altLang="en-US" sz="1200" dirty="0"/>
              <a:t>리눅스</a:t>
            </a:r>
            <a:r>
              <a:rPr lang="en-US" altLang="ko-KR" sz="1200" dirty="0"/>
              <a:t>) 1</a:t>
            </a:r>
            <a:r>
              <a:rPr lang="ko-KR" altLang="en-US" sz="1200" dirty="0"/>
              <a:t>대</a:t>
            </a:r>
            <a:endParaRPr lang="en-US" altLang="ko-KR" sz="1200" dirty="0"/>
          </a:p>
          <a:p>
            <a:r>
              <a:rPr lang="en-US" altLang="ko-KR" sz="1200" dirty="0"/>
              <a:t>    -Appliance(</a:t>
            </a:r>
            <a:r>
              <a:rPr lang="ko-KR" altLang="en-US" sz="1200" dirty="0"/>
              <a:t>라즈베리</a:t>
            </a:r>
            <a:r>
              <a:rPr lang="en-US" altLang="ko-KR" sz="1200" dirty="0"/>
              <a:t>) 3</a:t>
            </a:r>
            <a:r>
              <a:rPr lang="ko-KR" altLang="en-US" sz="1200" dirty="0"/>
              <a:t>대</a:t>
            </a:r>
            <a:endParaRPr lang="en-US" altLang="ko-KR" sz="1200" dirty="0"/>
          </a:p>
          <a:p>
            <a:r>
              <a:rPr lang="en-US" altLang="ko-KR" sz="1200" dirty="0"/>
              <a:t>  -SEMA+VEN_</a:t>
            </a:r>
            <a:r>
              <a:rPr lang="en-US" altLang="ko-KR" sz="1200" i="1" dirty="0"/>
              <a:t>Java</a:t>
            </a:r>
            <a:r>
              <a:rPr lang="en-US" altLang="ko-KR" sz="1200" dirty="0"/>
              <a:t>(</a:t>
            </a:r>
            <a:r>
              <a:rPr lang="ko-KR" altLang="en-US" sz="1200" dirty="0"/>
              <a:t>윈도우</a:t>
            </a:r>
            <a:r>
              <a:rPr lang="en-US" altLang="ko-KR" sz="1200" dirty="0"/>
              <a:t>) 1</a:t>
            </a:r>
            <a:r>
              <a:rPr lang="ko-KR" altLang="en-US" sz="1200" dirty="0"/>
              <a:t>대</a:t>
            </a:r>
            <a:endParaRPr lang="en-US" altLang="ko-KR" sz="1200" dirty="0"/>
          </a:p>
          <a:p>
            <a:r>
              <a:rPr lang="en-US" altLang="ko-KR" sz="1200" dirty="0"/>
              <a:t>    -CEMA(</a:t>
            </a:r>
            <a:r>
              <a:rPr lang="en-US" altLang="ko-KR" sz="1200" dirty="0" err="1"/>
              <a:t>OpenWRT</a:t>
            </a:r>
            <a:r>
              <a:rPr lang="en-US" altLang="ko-KR" sz="1200" dirty="0"/>
              <a:t>) 3</a:t>
            </a:r>
            <a:r>
              <a:rPr lang="ko-KR" altLang="en-US" sz="1200" dirty="0"/>
              <a:t>대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en-US" altLang="ko-KR" sz="1200" dirty="0"/>
              <a:t>SEMA (</a:t>
            </a:r>
            <a:r>
              <a:rPr lang="ko-KR" altLang="en-US" sz="1200" dirty="0"/>
              <a:t>윈도우</a:t>
            </a:r>
            <a:r>
              <a:rPr lang="en-US" altLang="ko-KR" sz="1200" dirty="0"/>
              <a:t>) 1</a:t>
            </a:r>
            <a:r>
              <a:rPr lang="ko-KR" altLang="en-US" sz="1200" dirty="0"/>
              <a:t>대</a:t>
            </a:r>
            <a:endParaRPr lang="en-US" altLang="ko-KR" sz="1200" dirty="0"/>
          </a:p>
          <a:p>
            <a:r>
              <a:rPr lang="en-US" altLang="ko-KR" sz="1200" dirty="0"/>
              <a:t>  -CEMA(</a:t>
            </a:r>
            <a:r>
              <a:rPr lang="en-US" altLang="ko-KR" sz="1200" dirty="0" err="1"/>
              <a:t>OpenWRT</a:t>
            </a:r>
            <a:r>
              <a:rPr lang="en-US" altLang="ko-KR" sz="1200" dirty="0"/>
              <a:t>) 2</a:t>
            </a:r>
            <a:r>
              <a:rPr lang="ko-KR" altLang="en-US" sz="1200" dirty="0"/>
              <a:t>대</a:t>
            </a:r>
            <a:endParaRPr lang="en-US" altLang="ko-KR" sz="1200" dirty="0"/>
          </a:p>
          <a:p>
            <a:r>
              <a:rPr lang="en-US" altLang="ko-KR" sz="1200" dirty="0"/>
              <a:t>  -CEMA(</a:t>
            </a:r>
            <a:r>
              <a:rPr lang="ko-KR" altLang="en-US" sz="1200" dirty="0"/>
              <a:t>리눅스</a:t>
            </a:r>
            <a:r>
              <a:rPr lang="en-US" altLang="ko-KR" sz="1200" dirty="0"/>
              <a:t>) 1</a:t>
            </a:r>
            <a:r>
              <a:rPr lang="ko-KR" altLang="en-US" sz="1200" dirty="0"/>
              <a:t>대</a:t>
            </a:r>
            <a:endParaRPr lang="en-US" altLang="ko-KR" sz="1200" dirty="0"/>
          </a:p>
          <a:p>
            <a:r>
              <a:rPr lang="en-US" altLang="ko-KR" sz="1200" dirty="0"/>
              <a:t>    -Appliance(</a:t>
            </a:r>
            <a:r>
              <a:rPr lang="ko-KR" altLang="en-US" sz="1200" dirty="0"/>
              <a:t>라즈베리</a:t>
            </a:r>
            <a:r>
              <a:rPr lang="en-US" altLang="ko-KR" sz="1200" dirty="0"/>
              <a:t>) 1</a:t>
            </a:r>
            <a:r>
              <a:rPr lang="ko-KR" altLang="en-US" sz="1200" dirty="0"/>
              <a:t>대</a:t>
            </a:r>
            <a:r>
              <a:rPr lang="en-US" altLang="ko-KR" sz="1200" dirty="0"/>
              <a:t>  </a:t>
            </a:r>
          </a:p>
        </p:txBody>
      </p:sp>
      <p:sp>
        <p:nvSpPr>
          <p:cNvPr id="135" name="TextBox 134"/>
          <p:cNvSpPr txBox="1"/>
          <p:nvPr/>
        </p:nvSpPr>
        <p:spPr>
          <a:xfrm>
            <a:off x="3768588" y="2267213"/>
            <a:ext cx="11689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FF0000"/>
                </a:solidFill>
              </a:rPr>
              <a:t>DR Event </a:t>
            </a:r>
            <a:r>
              <a:rPr lang="ko-KR" altLang="en-US" sz="1200" b="1" dirty="0">
                <a:solidFill>
                  <a:srgbClr val="FF0000"/>
                </a:solidFill>
              </a:rPr>
              <a:t>발생</a:t>
            </a:r>
            <a:endParaRPr lang="en-US" altLang="ko-KR" sz="12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rgbClr val="FF0000"/>
                </a:solidFill>
              </a:rPr>
              <a:t>(181)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3479811" y="4196895"/>
            <a:ext cx="15023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FF0000"/>
                </a:solidFill>
              </a:rPr>
              <a:t>DR Event </a:t>
            </a:r>
            <a:r>
              <a:rPr lang="ko-KR" altLang="en-US" sz="1200" b="1" dirty="0">
                <a:solidFill>
                  <a:srgbClr val="FF0000"/>
                </a:solidFill>
              </a:rPr>
              <a:t>전달</a:t>
            </a:r>
            <a:r>
              <a:rPr lang="en-US" altLang="ko-KR" sz="1200" b="1" dirty="0">
                <a:solidFill>
                  <a:srgbClr val="FF0000"/>
                </a:solidFill>
              </a:rPr>
              <a:t>(103)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5583212"/>
      </p:ext>
    </p:extLst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2. EMAP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패킷 및 이벤트 속도 측정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실험 환경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7C6F095-276F-4AD3-9842-1213BA0CC323}" type="slidenum">
              <a:rPr lang="ko-KR" altLang="en-US" smtClean="0">
                <a:solidFill>
                  <a:srgbClr val="000000"/>
                </a:solidFill>
              </a:rPr>
              <a:pPr>
                <a:defRPr/>
              </a:pPr>
              <a:t>283</a:t>
            </a:fld>
            <a:endParaRPr lang="ko-KR" altLang="en-US">
              <a:solidFill>
                <a:srgbClr val="000000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>
                <a:solidFill>
                  <a:srgbClr val="000000"/>
                </a:solidFill>
              </a:rPr>
              <a:t>HYU 2018 TIPW</a:t>
            </a:r>
            <a:endParaRPr lang="ko-KR" altLang="ko-KR" dirty="0">
              <a:solidFill>
                <a:srgbClr val="000000"/>
              </a:solidFill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/>
          </p:nvPr>
        </p:nvGraphicFramePr>
        <p:xfrm>
          <a:off x="645121" y="1412776"/>
          <a:ext cx="7853757" cy="3290288"/>
        </p:xfrm>
        <a:graphic>
          <a:graphicData uri="http://schemas.openxmlformats.org/drawingml/2006/table">
            <a:tbl>
              <a:tblPr/>
              <a:tblGrid>
                <a:gridCol w="16756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16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832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832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54000">
                <a:tc rowSpan="5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kern="0" spc="0" dirty="0">
                          <a:solidFill>
                            <a:srgbClr val="000000"/>
                          </a:solidFill>
                          <a:latin typeface="바탕"/>
                        </a:rPr>
                        <a:t>EMS</a:t>
                      </a: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kern="0" spc="0" dirty="0">
                          <a:solidFill>
                            <a:srgbClr val="000000"/>
                          </a:solidFill>
                          <a:latin typeface="바탕"/>
                        </a:rPr>
                        <a:t>Server</a:t>
                      </a: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kern="0" spc="0" dirty="0">
                          <a:solidFill>
                            <a:srgbClr val="000000"/>
                          </a:solidFill>
                          <a:latin typeface="바탕"/>
                        </a:rPr>
                        <a:t>Local IP : 192.168.1.218</a:t>
                      </a: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900" b="1" kern="0" spc="0" dirty="0">
                        <a:solidFill>
                          <a:srgbClr val="000000"/>
                        </a:solidFill>
                      </a:endParaRPr>
                    </a:p>
                  </a:txBody>
                  <a:tcPr marL="58828" marR="58828" marT="16264" marB="1626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 rowSpan="5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kern="0" spc="0" dirty="0">
                          <a:solidFill>
                            <a:srgbClr val="000000"/>
                          </a:solidFill>
                          <a:latin typeface="바탕"/>
                        </a:rPr>
                        <a:t>Host PC</a:t>
                      </a:r>
                      <a:endParaRPr lang="en-US" sz="900" b="1" kern="0" spc="0" dirty="0">
                        <a:solidFill>
                          <a:srgbClr val="000000"/>
                        </a:solidFill>
                      </a:endParaRPr>
                    </a:p>
                  </a:txBody>
                  <a:tcPr marL="58828" marR="58828" marT="16264" marB="1626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kern="0" spc="0" dirty="0">
                          <a:solidFill>
                            <a:srgbClr val="000000"/>
                          </a:solidFill>
                          <a:latin typeface="바탕"/>
                        </a:rPr>
                        <a:t>CPU</a:t>
                      </a:r>
                      <a:endParaRPr lang="en-US" sz="900" b="1" kern="0" spc="0" dirty="0">
                        <a:solidFill>
                          <a:srgbClr val="000000"/>
                        </a:solidFill>
                      </a:endParaRPr>
                    </a:p>
                  </a:txBody>
                  <a:tcPr marL="58828" marR="58828" marT="16264" marB="1626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kern="0" spc="0" dirty="0">
                          <a:solidFill>
                            <a:srgbClr val="000000"/>
                          </a:solidFill>
                          <a:latin typeface="바탕"/>
                        </a:rPr>
                        <a:t>Intel Core i7-7770</a:t>
                      </a:r>
                      <a:endParaRPr lang="en-US" sz="900" b="1" kern="0" spc="0" dirty="0">
                        <a:solidFill>
                          <a:srgbClr val="000000"/>
                        </a:solidFill>
                      </a:endParaRPr>
                    </a:p>
                  </a:txBody>
                  <a:tcPr marL="58828" marR="58828" marT="16264" marB="1626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4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kern="0" spc="0" dirty="0">
                          <a:solidFill>
                            <a:srgbClr val="000000"/>
                          </a:solidFill>
                          <a:latin typeface="바탕"/>
                        </a:rPr>
                        <a:t>CPU Speed</a:t>
                      </a:r>
                      <a:endParaRPr lang="en-US" sz="900" b="1" kern="0" spc="0" dirty="0">
                        <a:solidFill>
                          <a:srgbClr val="000000"/>
                        </a:solidFill>
                      </a:endParaRPr>
                    </a:p>
                  </a:txBody>
                  <a:tcPr marL="58828" marR="58828" marT="16264" marB="1626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kern="0" spc="0" dirty="0">
                          <a:solidFill>
                            <a:srgbClr val="000000"/>
                          </a:solidFill>
                          <a:latin typeface="바탕"/>
                        </a:rPr>
                        <a:t>2.6GHz</a:t>
                      </a:r>
                      <a:endParaRPr lang="en-US" sz="900" b="1" kern="0" spc="0" dirty="0">
                        <a:solidFill>
                          <a:srgbClr val="000000"/>
                        </a:solidFill>
                      </a:endParaRPr>
                    </a:p>
                  </a:txBody>
                  <a:tcPr marL="58828" marR="58828" marT="16264" marB="1626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4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kern="0" spc="0">
                          <a:solidFill>
                            <a:srgbClr val="000000"/>
                          </a:solidFill>
                          <a:latin typeface="바탕"/>
                        </a:rPr>
                        <a:t>RAM</a:t>
                      </a:r>
                      <a:endParaRPr lang="en-US" sz="900" b="1" kern="0" spc="0">
                        <a:solidFill>
                          <a:srgbClr val="000000"/>
                        </a:solidFill>
                      </a:endParaRPr>
                    </a:p>
                  </a:txBody>
                  <a:tcPr marL="58828" marR="58828" marT="16264" marB="1626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kern="0" spc="0" dirty="0">
                          <a:solidFill>
                            <a:srgbClr val="000000"/>
                          </a:solidFill>
                          <a:latin typeface="바탕"/>
                        </a:rPr>
                        <a:t>16GB</a:t>
                      </a:r>
                      <a:endParaRPr lang="en-US" sz="900" b="1" kern="0" spc="0" dirty="0">
                        <a:solidFill>
                          <a:srgbClr val="000000"/>
                        </a:solidFill>
                      </a:endParaRPr>
                    </a:p>
                  </a:txBody>
                  <a:tcPr marL="58828" marR="58828" marT="16264" marB="1626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4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kern="0" spc="0">
                          <a:solidFill>
                            <a:srgbClr val="000000"/>
                          </a:solidFill>
                          <a:latin typeface="바탕"/>
                        </a:rPr>
                        <a:t>OS</a:t>
                      </a:r>
                      <a:endParaRPr lang="en-US" sz="900" b="1" kern="0" spc="0">
                        <a:solidFill>
                          <a:srgbClr val="000000"/>
                        </a:solidFill>
                      </a:endParaRPr>
                    </a:p>
                  </a:txBody>
                  <a:tcPr marL="58828" marR="58828" marT="16264" marB="1626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kern="0" spc="0" dirty="0">
                          <a:solidFill>
                            <a:srgbClr val="000000"/>
                          </a:solidFill>
                          <a:latin typeface="바탕"/>
                        </a:rPr>
                        <a:t>Window 10</a:t>
                      </a:r>
                      <a:endParaRPr lang="en-US" sz="900" b="1" kern="0" spc="0" dirty="0">
                        <a:solidFill>
                          <a:srgbClr val="000000"/>
                        </a:solidFill>
                      </a:endParaRPr>
                    </a:p>
                  </a:txBody>
                  <a:tcPr marL="58828" marR="58828" marT="16264" marB="1626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4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kern="0" spc="0">
                          <a:solidFill>
                            <a:srgbClr val="000000"/>
                          </a:solidFill>
                          <a:latin typeface="바탕"/>
                        </a:rPr>
                        <a:t>Language</a:t>
                      </a:r>
                      <a:endParaRPr lang="en-US" sz="900" b="1" kern="0" spc="0">
                        <a:solidFill>
                          <a:srgbClr val="000000"/>
                        </a:solidFill>
                      </a:endParaRPr>
                    </a:p>
                  </a:txBody>
                  <a:tcPr marL="58828" marR="58828" marT="16264" marB="1626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kern="0" spc="0" dirty="0">
                          <a:solidFill>
                            <a:srgbClr val="000000"/>
                          </a:solidFill>
                          <a:latin typeface="바탕"/>
                        </a:rPr>
                        <a:t>JAVA,</a:t>
                      </a:r>
                      <a:endParaRPr lang="en-US" sz="900" b="1" kern="0" spc="0" dirty="0">
                        <a:solidFill>
                          <a:srgbClr val="000000"/>
                        </a:solidFill>
                      </a:endParaRPr>
                    </a:p>
                  </a:txBody>
                  <a:tcPr marL="58828" marR="58828" marT="16264" marB="1626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4000">
                <a:tc rowSpan="6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kern="0" spc="0" dirty="0">
                          <a:solidFill>
                            <a:srgbClr val="000000"/>
                          </a:solidFill>
                          <a:latin typeface="바탕"/>
                        </a:rPr>
                        <a:t>EMA/</a:t>
                      </a:r>
                      <a:endParaRPr lang="en-US" sz="900" b="1" kern="0" spc="0" dirty="0">
                        <a:solidFill>
                          <a:srgbClr val="000000"/>
                        </a:solidFill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kern="0" spc="0" dirty="0">
                          <a:solidFill>
                            <a:srgbClr val="000000"/>
                          </a:solidFill>
                          <a:latin typeface="바탕"/>
                        </a:rPr>
                        <a:t>Client</a:t>
                      </a: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kern="0" spc="0" dirty="0">
                          <a:solidFill>
                            <a:srgbClr val="000000"/>
                          </a:solidFill>
                          <a:latin typeface="바탕"/>
                        </a:rPr>
                        <a:t>Local</a:t>
                      </a:r>
                      <a:r>
                        <a:rPr lang="en-US" sz="900" b="1" kern="0" spc="0" baseline="0" dirty="0">
                          <a:solidFill>
                            <a:srgbClr val="000000"/>
                          </a:solidFill>
                          <a:latin typeface="바탕"/>
                        </a:rPr>
                        <a:t> IP :</a:t>
                      </a: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kern="0" spc="0" baseline="0" dirty="0">
                          <a:solidFill>
                            <a:srgbClr val="000000"/>
                          </a:solidFill>
                          <a:latin typeface="바탕"/>
                        </a:rPr>
                        <a:t>192.168.1.101~120</a:t>
                      </a:r>
                      <a:endParaRPr lang="en-US" sz="900" b="1" kern="0" spc="0" dirty="0">
                        <a:solidFill>
                          <a:srgbClr val="000000"/>
                        </a:solidFill>
                      </a:endParaRPr>
                    </a:p>
                  </a:txBody>
                  <a:tcPr marL="58828" marR="58828" marT="16264" marB="1626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 rowSpan="6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kern="0" spc="0" dirty="0">
                          <a:solidFill>
                            <a:srgbClr val="000000"/>
                          </a:solidFill>
                          <a:latin typeface="바탕"/>
                        </a:rPr>
                        <a:t>Gateway</a:t>
                      </a:r>
                      <a:endParaRPr lang="en-US" sz="900" b="1" kern="0" spc="0" dirty="0">
                        <a:solidFill>
                          <a:srgbClr val="000000"/>
                        </a:solidFill>
                      </a:endParaRPr>
                    </a:p>
                  </a:txBody>
                  <a:tcPr marL="58828" marR="58828" marT="16264" marB="1626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kern="0" spc="0" dirty="0">
                          <a:solidFill>
                            <a:srgbClr val="000000"/>
                          </a:solidFill>
                          <a:latin typeface="바탕"/>
                        </a:rPr>
                        <a:t>Model</a:t>
                      </a:r>
                      <a:endParaRPr lang="en-US" sz="900" b="1" kern="0" spc="0" dirty="0">
                        <a:solidFill>
                          <a:srgbClr val="000000"/>
                        </a:solidFill>
                      </a:endParaRPr>
                    </a:p>
                  </a:txBody>
                  <a:tcPr marL="58828" marR="58828" marT="16264" marB="1626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kern="0" spc="0" dirty="0">
                          <a:solidFill>
                            <a:srgbClr val="000000"/>
                          </a:solidFill>
                          <a:latin typeface="바탕"/>
                        </a:rPr>
                        <a:t>Buffalo WZR-HP-G300NH</a:t>
                      </a:r>
                      <a:endParaRPr lang="en-US" sz="900" b="1" kern="0" spc="0" dirty="0">
                        <a:solidFill>
                          <a:srgbClr val="000000"/>
                        </a:solidFill>
                      </a:endParaRPr>
                    </a:p>
                  </a:txBody>
                  <a:tcPr marL="58828" marR="58828" marT="16264" marB="1626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4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kern="0" spc="0">
                          <a:solidFill>
                            <a:srgbClr val="222222"/>
                          </a:solidFill>
                          <a:latin typeface="바탕"/>
                        </a:rPr>
                        <a:t>CPU</a:t>
                      </a:r>
                      <a:endParaRPr lang="en-US" sz="900" b="1" kern="0" spc="0">
                        <a:solidFill>
                          <a:srgbClr val="000000"/>
                        </a:solidFill>
                      </a:endParaRPr>
                    </a:p>
                  </a:txBody>
                  <a:tcPr marL="58828" marR="58828" marT="16264" marB="1626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900" b="1" kern="0" spc="0" dirty="0">
                          <a:solidFill>
                            <a:srgbClr val="222222"/>
                          </a:solidFill>
                          <a:latin typeface="바탕"/>
                        </a:rPr>
                        <a:t>Atheros AR9132 rev 2 (0xb9)</a:t>
                      </a:r>
                      <a:endParaRPr lang="pt-BR" sz="900" b="1" kern="0" spc="0" dirty="0">
                        <a:solidFill>
                          <a:srgbClr val="000000"/>
                        </a:solidFill>
                      </a:endParaRPr>
                    </a:p>
                  </a:txBody>
                  <a:tcPr marL="58828" marR="58828" marT="16264" marB="1626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4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kern="0" spc="0">
                          <a:solidFill>
                            <a:srgbClr val="222222"/>
                          </a:solidFill>
                          <a:latin typeface="바탕"/>
                        </a:rPr>
                        <a:t>CPU Speed</a:t>
                      </a:r>
                      <a:endParaRPr lang="en-US" sz="900" b="1" kern="0" spc="0">
                        <a:solidFill>
                          <a:srgbClr val="000000"/>
                        </a:solidFill>
                      </a:endParaRPr>
                    </a:p>
                  </a:txBody>
                  <a:tcPr marL="58828" marR="58828" marT="16264" marB="1626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kern="0" spc="0">
                          <a:solidFill>
                            <a:srgbClr val="222222"/>
                          </a:solidFill>
                          <a:latin typeface="바탕"/>
                        </a:rPr>
                        <a:t>400 MHz</a:t>
                      </a:r>
                      <a:endParaRPr lang="en-US" sz="900" b="1" kern="0" spc="0">
                        <a:solidFill>
                          <a:srgbClr val="000000"/>
                        </a:solidFill>
                      </a:endParaRPr>
                    </a:p>
                  </a:txBody>
                  <a:tcPr marL="58828" marR="58828" marT="16264" marB="1626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4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kern="0" spc="0" dirty="0">
                          <a:solidFill>
                            <a:srgbClr val="222222"/>
                          </a:solidFill>
                          <a:latin typeface="바탕"/>
                        </a:rPr>
                        <a:t>RAM</a:t>
                      </a:r>
                      <a:endParaRPr lang="en-US" sz="900" b="1" kern="0" spc="0" dirty="0">
                        <a:solidFill>
                          <a:srgbClr val="000000"/>
                        </a:solidFill>
                      </a:endParaRPr>
                    </a:p>
                  </a:txBody>
                  <a:tcPr marL="58828" marR="58828" marT="16264" marB="1626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kern="0" spc="0">
                          <a:solidFill>
                            <a:srgbClr val="222222"/>
                          </a:solidFill>
                          <a:latin typeface="바탕"/>
                        </a:rPr>
                        <a:t>64 MB</a:t>
                      </a:r>
                      <a:endParaRPr lang="en-US" sz="900" b="1" kern="0" spc="0">
                        <a:solidFill>
                          <a:srgbClr val="000000"/>
                        </a:solidFill>
                      </a:endParaRPr>
                    </a:p>
                  </a:txBody>
                  <a:tcPr marL="58828" marR="58828" marT="16264" marB="1626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4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kern="0" spc="0">
                          <a:solidFill>
                            <a:srgbClr val="000000"/>
                          </a:solidFill>
                          <a:latin typeface="바탕"/>
                        </a:rPr>
                        <a:t>OS</a:t>
                      </a:r>
                      <a:endParaRPr lang="en-US" sz="900" b="1" kern="0" spc="0">
                        <a:solidFill>
                          <a:srgbClr val="000000"/>
                        </a:solidFill>
                      </a:endParaRPr>
                    </a:p>
                  </a:txBody>
                  <a:tcPr marL="58828" marR="58828" marT="16264" marB="1626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kern="0" spc="0">
                          <a:solidFill>
                            <a:srgbClr val="222222"/>
                          </a:solidFill>
                          <a:latin typeface="바탕"/>
                        </a:rPr>
                        <a:t>OpenWRT 15.05 Chaos Calmer</a:t>
                      </a:r>
                      <a:endParaRPr lang="en-US" sz="900" b="1" kern="0" spc="0">
                        <a:solidFill>
                          <a:srgbClr val="000000"/>
                        </a:solidFill>
                      </a:endParaRPr>
                    </a:p>
                  </a:txBody>
                  <a:tcPr marL="58828" marR="58828" marT="16264" marB="1626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7884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kern="0" spc="0">
                          <a:solidFill>
                            <a:srgbClr val="000000"/>
                          </a:solidFill>
                          <a:latin typeface="바탕"/>
                        </a:rPr>
                        <a:t>Language</a:t>
                      </a:r>
                      <a:endParaRPr lang="en-US" sz="900" b="1" kern="0" spc="0">
                        <a:solidFill>
                          <a:srgbClr val="000000"/>
                        </a:solidFill>
                      </a:endParaRPr>
                    </a:p>
                  </a:txBody>
                  <a:tcPr marL="58828" marR="58828" marT="16264" marB="1626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kern="0" spc="0">
                          <a:solidFill>
                            <a:srgbClr val="222222"/>
                          </a:solidFill>
                          <a:latin typeface="바탕"/>
                        </a:rPr>
                        <a:t>C, C++</a:t>
                      </a:r>
                      <a:endParaRPr lang="en-US" sz="900" b="1" kern="0" spc="0">
                        <a:solidFill>
                          <a:srgbClr val="222222"/>
                        </a:solidFill>
                      </a:endParaRPr>
                    </a:p>
                  </a:txBody>
                  <a:tcPr marL="58828" marR="58828" marT="16264" marB="1626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kern="0" spc="0" dirty="0">
                          <a:solidFill>
                            <a:srgbClr val="000000"/>
                          </a:solidFill>
                          <a:latin typeface="바탕"/>
                        </a:rPr>
                        <a:t>MQTT</a:t>
                      </a:r>
                      <a:r>
                        <a:rPr lang="en-US" sz="900" b="1" kern="0" spc="0" baseline="0" dirty="0">
                          <a:solidFill>
                            <a:srgbClr val="000000"/>
                          </a:solidFill>
                          <a:latin typeface="바탕"/>
                        </a:rPr>
                        <a:t> Broker</a:t>
                      </a: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kern="0" spc="0" baseline="0" dirty="0">
                          <a:solidFill>
                            <a:srgbClr val="000000"/>
                          </a:solidFill>
                          <a:latin typeface="바탕"/>
                        </a:rPr>
                        <a:t>166.104.28.51</a:t>
                      </a:r>
                      <a:endParaRPr lang="en-US" sz="900" b="1" kern="0" spc="0" dirty="0">
                        <a:solidFill>
                          <a:srgbClr val="000000"/>
                        </a:solidFill>
                      </a:endParaRPr>
                    </a:p>
                  </a:txBody>
                  <a:tcPr marL="58828" marR="58828" marT="16264" marB="1626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kern="0" spc="0" dirty="0">
                          <a:solidFill>
                            <a:srgbClr val="000000"/>
                          </a:solidFill>
                          <a:latin typeface="바탕"/>
                        </a:rPr>
                        <a:t>Broker</a:t>
                      </a:r>
                      <a:endParaRPr lang="en-US" sz="900" b="1" kern="0" spc="0" dirty="0">
                        <a:solidFill>
                          <a:srgbClr val="000000"/>
                        </a:solidFill>
                      </a:endParaRPr>
                    </a:p>
                  </a:txBody>
                  <a:tcPr marL="58828" marR="58828" marT="16264" marB="1626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kern="0" spc="0" dirty="0">
                          <a:solidFill>
                            <a:srgbClr val="000000"/>
                          </a:solidFill>
                          <a:latin typeface="바탕"/>
                        </a:rPr>
                        <a:t>OS</a:t>
                      </a:r>
                      <a:endParaRPr lang="en-US" sz="900" b="1" kern="0" spc="0" dirty="0">
                        <a:solidFill>
                          <a:srgbClr val="000000"/>
                        </a:solidFill>
                      </a:endParaRPr>
                    </a:p>
                  </a:txBody>
                  <a:tcPr marL="58828" marR="58828" marT="16264" marB="1626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kern="0" spc="0" dirty="0">
                          <a:solidFill>
                            <a:srgbClr val="000000"/>
                          </a:solidFill>
                          <a:latin typeface="바탕"/>
                        </a:rPr>
                        <a:t>Ubuntu</a:t>
                      </a:r>
                      <a:endParaRPr lang="en-US" sz="900" b="1" kern="0" spc="0" dirty="0">
                        <a:solidFill>
                          <a:srgbClr val="000000"/>
                        </a:solidFill>
                      </a:endParaRPr>
                    </a:p>
                  </a:txBody>
                  <a:tcPr marL="58828" marR="58828" marT="16264" marB="1626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75555222"/>
      </p:ext>
    </p:extLst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Service Scenario – </a:t>
            </a:r>
            <a:r>
              <a:rPr lang="en-US" altLang="ko-K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Discovery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" name="직선 연결선 9"/>
          <p:cNvCxnSpPr>
            <a:cxnSpLocks/>
            <a:stCxn id="23" idx="2"/>
          </p:cNvCxnSpPr>
          <p:nvPr/>
        </p:nvCxnSpPr>
        <p:spPr bwMode="auto">
          <a:xfrm>
            <a:off x="2592229" y="2266104"/>
            <a:ext cx="0" cy="4475264"/>
          </a:xfrm>
          <a:prstGeom prst="line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3" name="직사각형 22"/>
          <p:cNvSpPr/>
          <p:nvPr/>
        </p:nvSpPr>
        <p:spPr bwMode="auto">
          <a:xfrm>
            <a:off x="2196437" y="1850398"/>
            <a:ext cx="791583" cy="415706"/>
          </a:xfrm>
          <a:prstGeom prst="rect">
            <a:avLst/>
          </a:prstGeom>
          <a:solidFill>
            <a:schemeClr val="bg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000" b="1" dirty="0">
                <a:latin typeface="Times New Roman" pitchFamily="18" charset="0"/>
                <a:ea typeface="굴림" pitchFamily="50" charset="-127"/>
              </a:rPr>
              <a:t>VTN</a:t>
            </a:r>
            <a:endParaRPr kumimoji="0" lang="ko-KR" altLang="en-US" sz="1000" b="1" i="0" u="none" strike="noStrike" cap="none" normalizeH="0" baseline="0" dirty="0">
              <a:ln>
                <a:noFill/>
              </a:ln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486DA710-C6F3-494B-B037-D4E46F1F49DC}"/>
              </a:ext>
            </a:extLst>
          </p:cNvPr>
          <p:cNvSpPr/>
          <p:nvPr/>
        </p:nvSpPr>
        <p:spPr bwMode="auto">
          <a:xfrm>
            <a:off x="4076022" y="1492423"/>
            <a:ext cx="791583" cy="773681"/>
          </a:xfrm>
          <a:prstGeom prst="rect">
            <a:avLst/>
          </a:prstGeom>
          <a:solidFill>
            <a:schemeClr val="bg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en-US" sz="1000" b="1" dirty="0"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E8F945EC-3210-48D2-9727-5EF357424962}"/>
              </a:ext>
            </a:extLst>
          </p:cNvPr>
          <p:cNvSpPr/>
          <p:nvPr/>
        </p:nvSpPr>
        <p:spPr bwMode="auto">
          <a:xfrm>
            <a:off x="6166695" y="1492423"/>
            <a:ext cx="791583" cy="358194"/>
          </a:xfrm>
          <a:prstGeom prst="rect">
            <a:avLst/>
          </a:prstGeom>
          <a:solidFill>
            <a:schemeClr val="bg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ko-KR" sz="1000" b="1" dirty="0"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8F945EC-3210-48D2-9727-5EF357424962}"/>
              </a:ext>
            </a:extLst>
          </p:cNvPr>
          <p:cNvSpPr/>
          <p:nvPr/>
        </p:nvSpPr>
        <p:spPr bwMode="auto">
          <a:xfrm>
            <a:off x="6061152" y="1698738"/>
            <a:ext cx="791583" cy="358194"/>
          </a:xfrm>
          <a:prstGeom prst="rect">
            <a:avLst/>
          </a:prstGeom>
          <a:solidFill>
            <a:schemeClr val="bg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ko-KR" sz="1000" b="1" dirty="0"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E8F945EC-3210-48D2-9727-5EF357424962}"/>
              </a:ext>
            </a:extLst>
          </p:cNvPr>
          <p:cNvSpPr/>
          <p:nvPr/>
        </p:nvSpPr>
        <p:spPr bwMode="auto">
          <a:xfrm>
            <a:off x="5955608" y="1907910"/>
            <a:ext cx="791583" cy="358194"/>
          </a:xfrm>
          <a:prstGeom prst="rect">
            <a:avLst/>
          </a:prstGeom>
          <a:solidFill>
            <a:schemeClr val="bg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000" b="1" dirty="0">
                <a:latin typeface="Times New Roman" pitchFamily="18" charset="0"/>
                <a:ea typeface="굴림" pitchFamily="50" charset="-127"/>
              </a:rPr>
              <a:t>Client </a:t>
            </a:r>
            <a:r>
              <a:rPr lang="ko-KR" altLang="en-US" sz="1000" b="1" dirty="0">
                <a:latin typeface="Times New Roman" pitchFamily="18" charset="0"/>
                <a:ea typeface="굴림" pitchFamily="50" charset="-127"/>
              </a:rPr>
              <a:t> </a:t>
            </a:r>
            <a:r>
              <a:rPr lang="en-US" altLang="ko-KR" sz="1000" b="1" dirty="0">
                <a:latin typeface="Times New Roman" pitchFamily="18" charset="0"/>
                <a:ea typeface="굴림" pitchFamily="50" charset="-127"/>
              </a:rPr>
              <a:t>EMA</a:t>
            </a: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E8F945EC-3210-48D2-9727-5EF357424962}"/>
              </a:ext>
            </a:extLst>
          </p:cNvPr>
          <p:cNvSpPr/>
          <p:nvPr/>
        </p:nvSpPr>
        <p:spPr bwMode="auto">
          <a:xfrm>
            <a:off x="8034363" y="1492423"/>
            <a:ext cx="791583" cy="358194"/>
          </a:xfrm>
          <a:prstGeom prst="rect">
            <a:avLst/>
          </a:prstGeom>
          <a:solidFill>
            <a:schemeClr val="bg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ko-KR" sz="1000" b="1" dirty="0"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E8F945EC-3210-48D2-9727-5EF357424962}"/>
              </a:ext>
            </a:extLst>
          </p:cNvPr>
          <p:cNvSpPr/>
          <p:nvPr/>
        </p:nvSpPr>
        <p:spPr bwMode="auto">
          <a:xfrm>
            <a:off x="7905678" y="1698738"/>
            <a:ext cx="791583" cy="358194"/>
          </a:xfrm>
          <a:prstGeom prst="rect">
            <a:avLst/>
          </a:prstGeom>
          <a:solidFill>
            <a:schemeClr val="bg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ko-KR" sz="1000" b="1" dirty="0"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CB90C3F-29C3-4222-ADB2-F3F2F3A94C74}"/>
              </a:ext>
            </a:extLst>
          </p:cNvPr>
          <p:cNvSpPr/>
          <p:nvPr/>
        </p:nvSpPr>
        <p:spPr bwMode="auto">
          <a:xfrm>
            <a:off x="7760942" y="1907910"/>
            <a:ext cx="817612" cy="358194"/>
          </a:xfrm>
          <a:prstGeom prst="rect">
            <a:avLst/>
          </a:prstGeom>
          <a:solidFill>
            <a:schemeClr val="bg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000" b="1" dirty="0">
                <a:latin typeface="Times New Roman" pitchFamily="18" charset="0"/>
                <a:ea typeface="굴림" pitchFamily="50" charset="-127"/>
              </a:rPr>
              <a:t>Device</a:t>
            </a:r>
            <a:endParaRPr lang="ko-KR" altLang="en-US" sz="1000" b="1" dirty="0"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121" name="TextBox 120"/>
          <p:cNvSpPr txBox="1"/>
          <p:nvPr/>
        </p:nvSpPr>
        <p:spPr>
          <a:xfrm>
            <a:off x="6856072" y="2140486"/>
            <a:ext cx="8438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rgbClr val="0156FF"/>
                </a:solidFill>
              </a:rPr>
              <a:t>MQTT/</a:t>
            </a:r>
            <a:r>
              <a:rPr lang="en-US" altLang="ko-KR" sz="900" dirty="0" err="1">
                <a:solidFill>
                  <a:srgbClr val="0156FF"/>
                </a:solidFill>
              </a:rPr>
              <a:t>CoAP</a:t>
            </a:r>
            <a:endParaRPr lang="en-US" altLang="ko-KR" sz="900" dirty="0">
              <a:solidFill>
                <a:srgbClr val="0156FF"/>
              </a:solidFill>
            </a:endParaRPr>
          </a:p>
        </p:txBody>
      </p:sp>
      <p:cxnSp>
        <p:nvCxnSpPr>
          <p:cNvPr id="139" name="직선 연결선 138"/>
          <p:cNvCxnSpPr>
            <a:cxnSpLocks/>
          </p:cNvCxnSpPr>
          <p:nvPr/>
        </p:nvCxnSpPr>
        <p:spPr bwMode="auto">
          <a:xfrm>
            <a:off x="4473761" y="2267646"/>
            <a:ext cx="0" cy="4473722"/>
          </a:xfrm>
          <a:prstGeom prst="line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0" name="직선 연결선 139"/>
          <p:cNvCxnSpPr>
            <a:cxnSpLocks/>
          </p:cNvCxnSpPr>
          <p:nvPr/>
        </p:nvCxnSpPr>
        <p:spPr bwMode="auto">
          <a:xfrm>
            <a:off x="6352248" y="2271948"/>
            <a:ext cx="0" cy="4469420"/>
          </a:xfrm>
          <a:prstGeom prst="line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2" name="직선 연결선 141"/>
          <p:cNvCxnSpPr>
            <a:cxnSpLocks/>
          </p:cNvCxnSpPr>
          <p:nvPr/>
        </p:nvCxnSpPr>
        <p:spPr bwMode="auto">
          <a:xfrm>
            <a:off x="6452296" y="2271948"/>
            <a:ext cx="0" cy="4469420"/>
          </a:xfrm>
          <a:prstGeom prst="line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3" name="직선 연결선 142"/>
          <p:cNvCxnSpPr>
            <a:cxnSpLocks/>
          </p:cNvCxnSpPr>
          <p:nvPr/>
        </p:nvCxnSpPr>
        <p:spPr bwMode="auto">
          <a:xfrm>
            <a:off x="6551244" y="2271948"/>
            <a:ext cx="0" cy="4469420"/>
          </a:xfrm>
          <a:prstGeom prst="line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4" name="직선 연결선 143"/>
          <p:cNvCxnSpPr>
            <a:cxnSpLocks/>
          </p:cNvCxnSpPr>
          <p:nvPr/>
        </p:nvCxnSpPr>
        <p:spPr bwMode="auto">
          <a:xfrm>
            <a:off x="8232259" y="2276872"/>
            <a:ext cx="0" cy="4464496"/>
          </a:xfrm>
          <a:prstGeom prst="line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5" name="직선 연결선 144"/>
          <p:cNvCxnSpPr>
            <a:cxnSpLocks/>
          </p:cNvCxnSpPr>
          <p:nvPr/>
        </p:nvCxnSpPr>
        <p:spPr bwMode="auto">
          <a:xfrm>
            <a:off x="8331207" y="2276872"/>
            <a:ext cx="0" cy="4464496"/>
          </a:xfrm>
          <a:prstGeom prst="line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6" name="직선 연결선 145"/>
          <p:cNvCxnSpPr>
            <a:cxnSpLocks/>
          </p:cNvCxnSpPr>
          <p:nvPr/>
        </p:nvCxnSpPr>
        <p:spPr bwMode="auto">
          <a:xfrm>
            <a:off x="8430155" y="2276872"/>
            <a:ext cx="0" cy="4464496"/>
          </a:xfrm>
          <a:prstGeom prst="line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4" name="TextBox 23"/>
          <p:cNvSpPr txBox="1"/>
          <p:nvPr/>
        </p:nvSpPr>
        <p:spPr>
          <a:xfrm>
            <a:off x="3140887" y="2008211"/>
            <a:ext cx="801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rgbClr val="0156FF"/>
                </a:solidFill>
              </a:rPr>
              <a:t>OpenADR</a:t>
            </a:r>
          </a:p>
          <a:p>
            <a:r>
              <a:rPr lang="en-US" altLang="ko-KR" sz="900" dirty="0">
                <a:solidFill>
                  <a:srgbClr val="0156FF"/>
                </a:solidFill>
              </a:rPr>
              <a:t>HTTP/XML</a:t>
            </a:r>
            <a:endParaRPr lang="ko-KR" altLang="en-US" sz="900" dirty="0">
              <a:solidFill>
                <a:srgbClr val="0156FF"/>
              </a:solidFill>
            </a:endParaRPr>
          </a:p>
        </p:txBody>
      </p:sp>
      <p:cxnSp>
        <p:nvCxnSpPr>
          <p:cNvPr id="152" name="직선 화살표 연결선 151"/>
          <p:cNvCxnSpPr/>
          <p:nvPr/>
        </p:nvCxnSpPr>
        <p:spPr bwMode="auto">
          <a:xfrm>
            <a:off x="2988444" y="2008211"/>
            <a:ext cx="1088002" cy="1"/>
          </a:xfrm>
          <a:prstGeom prst="straightConnector1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</p:spPr>
      </p:cxnSp>
      <p:sp>
        <p:nvSpPr>
          <p:cNvPr id="25" name="TextBox 24"/>
          <p:cNvSpPr txBox="1"/>
          <p:nvPr/>
        </p:nvSpPr>
        <p:spPr>
          <a:xfrm>
            <a:off x="5004048" y="2140486"/>
            <a:ext cx="85369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rgbClr val="0156FF"/>
                </a:solidFill>
              </a:rPr>
              <a:t>EMA Protocol</a:t>
            </a:r>
          </a:p>
        </p:txBody>
      </p:sp>
      <p:cxnSp>
        <p:nvCxnSpPr>
          <p:cNvPr id="153" name="직선 화살표 연결선 152"/>
          <p:cNvCxnSpPr/>
          <p:nvPr/>
        </p:nvCxnSpPr>
        <p:spPr bwMode="auto">
          <a:xfrm>
            <a:off x="4868454" y="2134216"/>
            <a:ext cx="1088002" cy="1"/>
          </a:xfrm>
          <a:prstGeom prst="straightConnector1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</p:spPr>
      </p:cxnSp>
      <p:cxnSp>
        <p:nvCxnSpPr>
          <p:cNvPr id="156" name="직선 화살표 연결선 155"/>
          <p:cNvCxnSpPr/>
          <p:nvPr/>
        </p:nvCxnSpPr>
        <p:spPr bwMode="auto">
          <a:xfrm>
            <a:off x="6747191" y="2140486"/>
            <a:ext cx="1008865" cy="0"/>
          </a:xfrm>
          <a:prstGeom prst="straightConnector1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</p:spPr>
      </p:cxnSp>
      <p:cxnSp>
        <p:nvCxnSpPr>
          <p:cNvPr id="70" name="직선 연결선 69"/>
          <p:cNvCxnSpPr>
            <a:cxnSpLocks/>
            <a:stCxn id="71" idx="2"/>
          </p:cNvCxnSpPr>
          <p:nvPr/>
        </p:nvCxnSpPr>
        <p:spPr bwMode="auto">
          <a:xfrm>
            <a:off x="713846" y="2266104"/>
            <a:ext cx="0" cy="4475264"/>
          </a:xfrm>
          <a:prstGeom prst="line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1" name="직사각형 70"/>
          <p:cNvSpPr/>
          <p:nvPr/>
        </p:nvSpPr>
        <p:spPr bwMode="auto">
          <a:xfrm>
            <a:off x="318054" y="1492423"/>
            <a:ext cx="791583" cy="773681"/>
          </a:xfrm>
          <a:prstGeom prst="rect">
            <a:avLst/>
          </a:prstGeom>
          <a:solidFill>
            <a:schemeClr val="bg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000" b="1" dirty="0">
                <a:latin typeface="Times New Roman" pitchFamily="18" charset="0"/>
                <a:ea typeface="굴림" pitchFamily="50" charset="-127"/>
              </a:rPr>
              <a:t>EMS</a:t>
            </a:r>
            <a:endParaRPr kumimoji="0" lang="ko-KR" altLang="en-US" sz="1000" b="1" i="0" u="none" strike="noStrike" cap="none" normalizeH="0" baseline="0" dirty="0">
              <a:ln>
                <a:noFill/>
              </a:ln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1259632" y="2009336"/>
            <a:ext cx="856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rgbClr val="0156FF"/>
                </a:solidFill>
              </a:rPr>
              <a:t>EMAP</a:t>
            </a:r>
          </a:p>
          <a:p>
            <a:r>
              <a:rPr lang="en-US" altLang="ko-KR" sz="900" dirty="0">
                <a:solidFill>
                  <a:srgbClr val="0156FF"/>
                </a:solidFill>
              </a:rPr>
              <a:t>MQTT/JSON</a:t>
            </a:r>
            <a:endParaRPr lang="ko-KR" altLang="en-US" sz="900" dirty="0">
              <a:solidFill>
                <a:srgbClr val="0156FF"/>
              </a:solidFill>
            </a:endParaRPr>
          </a:p>
        </p:txBody>
      </p:sp>
      <p:cxnSp>
        <p:nvCxnSpPr>
          <p:cNvPr id="73" name="직선 화살표 연결선 72"/>
          <p:cNvCxnSpPr/>
          <p:nvPr/>
        </p:nvCxnSpPr>
        <p:spPr bwMode="auto">
          <a:xfrm>
            <a:off x="1110062" y="2008211"/>
            <a:ext cx="1088002" cy="1"/>
          </a:xfrm>
          <a:prstGeom prst="straightConnector1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</p:spPr>
      </p:cxnSp>
      <p:sp>
        <p:nvSpPr>
          <p:cNvPr id="4" name="직사각형 3"/>
          <p:cNvSpPr/>
          <p:nvPr/>
        </p:nvSpPr>
        <p:spPr bwMode="auto">
          <a:xfrm>
            <a:off x="4149752" y="1554208"/>
            <a:ext cx="598424" cy="257894"/>
          </a:xfrm>
          <a:prstGeom prst="rect">
            <a:avLst/>
          </a:prstGeom>
          <a:noFill/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850" b="1" dirty="0">
                <a:latin typeface="Times New Roman" pitchFamily="18" charset="0"/>
                <a:ea typeface="굴림" pitchFamily="50" charset="-127"/>
              </a:rPr>
              <a:t>Server EMA</a:t>
            </a:r>
            <a:endParaRPr kumimoji="0" lang="ko-KR" altLang="en-US" sz="85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76" name="직사각형 75"/>
          <p:cNvSpPr/>
          <p:nvPr/>
        </p:nvSpPr>
        <p:spPr bwMode="auto">
          <a:xfrm>
            <a:off x="4149752" y="1956632"/>
            <a:ext cx="598424" cy="257894"/>
          </a:xfrm>
          <a:prstGeom prst="rect">
            <a:avLst/>
          </a:prstGeom>
          <a:noFill/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900" b="1" dirty="0">
                <a:latin typeface="Times New Roman" pitchFamily="18" charset="0"/>
                <a:ea typeface="굴림" pitchFamily="50" charset="-127"/>
              </a:rPr>
              <a:t>VEN</a:t>
            </a:r>
            <a:endParaRPr kumimoji="0" lang="ko-KR" altLang="en-US" sz="9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cxnSp>
        <p:nvCxnSpPr>
          <p:cNvPr id="6" name="직선 연결선 5"/>
          <p:cNvCxnSpPr>
            <a:stCxn id="4" idx="2"/>
            <a:endCxn id="76" idx="0"/>
          </p:cNvCxnSpPr>
          <p:nvPr/>
        </p:nvCxnSpPr>
        <p:spPr bwMode="auto">
          <a:xfrm>
            <a:off x="4448964" y="1812102"/>
            <a:ext cx="0" cy="144530"/>
          </a:xfrm>
          <a:prstGeom prst="line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" name="TextBox 6"/>
          <p:cNvSpPr txBox="1"/>
          <p:nvPr/>
        </p:nvSpPr>
        <p:spPr>
          <a:xfrm>
            <a:off x="4446832" y="1820005"/>
            <a:ext cx="36260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UDP</a:t>
            </a:r>
            <a:endParaRPr lang="ko-KR" altLang="en-US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5" name="직선 연결선 14"/>
          <p:cNvCxnSpPr/>
          <p:nvPr/>
        </p:nvCxnSpPr>
        <p:spPr bwMode="auto">
          <a:xfrm flipH="1">
            <a:off x="1109638" y="1683155"/>
            <a:ext cx="2966384" cy="0"/>
          </a:xfrm>
          <a:prstGeom prst="line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86" name="TextBox 85"/>
          <p:cNvSpPr txBox="1"/>
          <p:nvPr/>
        </p:nvSpPr>
        <p:spPr>
          <a:xfrm>
            <a:off x="1691680" y="1340768"/>
            <a:ext cx="1352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rgbClr val="0156FF"/>
                </a:solidFill>
              </a:rPr>
              <a:t>1) EMAP</a:t>
            </a:r>
          </a:p>
          <a:p>
            <a:r>
              <a:rPr lang="en-US" altLang="ko-KR" sz="900" dirty="0">
                <a:solidFill>
                  <a:srgbClr val="0156FF"/>
                </a:solidFill>
              </a:rPr>
              <a:t>MQTT/JSON</a:t>
            </a:r>
            <a:endParaRPr lang="ko-KR" altLang="en-US" sz="900" dirty="0">
              <a:solidFill>
                <a:srgbClr val="0156FF"/>
              </a:solidFill>
            </a:endParaRPr>
          </a:p>
        </p:txBody>
      </p:sp>
      <p:cxnSp>
        <p:nvCxnSpPr>
          <p:cNvPr id="30" name="직선 화살표 연결선 29"/>
          <p:cNvCxnSpPr/>
          <p:nvPr/>
        </p:nvCxnSpPr>
        <p:spPr bwMode="auto">
          <a:xfrm>
            <a:off x="713296" y="3212976"/>
            <a:ext cx="1878382" cy="0"/>
          </a:xfrm>
          <a:prstGeom prst="straightConnector1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/>
          </a:ln>
          <a:effectLst/>
        </p:spPr>
      </p:cxnSp>
      <p:cxnSp>
        <p:nvCxnSpPr>
          <p:cNvPr id="32" name="직선 화살표 연결선 31"/>
          <p:cNvCxnSpPr/>
          <p:nvPr/>
        </p:nvCxnSpPr>
        <p:spPr bwMode="auto">
          <a:xfrm flipH="1">
            <a:off x="713296" y="3429000"/>
            <a:ext cx="3759365" cy="0"/>
          </a:xfrm>
          <a:prstGeom prst="straightConnector1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3" name="TextBox 32"/>
          <p:cNvSpPr txBox="1"/>
          <p:nvPr/>
        </p:nvSpPr>
        <p:spPr>
          <a:xfrm>
            <a:off x="670714" y="2492896"/>
            <a:ext cx="197361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Register VTN/Server EMA Info</a:t>
            </a:r>
            <a:endParaRPr lang="ko-KR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670714" y="2924944"/>
            <a:ext cx="18373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Request to connect/authorize</a:t>
            </a:r>
            <a:endParaRPr lang="ko-KR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2" name="직선 화살표 연결선 41"/>
          <p:cNvCxnSpPr/>
          <p:nvPr/>
        </p:nvCxnSpPr>
        <p:spPr bwMode="auto">
          <a:xfrm flipH="1">
            <a:off x="6351148" y="2616006"/>
            <a:ext cx="1880011" cy="0"/>
          </a:xfrm>
          <a:prstGeom prst="straightConnector1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08" name="TextBox 107"/>
          <p:cNvSpPr txBox="1"/>
          <p:nvPr/>
        </p:nvSpPr>
        <p:spPr>
          <a:xfrm>
            <a:off x="6992805" y="2394311"/>
            <a:ext cx="7136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Discovery</a:t>
            </a:r>
            <a:endParaRPr lang="ko-KR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7" name="직선 화살표 연결선 116"/>
          <p:cNvCxnSpPr/>
          <p:nvPr/>
        </p:nvCxnSpPr>
        <p:spPr bwMode="auto">
          <a:xfrm flipH="1">
            <a:off x="4470833" y="2787175"/>
            <a:ext cx="1880011" cy="0"/>
          </a:xfrm>
          <a:prstGeom prst="straightConnector1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18" name="TextBox 117"/>
          <p:cNvSpPr txBox="1"/>
          <p:nvPr/>
        </p:nvSpPr>
        <p:spPr>
          <a:xfrm>
            <a:off x="5112490" y="2565480"/>
            <a:ext cx="7136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Discovery</a:t>
            </a:r>
            <a:endParaRPr lang="ko-KR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20" name="직선 화살표 연결선 119"/>
          <p:cNvCxnSpPr/>
          <p:nvPr/>
        </p:nvCxnSpPr>
        <p:spPr bwMode="auto">
          <a:xfrm>
            <a:off x="713296" y="3943644"/>
            <a:ext cx="1878382" cy="0"/>
          </a:xfrm>
          <a:prstGeom prst="straightConnector1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22" name="직선 화살표 연결선 121"/>
          <p:cNvCxnSpPr/>
          <p:nvPr/>
        </p:nvCxnSpPr>
        <p:spPr bwMode="auto">
          <a:xfrm flipH="1">
            <a:off x="713296" y="4159668"/>
            <a:ext cx="3759365" cy="0"/>
          </a:xfrm>
          <a:prstGeom prst="straightConnector1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/>
          </a:ln>
          <a:effectLst/>
        </p:spPr>
      </p:cxnSp>
      <p:sp>
        <p:nvSpPr>
          <p:cNvPr id="127" name="TextBox 126"/>
          <p:cNvSpPr txBox="1"/>
          <p:nvPr/>
        </p:nvSpPr>
        <p:spPr>
          <a:xfrm>
            <a:off x="670714" y="3655612"/>
            <a:ext cx="326243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Response request message and transfer EMS Information</a:t>
            </a:r>
            <a:endParaRPr lang="ko-KR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28" name="직선 화살표 연결선 127"/>
          <p:cNvCxnSpPr/>
          <p:nvPr/>
        </p:nvCxnSpPr>
        <p:spPr bwMode="auto">
          <a:xfrm>
            <a:off x="726150" y="4725144"/>
            <a:ext cx="1878382" cy="0"/>
          </a:xfrm>
          <a:prstGeom prst="straightConnector1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/>
          </a:ln>
          <a:effectLst/>
        </p:spPr>
      </p:cxnSp>
      <p:cxnSp>
        <p:nvCxnSpPr>
          <p:cNvPr id="133" name="직선 화살표 연결선 132"/>
          <p:cNvCxnSpPr/>
          <p:nvPr/>
        </p:nvCxnSpPr>
        <p:spPr bwMode="auto">
          <a:xfrm flipH="1">
            <a:off x="726150" y="4941168"/>
            <a:ext cx="3759365" cy="0"/>
          </a:xfrm>
          <a:prstGeom prst="straightConnector1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34" name="TextBox 133"/>
          <p:cNvSpPr txBox="1"/>
          <p:nvPr/>
        </p:nvSpPr>
        <p:spPr>
          <a:xfrm>
            <a:off x="683568" y="4437112"/>
            <a:ext cx="297228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Transfer its’ own registered resources’ information </a:t>
            </a:r>
            <a:endParaRPr lang="ko-KR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2644211" y="1340768"/>
            <a:ext cx="801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rgbClr val="0156FF"/>
                </a:solidFill>
              </a:rPr>
              <a:t>2) OpenADR</a:t>
            </a:r>
          </a:p>
          <a:p>
            <a:r>
              <a:rPr lang="en-US" altLang="ko-KR" sz="900" dirty="0">
                <a:solidFill>
                  <a:srgbClr val="0156FF"/>
                </a:solidFill>
              </a:rPr>
              <a:t>MQTT/JSON</a:t>
            </a:r>
            <a:endParaRPr lang="ko-KR" altLang="en-US" sz="900" dirty="0">
              <a:solidFill>
                <a:srgbClr val="0156FF"/>
              </a:solidFill>
            </a:endParaRPr>
          </a:p>
        </p:txBody>
      </p:sp>
      <p:cxnSp>
        <p:nvCxnSpPr>
          <p:cNvPr id="149" name="직선 화살표 연결선 148"/>
          <p:cNvCxnSpPr/>
          <p:nvPr/>
        </p:nvCxnSpPr>
        <p:spPr bwMode="auto">
          <a:xfrm>
            <a:off x="707650" y="5561973"/>
            <a:ext cx="1878382" cy="0"/>
          </a:xfrm>
          <a:prstGeom prst="straightConnector1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/>
          </a:ln>
          <a:effectLst/>
        </p:spPr>
      </p:cxnSp>
      <p:cxnSp>
        <p:nvCxnSpPr>
          <p:cNvPr id="150" name="직선 화살표 연결선 149"/>
          <p:cNvCxnSpPr/>
          <p:nvPr/>
        </p:nvCxnSpPr>
        <p:spPr bwMode="auto">
          <a:xfrm flipH="1">
            <a:off x="707650" y="5777997"/>
            <a:ext cx="3759365" cy="0"/>
          </a:xfrm>
          <a:prstGeom prst="straightConnector1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51" name="TextBox 150"/>
          <p:cNvSpPr txBox="1"/>
          <p:nvPr/>
        </p:nvSpPr>
        <p:spPr>
          <a:xfrm>
            <a:off x="665068" y="5273941"/>
            <a:ext cx="380104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 Transfer its’ own registered resources’ information when it changes</a:t>
            </a:r>
            <a:endParaRPr lang="ko-KR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54" name="직선 화살표 연결선 153"/>
          <p:cNvCxnSpPr/>
          <p:nvPr/>
        </p:nvCxnSpPr>
        <p:spPr bwMode="auto">
          <a:xfrm>
            <a:off x="713296" y="6200754"/>
            <a:ext cx="1878382" cy="0"/>
          </a:xfrm>
          <a:prstGeom prst="straightConnector1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55" name="직선 화살표 연결선 154"/>
          <p:cNvCxnSpPr/>
          <p:nvPr/>
        </p:nvCxnSpPr>
        <p:spPr bwMode="auto">
          <a:xfrm flipH="1">
            <a:off x="713296" y="6416778"/>
            <a:ext cx="3759365" cy="0"/>
          </a:xfrm>
          <a:prstGeom prst="straightConnector1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/>
          </a:ln>
          <a:effectLst/>
        </p:spPr>
      </p:cxnSp>
      <p:sp>
        <p:nvSpPr>
          <p:cNvPr id="157" name="TextBox 156"/>
          <p:cNvSpPr txBox="1"/>
          <p:nvPr/>
        </p:nvSpPr>
        <p:spPr>
          <a:xfrm>
            <a:off x="670714" y="5805264"/>
            <a:ext cx="41937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6. Transfer current price table, </a:t>
            </a:r>
          </a:p>
          <a:p>
            <a:r>
              <a:rPr lang="en-US" altLang="ko-K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altLang="ko-KR" sz="1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case of Active DR,</a:t>
            </a:r>
            <a:r>
              <a:rPr lang="en-US" altLang="ko-K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transfer event and ask if opt in or out</a:t>
            </a:r>
            <a:endParaRPr lang="ko-KR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58" name="직선 화살표 연결선 157"/>
          <p:cNvCxnSpPr/>
          <p:nvPr/>
        </p:nvCxnSpPr>
        <p:spPr bwMode="auto">
          <a:xfrm flipH="1">
            <a:off x="6351148" y="5141407"/>
            <a:ext cx="1880011" cy="0"/>
          </a:xfrm>
          <a:prstGeom prst="straightConnector1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62" name="직선 화살표 연결선 161"/>
          <p:cNvCxnSpPr/>
          <p:nvPr/>
        </p:nvCxnSpPr>
        <p:spPr bwMode="auto">
          <a:xfrm flipH="1">
            <a:off x="4470833" y="5312576"/>
            <a:ext cx="1880011" cy="0"/>
          </a:xfrm>
          <a:prstGeom prst="straightConnector1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63" name="TextBox 162"/>
          <p:cNvSpPr txBox="1"/>
          <p:nvPr/>
        </p:nvSpPr>
        <p:spPr>
          <a:xfrm>
            <a:off x="4572000" y="5090881"/>
            <a:ext cx="16962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Added Register or Deregister</a:t>
            </a:r>
            <a:endParaRPr lang="ko-KR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4" name="TextBox 163"/>
          <p:cNvSpPr txBox="1"/>
          <p:nvPr/>
        </p:nvSpPr>
        <p:spPr>
          <a:xfrm>
            <a:off x="6551244" y="4895186"/>
            <a:ext cx="16962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Added Register or Deregister</a:t>
            </a:r>
            <a:endParaRPr lang="ko-KR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77" name="직선 화살표 연결선 176"/>
          <p:cNvCxnSpPr/>
          <p:nvPr/>
        </p:nvCxnSpPr>
        <p:spPr bwMode="auto">
          <a:xfrm flipH="1">
            <a:off x="4470833" y="6581468"/>
            <a:ext cx="1880011" cy="0"/>
          </a:xfrm>
          <a:prstGeom prst="straightConnector1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/>
          </a:ln>
          <a:effectLst/>
        </p:spPr>
      </p:cxnSp>
      <p:sp>
        <p:nvSpPr>
          <p:cNvPr id="178" name="TextBox 177"/>
          <p:cNvSpPr txBox="1"/>
          <p:nvPr/>
        </p:nvSpPr>
        <p:spPr>
          <a:xfrm>
            <a:off x="4618576" y="6093296"/>
            <a:ext cx="208422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Transfer price table, </a:t>
            </a:r>
          </a:p>
          <a:p>
            <a:r>
              <a:rPr lang="en-US" altLang="ko-KR" sz="1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case of Active DR,  </a:t>
            </a:r>
            <a:endParaRPr lang="en-US" altLang="ko-KR" sz="1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transfer</a:t>
            </a:r>
            <a:r>
              <a:rPr lang="en-US" altLang="ko-KR" sz="1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event and ask if opt in or out</a:t>
            </a:r>
            <a:endParaRPr lang="ko-KR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7556947"/>
      </p:ext>
    </p:extLst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Service Scenario - Discovery</a:t>
            </a:r>
            <a:endParaRPr lang="ko-KR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직사각형 1"/>
          <p:cNvSpPr/>
          <p:nvPr/>
        </p:nvSpPr>
        <p:spPr bwMode="auto">
          <a:xfrm>
            <a:off x="539552" y="1700808"/>
            <a:ext cx="7992888" cy="360040"/>
          </a:xfrm>
          <a:prstGeom prst="rect">
            <a:avLst/>
          </a:prstGeom>
          <a:solidFill>
            <a:schemeClr val="bg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굴림" pitchFamily="50" charset="-127"/>
              </a:rPr>
              <a:t>  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Register VTN/Server EMA Information on Energy Management System(EMS)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직사각형 62"/>
          <p:cNvSpPr/>
          <p:nvPr/>
        </p:nvSpPr>
        <p:spPr bwMode="auto">
          <a:xfrm>
            <a:off x="539552" y="2312876"/>
            <a:ext cx="7992888" cy="360040"/>
          </a:xfrm>
          <a:prstGeom prst="rect">
            <a:avLst/>
          </a:prstGeom>
          <a:solidFill>
            <a:schemeClr val="bg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VTN/Server EMA Request connection/authorization to EMS 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4" name="직사각형 63"/>
          <p:cNvSpPr/>
          <p:nvPr/>
        </p:nvSpPr>
        <p:spPr bwMode="auto">
          <a:xfrm>
            <a:off x="755576" y="3140968"/>
            <a:ext cx="7488832" cy="360040"/>
          </a:xfrm>
          <a:prstGeom prst="rect">
            <a:avLst/>
          </a:prstGeom>
          <a:solidFill>
            <a:schemeClr val="bg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3.1 Response to request message and transfer EMS Information(e.g. Version, Profile, Protocol and etc.)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직사각형 64"/>
          <p:cNvSpPr/>
          <p:nvPr/>
        </p:nvSpPr>
        <p:spPr bwMode="auto">
          <a:xfrm>
            <a:off x="539552" y="4549139"/>
            <a:ext cx="7992888" cy="360040"/>
          </a:xfrm>
          <a:prstGeom prst="rect">
            <a:avLst/>
          </a:prstGeom>
          <a:solidFill>
            <a:schemeClr val="bg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200" dirty="0">
                <a:latin typeface="Times New Roman" pitchFamily="18" charset="0"/>
                <a:ea typeface="굴림" pitchFamily="50" charset="-127"/>
              </a:rPr>
              <a:t>4. 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Transfer its’ own registered resources’ information (e.g. Appliance, Child EMA and etc.)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6" name="직사각형 65"/>
          <p:cNvSpPr/>
          <p:nvPr/>
        </p:nvSpPr>
        <p:spPr bwMode="auto">
          <a:xfrm>
            <a:off x="539552" y="5165222"/>
            <a:ext cx="7992888" cy="360040"/>
          </a:xfrm>
          <a:prstGeom prst="rect">
            <a:avLst/>
          </a:prstGeom>
          <a:solidFill>
            <a:schemeClr val="bg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 Transfer its’ own registered resources’ information when it changes(e.g. added de/registered device and etc.) 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7" name="직사각형 66"/>
          <p:cNvSpPr/>
          <p:nvPr/>
        </p:nvSpPr>
        <p:spPr bwMode="auto">
          <a:xfrm>
            <a:off x="539552" y="5781306"/>
            <a:ext cx="7992888" cy="360040"/>
          </a:xfrm>
          <a:prstGeom prst="rect">
            <a:avLst/>
          </a:prstGeom>
          <a:solidFill>
            <a:schemeClr val="bg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6. Transfer current price table. In case of Active DR, transfer event and ask if opt in or out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8" name="직사각형 67"/>
          <p:cNvSpPr/>
          <p:nvPr/>
        </p:nvSpPr>
        <p:spPr bwMode="auto">
          <a:xfrm>
            <a:off x="755576" y="3717032"/>
            <a:ext cx="7488832" cy="360040"/>
          </a:xfrm>
          <a:prstGeom prst="rect">
            <a:avLst/>
          </a:prstGeom>
          <a:solidFill>
            <a:schemeClr val="bg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200" dirty="0">
                <a:latin typeface="Times New Roman" pitchFamily="18" charset="0"/>
                <a:ea typeface="굴림" pitchFamily="50" charset="-127"/>
              </a:rPr>
              <a:t>3.2 If VTN/Server EMA is not registered in advance on EMS, response as reject to request message </a:t>
            </a:r>
            <a:endParaRPr kumimoji="0" lang="ko-KR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5" name="직사각형 4"/>
          <p:cNvSpPr/>
          <p:nvPr/>
        </p:nvSpPr>
        <p:spPr bwMode="auto">
          <a:xfrm>
            <a:off x="539552" y="2924944"/>
            <a:ext cx="7992888" cy="1368152"/>
          </a:xfrm>
          <a:prstGeom prst="rect">
            <a:avLst/>
          </a:prstGeom>
          <a:noFill/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84908107"/>
      </p:ext>
    </p:extLst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Service Scenario – Report(Monitor</a:t>
            </a:r>
            <a:r>
              <a:rPr lang="en-US" altLang="ko-KR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ko-KR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" name="직선 연결선 9"/>
          <p:cNvCxnSpPr>
            <a:cxnSpLocks/>
            <a:stCxn id="23" idx="2"/>
          </p:cNvCxnSpPr>
          <p:nvPr/>
        </p:nvCxnSpPr>
        <p:spPr bwMode="auto">
          <a:xfrm>
            <a:off x="2592229" y="2266104"/>
            <a:ext cx="0" cy="4475264"/>
          </a:xfrm>
          <a:prstGeom prst="line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3" name="직사각형 22"/>
          <p:cNvSpPr/>
          <p:nvPr/>
        </p:nvSpPr>
        <p:spPr bwMode="auto">
          <a:xfrm>
            <a:off x="2196437" y="1850398"/>
            <a:ext cx="791583" cy="415706"/>
          </a:xfrm>
          <a:prstGeom prst="rect">
            <a:avLst/>
          </a:prstGeom>
          <a:solidFill>
            <a:schemeClr val="bg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000" b="1" dirty="0">
                <a:latin typeface="Times New Roman" pitchFamily="18" charset="0"/>
                <a:ea typeface="굴림" pitchFamily="50" charset="-127"/>
              </a:rPr>
              <a:t>VTN</a:t>
            </a:r>
            <a:endParaRPr kumimoji="0" lang="ko-KR" altLang="en-US" sz="1000" b="1" i="0" u="none" strike="noStrike" cap="none" normalizeH="0" baseline="0" dirty="0">
              <a:ln>
                <a:noFill/>
              </a:ln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486DA710-C6F3-494B-B037-D4E46F1F49DC}"/>
              </a:ext>
            </a:extLst>
          </p:cNvPr>
          <p:cNvSpPr/>
          <p:nvPr/>
        </p:nvSpPr>
        <p:spPr bwMode="auto">
          <a:xfrm>
            <a:off x="4076022" y="1492423"/>
            <a:ext cx="791583" cy="773681"/>
          </a:xfrm>
          <a:prstGeom prst="rect">
            <a:avLst/>
          </a:prstGeom>
          <a:solidFill>
            <a:schemeClr val="bg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en-US" sz="1000" b="1" dirty="0"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E8F945EC-3210-48D2-9727-5EF357424962}"/>
              </a:ext>
            </a:extLst>
          </p:cNvPr>
          <p:cNvSpPr/>
          <p:nvPr/>
        </p:nvSpPr>
        <p:spPr bwMode="auto">
          <a:xfrm>
            <a:off x="6166695" y="1492423"/>
            <a:ext cx="791583" cy="358194"/>
          </a:xfrm>
          <a:prstGeom prst="rect">
            <a:avLst/>
          </a:prstGeom>
          <a:solidFill>
            <a:schemeClr val="bg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ko-KR" sz="1000" b="1" dirty="0"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8F945EC-3210-48D2-9727-5EF357424962}"/>
              </a:ext>
            </a:extLst>
          </p:cNvPr>
          <p:cNvSpPr/>
          <p:nvPr/>
        </p:nvSpPr>
        <p:spPr bwMode="auto">
          <a:xfrm>
            <a:off x="6061152" y="1698738"/>
            <a:ext cx="791583" cy="358194"/>
          </a:xfrm>
          <a:prstGeom prst="rect">
            <a:avLst/>
          </a:prstGeom>
          <a:solidFill>
            <a:schemeClr val="bg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ko-KR" sz="1000" b="1" dirty="0"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E8F945EC-3210-48D2-9727-5EF357424962}"/>
              </a:ext>
            </a:extLst>
          </p:cNvPr>
          <p:cNvSpPr/>
          <p:nvPr/>
        </p:nvSpPr>
        <p:spPr bwMode="auto">
          <a:xfrm>
            <a:off x="5955608" y="1907910"/>
            <a:ext cx="791583" cy="358194"/>
          </a:xfrm>
          <a:prstGeom prst="rect">
            <a:avLst/>
          </a:prstGeom>
          <a:solidFill>
            <a:schemeClr val="bg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000" b="1" dirty="0">
                <a:latin typeface="Times New Roman" pitchFamily="18" charset="0"/>
                <a:ea typeface="굴림" pitchFamily="50" charset="-127"/>
              </a:rPr>
              <a:t>Client </a:t>
            </a:r>
            <a:r>
              <a:rPr lang="ko-KR" altLang="en-US" sz="1000" b="1" dirty="0">
                <a:latin typeface="Times New Roman" pitchFamily="18" charset="0"/>
                <a:ea typeface="굴림" pitchFamily="50" charset="-127"/>
              </a:rPr>
              <a:t> </a:t>
            </a:r>
            <a:r>
              <a:rPr lang="en-US" altLang="ko-KR" sz="1000" b="1" dirty="0">
                <a:latin typeface="Times New Roman" pitchFamily="18" charset="0"/>
                <a:ea typeface="굴림" pitchFamily="50" charset="-127"/>
              </a:rPr>
              <a:t>EMA</a:t>
            </a: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E8F945EC-3210-48D2-9727-5EF357424962}"/>
              </a:ext>
            </a:extLst>
          </p:cNvPr>
          <p:cNvSpPr/>
          <p:nvPr/>
        </p:nvSpPr>
        <p:spPr bwMode="auto">
          <a:xfrm>
            <a:off x="8034363" y="1492423"/>
            <a:ext cx="791583" cy="358194"/>
          </a:xfrm>
          <a:prstGeom prst="rect">
            <a:avLst/>
          </a:prstGeom>
          <a:solidFill>
            <a:schemeClr val="bg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ko-KR" sz="1000" b="1" dirty="0"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E8F945EC-3210-48D2-9727-5EF357424962}"/>
              </a:ext>
            </a:extLst>
          </p:cNvPr>
          <p:cNvSpPr/>
          <p:nvPr/>
        </p:nvSpPr>
        <p:spPr bwMode="auto">
          <a:xfrm>
            <a:off x="7905678" y="1698738"/>
            <a:ext cx="791583" cy="358194"/>
          </a:xfrm>
          <a:prstGeom prst="rect">
            <a:avLst/>
          </a:prstGeom>
          <a:solidFill>
            <a:schemeClr val="bg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ko-KR" sz="1000" b="1" dirty="0"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CB90C3F-29C3-4222-ADB2-F3F2F3A94C74}"/>
              </a:ext>
            </a:extLst>
          </p:cNvPr>
          <p:cNvSpPr/>
          <p:nvPr/>
        </p:nvSpPr>
        <p:spPr bwMode="auto">
          <a:xfrm>
            <a:off x="7760942" y="1907910"/>
            <a:ext cx="817612" cy="358194"/>
          </a:xfrm>
          <a:prstGeom prst="rect">
            <a:avLst/>
          </a:prstGeom>
          <a:solidFill>
            <a:schemeClr val="bg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000" b="1" dirty="0">
                <a:latin typeface="Times New Roman" pitchFamily="18" charset="0"/>
                <a:ea typeface="굴림" pitchFamily="50" charset="-127"/>
              </a:rPr>
              <a:t>Device</a:t>
            </a:r>
            <a:endParaRPr lang="ko-KR" altLang="en-US" sz="1000" b="1" dirty="0"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121" name="TextBox 120"/>
          <p:cNvSpPr txBox="1"/>
          <p:nvPr/>
        </p:nvSpPr>
        <p:spPr>
          <a:xfrm>
            <a:off x="6856072" y="2140486"/>
            <a:ext cx="8438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rgbClr val="0156FF"/>
                </a:solidFill>
              </a:rPr>
              <a:t>MQTT/</a:t>
            </a:r>
            <a:r>
              <a:rPr lang="en-US" altLang="ko-KR" sz="900" dirty="0" err="1">
                <a:solidFill>
                  <a:srgbClr val="0156FF"/>
                </a:solidFill>
              </a:rPr>
              <a:t>CoAP</a:t>
            </a:r>
            <a:endParaRPr lang="en-US" altLang="ko-KR" sz="900" dirty="0">
              <a:solidFill>
                <a:srgbClr val="0156FF"/>
              </a:solidFill>
            </a:endParaRPr>
          </a:p>
        </p:txBody>
      </p:sp>
      <p:cxnSp>
        <p:nvCxnSpPr>
          <p:cNvPr id="139" name="직선 연결선 138"/>
          <p:cNvCxnSpPr>
            <a:cxnSpLocks/>
          </p:cNvCxnSpPr>
          <p:nvPr/>
        </p:nvCxnSpPr>
        <p:spPr bwMode="auto">
          <a:xfrm>
            <a:off x="4473761" y="2267646"/>
            <a:ext cx="0" cy="4473722"/>
          </a:xfrm>
          <a:prstGeom prst="line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0" name="직선 연결선 139"/>
          <p:cNvCxnSpPr>
            <a:cxnSpLocks/>
          </p:cNvCxnSpPr>
          <p:nvPr/>
        </p:nvCxnSpPr>
        <p:spPr bwMode="auto">
          <a:xfrm>
            <a:off x="6352248" y="2271948"/>
            <a:ext cx="0" cy="4469420"/>
          </a:xfrm>
          <a:prstGeom prst="line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2" name="직선 연결선 141"/>
          <p:cNvCxnSpPr>
            <a:cxnSpLocks/>
          </p:cNvCxnSpPr>
          <p:nvPr/>
        </p:nvCxnSpPr>
        <p:spPr bwMode="auto">
          <a:xfrm>
            <a:off x="6452296" y="2271948"/>
            <a:ext cx="0" cy="4469420"/>
          </a:xfrm>
          <a:prstGeom prst="line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3" name="직선 연결선 142"/>
          <p:cNvCxnSpPr>
            <a:cxnSpLocks/>
          </p:cNvCxnSpPr>
          <p:nvPr/>
        </p:nvCxnSpPr>
        <p:spPr bwMode="auto">
          <a:xfrm>
            <a:off x="6551244" y="2271948"/>
            <a:ext cx="0" cy="4469420"/>
          </a:xfrm>
          <a:prstGeom prst="line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4" name="직선 연결선 143"/>
          <p:cNvCxnSpPr>
            <a:cxnSpLocks/>
          </p:cNvCxnSpPr>
          <p:nvPr/>
        </p:nvCxnSpPr>
        <p:spPr bwMode="auto">
          <a:xfrm>
            <a:off x="8232259" y="2276872"/>
            <a:ext cx="0" cy="4464496"/>
          </a:xfrm>
          <a:prstGeom prst="line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5" name="직선 연결선 144"/>
          <p:cNvCxnSpPr>
            <a:cxnSpLocks/>
          </p:cNvCxnSpPr>
          <p:nvPr/>
        </p:nvCxnSpPr>
        <p:spPr bwMode="auto">
          <a:xfrm>
            <a:off x="8331207" y="2276872"/>
            <a:ext cx="0" cy="4464496"/>
          </a:xfrm>
          <a:prstGeom prst="line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6" name="직선 연결선 145"/>
          <p:cNvCxnSpPr>
            <a:cxnSpLocks/>
          </p:cNvCxnSpPr>
          <p:nvPr/>
        </p:nvCxnSpPr>
        <p:spPr bwMode="auto">
          <a:xfrm>
            <a:off x="8430155" y="2276872"/>
            <a:ext cx="0" cy="4464496"/>
          </a:xfrm>
          <a:prstGeom prst="line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4" name="TextBox 23"/>
          <p:cNvSpPr txBox="1"/>
          <p:nvPr/>
        </p:nvSpPr>
        <p:spPr>
          <a:xfrm>
            <a:off x="3140887" y="2008211"/>
            <a:ext cx="801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rgbClr val="0156FF"/>
                </a:solidFill>
              </a:rPr>
              <a:t>OpenADR</a:t>
            </a:r>
          </a:p>
          <a:p>
            <a:r>
              <a:rPr lang="en-US" altLang="ko-KR" sz="900" dirty="0">
                <a:solidFill>
                  <a:srgbClr val="0156FF"/>
                </a:solidFill>
              </a:rPr>
              <a:t>HTTP/XML</a:t>
            </a:r>
            <a:endParaRPr lang="ko-KR" altLang="en-US" sz="900" dirty="0">
              <a:solidFill>
                <a:srgbClr val="0156FF"/>
              </a:solidFill>
            </a:endParaRPr>
          </a:p>
        </p:txBody>
      </p:sp>
      <p:cxnSp>
        <p:nvCxnSpPr>
          <p:cNvPr id="152" name="직선 화살표 연결선 151"/>
          <p:cNvCxnSpPr/>
          <p:nvPr/>
        </p:nvCxnSpPr>
        <p:spPr bwMode="auto">
          <a:xfrm>
            <a:off x="2988444" y="2008211"/>
            <a:ext cx="1088002" cy="1"/>
          </a:xfrm>
          <a:prstGeom prst="straightConnector1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</p:spPr>
      </p:cxnSp>
      <p:sp>
        <p:nvSpPr>
          <p:cNvPr id="25" name="TextBox 24"/>
          <p:cNvSpPr txBox="1"/>
          <p:nvPr/>
        </p:nvSpPr>
        <p:spPr>
          <a:xfrm>
            <a:off x="5004048" y="2140486"/>
            <a:ext cx="85369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rgbClr val="0156FF"/>
                </a:solidFill>
              </a:rPr>
              <a:t>EMA Protocol</a:t>
            </a:r>
          </a:p>
        </p:txBody>
      </p:sp>
      <p:cxnSp>
        <p:nvCxnSpPr>
          <p:cNvPr id="153" name="직선 화살표 연결선 152"/>
          <p:cNvCxnSpPr/>
          <p:nvPr/>
        </p:nvCxnSpPr>
        <p:spPr bwMode="auto">
          <a:xfrm>
            <a:off x="4868454" y="2134216"/>
            <a:ext cx="1088002" cy="1"/>
          </a:xfrm>
          <a:prstGeom prst="straightConnector1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</p:spPr>
      </p:cxnSp>
      <p:cxnSp>
        <p:nvCxnSpPr>
          <p:cNvPr id="156" name="직선 화살표 연결선 155"/>
          <p:cNvCxnSpPr/>
          <p:nvPr/>
        </p:nvCxnSpPr>
        <p:spPr bwMode="auto">
          <a:xfrm>
            <a:off x="6747191" y="2140486"/>
            <a:ext cx="1008865" cy="0"/>
          </a:xfrm>
          <a:prstGeom prst="straightConnector1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</p:spPr>
      </p:cxnSp>
      <p:cxnSp>
        <p:nvCxnSpPr>
          <p:cNvPr id="70" name="직선 연결선 69"/>
          <p:cNvCxnSpPr>
            <a:cxnSpLocks/>
            <a:stCxn id="71" idx="2"/>
          </p:cNvCxnSpPr>
          <p:nvPr/>
        </p:nvCxnSpPr>
        <p:spPr bwMode="auto">
          <a:xfrm>
            <a:off x="713846" y="2266104"/>
            <a:ext cx="0" cy="4475264"/>
          </a:xfrm>
          <a:prstGeom prst="line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1" name="직사각형 70"/>
          <p:cNvSpPr/>
          <p:nvPr/>
        </p:nvSpPr>
        <p:spPr bwMode="auto">
          <a:xfrm>
            <a:off x="318054" y="1492423"/>
            <a:ext cx="791583" cy="773681"/>
          </a:xfrm>
          <a:prstGeom prst="rect">
            <a:avLst/>
          </a:prstGeom>
          <a:solidFill>
            <a:schemeClr val="bg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000" b="1" dirty="0">
                <a:latin typeface="Times New Roman" pitchFamily="18" charset="0"/>
                <a:ea typeface="굴림" pitchFamily="50" charset="-127"/>
              </a:rPr>
              <a:t>EMS</a:t>
            </a:r>
            <a:endParaRPr kumimoji="0" lang="ko-KR" altLang="en-US" sz="1000" b="1" i="0" u="none" strike="noStrike" cap="none" normalizeH="0" baseline="0" dirty="0">
              <a:ln>
                <a:noFill/>
              </a:ln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1259632" y="2009336"/>
            <a:ext cx="856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rgbClr val="0156FF"/>
                </a:solidFill>
              </a:rPr>
              <a:t>EMAP</a:t>
            </a:r>
          </a:p>
          <a:p>
            <a:r>
              <a:rPr lang="en-US" altLang="ko-KR" sz="900" dirty="0">
                <a:solidFill>
                  <a:srgbClr val="0156FF"/>
                </a:solidFill>
              </a:rPr>
              <a:t>MQTT/JSON</a:t>
            </a:r>
            <a:endParaRPr lang="ko-KR" altLang="en-US" sz="900" dirty="0">
              <a:solidFill>
                <a:srgbClr val="0156FF"/>
              </a:solidFill>
            </a:endParaRPr>
          </a:p>
        </p:txBody>
      </p:sp>
      <p:cxnSp>
        <p:nvCxnSpPr>
          <p:cNvPr id="73" name="직선 화살표 연결선 72"/>
          <p:cNvCxnSpPr/>
          <p:nvPr/>
        </p:nvCxnSpPr>
        <p:spPr bwMode="auto">
          <a:xfrm>
            <a:off x="1110062" y="2008211"/>
            <a:ext cx="1088002" cy="1"/>
          </a:xfrm>
          <a:prstGeom prst="straightConnector1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</p:spPr>
      </p:cxnSp>
      <p:sp>
        <p:nvSpPr>
          <p:cNvPr id="4" name="직사각형 3"/>
          <p:cNvSpPr/>
          <p:nvPr/>
        </p:nvSpPr>
        <p:spPr bwMode="auto">
          <a:xfrm>
            <a:off x="4149752" y="1554208"/>
            <a:ext cx="598424" cy="257894"/>
          </a:xfrm>
          <a:prstGeom prst="rect">
            <a:avLst/>
          </a:prstGeom>
          <a:noFill/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850" b="1" dirty="0">
                <a:latin typeface="Times New Roman" pitchFamily="18" charset="0"/>
                <a:ea typeface="굴림" pitchFamily="50" charset="-127"/>
              </a:rPr>
              <a:t>Server EMA</a:t>
            </a:r>
            <a:endParaRPr kumimoji="0" lang="ko-KR" altLang="en-US" sz="85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76" name="직사각형 75"/>
          <p:cNvSpPr/>
          <p:nvPr/>
        </p:nvSpPr>
        <p:spPr bwMode="auto">
          <a:xfrm>
            <a:off x="4149752" y="1956632"/>
            <a:ext cx="598424" cy="257894"/>
          </a:xfrm>
          <a:prstGeom prst="rect">
            <a:avLst/>
          </a:prstGeom>
          <a:noFill/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900" b="1" dirty="0">
                <a:latin typeface="Times New Roman" pitchFamily="18" charset="0"/>
                <a:ea typeface="굴림" pitchFamily="50" charset="-127"/>
              </a:rPr>
              <a:t>VEN</a:t>
            </a:r>
            <a:endParaRPr kumimoji="0" lang="ko-KR" altLang="en-US" sz="9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cxnSp>
        <p:nvCxnSpPr>
          <p:cNvPr id="6" name="직선 연결선 5"/>
          <p:cNvCxnSpPr>
            <a:stCxn id="4" idx="2"/>
            <a:endCxn id="76" idx="0"/>
          </p:cNvCxnSpPr>
          <p:nvPr/>
        </p:nvCxnSpPr>
        <p:spPr bwMode="auto">
          <a:xfrm>
            <a:off x="4448964" y="1812102"/>
            <a:ext cx="0" cy="144530"/>
          </a:xfrm>
          <a:prstGeom prst="line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" name="TextBox 6"/>
          <p:cNvSpPr txBox="1"/>
          <p:nvPr/>
        </p:nvSpPr>
        <p:spPr>
          <a:xfrm>
            <a:off x="4446832" y="1820005"/>
            <a:ext cx="36260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UDP</a:t>
            </a:r>
            <a:endParaRPr lang="ko-KR" altLang="en-US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5" name="직선 연결선 14"/>
          <p:cNvCxnSpPr/>
          <p:nvPr/>
        </p:nvCxnSpPr>
        <p:spPr bwMode="auto">
          <a:xfrm flipH="1">
            <a:off x="1109638" y="1683155"/>
            <a:ext cx="2966384" cy="0"/>
          </a:xfrm>
          <a:prstGeom prst="line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86" name="TextBox 85"/>
          <p:cNvSpPr txBox="1"/>
          <p:nvPr/>
        </p:nvSpPr>
        <p:spPr>
          <a:xfrm>
            <a:off x="1691680" y="1340768"/>
            <a:ext cx="1352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rgbClr val="0156FF"/>
                </a:solidFill>
              </a:rPr>
              <a:t>1) EMAP</a:t>
            </a:r>
          </a:p>
          <a:p>
            <a:r>
              <a:rPr lang="en-US" altLang="ko-KR" sz="900" dirty="0">
                <a:solidFill>
                  <a:srgbClr val="0156FF"/>
                </a:solidFill>
              </a:rPr>
              <a:t>MQTT/JSON</a:t>
            </a:r>
            <a:endParaRPr lang="ko-KR" altLang="en-US" sz="900" dirty="0">
              <a:solidFill>
                <a:srgbClr val="0156FF"/>
              </a:solidFill>
            </a:endParaRPr>
          </a:p>
        </p:txBody>
      </p:sp>
      <p:cxnSp>
        <p:nvCxnSpPr>
          <p:cNvPr id="30" name="직선 화살표 연결선 29"/>
          <p:cNvCxnSpPr/>
          <p:nvPr/>
        </p:nvCxnSpPr>
        <p:spPr bwMode="auto">
          <a:xfrm>
            <a:off x="713296" y="3212976"/>
            <a:ext cx="1878382" cy="0"/>
          </a:xfrm>
          <a:prstGeom prst="straightConnector1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/>
          </a:ln>
          <a:effectLst/>
        </p:spPr>
      </p:cxnSp>
      <p:cxnSp>
        <p:nvCxnSpPr>
          <p:cNvPr id="32" name="직선 화살표 연결선 31"/>
          <p:cNvCxnSpPr/>
          <p:nvPr/>
        </p:nvCxnSpPr>
        <p:spPr bwMode="auto">
          <a:xfrm flipH="1">
            <a:off x="713296" y="3429000"/>
            <a:ext cx="3759365" cy="0"/>
          </a:xfrm>
          <a:prstGeom prst="straightConnector1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07" name="TextBox 106"/>
          <p:cNvSpPr txBox="1"/>
          <p:nvPr/>
        </p:nvSpPr>
        <p:spPr>
          <a:xfrm>
            <a:off x="670714" y="2924944"/>
            <a:ext cx="203934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Report registered resource’ status</a:t>
            </a:r>
            <a:endParaRPr lang="ko-KR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2" name="직선 화살표 연결선 41"/>
          <p:cNvCxnSpPr/>
          <p:nvPr/>
        </p:nvCxnSpPr>
        <p:spPr bwMode="auto">
          <a:xfrm flipH="1">
            <a:off x="6351148" y="2616006"/>
            <a:ext cx="1880011" cy="0"/>
          </a:xfrm>
          <a:prstGeom prst="straightConnector1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08" name="TextBox 107"/>
          <p:cNvSpPr txBox="1"/>
          <p:nvPr/>
        </p:nvSpPr>
        <p:spPr>
          <a:xfrm>
            <a:off x="6992805" y="2394311"/>
            <a:ext cx="53412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Report</a:t>
            </a:r>
            <a:endParaRPr lang="ko-KR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7" name="직선 화살표 연결선 116"/>
          <p:cNvCxnSpPr/>
          <p:nvPr/>
        </p:nvCxnSpPr>
        <p:spPr bwMode="auto">
          <a:xfrm flipH="1">
            <a:off x="4470833" y="2787175"/>
            <a:ext cx="1880011" cy="0"/>
          </a:xfrm>
          <a:prstGeom prst="straightConnector1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18" name="TextBox 117"/>
          <p:cNvSpPr txBox="1"/>
          <p:nvPr/>
        </p:nvSpPr>
        <p:spPr>
          <a:xfrm>
            <a:off x="5112490" y="2565480"/>
            <a:ext cx="53412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Report</a:t>
            </a:r>
            <a:endParaRPr lang="ko-KR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20" name="직선 화살표 연결선 119"/>
          <p:cNvCxnSpPr/>
          <p:nvPr/>
        </p:nvCxnSpPr>
        <p:spPr bwMode="auto">
          <a:xfrm>
            <a:off x="713296" y="3943644"/>
            <a:ext cx="1878382" cy="0"/>
          </a:xfrm>
          <a:prstGeom prst="straightConnector1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22" name="직선 화살표 연결선 121"/>
          <p:cNvCxnSpPr/>
          <p:nvPr/>
        </p:nvCxnSpPr>
        <p:spPr bwMode="auto">
          <a:xfrm flipH="1">
            <a:off x="713296" y="4159668"/>
            <a:ext cx="3759365" cy="0"/>
          </a:xfrm>
          <a:prstGeom prst="straightConnector1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/>
          </a:ln>
          <a:effectLst/>
        </p:spPr>
      </p:cxnSp>
      <p:sp>
        <p:nvSpPr>
          <p:cNvPr id="127" name="TextBox 126"/>
          <p:cNvSpPr txBox="1"/>
          <p:nvPr/>
        </p:nvSpPr>
        <p:spPr>
          <a:xfrm>
            <a:off x="670714" y="3655612"/>
            <a:ext cx="160332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Request report explicitly</a:t>
            </a:r>
            <a:endParaRPr lang="ko-KR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28" name="직선 화살표 연결선 127"/>
          <p:cNvCxnSpPr/>
          <p:nvPr/>
        </p:nvCxnSpPr>
        <p:spPr bwMode="auto">
          <a:xfrm>
            <a:off x="726150" y="4725144"/>
            <a:ext cx="1878382" cy="0"/>
          </a:xfrm>
          <a:prstGeom prst="straightConnector1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/>
          </a:ln>
          <a:effectLst/>
        </p:spPr>
      </p:cxnSp>
      <p:cxnSp>
        <p:nvCxnSpPr>
          <p:cNvPr id="133" name="직선 화살표 연결선 132"/>
          <p:cNvCxnSpPr/>
          <p:nvPr/>
        </p:nvCxnSpPr>
        <p:spPr bwMode="auto">
          <a:xfrm flipH="1">
            <a:off x="726150" y="4941168"/>
            <a:ext cx="3759365" cy="0"/>
          </a:xfrm>
          <a:prstGeom prst="straightConnector1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34" name="TextBox 133"/>
          <p:cNvSpPr txBox="1"/>
          <p:nvPr/>
        </p:nvSpPr>
        <p:spPr>
          <a:xfrm>
            <a:off x="743795" y="4298251"/>
            <a:ext cx="14526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Response to </a:t>
            </a:r>
          </a:p>
          <a:p>
            <a:r>
              <a:rPr lang="en-US" altLang="ko-K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request of explicit report</a:t>
            </a:r>
            <a:endParaRPr lang="ko-KR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2644211" y="1340768"/>
            <a:ext cx="801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rgbClr val="0156FF"/>
                </a:solidFill>
              </a:rPr>
              <a:t>2) OpenADR</a:t>
            </a:r>
          </a:p>
          <a:p>
            <a:r>
              <a:rPr lang="en-US" altLang="ko-KR" sz="900" dirty="0">
                <a:solidFill>
                  <a:srgbClr val="0156FF"/>
                </a:solidFill>
              </a:rPr>
              <a:t>MQTT/JSON</a:t>
            </a:r>
            <a:endParaRPr lang="ko-KR" altLang="en-US" sz="900" dirty="0">
              <a:solidFill>
                <a:srgbClr val="0156FF"/>
              </a:solidFill>
            </a:endParaRPr>
          </a:p>
        </p:txBody>
      </p:sp>
      <p:cxnSp>
        <p:nvCxnSpPr>
          <p:cNvPr id="158" name="직선 화살표 연결선 157"/>
          <p:cNvCxnSpPr/>
          <p:nvPr/>
        </p:nvCxnSpPr>
        <p:spPr bwMode="auto">
          <a:xfrm flipH="1">
            <a:off x="6351148" y="5141407"/>
            <a:ext cx="1880011" cy="0"/>
          </a:xfrm>
          <a:prstGeom prst="straightConnector1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62" name="직선 화살표 연결선 161"/>
          <p:cNvCxnSpPr/>
          <p:nvPr/>
        </p:nvCxnSpPr>
        <p:spPr bwMode="auto">
          <a:xfrm flipH="1">
            <a:off x="4481578" y="4514791"/>
            <a:ext cx="1880011" cy="0"/>
          </a:xfrm>
          <a:prstGeom prst="straightConnector1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/>
          </a:ln>
          <a:effectLst/>
        </p:spPr>
      </p:cxnSp>
      <p:sp>
        <p:nvSpPr>
          <p:cNvPr id="163" name="TextBox 162"/>
          <p:cNvSpPr txBox="1"/>
          <p:nvPr/>
        </p:nvSpPr>
        <p:spPr>
          <a:xfrm>
            <a:off x="4645700" y="4293096"/>
            <a:ext cx="158248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Request report explicitly</a:t>
            </a:r>
            <a:endParaRPr lang="ko-KR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4" name="TextBox 163"/>
          <p:cNvSpPr txBox="1"/>
          <p:nvPr/>
        </p:nvSpPr>
        <p:spPr>
          <a:xfrm>
            <a:off x="6647750" y="4725144"/>
            <a:ext cx="14526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Response to </a:t>
            </a:r>
          </a:p>
          <a:p>
            <a:r>
              <a:rPr lang="en-US" altLang="ko-K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request of explicit report</a:t>
            </a:r>
            <a:endParaRPr lang="ko-KR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2" name="직선 화살표 연결선 61"/>
          <p:cNvCxnSpPr/>
          <p:nvPr/>
        </p:nvCxnSpPr>
        <p:spPr bwMode="auto">
          <a:xfrm flipH="1">
            <a:off x="6352248" y="5782548"/>
            <a:ext cx="1880011" cy="0"/>
          </a:xfrm>
          <a:prstGeom prst="straightConnector1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63" name="TextBox 62"/>
          <p:cNvSpPr txBox="1"/>
          <p:nvPr/>
        </p:nvSpPr>
        <p:spPr>
          <a:xfrm>
            <a:off x="6948264" y="5517232"/>
            <a:ext cx="66236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Report</a:t>
            </a:r>
            <a:endParaRPr lang="ko-KR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" name="직선 연결선 4"/>
          <p:cNvCxnSpPr/>
          <p:nvPr/>
        </p:nvCxnSpPr>
        <p:spPr bwMode="auto">
          <a:xfrm>
            <a:off x="6562486" y="5661248"/>
            <a:ext cx="184705" cy="242601"/>
          </a:xfrm>
          <a:prstGeom prst="line">
            <a:avLst/>
          </a:prstGeom>
          <a:solidFill>
            <a:schemeClr val="accent1"/>
          </a:solidFill>
          <a:ln w="12699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6" name="직선 연결선 65"/>
          <p:cNvCxnSpPr/>
          <p:nvPr/>
        </p:nvCxnSpPr>
        <p:spPr bwMode="auto">
          <a:xfrm flipH="1">
            <a:off x="6562486" y="5662153"/>
            <a:ext cx="184706" cy="240791"/>
          </a:xfrm>
          <a:prstGeom prst="line">
            <a:avLst/>
          </a:prstGeom>
          <a:solidFill>
            <a:schemeClr val="accent1"/>
          </a:solidFill>
          <a:ln w="12699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4" name="직선 화살표 연결선 73"/>
          <p:cNvCxnSpPr/>
          <p:nvPr/>
        </p:nvCxnSpPr>
        <p:spPr bwMode="auto">
          <a:xfrm flipH="1">
            <a:off x="4464010" y="6170975"/>
            <a:ext cx="1880011" cy="0"/>
          </a:xfrm>
          <a:prstGeom prst="straightConnector1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75" name="TextBox 74"/>
          <p:cNvSpPr txBox="1"/>
          <p:nvPr/>
        </p:nvSpPr>
        <p:spPr>
          <a:xfrm>
            <a:off x="4572000" y="5589240"/>
            <a:ext cx="172194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 Wait for 2 *(poll interval) </a:t>
            </a:r>
          </a:p>
          <a:p>
            <a:r>
              <a:rPr lang="en-US" altLang="ko-K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Then recognize device fault</a:t>
            </a:r>
          </a:p>
          <a:p>
            <a:r>
              <a:rPr lang="en-US" altLang="ko-K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Report except for fault device</a:t>
            </a:r>
            <a:endParaRPr lang="ko-KR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456943" y="5400543"/>
            <a:ext cx="44114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fault</a:t>
            </a:r>
            <a:endParaRPr lang="ko-KR" altLang="en-US" sz="11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8623178"/>
      </p:ext>
    </p:extLst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Service Scenario – Report(Monitor)</a:t>
            </a:r>
            <a:endParaRPr lang="ko-KR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직사각형 1"/>
          <p:cNvSpPr/>
          <p:nvPr/>
        </p:nvSpPr>
        <p:spPr bwMode="auto">
          <a:xfrm>
            <a:off x="539552" y="1844824"/>
            <a:ext cx="7992888" cy="360040"/>
          </a:xfrm>
          <a:prstGeom prst="rect">
            <a:avLst/>
          </a:prstGeom>
          <a:solidFill>
            <a:schemeClr val="bg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Report registered resource’ status (e.g. KW, State)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539552" y="4725144"/>
            <a:ext cx="7992888" cy="1440160"/>
            <a:chOff x="323528" y="4437112"/>
            <a:chExt cx="8424936" cy="1584176"/>
          </a:xfrm>
        </p:grpSpPr>
        <p:sp>
          <p:nvSpPr>
            <p:cNvPr id="66" name="직사각형 65"/>
            <p:cNvSpPr/>
            <p:nvPr/>
          </p:nvSpPr>
          <p:spPr bwMode="auto">
            <a:xfrm>
              <a:off x="536370" y="4653136"/>
              <a:ext cx="7992888" cy="360040"/>
            </a:xfrm>
            <a:prstGeom prst="rect">
              <a:avLst/>
            </a:prstGeom>
            <a:solidFill>
              <a:schemeClr val="bg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r>
                <a:rPr lang="en-US" altLang="ko-KR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4. Device, Server/Client EMA and VEN report periodically. </a:t>
              </a:r>
              <a:endPara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7" name="직사각형 66"/>
            <p:cNvSpPr/>
            <p:nvPr/>
          </p:nvSpPr>
          <p:spPr bwMode="auto">
            <a:xfrm>
              <a:off x="536370" y="5301208"/>
              <a:ext cx="7992888" cy="360040"/>
            </a:xfrm>
            <a:prstGeom prst="rect">
              <a:avLst/>
            </a:prstGeom>
            <a:solidFill>
              <a:schemeClr val="bg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r>
                <a:rPr lang="en-US" altLang="ko-KR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5. Wait for 2 *(poll interval) then it recognizes device fault. </a:t>
              </a:r>
            </a:p>
            <a:p>
              <a:r>
                <a:rPr lang="en-US" altLang="ko-KR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	Report resources’ information to Server EMA or VTN except for fault device</a:t>
              </a:r>
              <a:endPara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" name="직사각형 3"/>
            <p:cNvSpPr/>
            <p:nvPr/>
          </p:nvSpPr>
          <p:spPr bwMode="auto">
            <a:xfrm>
              <a:off x="323528" y="4437112"/>
              <a:ext cx="8424936" cy="1584176"/>
            </a:xfrm>
            <a:prstGeom prst="rect">
              <a:avLst/>
            </a:prstGeom>
            <a:noFill/>
            <a:ln w="12699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굴림" pitchFamily="50" charset="-127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536370" y="4391497"/>
            <a:ext cx="11657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Fault monitor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535826" y="2682527"/>
            <a:ext cx="7996613" cy="1610569"/>
            <a:chOff x="395536" y="2492896"/>
            <a:chExt cx="8352928" cy="1610569"/>
          </a:xfrm>
        </p:grpSpPr>
        <p:sp>
          <p:nvSpPr>
            <p:cNvPr id="63" name="직사각형 62"/>
            <p:cNvSpPr/>
            <p:nvPr/>
          </p:nvSpPr>
          <p:spPr bwMode="auto">
            <a:xfrm>
              <a:off x="539552" y="2744924"/>
              <a:ext cx="7992888" cy="360040"/>
            </a:xfrm>
            <a:prstGeom prst="rect">
              <a:avLst/>
            </a:prstGeom>
            <a:solidFill>
              <a:schemeClr val="bg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r>
                <a:rPr lang="en-US" altLang="ko-KR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2. If EMS, VTN or Server EMA need explicit information request explicit report </a:t>
              </a:r>
            </a:p>
            <a:p>
              <a:r>
                <a:rPr lang="en-US" altLang="ko-KR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	by using acknowledge and vice versa(implicit)</a:t>
              </a:r>
              <a:endPara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5" name="직사각형 64"/>
            <p:cNvSpPr/>
            <p:nvPr/>
          </p:nvSpPr>
          <p:spPr bwMode="auto">
            <a:xfrm>
              <a:off x="539552" y="3429000"/>
              <a:ext cx="7992888" cy="360040"/>
            </a:xfrm>
            <a:prstGeom prst="rect">
              <a:avLst/>
            </a:prstGeom>
            <a:solidFill>
              <a:schemeClr val="bg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r>
                <a:rPr lang="en-US" altLang="ko-KR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3. Report to explicit report ( * Considering customer privacy )</a:t>
              </a:r>
              <a:endPara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직사각형 7"/>
            <p:cNvSpPr/>
            <p:nvPr/>
          </p:nvSpPr>
          <p:spPr bwMode="auto">
            <a:xfrm>
              <a:off x="395536" y="2492896"/>
              <a:ext cx="8352928" cy="1610569"/>
            </a:xfrm>
            <a:prstGeom prst="rect">
              <a:avLst/>
            </a:prstGeom>
            <a:noFill/>
            <a:ln w="12699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굴림" pitchFamily="50" charset="-127"/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536370" y="1526908"/>
            <a:ext cx="9124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Periodical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36370" y="2374750"/>
            <a:ext cx="36199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case of request implicit / explicit information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48434" y="6237312"/>
            <a:ext cx="64664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Report</a:t>
            </a:r>
            <a:r>
              <a:rPr lang="ko-KR" altLang="en-US" sz="1400" dirty="0">
                <a:solidFill>
                  <a:srgbClr val="FF0000"/>
                </a:solidFill>
              </a:rPr>
              <a:t>가 </a:t>
            </a:r>
            <a:r>
              <a:rPr lang="en-US" altLang="ko-KR" sz="1400" dirty="0">
                <a:solidFill>
                  <a:srgbClr val="FF0000"/>
                </a:solidFill>
              </a:rPr>
              <a:t>Poll </a:t>
            </a:r>
            <a:r>
              <a:rPr lang="ko-KR" altLang="en-US" sz="1400" dirty="0">
                <a:solidFill>
                  <a:srgbClr val="FF0000"/>
                </a:solidFill>
              </a:rPr>
              <a:t>주기의 </a:t>
            </a:r>
            <a:r>
              <a:rPr lang="en-US" altLang="ko-KR" sz="1400" dirty="0">
                <a:solidFill>
                  <a:srgbClr val="FF0000"/>
                </a:solidFill>
              </a:rPr>
              <a:t>2</a:t>
            </a:r>
            <a:r>
              <a:rPr lang="ko-KR" altLang="en-US" sz="1400" dirty="0">
                <a:solidFill>
                  <a:srgbClr val="FF0000"/>
                </a:solidFill>
              </a:rPr>
              <a:t>배만큼 오지 않을 경우 </a:t>
            </a:r>
            <a:r>
              <a:rPr lang="en-US" altLang="ko-KR" sz="1400" dirty="0">
                <a:solidFill>
                  <a:srgbClr val="FF0000"/>
                </a:solidFill>
              </a:rPr>
              <a:t>Fault</a:t>
            </a:r>
            <a:r>
              <a:rPr lang="ko-KR" altLang="en-US" sz="1400" dirty="0">
                <a:solidFill>
                  <a:srgbClr val="FF0000"/>
                </a:solidFill>
              </a:rPr>
              <a:t>로 탐지하도록 하였습니다</a:t>
            </a:r>
            <a:r>
              <a:rPr lang="en-US" altLang="ko-KR" sz="1400" dirty="0">
                <a:solidFill>
                  <a:srgbClr val="FF0000"/>
                </a:solidFill>
              </a:rPr>
              <a:t>.</a:t>
            </a:r>
          </a:p>
          <a:p>
            <a:r>
              <a:rPr lang="ko-KR" altLang="en-US" sz="1400" b="1" dirty="0">
                <a:solidFill>
                  <a:srgbClr val="FF0000"/>
                </a:solidFill>
              </a:rPr>
              <a:t>추가로 </a:t>
            </a:r>
            <a:r>
              <a:rPr lang="en-US" altLang="ko-KR" sz="1400" b="1" dirty="0">
                <a:solidFill>
                  <a:srgbClr val="FF0000"/>
                </a:solidFill>
              </a:rPr>
              <a:t>Fault</a:t>
            </a:r>
            <a:r>
              <a:rPr lang="ko-KR" altLang="en-US" sz="1400" b="1" dirty="0">
                <a:solidFill>
                  <a:srgbClr val="FF0000"/>
                </a:solidFill>
              </a:rPr>
              <a:t>를 </a:t>
            </a:r>
            <a:r>
              <a:rPr lang="en-US" altLang="ko-KR" sz="1400" b="1" dirty="0">
                <a:solidFill>
                  <a:srgbClr val="FF0000"/>
                </a:solidFill>
              </a:rPr>
              <a:t>Recovery  </a:t>
            </a:r>
            <a:r>
              <a:rPr lang="ko-KR" altLang="en-US" sz="1400" b="1" dirty="0">
                <a:solidFill>
                  <a:srgbClr val="FF0000"/>
                </a:solidFill>
              </a:rPr>
              <a:t>생각해 보았는데  이 방법은 연구와 도움이 필요합니다</a:t>
            </a:r>
            <a:r>
              <a:rPr lang="en-US" altLang="ko-KR" sz="1400" b="1" dirty="0">
                <a:solidFill>
                  <a:srgbClr val="FF0000"/>
                </a:solidFill>
              </a:rPr>
              <a:t>.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2499425"/>
      </p:ext>
    </p:extLst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Service Scenario – DR </a:t>
            </a:r>
            <a:r>
              <a:rPr lang="en-US" altLang="ko-KR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Event</a:t>
            </a:r>
            <a:r>
              <a:rPr lang="ko-KR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(Pull</a:t>
            </a:r>
            <a:r>
              <a:rPr lang="en-US" altLang="ko-KR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ko-KR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" name="직선 연결선 9"/>
          <p:cNvCxnSpPr>
            <a:cxnSpLocks/>
            <a:stCxn id="23" idx="2"/>
          </p:cNvCxnSpPr>
          <p:nvPr/>
        </p:nvCxnSpPr>
        <p:spPr bwMode="auto">
          <a:xfrm>
            <a:off x="2592229" y="2266104"/>
            <a:ext cx="0" cy="4475264"/>
          </a:xfrm>
          <a:prstGeom prst="line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3" name="직사각형 22"/>
          <p:cNvSpPr/>
          <p:nvPr/>
        </p:nvSpPr>
        <p:spPr bwMode="auto">
          <a:xfrm>
            <a:off x="2196437" y="1850398"/>
            <a:ext cx="791583" cy="415706"/>
          </a:xfrm>
          <a:prstGeom prst="rect">
            <a:avLst/>
          </a:prstGeom>
          <a:solidFill>
            <a:schemeClr val="bg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000" b="1" dirty="0">
                <a:latin typeface="Times New Roman" pitchFamily="18" charset="0"/>
                <a:ea typeface="굴림" pitchFamily="50" charset="-127"/>
              </a:rPr>
              <a:t>VTN</a:t>
            </a:r>
            <a:endParaRPr kumimoji="0" lang="ko-KR" altLang="en-US" sz="1000" b="1" i="0" u="none" strike="noStrike" cap="none" normalizeH="0" baseline="0" dirty="0">
              <a:ln>
                <a:noFill/>
              </a:ln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486DA710-C6F3-494B-B037-D4E46F1F49DC}"/>
              </a:ext>
            </a:extLst>
          </p:cNvPr>
          <p:cNvSpPr/>
          <p:nvPr/>
        </p:nvSpPr>
        <p:spPr bwMode="auto">
          <a:xfrm>
            <a:off x="4076022" y="1492423"/>
            <a:ext cx="791583" cy="773681"/>
          </a:xfrm>
          <a:prstGeom prst="rect">
            <a:avLst/>
          </a:prstGeom>
          <a:solidFill>
            <a:schemeClr val="bg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en-US" sz="1000" b="1" dirty="0"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E8F945EC-3210-48D2-9727-5EF357424962}"/>
              </a:ext>
            </a:extLst>
          </p:cNvPr>
          <p:cNvSpPr/>
          <p:nvPr/>
        </p:nvSpPr>
        <p:spPr bwMode="auto">
          <a:xfrm>
            <a:off x="6166695" y="1492423"/>
            <a:ext cx="791583" cy="358194"/>
          </a:xfrm>
          <a:prstGeom prst="rect">
            <a:avLst/>
          </a:prstGeom>
          <a:solidFill>
            <a:schemeClr val="bg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ko-KR" sz="1000" b="1" dirty="0"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8F945EC-3210-48D2-9727-5EF357424962}"/>
              </a:ext>
            </a:extLst>
          </p:cNvPr>
          <p:cNvSpPr/>
          <p:nvPr/>
        </p:nvSpPr>
        <p:spPr bwMode="auto">
          <a:xfrm>
            <a:off x="6061152" y="1698738"/>
            <a:ext cx="791583" cy="358194"/>
          </a:xfrm>
          <a:prstGeom prst="rect">
            <a:avLst/>
          </a:prstGeom>
          <a:solidFill>
            <a:schemeClr val="bg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ko-KR" sz="1000" b="1" dirty="0"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E8F945EC-3210-48D2-9727-5EF357424962}"/>
              </a:ext>
            </a:extLst>
          </p:cNvPr>
          <p:cNvSpPr/>
          <p:nvPr/>
        </p:nvSpPr>
        <p:spPr bwMode="auto">
          <a:xfrm>
            <a:off x="5955608" y="1907910"/>
            <a:ext cx="791583" cy="358194"/>
          </a:xfrm>
          <a:prstGeom prst="rect">
            <a:avLst/>
          </a:prstGeom>
          <a:solidFill>
            <a:schemeClr val="bg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000" b="1" dirty="0">
                <a:latin typeface="Times New Roman" pitchFamily="18" charset="0"/>
                <a:ea typeface="굴림" pitchFamily="50" charset="-127"/>
              </a:rPr>
              <a:t>Client </a:t>
            </a:r>
            <a:r>
              <a:rPr lang="ko-KR" altLang="en-US" sz="1000" b="1" dirty="0">
                <a:latin typeface="Times New Roman" pitchFamily="18" charset="0"/>
                <a:ea typeface="굴림" pitchFamily="50" charset="-127"/>
              </a:rPr>
              <a:t> </a:t>
            </a:r>
            <a:r>
              <a:rPr lang="en-US" altLang="ko-KR" sz="1000" b="1" dirty="0">
                <a:latin typeface="Times New Roman" pitchFamily="18" charset="0"/>
                <a:ea typeface="굴림" pitchFamily="50" charset="-127"/>
              </a:rPr>
              <a:t>EMA</a:t>
            </a: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E8F945EC-3210-48D2-9727-5EF357424962}"/>
              </a:ext>
            </a:extLst>
          </p:cNvPr>
          <p:cNvSpPr/>
          <p:nvPr/>
        </p:nvSpPr>
        <p:spPr bwMode="auto">
          <a:xfrm>
            <a:off x="8034363" y="1492423"/>
            <a:ext cx="791583" cy="358194"/>
          </a:xfrm>
          <a:prstGeom prst="rect">
            <a:avLst/>
          </a:prstGeom>
          <a:solidFill>
            <a:schemeClr val="bg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ko-KR" sz="1000" b="1" dirty="0"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E8F945EC-3210-48D2-9727-5EF357424962}"/>
              </a:ext>
            </a:extLst>
          </p:cNvPr>
          <p:cNvSpPr/>
          <p:nvPr/>
        </p:nvSpPr>
        <p:spPr bwMode="auto">
          <a:xfrm>
            <a:off x="7905678" y="1698738"/>
            <a:ext cx="791583" cy="358194"/>
          </a:xfrm>
          <a:prstGeom prst="rect">
            <a:avLst/>
          </a:prstGeom>
          <a:solidFill>
            <a:schemeClr val="bg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ko-KR" sz="1000" b="1" dirty="0"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CB90C3F-29C3-4222-ADB2-F3F2F3A94C74}"/>
              </a:ext>
            </a:extLst>
          </p:cNvPr>
          <p:cNvSpPr/>
          <p:nvPr/>
        </p:nvSpPr>
        <p:spPr bwMode="auto">
          <a:xfrm>
            <a:off x="7760942" y="1907910"/>
            <a:ext cx="817612" cy="358194"/>
          </a:xfrm>
          <a:prstGeom prst="rect">
            <a:avLst/>
          </a:prstGeom>
          <a:solidFill>
            <a:schemeClr val="bg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000" b="1" dirty="0">
                <a:latin typeface="Times New Roman" pitchFamily="18" charset="0"/>
                <a:ea typeface="굴림" pitchFamily="50" charset="-127"/>
              </a:rPr>
              <a:t>Device</a:t>
            </a:r>
            <a:endParaRPr lang="ko-KR" altLang="en-US" sz="1000" b="1" dirty="0"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121" name="TextBox 120"/>
          <p:cNvSpPr txBox="1"/>
          <p:nvPr/>
        </p:nvSpPr>
        <p:spPr>
          <a:xfrm>
            <a:off x="6856072" y="2140486"/>
            <a:ext cx="8438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rgbClr val="0156FF"/>
                </a:solidFill>
              </a:rPr>
              <a:t>MQTT/</a:t>
            </a:r>
            <a:r>
              <a:rPr lang="en-US" altLang="ko-KR" sz="900" dirty="0" err="1">
                <a:solidFill>
                  <a:srgbClr val="0156FF"/>
                </a:solidFill>
              </a:rPr>
              <a:t>CoAP</a:t>
            </a:r>
            <a:endParaRPr lang="en-US" altLang="ko-KR" sz="900" dirty="0">
              <a:solidFill>
                <a:srgbClr val="0156FF"/>
              </a:solidFill>
            </a:endParaRPr>
          </a:p>
        </p:txBody>
      </p:sp>
      <p:cxnSp>
        <p:nvCxnSpPr>
          <p:cNvPr id="139" name="직선 연결선 138"/>
          <p:cNvCxnSpPr>
            <a:cxnSpLocks/>
          </p:cNvCxnSpPr>
          <p:nvPr/>
        </p:nvCxnSpPr>
        <p:spPr bwMode="auto">
          <a:xfrm>
            <a:off x="4473761" y="2267646"/>
            <a:ext cx="0" cy="4473722"/>
          </a:xfrm>
          <a:prstGeom prst="line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0" name="직선 연결선 139"/>
          <p:cNvCxnSpPr>
            <a:cxnSpLocks/>
          </p:cNvCxnSpPr>
          <p:nvPr/>
        </p:nvCxnSpPr>
        <p:spPr bwMode="auto">
          <a:xfrm>
            <a:off x="6352248" y="2271948"/>
            <a:ext cx="0" cy="4469420"/>
          </a:xfrm>
          <a:prstGeom prst="line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2" name="직선 연결선 141"/>
          <p:cNvCxnSpPr>
            <a:cxnSpLocks/>
          </p:cNvCxnSpPr>
          <p:nvPr/>
        </p:nvCxnSpPr>
        <p:spPr bwMode="auto">
          <a:xfrm>
            <a:off x="6452296" y="2271948"/>
            <a:ext cx="0" cy="4469420"/>
          </a:xfrm>
          <a:prstGeom prst="line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3" name="직선 연결선 142"/>
          <p:cNvCxnSpPr>
            <a:cxnSpLocks/>
          </p:cNvCxnSpPr>
          <p:nvPr/>
        </p:nvCxnSpPr>
        <p:spPr bwMode="auto">
          <a:xfrm>
            <a:off x="6551244" y="2271948"/>
            <a:ext cx="0" cy="4469420"/>
          </a:xfrm>
          <a:prstGeom prst="line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4" name="직선 연결선 143"/>
          <p:cNvCxnSpPr>
            <a:cxnSpLocks/>
          </p:cNvCxnSpPr>
          <p:nvPr/>
        </p:nvCxnSpPr>
        <p:spPr bwMode="auto">
          <a:xfrm>
            <a:off x="8232259" y="2276872"/>
            <a:ext cx="0" cy="4464496"/>
          </a:xfrm>
          <a:prstGeom prst="line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5" name="직선 연결선 144"/>
          <p:cNvCxnSpPr>
            <a:cxnSpLocks/>
          </p:cNvCxnSpPr>
          <p:nvPr/>
        </p:nvCxnSpPr>
        <p:spPr bwMode="auto">
          <a:xfrm>
            <a:off x="8331207" y="2276872"/>
            <a:ext cx="0" cy="4464496"/>
          </a:xfrm>
          <a:prstGeom prst="line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6" name="직선 연결선 145"/>
          <p:cNvCxnSpPr>
            <a:cxnSpLocks/>
          </p:cNvCxnSpPr>
          <p:nvPr/>
        </p:nvCxnSpPr>
        <p:spPr bwMode="auto">
          <a:xfrm>
            <a:off x="8430155" y="2276872"/>
            <a:ext cx="0" cy="4464496"/>
          </a:xfrm>
          <a:prstGeom prst="line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4" name="TextBox 23"/>
          <p:cNvSpPr txBox="1"/>
          <p:nvPr/>
        </p:nvSpPr>
        <p:spPr>
          <a:xfrm>
            <a:off x="3140887" y="2008211"/>
            <a:ext cx="801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rgbClr val="0156FF"/>
                </a:solidFill>
              </a:rPr>
              <a:t>OpenADR</a:t>
            </a:r>
          </a:p>
          <a:p>
            <a:r>
              <a:rPr lang="en-US" altLang="ko-KR" sz="900" dirty="0">
                <a:solidFill>
                  <a:srgbClr val="0156FF"/>
                </a:solidFill>
              </a:rPr>
              <a:t>HTTP/XML</a:t>
            </a:r>
            <a:endParaRPr lang="ko-KR" altLang="en-US" sz="900" dirty="0">
              <a:solidFill>
                <a:srgbClr val="0156FF"/>
              </a:solidFill>
            </a:endParaRPr>
          </a:p>
        </p:txBody>
      </p:sp>
      <p:cxnSp>
        <p:nvCxnSpPr>
          <p:cNvPr id="152" name="직선 화살표 연결선 151"/>
          <p:cNvCxnSpPr/>
          <p:nvPr/>
        </p:nvCxnSpPr>
        <p:spPr bwMode="auto">
          <a:xfrm>
            <a:off x="2988444" y="2008211"/>
            <a:ext cx="1088002" cy="1"/>
          </a:xfrm>
          <a:prstGeom prst="straightConnector1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</p:spPr>
      </p:cxnSp>
      <p:sp>
        <p:nvSpPr>
          <p:cNvPr id="25" name="TextBox 24"/>
          <p:cNvSpPr txBox="1"/>
          <p:nvPr/>
        </p:nvSpPr>
        <p:spPr>
          <a:xfrm>
            <a:off x="5004048" y="2140486"/>
            <a:ext cx="85369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rgbClr val="0156FF"/>
                </a:solidFill>
              </a:rPr>
              <a:t>EMA Protocol</a:t>
            </a:r>
          </a:p>
        </p:txBody>
      </p:sp>
      <p:cxnSp>
        <p:nvCxnSpPr>
          <p:cNvPr id="153" name="직선 화살표 연결선 152"/>
          <p:cNvCxnSpPr/>
          <p:nvPr/>
        </p:nvCxnSpPr>
        <p:spPr bwMode="auto">
          <a:xfrm>
            <a:off x="4868454" y="2134216"/>
            <a:ext cx="1088002" cy="1"/>
          </a:xfrm>
          <a:prstGeom prst="straightConnector1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</p:spPr>
      </p:cxnSp>
      <p:cxnSp>
        <p:nvCxnSpPr>
          <p:cNvPr id="156" name="직선 화살표 연결선 155"/>
          <p:cNvCxnSpPr/>
          <p:nvPr/>
        </p:nvCxnSpPr>
        <p:spPr bwMode="auto">
          <a:xfrm>
            <a:off x="6747191" y="2140486"/>
            <a:ext cx="1008865" cy="0"/>
          </a:xfrm>
          <a:prstGeom prst="straightConnector1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</p:spPr>
      </p:cxnSp>
      <p:cxnSp>
        <p:nvCxnSpPr>
          <p:cNvPr id="70" name="직선 연결선 69"/>
          <p:cNvCxnSpPr>
            <a:cxnSpLocks/>
            <a:stCxn id="71" idx="2"/>
          </p:cNvCxnSpPr>
          <p:nvPr/>
        </p:nvCxnSpPr>
        <p:spPr bwMode="auto">
          <a:xfrm>
            <a:off x="713846" y="2266104"/>
            <a:ext cx="0" cy="4475264"/>
          </a:xfrm>
          <a:prstGeom prst="line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1" name="직사각형 70"/>
          <p:cNvSpPr/>
          <p:nvPr/>
        </p:nvSpPr>
        <p:spPr bwMode="auto">
          <a:xfrm>
            <a:off x="318054" y="1492423"/>
            <a:ext cx="791583" cy="773681"/>
          </a:xfrm>
          <a:prstGeom prst="rect">
            <a:avLst/>
          </a:prstGeom>
          <a:solidFill>
            <a:schemeClr val="bg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000" b="1" dirty="0">
                <a:latin typeface="Times New Roman" pitchFamily="18" charset="0"/>
                <a:ea typeface="굴림" pitchFamily="50" charset="-127"/>
              </a:rPr>
              <a:t>EMS</a:t>
            </a:r>
            <a:endParaRPr kumimoji="0" lang="ko-KR" altLang="en-US" sz="1000" b="1" i="0" u="none" strike="noStrike" cap="none" normalizeH="0" baseline="0" dirty="0">
              <a:ln>
                <a:noFill/>
              </a:ln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1259632" y="2009336"/>
            <a:ext cx="856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rgbClr val="0156FF"/>
                </a:solidFill>
              </a:rPr>
              <a:t>EMAP</a:t>
            </a:r>
          </a:p>
          <a:p>
            <a:r>
              <a:rPr lang="en-US" altLang="ko-KR" sz="900" dirty="0">
                <a:solidFill>
                  <a:srgbClr val="0156FF"/>
                </a:solidFill>
              </a:rPr>
              <a:t>MQTT/JSON</a:t>
            </a:r>
            <a:endParaRPr lang="ko-KR" altLang="en-US" sz="900" dirty="0">
              <a:solidFill>
                <a:srgbClr val="0156FF"/>
              </a:solidFill>
            </a:endParaRPr>
          </a:p>
        </p:txBody>
      </p:sp>
      <p:cxnSp>
        <p:nvCxnSpPr>
          <p:cNvPr id="73" name="직선 화살표 연결선 72"/>
          <p:cNvCxnSpPr/>
          <p:nvPr/>
        </p:nvCxnSpPr>
        <p:spPr bwMode="auto">
          <a:xfrm>
            <a:off x="1110062" y="2008211"/>
            <a:ext cx="1088002" cy="1"/>
          </a:xfrm>
          <a:prstGeom prst="straightConnector1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</p:spPr>
      </p:cxnSp>
      <p:sp>
        <p:nvSpPr>
          <p:cNvPr id="4" name="직사각형 3"/>
          <p:cNvSpPr/>
          <p:nvPr/>
        </p:nvSpPr>
        <p:spPr bwMode="auto">
          <a:xfrm>
            <a:off x="4149752" y="1554208"/>
            <a:ext cx="598424" cy="257894"/>
          </a:xfrm>
          <a:prstGeom prst="rect">
            <a:avLst/>
          </a:prstGeom>
          <a:noFill/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850" b="1" dirty="0">
                <a:latin typeface="Times New Roman" pitchFamily="18" charset="0"/>
                <a:ea typeface="굴림" pitchFamily="50" charset="-127"/>
              </a:rPr>
              <a:t>Server EMA</a:t>
            </a:r>
            <a:endParaRPr kumimoji="0" lang="ko-KR" altLang="en-US" sz="85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76" name="직사각형 75"/>
          <p:cNvSpPr/>
          <p:nvPr/>
        </p:nvSpPr>
        <p:spPr bwMode="auto">
          <a:xfrm>
            <a:off x="4149752" y="1956632"/>
            <a:ext cx="598424" cy="257894"/>
          </a:xfrm>
          <a:prstGeom prst="rect">
            <a:avLst/>
          </a:prstGeom>
          <a:noFill/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900" b="1" dirty="0">
                <a:latin typeface="Times New Roman" pitchFamily="18" charset="0"/>
                <a:ea typeface="굴림" pitchFamily="50" charset="-127"/>
              </a:rPr>
              <a:t>VEN</a:t>
            </a:r>
            <a:endParaRPr kumimoji="0" lang="ko-KR" altLang="en-US" sz="9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cxnSp>
        <p:nvCxnSpPr>
          <p:cNvPr id="6" name="직선 연결선 5"/>
          <p:cNvCxnSpPr>
            <a:stCxn id="4" idx="2"/>
            <a:endCxn id="76" idx="0"/>
          </p:cNvCxnSpPr>
          <p:nvPr/>
        </p:nvCxnSpPr>
        <p:spPr bwMode="auto">
          <a:xfrm>
            <a:off x="4448964" y="1812102"/>
            <a:ext cx="0" cy="144530"/>
          </a:xfrm>
          <a:prstGeom prst="line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" name="TextBox 6"/>
          <p:cNvSpPr txBox="1"/>
          <p:nvPr/>
        </p:nvSpPr>
        <p:spPr>
          <a:xfrm>
            <a:off x="4446832" y="1820005"/>
            <a:ext cx="36260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UDP</a:t>
            </a:r>
            <a:endParaRPr lang="ko-KR" altLang="en-US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5" name="직선 연결선 14"/>
          <p:cNvCxnSpPr/>
          <p:nvPr/>
        </p:nvCxnSpPr>
        <p:spPr bwMode="auto">
          <a:xfrm flipH="1">
            <a:off x="1109638" y="1683155"/>
            <a:ext cx="2966384" cy="0"/>
          </a:xfrm>
          <a:prstGeom prst="line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86" name="TextBox 85"/>
          <p:cNvSpPr txBox="1"/>
          <p:nvPr/>
        </p:nvSpPr>
        <p:spPr>
          <a:xfrm>
            <a:off x="1691680" y="1340768"/>
            <a:ext cx="1352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rgbClr val="0156FF"/>
                </a:solidFill>
              </a:rPr>
              <a:t>1) EMAP</a:t>
            </a:r>
          </a:p>
          <a:p>
            <a:r>
              <a:rPr lang="en-US" altLang="ko-KR" sz="900" dirty="0">
                <a:solidFill>
                  <a:srgbClr val="0156FF"/>
                </a:solidFill>
              </a:rPr>
              <a:t>MQTT/JSON</a:t>
            </a:r>
            <a:endParaRPr lang="ko-KR" altLang="en-US" sz="900" dirty="0">
              <a:solidFill>
                <a:srgbClr val="0156FF"/>
              </a:solidFill>
            </a:endParaRPr>
          </a:p>
        </p:txBody>
      </p:sp>
      <p:cxnSp>
        <p:nvCxnSpPr>
          <p:cNvPr id="120" name="직선 화살표 연결선 119"/>
          <p:cNvCxnSpPr/>
          <p:nvPr/>
        </p:nvCxnSpPr>
        <p:spPr bwMode="auto">
          <a:xfrm>
            <a:off x="713296" y="2996952"/>
            <a:ext cx="1878382" cy="0"/>
          </a:xfrm>
          <a:prstGeom prst="straightConnector1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22" name="직선 화살표 연결선 121"/>
          <p:cNvCxnSpPr/>
          <p:nvPr/>
        </p:nvCxnSpPr>
        <p:spPr bwMode="auto">
          <a:xfrm flipH="1">
            <a:off x="713296" y="3212976"/>
            <a:ext cx="3759365" cy="0"/>
          </a:xfrm>
          <a:prstGeom prst="straightConnector1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/>
          </a:ln>
          <a:effectLst/>
        </p:spPr>
      </p:cxnSp>
      <p:sp>
        <p:nvSpPr>
          <p:cNvPr id="127" name="TextBox 126"/>
          <p:cNvSpPr txBox="1"/>
          <p:nvPr/>
        </p:nvSpPr>
        <p:spPr>
          <a:xfrm>
            <a:off x="670714" y="2708920"/>
            <a:ext cx="262283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Transfer updated price table when it changes</a:t>
            </a:r>
            <a:endParaRPr lang="ko-KR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2644211" y="1340768"/>
            <a:ext cx="801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rgbClr val="0156FF"/>
                </a:solidFill>
              </a:rPr>
              <a:t>2) OpenADR</a:t>
            </a:r>
          </a:p>
          <a:p>
            <a:r>
              <a:rPr lang="en-US" altLang="ko-KR" sz="900" dirty="0">
                <a:solidFill>
                  <a:srgbClr val="0156FF"/>
                </a:solidFill>
              </a:rPr>
              <a:t>MQTT/JSON</a:t>
            </a:r>
            <a:endParaRPr lang="ko-KR" altLang="en-US" sz="900" dirty="0">
              <a:solidFill>
                <a:srgbClr val="0156FF"/>
              </a:solidFill>
            </a:endParaRPr>
          </a:p>
        </p:txBody>
      </p:sp>
      <p:cxnSp>
        <p:nvCxnSpPr>
          <p:cNvPr id="62" name="직선 화살표 연결선 61"/>
          <p:cNvCxnSpPr/>
          <p:nvPr/>
        </p:nvCxnSpPr>
        <p:spPr bwMode="auto">
          <a:xfrm>
            <a:off x="713296" y="3675982"/>
            <a:ext cx="1878382" cy="0"/>
          </a:xfrm>
          <a:prstGeom prst="straightConnector1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3" name="직선 화살표 연결선 62"/>
          <p:cNvCxnSpPr/>
          <p:nvPr/>
        </p:nvCxnSpPr>
        <p:spPr bwMode="auto">
          <a:xfrm flipH="1">
            <a:off x="713296" y="3892006"/>
            <a:ext cx="3759365" cy="0"/>
          </a:xfrm>
          <a:prstGeom prst="straightConnector1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/>
          </a:ln>
          <a:effectLst/>
        </p:spPr>
      </p:cxnSp>
      <p:sp>
        <p:nvSpPr>
          <p:cNvPr id="64" name="TextBox 63"/>
          <p:cNvSpPr txBox="1"/>
          <p:nvPr/>
        </p:nvSpPr>
        <p:spPr>
          <a:xfrm>
            <a:off x="670714" y="3387950"/>
            <a:ext cx="29386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Transfer emergency control point of reserve power</a:t>
            </a:r>
            <a:endParaRPr lang="ko-KR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2581487" y="3967814"/>
            <a:ext cx="1973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Consider reducing the consumption </a:t>
            </a:r>
          </a:p>
          <a:p>
            <a:r>
              <a:rPr lang="en-US" altLang="ko-KR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based on received information</a:t>
            </a:r>
            <a:endParaRPr lang="ko-KR" altLang="en-US" sz="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6" name="직선 화살표 연결선 65"/>
          <p:cNvCxnSpPr/>
          <p:nvPr/>
        </p:nvCxnSpPr>
        <p:spPr bwMode="auto">
          <a:xfrm>
            <a:off x="4470364" y="4789504"/>
            <a:ext cx="1878382" cy="0"/>
          </a:xfrm>
          <a:prstGeom prst="straightConnector1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68" name="TextBox 67"/>
          <p:cNvSpPr txBox="1"/>
          <p:nvPr/>
        </p:nvSpPr>
        <p:spPr>
          <a:xfrm>
            <a:off x="4495154" y="4543283"/>
            <a:ext cx="179408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Transfer updated price table </a:t>
            </a:r>
          </a:p>
        </p:txBody>
      </p:sp>
      <p:cxnSp>
        <p:nvCxnSpPr>
          <p:cNvPr id="69" name="직선 화살표 연결선 68"/>
          <p:cNvCxnSpPr/>
          <p:nvPr/>
        </p:nvCxnSpPr>
        <p:spPr bwMode="auto">
          <a:xfrm>
            <a:off x="4459353" y="5517522"/>
            <a:ext cx="1878382" cy="0"/>
          </a:xfrm>
          <a:prstGeom prst="straightConnector1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74" name="TextBox 73"/>
          <p:cNvSpPr txBox="1"/>
          <p:nvPr/>
        </p:nvSpPr>
        <p:spPr>
          <a:xfrm>
            <a:off x="4486747" y="5085184"/>
            <a:ext cx="18854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 Send DR Message </a:t>
            </a:r>
          </a:p>
          <a:p>
            <a:r>
              <a:rPr lang="en-US" altLang="ko-K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when emergency situation occur </a:t>
            </a:r>
            <a:endParaRPr lang="ko-KR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5" name="직선 화살표 연결선 74"/>
          <p:cNvCxnSpPr/>
          <p:nvPr/>
        </p:nvCxnSpPr>
        <p:spPr bwMode="auto">
          <a:xfrm>
            <a:off x="6438862" y="6309320"/>
            <a:ext cx="1878382" cy="0"/>
          </a:xfrm>
          <a:prstGeom prst="straightConnector1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77" name="TextBox 76"/>
          <p:cNvSpPr txBox="1"/>
          <p:nvPr/>
        </p:nvSpPr>
        <p:spPr>
          <a:xfrm>
            <a:off x="6557601" y="5900296"/>
            <a:ext cx="17588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6. Execute demand reduction </a:t>
            </a:r>
          </a:p>
          <a:p>
            <a:r>
              <a:rPr lang="en-US" altLang="ko-K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based on independent decision</a:t>
            </a:r>
            <a:endParaRPr lang="ko-KR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5570287"/>
      </p:ext>
    </p:extLst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Service Scenario – DR (Passive)</a:t>
            </a:r>
            <a:endParaRPr lang="ko-KR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직사각형 1"/>
          <p:cNvSpPr/>
          <p:nvPr/>
        </p:nvSpPr>
        <p:spPr bwMode="auto">
          <a:xfrm>
            <a:off x="539552" y="1700808"/>
            <a:ext cx="7992888" cy="360040"/>
          </a:xfrm>
          <a:prstGeom prst="rect">
            <a:avLst/>
          </a:prstGeom>
          <a:solidFill>
            <a:schemeClr val="bg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EMS transfers updated price table (e.g. TOU, CPP, RTP) </a:t>
            </a:r>
          </a:p>
          <a:p>
            <a:pPr algn="ctr"/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including registered program, unit and currency to VTN or Server EMA when it changes 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직사각형 62"/>
          <p:cNvSpPr/>
          <p:nvPr/>
        </p:nvSpPr>
        <p:spPr bwMode="auto">
          <a:xfrm>
            <a:off x="539552" y="2492896"/>
            <a:ext cx="7992888" cy="360040"/>
          </a:xfrm>
          <a:prstGeom prst="rect">
            <a:avLst/>
          </a:prstGeom>
          <a:solidFill>
            <a:schemeClr val="bg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Transfer emergency control point of reserve power (e.g. under 20% of reserve power)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4" name="직사각형 63"/>
          <p:cNvSpPr/>
          <p:nvPr/>
        </p:nvSpPr>
        <p:spPr bwMode="auto">
          <a:xfrm>
            <a:off x="539552" y="3284984"/>
            <a:ext cx="7992888" cy="360040"/>
          </a:xfrm>
          <a:prstGeom prst="rect">
            <a:avLst/>
          </a:prstGeom>
          <a:solidFill>
            <a:schemeClr val="bg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Consider reducing the consumption of VEN or Client EMA based on received information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직사각형 64"/>
          <p:cNvSpPr/>
          <p:nvPr/>
        </p:nvSpPr>
        <p:spPr bwMode="auto">
          <a:xfrm>
            <a:off x="539552" y="4869160"/>
            <a:ext cx="7992888" cy="360040"/>
          </a:xfrm>
          <a:prstGeom prst="rect">
            <a:avLst/>
          </a:prstGeom>
          <a:solidFill>
            <a:schemeClr val="bg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Send DR Message when emergency situation occur when VTN or Server EMA have under 20% of reserve power 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6" name="직사각형 65"/>
          <p:cNvSpPr/>
          <p:nvPr/>
        </p:nvSpPr>
        <p:spPr bwMode="auto">
          <a:xfrm>
            <a:off x="539552" y="5661248"/>
            <a:ext cx="7992888" cy="360040"/>
          </a:xfrm>
          <a:prstGeom prst="rect">
            <a:avLst/>
          </a:prstGeom>
          <a:solidFill>
            <a:schemeClr val="bg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 Execute demand reduction based on independent decision (e.g. Priority based control)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8" name="직사각형 67"/>
          <p:cNvSpPr/>
          <p:nvPr/>
        </p:nvSpPr>
        <p:spPr bwMode="auto">
          <a:xfrm>
            <a:off x="539552" y="4077072"/>
            <a:ext cx="7992888" cy="360040"/>
          </a:xfrm>
          <a:prstGeom prst="rect">
            <a:avLst/>
          </a:prstGeom>
          <a:solidFill>
            <a:schemeClr val="bg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VTN or Server EMA transfers updated price table (e.g. TOU, CPP, RTP) </a:t>
            </a:r>
          </a:p>
          <a:p>
            <a:pPr algn="ctr"/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including registered program, unit and currency to VEN or Client EMA when it changes 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07965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CoAP</a:t>
            </a:r>
            <a:r>
              <a:rPr lang="ko-KR" altLang="en-US" dirty="0"/>
              <a:t>는 </a:t>
            </a:r>
            <a:r>
              <a:rPr lang="ko-KR" altLang="en-US" dirty="0">
                <a:solidFill>
                  <a:srgbClr val="FF0000"/>
                </a:solidFill>
              </a:rPr>
              <a:t>클라이언트</a:t>
            </a:r>
            <a:r>
              <a:rPr lang="en-US" altLang="ko-KR" dirty="0">
                <a:solidFill>
                  <a:srgbClr val="FF0000"/>
                </a:solidFill>
              </a:rPr>
              <a:t>/</a:t>
            </a:r>
            <a:r>
              <a:rPr lang="ko-KR" altLang="en-US" dirty="0">
                <a:solidFill>
                  <a:srgbClr val="FF0000"/>
                </a:solidFill>
              </a:rPr>
              <a:t>서버</a:t>
            </a:r>
            <a:r>
              <a:rPr lang="ko-KR" altLang="en-US" dirty="0"/>
              <a:t> 프로토콜이며</a:t>
            </a:r>
            <a:r>
              <a:rPr lang="en-US" altLang="ko-KR" dirty="0"/>
              <a:t>, </a:t>
            </a:r>
            <a:r>
              <a:rPr lang="ko-KR" altLang="en-US" dirty="0">
                <a:solidFill>
                  <a:srgbClr val="FF0000"/>
                </a:solidFill>
              </a:rPr>
              <a:t>일대일</a:t>
            </a:r>
            <a:r>
              <a:rPr lang="en-US" altLang="ko-KR" dirty="0">
                <a:solidFill>
                  <a:srgbClr val="FF0000"/>
                </a:solidFill>
              </a:rPr>
              <a:t>(1:1) ‘</a:t>
            </a:r>
            <a:r>
              <a:rPr lang="ko-KR" altLang="en-US" dirty="0">
                <a:solidFill>
                  <a:srgbClr val="FF0000"/>
                </a:solidFill>
              </a:rPr>
              <a:t>요청</a:t>
            </a:r>
            <a:r>
              <a:rPr lang="en-US" altLang="ko-KR" dirty="0">
                <a:solidFill>
                  <a:srgbClr val="FF0000"/>
                </a:solidFill>
              </a:rPr>
              <a:t>/</a:t>
            </a:r>
            <a:r>
              <a:rPr lang="ko-KR" altLang="en-US" dirty="0">
                <a:solidFill>
                  <a:srgbClr val="FF0000"/>
                </a:solidFill>
              </a:rPr>
              <a:t>보고’ 인터랙티브 모델을 제공한다</a:t>
            </a:r>
            <a:r>
              <a:rPr lang="en-US" altLang="ko-KR" dirty="0"/>
              <a:t>. </a:t>
            </a:r>
            <a:r>
              <a:rPr lang="ko-KR" altLang="en-US" dirty="0"/>
              <a:t>또한 아직 </a:t>
            </a:r>
            <a:r>
              <a:rPr lang="en-US" altLang="ko-KR" dirty="0"/>
              <a:t>IETF </a:t>
            </a:r>
            <a:r>
              <a:rPr lang="ko-KR" altLang="en-US" dirty="0"/>
              <a:t>표준화의 초기 단계에 있지만 멀티캐스트를 지원한다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십여 년 전 개발된 프로토콜로부터 </a:t>
            </a:r>
            <a:r>
              <a:rPr lang="en-US" altLang="ko-KR" dirty="0" err="1"/>
              <a:t>IoT</a:t>
            </a:r>
            <a:r>
              <a:rPr lang="ko-KR" altLang="en-US" dirty="0"/>
              <a:t>의 요구에 맞추어 개조된 </a:t>
            </a:r>
            <a:r>
              <a:rPr lang="en-US" altLang="ko-KR" dirty="0"/>
              <a:t>MQTT</a:t>
            </a:r>
            <a:r>
              <a:rPr lang="ko-KR" altLang="en-US" dirty="0"/>
              <a:t>와 달리 </a:t>
            </a:r>
            <a:r>
              <a:rPr lang="en-US" altLang="ko-KR" dirty="0"/>
              <a:t>CoAP</a:t>
            </a:r>
            <a:r>
              <a:rPr lang="ko-KR" altLang="en-US" dirty="0"/>
              <a:t>는 </a:t>
            </a:r>
            <a:r>
              <a:rPr lang="en-US" altLang="ko-KR" dirty="0"/>
              <a:t>IETF</a:t>
            </a:r>
            <a:r>
              <a:rPr lang="ko-KR" altLang="en-US" dirty="0"/>
              <a:t>가 처음부터 </a:t>
            </a:r>
            <a:r>
              <a:rPr lang="ko-KR" altLang="en-US" dirty="0">
                <a:solidFill>
                  <a:srgbClr val="FF0000"/>
                </a:solidFill>
              </a:rPr>
              <a:t>제한된 환경에서 동작하는 제한된 기기의 경량 메시징의 </a:t>
            </a:r>
            <a:r>
              <a:rPr lang="en-US" altLang="ko-KR" dirty="0" err="1">
                <a:solidFill>
                  <a:srgbClr val="FF0000"/>
                </a:solidFill>
              </a:rPr>
              <a:t>IoT</a:t>
            </a:r>
            <a:r>
              <a:rPr lang="ko-KR" altLang="en-US" dirty="0"/>
              <a:t>를 지원하기 위해 만들어졌다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CoAP</a:t>
            </a:r>
            <a:r>
              <a:rPr lang="ko-KR" altLang="en-US" dirty="0"/>
              <a:t>는 간단한 프록시를 통해 </a:t>
            </a:r>
            <a:r>
              <a:rPr lang="en-US" altLang="ko-KR" dirty="0"/>
              <a:t>HTTP</a:t>
            </a:r>
            <a:r>
              <a:rPr lang="ko-KR" altLang="en-US" dirty="0"/>
              <a:t>와 </a:t>
            </a:r>
            <a:r>
              <a:rPr lang="en-US" altLang="ko-KR" dirty="0" err="1"/>
              <a:t>RESTful</a:t>
            </a:r>
            <a:r>
              <a:rPr lang="en-US" altLang="ko-KR" dirty="0"/>
              <a:t> </a:t>
            </a:r>
            <a:r>
              <a:rPr lang="ko-KR" altLang="en-US" dirty="0"/>
              <a:t>웹과 상호 운용되도록 설계되어 있어 본질적으로 인터넷에 적합하다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1. Smart Home Energy Framework :</a:t>
            </a:r>
            <a:r>
              <a:rPr lang="en-US" altLang="ko-KR" sz="3200" b="1" dirty="0"/>
              <a:t/>
            </a:r>
            <a:br>
              <a:rPr lang="en-US" altLang="ko-KR" sz="3200" b="1" dirty="0"/>
            </a:br>
            <a:r>
              <a:rPr lang="en-US" altLang="ko-KR" sz="2000" b="1" dirty="0"/>
              <a:t>1.1.4 Background </a:t>
            </a:r>
            <a:r>
              <a:rPr lang="en-US" altLang="ko-KR" sz="2000" b="1" dirty="0" err="1"/>
              <a:t>IoT</a:t>
            </a:r>
            <a:r>
              <a:rPr lang="en-US" altLang="ko-KR" sz="2000" b="1" dirty="0"/>
              <a:t> </a:t>
            </a:r>
            <a:r>
              <a:rPr lang="ko-KR" altLang="en-US" sz="2000" b="1" dirty="0"/>
              <a:t>수요반응 프로토콜</a:t>
            </a:r>
            <a:r>
              <a:rPr lang="en-US" altLang="ko-KR" sz="2000" b="1" dirty="0"/>
              <a:t> : CoAP (3/7)</a:t>
            </a:r>
            <a:endParaRPr lang="ko-KR" altLang="en-US" sz="20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AB2D1F1-EAAA-4541-A9AD-BBD67953F620}" type="slidenum">
              <a:rPr lang="ko-KR" altLang="en-US" smtClean="0">
                <a:solidFill>
                  <a:srgbClr val="000000"/>
                </a:solidFill>
              </a:rPr>
              <a:pPr>
                <a:defRPr/>
              </a:pPr>
              <a:t>29</a:t>
            </a:fld>
            <a:endParaRPr lang="ko-KR" alt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6761572"/>
      </p:ext>
    </p:extLst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Service Scenario – DR (Active)</a:t>
            </a:r>
            <a:endParaRPr lang="ko-KR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" name="직선 연결선 9"/>
          <p:cNvCxnSpPr>
            <a:cxnSpLocks/>
            <a:stCxn id="23" idx="2"/>
          </p:cNvCxnSpPr>
          <p:nvPr/>
        </p:nvCxnSpPr>
        <p:spPr bwMode="auto">
          <a:xfrm>
            <a:off x="2592229" y="2266104"/>
            <a:ext cx="0" cy="4475264"/>
          </a:xfrm>
          <a:prstGeom prst="line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3" name="직사각형 22"/>
          <p:cNvSpPr/>
          <p:nvPr/>
        </p:nvSpPr>
        <p:spPr bwMode="auto">
          <a:xfrm>
            <a:off x="2196437" y="1850398"/>
            <a:ext cx="791583" cy="415706"/>
          </a:xfrm>
          <a:prstGeom prst="rect">
            <a:avLst/>
          </a:prstGeom>
          <a:solidFill>
            <a:schemeClr val="bg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000" b="1" dirty="0">
                <a:latin typeface="Times New Roman" pitchFamily="18" charset="0"/>
                <a:ea typeface="굴림" pitchFamily="50" charset="-127"/>
              </a:rPr>
              <a:t>VTN</a:t>
            </a:r>
            <a:endParaRPr kumimoji="0" lang="ko-KR" altLang="en-US" sz="1000" b="1" i="0" u="none" strike="noStrike" cap="none" normalizeH="0" baseline="0" dirty="0">
              <a:ln>
                <a:noFill/>
              </a:ln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486DA710-C6F3-494B-B037-D4E46F1F49DC}"/>
              </a:ext>
            </a:extLst>
          </p:cNvPr>
          <p:cNvSpPr/>
          <p:nvPr/>
        </p:nvSpPr>
        <p:spPr bwMode="auto">
          <a:xfrm>
            <a:off x="4076022" y="1492423"/>
            <a:ext cx="791583" cy="773681"/>
          </a:xfrm>
          <a:prstGeom prst="rect">
            <a:avLst/>
          </a:prstGeom>
          <a:solidFill>
            <a:schemeClr val="bg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en-US" sz="1000" b="1" dirty="0"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E8F945EC-3210-48D2-9727-5EF357424962}"/>
              </a:ext>
            </a:extLst>
          </p:cNvPr>
          <p:cNvSpPr/>
          <p:nvPr/>
        </p:nvSpPr>
        <p:spPr bwMode="auto">
          <a:xfrm>
            <a:off x="6166695" y="1492423"/>
            <a:ext cx="791583" cy="358194"/>
          </a:xfrm>
          <a:prstGeom prst="rect">
            <a:avLst/>
          </a:prstGeom>
          <a:solidFill>
            <a:schemeClr val="bg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ko-KR" sz="1000" b="1" dirty="0"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8F945EC-3210-48D2-9727-5EF357424962}"/>
              </a:ext>
            </a:extLst>
          </p:cNvPr>
          <p:cNvSpPr/>
          <p:nvPr/>
        </p:nvSpPr>
        <p:spPr bwMode="auto">
          <a:xfrm>
            <a:off x="6061152" y="1698738"/>
            <a:ext cx="791583" cy="358194"/>
          </a:xfrm>
          <a:prstGeom prst="rect">
            <a:avLst/>
          </a:prstGeom>
          <a:solidFill>
            <a:schemeClr val="bg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ko-KR" sz="1000" b="1" dirty="0"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E8F945EC-3210-48D2-9727-5EF357424962}"/>
              </a:ext>
            </a:extLst>
          </p:cNvPr>
          <p:cNvSpPr/>
          <p:nvPr/>
        </p:nvSpPr>
        <p:spPr bwMode="auto">
          <a:xfrm>
            <a:off x="5955608" y="1907910"/>
            <a:ext cx="791583" cy="358194"/>
          </a:xfrm>
          <a:prstGeom prst="rect">
            <a:avLst/>
          </a:prstGeom>
          <a:solidFill>
            <a:schemeClr val="bg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000" b="1" dirty="0">
                <a:latin typeface="Times New Roman" pitchFamily="18" charset="0"/>
                <a:ea typeface="굴림" pitchFamily="50" charset="-127"/>
              </a:rPr>
              <a:t>Client </a:t>
            </a:r>
            <a:r>
              <a:rPr lang="ko-KR" altLang="en-US" sz="1000" b="1" dirty="0">
                <a:latin typeface="Times New Roman" pitchFamily="18" charset="0"/>
                <a:ea typeface="굴림" pitchFamily="50" charset="-127"/>
              </a:rPr>
              <a:t> </a:t>
            </a:r>
            <a:r>
              <a:rPr lang="en-US" altLang="ko-KR" sz="1000" b="1" dirty="0">
                <a:latin typeface="Times New Roman" pitchFamily="18" charset="0"/>
                <a:ea typeface="굴림" pitchFamily="50" charset="-127"/>
              </a:rPr>
              <a:t>EMA</a:t>
            </a: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E8F945EC-3210-48D2-9727-5EF357424962}"/>
              </a:ext>
            </a:extLst>
          </p:cNvPr>
          <p:cNvSpPr/>
          <p:nvPr/>
        </p:nvSpPr>
        <p:spPr bwMode="auto">
          <a:xfrm>
            <a:off x="8034363" y="1492423"/>
            <a:ext cx="791583" cy="358194"/>
          </a:xfrm>
          <a:prstGeom prst="rect">
            <a:avLst/>
          </a:prstGeom>
          <a:solidFill>
            <a:schemeClr val="bg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ko-KR" sz="1000" b="1" dirty="0"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E8F945EC-3210-48D2-9727-5EF357424962}"/>
              </a:ext>
            </a:extLst>
          </p:cNvPr>
          <p:cNvSpPr/>
          <p:nvPr/>
        </p:nvSpPr>
        <p:spPr bwMode="auto">
          <a:xfrm>
            <a:off x="7905678" y="1698738"/>
            <a:ext cx="791583" cy="358194"/>
          </a:xfrm>
          <a:prstGeom prst="rect">
            <a:avLst/>
          </a:prstGeom>
          <a:solidFill>
            <a:schemeClr val="bg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ko-KR" sz="1000" b="1" dirty="0"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CB90C3F-29C3-4222-ADB2-F3F2F3A94C74}"/>
              </a:ext>
            </a:extLst>
          </p:cNvPr>
          <p:cNvSpPr/>
          <p:nvPr/>
        </p:nvSpPr>
        <p:spPr bwMode="auto">
          <a:xfrm>
            <a:off x="7760942" y="1907910"/>
            <a:ext cx="817612" cy="358194"/>
          </a:xfrm>
          <a:prstGeom prst="rect">
            <a:avLst/>
          </a:prstGeom>
          <a:solidFill>
            <a:schemeClr val="bg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000" b="1" dirty="0">
                <a:latin typeface="Times New Roman" pitchFamily="18" charset="0"/>
                <a:ea typeface="굴림" pitchFamily="50" charset="-127"/>
              </a:rPr>
              <a:t>Device</a:t>
            </a:r>
            <a:endParaRPr lang="ko-KR" altLang="en-US" sz="1000" b="1" dirty="0"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121" name="TextBox 120"/>
          <p:cNvSpPr txBox="1"/>
          <p:nvPr/>
        </p:nvSpPr>
        <p:spPr>
          <a:xfrm>
            <a:off x="6856072" y="2140486"/>
            <a:ext cx="8438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rgbClr val="0156FF"/>
                </a:solidFill>
              </a:rPr>
              <a:t>MQTT/</a:t>
            </a:r>
            <a:r>
              <a:rPr lang="en-US" altLang="ko-KR" sz="900" dirty="0" err="1">
                <a:solidFill>
                  <a:srgbClr val="0156FF"/>
                </a:solidFill>
              </a:rPr>
              <a:t>CoAP</a:t>
            </a:r>
            <a:endParaRPr lang="en-US" altLang="ko-KR" sz="900" dirty="0">
              <a:solidFill>
                <a:srgbClr val="0156FF"/>
              </a:solidFill>
            </a:endParaRPr>
          </a:p>
        </p:txBody>
      </p:sp>
      <p:cxnSp>
        <p:nvCxnSpPr>
          <p:cNvPr id="139" name="직선 연결선 138"/>
          <p:cNvCxnSpPr>
            <a:cxnSpLocks/>
          </p:cNvCxnSpPr>
          <p:nvPr/>
        </p:nvCxnSpPr>
        <p:spPr bwMode="auto">
          <a:xfrm>
            <a:off x="4473761" y="2267646"/>
            <a:ext cx="0" cy="4473722"/>
          </a:xfrm>
          <a:prstGeom prst="line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0" name="직선 연결선 139"/>
          <p:cNvCxnSpPr>
            <a:cxnSpLocks/>
          </p:cNvCxnSpPr>
          <p:nvPr/>
        </p:nvCxnSpPr>
        <p:spPr bwMode="auto">
          <a:xfrm>
            <a:off x="6352248" y="2271948"/>
            <a:ext cx="0" cy="4469420"/>
          </a:xfrm>
          <a:prstGeom prst="line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2" name="직선 연결선 141"/>
          <p:cNvCxnSpPr>
            <a:cxnSpLocks/>
          </p:cNvCxnSpPr>
          <p:nvPr/>
        </p:nvCxnSpPr>
        <p:spPr bwMode="auto">
          <a:xfrm>
            <a:off x="6452296" y="2271948"/>
            <a:ext cx="0" cy="4469420"/>
          </a:xfrm>
          <a:prstGeom prst="line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3" name="직선 연결선 142"/>
          <p:cNvCxnSpPr>
            <a:cxnSpLocks/>
          </p:cNvCxnSpPr>
          <p:nvPr/>
        </p:nvCxnSpPr>
        <p:spPr bwMode="auto">
          <a:xfrm>
            <a:off x="6551244" y="2271948"/>
            <a:ext cx="0" cy="4469420"/>
          </a:xfrm>
          <a:prstGeom prst="line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4" name="직선 연결선 143"/>
          <p:cNvCxnSpPr>
            <a:cxnSpLocks/>
          </p:cNvCxnSpPr>
          <p:nvPr/>
        </p:nvCxnSpPr>
        <p:spPr bwMode="auto">
          <a:xfrm>
            <a:off x="8232259" y="2276872"/>
            <a:ext cx="0" cy="4464496"/>
          </a:xfrm>
          <a:prstGeom prst="line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5" name="직선 연결선 144"/>
          <p:cNvCxnSpPr>
            <a:cxnSpLocks/>
          </p:cNvCxnSpPr>
          <p:nvPr/>
        </p:nvCxnSpPr>
        <p:spPr bwMode="auto">
          <a:xfrm>
            <a:off x="8331207" y="2276872"/>
            <a:ext cx="0" cy="4464496"/>
          </a:xfrm>
          <a:prstGeom prst="line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6" name="직선 연결선 145"/>
          <p:cNvCxnSpPr>
            <a:cxnSpLocks/>
          </p:cNvCxnSpPr>
          <p:nvPr/>
        </p:nvCxnSpPr>
        <p:spPr bwMode="auto">
          <a:xfrm>
            <a:off x="8430155" y="2276872"/>
            <a:ext cx="0" cy="4464496"/>
          </a:xfrm>
          <a:prstGeom prst="line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4" name="TextBox 23"/>
          <p:cNvSpPr txBox="1"/>
          <p:nvPr/>
        </p:nvSpPr>
        <p:spPr>
          <a:xfrm>
            <a:off x="3140887" y="2008211"/>
            <a:ext cx="801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rgbClr val="0156FF"/>
                </a:solidFill>
              </a:rPr>
              <a:t>OpenADR</a:t>
            </a:r>
          </a:p>
          <a:p>
            <a:r>
              <a:rPr lang="en-US" altLang="ko-KR" sz="900" dirty="0">
                <a:solidFill>
                  <a:srgbClr val="0156FF"/>
                </a:solidFill>
              </a:rPr>
              <a:t>HTTP/XML</a:t>
            </a:r>
            <a:endParaRPr lang="ko-KR" altLang="en-US" sz="900" dirty="0">
              <a:solidFill>
                <a:srgbClr val="0156FF"/>
              </a:solidFill>
            </a:endParaRPr>
          </a:p>
        </p:txBody>
      </p:sp>
      <p:cxnSp>
        <p:nvCxnSpPr>
          <p:cNvPr id="152" name="직선 화살표 연결선 151"/>
          <p:cNvCxnSpPr/>
          <p:nvPr/>
        </p:nvCxnSpPr>
        <p:spPr bwMode="auto">
          <a:xfrm>
            <a:off x="2988444" y="2008211"/>
            <a:ext cx="1088002" cy="1"/>
          </a:xfrm>
          <a:prstGeom prst="straightConnector1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</p:spPr>
      </p:cxnSp>
      <p:sp>
        <p:nvSpPr>
          <p:cNvPr id="25" name="TextBox 24"/>
          <p:cNvSpPr txBox="1"/>
          <p:nvPr/>
        </p:nvSpPr>
        <p:spPr>
          <a:xfrm>
            <a:off x="5004048" y="2140486"/>
            <a:ext cx="85369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rgbClr val="0156FF"/>
                </a:solidFill>
              </a:rPr>
              <a:t>EMA Protocol</a:t>
            </a:r>
          </a:p>
        </p:txBody>
      </p:sp>
      <p:cxnSp>
        <p:nvCxnSpPr>
          <p:cNvPr id="153" name="직선 화살표 연결선 152"/>
          <p:cNvCxnSpPr/>
          <p:nvPr/>
        </p:nvCxnSpPr>
        <p:spPr bwMode="auto">
          <a:xfrm>
            <a:off x="4868454" y="2134216"/>
            <a:ext cx="1088002" cy="1"/>
          </a:xfrm>
          <a:prstGeom prst="straightConnector1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</p:spPr>
      </p:cxnSp>
      <p:cxnSp>
        <p:nvCxnSpPr>
          <p:cNvPr id="156" name="직선 화살표 연결선 155"/>
          <p:cNvCxnSpPr/>
          <p:nvPr/>
        </p:nvCxnSpPr>
        <p:spPr bwMode="auto">
          <a:xfrm>
            <a:off x="6747191" y="2140486"/>
            <a:ext cx="1008865" cy="0"/>
          </a:xfrm>
          <a:prstGeom prst="straightConnector1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</p:spPr>
      </p:cxnSp>
      <p:cxnSp>
        <p:nvCxnSpPr>
          <p:cNvPr id="70" name="직선 연결선 69"/>
          <p:cNvCxnSpPr>
            <a:cxnSpLocks/>
            <a:stCxn id="71" idx="2"/>
          </p:cNvCxnSpPr>
          <p:nvPr/>
        </p:nvCxnSpPr>
        <p:spPr bwMode="auto">
          <a:xfrm>
            <a:off x="713846" y="2266104"/>
            <a:ext cx="0" cy="4475264"/>
          </a:xfrm>
          <a:prstGeom prst="line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1" name="직사각형 70"/>
          <p:cNvSpPr/>
          <p:nvPr/>
        </p:nvSpPr>
        <p:spPr bwMode="auto">
          <a:xfrm>
            <a:off x="318054" y="1492423"/>
            <a:ext cx="791583" cy="773681"/>
          </a:xfrm>
          <a:prstGeom prst="rect">
            <a:avLst/>
          </a:prstGeom>
          <a:solidFill>
            <a:schemeClr val="bg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000" b="1" dirty="0">
                <a:latin typeface="Times New Roman" pitchFamily="18" charset="0"/>
                <a:ea typeface="굴림" pitchFamily="50" charset="-127"/>
              </a:rPr>
              <a:t>EMS</a:t>
            </a:r>
            <a:endParaRPr kumimoji="0" lang="ko-KR" altLang="en-US" sz="1000" b="1" i="0" u="none" strike="noStrike" cap="none" normalizeH="0" baseline="0" dirty="0">
              <a:ln>
                <a:noFill/>
              </a:ln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1259632" y="2009336"/>
            <a:ext cx="856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rgbClr val="0156FF"/>
                </a:solidFill>
              </a:rPr>
              <a:t>EMAP</a:t>
            </a:r>
          </a:p>
          <a:p>
            <a:r>
              <a:rPr lang="en-US" altLang="ko-KR" sz="900" dirty="0">
                <a:solidFill>
                  <a:srgbClr val="0156FF"/>
                </a:solidFill>
              </a:rPr>
              <a:t>MQTT/JSON</a:t>
            </a:r>
            <a:endParaRPr lang="ko-KR" altLang="en-US" sz="900" dirty="0">
              <a:solidFill>
                <a:srgbClr val="0156FF"/>
              </a:solidFill>
            </a:endParaRPr>
          </a:p>
        </p:txBody>
      </p:sp>
      <p:cxnSp>
        <p:nvCxnSpPr>
          <p:cNvPr id="73" name="직선 화살표 연결선 72"/>
          <p:cNvCxnSpPr/>
          <p:nvPr/>
        </p:nvCxnSpPr>
        <p:spPr bwMode="auto">
          <a:xfrm>
            <a:off x="1110062" y="2008211"/>
            <a:ext cx="1088002" cy="1"/>
          </a:xfrm>
          <a:prstGeom prst="straightConnector1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</p:spPr>
      </p:cxnSp>
      <p:sp>
        <p:nvSpPr>
          <p:cNvPr id="4" name="직사각형 3"/>
          <p:cNvSpPr/>
          <p:nvPr/>
        </p:nvSpPr>
        <p:spPr bwMode="auto">
          <a:xfrm>
            <a:off x="4149752" y="1554208"/>
            <a:ext cx="598424" cy="257894"/>
          </a:xfrm>
          <a:prstGeom prst="rect">
            <a:avLst/>
          </a:prstGeom>
          <a:noFill/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850" b="1" dirty="0">
                <a:latin typeface="Times New Roman" pitchFamily="18" charset="0"/>
                <a:ea typeface="굴림" pitchFamily="50" charset="-127"/>
              </a:rPr>
              <a:t>Server EMA</a:t>
            </a:r>
            <a:endParaRPr kumimoji="0" lang="ko-KR" altLang="en-US" sz="85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76" name="직사각형 75"/>
          <p:cNvSpPr/>
          <p:nvPr/>
        </p:nvSpPr>
        <p:spPr bwMode="auto">
          <a:xfrm>
            <a:off x="4149752" y="1956632"/>
            <a:ext cx="598424" cy="257894"/>
          </a:xfrm>
          <a:prstGeom prst="rect">
            <a:avLst/>
          </a:prstGeom>
          <a:noFill/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900" b="1" dirty="0">
                <a:latin typeface="Times New Roman" pitchFamily="18" charset="0"/>
                <a:ea typeface="굴림" pitchFamily="50" charset="-127"/>
              </a:rPr>
              <a:t>VEN</a:t>
            </a:r>
            <a:endParaRPr kumimoji="0" lang="ko-KR" altLang="en-US" sz="9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cxnSp>
        <p:nvCxnSpPr>
          <p:cNvPr id="6" name="직선 연결선 5"/>
          <p:cNvCxnSpPr>
            <a:stCxn id="4" idx="2"/>
            <a:endCxn id="76" idx="0"/>
          </p:cNvCxnSpPr>
          <p:nvPr/>
        </p:nvCxnSpPr>
        <p:spPr bwMode="auto">
          <a:xfrm>
            <a:off x="4448964" y="1812102"/>
            <a:ext cx="0" cy="144530"/>
          </a:xfrm>
          <a:prstGeom prst="line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" name="TextBox 6"/>
          <p:cNvSpPr txBox="1"/>
          <p:nvPr/>
        </p:nvSpPr>
        <p:spPr>
          <a:xfrm>
            <a:off x="4446832" y="1820005"/>
            <a:ext cx="36260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UDP</a:t>
            </a:r>
            <a:endParaRPr lang="ko-KR" altLang="en-US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5" name="직선 연결선 14"/>
          <p:cNvCxnSpPr/>
          <p:nvPr/>
        </p:nvCxnSpPr>
        <p:spPr bwMode="auto">
          <a:xfrm flipH="1">
            <a:off x="1109638" y="1683155"/>
            <a:ext cx="2966384" cy="0"/>
          </a:xfrm>
          <a:prstGeom prst="line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86" name="TextBox 85"/>
          <p:cNvSpPr txBox="1"/>
          <p:nvPr/>
        </p:nvSpPr>
        <p:spPr>
          <a:xfrm>
            <a:off x="1691680" y="1340768"/>
            <a:ext cx="1352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rgbClr val="0156FF"/>
                </a:solidFill>
              </a:rPr>
              <a:t>1) EMAP</a:t>
            </a:r>
          </a:p>
          <a:p>
            <a:r>
              <a:rPr lang="en-US" altLang="ko-KR" sz="900" dirty="0">
                <a:solidFill>
                  <a:srgbClr val="0156FF"/>
                </a:solidFill>
              </a:rPr>
              <a:t>MQTT/JSON</a:t>
            </a:r>
            <a:endParaRPr lang="ko-KR" altLang="en-US" sz="900" dirty="0">
              <a:solidFill>
                <a:srgbClr val="0156FF"/>
              </a:solidFill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2644211" y="1340768"/>
            <a:ext cx="801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rgbClr val="0156FF"/>
                </a:solidFill>
              </a:rPr>
              <a:t>2) OpenADR</a:t>
            </a:r>
          </a:p>
          <a:p>
            <a:r>
              <a:rPr lang="en-US" altLang="ko-KR" sz="900" dirty="0">
                <a:solidFill>
                  <a:srgbClr val="0156FF"/>
                </a:solidFill>
              </a:rPr>
              <a:t>MQTT/JSON</a:t>
            </a:r>
            <a:endParaRPr lang="ko-KR" altLang="en-US" sz="900" dirty="0">
              <a:solidFill>
                <a:srgbClr val="0156FF"/>
              </a:solidFill>
            </a:endParaRPr>
          </a:p>
        </p:txBody>
      </p:sp>
      <p:cxnSp>
        <p:nvCxnSpPr>
          <p:cNvPr id="62" name="직선 화살표 연결선 61"/>
          <p:cNvCxnSpPr/>
          <p:nvPr/>
        </p:nvCxnSpPr>
        <p:spPr bwMode="auto">
          <a:xfrm>
            <a:off x="713296" y="2996952"/>
            <a:ext cx="1878382" cy="0"/>
          </a:xfrm>
          <a:prstGeom prst="straightConnector1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3" name="직선 화살표 연결선 62"/>
          <p:cNvCxnSpPr/>
          <p:nvPr/>
        </p:nvCxnSpPr>
        <p:spPr bwMode="auto">
          <a:xfrm flipH="1">
            <a:off x="713296" y="3212976"/>
            <a:ext cx="3759365" cy="0"/>
          </a:xfrm>
          <a:prstGeom prst="straightConnector1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/>
          </a:ln>
          <a:effectLst/>
        </p:spPr>
      </p:cxnSp>
      <p:sp>
        <p:nvSpPr>
          <p:cNvPr id="64" name="TextBox 63"/>
          <p:cNvSpPr txBox="1"/>
          <p:nvPr/>
        </p:nvSpPr>
        <p:spPr>
          <a:xfrm>
            <a:off x="670714" y="2708920"/>
            <a:ext cx="262283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Transfer updated price table when it changes</a:t>
            </a:r>
            <a:endParaRPr lang="ko-KR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5" name="직선 화살표 연결선 64"/>
          <p:cNvCxnSpPr/>
          <p:nvPr/>
        </p:nvCxnSpPr>
        <p:spPr bwMode="auto">
          <a:xfrm>
            <a:off x="713296" y="3675982"/>
            <a:ext cx="1878382" cy="0"/>
          </a:xfrm>
          <a:prstGeom prst="straightConnector1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6" name="직선 화살표 연결선 65"/>
          <p:cNvCxnSpPr/>
          <p:nvPr/>
        </p:nvCxnSpPr>
        <p:spPr bwMode="auto">
          <a:xfrm flipH="1">
            <a:off x="713296" y="3892006"/>
            <a:ext cx="3759365" cy="0"/>
          </a:xfrm>
          <a:prstGeom prst="straightConnector1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/>
          </a:ln>
          <a:effectLst/>
        </p:spPr>
      </p:cxnSp>
      <p:sp>
        <p:nvSpPr>
          <p:cNvPr id="67" name="TextBox 66"/>
          <p:cNvSpPr txBox="1"/>
          <p:nvPr/>
        </p:nvSpPr>
        <p:spPr>
          <a:xfrm>
            <a:off x="670714" y="3284984"/>
            <a:ext cx="31229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Transfer demand reduction quantity with time </a:t>
            </a:r>
          </a:p>
          <a:p>
            <a:r>
              <a:rPr lang="en-US" altLang="ko-K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based on analyzed supply and predicted demand quantity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2581487" y="3967814"/>
            <a:ext cx="1973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Consider reducing the consumption </a:t>
            </a:r>
          </a:p>
          <a:p>
            <a:r>
              <a:rPr lang="en-US" altLang="ko-KR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based on received information</a:t>
            </a:r>
            <a:endParaRPr lang="ko-KR" altLang="en-US" sz="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5" name="직선 화살표 연결선 74"/>
          <p:cNvCxnSpPr/>
          <p:nvPr/>
        </p:nvCxnSpPr>
        <p:spPr bwMode="auto">
          <a:xfrm>
            <a:off x="4459353" y="5949280"/>
            <a:ext cx="1878382" cy="0"/>
          </a:xfrm>
          <a:prstGeom prst="straightConnector1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77" name="TextBox 76"/>
          <p:cNvSpPr txBox="1"/>
          <p:nvPr/>
        </p:nvSpPr>
        <p:spPr>
          <a:xfrm>
            <a:off x="4486747" y="5516942"/>
            <a:ext cx="19704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7. Send DR Message </a:t>
            </a:r>
          </a:p>
          <a:p>
            <a:r>
              <a:rPr lang="en-US" altLang="ko-K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when uses nearly contract quantity</a:t>
            </a:r>
            <a:endParaRPr lang="ko-KR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8" name="직선 화살표 연결선 77"/>
          <p:cNvCxnSpPr/>
          <p:nvPr/>
        </p:nvCxnSpPr>
        <p:spPr bwMode="auto">
          <a:xfrm>
            <a:off x="6438862" y="6309320"/>
            <a:ext cx="1878382" cy="0"/>
          </a:xfrm>
          <a:prstGeom prst="straightConnector1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79" name="TextBox 78"/>
          <p:cNvSpPr txBox="1"/>
          <p:nvPr/>
        </p:nvSpPr>
        <p:spPr>
          <a:xfrm>
            <a:off x="6557601" y="5900296"/>
            <a:ext cx="17588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8. Execute demand reduction </a:t>
            </a:r>
          </a:p>
          <a:p>
            <a:r>
              <a:rPr lang="en-US" altLang="ko-K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based on independent decision</a:t>
            </a:r>
            <a:endParaRPr lang="ko-KR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2" name="직선 화살표 연결선 81"/>
          <p:cNvCxnSpPr/>
          <p:nvPr/>
        </p:nvCxnSpPr>
        <p:spPr bwMode="auto">
          <a:xfrm>
            <a:off x="4478474" y="4950082"/>
            <a:ext cx="1878382" cy="0"/>
          </a:xfrm>
          <a:prstGeom prst="straightConnector1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83" name="TextBox 82"/>
          <p:cNvSpPr txBox="1"/>
          <p:nvPr/>
        </p:nvSpPr>
        <p:spPr>
          <a:xfrm>
            <a:off x="4461603" y="4581128"/>
            <a:ext cx="18630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 Start bidding specific time </a:t>
            </a:r>
          </a:p>
          <a:p>
            <a:r>
              <a:rPr lang="en-US" altLang="ko-K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purposed demand reduction </a:t>
            </a:r>
          </a:p>
        </p:txBody>
      </p:sp>
      <p:cxnSp>
        <p:nvCxnSpPr>
          <p:cNvPr id="84" name="직선 화살표 연결선 83"/>
          <p:cNvCxnSpPr/>
          <p:nvPr/>
        </p:nvCxnSpPr>
        <p:spPr bwMode="auto">
          <a:xfrm>
            <a:off x="4478474" y="5301208"/>
            <a:ext cx="1878382" cy="0"/>
          </a:xfrm>
          <a:prstGeom prst="straightConnector1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/>
          </a:ln>
          <a:effectLst/>
        </p:spPr>
      </p:cxnSp>
      <p:sp>
        <p:nvSpPr>
          <p:cNvPr id="85" name="TextBox 84"/>
          <p:cNvSpPr txBox="1"/>
          <p:nvPr/>
        </p:nvSpPr>
        <p:spPr>
          <a:xfrm>
            <a:off x="4572000" y="5085184"/>
            <a:ext cx="17652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6. Acknowledge(Accept/deny)</a:t>
            </a:r>
          </a:p>
        </p:txBody>
      </p:sp>
      <p:cxnSp>
        <p:nvCxnSpPr>
          <p:cNvPr id="87" name="직선 화살표 연결선 86"/>
          <p:cNvCxnSpPr/>
          <p:nvPr/>
        </p:nvCxnSpPr>
        <p:spPr bwMode="auto">
          <a:xfrm>
            <a:off x="4470364" y="4467309"/>
            <a:ext cx="1878382" cy="0"/>
          </a:xfrm>
          <a:prstGeom prst="straightConnector1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90" name="TextBox 89"/>
          <p:cNvSpPr txBox="1"/>
          <p:nvPr/>
        </p:nvSpPr>
        <p:spPr>
          <a:xfrm>
            <a:off x="4495154" y="4221088"/>
            <a:ext cx="179408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Transfer updated price table </a:t>
            </a:r>
          </a:p>
        </p:txBody>
      </p:sp>
      <p:cxnSp>
        <p:nvCxnSpPr>
          <p:cNvPr id="93" name="직선 화살표 연결선 92"/>
          <p:cNvCxnSpPr/>
          <p:nvPr/>
        </p:nvCxnSpPr>
        <p:spPr bwMode="auto">
          <a:xfrm>
            <a:off x="4477739" y="6631262"/>
            <a:ext cx="1878382" cy="0"/>
          </a:xfrm>
          <a:prstGeom prst="straightConnector1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94" name="TextBox 93"/>
          <p:cNvSpPr txBox="1"/>
          <p:nvPr/>
        </p:nvSpPr>
        <p:spPr>
          <a:xfrm>
            <a:off x="4506824" y="6093296"/>
            <a:ext cx="127310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(Specific time)</a:t>
            </a:r>
          </a:p>
          <a:p>
            <a:r>
              <a:rPr lang="en-US" altLang="ko-K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Notify current status </a:t>
            </a:r>
          </a:p>
          <a:p>
            <a:r>
              <a:rPr lang="en-US" altLang="ko-K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violates contract   </a:t>
            </a:r>
          </a:p>
        </p:txBody>
      </p:sp>
      <p:cxnSp>
        <p:nvCxnSpPr>
          <p:cNvPr id="95" name="직선 화살표 연결선 94"/>
          <p:cNvCxnSpPr/>
          <p:nvPr/>
        </p:nvCxnSpPr>
        <p:spPr bwMode="auto">
          <a:xfrm>
            <a:off x="4461578" y="2636585"/>
            <a:ext cx="1878382" cy="0"/>
          </a:xfrm>
          <a:prstGeom prst="straightConnector1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dashDot"/>
            <a:round/>
            <a:headEnd type="triangle" w="med" len="med"/>
            <a:tailEnd type="none"/>
          </a:ln>
          <a:effectLst/>
        </p:spPr>
      </p:cxnSp>
      <p:sp>
        <p:nvSpPr>
          <p:cNvPr id="96" name="TextBox 95"/>
          <p:cNvSpPr txBox="1"/>
          <p:nvPr/>
        </p:nvSpPr>
        <p:spPr>
          <a:xfrm>
            <a:off x="4753035" y="2420888"/>
            <a:ext cx="120257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Request reservation</a:t>
            </a:r>
          </a:p>
        </p:txBody>
      </p:sp>
      <p:cxnSp>
        <p:nvCxnSpPr>
          <p:cNvPr id="97" name="직선 화살표 연결선 96"/>
          <p:cNvCxnSpPr/>
          <p:nvPr/>
        </p:nvCxnSpPr>
        <p:spPr bwMode="auto">
          <a:xfrm>
            <a:off x="4458561" y="2954445"/>
            <a:ext cx="1878382" cy="0"/>
          </a:xfrm>
          <a:prstGeom prst="straightConnector1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dashDot"/>
            <a:round/>
            <a:headEnd type="none" w="med" len="med"/>
            <a:tailEnd type="triangle"/>
          </a:ln>
          <a:effectLst/>
        </p:spPr>
      </p:cxnSp>
      <p:sp>
        <p:nvSpPr>
          <p:cNvPr id="98" name="TextBox 97"/>
          <p:cNvSpPr txBox="1"/>
          <p:nvPr/>
        </p:nvSpPr>
        <p:spPr>
          <a:xfrm>
            <a:off x="4567848" y="2714070"/>
            <a:ext cx="16369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Acknowledge(Accept/deny)</a:t>
            </a:r>
            <a:endParaRPr lang="ko-KR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0742823"/>
      </p:ext>
    </p:extLst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Service Scenario – DR (Active)</a:t>
            </a:r>
            <a:endParaRPr lang="ko-KR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직사각형 1"/>
          <p:cNvSpPr/>
          <p:nvPr/>
        </p:nvSpPr>
        <p:spPr bwMode="auto">
          <a:xfrm>
            <a:off x="539552" y="1484784"/>
            <a:ext cx="7992888" cy="360040"/>
          </a:xfrm>
          <a:prstGeom prst="rect">
            <a:avLst/>
          </a:prstGeom>
          <a:solidFill>
            <a:schemeClr val="bg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EMS transfers updated price table (e.g. TOU, CPP, RTP) </a:t>
            </a:r>
          </a:p>
          <a:p>
            <a:pPr algn="ctr"/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including registered program, unit and currency to VTN or Server EMA when it changes 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직사각형 62"/>
          <p:cNvSpPr/>
          <p:nvPr/>
        </p:nvSpPr>
        <p:spPr bwMode="auto">
          <a:xfrm>
            <a:off x="539552" y="2062706"/>
            <a:ext cx="7992888" cy="360040"/>
          </a:xfrm>
          <a:prstGeom prst="rect">
            <a:avLst/>
          </a:prstGeom>
          <a:solidFill>
            <a:schemeClr val="bg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Transfer demand reduction quantity with time based on analyzed supply and predicted demand quantity</a:t>
            </a:r>
          </a:p>
        </p:txBody>
      </p:sp>
      <p:sp>
        <p:nvSpPr>
          <p:cNvPr id="65" name="직사각형 64"/>
          <p:cNvSpPr/>
          <p:nvPr/>
        </p:nvSpPr>
        <p:spPr bwMode="auto">
          <a:xfrm>
            <a:off x="539552" y="2640628"/>
            <a:ext cx="7992888" cy="360040"/>
          </a:xfrm>
          <a:prstGeom prst="rect">
            <a:avLst/>
          </a:prstGeom>
          <a:solidFill>
            <a:schemeClr val="bg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Consider reducing the consumption based on received information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6" name="직사각형 65"/>
          <p:cNvSpPr/>
          <p:nvPr/>
        </p:nvSpPr>
        <p:spPr bwMode="auto">
          <a:xfrm>
            <a:off x="539552" y="3218550"/>
            <a:ext cx="7992888" cy="360040"/>
          </a:xfrm>
          <a:prstGeom prst="rect">
            <a:avLst/>
          </a:prstGeom>
          <a:solidFill>
            <a:schemeClr val="bg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VTN or Server EMA transfers updated price table (e.g. TOU, CPP, RTP) </a:t>
            </a:r>
          </a:p>
          <a:p>
            <a:pPr algn="ctr"/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including registered program, unit and currency to VEN or Client EMA when it changes 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7" name="직사각형 66"/>
          <p:cNvSpPr/>
          <p:nvPr/>
        </p:nvSpPr>
        <p:spPr bwMode="auto">
          <a:xfrm>
            <a:off x="539552" y="3796472"/>
            <a:ext cx="7992888" cy="360040"/>
          </a:xfrm>
          <a:prstGeom prst="rect">
            <a:avLst/>
          </a:prstGeom>
          <a:solidFill>
            <a:schemeClr val="bg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 Start bidding specific time and purposed demand reduction </a:t>
            </a:r>
          </a:p>
        </p:txBody>
      </p:sp>
      <p:sp>
        <p:nvSpPr>
          <p:cNvPr id="11" name="직사각형 10"/>
          <p:cNvSpPr/>
          <p:nvPr/>
        </p:nvSpPr>
        <p:spPr bwMode="auto">
          <a:xfrm>
            <a:off x="539552" y="4374394"/>
            <a:ext cx="7992888" cy="360040"/>
          </a:xfrm>
          <a:prstGeom prst="rect">
            <a:avLst/>
          </a:prstGeom>
          <a:solidFill>
            <a:schemeClr val="bg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6. Acknowledge(Accept/deny)</a:t>
            </a:r>
          </a:p>
        </p:txBody>
      </p:sp>
      <p:sp>
        <p:nvSpPr>
          <p:cNvPr id="12" name="직사각형 11"/>
          <p:cNvSpPr/>
          <p:nvPr/>
        </p:nvSpPr>
        <p:spPr bwMode="auto">
          <a:xfrm>
            <a:off x="539552" y="4952316"/>
            <a:ext cx="7992888" cy="360040"/>
          </a:xfrm>
          <a:prstGeom prst="rect">
            <a:avLst/>
          </a:prstGeom>
          <a:solidFill>
            <a:schemeClr val="bg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7. Send DR Message when uses nearly contract quantity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직사각형 12"/>
          <p:cNvSpPr/>
          <p:nvPr/>
        </p:nvSpPr>
        <p:spPr bwMode="auto">
          <a:xfrm>
            <a:off x="539552" y="5530238"/>
            <a:ext cx="7992888" cy="360040"/>
          </a:xfrm>
          <a:prstGeom prst="rect">
            <a:avLst/>
          </a:prstGeom>
          <a:solidFill>
            <a:schemeClr val="bg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8. Execute demand reduction based on independent decision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직사각형 13"/>
          <p:cNvSpPr/>
          <p:nvPr/>
        </p:nvSpPr>
        <p:spPr bwMode="auto">
          <a:xfrm>
            <a:off x="539552" y="6108157"/>
            <a:ext cx="7992888" cy="360040"/>
          </a:xfrm>
          <a:prstGeom prst="rect">
            <a:avLst/>
          </a:prstGeom>
          <a:solidFill>
            <a:schemeClr val="bg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(Specific time)Notify current status if violates contract   </a:t>
            </a:r>
          </a:p>
        </p:txBody>
      </p:sp>
    </p:spTree>
    <p:extLst>
      <p:ext uri="{BB962C8B-B14F-4D97-AF65-F5344CB8AC3E}">
        <p14:creationId xmlns:p14="http://schemas.microsoft.com/office/powerpoint/2010/main" val="4163462758"/>
      </p:ext>
    </p:extLst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"/>
          <p:cNvSpPr>
            <a:spLocks noGrp="1"/>
          </p:cNvSpPr>
          <p:nvPr>
            <p:ph type="ctrTitle"/>
          </p:nvPr>
        </p:nvSpPr>
        <p:spPr>
          <a:xfrm>
            <a:off x="685800" y="1928810"/>
            <a:ext cx="7772400" cy="1143000"/>
          </a:xfrm>
        </p:spPr>
        <p:txBody>
          <a:bodyPr/>
          <a:lstStyle/>
          <a:p>
            <a:r>
              <a:rPr lang="ko-KR" altLang="en-US" dirty="0"/>
              <a:t>계층 </a:t>
            </a:r>
            <a:r>
              <a:rPr lang="ko-KR" altLang="en-US" dirty="0" smtClean="0"/>
              <a:t>실험 계획서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DEMO</a:t>
            </a:r>
            <a:endParaRPr lang="zh-CN" altLang="en-US" dirty="0"/>
          </a:p>
        </p:txBody>
      </p:sp>
      <p:sp>
        <p:nvSpPr>
          <p:cNvPr id="11" name="副标题 2"/>
          <p:cNvSpPr>
            <a:spLocks noGrp="1"/>
          </p:cNvSpPr>
          <p:nvPr>
            <p:ph type="subTitle" idx="1"/>
          </p:nvPr>
        </p:nvSpPr>
        <p:spPr>
          <a:xfrm>
            <a:off x="457216" y="4357694"/>
            <a:ext cx="6400800" cy="1752600"/>
          </a:xfrm>
        </p:spPr>
        <p:txBody>
          <a:bodyPr/>
          <a:lstStyle/>
          <a:p>
            <a:pPr algn="r"/>
            <a:r>
              <a:rPr lang="en-US" altLang="zh-CN" dirty="0" err="1"/>
              <a:t>Hanyang</a:t>
            </a:r>
            <a:r>
              <a:rPr lang="en-US" altLang="zh-CN" dirty="0"/>
              <a:t> University</a:t>
            </a:r>
          </a:p>
          <a:p>
            <a:pPr algn="r"/>
            <a:r>
              <a:rPr lang="en-US" altLang="zh-CN" dirty="0"/>
              <a:t>MIR-Lab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F13F5CC-B8E9-482F-A016-6EE14B7359EE}" type="slidenum">
              <a:rPr lang="ko-KR" altLang="en-US" smtClean="0"/>
              <a:pPr/>
              <a:t>292</a:t>
            </a:fld>
            <a:endParaRPr lang="ko-KR" alt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786578" y="4429132"/>
            <a:ext cx="1428760" cy="12934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684344905"/>
      </p:ext>
    </p:extLst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"/>
          <p:cNvSpPr>
            <a:spLocks noGrp="1"/>
          </p:cNvSpPr>
          <p:nvPr>
            <p:ph type="ctrTitle"/>
          </p:nvPr>
        </p:nvSpPr>
        <p:spPr>
          <a:xfrm>
            <a:off x="685800" y="2071678"/>
            <a:ext cx="7772400" cy="2000264"/>
          </a:xfrm>
        </p:spPr>
        <p:txBody>
          <a:bodyPr/>
          <a:lstStyle/>
          <a:p>
            <a:r>
              <a:rPr lang="en-US" altLang="ko-KR" dirty="0"/>
              <a:t>Background</a:t>
            </a:r>
            <a:endParaRPr lang="en-US" b="1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F13F5CC-B8E9-482F-A016-6EE14B7359EE}" type="slidenum">
              <a:rPr lang="ko-KR" altLang="en-US" smtClean="0"/>
              <a:pPr/>
              <a:t>293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7091662"/>
      </p:ext>
    </p:extLst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모서리가 둥근 직사각형 1">
            <a:extLst>
              <a:ext uri="{FF2B5EF4-FFF2-40B4-BE49-F238E27FC236}">
                <a16:creationId xmlns:a16="http://schemas.microsoft.com/office/drawing/2014/main" id="{7165CE8B-C13D-460D-ABAA-6E0247816CAB}"/>
              </a:ext>
            </a:extLst>
          </p:cNvPr>
          <p:cNvSpPr/>
          <p:nvPr/>
        </p:nvSpPr>
        <p:spPr>
          <a:xfrm>
            <a:off x="111125" y="1447800"/>
            <a:ext cx="2178050" cy="516413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>
            <a:lvl1pPr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ctr">
              <a:defRPr/>
            </a:pPr>
            <a:endParaRPr lang="ko-KR" altLang="en-US" sz="1000" smtClean="0">
              <a:solidFill>
                <a:srgbClr val="FFFFFF"/>
              </a:solidFill>
            </a:endParaRPr>
          </a:p>
        </p:txBody>
      </p:sp>
      <p:sp>
        <p:nvSpPr>
          <p:cNvPr id="216" name="모서리가 둥근 직사각형 1">
            <a:extLst>
              <a:ext uri="{FF2B5EF4-FFF2-40B4-BE49-F238E27FC236}">
                <a16:creationId xmlns:a16="http://schemas.microsoft.com/office/drawing/2014/main" id="{7165CE8B-C13D-460D-ABAA-6E0247816CAB}"/>
              </a:ext>
            </a:extLst>
          </p:cNvPr>
          <p:cNvSpPr/>
          <p:nvPr/>
        </p:nvSpPr>
        <p:spPr>
          <a:xfrm>
            <a:off x="31750" y="1530350"/>
            <a:ext cx="2178050" cy="516413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>
            <a:lvl1pPr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ctr">
              <a:defRPr/>
            </a:pPr>
            <a:endParaRPr lang="ko-KR" altLang="en-US" sz="1000" smtClean="0">
              <a:solidFill>
                <a:srgbClr val="FFFFFF"/>
              </a:solidFill>
            </a:endParaRPr>
          </a:p>
        </p:txBody>
      </p:sp>
      <p:sp>
        <p:nvSpPr>
          <p:cNvPr id="66564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b="1" smtClean="0"/>
              <a:t>Smart Energy Framework including Homes</a:t>
            </a:r>
            <a:endParaRPr lang="ko-KR" altLang="en-US" sz="3200" b="1" smtClean="0"/>
          </a:p>
        </p:txBody>
      </p:sp>
      <p:pic>
        <p:nvPicPr>
          <p:cNvPr id="66565" name="Picture 2" descr="관련 이미지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50" y="2922588"/>
            <a:ext cx="2058988" cy="1617662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838E69DD-8874-4B5E-8D45-7BDEB17F3DEB}"/>
              </a:ext>
            </a:extLst>
          </p:cNvPr>
          <p:cNvSpPr/>
          <p:nvPr/>
        </p:nvSpPr>
        <p:spPr>
          <a:xfrm>
            <a:off x="147638" y="4318000"/>
            <a:ext cx="847725" cy="142875"/>
          </a:xfrm>
          <a:prstGeom prst="rect">
            <a:avLst/>
          </a:prstGeom>
          <a:solidFill>
            <a:schemeClr val="bg1"/>
          </a:solidFill>
          <a:ln>
            <a:solidFill>
              <a:srgbClr val="19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/>
          <a:lstStyle>
            <a:lvl1pPr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defRPr/>
            </a:pPr>
            <a:r>
              <a:rPr lang="en-US" altLang="ko-KR" sz="600" smtClean="0">
                <a:cs typeface="Times New Roman" panose="02020603050405020304" pitchFamily="18" charset="0"/>
              </a:rPr>
              <a:t>Other Appliance (EMA)</a:t>
            </a:r>
            <a:endParaRPr lang="ko-KR" altLang="en-US" sz="600" smtClean="0">
              <a:cs typeface="Times New Roman" panose="02020603050405020304" pitchFamily="18" charset="0"/>
            </a:endParaRPr>
          </a:p>
        </p:txBody>
      </p:sp>
      <p:sp>
        <p:nvSpPr>
          <p:cNvPr id="221" name="직사각형 220">
            <a:extLst>
              <a:ext uri="{FF2B5EF4-FFF2-40B4-BE49-F238E27FC236}">
                <a16:creationId xmlns:a16="http://schemas.microsoft.com/office/drawing/2014/main" id="{85A9827A-F51E-41F8-86E9-90CEF9A0EA38}"/>
              </a:ext>
            </a:extLst>
          </p:cNvPr>
          <p:cNvSpPr/>
          <p:nvPr/>
        </p:nvSpPr>
        <p:spPr>
          <a:xfrm>
            <a:off x="652463" y="3381375"/>
            <a:ext cx="849312" cy="1412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lvl1pPr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defRPr/>
            </a:pPr>
            <a:r>
              <a:rPr lang="en-US" altLang="ko-KR" sz="600" smtClean="0">
                <a:cs typeface="Times New Roman" panose="02020603050405020304" pitchFamily="18" charset="0"/>
              </a:rPr>
              <a:t>In-Home Display</a:t>
            </a:r>
            <a:endParaRPr lang="ko-KR" altLang="en-US" sz="600" smtClean="0">
              <a:cs typeface="Times New Roman" panose="02020603050405020304" pitchFamily="18" charset="0"/>
            </a:endParaRPr>
          </a:p>
        </p:txBody>
      </p:sp>
      <p:cxnSp>
        <p:nvCxnSpPr>
          <p:cNvPr id="222" name="꺾인 연결선 188">
            <a:extLst>
              <a:ext uri="{FF2B5EF4-FFF2-40B4-BE49-F238E27FC236}">
                <a16:creationId xmlns:a16="http://schemas.microsoft.com/office/drawing/2014/main" id="{C6AFC329-3BE5-4745-9299-B402849409FF}"/>
              </a:ext>
            </a:extLst>
          </p:cNvPr>
          <p:cNvCxnSpPr>
            <a:stCxn id="322" idx="1"/>
            <a:endCxn id="220" idx="3"/>
          </p:cNvCxnSpPr>
          <p:nvPr/>
        </p:nvCxnSpPr>
        <p:spPr>
          <a:xfrm rot="10800000" flipV="1">
            <a:off x="995363" y="4291013"/>
            <a:ext cx="569912" cy="98425"/>
          </a:xfrm>
          <a:prstGeom prst="bentConnector3">
            <a:avLst>
              <a:gd name="adj1" fmla="val 50000"/>
            </a:avLst>
          </a:prstGeom>
          <a:ln w="1905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3" name="꺾인 연결선 192">
            <a:extLst>
              <a:ext uri="{FF2B5EF4-FFF2-40B4-BE49-F238E27FC236}">
                <a16:creationId xmlns:a16="http://schemas.microsoft.com/office/drawing/2014/main" id="{8494437B-A511-4938-973A-28F65DE0C81C}"/>
              </a:ext>
            </a:extLst>
          </p:cNvPr>
          <p:cNvCxnSpPr>
            <a:stCxn id="322" idx="1"/>
            <a:endCxn id="219" idx="3"/>
          </p:cNvCxnSpPr>
          <p:nvPr/>
        </p:nvCxnSpPr>
        <p:spPr>
          <a:xfrm rot="10800000">
            <a:off x="995363" y="4159250"/>
            <a:ext cx="569912" cy="131763"/>
          </a:xfrm>
          <a:prstGeom prst="bentConnector3">
            <a:avLst>
              <a:gd name="adj1" fmla="val 50000"/>
            </a:avLst>
          </a:prstGeom>
          <a:ln w="19050">
            <a:prstDash val="solid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4" name="꺾인 연결선 195">
            <a:extLst>
              <a:ext uri="{FF2B5EF4-FFF2-40B4-BE49-F238E27FC236}">
                <a16:creationId xmlns:a16="http://schemas.microsoft.com/office/drawing/2014/main" id="{788A7CFE-5172-4C26-963D-141F14D4E1AF}"/>
              </a:ext>
            </a:extLst>
          </p:cNvPr>
          <p:cNvCxnSpPr>
            <a:stCxn id="220" idx="3"/>
            <a:endCxn id="218" idx="3"/>
          </p:cNvCxnSpPr>
          <p:nvPr/>
        </p:nvCxnSpPr>
        <p:spPr>
          <a:xfrm flipV="1">
            <a:off x="995363" y="3927475"/>
            <a:ext cx="12700" cy="461963"/>
          </a:xfrm>
          <a:prstGeom prst="bentConnector3">
            <a:avLst>
              <a:gd name="adj1" fmla="val 2250000"/>
            </a:avLst>
          </a:prstGeom>
          <a:ln w="19050">
            <a:prstDash val="solid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5" name="꺾인 연결선 198">
            <a:extLst>
              <a:ext uri="{FF2B5EF4-FFF2-40B4-BE49-F238E27FC236}">
                <a16:creationId xmlns:a16="http://schemas.microsoft.com/office/drawing/2014/main" id="{BE0DA2C3-3FAE-452A-B18F-4A6232D73BD8}"/>
              </a:ext>
            </a:extLst>
          </p:cNvPr>
          <p:cNvCxnSpPr>
            <a:stCxn id="323" idx="2"/>
            <a:endCxn id="322" idx="0"/>
          </p:cNvCxnSpPr>
          <p:nvPr/>
        </p:nvCxnSpPr>
        <p:spPr>
          <a:xfrm rot="16200000" flipH="1">
            <a:off x="1743076" y="4033837"/>
            <a:ext cx="171450" cy="3175"/>
          </a:xfrm>
          <a:prstGeom prst="bentConnector3">
            <a:avLst>
              <a:gd name="adj1" fmla="val 50000"/>
            </a:avLst>
          </a:prstGeom>
          <a:ln w="190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6" name="꺾인 연결선 201">
            <a:extLst>
              <a:ext uri="{FF2B5EF4-FFF2-40B4-BE49-F238E27FC236}">
                <a16:creationId xmlns:a16="http://schemas.microsoft.com/office/drawing/2014/main" id="{AFE5F08C-A30C-429C-AAC9-1100D2B47DEF}"/>
              </a:ext>
            </a:extLst>
          </p:cNvPr>
          <p:cNvCxnSpPr>
            <a:stCxn id="323" idx="1"/>
            <a:endCxn id="221" idx="2"/>
          </p:cNvCxnSpPr>
          <p:nvPr/>
        </p:nvCxnSpPr>
        <p:spPr>
          <a:xfrm rot="10800000">
            <a:off x="1077913" y="3522663"/>
            <a:ext cx="423862" cy="244475"/>
          </a:xfrm>
          <a:prstGeom prst="bentConnector2">
            <a:avLst/>
          </a:prstGeom>
          <a:ln w="19050">
            <a:solidFill>
              <a:schemeClr val="accent2"/>
            </a:solidFill>
            <a:prstDash val="sys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7" name="모서리가 둥근 직사각형 231">
            <a:extLst>
              <a:ext uri="{FF2B5EF4-FFF2-40B4-BE49-F238E27FC236}">
                <a16:creationId xmlns:a16="http://schemas.microsoft.com/office/drawing/2014/main" id="{F1C36526-AC57-4722-954D-D5A2C7F22631}"/>
              </a:ext>
            </a:extLst>
          </p:cNvPr>
          <p:cNvSpPr/>
          <p:nvPr/>
        </p:nvSpPr>
        <p:spPr>
          <a:xfrm>
            <a:off x="93663" y="5000625"/>
            <a:ext cx="2046287" cy="143033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/>
          <a:lstStyle>
            <a:lvl1pPr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r">
              <a:defRPr/>
            </a:pPr>
            <a:r>
              <a:rPr lang="en-US" altLang="ko-KR" sz="900" smtClean="0">
                <a:solidFill>
                  <a:srgbClr val="000000"/>
                </a:solidFill>
                <a:cs typeface="Times New Roman" panose="02020603050405020304" pitchFamily="18" charset="0"/>
              </a:rPr>
              <a:t>Social Infrastructure</a:t>
            </a:r>
            <a:endParaRPr lang="ko-KR" altLang="en-US" sz="900" smtClean="0">
              <a:solidFill>
                <a:srgbClr val="000000"/>
              </a:solidFill>
              <a:cs typeface="Times New Roman" panose="02020603050405020304" pitchFamily="18" charset="0"/>
            </a:endParaRPr>
          </a:p>
        </p:txBody>
      </p:sp>
      <p:sp>
        <p:nvSpPr>
          <p:cNvPr id="66574" name="TextBox 227"/>
          <p:cNvSpPr txBox="1">
            <a:spLocks noChangeArrowheads="1"/>
          </p:cNvSpPr>
          <p:nvPr/>
        </p:nvSpPr>
        <p:spPr bwMode="auto">
          <a:xfrm>
            <a:off x="211138" y="5221288"/>
            <a:ext cx="709612" cy="2317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ko-KR" sz="900" b="1" dirty="0" err="1">
                <a:cs typeface="Times New Roman" panose="02020603050405020304" pitchFamily="18" charset="0"/>
              </a:rPr>
              <a:t>OpenFMB</a:t>
            </a:r>
            <a:endParaRPr lang="ko-KR" altLang="en-US" sz="900" b="1" dirty="0">
              <a:cs typeface="Times New Roman" panose="02020603050405020304" pitchFamily="18" charset="0"/>
            </a:endParaRPr>
          </a:p>
        </p:txBody>
      </p:sp>
      <p:sp>
        <p:nvSpPr>
          <p:cNvPr id="229" name="모서리가 둥근 직사각형 82">
            <a:extLst>
              <a:ext uri="{FF2B5EF4-FFF2-40B4-BE49-F238E27FC236}">
                <a16:creationId xmlns:a16="http://schemas.microsoft.com/office/drawing/2014/main" id="{3AEBAC05-9069-4FD0-BF25-6240812E62A3}"/>
              </a:ext>
            </a:extLst>
          </p:cNvPr>
          <p:cNvSpPr/>
          <p:nvPr/>
        </p:nvSpPr>
        <p:spPr>
          <a:xfrm>
            <a:off x="268288" y="5480050"/>
            <a:ext cx="820737" cy="26511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ctr">
              <a:defRPr/>
            </a:pPr>
            <a:r>
              <a:rPr lang="en-US" altLang="ko-KR" sz="1000" smtClean="0">
                <a:cs typeface="Times New Roman" panose="02020603050405020304" pitchFamily="18" charset="0"/>
              </a:rPr>
              <a:t>Battery</a:t>
            </a:r>
            <a:endParaRPr lang="ko-KR" altLang="en-US" sz="1000" smtClean="0">
              <a:cs typeface="Times New Roman" panose="02020603050405020304" pitchFamily="18" charset="0"/>
            </a:endParaRPr>
          </a:p>
        </p:txBody>
      </p:sp>
      <p:sp>
        <p:nvSpPr>
          <p:cNvPr id="230" name="모서리가 둥근 직사각형 83">
            <a:extLst>
              <a:ext uri="{FF2B5EF4-FFF2-40B4-BE49-F238E27FC236}">
                <a16:creationId xmlns:a16="http://schemas.microsoft.com/office/drawing/2014/main" id="{10601ADE-89F5-48A1-87F4-99D5830BA4CF}"/>
              </a:ext>
            </a:extLst>
          </p:cNvPr>
          <p:cNvSpPr/>
          <p:nvPr/>
        </p:nvSpPr>
        <p:spPr>
          <a:xfrm>
            <a:off x="1222375" y="5476875"/>
            <a:ext cx="819150" cy="26511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ctr">
              <a:defRPr/>
            </a:pPr>
            <a:r>
              <a:rPr lang="en-US" altLang="ko-KR" sz="1000" smtClean="0">
                <a:cs typeface="Times New Roman" panose="02020603050405020304" pitchFamily="18" charset="0"/>
              </a:rPr>
              <a:t>Recloser</a:t>
            </a:r>
            <a:endParaRPr lang="ko-KR" altLang="en-US" sz="1000" smtClean="0">
              <a:cs typeface="Times New Roman" panose="02020603050405020304" pitchFamily="18" charset="0"/>
            </a:endParaRPr>
          </a:p>
        </p:txBody>
      </p:sp>
      <p:sp>
        <p:nvSpPr>
          <p:cNvPr id="231" name="모서리가 둥근 직사각형 84">
            <a:extLst>
              <a:ext uri="{FF2B5EF4-FFF2-40B4-BE49-F238E27FC236}">
                <a16:creationId xmlns:a16="http://schemas.microsoft.com/office/drawing/2014/main" id="{A8DA7265-2F0B-4DE7-8CDF-9DFABDA6A8E0}"/>
              </a:ext>
            </a:extLst>
          </p:cNvPr>
          <p:cNvSpPr/>
          <p:nvPr/>
        </p:nvSpPr>
        <p:spPr>
          <a:xfrm>
            <a:off x="1216025" y="5757863"/>
            <a:ext cx="819150" cy="26352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ctr">
              <a:defRPr/>
            </a:pPr>
            <a:r>
              <a:rPr lang="en-US" altLang="ko-KR" sz="1000" smtClean="0">
                <a:cs typeface="Times New Roman" panose="02020603050405020304" pitchFamily="18" charset="0"/>
              </a:rPr>
              <a:t>EV</a:t>
            </a:r>
            <a:endParaRPr lang="ko-KR" altLang="en-US" sz="1000" smtClean="0">
              <a:cs typeface="Times New Roman" panose="02020603050405020304" pitchFamily="18" charset="0"/>
            </a:endParaRPr>
          </a:p>
        </p:txBody>
      </p:sp>
      <p:sp>
        <p:nvSpPr>
          <p:cNvPr id="232" name="모서리가 둥근 직사각형 87">
            <a:extLst>
              <a:ext uri="{FF2B5EF4-FFF2-40B4-BE49-F238E27FC236}">
                <a16:creationId xmlns:a16="http://schemas.microsoft.com/office/drawing/2014/main" id="{0FE65AF4-FE2F-41AF-8DCD-F696768AD1CD}"/>
              </a:ext>
            </a:extLst>
          </p:cNvPr>
          <p:cNvSpPr/>
          <p:nvPr/>
        </p:nvSpPr>
        <p:spPr>
          <a:xfrm>
            <a:off x="265113" y="5765800"/>
            <a:ext cx="820737" cy="26511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ctr">
              <a:defRPr/>
            </a:pPr>
            <a:r>
              <a:rPr lang="en-US" altLang="ko-KR" sz="1000" smtClean="0">
                <a:cs typeface="Times New Roman" panose="02020603050405020304" pitchFamily="18" charset="0"/>
              </a:rPr>
              <a:t>PV</a:t>
            </a:r>
            <a:endParaRPr lang="ko-KR" altLang="en-US" sz="1000" smtClean="0">
              <a:cs typeface="Times New Roman" panose="02020603050405020304" pitchFamily="18" charset="0"/>
            </a:endParaRPr>
          </a:p>
        </p:txBody>
      </p:sp>
      <p:sp>
        <p:nvSpPr>
          <p:cNvPr id="233" name="모서리가 둥근 직사각형 89">
            <a:extLst>
              <a:ext uri="{FF2B5EF4-FFF2-40B4-BE49-F238E27FC236}">
                <a16:creationId xmlns:a16="http://schemas.microsoft.com/office/drawing/2014/main" id="{5DED0A08-6898-4B68-883D-45FAE110D0F3}"/>
              </a:ext>
            </a:extLst>
          </p:cNvPr>
          <p:cNvSpPr/>
          <p:nvPr/>
        </p:nvSpPr>
        <p:spPr>
          <a:xfrm>
            <a:off x="266700" y="6064250"/>
            <a:ext cx="819150" cy="26511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ctr">
              <a:defRPr/>
            </a:pPr>
            <a:r>
              <a:rPr lang="en-US" altLang="ko-KR" sz="1000" smtClean="0">
                <a:cs typeface="Times New Roman" panose="02020603050405020304" pitchFamily="18" charset="0"/>
              </a:rPr>
              <a:t>Resource</a:t>
            </a:r>
            <a:endParaRPr lang="ko-KR" altLang="en-US" sz="1000" smtClean="0">
              <a:cs typeface="Times New Roman" panose="02020603050405020304" pitchFamily="18" charset="0"/>
            </a:endParaRPr>
          </a:p>
        </p:txBody>
      </p:sp>
      <p:sp>
        <p:nvSpPr>
          <p:cNvPr id="234" name="모서리가 둥근 직사각형 90">
            <a:extLst>
              <a:ext uri="{FF2B5EF4-FFF2-40B4-BE49-F238E27FC236}">
                <a16:creationId xmlns:a16="http://schemas.microsoft.com/office/drawing/2014/main" id="{075DFCEC-0004-4FC5-BB6B-1B2BCCA373DD}"/>
              </a:ext>
            </a:extLst>
          </p:cNvPr>
          <p:cNvSpPr/>
          <p:nvPr/>
        </p:nvSpPr>
        <p:spPr>
          <a:xfrm>
            <a:off x="1222375" y="6051550"/>
            <a:ext cx="819150" cy="26511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ctr">
              <a:defRPr/>
            </a:pPr>
            <a:r>
              <a:rPr lang="en-US" altLang="ko-KR" sz="1000" smtClean="0">
                <a:cs typeface="Times New Roman" panose="02020603050405020304" pitchFamily="18" charset="0"/>
              </a:rPr>
              <a:t>ESS</a:t>
            </a:r>
            <a:endParaRPr lang="ko-KR" altLang="en-US" sz="1000" smtClean="0">
              <a:cs typeface="Times New Roman" panose="02020603050405020304" pitchFamily="18" charset="0"/>
            </a:endParaRPr>
          </a:p>
        </p:txBody>
      </p:sp>
      <p:cxnSp>
        <p:nvCxnSpPr>
          <p:cNvPr id="236" name="직선 화살표 연결선 235">
            <a:extLst>
              <a:ext uri="{FF2B5EF4-FFF2-40B4-BE49-F238E27FC236}">
                <a16:creationId xmlns:a16="http://schemas.microsoft.com/office/drawing/2014/main" id="{86E38CE6-D2AE-49A4-94F9-58E10115B8BC}"/>
              </a:ext>
            </a:extLst>
          </p:cNvPr>
          <p:cNvCxnSpPr>
            <a:stCxn id="322" idx="2"/>
          </p:cNvCxnSpPr>
          <p:nvPr/>
        </p:nvCxnSpPr>
        <p:spPr>
          <a:xfrm flipH="1">
            <a:off x="1827213" y="4460875"/>
            <a:ext cx="4762" cy="539750"/>
          </a:xfrm>
          <a:prstGeom prst="straightConnector1">
            <a:avLst/>
          </a:prstGeom>
          <a:ln w="19050">
            <a:solidFill>
              <a:srgbClr val="C00000"/>
            </a:solidFill>
            <a:prstDash val="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직선 화살표 연결선 236">
            <a:extLst>
              <a:ext uri="{FF2B5EF4-FFF2-40B4-BE49-F238E27FC236}">
                <a16:creationId xmlns:a16="http://schemas.microsoft.com/office/drawing/2014/main" id="{E3ACD8EC-2902-4889-9C0B-5A0F0EAE8B68}"/>
              </a:ext>
            </a:extLst>
          </p:cNvPr>
          <p:cNvCxnSpPr>
            <a:stCxn id="220" idx="2"/>
          </p:cNvCxnSpPr>
          <p:nvPr/>
        </p:nvCxnSpPr>
        <p:spPr>
          <a:xfrm flipH="1">
            <a:off x="568325" y="4460875"/>
            <a:ext cx="3175" cy="539750"/>
          </a:xfrm>
          <a:prstGeom prst="straightConnector1">
            <a:avLst/>
          </a:prstGeom>
          <a:ln w="19050">
            <a:solidFill>
              <a:schemeClr val="accent2"/>
            </a:solidFill>
            <a:prstDash val="sys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583" name="TextBox 237"/>
          <p:cNvSpPr txBox="1">
            <a:spLocks noChangeArrowheads="1"/>
          </p:cNvSpPr>
          <p:nvPr/>
        </p:nvSpPr>
        <p:spPr bwMode="auto">
          <a:xfrm>
            <a:off x="330200" y="1614488"/>
            <a:ext cx="1008063" cy="23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ko-KR" sz="900" b="1">
                <a:cs typeface="Times New Roman" panose="02020603050405020304" pitchFamily="18" charset="0"/>
              </a:rPr>
              <a:t>Residential Area</a:t>
            </a:r>
            <a:endParaRPr lang="ko-KR" altLang="en-US" sz="900" b="1">
              <a:cs typeface="Times New Roman" panose="02020603050405020304" pitchFamily="18" charset="0"/>
            </a:endParaRPr>
          </a:p>
        </p:txBody>
      </p:sp>
      <p:grpSp>
        <p:nvGrpSpPr>
          <p:cNvPr id="66584" name="그룹 19"/>
          <p:cNvGrpSpPr>
            <a:grpSpLocks/>
          </p:cNvGrpSpPr>
          <p:nvPr/>
        </p:nvGrpSpPr>
        <p:grpSpPr bwMode="auto">
          <a:xfrm>
            <a:off x="6156325" y="4540250"/>
            <a:ext cx="2849563" cy="2138363"/>
            <a:chOff x="6156558" y="4540927"/>
            <a:chExt cx="2849419" cy="2137734"/>
          </a:xfrm>
        </p:grpSpPr>
        <p:sp>
          <p:nvSpPr>
            <p:cNvPr id="239" name="모서리가 둥근 직사각형 216">
              <a:extLst>
                <a:ext uri="{FF2B5EF4-FFF2-40B4-BE49-F238E27FC236}">
                  <a16:creationId xmlns:a16="http://schemas.microsoft.com/office/drawing/2014/main" id="{3C2275A7-2C0B-4ADD-A07E-254931E64979}"/>
                </a:ext>
              </a:extLst>
            </p:cNvPr>
            <p:cNvSpPr/>
            <p:nvPr/>
          </p:nvSpPr>
          <p:spPr>
            <a:xfrm>
              <a:off x="6156558" y="4540927"/>
              <a:ext cx="2849419" cy="2137734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/>
            <a:lstStyle>
              <a:lvl1pPr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1pPr>
              <a:lvl2pPr marL="742950" indent="-28575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2pPr>
              <a:lvl3pPr marL="11430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3pPr>
              <a:lvl4pPr marL="16002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4pPr>
              <a:lvl5pPr marL="20574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9pPr>
            </a:lstStyle>
            <a:p>
              <a:pPr algn="r">
                <a:defRPr/>
              </a:pPr>
              <a:r>
                <a:rPr lang="en-US" altLang="ko-KR" sz="1000" b="1" smtClean="0">
                  <a:solidFill>
                    <a:srgbClr val="000000"/>
                  </a:solidFill>
                  <a:cs typeface="Times New Roman" panose="02020603050405020304" pitchFamily="18" charset="0"/>
                </a:rPr>
                <a:t>Utility</a:t>
              </a:r>
              <a:endParaRPr lang="ko-KR" altLang="en-US" sz="1000" b="1" smtClean="0">
                <a:solidFill>
                  <a:srgbClr val="000000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240" name="직사각형 239">
              <a:extLst>
                <a:ext uri="{FF2B5EF4-FFF2-40B4-BE49-F238E27FC236}">
                  <a16:creationId xmlns:a16="http://schemas.microsoft.com/office/drawing/2014/main" id="{18E8CF29-D69E-440C-B8BE-18A9D89125B5}"/>
                </a:ext>
              </a:extLst>
            </p:cNvPr>
            <p:cNvSpPr/>
            <p:nvPr/>
          </p:nvSpPr>
          <p:spPr>
            <a:xfrm>
              <a:off x="6361336" y="4929751"/>
              <a:ext cx="1022298" cy="165844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1pPr>
              <a:lvl2pPr marL="742950" indent="-28575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2pPr>
              <a:lvl3pPr marL="11430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3pPr>
              <a:lvl4pPr marL="16002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4pPr>
              <a:lvl5pPr marL="20574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9pPr>
            </a:lstStyle>
            <a:p>
              <a:pPr algn="ctr">
                <a:defRPr/>
              </a:pPr>
              <a:endParaRPr lang="ko-KR" altLang="en-US" sz="1000" smtClean="0">
                <a:solidFill>
                  <a:srgbClr val="FFFFFF"/>
                </a:solidFill>
              </a:endParaRPr>
            </a:p>
          </p:txBody>
        </p:sp>
        <p:sp>
          <p:nvSpPr>
            <p:cNvPr id="241" name="직사각형 240">
              <a:extLst>
                <a:ext uri="{FF2B5EF4-FFF2-40B4-BE49-F238E27FC236}">
                  <a16:creationId xmlns:a16="http://schemas.microsoft.com/office/drawing/2014/main" id="{120AD49E-B900-4071-A3CD-84F880033BD1}"/>
                </a:ext>
              </a:extLst>
            </p:cNvPr>
            <p:cNvSpPr/>
            <p:nvPr/>
          </p:nvSpPr>
          <p:spPr>
            <a:xfrm>
              <a:off x="7747153" y="4929751"/>
              <a:ext cx="1022298" cy="165844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1pPr>
              <a:lvl2pPr marL="742950" indent="-28575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2pPr>
              <a:lvl3pPr marL="11430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3pPr>
              <a:lvl4pPr marL="16002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4pPr>
              <a:lvl5pPr marL="20574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9pPr>
            </a:lstStyle>
            <a:p>
              <a:pPr algn="ctr">
                <a:defRPr/>
              </a:pPr>
              <a:endParaRPr lang="ko-KR" altLang="en-US" sz="1000" smtClean="0">
                <a:solidFill>
                  <a:srgbClr val="FFFFFF"/>
                </a:solidFill>
              </a:endParaRPr>
            </a:p>
          </p:txBody>
        </p:sp>
        <p:sp>
          <p:nvSpPr>
            <p:cNvPr id="66680" name="TextBox 241"/>
            <p:cNvSpPr txBox="1">
              <a:spLocks noChangeArrowheads="1"/>
            </p:cNvSpPr>
            <p:nvPr/>
          </p:nvSpPr>
          <p:spPr bwMode="auto">
            <a:xfrm>
              <a:off x="6464700" y="4933042"/>
              <a:ext cx="748923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ko-KR" sz="900" b="1">
                  <a:cs typeface="Times New Roman" panose="02020603050405020304" pitchFamily="18" charset="0"/>
                </a:rPr>
                <a:t>Distributed</a:t>
              </a:r>
            </a:p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ko-KR" sz="900" b="1">
                  <a:cs typeface="Times New Roman" panose="02020603050405020304" pitchFamily="18" charset="0"/>
                </a:rPr>
                <a:t>Generation</a:t>
              </a:r>
              <a:endParaRPr lang="ko-KR" altLang="en-US" sz="900" b="1">
                <a:cs typeface="Times New Roman" panose="02020603050405020304" pitchFamily="18" charset="0"/>
              </a:endParaRPr>
            </a:p>
          </p:txBody>
        </p:sp>
        <p:sp>
          <p:nvSpPr>
            <p:cNvPr id="66681" name="TextBox 242"/>
            <p:cNvSpPr txBox="1">
              <a:spLocks noChangeArrowheads="1"/>
            </p:cNvSpPr>
            <p:nvPr/>
          </p:nvSpPr>
          <p:spPr bwMode="auto">
            <a:xfrm>
              <a:off x="7829100" y="4929407"/>
              <a:ext cx="1022384" cy="230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ko-KR" sz="900" b="1">
                  <a:cs typeface="Times New Roman" panose="02020603050405020304" pitchFamily="18" charset="0"/>
                </a:rPr>
                <a:t>Power Plant</a:t>
              </a:r>
              <a:endParaRPr lang="ko-KR" altLang="en-US" sz="900" b="1">
                <a:cs typeface="Times New Roman" panose="02020603050405020304" pitchFamily="18" charset="0"/>
              </a:endParaRPr>
            </a:p>
          </p:txBody>
        </p:sp>
        <p:sp>
          <p:nvSpPr>
            <p:cNvPr id="244" name="모서리가 둥근 직사각형 141">
              <a:extLst>
                <a:ext uri="{FF2B5EF4-FFF2-40B4-BE49-F238E27FC236}">
                  <a16:creationId xmlns:a16="http://schemas.microsoft.com/office/drawing/2014/main" id="{8735892B-D946-4B0B-A90F-236C2BBE6681}"/>
                </a:ext>
              </a:extLst>
            </p:cNvPr>
            <p:cNvSpPr/>
            <p:nvPr/>
          </p:nvSpPr>
          <p:spPr>
            <a:xfrm>
              <a:off x="6464517" y="5350314"/>
              <a:ext cx="819109" cy="247577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1pPr>
              <a:lvl2pPr marL="742950" indent="-28575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2pPr>
              <a:lvl3pPr marL="11430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3pPr>
              <a:lvl4pPr marL="16002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4pPr>
              <a:lvl5pPr marL="20574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9pPr>
            </a:lstStyle>
            <a:p>
              <a:pPr algn="ctr">
                <a:defRPr/>
              </a:pPr>
              <a:r>
                <a:rPr lang="en-US" altLang="ko-KR" sz="900" smtClean="0">
                  <a:cs typeface="Times New Roman" panose="02020603050405020304" pitchFamily="18" charset="0"/>
                </a:rPr>
                <a:t>Solar Power</a:t>
              </a:r>
              <a:endParaRPr lang="ko-KR" altLang="en-US" sz="900" smtClean="0">
                <a:cs typeface="Times New Roman" panose="02020603050405020304" pitchFamily="18" charset="0"/>
              </a:endParaRPr>
            </a:p>
          </p:txBody>
        </p:sp>
        <p:sp>
          <p:nvSpPr>
            <p:cNvPr id="245" name="모서리가 둥근 직사각형 222">
              <a:extLst>
                <a:ext uri="{FF2B5EF4-FFF2-40B4-BE49-F238E27FC236}">
                  <a16:creationId xmlns:a16="http://schemas.microsoft.com/office/drawing/2014/main" id="{CC573B41-FB2A-492D-8604-C434DA9B0926}"/>
                </a:ext>
              </a:extLst>
            </p:cNvPr>
            <p:cNvSpPr/>
            <p:nvPr/>
          </p:nvSpPr>
          <p:spPr>
            <a:xfrm>
              <a:off x="6464517" y="5682004"/>
              <a:ext cx="819109" cy="249164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1pPr>
              <a:lvl2pPr marL="742950" indent="-28575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2pPr>
              <a:lvl3pPr marL="11430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3pPr>
              <a:lvl4pPr marL="16002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4pPr>
              <a:lvl5pPr marL="20574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9pPr>
            </a:lstStyle>
            <a:p>
              <a:pPr algn="ctr">
                <a:defRPr/>
              </a:pPr>
              <a:r>
                <a:rPr lang="en-US" altLang="ko-KR" sz="900" smtClean="0">
                  <a:cs typeface="Times New Roman" panose="02020603050405020304" pitchFamily="18" charset="0"/>
                </a:rPr>
                <a:t>Wind Power</a:t>
              </a:r>
              <a:endParaRPr lang="ko-KR" altLang="en-US" sz="900" smtClean="0">
                <a:cs typeface="Times New Roman" panose="02020603050405020304" pitchFamily="18" charset="0"/>
              </a:endParaRPr>
            </a:p>
          </p:txBody>
        </p:sp>
        <p:sp>
          <p:nvSpPr>
            <p:cNvPr id="246" name="모서리가 둥근 직사각형 223">
              <a:extLst>
                <a:ext uri="{FF2B5EF4-FFF2-40B4-BE49-F238E27FC236}">
                  <a16:creationId xmlns:a16="http://schemas.microsoft.com/office/drawing/2014/main" id="{F25EADB7-09A8-473B-829D-FFCF507C5808}"/>
                </a:ext>
              </a:extLst>
            </p:cNvPr>
            <p:cNvSpPr/>
            <p:nvPr/>
          </p:nvSpPr>
          <p:spPr>
            <a:xfrm>
              <a:off x="6464517" y="6012107"/>
              <a:ext cx="819109" cy="249164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1pPr>
              <a:lvl2pPr marL="742950" indent="-28575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2pPr>
              <a:lvl3pPr marL="11430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3pPr>
              <a:lvl4pPr marL="16002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4pPr>
              <a:lvl5pPr marL="20574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9pPr>
            </a:lstStyle>
            <a:p>
              <a:pPr algn="ctr">
                <a:defRPr/>
              </a:pPr>
              <a:r>
                <a:rPr lang="en-US" altLang="ko-KR" sz="900" smtClean="0">
                  <a:cs typeface="Times New Roman" panose="02020603050405020304" pitchFamily="18" charset="0"/>
                </a:rPr>
                <a:t>Battery</a:t>
              </a:r>
              <a:endParaRPr lang="ko-KR" altLang="en-US" sz="900" smtClean="0">
                <a:cs typeface="Times New Roman" panose="02020603050405020304" pitchFamily="18" charset="0"/>
              </a:endParaRPr>
            </a:p>
          </p:txBody>
        </p:sp>
        <p:sp>
          <p:nvSpPr>
            <p:cNvPr id="247" name="모서리가 둥근 직사각형 224">
              <a:extLst>
                <a:ext uri="{FF2B5EF4-FFF2-40B4-BE49-F238E27FC236}">
                  <a16:creationId xmlns:a16="http://schemas.microsoft.com/office/drawing/2014/main" id="{7797796C-2919-4AB8-8D9D-46258E4BA0C8}"/>
                </a:ext>
              </a:extLst>
            </p:cNvPr>
            <p:cNvSpPr/>
            <p:nvPr/>
          </p:nvSpPr>
          <p:spPr>
            <a:xfrm>
              <a:off x="7843986" y="5132891"/>
              <a:ext cx="819109" cy="434847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1pPr>
              <a:lvl2pPr marL="742950" indent="-28575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2pPr>
              <a:lvl3pPr marL="11430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3pPr>
              <a:lvl4pPr marL="16002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4pPr>
              <a:lvl5pPr marL="20574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9pPr>
            </a:lstStyle>
            <a:p>
              <a:pPr algn="ctr">
                <a:defRPr/>
              </a:pPr>
              <a:r>
                <a:rPr lang="en-US" altLang="ko-KR" sz="900" smtClean="0">
                  <a:cs typeface="Times New Roman" panose="02020603050405020304" pitchFamily="18" charset="0"/>
                </a:rPr>
                <a:t>Nuclear</a:t>
              </a:r>
            </a:p>
            <a:p>
              <a:pPr algn="ctr">
                <a:defRPr/>
              </a:pPr>
              <a:r>
                <a:rPr lang="en-US" altLang="ko-KR" sz="900" smtClean="0">
                  <a:cs typeface="Times New Roman" panose="02020603050405020304" pitchFamily="18" charset="0"/>
                </a:rPr>
                <a:t>Power Station</a:t>
              </a:r>
              <a:endParaRPr lang="ko-KR" altLang="en-US" sz="900" smtClean="0">
                <a:cs typeface="Times New Roman" panose="02020603050405020304" pitchFamily="18" charset="0"/>
              </a:endParaRPr>
            </a:p>
          </p:txBody>
        </p:sp>
        <p:sp>
          <p:nvSpPr>
            <p:cNvPr id="248" name="모서리가 둥근 직사각형 225">
              <a:extLst>
                <a:ext uri="{FF2B5EF4-FFF2-40B4-BE49-F238E27FC236}">
                  <a16:creationId xmlns:a16="http://schemas.microsoft.com/office/drawing/2014/main" id="{A95DE287-155C-4BEF-B330-42591EE60DB3}"/>
                </a:ext>
              </a:extLst>
            </p:cNvPr>
            <p:cNvSpPr/>
            <p:nvPr/>
          </p:nvSpPr>
          <p:spPr>
            <a:xfrm>
              <a:off x="7843986" y="5607413"/>
              <a:ext cx="819109" cy="433261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1pPr>
              <a:lvl2pPr marL="742950" indent="-28575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2pPr>
              <a:lvl3pPr marL="11430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3pPr>
              <a:lvl4pPr marL="16002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4pPr>
              <a:lvl5pPr marL="20574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9pPr>
            </a:lstStyle>
            <a:p>
              <a:pPr algn="ctr">
                <a:defRPr/>
              </a:pPr>
              <a:r>
                <a:rPr lang="en-US" altLang="ko-KR" sz="900" smtClean="0">
                  <a:cs typeface="Times New Roman" panose="02020603050405020304" pitchFamily="18" charset="0"/>
                </a:rPr>
                <a:t>Thermal</a:t>
              </a:r>
            </a:p>
            <a:p>
              <a:pPr algn="ctr">
                <a:defRPr/>
              </a:pPr>
              <a:r>
                <a:rPr lang="en-US" altLang="ko-KR" sz="900" smtClean="0">
                  <a:cs typeface="Times New Roman" panose="02020603050405020304" pitchFamily="18" charset="0"/>
                </a:rPr>
                <a:t>Power</a:t>
              </a:r>
            </a:p>
            <a:p>
              <a:pPr algn="ctr">
                <a:defRPr/>
              </a:pPr>
              <a:r>
                <a:rPr lang="en-US" altLang="ko-KR" sz="900" smtClean="0">
                  <a:cs typeface="Times New Roman" panose="02020603050405020304" pitchFamily="18" charset="0"/>
                </a:rPr>
                <a:t>Station</a:t>
              </a:r>
              <a:endParaRPr lang="ko-KR" altLang="en-US" sz="900" smtClean="0">
                <a:cs typeface="Times New Roman" panose="02020603050405020304" pitchFamily="18" charset="0"/>
              </a:endParaRPr>
            </a:p>
          </p:txBody>
        </p:sp>
        <p:sp>
          <p:nvSpPr>
            <p:cNvPr id="249" name="모서리가 둥근 직사각형 226">
              <a:extLst>
                <a:ext uri="{FF2B5EF4-FFF2-40B4-BE49-F238E27FC236}">
                  <a16:creationId xmlns:a16="http://schemas.microsoft.com/office/drawing/2014/main" id="{DA7CDEAF-A395-4AA3-8E03-0F2314056C4B}"/>
                </a:ext>
              </a:extLst>
            </p:cNvPr>
            <p:cNvSpPr/>
            <p:nvPr/>
          </p:nvSpPr>
          <p:spPr>
            <a:xfrm>
              <a:off x="7843986" y="6097807"/>
              <a:ext cx="819109" cy="434847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1pPr>
              <a:lvl2pPr marL="742950" indent="-28575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2pPr>
              <a:lvl3pPr marL="11430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3pPr>
              <a:lvl4pPr marL="16002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4pPr>
              <a:lvl5pPr marL="20574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9pPr>
            </a:lstStyle>
            <a:p>
              <a:pPr algn="ctr">
                <a:defRPr/>
              </a:pPr>
              <a:r>
                <a:rPr lang="en-US" altLang="ko-KR" sz="900" smtClean="0">
                  <a:cs typeface="Times New Roman" panose="02020603050405020304" pitchFamily="18" charset="0"/>
                </a:rPr>
                <a:t>Hydro</a:t>
              </a:r>
            </a:p>
            <a:p>
              <a:pPr algn="ctr">
                <a:defRPr/>
              </a:pPr>
              <a:r>
                <a:rPr lang="en-US" altLang="ko-KR" sz="900" smtClean="0">
                  <a:cs typeface="Times New Roman" panose="02020603050405020304" pitchFamily="18" charset="0"/>
                </a:rPr>
                <a:t>Power</a:t>
              </a:r>
            </a:p>
            <a:p>
              <a:pPr algn="ctr">
                <a:defRPr/>
              </a:pPr>
              <a:r>
                <a:rPr lang="en-US" altLang="ko-KR" sz="900" smtClean="0">
                  <a:cs typeface="Times New Roman" panose="02020603050405020304" pitchFamily="18" charset="0"/>
                </a:rPr>
                <a:t>Station</a:t>
              </a:r>
              <a:endParaRPr lang="ko-KR" altLang="en-US" sz="900" smtClean="0">
                <a:cs typeface="Times New Roman" panose="02020603050405020304" pitchFamily="18" charset="0"/>
              </a:endParaRPr>
            </a:p>
          </p:txBody>
        </p:sp>
      </p:grpSp>
      <p:pic>
        <p:nvPicPr>
          <p:cNvPr id="66585" name="Picture 2" descr="Substation icon에 대한 이미지 검색결과">
            <a:hlinkClick r:id="rId4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2575" y="3965575"/>
            <a:ext cx="701675" cy="87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6586" name="TextBox 250"/>
          <p:cNvSpPr txBox="1">
            <a:spLocks noChangeArrowheads="1"/>
          </p:cNvSpPr>
          <p:nvPr/>
        </p:nvSpPr>
        <p:spPr bwMode="auto">
          <a:xfrm>
            <a:off x="2770188" y="3535363"/>
            <a:ext cx="184150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ko-KR" altLang="en-US" sz="900" b="1">
              <a:cs typeface="Times New Roman" panose="02020603050405020304" pitchFamily="18" charset="0"/>
            </a:endParaRPr>
          </a:p>
        </p:txBody>
      </p:sp>
      <p:sp>
        <p:nvSpPr>
          <p:cNvPr id="66587" name="TextBox 251"/>
          <p:cNvSpPr txBox="1">
            <a:spLocks noChangeArrowheads="1"/>
          </p:cNvSpPr>
          <p:nvPr/>
        </p:nvSpPr>
        <p:spPr bwMode="auto">
          <a:xfrm>
            <a:off x="3738563" y="3522663"/>
            <a:ext cx="939800" cy="36988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ko-KR" sz="900" b="1">
                <a:cs typeface="Times New Roman" panose="02020603050405020304" pitchFamily="18" charset="0"/>
              </a:rPr>
              <a:t>Transmission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ko-KR" sz="900" b="1">
                <a:cs typeface="Times New Roman" panose="02020603050405020304" pitchFamily="18" charset="0"/>
              </a:rPr>
              <a:t> &amp; Distribution</a:t>
            </a:r>
            <a:endParaRPr lang="ko-KR" altLang="en-US" sz="900" b="1">
              <a:cs typeface="Times New Roman" panose="02020603050405020304" pitchFamily="18" charset="0"/>
            </a:endParaRPr>
          </a:p>
        </p:txBody>
      </p:sp>
      <p:sp>
        <p:nvSpPr>
          <p:cNvPr id="263" name="모서리가 둥근 직사각형 134">
            <a:extLst>
              <a:ext uri="{FF2B5EF4-FFF2-40B4-BE49-F238E27FC236}">
                <a16:creationId xmlns:a16="http://schemas.microsoft.com/office/drawing/2014/main" id="{83187FC6-5376-4B3C-A50A-341F94C74B2D}"/>
              </a:ext>
            </a:extLst>
          </p:cNvPr>
          <p:cNvSpPr/>
          <p:nvPr/>
        </p:nvSpPr>
        <p:spPr>
          <a:xfrm>
            <a:off x="2752725" y="1517650"/>
            <a:ext cx="3065463" cy="498157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/>
          <a:lstStyle>
            <a:lvl1pPr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r">
              <a:defRPr/>
            </a:pPr>
            <a:endParaRPr lang="en-US" altLang="ko-KR" sz="900" b="1" smtClean="0">
              <a:cs typeface="Times New Roman" panose="02020603050405020304" pitchFamily="18" charset="0"/>
            </a:endParaRPr>
          </a:p>
          <a:p>
            <a:pPr algn="r">
              <a:defRPr/>
            </a:pPr>
            <a:endParaRPr lang="ko-KR" altLang="en-US" sz="900" b="1" smtClean="0">
              <a:cs typeface="Times New Roman" panose="02020603050405020304" pitchFamily="18" charset="0"/>
            </a:endParaRPr>
          </a:p>
        </p:txBody>
      </p:sp>
      <p:pic>
        <p:nvPicPr>
          <p:cNvPr id="66589" name="Picture 6" descr="transmission line icon transparent에 대한 이미지 검색결과">
            <a:hlinkClick r:id="rId6"/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2238" y="2900363"/>
            <a:ext cx="696912" cy="735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6590" name="Picture 6" descr="transmission line icon transparent에 대한 이미지 검색결과">
            <a:hlinkClick r:id="rId6"/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8900" y="4437063"/>
            <a:ext cx="750888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6591" name="Picture 6" descr="transmission line icon transparent에 대한 이미지 검색결과">
            <a:hlinkClick r:id="rId6"/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9175" y="3678238"/>
            <a:ext cx="757238" cy="80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69" name="꺾인 연결선 151">
            <a:extLst>
              <a:ext uri="{FF2B5EF4-FFF2-40B4-BE49-F238E27FC236}">
                <a16:creationId xmlns:a16="http://schemas.microsoft.com/office/drawing/2014/main" id="{579B1143-C77B-4B58-94F5-A499656700E0}"/>
              </a:ext>
            </a:extLst>
          </p:cNvPr>
          <p:cNvCxnSpPr>
            <a:stCxn id="322" idx="3"/>
            <a:endCxn id="66594" idx="1"/>
          </p:cNvCxnSpPr>
          <p:nvPr/>
        </p:nvCxnSpPr>
        <p:spPr>
          <a:xfrm flipV="1">
            <a:off x="2097088" y="3621088"/>
            <a:ext cx="1035050" cy="669925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꺾인 연결선 153">
            <a:extLst>
              <a:ext uri="{FF2B5EF4-FFF2-40B4-BE49-F238E27FC236}">
                <a16:creationId xmlns:a16="http://schemas.microsoft.com/office/drawing/2014/main" id="{D3A05E9D-3CE8-4BF2-9052-6EF855B752EE}"/>
              </a:ext>
            </a:extLst>
          </p:cNvPr>
          <p:cNvCxnSpPr>
            <a:stCxn id="322" idx="3"/>
            <a:endCxn id="66595" idx="1"/>
          </p:cNvCxnSpPr>
          <p:nvPr/>
        </p:nvCxnSpPr>
        <p:spPr>
          <a:xfrm>
            <a:off x="2097088" y="4291013"/>
            <a:ext cx="979487" cy="261937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6594" name="Picture 2" descr="Substation icon에 대한 이미지 검색결과">
            <a:hlinkClick r:id="rId4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60" r="10658"/>
          <a:stretch>
            <a:fillRect/>
          </a:stretch>
        </p:blipFill>
        <p:spPr bwMode="auto">
          <a:xfrm>
            <a:off x="3132138" y="3225800"/>
            <a:ext cx="576262" cy="79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6595" name="Picture 2" descr="Substation icon에 대한 이미지 검색결과">
            <a:hlinkClick r:id="rId4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6575" y="4157663"/>
            <a:ext cx="749300" cy="79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76" name="꺾인 연결선 194">
            <a:extLst>
              <a:ext uri="{FF2B5EF4-FFF2-40B4-BE49-F238E27FC236}">
                <a16:creationId xmlns:a16="http://schemas.microsoft.com/office/drawing/2014/main" id="{64A61A71-7B20-4210-B11B-E5835AECDE2F}"/>
              </a:ext>
            </a:extLst>
          </p:cNvPr>
          <p:cNvCxnSpPr>
            <a:stCxn id="261" idx="2"/>
            <a:endCxn id="239" idx="0"/>
          </p:cNvCxnSpPr>
          <p:nvPr/>
        </p:nvCxnSpPr>
        <p:spPr>
          <a:xfrm rot="5400000">
            <a:off x="7392988" y="4341812"/>
            <a:ext cx="387350" cy="9525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1" name="직선 화살표 연결선 280">
            <a:extLst>
              <a:ext uri="{FF2B5EF4-FFF2-40B4-BE49-F238E27FC236}">
                <a16:creationId xmlns:a16="http://schemas.microsoft.com/office/drawing/2014/main" id="{3F28077C-09E8-4FFE-980D-BC64C5BC3887}"/>
              </a:ext>
            </a:extLst>
          </p:cNvPr>
          <p:cNvCxnSpPr/>
          <p:nvPr/>
        </p:nvCxnSpPr>
        <p:spPr>
          <a:xfrm rot="10800000" flipV="1">
            <a:off x="146050" y="2787650"/>
            <a:ext cx="319088" cy="0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직선 화살표 연결선 281">
            <a:extLst>
              <a:ext uri="{FF2B5EF4-FFF2-40B4-BE49-F238E27FC236}">
                <a16:creationId xmlns:a16="http://schemas.microsoft.com/office/drawing/2014/main" id="{F9F26F3A-4B7E-4F20-BEB5-3BBAEC43B22E}"/>
              </a:ext>
            </a:extLst>
          </p:cNvPr>
          <p:cNvCxnSpPr/>
          <p:nvPr/>
        </p:nvCxnSpPr>
        <p:spPr>
          <a:xfrm rot="10800000">
            <a:off x="146050" y="2654300"/>
            <a:ext cx="319088" cy="0"/>
          </a:xfrm>
          <a:prstGeom prst="straightConnector1">
            <a:avLst/>
          </a:prstGeom>
          <a:ln w="19050">
            <a:solidFill>
              <a:srgbClr val="C00000"/>
            </a:solidFill>
            <a:prstDash val="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직선 화살표 연결선 282">
            <a:extLst>
              <a:ext uri="{FF2B5EF4-FFF2-40B4-BE49-F238E27FC236}">
                <a16:creationId xmlns:a16="http://schemas.microsoft.com/office/drawing/2014/main" id="{5FED1BC4-6987-4FDB-A555-2D897AE2E544}"/>
              </a:ext>
            </a:extLst>
          </p:cNvPr>
          <p:cNvCxnSpPr/>
          <p:nvPr/>
        </p:nvCxnSpPr>
        <p:spPr>
          <a:xfrm rot="10800000" flipV="1">
            <a:off x="139700" y="2514600"/>
            <a:ext cx="319088" cy="0"/>
          </a:xfrm>
          <a:prstGeom prst="straightConnector1">
            <a:avLst/>
          </a:prstGeom>
          <a:ln w="19050">
            <a:solidFill>
              <a:schemeClr val="accent2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4" name="직사각형 283">
            <a:extLst>
              <a:ext uri="{FF2B5EF4-FFF2-40B4-BE49-F238E27FC236}">
                <a16:creationId xmlns:a16="http://schemas.microsoft.com/office/drawing/2014/main" id="{1B2B57DC-E184-4A5D-8622-40103362065E}"/>
              </a:ext>
            </a:extLst>
          </p:cNvPr>
          <p:cNvSpPr/>
          <p:nvPr/>
        </p:nvSpPr>
        <p:spPr>
          <a:xfrm>
            <a:off x="79375" y="2406650"/>
            <a:ext cx="2028825" cy="4953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ctr">
              <a:defRPr/>
            </a:pPr>
            <a:endParaRPr lang="ko-KR" altLang="en-US" sz="1000" smtClean="0">
              <a:solidFill>
                <a:srgbClr val="FFFFFF"/>
              </a:solidFill>
            </a:endParaRPr>
          </a:p>
        </p:txBody>
      </p:sp>
      <p:sp>
        <p:nvSpPr>
          <p:cNvPr id="66601" name="TextBox 284"/>
          <p:cNvSpPr txBox="1">
            <a:spLocks noChangeArrowheads="1"/>
          </p:cNvSpPr>
          <p:nvPr/>
        </p:nvSpPr>
        <p:spPr bwMode="auto">
          <a:xfrm>
            <a:off x="568325" y="2406650"/>
            <a:ext cx="1393825" cy="21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ko-KR" sz="800">
                <a:cs typeface="Times New Roman" panose="02020603050405020304" pitchFamily="18" charset="0"/>
              </a:rPr>
              <a:t>Demand Response &amp; Control</a:t>
            </a:r>
            <a:endParaRPr lang="ko-KR" altLang="en-US" sz="800">
              <a:cs typeface="Times New Roman" panose="02020603050405020304" pitchFamily="18" charset="0"/>
            </a:endParaRPr>
          </a:p>
        </p:txBody>
      </p:sp>
      <p:sp>
        <p:nvSpPr>
          <p:cNvPr id="66602" name="TextBox 285"/>
          <p:cNvSpPr txBox="1">
            <a:spLocks noChangeArrowheads="1"/>
          </p:cNvSpPr>
          <p:nvPr/>
        </p:nvSpPr>
        <p:spPr bwMode="auto">
          <a:xfrm>
            <a:off x="568325" y="2533650"/>
            <a:ext cx="989013" cy="21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ko-KR" sz="800">
                <a:cs typeface="Times New Roman" panose="02020603050405020304" pitchFamily="18" charset="0"/>
              </a:rPr>
              <a:t>Monitoring (Meter)</a:t>
            </a:r>
            <a:endParaRPr lang="ko-KR" altLang="en-US" sz="800">
              <a:cs typeface="Times New Roman" panose="02020603050405020304" pitchFamily="18" charset="0"/>
            </a:endParaRPr>
          </a:p>
        </p:txBody>
      </p:sp>
      <p:sp>
        <p:nvSpPr>
          <p:cNvPr id="66603" name="TextBox 286"/>
          <p:cNvSpPr txBox="1">
            <a:spLocks noChangeArrowheads="1"/>
          </p:cNvSpPr>
          <p:nvPr/>
        </p:nvSpPr>
        <p:spPr bwMode="auto">
          <a:xfrm>
            <a:off x="568325" y="2667000"/>
            <a:ext cx="1487488" cy="21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ko-KR" sz="800">
                <a:cs typeface="Times New Roman" panose="02020603050405020304" pitchFamily="18" charset="0"/>
              </a:rPr>
              <a:t>Sell Saved/Produced Electricity</a:t>
            </a:r>
            <a:endParaRPr lang="ko-KR" altLang="en-US" sz="800">
              <a:cs typeface="Times New Roman" panose="02020603050405020304" pitchFamily="18" charset="0"/>
            </a:endParaRPr>
          </a:p>
        </p:txBody>
      </p:sp>
      <p:cxnSp>
        <p:nvCxnSpPr>
          <p:cNvPr id="289" name="직선 연결선 288">
            <a:extLst>
              <a:ext uri="{FF2B5EF4-FFF2-40B4-BE49-F238E27FC236}">
                <a16:creationId xmlns:a16="http://schemas.microsoft.com/office/drawing/2014/main" id="{5CB82018-0B60-4DF9-B905-A7C8BFA53224}"/>
              </a:ext>
            </a:extLst>
          </p:cNvPr>
          <p:cNvCxnSpPr/>
          <p:nvPr/>
        </p:nvCxnSpPr>
        <p:spPr>
          <a:xfrm flipV="1">
            <a:off x="3670300" y="3267075"/>
            <a:ext cx="261938" cy="95250"/>
          </a:xfrm>
          <a:prstGeom prst="line">
            <a:avLst/>
          </a:prstGeom>
          <a:ln w="381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0" name="직선 연결선 289">
            <a:extLst>
              <a:ext uri="{FF2B5EF4-FFF2-40B4-BE49-F238E27FC236}">
                <a16:creationId xmlns:a16="http://schemas.microsoft.com/office/drawing/2014/main" id="{E10457D7-70A6-439D-BE23-187F4AF1AB0C}"/>
              </a:ext>
            </a:extLst>
          </p:cNvPr>
          <p:cNvCxnSpPr/>
          <p:nvPr/>
        </p:nvCxnSpPr>
        <p:spPr>
          <a:xfrm>
            <a:off x="4595813" y="3246438"/>
            <a:ext cx="619125" cy="409575"/>
          </a:xfrm>
          <a:prstGeom prst="line">
            <a:avLst/>
          </a:prstGeom>
          <a:ln w="381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1" name="직선 연결선 290">
            <a:extLst>
              <a:ext uri="{FF2B5EF4-FFF2-40B4-BE49-F238E27FC236}">
                <a16:creationId xmlns:a16="http://schemas.microsoft.com/office/drawing/2014/main" id="{CBF69BCE-5F08-45AE-95F7-FD485B8349F1}"/>
              </a:ext>
            </a:extLst>
          </p:cNvPr>
          <p:cNvCxnSpPr/>
          <p:nvPr/>
        </p:nvCxnSpPr>
        <p:spPr>
          <a:xfrm flipV="1">
            <a:off x="4468813" y="4478338"/>
            <a:ext cx="739775" cy="550862"/>
          </a:xfrm>
          <a:prstGeom prst="line">
            <a:avLst/>
          </a:prstGeom>
          <a:ln w="381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2" name="직선 연결선 291">
            <a:extLst>
              <a:ext uri="{FF2B5EF4-FFF2-40B4-BE49-F238E27FC236}">
                <a16:creationId xmlns:a16="http://schemas.microsoft.com/office/drawing/2014/main" id="{C27BEF01-948C-47C0-BA1E-55A9FC0643F3}"/>
              </a:ext>
            </a:extLst>
          </p:cNvPr>
          <p:cNvCxnSpPr/>
          <p:nvPr/>
        </p:nvCxnSpPr>
        <p:spPr>
          <a:xfrm>
            <a:off x="3616325" y="4922838"/>
            <a:ext cx="438150" cy="112712"/>
          </a:xfrm>
          <a:prstGeom prst="line">
            <a:avLst/>
          </a:prstGeom>
          <a:ln w="381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3" name="직선 연결선 292">
            <a:extLst>
              <a:ext uri="{FF2B5EF4-FFF2-40B4-BE49-F238E27FC236}">
                <a16:creationId xmlns:a16="http://schemas.microsoft.com/office/drawing/2014/main" id="{AAB060E1-8D2A-4CC9-B77B-C0597E904577}"/>
              </a:ext>
            </a:extLst>
          </p:cNvPr>
          <p:cNvCxnSpPr/>
          <p:nvPr/>
        </p:nvCxnSpPr>
        <p:spPr>
          <a:xfrm>
            <a:off x="5445125" y="3952875"/>
            <a:ext cx="711200" cy="1657350"/>
          </a:xfrm>
          <a:prstGeom prst="line">
            <a:avLst/>
          </a:prstGeom>
          <a:ln w="381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6609" name="Picture 14" descr="CUSTOMER ICON transparent에 대한 이미지 검색결과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900" y="1806575"/>
            <a:ext cx="652463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6610" name="TextBox 294"/>
          <p:cNvSpPr txBox="1">
            <a:spLocks noChangeArrowheads="1"/>
          </p:cNvSpPr>
          <p:nvPr/>
        </p:nvSpPr>
        <p:spPr bwMode="auto">
          <a:xfrm>
            <a:off x="620713" y="2105025"/>
            <a:ext cx="563562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ko-KR" sz="700" b="1">
                <a:solidFill>
                  <a:schemeClr val="bg1"/>
                </a:solidFill>
                <a:cs typeface="Times New Roman" panose="02020603050405020304" pitchFamily="18" charset="0"/>
              </a:rPr>
              <a:t>Customer</a:t>
            </a:r>
            <a:endParaRPr lang="ko-KR" altLang="en-US" sz="700" b="1">
              <a:solidFill>
                <a:schemeClr val="bg1"/>
              </a:solidFill>
              <a:cs typeface="Times New Roman" panose="02020603050405020304" pitchFamily="18" charset="0"/>
            </a:endParaRPr>
          </a:p>
        </p:txBody>
      </p:sp>
      <p:cxnSp>
        <p:nvCxnSpPr>
          <p:cNvPr id="298" name="직선 화살표 연결선 297">
            <a:extLst>
              <a:ext uri="{FF2B5EF4-FFF2-40B4-BE49-F238E27FC236}">
                <a16:creationId xmlns:a16="http://schemas.microsoft.com/office/drawing/2014/main" id="{AA684BAE-00B0-46C3-91C0-4A9D7A5C3F28}"/>
              </a:ext>
            </a:extLst>
          </p:cNvPr>
          <p:cNvCxnSpPr>
            <a:stCxn id="328" idx="1"/>
            <a:endCxn id="174" idx="2"/>
          </p:cNvCxnSpPr>
          <p:nvPr/>
        </p:nvCxnSpPr>
        <p:spPr>
          <a:xfrm rot="10800000">
            <a:off x="2457450" y="5456238"/>
            <a:ext cx="2427288" cy="230187"/>
          </a:xfrm>
          <a:prstGeom prst="bentConnector2">
            <a:avLst/>
          </a:prstGeom>
          <a:ln w="15875">
            <a:solidFill>
              <a:srgbClr val="FF0000"/>
            </a:solidFill>
            <a:prstDash val="dashDot"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6612" name="그룹 39"/>
          <p:cNvGrpSpPr>
            <a:grpSpLocks/>
          </p:cNvGrpSpPr>
          <p:nvPr/>
        </p:nvGrpSpPr>
        <p:grpSpPr bwMode="auto">
          <a:xfrm>
            <a:off x="3211513" y="1608138"/>
            <a:ext cx="2395537" cy="1244600"/>
            <a:chOff x="3211908" y="1608138"/>
            <a:chExt cx="2394816" cy="1244798"/>
          </a:xfrm>
        </p:grpSpPr>
        <p:sp>
          <p:nvSpPr>
            <p:cNvPr id="267" name="직사각형 266">
              <a:extLst>
                <a:ext uri="{FF2B5EF4-FFF2-40B4-BE49-F238E27FC236}">
                  <a16:creationId xmlns:a16="http://schemas.microsoft.com/office/drawing/2014/main" id="{F61E7EAE-9569-4D8E-9B20-2840397563E7}"/>
                </a:ext>
              </a:extLst>
            </p:cNvPr>
            <p:cNvSpPr/>
            <p:nvPr/>
          </p:nvSpPr>
          <p:spPr bwMode="auto">
            <a:xfrm>
              <a:off x="4686251" y="1608138"/>
              <a:ext cx="920473" cy="123844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/>
            <a:lstStyle>
              <a:lvl1pPr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1pPr>
              <a:lvl2pPr marL="742950" indent="-28575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2pPr>
              <a:lvl3pPr marL="11430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3pPr>
              <a:lvl4pPr marL="16002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4pPr>
              <a:lvl5pPr marL="20574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9pPr>
            </a:lstStyle>
            <a:p>
              <a:pPr algn="ctr">
                <a:defRPr/>
              </a:pPr>
              <a:endParaRPr lang="ko-KR" altLang="en-US" sz="900" b="1" smtClean="0">
                <a:cs typeface="Times New Roman" panose="02020603050405020304" pitchFamily="18" charset="0"/>
              </a:endParaRPr>
            </a:p>
          </p:txBody>
        </p:sp>
        <p:sp>
          <p:nvSpPr>
            <p:cNvPr id="268" name="모서리가 둥근 직사각형 148">
              <a:extLst>
                <a:ext uri="{FF2B5EF4-FFF2-40B4-BE49-F238E27FC236}">
                  <a16:creationId xmlns:a16="http://schemas.microsoft.com/office/drawing/2014/main" id="{E09417E6-4AF1-4F53-B188-B0600FE75912}"/>
                </a:ext>
              </a:extLst>
            </p:cNvPr>
            <p:cNvSpPr/>
            <p:nvPr/>
          </p:nvSpPr>
          <p:spPr bwMode="auto">
            <a:xfrm>
              <a:off x="3226191" y="2611598"/>
              <a:ext cx="415800" cy="241338"/>
            </a:xfrm>
            <a:prstGeom prst="round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36000" tIns="0" rIns="36000" bIns="0" anchor="ctr"/>
            <a:lstStyle>
              <a:lvl1pPr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1pPr>
              <a:lvl2pPr marL="742950" indent="-28575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2pPr>
              <a:lvl3pPr marL="11430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3pPr>
              <a:lvl4pPr marL="16002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4pPr>
              <a:lvl5pPr marL="20574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9pPr>
            </a:lstStyle>
            <a:p>
              <a:pPr algn="ctr">
                <a:defRPr/>
              </a:pPr>
              <a:r>
                <a:rPr lang="en-US" altLang="ko-KR" sz="800" smtClean="0">
                  <a:solidFill>
                    <a:srgbClr val="000000"/>
                  </a:solidFill>
                  <a:cs typeface="Times New Roman" panose="02020603050405020304" pitchFamily="18" charset="0"/>
                </a:rPr>
                <a:t>VEN/</a:t>
              </a:r>
            </a:p>
            <a:p>
              <a:pPr algn="ctr">
                <a:defRPr/>
              </a:pPr>
              <a:r>
                <a:rPr lang="en-US" altLang="ko-KR" sz="800" smtClean="0">
                  <a:solidFill>
                    <a:srgbClr val="000000"/>
                  </a:solidFill>
                  <a:cs typeface="Times New Roman" panose="02020603050405020304" pitchFamily="18" charset="0"/>
                </a:rPr>
                <a:t>VTN</a:t>
              </a:r>
              <a:endParaRPr lang="ko-KR" altLang="en-US" sz="800" smtClean="0">
                <a:solidFill>
                  <a:srgbClr val="000000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275" name="모서리가 둥근 직사각형 191">
              <a:extLst>
                <a:ext uri="{FF2B5EF4-FFF2-40B4-BE49-F238E27FC236}">
                  <a16:creationId xmlns:a16="http://schemas.microsoft.com/office/drawing/2014/main" id="{0E4EB5F2-FBC1-4FB7-A7A1-8EC6A0FEBD36}"/>
                </a:ext>
              </a:extLst>
            </p:cNvPr>
            <p:cNvSpPr/>
            <p:nvPr/>
          </p:nvSpPr>
          <p:spPr bwMode="auto">
            <a:xfrm>
              <a:off x="4984611" y="2322627"/>
              <a:ext cx="417387" cy="220697"/>
            </a:xfrm>
            <a:prstGeom prst="round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>
              <a:lvl1pPr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1pPr>
              <a:lvl2pPr marL="742950" indent="-28575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2pPr>
              <a:lvl3pPr marL="11430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3pPr>
              <a:lvl4pPr marL="16002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4pPr>
              <a:lvl5pPr marL="20574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9pPr>
            </a:lstStyle>
            <a:p>
              <a:pPr algn="ctr">
                <a:defRPr/>
              </a:pPr>
              <a:r>
                <a:rPr lang="en-US" altLang="ko-KR" sz="800" smtClean="0">
                  <a:solidFill>
                    <a:srgbClr val="000000"/>
                  </a:solidFill>
                  <a:cs typeface="Times New Roman" panose="02020603050405020304" pitchFamily="18" charset="0"/>
                </a:rPr>
                <a:t>VTN</a:t>
              </a:r>
              <a:endParaRPr lang="ko-KR" altLang="en-US" sz="800" smtClean="0">
                <a:solidFill>
                  <a:srgbClr val="000000"/>
                </a:solidFill>
                <a:cs typeface="Times New Roman" panose="02020603050405020304" pitchFamily="18" charset="0"/>
              </a:endParaRPr>
            </a:p>
          </p:txBody>
        </p:sp>
        <p:cxnSp>
          <p:nvCxnSpPr>
            <p:cNvPr id="280" name="직선 화살표 연결선 279">
              <a:extLst>
                <a:ext uri="{FF2B5EF4-FFF2-40B4-BE49-F238E27FC236}">
                  <a16:creationId xmlns:a16="http://schemas.microsoft.com/office/drawing/2014/main" id="{8E9758F8-8F2C-4F4F-A406-BF52045B6367}"/>
                </a:ext>
              </a:extLst>
            </p:cNvPr>
            <p:cNvCxnSpPr>
              <a:stCxn id="310" idx="2"/>
              <a:endCxn id="275" idx="0"/>
            </p:cNvCxnSpPr>
            <p:nvPr/>
          </p:nvCxnSpPr>
          <p:spPr bwMode="auto">
            <a:xfrm>
              <a:off x="5184576" y="2162263"/>
              <a:ext cx="9522" cy="160364"/>
            </a:xfrm>
            <a:prstGeom prst="straightConnector1">
              <a:avLst/>
            </a:prstGeom>
            <a:ln w="12700">
              <a:solidFill>
                <a:srgbClr val="1966FF"/>
              </a:solidFill>
              <a:prstDash val="sysDash"/>
              <a:headEnd type="arrow" w="sm" len="sm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직선 화살표 연결선 298">
              <a:extLst>
                <a:ext uri="{FF2B5EF4-FFF2-40B4-BE49-F238E27FC236}">
                  <a16:creationId xmlns:a16="http://schemas.microsoft.com/office/drawing/2014/main" id="{2481155F-0591-41AE-B98C-90B664A9E403}"/>
                </a:ext>
              </a:extLst>
            </p:cNvPr>
            <p:cNvCxnSpPr>
              <a:stCxn id="275" idx="1"/>
              <a:endCxn id="268" idx="3"/>
            </p:cNvCxnSpPr>
            <p:nvPr/>
          </p:nvCxnSpPr>
          <p:spPr bwMode="auto">
            <a:xfrm flipH="1">
              <a:off x="3641991" y="2433769"/>
              <a:ext cx="1342621" cy="298497"/>
            </a:xfrm>
            <a:prstGeom prst="straightConnector1">
              <a:avLst/>
            </a:prstGeom>
            <a:ln w="12700">
              <a:solidFill>
                <a:srgbClr val="1966FF"/>
              </a:solidFill>
              <a:prstDash val="sysDash"/>
              <a:headEnd type="arrow" w="sm" len="sm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1" name="모서리가 둥근 직사각형 148">
              <a:extLst>
                <a:ext uri="{FF2B5EF4-FFF2-40B4-BE49-F238E27FC236}">
                  <a16:creationId xmlns:a16="http://schemas.microsoft.com/office/drawing/2014/main" id="{E09417E6-4AF1-4F53-B188-B0600FE75912}"/>
                </a:ext>
              </a:extLst>
            </p:cNvPr>
            <p:cNvSpPr/>
            <p:nvPr/>
          </p:nvSpPr>
          <p:spPr bwMode="auto">
            <a:xfrm>
              <a:off x="3211908" y="1816133"/>
              <a:ext cx="415800" cy="219110"/>
            </a:xfrm>
            <a:prstGeom prst="round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36000" tIns="0" rIns="36000" bIns="0" anchor="ctr"/>
            <a:lstStyle>
              <a:lvl1pPr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1pPr>
              <a:lvl2pPr marL="742950" indent="-28575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2pPr>
              <a:lvl3pPr marL="11430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3pPr>
              <a:lvl4pPr marL="16002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4pPr>
              <a:lvl5pPr marL="20574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9pPr>
            </a:lstStyle>
            <a:p>
              <a:pPr algn="ctr">
                <a:defRPr/>
              </a:pPr>
              <a:r>
                <a:rPr lang="en-US" altLang="ko-KR" sz="800" smtClean="0">
                  <a:solidFill>
                    <a:srgbClr val="000000"/>
                  </a:solidFill>
                  <a:cs typeface="Times New Roman" panose="02020603050405020304" pitchFamily="18" charset="0"/>
                </a:rPr>
                <a:t>VEN/</a:t>
              </a:r>
              <a:br>
                <a:rPr lang="en-US" altLang="ko-KR" sz="800" smtClean="0">
                  <a:solidFill>
                    <a:srgbClr val="000000"/>
                  </a:solidFill>
                  <a:cs typeface="Times New Roman" panose="02020603050405020304" pitchFamily="18" charset="0"/>
                </a:rPr>
              </a:br>
              <a:r>
                <a:rPr lang="en-US" altLang="ko-KR" sz="800" smtClean="0">
                  <a:solidFill>
                    <a:srgbClr val="000000"/>
                  </a:solidFill>
                  <a:cs typeface="Times New Roman" panose="02020603050405020304" pitchFamily="18" charset="0"/>
                </a:rPr>
                <a:t>VTN</a:t>
              </a:r>
              <a:endParaRPr lang="ko-KR" altLang="en-US" sz="800" smtClean="0">
                <a:solidFill>
                  <a:srgbClr val="000000"/>
                </a:solidFill>
                <a:cs typeface="Times New Roman" panose="02020603050405020304" pitchFamily="18" charset="0"/>
              </a:endParaRPr>
            </a:p>
          </p:txBody>
        </p:sp>
        <p:cxnSp>
          <p:nvCxnSpPr>
            <p:cNvPr id="162" name="직선 화살표 연결선 161">
              <a:extLst>
                <a:ext uri="{FF2B5EF4-FFF2-40B4-BE49-F238E27FC236}">
                  <a16:creationId xmlns:a16="http://schemas.microsoft.com/office/drawing/2014/main" id="{2481155F-0591-41AE-B98C-90B664A9E403}"/>
                </a:ext>
              </a:extLst>
            </p:cNvPr>
            <p:cNvCxnSpPr>
              <a:stCxn id="275" idx="1"/>
              <a:endCxn id="161" idx="3"/>
            </p:cNvCxnSpPr>
            <p:nvPr/>
          </p:nvCxnSpPr>
          <p:spPr bwMode="auto">
            <a:xfrm flipH="1" flipV="1">
              <a:off x="3627708" y="1925689"/>
              <a:ext cx="1356903" cy="508081"/>
            </a:xfrm>
            <a:prstGeom prst="straightConnector1">
              <a:avLst/>
            </a:prstGeom>
            <a:ln w="12700">
              <a:solidFill>
                <a:srgbClr val="1966FF"/>
              </a:solidFill>
              <a:prstDash val="sysDash"/>
              <a:headEnd type="arrow" w="sm" len="sm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6" name="모서리가 둥근 직사각형 148">
              <a:extLst>
                <a:ext uri="{FF2B5EF4-FFF2-40B4-BE49-F238E27FC236}">
                  <a16:creationId xmlns:a16="http://schemas.microsoft.com/office/drawing/2014/main" id="{E09417E6-4AF1-4F53-B188-B0600FE75912}"/>
                </a:ext>
              </a:extLst>
            </p:cNvPr>
            <p:cNvSpPr/>
            <p:nvPr/>
          </p:nvSpPr>
          <p:spPr bwMode="auto">
            <a:xfrm>
              <a:off x="3221430" y="2132096"/>
              <a:ext cx="415800" cy="220697"/>
            </a:xfrm>
            <a:prstGeom prst="round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36000" tIns="0" rIns="36000" bIns="0" anchor="ctr"/>
            <a:lstStyle>
              <a:lvl1pPr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1pPr>
              <a:lvl2pPr marL="742950" indent="-28575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2pPr>
              <a:lvl3pPr marL="11430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3pPr>
              <a:lvl4pPr marL="16002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4pPr>
              <a:lvl5pPr marL="20574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9pPr>
            </a:lstStyle>
            <a:p>
              <a:pPr algn="ctr">
                <a:defRPr/>
              </a:pPr>
              <a:r>
                <a:rPr lang="en-US" altLang="ko-KR" sz="800" smtClean="0">
                  <a:solidFill>
                    <a:srgbClr val="000000"/>
                  </a:solidFill>
                  <a:cs typeface="Times New Roman" panose="02020603050405020304" pitchFamily="18" charset="0"/>
                </a:rPr>
                <a:t>VEN/</a:t>
              </a:r>
            </a:p>
            <a:p>
              <a:pPr algn="ctr">
                <a:defRPr/>
              </a:pPr>
              <a:r>
                <a:rPr lang="en-US" altLang="ko-KR" sz="800" smtClean="0">
                  <a:solidFill>
                    <a:srgbClr val="000000"/>
                  </a:solidFill>
                  <a:cs typeface="Times New Roman" panose="02020603050405020304" pitchFamily="18" charset="0"/>
                </a:rPr>
                <a:t>VTN</a:t>
              </a:r>
              <a:endParaRPr lang="ko-KR" altLang="en-US" sz="800" smtClean="0">
                <a:solidFill>
                  <a:srgbClr val="000000"/>
                </a:solidFill>
                <a:cs typeface="Times New Roman" panose="02020603050405020304" pitchFamily="18" charset="0"/>
              </a:endParaRPr>
            </a:p>
          </p:txBody>
        </p:sp>
        <p:cxnSp>
          <p:nvCxnSpPr>
            <p:cNvPr id="177" name="직선 화살표 연결선 176">
              <a:extLst>
                <a:ext uri="{FF2B5EF4-FFF2-40B4-BE49-F238E27FC236}">
                  <a16:creationId xmlns:a16="http://schemas.microsoft.com/office/drawing/2014/main" id="{2481155F-0591-41AE-B98C-90B664A9E403}"/>
                </a:ext>
              </a:extLst>
            </p:cNvPr>
            <p:cNvCxnSpPr>
              <a:stCxn id="275" idx="1"/>
              <a:endCxn id="176" idx="3"/>
            </p:cNvCxnSpPr>
            <p:nvPr/>
          </p:nvCxnSpPr>
          <p:spPr bwMode="auto">
            <a:xfrm flipH="1" flipV="1">
              <a:off x="3637230" y="2243239"/>
              <a:ext cx="1347381" cy="190530"/>
            </a:xfrm>
            <a:prstGeom prst="straightConnector1">
              <a:avLst/>
            </a:prstGeom>
            <a:ln w="12700">
              <a:solidFill>
                <a:srgbClr val="1966FF"/>
              </a:solidFill>
              <a:prstDash val="sysDash"/>
              <a:headEnd type="arrow" w="sm" len="sm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04" name="꺾인 연결선 15">
            <a:extLst>
              <a:ext uri="{FF2B5EF4-FFF2-40B4-BE49-F238E27FC236}">
                <a16:creationId xmlns:a16="http://schemas.microsoft.com/office/drawing/2014/main" id="{D61B6F7B-B393-4A44-B823-670DF5165E45}"/>
              </a:ext>
            </a:extLst>
          </p:cNvPr>
          <p:cNvCxnSpPr>
            <a:stCxn id="328" idx="3"/>
            <a:endCxn id="267" idx="3"/>
          </p:cNvCxnSpPr>
          <p:nvPr/>
        </p:nvCxnSpPr>
        <p:spPr>
          <a:xfrm flipV="1">
            <a:off x="5554663" y="2227263"/>
            <a:ext cx="52387" cy="3459162"/>
          </a:xfrm>
          <a:prstGeom prst="bentConnector3">
            <a:avLst>
              <a:gd name="adj1" fmla="val 539100"/>
            </a:avLst>
          </a:prstGeom>
          <a:ln w="15875">
            <a:solidFill>
              <a:srgbClr val="FF0000"/>
            </a:solidFill>
            <a:prstDash val="dash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6614" name="그룹 20"/>
          <p:cNvGrpSpPr>
            <a:grpSpLocks/>
          </p:cNvGrpSpPr>
          <p:nvPr/>
        </p:nvGrpSpPr>
        <p:grpSpPr bwMode="auto">
          <a:xfrm>
            <a:off x="6154738" y="1509713"/>
            <a:ext cx="2849562" cy="2838450"/>
            <a:chOff x="6155431" y="1509622"/>
            <a:chExt cx="2849419" cy="2838261"/>
          </a:xfrm>
        </p:grpSpPr>
        <p:sp>
          <p:nvSpPr>
            <p:cNvPr id="253" name="모서리가 둥근 직사각형 102">
              <a:extLst>
                <a:ext uri="{FF2B5EF4-FFF2-40B4-BE49-F238E27FC236}">
                  <a16:creationId xmlns:a16="http://schemas.microsoft.com/office/drawing/2014/main" id="{D5DEAE9B-911D-44D4-A761-7BE34E63BB08}"/>
                </a:ext>
              </a:extLst>
            </p:cNvPr>
            <p:cNvSpPr/>
            <p:nvPr/>
          </p:nvSpPr>
          <p:spPr>
            <a:xfrm>
              <a:off x="6155431" y="1509622"/>
              <a:ext cx="2849419" cy="2838261"/>
            </a:xfrm>
            <a:prstGeom prst="roundRect">
              <a:avLst/>
            </a:prstGeom>
            <a:noFill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/>
            <a:lstStyle>
              <a:lvl1pPr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1pPr>
              <a:lvl2pPr marL="742950" indent="-28575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2pPr>
              <a:lvl3pPr marL="11430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3pPr>
              <a:lvl4pPr marL="16002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4pPr>
              <a:lvl5pPr marL="20574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9pPr>
            </a:lstStyle>
            <a:p>
              <a:pPr algn="r">
                <a:defRPr/>
              </a:pPr>
              <a:r>
                <a:rPr lang="en-US" altLang="ko-KR" sz="900" b="1" smtClean="0">
                  <a:solidFill>
                    <a:srgbClr val="000000"/>
                  </a:solidFill>
                  <a:cs typeface="Times New Roman" panose="02020603050405020304" pitchFamily="18" charset="0"/>
                </a:rPr>
                <a:t>Market(e.g. KPX[KOREA], PJM[USA])</a:t>
              </a:r>
              <a:endParaRPr lang="ko-KR" altLang="en-US" sz="900" b="1" smtClean="0">
                <a:solidFill>
                  <a:srgbClr val="000000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254" name="직사각형 253">
              <a:extLst>
                <a:ext uri="{FF2B5EF4-FFF2-40B4-BE49-F238E27FC236}">
                  <a16:creationId xmlns:a16="http://schemas.microsoft.com/office/drawing/2014/main" id="{6FF286B6-D0F9-4A9D-860D-FBEDB9DAB7B1}"/>
                </a:ext>
              </a:extLst>
            </p:cNvPr>
            <p:cNvSpPr/>
            <p:nvPr/>
          </p:nvSpPr>
          <p:spPr>
            <a:xfrm>
              <a:off x="6444342" y="2095370"/>
              <a:ext cx="2290647" cy="212552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1pPr>
              <a:lvl2pPr marL="742950" indent="-28575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2pPr>
              <a:lvl3pPr marL="11430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3pPr>
              <a:lvl4pPr marL="16002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4pPr>
              <a:lvl5pPr marL="20574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9pPr>
            </a:lstStyle>
            <a:p>
              <a:pPr algn="ctr">
                <a:defRPr/>
              </a:pPr>
              <a:endParaRPr lang="ko-KR" altLang="en-US" sz="1000" smtClean="0">
                <a:solidFill>
                  <a:srgbClr val="FFFFFF"/>
                </a:solidFill>
              </a:endParaRPr>
            </a:p>
          </p:txBody>
        </p:sp>
        <p:sp>
          <p:nvSpPr>
            <p:cNvPr id="66654" name="TextBox 254"/>
            <p:cNvSpPr txBox="1">
              <a:spLocks noChangeArrowheads="1"/>
            </p:cNvSpPr>
            <p:nvPr/>
          </p:nvSpPr>
          <p:spPr bwMode="auto">
            <a:xfrm>
              <a:off x="6616787" y="2053617"/>
              <a:ext cx="2058498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ko-KR" sz="1100">
                  <a:cs typeface="Times New Roman" panose="02020603050405020304" pitchFamily="18" charset="0"/>
                </a:rPr>
                <a:t>Electricity Service </a:t>
              </a:r>
            </a:p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ko-KR" sz="1100">
                  <a:cs typeface="Times New Roman" panose="02020603050405020304" pitchFamily="18" charset="0"/>
                </a:rPr>
                <a:t>based on DR Pricing Policy</a:t>
              </a:r>
              <a:endParaRPr lang="ko-KR" altLang="en-US" sz="1100">
                <a:cs typeface="Times New Roman" panose="02020603050405020304" pitchFamily="18" charset="0"/>
              </a:endParaRPr>
            </a:p>
          </p:txBody>
        </p:sp>
        <p:sp>
          <p:nvSpPr>
            <p:cNvPr id="256" name="모서리가 둥근 직사각형 46">
              <a:extLst>
                <a:ext uri="{FF2B5EF4-FFF2-40B4-BE49-F238E27FC236}">
                  <a16:creationId xmlns:a16="http://schemas.microsoft.com/office/drawing/2014/main" id="{6C8276D5-5F8E-4C4E-9687-63C62B058D3C}"/>
                </a:ext>
              </a:extLst>
            </p:cNvPr>
            <p:cNvSpPr/>
            <p:nvPr/>
          </p:nvSpPr>
          <p:spPr>
            <a:xfrm>
              <a:off x="6680867" y="2533491"/>
              <a:ext cx="1806484" cy="273032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1pPr>
              <a:lvl2pPr marL="742950" indent="-28575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2pPr>
              <a:lvl3pPr marL="11430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3pPr>
              <a:lvl4pPr marL="16002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4pPr>
              <a:lvl5pPr marL="20574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9pPr>
            </a:lstStyle>
            <a:p>
              <a:pPr algn="ctr">
                <a:defRPr/>
              </a:pPr>
              <a:endParaRPr lang="ko-KR" altLang="en-US" sz="900" smtClean="0">
                <a:solidFill>
                  <a:srgbClr val="FFFFFF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66656" name="TextBox 256"/>
            <p:cNvSpPr txBox="1">
              <a:spLocks noChangeArrowheads="1"/>
            </p:cNvSpPr>
            <p:nvPr/>
          </p:nvSpPr>
          <p:spPr bwMode="auto">
            <a:xfrm>
              <a:off x="7738896" y="2543785"/>
              <a:ext cx="605291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ko-KR" sz="1000">
                  <a:cs typeface="Times New Roman" panose="02020603050405020304" pitchFamily="18" charset="0"/>
                </a:rPr>
                <a:t>Billing</a:t>
              </a:r>
              <a:endParaRPr lang="ko-KR" altLang="en-US" sz="1000">
                <a:cs typeface="Times New Roman" panose="02020603050405020304" pitchFamily="18" charset="0"/>
              </a:endParaRPr>
            </a:p>
          </p:txBody>
        </p:sp>
        <p:sp>
          <p:nvSpPr>
            <p:cNvPr id="66657" name="TextBox 257"/>
            <p:cNvSpPr txBox="1">
              <a:spLocks noChangeArrowheads="1"/>
            </p:cNvSpPr>
            <p:nvPr/>
          </p:nvSpPr>
          <p:spPr bwMode="auto">
            <a:xfrm>
              <a:off x="6811587" y="2545155"/>
              <a:ext cx="759938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ko-KR" sz="1000">
                  <a:cs typeface="Times New Roman" panose="02020603050405020304" pitchFamily="18" charset="0"/>
                </a:rPr>
                <a:t>Incentive</a:t>
              </a:r>
              <a:endParaRPr lang="ko-KR" altLang="en-US" sz="1000">
                <a:cs typeface="Times New Roman" panose="02020603050405020304" pitchFamily="18" charset="0"/>
              </a:endParaRPr>
            </a:p>
          </p:txBody>
        </p:sp>
        <p:sp>
          <p:nvSpPr>
            <p:cNvPr id="259" name="모서리가 둥근 직사각형 119">
              <a:extLst>
                <a:ext uri="{FF2B5EF4-FFF2-40B4-BE49-F238E27FC236}">
                  <a16:creationId xmlns:a16="http://schemas.microsoft.com/office/drawing/2014/main" id="{2D1122A8-5703-4F0C-BC8A-E18AC3A6CBD0}"/>
                </a:ext>
              </a:extLst>
            </p:cNvPr>
            <p:cNvSpPr/>
            <p:nvPr/>
          </p:nvSpPr>
          <p:spPr>
            <a:xfrm>
              <a:off x="6690391" y="2966850"/>
              <a:ext cx="1806484" cy="271444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1pPr>
              <a:lvl2pPr marL="742950" indent="-28575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2pPr>
              <a:lvl3pPr marL="11430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3pPr>
              <a:lvl4pPr marL="16002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4pPr>
              <a:lvl5pPr marL="20574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9pPr>
            </a:lstStyle>
            <a:p>
              <a:pPr algn="ctr">
                <a:defRPr/>
              </a:pPr>
              <a:endParaRPr lang="ko-KR" altLang="en-US" sz="900" smtClean="0">
                <a:solidFill>
                  <a:srgbClr val="FFFFFF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66659" name="TextBox 259"/>
            <p:cNvSpPr txBox="1">
              <a:spLocks noChangeArrowheads="1"/>
            </p:cNvSpPr>
            <p:nvPr/>
          </p:nvSpPr>
          <p:spPr bwMode="auto">
            <a:xfrm>
              <a:off x="6813558" y="2988519"/>
              <a:ext cx="1790890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ko-KR" sz="1000">
                  <a:cs typeface="Times New Roman" panose="02020603050405020304" pitchFamily="18" charset="0"/>
                </a:rPr>
                <a:t>DR Resource Manage(VTN)</a:t>
              </a:r>
              <a:endParaRPr lang="ko-KR" altLang="en-US" sz="1000">
                <a:cs typeface="Times New Roman" panose="02020603050405020304" pitchFamily="18" charset="0"/>
              </a:endParaRPr>
            </a:p>
          </p:txBody>
        </p:sp>
        <p:sp>
          <p:nvSpPr>
            <p:cNvPr id="261" name="모서리가 둥근 직사각형 129">
              <a:extLst>
                <a:ext uri="{FF2B5EF4-FFF2-40B4-BE49-F238E27FC236}">
                  <a16:creationId xmlns:a16="http://schemas.microsoft.com/office/drawing/2014/main" id="{94A5BB58-4181-4B60-A75F-B844FC1CD5D3}"/>
                </a:ext>
              </a:extLst>
            </p:cNvPr>
            <p:cNvSpPr/>
            <p:nvPr/>
          </p:nvSpPr>
          <p:spPr>
            <a:xfrm>
              <a:off x="6688804" y="3533549"/>
              <a:ext cx="1806484" cy="619084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1pPr>
              <a:lvl2pPr marL="742950" indent="-28575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2pPr>
              <a:lvl3pPr marL="11430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3pPr>
              <a:lvl4pPr marL="16002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4pPr>
              <a:lvl5pPr marL="20574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9pPr>
            </a:lstStyle>
            <a:p>
              <a:pPr algn="ctr">
                <a:defRPr/>
              </a:pPr>
              <a:endParaRPr lang="ko-KR" altLang="en-US" sz="900" smtClean="0">
                <a:solidFill>
                  <a:srgbClr val="FFFFFF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66661" name="TextBox 261"/>
            <p:cNvSpPr txBox="1">
              <a:spLocks noChangeArrowheads="1"/>
            </p:cNvSpPr>
            <p:nvPr/>
          </p:nvSpPr>
          <p:spPr bwMode="auto">
            <a:xfrm>
              <a:off x="6813275" y="3535789"/>
              <a:ext cx="1552532" cy="2539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ko-KR" sz="1000">
                  <a:cs typeface="Times New Roman" panose="02020603050405020304" pitchFamily="18" charset="0"/>
                </a:rPr>
                <a:t>Monitoring (</a:t>
              </a:r>
              <a:r>
                <a:rPr lang="en-US" altLang="ko-KR" sz="1000" b="1">
                  <a:cs typeface="Times New Roman" panose="02020603050405020304" pitchFamily="18" charset="0"/>
                </a:rPr>
                <a:t>EMS</a:t>
              </a:r>
              <a:r>
                <a:rPr lang="en-US" altLang="ko-KR" sz="1000">
                  <a:cs typeface="Times New Roman" panose="02020603050405020304" pitchFamily="18" charset="0"/>
                </a:rPr>
                <a:t>)</a:t>
              </a:r>
              <a:endParaRPr lang="ko-KR" altLang="en-US" sz="1000">
                <a:cs typeface="Times New Roman" panose="02020603050405020304" pitchFamily="18" charset="0"/>
              </a:endParaRPr>
            </a:p>
          </p:txBody>
        </p:sp>
        <p:sp>
          <p:nvSpPr>
            <p:cNvPr id="300" name="모서리가 둥근 직사각형 120">
              <a:extLst>
                <a:ext uri="{FF2B5EF4-FFF2-40B4-BE49-F238E27FC236}">
                  <a16:creationId xmlns:a16="http://schemas.microsoft.com/office/drawing/2014/main" id="{02CB3865-2AC7-434A-A929-21F15EEC1F7F}"/>
                </a:ext>
              </a:extLst>
            </p:cNvPr>
            <p:cNvSpPr/>
            <p:nvPr/>
          </p:nvSpPr>
          <p:spPr>
            <a:xfrm>
              <a:off x="6723727" y="3752610"/>
              <a:ext cx="598457" cy="276207"/>
            </a:xfrm>
            <a:prstGeom prst="round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anchor="ctr"/>
            <a:lstStyle>
              <a:lvl1pPr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1pPr>
              <a:lvl2pPr marL="742950" indent="-28575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2pPr>
              <a:lvl3pPr marL="11430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3pPr>
              <a:lvl4pPr marL="16002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4pPr>
              <a:lvl5pPr marL="20574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9pPr>
            </a:lstStyle>
            <a:p>
              <a:pPr algn="ctr">
                <a:defRPr/>
              </a:pPr>
              <a:r>
                <a:rPr lang="en-US" altLang="ko-KR" sz="1000" smtClean="0">
                  <a:solidFill>
                    <a:srgbClr val="000000"/>
                  </a:solidFill>
                  <a:cs typeface="Times New Roman" panose="02020603050405020304" pitchFamily="18" charset="0"/>
                </a:rPr>
                <a:t>Schedule</a:t>
              </a:r>
              <a:endParaRPr lang="ko-KR" altLang="en-US" sz="1000" smtClean="0">
                <a:solidFill>
                  <a:srgbClr val="000000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301" name="모서리가 둥근 직사각형 127">
              <a:extLst>
                <a:ext uri="{FF2B5EF4-FFF2-40B4-BE49-F238E27FC236}">
                  <a16:creationId xmlns:a16="http://schemas.microsoft.com/office/drawing/2014/main" id="{F60A380A-B5E0-409F-8C93-8941FD084BF0}"/>
                </a:ext>
              </a:extLst>
            </p:cNvPr>
            <p:cNvSpPr/>
            <p:nvPr/>
          </p:nvSpPr>
          <p:spPr>
            <a:xfrm>
              <a:off x="7360283" y="3752610"/>
              <a:ext cx="542898" cy="276207"/>
            </a:xfrm>
            <a:prstGeom prst="round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anchor="ctr"/>
            <a:lstStyle>
              <a:lvl1pPr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1pPr>
              <a:lvl2pPr marL="742950" indent="-28575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2pPr>
              <a:lvl3pPr marL="11430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3pPr>
              <a:lvl4pPr marL="16002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4pPr>
              <a:lvl5pPr marL="20574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9pPr>
            </a:lstStyle>
            <a:p>
              <a:pPr algn="ctr">
                <a:defRPr/>
              </a:pPr>
              <a:r>
                <a:rPr lang="en-US" altLang="ko-KR" sz="1000" smtClean="0">
                  <a:solidFill>
                    <a:srgbClr val="000000"/>
                  </a:solidFill>
                  <a:cs typeface="Times New Roman" panose="02020603050405020304" pitchFamily="18" charset="0"/>
                </a:rPr>
                <a:t>Monitor</a:t>
              </a:r>
              <a:endParaRPr lang="ko-KR" altLang="en-US" sz="1000" smtClean="0">
                <a:solidFill>
                  <a:srgbClr val="000000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302" name="모서리가 둥근 직사각형 128">
              <a:extLst>
                <a:ext uri="{FF2B5EF4-FFF2-40B4-BE49-F238E27FC236}">
                  <a16:creationId xmlns:a16="http://schemas.microsoft.com/office/drawing/2014/main" id="{FF592E64-B46D-42DC-B020-4275F36F955C}"/>
                </a:ext>
              </a:extLst>
            </p:cNvPr>
            <p:cNvSpPr/>
            <p:nvPr/>
          </p:nvSpPr>
          <p:spPr>
            <a:xfrm>
              <a:off x="7941278" y="3744673"/>
              <a:ext cx="511149" cy="277794"/>
            </a:xfrm>
            <a:prstGeom prst="round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anchor="ctr"/>
            <a:lstStyle>
              <a:lvl1pPr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1pPr>
              <a:lvl2pPr marL="742950" indent="-28575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2pPr>
              <a:lvl3pPr marL="11430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3pPr>
              <a:lvl4pPr marL="16002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4pPr>
              <a:lvl5pPr marL="20574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9pPr>
            </a:lstStyle>
            <a:p>
              <a:pPr algn="ctr">
                <a:defRPr/>
              </a:pPr>
              <a:r>
                <a:rPr lang="en-US" altLang="ko-KR" sz="1000" smtClean="0">
                  <a:solidFill>
                    <a:srgbClr val="000000"/>
                  </a:solidFill>
                  <a:cs typeface="Times New Roman" panose="02020603050405020304" pitchFamily="18" charset="0"/>
                </a:rPr>
                <a:t>Report</a:t>
              </a:r>
              <a:endParaRPr lang="ko-KR" altLang="en-US" sz="1000" smtClean="0">
                <a:solidFill>
                  <a:srgbClr val="000000"/>
                </a:solidFill>
                <a:cs typeface="Times New Roman" panose="02020603050405020304" pitchFamily="18" charset="0"/>
              </a:endParaRPr>
            </a:p>
          </p:txBody>
        </p:sp>
        <p:cxnSp>
          <p:nvCxnSpPr>
            <p:cNvPr id="303" name="직선 화살표 연결선 302">
              <a:extLst>
                <a:ext uri="{FF2B5EF4-FFF2-40B4-BE49-F238E27FC236}">
                  <a16:creationId xmlns:a16="http://schemas.microsoft.com/office/drawing/2014/main" id="{8E46091F-8970-4488-B02A-BB89DADF6926}"/>
                </a:ext>
              </a:extLst>
            </p:cNvPr>
            <p:cNvCxnSpPr>
              <a:stCxn id="259" idx="2"/>
              <a:endCxn id="66661" idx="0"/>
            </p:cNvCxnSpPr>
            <p:nvPr/>
          </p:nvCxnSpPr>
          <p:spPr>
            <a:xfrm flipH="1">
              <a:off x="7588871" y="3238294"/>
              <a:ext cx="4763" cy="296843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꺾인 연결선 21">
              <a:extLst>
                <a:ext uri="{FF2B5EF4-FFF2-40B4-BE49-F238E27FC236}">
                  <a16:creationId xmlns:a16="http://schemas.microsoft.com/office/drawing/2014/main" id="{EC0E4A34-B40E-4A64-B8FF-C34211547AC9}"/>
                </a:ext>
              </a:extLst>
            </p:cNvPr>
            <p:cNvCxnSpPr>
              <a:stCxn id="256" idx="3"/>
              <a:endCxn id="259" idx="3"/>
            </p:cNvCxnSpPr>
            <p:nvPr/>
          </p:nvCxnSpPr>
          <p:spPr>
            <a:xfrm>
              <a:off x="8487351" y="2670007"/>
              <a:ext cx="9525" cy="431771"/>
            </a:xfrm>
            <a:prstGeom prst="bentConnector3">
              <a:avLst>
                <a:gd name="adj1" fmla="val 1985205"/>
              </a:avLst>
            </a:prstGeom>
            <a:ln w="19050">
              <a:solidFill>
                <a:srgbClr val="C00000"/>
              </a:solidFill>
              <a:prstDash val="dash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꺾인 연결선 136">
              <a:extLst>
                <a:ext uri="{FF2B5EF4-FFF2-40B4-BE49-F238E27FC236}">
                  <a16:creationId xmlns:a16="http://schemas.microsoft.com/office/drawing/2014/main" id="{6B4D5CE4-FFBD-4505-8AA7-AD8C5B7DCA2A}"/>
                </a:ext>
              </a:extLst>
            </p:cNvPr>
            <p:cNvCxnSpPr>
              <a:stCxn id="259" idx="3"/>
              <a:endCxn id="261" idx="3"/>
            </p:cNvCxnSpPr>
            <p:nvPr/>
          </p:nvCxnSpPr>
          <p:spPr>
            <a:xfrm flipH="1">
              <a:off x="8495289" y="3101778"/>
              <a:ext cx="1587" cy="741314"/>
            </a:xfrm>
            <a:prstGeom prst="bentConnector3">
              <a:avLst>
                <a:gd name="adj1" fmla="val -11503025"/>
              </a:avLst>
            </a:prstGeom>
            <a:ln w="19050">
              <a:solidFill>
                <a:srgbClr val="C00000"/>
              </a:solidFill>
              <a:prstDash val="dash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6615" name="직사각형 306"/>
          <p:cNvSpPr>
            <a:spLocks noChangeArrowheads="1"/>
          </p:cNvSpPr>
          <p:nvPr/>
        </p:nvSpPr>
        <p:spPr bwMode="auto">
          <a:xfrm>
            <a:off x="2941638" y="4926013"/>
            <a:ext cx="711200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ko-KR" sz="900" b="1">
                <a:cs typeface="Times New Roman" panose="02020603050405020304" pitchFamily="18" charset="0"/>
              </a:rPr>
              <a:t>Substation</a:t>
            </a:r>
            <a:endParaRPr lang="ko-KR" altLang="en-US" sz="900" b="1">
              <a:cs typeface="Times New Roman" panose="02020603050405020304" pitchFamily="18" charset="0"/>
            </a:endParaRPr>
          </a:p>
        </p:txBody>
      </p:sp>
      <p:sp>
        <p:nvSpPr>
          <p:cNvPr id="322" name="직사각형 321">
            <a:extLst>
              <a:ext uri="{FF2B5EF4-FFF2-40B4-BE49-F238E27FC236}">
                <a16:creationId xmlns:a16="http://schemas.microsoft.com/office/drawing/2014/main" id="{3B7AAC30-15AF-4FC1-A181-5ECD4C6873B7}"/>
              </a:ext>
            </a:extLst>
          </p:cNvPr>
          <p:cNvSpPr/>
          <p:nvPr/>
        </p:nvSpPr>
        <p:spPr>
          <a:xfrm>
            <a:off x="1565275" y="4121150"/>
            <a:ext cx="531813" cy="339725"/>
          </a:xfrm>
          <a:prstGeom prst="rect">
            <a:avLst/>
          </a:prstGeom>
          <a:solidFill>
            <a:schemeClr val="bg1"/>
          </a:solidFill>
          <a:ln w="25400">
            <a:solidFill>
              <a:srgbClr val="FF000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/>
          <a:lstStyle>
            <a:lvl1pPr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ctr">
              <a:defRPr/>
            </a:pPr>
            <a:r>
              <a:rPr lang="en-US" altLang="ko-KR" sz="800" smtClean="0">
                <a:solidFill>
                  <a:srgbClr val="000000"/>
                </a:solidFill>
                <a:cs typeface="Times New Roman" panose="02020603050405020304" pitchFamily="18" charset="0"/>
              </a:rPr>
              <a:t>Smart Meter</a:t>
            </a:r>
            <a:endParaRPr lang="ko-KR" altLang="en-US" sz="800" smtClean="0">
              <a:solidFill>
                <a:srgbClr val="000000"/>
              </a:solidFill>
              <a:cs typeface="Times New Roman" panose="02020603050405020304" pitchFamily="18" charset="0"/>
            </a:endParaRPr>
          </a:p>
        </p:txBody>
      </p:sp>
      <p:grpSp>
        <p:nvGrpSpPr>
          <p:cNvPr id="66617" name="그룹 73"/>
          <p:cNvGrpSpPr>
            <a:grpSpLocks/>
          </p:cNvGrpSpPr>
          <p:nvPr/>
        </p:nvGrpSpPr>
        <p:grpSpPr bwMode="auto">
          <a:xfrm>
            <a:off x="1501775" y="3582988"/>
            <a:ext cx="650875" cy="366712"/>
            <a:chOff x="1532129" y="3378474"/>
            <a:chExt cx="651864" cy="366964"/>
          </a:xfrm>
        </p:grpSpPr>
        <p:sp>
          <p:nvSpPr>
            <p:cNvPr id="323" name="직사각형 322">
              <a:extLst>
                <a:ext uri="{FF2B5EF4-FFF2-40B4-BE49-F238E27FC236}">
                  <a16:creationId xmlns:a16="http://schemas.microsoft.com/office/drawing/2014/main" id="{60190865-B3FE-4645-9F18-472BB4EDEA55}"/>
                </a:ext>
              </a:extLst>
            </p:cNvPr>
            <p:cNvSpPr/>
            <p:nvPr/>
          </p:nvSpPr>
          <p:spPr>
            <a:xfrm>
              <a:off x="1532129" y="3378474"/>
              <a:ext cx="651864" cy="366964"/>
            </a:xfrm>
            <a:prstGeom prst="rect">
              <a:avLst/>
            </a:prstGeom>
            <a:solidFill>
              <a:srgbClr val="FFFFD1"/>
            </a:solidFill>
            <a:ln>
              <a:solidFill>
                <a:srgbClr val="19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lvl1pPr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1pPr>
              <a:lvl2pPr marL="742950" indent="-28575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2pPr>
              <a:lvl3pPr marL="11430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3pPr>
              <a:lvl4pPr marL="16002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4pPr>
              <a:lvl5pPr marL="20574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9pPr>
            </a:lstStyle>
            <a:p>
              <a:pPr algn="ctr">
                <a:defRPr/>
              </a:pPr>
              <a:r>
                <a:rPr lang="en-US" altLang="ko-KR" sz="800" smtClean="0">
                  <a:cs typeface="Times New Roman" panose="02020603050405020304" pitchFamily="18" charset="0"/>
                </a:rPr>
                <a:t>C-EMA</a:t>
              </a:r>
              <a:endParaRPr lang="ko-KR" altLang="en-US" sz="800" smtClean="0">
                <a:cs typeface="Times New Roman" panose="02020603050405020304" pitchFamily="18" charset="0"/>
              </a:endParaRPr>
            </a:p>
          </p:txBody>
        </p:sp>
        <p:sp>
          <p:nvSpPr>
            <p:cNvPr id="324" name="모서리가 둥근 직사각형 150">
              <a:extLst>
                <a:ext uri="{FF2B5EF4-FFF2-40B4-BE49-F238E27FC236}">
                  <a16:creationId xmlns:a16="http://schemas.microsoft.com/office/drawing/2014/main" id="{C84C2FBF-F270-48CD-9801-43769D3DAF45}"/>
                </a:ext>
              </a:extLst>
            </p:cNvPr>
            <p:cNvSpPr/>
            <p:nvPr/>
          </p:nvSpPr>
          <p:spPr>
            <a:xfrm>
              <a:off x="1648193" y="3564339"/>
              <a:ext cx="430866" cy="130264"/>
            </a:xfrm>
            <a:prstGeom prst="round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>
              <a:lvl1pPr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1pPr>
              <a:lvl2pPr marL="742950" indent="-28575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2pPr>
              <a:lvl3pPr marL="11430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3pPr>
              <a:lvl4pPr marL="16002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4pPr>
              <a:lvl5pPr marL="20574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9pPr>
            </a:lstStyle>
            <a:p>
              <a:pPr algn="ctr">
                <a:defRPr/>
              </a:pPr>
              <a:r>
                <a:rPr lang="en-US" altLang="ko-KR" sz="700" smtClean="0">
                  <a:solidFill>
                    <a:srgbClr val="000000"/>
                  </a:solidFill>
                </a:rPr>
                <a:t>VEN</a:t>
              </a:r>
              <a:endParaRPr lang="ko-KR" altLang="en-US" sz="700" smtClean="0">
                <a:solidFill>
                  <a:srgbClr val="000000"/>
                </a:solidFill>
              </a:endParaRPr>
            </a:p>
          </p:txBody>
        </p:sp>
      </p:grpSp>
      <p:cxnSp>
        <p:nvCxnSpPr>
          <p:cNvPr id="325" name="꺾인 연결선 80">
            <a:extLst>
              <a:ext uri="{FF2B5EF4-FFF2-40B4-BE49-F238E27FC236}">
                <a16:creationId xmlns:a16="http://schemas.microsoft.com/office/drawing/2014/main" id="{43ECD215-4B82-4B3B-8C3C-E37D855EFA96}"/>
              </a:ext>
            </a:extLst>
          </p:cNvPr>
          <p:cNvCxnSpPr>
            <a:stCxn id="322" idx="2"/>
            <a:endCxn id="174" idx="0"/>
          </p:cNvCxnSpPr>
          <p:nvPr/>
        </p:nvCxnSpPr>
        <p:spPr>
          <a:xfrm rot="16200000" flipH="1">
            <a:off x="1893887" y="4397376"/>
            <a:ext cx="500063" cy="627062"/>
          </a:xfrm>
          <a:prstGeom prst="bentConnector3">
            <a:avLst>
              <a:gd name="adj1" fmla="val 64968"/>
            </a:avLst>
          </a:prstGeom>
          <a:ln w="19050">
            <a:solidFill>
              <a:srgbClr val="FF0000"/>
            </a:solidFill>
            <a:prstDash val="dash"/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66619" name="그룹 24"/>
          <p:cNvGrpSpPr>
            <a:grpSpLocks/>
          </p:cNvGrpSpPr>
          <p:nvPr/>
        </p:nvGrpSpPr>
        <p:grpSpPr bwMode="auto">
          <a:xfrm>
            <a:off x="4884738" y="5099050"/>
            <a:ext cx="669925" cy="1174750"/>
            <a:chOff x="3007732" y="4988476"/>
            <a:chExt cx="671059" cy="1173698"/>
          </a:xfrm>
        </p:grpSpPr>
        <p:sp>
          <p:nvSpPr>
            <p:cNvPr id="328" name="직사각형 327">
              <a:extLst>
                <a:ext uri="{FF2B5EF4-FFF2-40B4-BE49-F238E27FC236}">
                  <a16:creationId xmlns:a16="http://schemas.microsoft.com/office/drawing/2014/main" id="{FCD65B6E-4A86-4FB7-8FEB-98B11666DB96}"/>
                </a:ext>
              </a:extLst>
            </p:cNvPr>
            <p:cNvSpPr/>
            <p:nvPr/>
          </p:nvSpPr>
          <p:spPr>
            <a:xfrm>
              <a:off x="3007732" y="4988476"/>
              <a:ext cx="671059" cy="117369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lvl1pPr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1pPr>
              <a:lvl2pPr marL="742950" indent="-28575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2pPr>
              <a:lvl3pPr marL="11430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3pPr>
              <a:lvl4pPr marL="16002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4pPr>
              <a:lvl5pPr marL="20574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9pPr>
            </a:lstStyle>
            <a:p>
              <a:pPr algn="ctr">
                <a:defRPr/>
              </a:pPr>
              <a:r>
                <a:rPr lang="en-US" altLang="ko-KR" sz="900" b="1" smtClean="0">
                  <a:cs typeface="Times New Roman" panose="02020603050405020304" pitchFamily="18" charset="0"/>
                </a:rPr>
                <a:t>MDMS</a:t>
              </a:r>
            </a:p>
            <a:p>
              <a:pPr algn="ctr">
                <a:defRPr/>
              </a:pPr>
              <a:r>
                <a:rPr lang="en-US" altLang="ko-KR" sz="900" b="1" smtClean="0">
                  <a:cs typeface="Times New Roman" panose="02020603050405020304" pitchFamily="18" charset="0"/>
                </a:rPr>
                <a:t>(AMI)</a:t>
              </a:r>
              <a:endParaRPr lang="ko-KR" altLang="en-US" sz="900" b="1" smtClean="0">
                <a:cs typeface="Times New Roman" panose="02020603050405020304" pitchFamily="18" charset="0"/>
              </a:endParaRPr>
            </a:p>
          </p:txBody>
        </p:sp>
        <p:pic>
          <p:nvPicPr>
            <p:cNvPr id="66646" name="Picture 2" descr="computer icon transparent에 대한 이미지 검색결과">
              <a:hlinkClick r:id="rId11"/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68736" y="5444222"/>
              <a:ext cx="542261" cy="5930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6647" name="Picture 4" descr="graph icon transparent에 대한 이미지 검색결과">
              <a:hlinkClick r:id="rId13"/>
            </p:cNvPr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79080" y="5492798"/>
              <a:ext cx="381648" cy="3766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6648" name="Picture 6" descr="graph icon transparent에 대한 이미지 검색결과">
              <a:hlinkClick r:id="rId15"/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11677" y="5497510"/>
              <a:ext cx="165340" cy="1631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6649" name="Picture 8" descr="graph icon transparent에 대한 이미지 검색결과">
              <a:hlinkClick r:id="rId17"/>
            </p:cNvPr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10882" y="5673425"/>
              <a:ext cx="165221" cy="1630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66620" name="그룹 1"/>
          <p:cNvGrpSpPr>
            <a:grpSpLocks/>
          </p:cNvGrpSpPr>
          <p:nvPr/>
        </p:nvGrpSpPr>
        <p:grpSpPr bwMode="auto">
          <a:xfrm>
            <a:off x="1536700" y="1671638"/>
            <a:ext cx="571500" cy="642937"/>
            <a:chOff x="1534660" y="1742197"/>
            <a:chExt cx="571504" cy="642942"/>
          </a:xfrm>
        </p:grpSpPr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60190865-B3FE-4645-9F18-472BB4EDEA55}"/>
                </a:ext>
              </a:extLst>
            </p:cNvPr>
            <p:cNvSpPr/>
            <p:nvPr/>
          </p:nvSpPr>
          <p:spPr>
            <a:xfrm>
              <a:off x="1534660" y="1742197"/>
              <a:ext cx="571504" cy="64294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19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lvl1pPr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1pPr>
              <a:lvl2pPr marL="742950" indent="-28575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2pPr>
              <a:lvl3pPr marL="11430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3pPr>
              <a:lvl4pPr marL="16002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4pPr>
              <a:lvl5pPr marL="20574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9pPr>
            </a:lstStyle>
            <a:p>
              <a:pPr algn="ctr">
                <a:defRPr/>
              </a:pPr>
              <a:r>
                <a:rPr lang="en-US" altLang="ko-KR" sz="800" smtClean="0">
                  <a:cs typeface="Times New Roman" panose="02020603050405020304" pitchFamily="18" charset="0"/>
                </a:rPr>
                <a:t>S-EMA</a:t>
              </a:r>
              <a:endParaRPr lang="ko-KR" altLang="en-US" sz="800" smtClean="0">
                <a:cs typeface="Times New Roman" panose="02020603050405020304" pitchFamily="18" charset="0"/>
              </a:endParaRPr>
            </a:p>
          </p:txBody>
        </p:sp>
        <p:sp>
          <p:nvSpPr>
            <p:cNvPr id="122" name="모서리가 둥근 직사각형 150">
              <a:extLst>
                <a:ext uri="{FF2B5EF4-FFF2-40B4-BE49-F238E27FC236}">
                  <a16:creationId xmlns:a16="http://schemas.microsoft.com/office/drawing/2014/main" id="{C84C2FBF-F270-48CD-9801-43769D3DAF45}"/>
                </a:ext>
              </a:extLst>
            </p:cNvPr>
            <p:cNvSpPr/>
            <p:nvPr/>
          </p:nvSpPr>
          <p:spPr>
            <a:xfrm>
              <a:off x="1606099" y="1969211"/>
              <a:ext cx="430215" cy="130176"/>
            </a:xfrm>
            <a:prstGeom prst="round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>
              <a:lvl1pPr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1pPr>
              <a:lvl2pPr marL="742950" indent="-28575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2pPr>
              <a:lvl3pPr marL="11430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3pPr>
              <a:lvl4pPr marL="16002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4pPr>
              <a:lvl5pPr marL="20574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9pPr>
            </a:lstStyle>
            <a:p>
              <a:pPr algn="ctr">
                <a:defRPr/>
              </a:pPr>
              <a:r>
                <a:rPr lang="en-US" altLang="ko-KR" sz="700" smtClean="0">
                  <a:solidFill>
                    <a:srgbClr val="000000"/>
                  </a:solidFill>
                </a:rPr>
                <a:t>VEN</a:t>
              </a:r>
              <a:endParaRPr lang="ko-KR" altLang="en-US" sz="700" smtClean="0">
                <a:solidFill>
                  <a:srgbClr val="000000"/>
                </a:solidFill>
              </a:endParaRPr>
            </a:p>
          </p:txBody>
        </p:sp>
        <p:sp>
          <p:nvSpPr>
            <p:cNvPr id="123" name="모서리가 둥근 직사각형 150">
              <a:extLst>
                <a:ext uri="{FF2B5EF4-FFF2-40B4-BE49-F238E27FC236}">
                  <a16:creationId xmlns:a16="http://schemas.microsoft.com/office/drawing/2014/main" id="{C84C2FBF-F270-48CD-9801-43769D3DAF45}"/>
                </a:ext>
              </a:extLst>
            </p:cNvPr>
            <p:cNvSpPr/>
            <p:nvPr/>
          </p:nvSpPr>
          <p:spPr>
            <a:xfrm>
              <a:off x="1606099" y="2170825"/>
              <a:ext cx="430215" cy="130176"/>
            </a:xfrm>
            <a:prstGeom prst="round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>
              <a:lvl1pPr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1pPr>
              <a:lvl2pPr marL="742950" indent="-28575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2pPr>
              <a:lvl3pPr marL="11430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3pPr>
              <a:lvl4pPr marL="16002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4pPr>
              <a:lvl5pPr marL="20574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9pPr>
            </a:lstStyle>
            <a:p>
              <a:pPr algn="ctr">
                <a:defRPr/>
              </a:pPr>
              <a:r>
                <a:rPr lang="en-US" altLang="ko-KR" sz="700" smtClean="0">
                  <a:solidFill>
                    <a:srgbClr val="000000"/>
                  </a:solidFill>
                </a:rPr>
                <a:t>VTN</a:t>
              </a:r>
              <a:endParaRPr lang="ko-KR" altLang="en-US" sz="700" smtClean="0">
                <a:solidFill>
                  <a:srgbClr val="000000"/>
                </a:solidFill>
              </a:endParaRPr>
            </a:p>
          </p:txBody>
        </p:sp>
      </p:grpSp>
      <p:cxnSp>
        <p:nvCxnSpPr>
          <p:cNvPr id="66621" name="꺾인 연결선 13"/>
          <p:cNvCxnSpPr>
            <a:cxnSpLocks noChangeShapeType="1"/>
            <a:stCxn id="121" idx="3"/>
            <a:endCxn id="161" idx="1"/>
          </p:cNvCxnSpPr>
          <p:nvPr/>
        </p:nvCxnSpPr>
        <p:spPr bwMode="auto">
          <a:xfrm flipV="1">
            <a:off x="2108200" y="1925638"/>
            <a:ext cx="1103313" cy="68262"/>
          </a:xfrm>
          <a:prstGeom prst="bentConnector3">
            <a:avLst>
              <a:gd name="adj1" fmla="val 50000"/>
            </a:avLst>
          </a:prstGeom>
          <a:noFill/>
          <a:ln w="12700" algn="ctr">
            <a:solidFill>
              <a:srgbClr val="1966FF"/>
            </a:solidFill>
            <a:prstDash val="sysDash"/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6622" name="직사각형 23"/>
          <p:cNvSpPr>
            <a:spLocks noChangeArrowheads="1"/>
          </p:cNvSpPr>
          <p:nvPr/>
        </p:nvSpPr>
        <p:spPr bwMode="auto">
          <a:xfrm>
            <a:off x="2989263" y="1254125"/>
            <a:ext cx="2752725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r>
              <a:rPr lang="en-US" altLang="ko-KR" sz="1200" b="1">
                <a:cs typeface="Times New Roman" panose="02020603050405020304" pitchFamily="18" charset="0"/>
              </a:rPr>
              <a:t> Energy Service Provider(e.g. KEPCO)</a:t>
            </a: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FCD65B6E-4A86-4FB7-8FEB-98B11666DB96}"/>
              </a:ext>
            </a:extLst>
          </p:cNvPr>
          <p:cNvSpPr/>
          <p:nvPr/>
        </p:nvSpPr>
        <p:spPr>
          <a:xfrm>
            <a:off x="2338388" y="4960938"/>
            <a:ext cx="236537" cy="4953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lvl1pPr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ctr">
              <a:defRPr/>
            </a:pPr>
            <a:r>
              <a:rPr lang="en-US" altLang="ko-KR" sz="900" b="1" smtClean="0">
                <a:cs typeface="Times New Roman" panose="02020603050405020304" pitchFamily="18" charset="0"/>
              </a:rPr>
              <a:t>DCU</a:t>
            </a:r>
            <a:endParaRPr lang="ko-KR" altLang="en-US" sz="900" b="1" smtClean="0">
              <a:cs typeface="Times New Roman" panose="02020603050405020304" pitchFamily="18" charset="0"/>
            </a:endParaRPr>
          </a:p>
        </p:txBody>
      </p:sp>
      <p:cxnSp>
        <p:nvCxnSpPr>
          <p:cNvPr id="66624" name="꺾인 연결선 181"/>
          <p:cNvCxnSpPr>
            <a:cxnSpLocks noChangeShapeType="1"/>
            <a:endCxn id="254" idx="1"/>
          </p:cNvCxnSpPr>
          <p:nvPr/>
        </p:nvCxnSpPr>
        <p:spPr bwMode="auto">
          <a:xfrm>
            <a:off x="5484813" y="2441575"/>
            <a:ext cx="958850" cy="717550"/>
          </a:xfrm>
          <a:prstGeom prst="bentConnector3">
            <a:avLst>
              <a:gd name="adj1" fmla="val 50000"/>
            </a:avLst>
          </a:prstGeom>
          <a:noFill/>
          <a:ln w="12700" algn="ctr">
            <a:solidFill>
              <a:srgbClr val="1966FF"/>
            </a:solidFill>
            <a:prstDash val="sysDash"/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6" name="Shape 217">
            <a:extLst>
              <a:ext uri="{FF2B5EF4-FFF2-40B4-BE49-F238E27FC236}">
                <a16:creationId xmlns:a16="http://schemas.microsoft.com/office/drawing/2014/main" id="{F3A31439-7382-4AC8-98BC-50C3641073D5}"/>
              </a:ext>
            </a:extLst>
          </p:cNvPr>
          <p:cNvCxnSpPr>
            <a:stCxn id="323" idx="1"/>
            <a:endCxn id="218" idx="0"/>
          </p:cNvCxnSpPr>
          <p:nvPr/>
        </p:nvCxnSpPr>
        <p:spPr>
          <a:xfrm rot="10800000" flipV="1">
            <a:off x="571500" y="3767138"/>
            <a:ext cx="930275" cy="90487"/>
          </a:xfrm>
          <a:prstGeom prst="bentConnector2">
            <a:avLst/>
          </a:prstGeom>
          <a:ln w="15875">
            <a:solidFill>
              <a:srgbClr val="1966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꺾인 연결선 201">
            <a:extLst>
              <a:ext uri="{FF2B5EF4-FFF2-40B4-BE49-F238E27FC236}">
                <a16:creationId xmlns:a16="http://schemas.microsoft.com/office/drawing/2014/main" id="{AFE5F08C-A30C-429C-AAC9-1100D2B47DEF}"/>
              </a:ext>
            </a:extLst>
          </p:cNvPr>
          <p:cNvCxnSpPr>
            <a:stCxn id="323" idx="1"/>
            <a:endCxn id="219" idx="0"/>
          </p:cNvCxnSpPr>
          <p:nvPr/>
        </p:nvCxnSpPr>
        <p:spPr>
          <a:xfrm rot="10800000" flipV="1">
            <a:off x="571500" y="3767138"/>
            <a:ext cx="930275" cy="320675"/>
          </a:xfrm>
          <a:prstGeom prst="bentConnector2">
            <a:avLst/>
          </a:prstGeom>
          <a:ln w="19050"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2" name="꺾인 연결선 201">
            <a:extLst>
              <a:ext uri="{FF2B5EF4-FFF2-40B4-BE49-F238E27FC236}">
                <a16:creationId xmlns:a16="http://schemas.microsoft.com/office/drawing/2014/main" id="{AFE5F08C-A30C-429C-AAC9-1100D2B47DEF}"/>
              </a:ext>
            </a:extLst>
          </p:cNvPr>
          <p:cNvCxnSpPr>
            <a:stCxn id="323" idx="1"/>
            <a:endCxn id="220" idx="0"/>
          </p:cNvCxnSpPr>
          <p:nvPr/>
        </p:nvCxnSpPr>
        <p:spPr>
          <a:xfrm rot="10800000" flipV="1">
            <a:off x="571500" y="3767138"/>
            <a:ext cx="930275" cy="550862"/>
          </a:xfrm>
          <a:prstGeom prst="bentConnector2">
            <a:avLst/>
          </a:prstGeom>
          <a:ln w="19050">
            <a:solidFill>
              <a:schemeClr val="accent2"/>
            </a:solidFill>
            <a:prstDash val="sys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F86B02D6-2E27-4E01-AD01-9CC433104E20}"/>
              </a:ext>
            </a:extLst>
          </p:cNvPr>
          <p:cNvSpPr/>
          <p:nvPr/>
        </p:nvSpPr>
        <p:spPr>
          <a:xfrm>
            <a:off x="147638" y="3857625"/>
            <a:ext cx="847725" cy="141288"/>
          </a:xfrm>
          <a:prstGeom prst="rect">
            <a:avLst/>
          </a:prstGeom>
          <a:solidFill>
            <a:schemeClr val="bg1"/>
          </a:solidFill>
          <a:ln>
            <a:solidFill>
              <a:srgbClr val="19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/>
          <a:lstStyle>
            <a:lvl1pPr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defRPr/>
            </a:pPr>
            <a:r>
              <a:rPr lang="en-US" altLang="ko-KR" sz="600" smtClean="0">
                <a:cs typeface="Times New Roman" panose="02020603050405020304" pitchFamily="18" charset="0"/>
              </a:rPr>
              <a:t>Air Conditioner (EMA)</a:t>
            </a:r>
            <a:endParaRPr lang="ko-KR" altLang="en-US" sz="600" smtClean="0">
              <a:cs typeface="Times New Roman" panose="02020603050405020304" pitchFamily="18" charset="0"/>
            </a:endParaRPr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4D149E00-9509-43DB-95EF-24B6BECF8935}"/>
              </a:ext>
            </a:extLst>
          </p:cNvPr>
          <p:cNvSpPr/>
          <p:nvPr/>
        </p:nvSpPr>
        <p:spPr>
          <a:xfrm>
            <a:off x="147638" y="4087813"/>
            <a:ext cx="847725" cy="141287"/>
          </a:xfrm>
          <a:prstGeom prst="rect">
            <a:avLst/>
          </a:prstGeom>
          <a:solidFill>
            <a:schemeClr val="bg1"/>
          </a:solidFill>
          <a:ln>
            <a:solidFill>
              <a:srgbClr val="19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/>
          <a:lstStyle>
            <a:lvl1pPr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defRPr/>
            </a:pPr>
            <a:r>
              <a:rPr lang="en-US" altLang="ko-KR" sz="600" smtClean="0">
                <a:cs typeface="Times New Roman" panose="02020603050405020304" pitchFamily="18" charset="0"/>
              </a:rPr>
              <a:t>Refrigerator (EMA)</a:t>
            </a:r>
            <a:endParaRPr lang="ko-KR" altLang="en-US" sz="600" smtClean="0">
              <a:cs typeface="Times New Roman" panose="02020603050405020304" pitchFamily="18" charset="0"/>
            </a:endParaRPr>
          </a:p>
        </p:txBody>
      </p:sp>
      <p:cxnSp>
        <p:nvCxnSpPr>
          <p:cNvPr id="235" name="Shape 217">
            <a:extLst>
              <a:ext uri="{FF2B5EF4-FFF2-40B4-BE49-F238E27FC236}">
                <a16:creationId xmlns:a16="http://schemas.microsoft.com/office/drawing/2014/main" id="{F3A31439-7382-4AC8-98BC-50C3641073D5}"/>
              </a:ext>
            </a:extLst>
          </p:cNvPr>
          <p:cNvCxnSpPr>
            <a:stCxn id="323" idx="3"/>
            <a:endCxn id="123" idx="3"/>
          </p:cNvCxnSpPr>
          <p:nvPr/>
        </p:nvCxnSpPr>
        <p:spPr>
          <a:xfrm flipH="1" flipV="1">
            <a:off x="2038350" y="2165350"/>
            <a:ext cx="114300" cy="1601788"/>
          </a:xfrm>
          <a:prstGeom prst="bentConnector3">
            <a:avLst>
              <a:gd name="adj1" fmla="val -199677"/>
            </a:avLst>
          </a:prstGeom>
          <a:ln w="15875">
            <a:solidFill>
              <a:srgbClr val="1966FF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631" name="직사각형 191"/>
          <p:cNvSpPr>
            <a:spLocks noChangeArrowheads="1"/>
          </p:cNvSpPr>
          <p:nvPr/>
        </p:nvSpPr>
        <p:spPr bwMode="auto">
          <a:xfrm>
            <a:off x="4564063" y="2611438"/>
            <a:ext cx="1185862" cy="430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ko-KR" sz="1100" b="1">
                <a:cs typeface="Times New Roman" panose="02020603050405020304" pitchFamily="18" charset="0"/>
              </a:rPr>
              <a:t> DRMS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ko-KR" sz="1100">
                <a:cs typeface="Times New Roman" panose="02020603050405020304" pitchFamily="18" charset="0"/>
              </a:rPr>
              <a:t>(service provider)</a:t>
            </a:r>
            <a:endParaRPr lang="en-US" altLang="ko-KR" sz="1100" b="1">
              <a:cs typeface="Times New Roman" panose="02020603050405020304" pitchFamily="18" charset="0"/>
            </a:endParaRPr>
          </a:p>
        </p:txBody>
      </p:sp>
      <p:grpSp>
        <p:nvGrpSpPr>
          <p:cNvPr id="66632" name="그룹 38"/>
          <p:cNvGrpSpPr>
            <a:grpSpLocks/>
          </p:cNvGrpSpPr>
          <p:nvPr/>
        </p:nvGrpSpPr>
        <p:grpSpPr bwMode="auto">
          <a:xfrm>
            <a:off x="4802188" y="1601788"/>
            <a:ext cx="766762" cy="560387"/>
            <a:chOff x="4788024" y="1602936"/>
            <a:chExt cx="766638" cy="560033"/>
          </a:xfrm>
        </p:grpSpPr>
        <p:sp>
          <p:nvSpPr>
            <p:cNvPr id="277" name="모서리가 둥근 직사각형 206">
              <a:extLst>
                <a:ext uri="{FF2B5EF4-FFF2-40B4-BE49-F238E27FC236}">
                  <a16:creationId xmlns:a16="http://schemas.microsoft.com/office/drawing/2014/main" id="{6620A669-7D14-4545-8548-43C83D4FC4AB}"/>
                </a:ext>
              </a:extLst>
            </p:cNvPr>
            <p:cNvSpPr/>
            <p:nvPr/>
          </p:nvSpPr>
          <p:spPr bwMode="auto">
            <a:xfrm>
              <a:off x="4830879" y="1796489"/>
              <a:ext cx="630136" cy="144371"/>
            </a:xfrm>
            <a:prstGeom prst="round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>
              <a:lvl1pPr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1pPr>
              <a:lvl2pPr marL="742950" indent="-28575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2pPr>
              <a:lvl3pPr marL="11430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3pPr>
              <a:lvl4pPr marL="16002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4pPr>
              <a:lvl5pPr marL="20574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9pPr>
            </a:lstStyle>
            <a:p>
              <a:pPr algn="ctr">
                <a:defRPr/>
              </a:pPr>
              <a:r>
                <a:rPr lang="en-US" altLang="ko-KR" sz="800" smtClean="0">
                  <a:solidFill>
                    <a:srgbClr val="000000"/>
                  </a:solidFill>
                  <a:cs typeface="Times New Roman" panose="02020603050405020304" pitchFamily="18" charset="0"/>
                </a:rPr>
                <a:t>Schedule</a:t>
              </a:r>
              <a:endParaRPr lang="ko-KR" altLang="en-US" sz="800" smtClean="0">
                <a:solidFill>
                  <a:srgbClr val="000000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278" name="모서리가 둥근 직사각형 207">
              <a:extLst>
                <a:ext uri="{FF2B5EF4-FFF2-40B4-BE49-F238E27FC236}">
                  <a16:creationId xmlns:a16="http://schemas.microsoft.com/office/drawing/2014/main" id="{B914F06F-AAA2-4FE0-8EDB-AD2BDFB49807}"/>
                </a:ext>
              </a:extLst>
            </p:cNvPr>
            <p:cNvSpPr/>
            <p:nvPr/>
          </p:nvSpPr>
          <p:spPr bwMode="auto">
            <a:xfrm>
              <a:off x="4811832" y="2004319"/>
              <a:ext cx="349194" cy="139612"/>
            </a:xfrm>
            <a:prstGeom prst="round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lIns="0" tIns="0" rIns="0" bIns="0" anchor="ctr"/>
            <a:lstStyle>
              <a:lvl1pPr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1pPr>
              <a:lvl2pPr marL="742950" indent="-28575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2pPr>
              <a:lvl3pPr marL="11430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3pPr>
              <a:lvl4pPr marL="16002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4pPr>
              <a:lvl5pPr marL="20574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9pPr>
            </a:lstStyle>
            <a:p>
              <a:pPr algn="ctr">
                <a:defRPr/>
              </a:pPr>
              <a:r>
                <a:rPr lang="en-US" altLang="ko-KR" sz="800" smtClean="0">
                  <a:solidFill>
                    <a:srgbClr val="000000"/>
                  </a:solidFill>
                  <a:cs typeface="Times New Roman" panose="02020603050405020304" pitchFamily="18" charset="0"/>
                </a:rPr>
                <a:t>Monitor</a:t>
              </a:r>
              <a:endParaRPr lang="ko-KR" altLang="en-US" sz="800" smtClean="0">
                <a:solidFill>
                  <a:srgbClr val="000000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310" name="직사각형 309">
              <a:extLst>
                <a:ext uri="{FF2B5EF4-FFF2-40B4-BE49-F238E27FC236}">
                  <a16:creationId xmlns:a16="http://schemas.microsoft.com/office/drawing/2014/main" id="{F61E7EAE-9569-4D8E-9B20-2840397563E7}"/>
                </a:ext>
              </a:extLst>
            </p:cNvPr>
            <p:cNvSpPr/>
            <p:nvPr/>
          </p:nvSpPr>
          <p:spPr bwMode="auto">
            <a:xfrm>
              <a:off x="4788024" y="1772691"/>
              <a:ext cx="766638" cy="390278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tIns="0"/>
            <a:lstStyle>
              <a:lvl1pPr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1pPr>
              <a:lvl2pPr marL="742950" indent="-28575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2pPr>
              <a:lvl3pPr marL="11430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3pPr>
              <a:lvl4pPr marL="16002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4pPr>
              <a:lvl5pPr marL="20574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9pPr>
            </a:lstStyle>
            <a:p>
              <a:pPr algn="ctr">
                <a:defRPr/>
              </a:pPr>
              <a:endParaRPr lang="en-US" altLang="ko-KR" sz="900" b="1" smtClean="0">
                <a:cs typeface="Times New Roman" panose="02020603050405020304" pitchFamily="18" charset="0"/>
              </a:endParaRPr>
            </a:p>
            <a:p>
              <a:pPr algn="ctr">
                <a:defRPr/>
              </a:pPr>
              <a:endParaRPr lang="en-US" altLang="ko-KR" sz="900" b="1" smtClean="0">
                <a:cs typeface="Times New Roman" panose="02020603050405020304" pitchFamily="18" charset="0"/>
              </a:endParaRPr>
            </a:p>
            <a:p>
              <a:pPr algn="ctr">
                <a:defRPr/>
              </a:pPr>
              <a:endParaRPr lang="en-US" altLang="ko-KR" sz="500" b="1" smtClean="0">
                <a:cs typeface="Times New Roman" panose="02020603050405020304" pitchFamily="18" charset="0"/>
              </a:endParaRPr>
            </a:p>
            <a:p>
              <a:pPr algn="ctr">
                <a:defRPr/>
              </a:pPr>
              <a:endParaRPr lang="en-US" altLang="ko-KR" sz="900" b="1" smtClean="0">
                <a:cs typeface="Times New Roman" panose="02020603050405020304" pitchFamily="18" charset="0"/>
              </a:endParaRPr>
            </a:p>
            <a:p>
              <a:pPr algn="ctr">
                <a:defRPr/>
              </a:pPr>
              <a:endParaRPr lang="en-US" altLang="ko-KR" sz="900" b="1" smtClean="0">
                <a:cs typeface="Times New Roman" panose="02020603050405020304" pitchFamily="18" charset="0"/>
              </a:endParaRPr>
            </a:p>
            <a:p>
              <a:pPr algn="ctr">
                <a:defRPr/>
              </a:pPr>
              <a:endParaRPr lang="en-US" altLang="ko-KR" sz="900" b="1" smtClean="0">
                <a:cs typeface="Times New Roman" panose="02020603050405020304" pitchFamily="18" charset="0"/>
              </a:endParaRPr>
            </a:p>
            <a:p>
              <a:pPr algn="ctr">
                <a:defRPr/>
              </a:pPr>
              <a:endParaRPr lang="en-US" altLang="ko-KR" sz="900" b="1" smtClean="0">
                <a:cs typeface="Times New Roman" panose="02020603050405020304" pitchFamily="18" charset="0"/>
              </a:endParaRPr>
            </a:p>
            <a:p>
              <a:pPr algn="ctr">
                <a:defRPr/>
              </a:pPr>
              <a:endParaRPr lang="en-US" altLang="ko-KR" sz="900" b="1" smtClean="0">
                <a:cs typeface="Times New Roman" panose="02020603050405020304" pitchFamily="18" charset="0"/>
              </a:endParaRPr>
            </a:p>
          </p:txBody>
        </p:sp>
        <p:sp>
          <p:nvSpPr>
            <p:cNvPr id="152" name="모서리가 둥근 직사각형 207">
              <a:extLst>
                <a:ext uri="{FF2B5EF4-FFF2-40B4-BE49-F238E27FC236}">
                  <a16:creationId xmlns:a16="http://schemas.microsoft.com/office/drawing/2014/main" id="{B914F06F-AAA2-4FE0-8EDB-AD2BDFB49807}"/>
                </a:ext>
              </a:extLst>
            </p:cNvPr>
            <p:cNvSpPr/>
            <p:nvPr/>
          </p:nvSpPr>
          <p:spPr bwMode="auto">
            <a:xfrm>
              <a:off x="5191184" y="2010665"/>
              <a:ext cx="349194" cy="138026"/>
            </a:xfrm>
            <a:prstGeom prst="round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lIns="0" tIns="0" rIns="0" bIns="0" anchor="ctr"/>
            <a:lstStyle>
              <a:lvl1pPr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1pPr>
              <a:lvl2pPr marL="742950" indent="-28575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2pPr>
              <a:lvl3pPr marL="11430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3pPr>
              <a:lvl4pPr marL="16002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4pPr>
              <a:lvl5pPr marL="20574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9pPr>
            </a:lstStyle>
            <a:p>
              <a:pPr algn="ctr">
                <a:defRPr/>
              </a:pPr>
              <a:r>
                <a:rPr lang="en-US" altLang="ko-KR" sz="800" smtClean="0">
                  <a:solidFill>
                    <a:srgbClr val="000000"/>
                  </a:solidFill>
                  <a:cs typeface="Times New Roman" panose="02020603050405020304" pitchFamily="18" charset="0"/>
                </a:rPr>
                <a:t>Report</a:t>
              </a:r>
              <a:endParaRPr lang="ko-KR" altLang="en-US" sz="800" smtClean="0">
                <a:solidFill>
                  <a:srgbClr val="000000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66641" name="직사각형 310"/>
            <p:cNvSpPr>
              <a:spLocks noChangeArrowheads="1"/>
            </p:cNvSpPr>
            <p:nvPr/>
          </p:nvSpPr>
          <p:spPr bwMode="auto">
            <a:xfrm>
              <a:off x="5086081" y="1602936"/>
              <a:ext cx="335596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36000" tIns="0" rIns="3600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ko-KR" sz="1000">
                  <a:cs typeface="Times New Roman" panose="02020603050405020304" pitchFamily="18" charset="0"/>
                </a:rPr>
                <a:t>EMS</a:t>
              </a:r>
              <a:endParaRPr lang="en-US" altLang="ko-KR" sz="1100">
                <a:cs typeface="Times New Roman" panose="02020603050405020304" pitchFamily="18" charset="0"/>
              </a:endParaRPr>
            </a:p>
          </p:txBody>
        </p:sp>
      </p:grpSp>
      <p:sp>
        <p:nvSpPr>
          <p:cNvPr id="66633" name="TextBox 3"/>
          <p:cNvSpPr txBox="1">
            <a:spLocks noChangeArrowheads="1"/>
          </p:cNvSpPr>
          <p:nvPr/>
        </p:nvSpPr>
        <p:spPr bwMode="auto">
          <a:xfrm>
            <a:off x="2273300" y="1558925"/>
            <a:ext cx="590550" cy="15398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6000" tIns="0" rIns="36000" bIns="0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ko-KR" sz="1000" dirty="0" err="1"/>
              <a:t>openADR</a:t>
            </a:r>
            <a:endParaRPr lang="ko-KR" altLang="en-US" sz="1000" dirty="0"/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9132767D-914D-4DB3-AE85-E5FAB531D9BE}"/>
              </a:ext>
            </a:extLst>
          </p:cNvPr>
          <p:cNvSpPr/>
          <p:nvPr/>
        </p:nvSpPr>
        <p:spPr>
          <a:xfrm>
            <a:off x="7790295" y="124333"/>
            <a:ext cx="189110" cy="2859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anchor="ctr"/>
          <a:lstStyle/>
          <a:p>
            <a:pPr algn="ctr">
              <a:lnSpc>
                <a:spcPts val="1000"/>
              </a:lnSpc>
              <a:defRPr/>
            </a:pPr>
            <a:r>
              <a:rPr lang="en-US" altLang="ko-KR" sz="900" dirty="0">
                <a:solidFill>
                  <a:schemeClr val="tx1"/>
                </a:solidFill>
              </a:rPr>
              <a:t>GW</a:t>
            </a:r>
            <a:endParaRPr lang="ko-KR" altLang="en-US" sz="500" dirty="0"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  <p:cxnSp>
        <p:nvCxnSpPr>
          <p:cNvPr id="136" name="꺾인 연결선 195">
            <a:extLst>
              <a:ext uri="{FF2B5EF4-FFF2-40B4-BE49-F238E27FC236}">
                <a16:creationId xmlns:a16="http://schemas.microsoft.com/office/drawing/2014/main" id="{788A7CFE-5172-4C26-963D-141F14D4E1AF}"/>
              </a:ext>
            </a:extLst>
          </p:cNvPr>
          <p:cNvCxnSpPr>
            <a:endCxn id="220" idx="3"/>
          </p:cNvCxnSpPr>
          <p:nvPr/>
        </p:nvCxnSpPr>
        <p:spPr>
          <a:xfrm rot="16200000" flipV="1">
            <a:off x="732632" y="4652169"/>
            <a:ext cx="646112" cy="120650"/>
          </a:xfrm>
          <a:prstGeom prst="bentConnector2">
            <a:avLst/>
          </a:prstGeom>
          <a:ln w="19050">
            <a:prstDash val="solid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636" name="TextBox 3"/>
          <p:cNvSpPr txBox="1">
            <a:spLocks noChangeArrowheads="1"/>
          </p:cNvSpPr>
          <p:nvPr/>
        </p:nvSpPr>
        <p:spPr bwMode="auto">
          <a:xfrm>
            <a:off x="3113088" y="1568450"/>
            <a:ext cx="817562" cy="15398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6000" tIns="0" rIns="36000" bIns="0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ko-KR" sz="1000"/>
              <a:t>aggregators</a:t>
            </a:r>
            <a:endParaRPr lang="ko-KR" altLang="en-US" sz="1000"/>
          </a:p>
        </p:txBody>
      </p:sp>
    </p:spTree>
    <p:extLst>
      <p:ext uri="{BB962C8B-B14F-4D97-AF65-F5344CB8AC3E}">
        <p14:creationId xmlns:p14="http://schemas.microsoft.com/office/powerpoint/2010/main" val="3825744154"/>
      </p:ext>
    </p:extLst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428860" y="500042"/>
            <a:ext cx="464524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Smart Home overall Terms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214282" y="1135497"/>
            <a:ext cx="8569410" cy="62940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1000" b="1" dirty="0">
              <a:latin typeface="+mj-ea"/>
              <a:ea typeface="+mj-ea"/>
              <a:cs typeface="Times New Roman" panose="02020603050405020304" pitchFamily="18" charset="0"/>
            </a:endParaRPr>
          </a:p>
          <a:p>
            <a:pPr algn="just" fontAlgn="base">
              <a:lnSpc>
                <a:spcPct val="150000"/>
              </a:lnSpc>
            </a:pPr>
            <a:r>
              <a:rPr lang="ko-KR" altLang="en-US" sz="1000" b="1" kern="0" dirty="0">
                <a:solidFill>
                  <a:srgbClr val="000000"/>
                </a:solidFill>
                <a:latin typeface="+mj-ea"/>
                <a:cs typeface="Times New Roman" panose="02020603050405020304" pitchFamily="18" charset="0"/>
              </a:rPr>
              <a:t>스마트 에너지 홈 </a:t>
            </a:r>
            <a:r>
              <a:rPr lang="en-US" altLang="ko-KR" sz="1000" b="1" kern="0" dirty="0">
                <a:solidFill>
                  <a:srgbClr val="000000"/>
                </a:solidFill>
                <a:latin typeface="+mj-ea"/>
                <a:cs typeface="Times New Roman" panose="02020603050405020304" pitchFamily="18" charset="0"/>
              </a:rPr>
              <a:t>(Smart Energy Home)</a:t>
            </a:r>
          </a:p>
          <a:p>
            <a:pPr algn="just" fontAlgn="base">
              <a:lnSpc>
                <a:spcPct val="150000"/>
              </a:lnSpc>
            </a:pPr>
            <a:r>
              <a:rPr lang="en-US" altLang="ko-KR" sz="1000" kern="0" dirty="0">
                <a:solidFill>
                  <a:srgbClr val="000000"/>
                </a:solidFill>
                <a:latin typeface="+mj-ea"/>
                <a:cs typeface="Times New Roman" panose="02020603050405020304" pitchFamily="18" charset="0"/>
              </a:rPr>
              <a:t>: </a:t>
            </a:r>
            <a:r>
              <a:rPr lang="ko-KR" altLang="en-US" sz="1000" kern="0" dirty="0">
                <a:solidFill>
                  <a:srgbClr val="000000"/>
                </a:solidFill>
                <a:latin typeface="+mj-ea"/>
                <a:cs typeface="Times New Roman" panose="02020603050405020304" pitchFamily="18" charset="0"/>
              </a:rPr>
              <a:t>스마트 에너지 홈이란 전력 기술과 </a:t>
            </a:r>
            <a:r>
              <a:rPr lang="en-US" altLang="ko-KR" sz="1000" kern="0" dirty="0">
                <a:solidFill>
                  <a:srgbClr val="000000"/>
                </a:solidFill>
                <a:latin typeface="+mj-ea"/>
                <a:cs typeface="Times New Roman" panose="02020603050405020304" pitchFamily="18" charset="0"/>
              </a:rPr>
              <a:t>ICT </a:t>
            </a:r>
            <a:r>
              <a:rPr lang="ko-KR" altLang="en-US" sz="1000" kern="0" dirty="0">
                <a:solidFill>
                  <a:srgbClr val="000000"/>
                </a:solidFill>
                <a:latin typeface="+mj-ea"/>
                <a:cs typeface="Times New Roman" panose="02020603050405020304" pitchFamily="18" charset="0"/>
              </a:rPr>
              <a:t>기술이 융합되어 탄생한 지능형 </a:t>
            </a:r>
            <a:r>
              <a:rPr lang="ko-KR" altLang="en-US" sz="1000" kern="0" dirty="0" err="1">
                <a:solidFill>
                  <a:srgbClr val="000000"/>
                </a:solidFill>
                <a:latin typeface="+mj-ea"/>
                <a:cs typeface="Times New Roman" panose="02020603050405020304" pitchFamily="18" charset="0"/>
              </a:rPr>
              <a:t>전력망</a:t>
            </a:r>
            <a:r>
              <a:rPr lang="ko-KR" altLang="en-US" sz="1000" kern="0" dirty="0">
                <a:solidFill>
                  <a:srgbClr val="000000"/>
                </a:solidFill>
                <a:latin typeface="+mj-ea"/>
                <a:cs typeface="Times New Roman" panose="02020603050405020304" pitchFamily="18" charset="0"/>
              </a:rPr>
              <a:t> 기술이 댁내 환경에 도입됨에 따라</a:t>
            </a:r>
            <a:r>
              <a:rPr lang="en-US" altLang="ko-KR" sz="1000" kern="0" dirty="0">
                <a:solidFill>
                  <a:srgbClr val="000000"/>
                </a:solidFill>
                <a:latin typeface="+mj-ea"/>
                <a:cs typeface="Times New Roman" panose="02020603050405020304" pitchFamily="18" charset="0"/>
              </a:rPr>
              <a:t>, </a:t>
            </a:r>
            <a:r>
              <a:rPr lang="ko-KR" altLang="en-US" sz="1000" kern="0" dirty="0">
                <a:solidFill>
                  <a:srgbClr val="000000"/>
                </a:solidFill>
                <a:latin typeface="+mj-ea"/>
                <a:cs typeface="Times New Roman" panose="02020603050405020304" pitchFamily="18" charset="0"/>
              </a:rPr>
              <a:t>생산자 중심으로 이루어지는 에너지의 관리 기능을 소비자 중심으로 전환하여 소비자 측면에서의 에너지 효율성 향상 및 이를 위한 서비스 제공이 가능하도록 하는 기술</a:t>
            </a:r>
            <a:r>
              <a:rPr lang="en-US" altLang="ko-KR" sz="1000" kern="0" dirty="0">
                <a:solidFill>
                  <a:srgbClr val="000000"/>
                </a:solidFill>
                <a:latin typeface="+mj-ea"/>
                <a:cs typeface="Times New Roman" panose="02020603050405020304" pitchFamily="18" charset="0"/>
              </a:rPr>
              <a:t>.</a:t>
            </a:r>
          </a:p>
          <a:p>
            <a:pPr algn="just" fontAlgn="base">
              <a:lnSpc>
                <a:spcPct val="150000"/>
              </a:lnSpc>
            </a:pPr>
            <a:endParaRPr lang="ko-KR" altLang="en-US" sz="1000" kern="0" dirty="0">
              <a:solidFill>
                <a:srgbClr val="000000"/>
              </a:solidFill>
              <a:latin typeface="+mj-ea"/>
              <a:cs typeface="Times New Roman" panose="02020603050405020304" pitchFamily="18" charset="0"/>
            </a:endParaRPr>
          </a:p>
          <a:p>
            <a:pPr algn="just" fontAlgn="base">
              <a:lnSpc>
                <a:spcPct val="150000"/>
              </a:lnSpc>
            </a:pPr>
            <a:r>
              <a:rPr lang="ko-KR" altLang="en-US" sz="1000" b="1" kern="0" dirty="0">
                <a:solidFill>
                  <a:srgbClr val="000000"/>
                </a:solidFill>
                <a:latin typeface="+mj-ea"/>
                <a:cs typeface="Times New Roman" panose="02020603050405020304" pitchFamily="18" charset="0"/>
              </a:rPr>
              <a:t>지능형 홈 네트워크 </a:t>
            </a:r>
            <a:endParaRPr lang="en-US" altLang="ko-KR" sz="1000" b="1" kern="0" dirty="0">
              <a:solidFill>
                <a:srgbClr val="000000"/>
              </a:solidFill>
              <a:latin typeface="+mj-ea"/>
              <a:cs typeface="Times New Roman" panose="02020603050405020304" pitchFamily="18" charset="0"/>
            </a:endParaRPr>
          </a:p>
          <a:p>
            <a:pPr algn="just" fontAlgn="base">
              <a:lnSpc>
                <a:spcPct val="150000"/>
              </a:lnSpc>
            </a:pPr>
            <a:r>
              <a:rPr lang="en-US" altLang="ko-KR" sz="1000" kern="0" dirty="0">
                <a:solidFill>
                  <a:srgbClr val="000000"/>
                </a:solidFill>
                <a:latin typeface="+mj-ea"/>
                <a:cs typeface="Times New Roman" panose="02020603050405020304" pitchFamily="18" charset="0"/>
              </a:rPr>
              <a:t>: </a:t>
            </a:r>
            <a:r>
              <a:rPr lang="ko-KR" altLang="en-US" sz="1000" kern="0" dirty="0" err="1">
                <a:solidFill>
                  <a:srgbClr val="000000"/>
                </a:solidFill>
                <a:latin typeface="+mj-ea"/>
                <a:cs typeface="Times New Roman" panose="02020603050405020304" pitchFamily="18" charset="0"/>
              </a:rPr>
              <a:t>홈네트워크를</a:t>
            </a:r>
            <a:r>
              <a:rPr lang="ko-KR" altLang="en-US" sz="1000" kern="0" dirty="0">
                <a:solidFill>
                  <a:srgbClr val="000000"/>
                </a:solidFill>
                <a:latin typeface="+mj-ea"/>
                <a:cs typeface="Times New Roman" panose="02020603050405020304" pitchFamily="18" charset="0"/>
              </a:rPr>
              <a:t> 기본으로 댁내에 존재하는 정보 가전 기기들을 통합</a:t>
            </a:r>
            <a:r>
              <a:rPr lang="en-US" altLang="ko-KR" sz="1000" kern="0" dirty="0">
                <a:solidFill>
                  <a:srgbClr val="000000"/>
                </a:solidFill>
                <a:latin typeface="+mj-ea"/>
                <a:cs typeface="Times New Roman" panose="02020603050405020304" pitchFamily="18" charset="0"/>
              </a:rPr>
              <a:t>, </a:t>
            </a:r>
            <a:r>
              <a:rPr lang="ko-KR" altLang="en-US" sz="1000" kern="0" dirty="0">
                <a:solidFill>
                  <a:srgbClr val="000000"/>
                </a:solidFill>
                <a:latin typeface="+mj-ea"/>
                <a:cs typeface="Times New Roman" panose="02020603050405020304" pitchFamily="18" charset="0"/>
              </a:rPr>
              <a:t>연결하는 동시에 외부에 존재하는 여러 종류의 서비스 네트워크들과의 연결성을 제공하여 누구나 기기</a:t>
            </a:r>
            <a:r>
              <a:rPr lang="en-US" altLang="ko-KR" sz="1000" kern="0" dirty="0">
                <a:solidFill>
                  <a:srgbClr val="000000"/>
                </a:solidFill>
                <a:latin typeface="+mj-ea"/>
                <a:cs typeface="Times New Roman" panose="02020603050405020304" pitchFamily="18" charset="0"/>
              </a:rPr>
              <a:t>, </a:t>
            </a:r>
            <a:r>
              <a:rPr lang="ko-KR" altLang="en-US" sz="1000" kern="0" dirty="0">
                <a:solidFill>
                  <a:srgbClr val="000000"/>
                </a:solidFill>
                <a:latin typeface="+mj-ea"/>
                <a:cs typeface="Times New Roman" panose="02020603050405020304" pitchFamily="18" charset="0"/>
              </a:rPr>
              <a:t>시간</a:t>
            </a:r>
            <a:r>
              <a:rPr lang="en-US" altLang="ko-KR" sz="1000" kern="0" dirty="0">
                <a:solidFill>
                  <a:srgbClr val="000000"/>
                </a:solidFill>
                <a:latin typeface="+mj-ea"/>
                <a:cs typeface="Times New Roman" panose="02020603050405020304" pitchFamily="18" charset="0"/>
              </a:rPr>
              <a:t>, </a:t>
            </a:r>
            <a:r>
              <a:rPr lang="ko-KR" altLang="en-US" sz="1000" kern="0" dirty="0">
                <a:solidFill>
                  <a:srgbClr val="000000"/>
                </a:solidFill>
                <a:latin typeface="+mj-ea"/>
                <a:cs typeface="Times New Roman" panose="02020603050405020304" pitchFamily="18" charset="0"/>
              </a:rPr>
              <a:t>장소에 </a:t>
            </a:r>
            <a:r>
              <a:rPr lang="ko-KR" altLang="en-US" sz="1000" kern="0" dirty="0" err="1">
                <a:solidFill>
                  <a:srgbClr val="000000"/>
                </a:solidFill>
                <a:latin typeface="+mj-ea"/>
                <a:cs typeface="Times New Roman" panose="02020603050405020304" pitchFamily="18" charset="0"/>
              </a:rPr>
              <a:t>구애받지</a:t>
            </a:r>
            <a:r>
              <a:rPr lang="ko-KR" altLang="en-US" sz="1000" kern="0" dirty="0">
                <a:solidFill>
                  <a:srgbClr val="000000"/>
                </a:solidFill>
                <a:latin typeface="+mj-ea"/>
                <a:cs typeface="Times New Roman" panose="02020603050405020304" pitchFamily="18" charset="0"/>
              </a:rPr>
              <a:t> 않고 다양한 </a:t>
            </a:r>
            <a:r>
              <a:rPr lang="ko-KR" altLang="en-US" sz="1000" kern="0" dirty="0" err="1">
                <a:solidFill>
                  <a:srgbClr val="000000"/>
                </a:solidFill>
                <a:latin typeface="+mj-ea"/>
                <a:cs typeface="Times New Roman" panose="02020603050405020304" pitchFamily="18" charset="0"/>
              </a:rPr>
              <a:t>컨텐츠와</a:t>
            </a:r>
            <a:r>
              <a:rPr lang="ko-KR" altLang="en-US" sz="1000" kern="0" dirty="0">
                <a:solidFill>
                  <a:srgbClr val="000000"/>
                </a:solidFill>
                <a:latin typeface="+mj-ea"/>
                <a:cs typeface="Times New Roman" panose="02020603050405020304" pitchFamily="18" charset="0"/>
              </a:rPr>
              <a:t> 서비스를 제공할 수 있는 환경으로</a:t>
            </a:r>
            <a:r>
              <a:rPr lang="en-US" altLang="ko-KR" sz="1000" kern="0" dirty="0">
                <a:solidFill>
                  <a:srgbClr val="000000"/>
                </a:solidFill>
                <a:latin typeface="+mj-ea"/>
                <a:cs typeface="Times New Roman" panose="02020603050405020304" pitchFamily="18" charset="0"/>
              </a:rPr>
              <a:t>, </a:t>
            </a:r>
            <a:r>
              <a:rPr lang="ko-KR" altLang="en-US" sz="1000" kern="0" dirty="0">
                <a:solidFill>
                  <a:srgbClr val="000000"/>
                </a:solidFill>
                <a:latin typeface="+mj-ea"/>
                <a:cs typeface="Times New Roman" panose="02020603050405020304" pitchFamily="18" charset="0"/>
              </a:rPr>
              <a:t>지능형 홈</a:t>
            </a:r>
            <a:r>
              <a:rPr lang="en-US" altLang="ko-KR" sz="1000" kern="0" dirty="0">
                <a:solidFill>
                  <a:srgbClr val="000000"/>
                </a:solidFill>
                <a:latin typeface="+mj-ea"/>
                <a:cs typeface="Times New Roman" panose="02020603050405020304" pitchFamily="18" charset="0"/>
              </a:rPr>
              <a:t>, </a:t>
            </a:r>
            <a:r>
              <a:rPr lang="ko-KR" altLang="en-US" sz="1000" kern="0" dirty="0" err="1">
                <a:solidFill>
                  <a:srgbClr val="000000"/>
                </a:solidFill>
                <a:latin typeface="+mj-ea"/>
                <a:cs typeface="Times New Roman" panose="02020603050405020304" pitchFamily="18" charset="0"/>
              </a:rPr>
              <a:t>홈네트워크</a:t>
            </a:r>
            <a:r>
              <a:rPr lang="en-US" altLang="ko-KR" sz="1000" kern="0" dirty="0">
                <a:solidFill>
                  <a:srgbClr val="000000"/>
                </a:solidFill>
                <a:latin typeface="+mj-ea"/>
                <a:cs typeface="Times New Roman" panose="02020603050405020304" pitchFamily="18" charset="0"/>
              </a:rPr>
              <a:t>, </a:t>
            </a:r>
            <a:r>
              <a:rPr lang="ko-KR" altLang="en-US" sz="1000" kern="0" dirty="0">
                <a:solidFill>
                  <a:srgbClr val="000000"/>
                </a:solidFill>
                <a:latin typeface="+mj-ea"/>
                <a:cs typeface="Times New Roman" panose="02020603050405020304" pitchFamily="18" charset="0"/>
              </a:rPr>
              <a:t>디지털 홈</a:t>
            </a:r>
            <a:r>
              <a:rPr lang="en-US" altLang="ko-KR" sz="1000" kern="0" dirty="0">
                <a:solidFill>
                  <a:srgbClr val="000000"/>
                </a:solidFill>
                <a:latin typeface="+mj-ea"/>
                <a:cs typeface="Times New Roman" panose="02020603050405020304" pitchFamily="18" charset="0"/>
              </a:rPr>
              <a:t>, </a:t>
            </a:r>
            <a:r>
              <a:rPr lang="ko-KR" altLang="en-US" sz="1000" kern="0" dirty="0">
                <a:solidFill>
                  <a:srgbClr val="000000"/>
                </a:solidFill>
                <a:latin typeface="+mj-ea"/>
                <a:cs typeface="Times New Roman" panose="02020603050405020304" pitchFamily="18" charset="0"/>
              </a:rPr>
              <a:t>스마트 홈 환경과 인프라를 종합하는 개념</a:t>
            </a:r>
          </a:p>
          <a:p>
            <a:pPr>
              <a:lnSpc>
                <a:spcPct val="150000"/>
              </a:lnSpc>
            </a:pPr>
            <a:endParaRPr lang="en-US" altLang="ko-KR" sz="1000" b="1" dirty="0">
              <a:latin typeface="+mj-ea"/>
              <a:ea typeface="+mj-ea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000" b="1" dirty="0" err="1">
                <a:latin typeface="+mj-ea"/>
                <a:ea typeface="+mj-ea"/>
                <a:cs typeface="Times New Roman" panose="02020603050405020304" pitchFamily="18" charset="0"/>
              </a:rPr>
              <a:t>OpenADR</a:t>
            </a:r>
            <a:r>
              <a:rPr lang="en-US" altLang="ko-KR" sz="1000" b="1" dirty="0">
                <a:latin typeface="+mj-ea"/>
                <a:ea typeface="+mj-ea"/>
                <a:cs typeface="Times New Roman" panose="02020603050405020304" pitchFamily="18" charset="0"/>
              </a:rPr>
              <a:t>(Automated Demand Response)</a:t>
            </a:r>
          </a:p>
          <a:p>
            <a:pPr>
              <a:lnSpc>
                <a:spcPct val="150000"/>
              </a:lnSpc>
            </a:pPr>
            <a:r>
              <a:rPr lang="en-US" altLang="ko-KR" sz="1000" b="1" dirty="0">
                <a:latin typeface="+mj-ea"/>
                <a:ea typeface="+mj-ea"/>
                <a:cs typeface="Times New Roman" panose="02020603050405020304" pitchFamily="18" charset="0"/>
              </a:rPr>
              <a:t>: </a:t>
            </a:r>
            <a:r>
              <a:rPr lang="ko-KR" altLang="ko-KR" sz="1000" kern="100" dirty="0">
                <a:latin typeface="+mj-ea"/>
                <a:ea typeface="+mj-ea"/>
                <a:cs typeface="Times New Roman" panose="02020603050405020304" pitchFamily="18" charset="0"/>
              </a:rPr>
              <a:t>지능형</a:t>
            </a:r>
            <a:r>
              <a:rPr lang="en-US" altLang="ko-KR" sz="1000" kern="100" dirty="0">
                <a:latin typeface="+mj-ea"/>
                <a:ea typeface="+mj-ea"/>
                <a:cs typeface="Times New Roman" panose="02020603050405020304" pitchFamily="18" charset="0"/>
              </a:rPr>
              <a:t> DR(Demand Response)</a:t>
            </a:r>
            <a:r>
              <a:rPr lang="ko-KR" altLang="ko-KR" sz="1000" kern="100" dirty="0">
                <a:latin typeface="+mj-ea"/>
                <a:ea typeface="+mj-ea"/>
                <a:cs typeface="Times New Roman" panose="02020603050405020304" pitchFamily="18" charset="0"/>
              </a:rPr>
              <a:t>에 적용되는 표준 통신 프로토콜</a:t>
            </a:r>
            <a:r>
              <a:rPr lang="en-US" altLang="ko-KR" sz="1000" kern="100" dirty="0">
                <a:latin typeface="+mj-ea"/>
                <a:ea typeface="+mj-ea"/>
                <a:cs typeface="Times New Roman" panose="02020603050405020304" pitchFamily="18" charset="0"/>
              </a:rPr>
              <a:t> </a:t>
            </a:r>
            <a:r>
              <a:rPr lang="ko-KR" altLang="ko-KR" sz="1000" kern="100" dirty="0">
                <a:latin typeface="+mj-ea"/>
                <a:ea typeface="+mj-ea"/>
                <a:cs typeface="Times New Roman" panose="02020603050405020304" pitchFamily="18" charset="0"/>
              </a:rPr>
              <a:t>특히 전력공급자와 소비자 간 양방향 통신을 가능케 함으로써 송전과 배전의 효율성을 극대화하는 게 주목적</a:t>
            </a:r>
            <a:r>
              <a:rPr lang="en-US" altLang="ko-KR" sz="1000" kern="100" dirty="0">
                <a:latin typeface="+mj-ea"/>
                <a:ea typeface="+mj-ea"/>
                <a:cs typeface="Times New Roman" panose="02020603050405020304" pitchFamily="18" charset="0"/>
              </a:rPr>
              <a:t>. OpenADR </a:t>
            </a:r>
            <a:r>
              <a:rPr lang="ko-KR" altLang="ko-KR" sz="1000" kern="100" dirty="0">
                <a:latin typeface="+mj-ea"/>
                <a:ea typeface="+mj-ea"/>
                <a:cs typeface="Times New Roman" panose="02020603050405020304" pitchFamily="18" charset="0"/>
              </a:rPr>
              <a:t>물리적 통신방식이 아닌 명령</a:t>
            </a:r>
            <a:r>
              <a:rPr lang="en-US" altLang="ko-KR" sz="1000" kern="100" dirty="0">
                <a:latin typeface="+mj-ea"/>
                <a:ea typeface="+mj-ea"/>
                <a:cs typeface="Times New Roman" panose="02020603050405020304" pitchFamily="18" charset="0"/>
              </a:rPr>
              <a:t>, </a:t>
            </a:r>
            <a:r>
              <a:rPr lang="ko-KR" altLang="ko-KR" sz="1000" kern="100" dirty="0">
                <a:latin typeface="+mj-ea"/>
                <a:ea typeface="+mj-ea"/>
                <a:cs typeface="Times New Roman" panose="02020603050405020304" pitchFamily="18" charset="0"/>
              </a:rPr>
              <a:t>요청 등과 같은 </a:t>
            </a:r>
            <a:r>
              <a:rPr lang="en-US" altLang="ko-KR" sz="1000" kern="100" dirty="0">
                <a:latin typeface="+mj-ea"/>
                <a:ea typeface="+mj-ea"/>
                <a:cs typeface="Times New Roman" panose="02020603050405020304" pitchFamily="18" charset="0"/>
              </a:rPr>
              <a:t>DR </a:t>
            </a:r>
            <a:r>
              <a:rPr lang="ko-KR" altLang="ko-KR" sz="1000" kern="100" dirty="0">
                <a:latin typeface="+mj-ea"/>
                <a:ea typeface="+mj-ea"/>
                <a:cs typeface="Times New Roman" panose="02020603050405020304" pitchFamily="18" charset="0"/>
              </a:rPr>
              <a:t>신호 교환을 위한 응용계층의 표준기술로써</a:t>
            </a:r>
            <a:r>
              <a:rPr lang="en-US" altLang="ko-KR" sz="1000" kern="100" dirty="0">
                <a:latin typeface="+mj-ea"/>
                <a:ea typeface="+mj-ea"/>
                <a:cs typeface="Times New Roman" panose="02020603050405020304" pitchFamily="18" charset="0"/>
              </a:rPr>
              <a:t> OpenADR</a:t>
            </a:r>
            <a:r>
              <a:rPr lang="ko-KR" altLang="ko-KR" sz="1000" kern="100" dirty="0">
                <a:latin typeface="+mj-ea"/>
                <a:ea typeface="+mj-ea"/>
                <a:cs typeface="Times New Roman" panose="02020603050405020304" pitchFamily="18" charset="0"/>
              </a:rPr>
              <a:t>을 적용함으로써 전력공급자가 실시간으로 수요관리 명령을 내렸을 때</a:t>
            </a:r>
            <a:r>
              <a:rPr lang="en-US" altLang="ko-KR" sz="1000" kern="100" dirty="0">
                <a:latin typeface="+mj-ea"/>
                <a:ea typeface="+mj-ea"/>
                <a:cs typeface="Times New Roman" panose="02020603050405020304" pitchFamily="18" charset="0"/>
              </a:rPr>
              <a:t>, </a:t>
            </a:r>
            <a:r>
              <a:rPr lang="ko-KR" altLang="ko-KR" sz="1000" kern="100" dirty="0">
                <a:latin typeface="+mj-ea"/>
                <a:ea typeface="+mj-ea"/>
                <a:cs typeface="Times New Roman" panose="02020603050405020304" pitchFamily="18" charset="0"/>
              </a:rPr>
              <a:t>소비자가 이에 대응해 자동으로 전기사용량을 줄이는 지능형</a:t>
            </a:r>
            <a:r>
              <a:rPr lang="en-US" altLang="ko-KR" sz="1000" kern="100" dirty="0">
                <a:latin typeface="+mj-ea"/>
                <a:ea typeface="+mj-ea"/>
                <a:cs typeface="Times New Roman" panose="02020603050405020304" pitchFamily="18" charset="0"/>
              </a:rPr>
              <a:t> DR</a:t>
            </a:r>
            <a:r>
              <a:rPr lang="ko-KR" altLang="ko-KR" sz="1000" kern="100" dirty="0">
                <a:latin typeface="+mj-ea"/>
                <a:ea typeface="+mj-ea"/>
                <a:cs typeface="Times New Roman" panose="02020603050405020304" pitchFamily="18" charset="0"/>
              </a:rPr>
              <a:t>을 구현</a:t>
            </a:r>
          </a:p>
          <a:p>
            <a:pPr>
              <a:lnSpc>
                <a:spcPct val="150000"/>
              </a:lnSpc>
            </a:pPr>
            <a:endParaRPr lang="en-US" altLang="ko-KR" sz="1000" b="1" dirty="0">
              <a:latin typeface="+mj-ea"/>
              <a:ea typeface="+mj-ea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000" b="1" dirty="0" err="1">
                <a:latin typeface="+mj-ea"/>
                <a:ea typeface="+mj-ea"/>
                <a:cs typeface="Times New Roman" panose="02020603050405020304" pitchFamily="18" charset="0"/>
              </a:rPr>
              <a:t>OpenFMB</a:t>
            </a:r>
            <a:r>
              <a:rPr lang="en-US" altLang="ko-KR" sz="1000" b="1" dirty="0">
                <a:latin typeface="+mj-ea"/>
                <a:ea typeface="+mj-ea"/>
                <a:cs typeface="Times New Roman" panose="02020603050405020304" pitchFamily="18" charset="0"/>
              </a:rPr>
              <a:t>(Field Message Bus)</a:t>
            </a: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+mj-ea"/>
                <a:ea typeface="+mj-ea"/>
                <a:cs typeface="Times New Roman" panose="02020603050405020304" pitchFamily="18" charset="0"/>
              </a:rPr>
              <a:t>: </a:t>
            </a:r>
            <a:r>
              <a:rPr lang="en-US" altLang="ko-KR" sz="1000" dirty="0" err="1">
                <a:latin typeface="+mj-ea"/>
                <a:ea typeface="+mj-ea"/>
                <a:cs typeface="Times New Roman" panose="02020603050405020304" pitchFamily="18" charset="0"/>
              </a:rPr>
              <a:t>OpenFMB</a:t>
            </a:r>
            <a:r>
              <a:rPr lang="ko-KR" altLang="en-US" sz="1000" dirty="0">
                <a:latin typeface="+mj-ea"/>
                <a:ea typeface="+mj-ea"/>
                <a:cs typeface="Times New Roman" panose="02020603050405020304" pitchFamily="18" charset="0"/>
              </a:rPr>
              <a:t>는 </a:t>
            </a:r>
            <a:r>
              <a:rPr lang="ko-KR" altLang="en-US" sz="1000" dirty="0" err="1">
                <a:latin typeface="+mj-ea"/>
                <a:ea typeface="+mj-ea"/>
                <a:cs typeface="Times New Roman" panose="02020603050405020304" pitchFamily="18" charset="0"/>
              </a:rPr>
              <a:t>그리드</a:t>
            </a:r>
            <a:r>
              <a:rPr lang="ko-KR" altLang="en-US" sz="1000" dirty="0">
                <a:latin typeface="+mj-ea"/>
                <a:ea typeface="+mj-ea"/>
                <a:cs typeface="Times New Roman" panose="02020603050405020304" pitchFamily="18" charset="0"/>
              </a:rPr>
              <a:t> 말단의 </a:t>
            </a:r>
            <a:r>
              <a:rPr lang="ko-KR" altLang="en-US" sz="1000" dirty="0" err="1">
                <a:latin typeface="+mj-ea"/>
                <a:ea typeface="+mj-ea"/>
                <a:cs typeface="Times New Roman" panose="02020603050405020304" pitchFamily="18" charset="0"/>
              </a:rPr>
              <a:t>상호운용성</a:t>
            </a:r>
            <a:r>
              <a:rPr lang="en-US" altLang="ko-KR" sz="1000" dirty="0">
                <a:latin typeface="+mj-ea"/>
                <a:ea typeface="+mj-ea"/>
                <a:cs typeface="Times New Roman" panose="02020603050405020304" pitchFamily="18" charset="0"/>
              </a:rPr>
              <a:t>(interoperability)</a:t>
            </a:r>
            <a:r>
              <a:rPr lang="ko-KR" altLang="en-US" sz="1000" dirty="0">
                <a:latin typeface="+mj-ea"/>
                <a:ea typeface="+mj-ea"/>
                <a:cs typeface="Times New Roman" panose="02020603050405020304" pitchFamily="18" charset="0"/>
              </a:rPr>
              <a:t>과 분산지능화</a:t>
            </a:r>
            <a:r>
              <a:rPr lang="en-US" altLang="ko-KR" sz="1000" dirty="0">
                <a:latin typeface="+mj-ea"/>
                <a:ea typeface="+mj-ea"/>
                <a:cs typeface="Times New Roman" panose="02020603050405020304" pitchFamily="18" charset="0"/>
              </a:rPr>
              <a:t>(distributed intelligence)</a:t>
            </a:r>
            <a:r>
              <a:rPr lang="ko-KR" altLang="en-US" sz="1000" dirty="0">
                <a:latin typeface="+mj-ea"/>
                <a:ea typeface="+mj-ea"/>
                <a:cs typeface="Times New Roman" panose="02020603050405020304" pitchFamily="18" charset="0"/>
              </a:rPr>
              <a:t>를 위한 프레임워크이자 참고 </a:t>
            </a:r>
            <a:r>
              <a:rPr lang="ko-KR" altLang="en-US" sz="1000" dirty="0" err="1">
                <a:latin typeface="+mj-ea"/>
                <a:ea typeface="+mj-ea"/>
                <a:cs typeface="Times New Roman" panose="02020603050405020304" pitchFamily="18" charset="0"/>
              </a:rPr>
              <a:t>아키텍쳐</a:t>
            </a:r>
            <a:endParaRPr lang="en-US" altLang="ko-KR" sz="1000" dirty="0">
              <a:latin typeface="+mj-ea"/>
              <a:ea typeface="+mj-ea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latin typeface="+mj-ea"/>
              <a:ea typeface="+mj-ea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000" b="1" dirty="0" err="1">
                <a:latin typeface="+mj-ea"/>
                <a:ea typeface="+mj-ea"/>
                <a:cs typeface="Times New Roman" panose="02020603050405020304" pitchFamily="18" charset="0"/>
              </a:rPr>
              <a:t>OpenHAB</a:t>
            </a:r>
            <a:r>
              <a:rPr lang="en-US" altLang="ko-KR" sz="1000" b="1" dirty="0">
                <a:latin typeface="+mj-ea"/>
                <a:ea typeface="+mj-ea"/>
                <a:cs typeface="Times New Roman" panose="02020603050405020304" pitchFamily="18" charset="0"/>
              </a:rPr>
              <a:t>(Open Home Automation Bus)</a:t>
            </a: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+mj-ea"/>
                <a:ea typeface="+mj-ea"/>
                <a:cs typeface="Times New Roman" panose="02020603050405020304" pitchFamily="18" charset="0"/>
              </a:rPr>
              <a:t>: </a:t>
            </a:r>
            <a:r>
              <a:rPr lang="ko-KR" altLang="en-US" sz="1000" dirty="0">
                <a:latin typeface="+mj-ea"/>
                <a:ea typeface="+mj-ea"/>
                <a:cs typeface="Times New Roman" panose="02020603050405020304" pitchFamily="18" charset="0"/>
              </a:rPr>
              <a:t>홈 자동화에 대한 모든 것들의 전반적인 통합 플랫폼을 제공하기 위한 프로젝트</a:t>
            </a:r>
            <a:endParaRPr lang="en-US" altLang="ko-KR" sz="1000" dirty="0">
              <a:latin typeface="+mj-ea"/>
              <a:ea typeface="+mj-ea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endParaRPr lang="en-US" altLang="ko-KR" sz="1000" dirty="0">
              <a:latin typeface="+mj-ea"/>
              <a:ea typeface="+mj-ea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000" b="1" dirty="0">
                <a:latin typeface="+mj-ea"/>
                <a:ea typeface="+mj-ea"/>
                <a:cs typeface="Times New Roman" panose="02020603050405020304" pitchFamily="18" charset="0"/>
              </a:rPr>
              <a:t>Demand Response</a:t>
            </a: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+mj-ea"/>
                <a:ea typeface="+mj-ea"/>
                <a:cs typeface="Times New Roman" panose="02020603050405020304" pitchFamily="18" charset="0"/>
              </a:rPr>
              <a:t>: </a:t>
            </a:r>
            <a:r>
              <a:rPr lang="ko-KR" altLang="ko-KR" sz="1000" dirty="0" err="1">
                <a:latin typeface="+mj-ea"/>
                <a:ea typeface="+mj-ea"/>
                <a:cs typeface="Times New Roman" panose="02020603050405020304" pitchFamily="18" charset="0"/>
              </a:rPr>
              <a:t>스마트그리드에서</a:t>
            </a:r>
            <a:r>
              <a:rPr lang="ko-KR" altLang="ko-KR" sz="1000" dirty="0">
                <a:latin typeface="+mj-ea"/>
                <a:ea typeface="+mj-ea"/>
                <a:cs typeface="Times New Roman" panose="02020603050405020304" pitchFamily="18" charset="0"/>
              </a:rPr>
              <a:t> 수요반응이란 </a:t>
            </a:r>
            <a:r>
              <a:rPr lang="en-US" altLang="ko-KR" sz="1000" dirty="0">
                <a:latin typeface="+mj-ea"/>
                <a:ea typeface="+mj-ea"/>
                <a:cs typeface="Times New Roman" panose="02020603050405020304" pitchFamily="18" charset="0"/>
              </a:rPr>
              <a:t>Utility company</a:t>
            </a:r>
            <a:r>
              <a:rPr lang="ko-KR" altLang="ko-KR" sz="1000" dirty="0">
                <a:latin typeface="+mj-ea"/>
                <a:ea typeface="+mj-ea"/>
                <a:cs typeface="Times New Roman" panose="02020603050405020304" pitchFamily="18" charset="0"/>
              </a:rPr>
              <a:t>와 </a:t>
            </a:r>
            <a:r>
              <a:rPr lang="en-US" altLang="ko-KR" sz="1000" dirty="0">
                <a:latin typeface="+mj-ea"/>
                <a:ea typeface="+mj-ea"/>
                <a:cs typeface="Times New Roman" panose="02020603050405020304" pitchFamily="18" charset="0"/>
              </a:rPr>
              <a:t>ISO, third part service provider</a:t>
            </a:r>
            <a:r>
              <a:rPr lang="ko-KR" altLang="ko-KR" sz="1000" dirty="0">
                <a:latin typeface="+mj-ea"/>
                <a:ea typeface="+mj-ea"/>
                <a:cs typeface="Times New Roman" panose="02020603050405020304" pitchFamily="18" charset="0"/>
              </a:rPr>
              <a:t>가 소비자들의 최대 전기 사용량 차이를 완화시키고</a:t>
            </a:r>
            <a:r>
              <a:rPr lang="en-US" altLang="ko-KR" sz="1000" dirty="0">
                <a:latin typeface="+mj-ea"/>
                <a:ea typeface="+mj-ea"/>
                <a:cs typeface="Times New Roman" panose="02020603050405020304" pitchFamily="18" charset="0"/>
              </a:rPr>
              <a:t>, </a:t>
            </a:r>
            <a:r>
              <a:rPr lang="ko-KR" altLang="ko-KR" sz="1000" dirty="0">
                <a:latin typeface="+mj-ea"/>
                <a:ea typeface="+mj-ea"/>
                <a:cs typeface="Times New Roman" panose="02020603050405020304" pitchFamily="18" charset="0"/>
              </a:rPr>
              <a:t>전기 공급과 수요의 균형을 맞추기 위하여 일시적으로 전기 사용량을 축소시키기 위해 소비자의 전력사용패턴 변화를 유도하는 기술</a:t>
            </a:r>
            <a:endParaRPr lang="en-US" altLang="ko-KR" sz="1000" dirty="0">
              <a:latin typeface="+mj-ea"/>
              <a:ea typeface="+mj-ea"/>
              <a:cs typeface="Times New Roman" panose="02020603050405020304" pitchFamily="18" charset="0"/>
            </a:endParaRPr>
          </a:p>
          <a:p>
            <a:endParaRPr lang="en-US" altLang="ko-KR" sz="1000" dirty="0">
              <a:latin typeface="+mj-ea"/>
              <a:ea typeface="+mj-ea"/>
              <a:cs typeface="Times New Roman" panose="02020603050405020304" pitchFamily="18" charset="0"/>
            </a:endParaRPr>
          </a:p>
          <a:p>
            <a:endParaRPr lang="ko-KR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altLang="ko-KR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ko-KR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0109092"/>
      </p:ext>
    </p:extLst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285984" y="428604"/>
            <a:ext cx="490871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Energy Management System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285720" y="1428736"/>
            <a:ext cx="8723870" cy="52886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spcAft>
                <a:spcPts val="800"/>
              </a:spcAft>
            </a:pPr>
            <a:r>
              <a:rPr lang="ko-KR" altLang="ko-KR" sz="1050" b="1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에너지 관리 시스템</a:t>
            </a:r>
            <a:r>
              <a:rPr lang="en-US" altLang="ko-KR" sz="1050" b="1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(Energy Management System; EMS)</a:t>
            </a:r>
            <a:endParaRPr lang="ko-KR" altLang="ko-KR" sz="1050" b="1" kern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30000"/>
              </a:lnSpc>
              <a:spcAft>
                <a:spcPts val="800"/>
              </a:spcAft>
            </a:pPr>
            <a:r>
              <a:rPr lang="en-US" altLang="ko-KR" sz="105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ko-KR" altLang="ko-KR" sz="105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에너지소비자에게</a:t>
            </a:r>
            <a:r>
              <a:rPr lang="ko-KR" altLang="ko-KR" sz="1050" kern="100" dirty="0">
                <a:effectLst/>
                <a:latin typeface="Times New Roman" panose="02020603050405020304" pitchFamily="18" charset="0"/>
                <a:ea typeface="바탕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ko-KR" sz="105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에너지</a:t>
            </a:r>
            <a:r>
              <a:rPr lang="ko-KR" altLang="ko-KR" sz="1050" kern="100" dirty="0">
                <a:effectLst/>
                <a:latin typeface="Times New Roman" panose="02020603050405020304" pitchFamily="18" charset="0"/>
                <a:ea typeface="바탕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ko-KR" sz="105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절감</a:t>
            </a:r>
            <a:r>
              <a:rPr lang="ko-KR" altLang="ko-KR" sz="1050" kern="100" dirty="0">
                <a:effectLst/>
                <a:latin typeface="Times New Roman" panose="02020603050405020304" pitchFamily="18" charset="0"/>
                <a:ea typeface="바탕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ko-KR" sz="105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및</a:t>
            </a:r>
            <a:r>
              <a:rPr lang="ko-KR" altLang="ko-KR" sz="1050" kern="100" dirty="0">
                <a:effectLst/>
                <a:latin typeface="Times New Roman" panose="02020603050405020304" pitchFamily="18" charset="0"/>
                <a:ea typeface="바탕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ko-KR" sz="105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에너지효율화를</a:t>
            </a:r>
            <a:r>
              <a:rPr lang="ko-KR" altLang="ko-KR" sz="1050" kern="100" dirty="0">
                <a:effectLst/>
                <a:latin typeface="Times New Roman" panose="02020603050405020304" pitchFamily="18" charset="0"/>
                <a:ea typeface="바탕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ko-KR" sz="105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포함한</a:t>
            </a:r>
            <a:r>
              <a:rPr lang="ko-KR" altLang="ko-KR" sz="1050" kern="100" dirty="0">
                <a:effectLst/>
                <a:latin typeface="Times New Roman" panose="02020603050405020304" pitchFamily="18" charset="0"/>
                <a:ea typeface="바탕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ko-KR" sz="105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통합적인</a:t>
            </a:r>
            <a:r>
              <a:rPr lang="ko-KR" altLang="ko-KR" sz="1050" kern="100" dirty="0">
                <a:effectLst/>
                <a:latin typeface="Times New Roman" panose="02020603050405020304" pitchFamily="18" charset="0"/>
                <a:ea typeface="바탕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ko-KR" sz="105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에너지관리</a:t>
            </a:r>
            <a:r>
              <a:rPr lang="ko-KR" altLang="ko-KR" sz="1050" kern="100" dirty="0">
                <a:effectLst/>
                <a:latin typeface="Times New Roman" panose="02020603050405020304" pitchFamily="18" charset="0"/>
                <a:ea typeface="바탕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ko-KR" sz="105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서비스를</a:t>
            </a:r>
            <a:r>
              <a:rPr lang="ko-KR" altLang="ko-KR" sz="1050" kern="100" dirty="0">
                <a:effectLst/>
                <a:latin typeface="Times New Roman" panose="02020603050405020304" pitchFamily="18" charset="0"/>
                <a:ea typeface="바탕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ko-KR" sz="105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제공하기</a:t>
            </a:r>
            <a:r>
              <a:rPr lang="ko-KR" altLang="ko-KR" sz="1050" kern="100" dirty="0">
                <a:effectLst/>
                <a:latin typeface="Times New Roman" panose="02020603050405020304" pitchFamily="18" charset="0"/>
                <a:ea typeface="바탕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ko-KR" sz="105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위한</a:t>
            </a:r>
            <a:r>
              <a:rPr lang="en-US" altLang="ko-KR" sz="105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105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시스템</a:t>
            </a:r>
            <a:endParaRPr lang="en-US" altLang="ko-KR" sz="1050" kern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30000"/>
              </a:lnSpc>
              <a:spcAft>
                <a:spcPts val="800"/>
              </a:spcAft>
            </a:pPr>
            <a:r>
              <a:rPr lang="ko-KR" altLang="en-US" sz="1050" b="1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분산 전원 시스템</a:t>
            </a:r>
            <a:r>
              <a:rPr lang="en-US" altLang="ko-KR" sz="1050" b="1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(Distributed Energy Resources; DER)</a:t>
            </a:r>
          </a:p>
          <a:p>
            <a:pPr>
              <a:lnSpc>
                <a:spcPct val="130000"/>
              </a:lnSpc>
              <a:spcAft>
                <a:spcPts val="800"/>
              </a:spcAft>
            </a:pPr>
            <a:r>
              <a:rPr lang="en-US" altLang="ko-KR" sz="105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ko-KR" altLang="en-US" sz="105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중앙집중 형 발전에서 벗어나</a:t>
            </a:r>
            <a:r>
              <a:rPr lang="en-US" altLang="ko-KR" sz="105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ko-KR" altLang="en-US" sz="105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수요자 주변에 발전소를 분산 배치하여 마이크로그리드 망에서 전력 수송을 효율적으로 해 주는 차세대 시스템</a:t>
            </a:r>
            <a:endParaRPr lang="en-US" altLang="ko-KR" sz="1050" kern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30000"/>
              </a:lnSpc>
              <a:spcAft>
                <a:spcPts val="800"/>
              </a:spcAft>
            </a:pPr>
            <a:r>
              <a:rPr lang="en-US" altLang="ko-KR" sz="1050" b="1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BAS(</a:t>
            </a:r>
            <a:r>
              <a:rPr lang="en-US" altLang="ko-KR" sz="10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Building Automation System)</a:t>
            </a:r>
          </a:p>
          <a:p>
            <a:pPr>
              <a:lnSpc>
                <a:spcPct val="130000"/>
              </a:lnSpc>
              <a:spcAft>
                <a:spcPts val="800"/>
              </a:spcAft>
            </a:pPr>
            <a:r>
              <a:rPr lang="en-US" altLang="ko-KR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ko-KR" alt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전력</a:t>
            </a:r>
            <a:r>
              <a:rPr lang="en-US" altLang="ko-KR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ko-KR" alt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공조</a:t>
            </a:r>
            <a:r>
              <a:rPr lang="en-US" altLang="ko-KR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ko-KR" alt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냉난방</a:t>
            </a:r>
            <a:r>
              <a:rPr lang="en-US" altLang="ko-KR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ko-KR" alt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조명 설비 등과 같은 건물에너지 설비에 대한 상태 감시 및 자동화 된 감시 조작 시스템으로 건물 설비에 대한 자동화 운용 및 중앙 감시를 목적으로 하는 시스템</a:t>
            </a:r>
            <a:endParaRPr lang="en-US" altLang="ko-KR" sz="1050" kern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30000"/>
              </a:lnSpc>
              <a:spcAft>
                <a:spcPts val="800"/>
              </a:spcAft>
            </a:pPr>
            <a:r>
              <a:rPr lang="en-US" altLang="ko-KR" sz="1050" b="1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Home Gateway</a:t>
            </a:r>
          </a:p>
          <a:p>
            <a:pPr>
              <a:lnSpc>
                <a:spcPct val="130000"/>
              </a:lnSpc>
              <a:spcAft>
                <a:spcPts val="800"/>
              </a:spcAft>
            </a:pPr>
            <a:r>
              <a:rPr lang="en-US" altLang="ko-KR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ko-KR" alt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다양한 가정 내 통신 기기들을 외부의 통신망과의 통신을 위해 연결하기 위한 가정 내 네트워크 장치로 외부와의 통신뿐만 아니라 가정 내의 통신 기기들의 통신을 지원</a:t>
            </a:r>
            <a:endParaRPr lang="en-US" altLang="ko-KR" sz="1050" kern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30000"/>
              </a:lnSpc>
              <a:spcAft>
                <a:spcPts val="800"/>
              </a:spcAft>
            </a:pPr>
            <a:r>
              <a:rPr lang="en-US" altLang="ko-KR" sz="1050" b="1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SCADA(</a:t>
            </a:r>
            <a:r>
              <a:rPr lang="en-US" altLang="ko-KR" sz="10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Supervisory Control And Data Acquisition)</a:t>
            </a:r>
          </a:p>
          <a:p>
            <a:pPr>
              <a:lnSpc>
                <a:spcPct val="130000"/>
              </a:lnSpc>
              <a:spcAft>
                <a:spcPts val="800"/>
              </a:spcAft>
            </a:pPr>
            <a:r>
              <a:rPr lang="en-US" altLang="ko-KR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ICT </a:t>
            </a:r>
            <a:r>
              <a:rPr lang="ko-KR" alt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기술을 이용하여 산업 공정</a:t>
            </a:r>
            <a:r>
              <a:rPr lang="en-US" altLang="ko-KR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ko-KR" alt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기반시설</a:t>
            </a:r>
            <a:r>
              <a:rPr lang="en-US" altLang="ko-KR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ko-KR" alt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설비를 바탕으로 한 작업 공정을 감시하고 제어하는 시스템</a:t>
            </a:r>
            <a:endParaRPr lang="en-US" altLang="ko-KR" sz="1050" kern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30000"/>
              </a:lnSpc>
              <a:spcAft>
                <a:spcPts val="800"/>
              </a:spcAft>
            </a:pPr>
            <a:r>
              <a:rPr lang="en-US" altLang="ko-KR" sz="1050" b="1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AMI(</a:t>
            </a:r>
            <a:r>
              <a:rPr lang="en-US" altLang="ko-KR" sz="10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Advanced Metering Infrastructure)</a:t>
            </a:r>
          </a:p>
          <a:p>
            <a:pPr>
              <a:lnSpc>
                <a:spcPct val="130000"/>
              </a:lnSpc>
              <a:spcAft>
                <a:spcPts val="800"/>
              </a:spcAft>
            </a:pPr>
            <a:r>
              <a:rPr lang="en-US" altLang="ko-KR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ko-KR" alt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기존의 인력에 의한 검침 방법의 검침 효율 및 정확성 결여 등의 문제를 개선하고자 제안 된 방법</a:t>
            </a:r>
            <a:endParaRPr lang="en-US" altLang="ko-KR" sz="1050" kern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30000"/>
              </a:lnSpc>
              <a:spcAft>
                <a:spcPts val="800"/>
              </a:spcAft>
            </a:pPr>
            <a:r>
              <a:rPr lang="en-US" altLang="ko-KR" sz="1050" b="1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IHID(</a:t>
            </a:r>
            <a:r>
              <a:rPr lang="en-US" altLang="ko-KR" sz="10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Home Display)</a:t>
            </a:r>
          </a:p>
          <a:p>
            <a:pPr>
              <a:lnSpc>
                <a:spcPct val="130000"/>
              </a:lnSpc>
              <a:spcAft>
                <a:spcPts val="800"/>
              </a:spcAft>
            </a:pPr>
            <a:r>
              <a:rPr lang="en-US" altLang="ko-KR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:AMI</a:t>
            </a:r>
            <a:r>
              <a:rPr lang="ko-KR" alt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의 주요 구성요소로서 고객의 건물 내에서 </a:t>
            </a:r>
            <a:r>
              <a:rPr lang="en-US" altLang="ko-KR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AMI</a:t>
            </a:r>
            <a:r>
              <a:rPr lang="ko-KR" alt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와 연계하여 에너지 사용 및 통계에 대한 정보</a:t>
            </a:r>
            <a:r>
              <a:rPr lang="en-US" altLang="ko-KR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ko-KR" alt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서비스 정보 등을 실시간으로 소비자에게 제공하여 사용자에게 자발적 에너지 절감을 유도하는 방식</a:t>
            </a:r>
          </a:p>
          <a:p>
            <a:pPr>
              <a:lnSpc>
                <a:spcPct val="130000"/>
              </a:lnSpc>
              <a:spcAft>
                <a:spcPts val="800"/>
              </a:spcAft>
            </a:pPr>
            <a:endParaRPr lang="ko-KR" altLang="ko-KR" sz="1050" kern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017403"/>
      </p:ext>
    </p:extLst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428860" y="500042"/>
            <a:ext cx="469513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Energy Management Agent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358346" y="1428736"/>
            <a:ext cx="8785654" cy="34932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ko-KR" altLang="ko-KR" sz="1000" b="1" dirty="0">
                <a:solidFill>
                  <a:srgbClr val="000000"/>
                </a:solidFill>
                <a:effectLst/>
                <a:latin typeface="+mn-ea"/>
                <a:cs typeface="Times New Roman" panose="02020603050405020304" pitchFamily="18" charset="0"/>
              </a:rPr>
              <a:t>홈 에너지관리에이전트</a:t>
            </a:r>
            <a:r>
              <a:rPr lang="de-DE" altLang="ko-KR" sz="1000" dirty="0">
                <a:solidFill>
                  <a:srgbClr val="000000"/>
                </a:solidFill>
                <a:effectLst/>
                <a:latin typeface="+mn-ea"/>
                <a:cs typeface="Times New Roman" panose="02020603050405020304" pitchFamily="18" charset="0"/>
              </a:rPr>
              <a:t>(Home Energy Management Agnet)</a:t>
            </a:r>
            <a:endParaRPr lang="ko-KR" altLang="ko-KR" sz="1000" dirty="0">
              <a:effectLst/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30000"/>
              </a:lnSpc>
            </a:pPr>
            <a:r>
              <a:rPr lang="en-US" altLang="ko-KR" sz="1000" dirty="0">
                <a:solidFill>
                  <a:srgbClr val="000000"/>
                </a:solidFill>
                <a:effectLst/>
                <a:latin typeface="+mn-ea"/>
                <a:cs typeface="Times New Roman" panose="02020603050405020304" pitchFamily="18" charset="0"/>
              </a:rPr>
              <a:t>: </a:t>
            </a:r>
            <a:r>
              <a:rPr lang="ko-KR" altLang="ko-KR" sz="1000" dirty="0">
                <a:solidFill>
                  <a:srgbClr val="000000"/>
                </a:solidFill>
                <a:effectLst/>
                <a:latin typeface="+mn-ea"/>
                <a:cs typeface="Times New Roman" panose="02020603050405020304" pitchFamily="18" charset="0"/>
              </a:rPr>
              <a:t>홈 소비자 영역에 위치하여 에너지관리 서비스를 제공하는 제어 기능을 가진 장치</a:t>
            </a:r>
            <a:r>
              <a:rPr lang="en-US" altLang="ko-KR" sz="1000" dirty="0">
                <a:solidFill>
                  <a:srgbClr val="000000"/>
                </a:solidFill>
                <a:effectLst/>
                <a:latin typeface="+mn-ea"/>
                <a:cs typeface="Times New Roman" panose="02020603050405020304" pitchFamily="18" charset="0"/>
              </a:rPr>
              <a:t> </a:t>
            </a:r>
            <a:r>
              <a:rPr lang="en-US" altLang="ko-KR" sz="1000" dirty="0"/>
              <a:t>(specified in ISO/IEC 15067-3</a:t>
            </a:r>
            <a:endParaRPr lang="ko-KR" altLang="ko-KR" sz="1000" dirty="0">
              <a:effectLst/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30000"/>
              </a:lnSpc>
            </a:pPr>
            <a:r>
              <a:rPr lang="de-DE" altLang="ko-KR" sz="1000" dirty="0">
                <a:solidFill>
                  <a:srgbClr val="000000"/>
                </a:solidFill>
                <a:effectLst/>
                <a:latin typeface="+mn-ea"/>
                <a:cs typeface="Times New Roman" panose="02020603050405020304" pitchFamily="18" charset="0"/>
              </a:rPr>
              <a:t> </a:t>
            </a:r>
            <a:endParaRPr lang="ko-KR" altLang="ko-KR" sz="1000" b="1" dirty="0">
              <a:effectLst/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30000"/>
              </a:lnSpc>
            </a:pPr>
            <a:r>
              <a:rPr lang="ko-KR" altLang="ko-KR" sz="1000" b="1" dirty="0">
                <a:solidFill>
                  <a:srgbClr val="000000"/>
                </a:solidFill>
                <a:effectLst/>
                <a:latin typeface="+mn-ea"/>
                <a:cs typeface="Times New Roman" panose="02020603050405020304" pitchFamily="18" charset="0"/>
              </a:rPr>
              <a:t>커뮤니티 에너지관리에이전트</a:t>
            </a:r>
            <a:r>
              <a:rPr lang="de-DE" altLang="ko-KR" sz="1000" dirty="0">
                <a:solidFill>
                  <a:srgbClr val="000000"/>
                </a:solidFill>
                <a:effectLst/>
                <a:latin typeface="+mn-ea"/>
                <a:cs typeface="Times New Roman" panose="02020603050405020304" pitchFamily="18" charset="0"/>
              </a:rPr>
              <a:t>(Community Energy Management Agnet)</a:t>
            </a:r>
            <a:endParaRPr lang="ko-KR" altLang="ko-KR" sz="1000" dirty="0">
              <a:effectLst/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30000"/>
              </a:lnSpc>
            </a:pPr>
            <a:r>
              <a:rPr lang="en-US" altLang="ko-KR" sz="1000" dirty="0">
                <a:solidFill>
                  <a:srgbClr val="000000"/>
                </a:solidFill>
                <a:effectLst/>
                <a:latin typeface="+mn-ea"/>
                <a:cs typeface="Times New Roman" panose="02020603050405020304" pitchFamily="18" charset="0"/>
              </a:rPr>
              <a:t>: </a:t>
            </a:r>
            <a:r>
              <a:rPr lang="ko-KR" altLang="ko-KR" sz="1000" dirty="0">
                <a:solidFill>
                  <a:srgbClr val="000000"/>
                </a:solidFill>
                <a:effectLst/>
                <a:latin typeface="+mn-ea"/>
                <a:cs typeface="Times New Roman" panose="02020603050405020304" pitchFamily="18" charset="0"/>
              </a:rPr>
              <a:t>커뮤니티 영역에 위치하여 에너지관리 서비스를 제공하는 제어 기능을 가진 장치</a:t>
            </a:r>
            <a:endParaRPr lang="ko-KR" altLang="ko-KR" sz="1000" dirty="0">
              <a:effectLst/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30000"/>
              </a:lnSpc>
            </a:pPr>
            <a:r>
              <a:rPr lang="de-DE" altLang="ko-KR" sz="1000" dirty="0">
                <a:solidFill>
                  <a:srgbClr val="000000"/>
                </a:solidFill>
                <a:effectLst/>
                <a:latin typeface="+mn-ea"/>
                <a:cs typeface="Times New Roman" panose="02020603050405020304" pitchFamily="18" charset="0"/>
              </a:rPr>
              <a:t> </a:t>
            </a:r>
            <a:endParaRPr lang="ko-KR" altLang="ko-KR" sz="1000" b="1" dirty="0">
              <a:effectLst/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30000"/>
              </a:lnSpc>
            </a:pPr>
            <a:r>
              <a:rPr lang="ko-KR" altLang="ko-KR" sz="1000" b="1" dirty="0">
                <a:solidFill>
                  <a:srgbClr val="000000"/>
                </a:solidFill>
                <a:effectLst/>
                <a:latin typeface="+mn-ea"/>
                <a:cs typeface="Times New Roman" panose="02020603050405020304" pitchFamily="18" charset="0"/>
              </a:rPr>
              <a:t>온라인 에너지관리에이전트</a:t>
            </a:r>
            <a:r>
              <a:rPr lang="de-DE" altLang="ko-KR" sz="1000" dirty="0">
                <a:solidFill>
                  <a:srgbClr val="000000"/>
                </a:solidFill>
                <a:effectLst/>
                <a:latin typeface="+mn-ea"/>
                <a:cs typeface="Times New Roman" panose="02020603050405020304" pitchFamily="18" charset="0"/>
              </a:rPr>
              <a:t>(Online Energy Management Agnet)</a:t>
            </a:r>
            <a:endParaRPr lang="ko-KR" altLang="ko-KR" sz="1000" dirty="0">
              <a:effectLst/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30000"/>
              </a:lnSpc>
            </a:pPr>
            <a:r>
              <a:rPr lang="en-US" altLang="ko-KR" sz="1000" dirty="0">
                <a:solidFill>
                  <a:srgbClr val="000000"/>
                </a:solidFill>
                <a:effectLst/>
                <a:latin typeface="+mn-ea"/>
                <a:cs typeface="Times New Roman" panose="02020603050405020304" pitchFamily="18" charset="0"/>
              </a:rPr>
              <a:t>: </a:t>
            </a:r>
            <a:r>
              <a:rPr lang="ko-KR" altLang="ko-KR" sz="1000" dirty="0" err="1">
                <a:solidFill>
                  <a:srgbClr val="000000"/>
                </a:solidFill>
                <a:effectLst/>
                <a:latin typeface="+mn-ea"/>
                <a:cs typeface="Times New Roman" panose="02020603050405020304" pitchFamily="18" charset="0"/>
              </a:rPr>
              <a:t>클라우드</a:t>
            </a:r>
            <a:r>
              <a:rPr lang="ko-KR" altLang="ko-KR" sz="1000" dirty="0">
                <a:solidFill>
                  <a:srgbClr val="000000"/>
                </a:solidFill>
                <a:effectLst/>
                <a:latin typeface="+mn-ea"/>
                <a:cs typeface="Times New Roman" panose="02020603050405020304" pitchFamily="18" charset="0"/>
              </a:rPr>
              <a:t> 환경에 위치하여 에너지관리 서비스를 제공하는 제어 기능을 가진 장치</a:t>
            </a:r>
            <a:endParaRPr lang="en-US" altLang="ko-KR" sz="1000" dirty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30000"/>
              </a:lnSpc>
            </a:pPr>
            <a:endParaRPr lang="ko-KR" altLang="ko-KR" sz="1000" b="1" dirty="0">
              <a:effectLst/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30000"/>
              </a:lnSpc>
            </a:pPr>
            <a:r>
              <a:rPr lang="ko-KR" altLang="ko-KR" sz="1000" b="1" dirty="0">
                <a:solidFill>
                  <a:srgbClr val="000000"/>
                </a:solidFill>
                <a:effectLst/>
                <a:latin typeface="+mn-ea"/>
                <a:cs typeface="Times New Roman" panose="02020603050405020304" pitchFamily="18" charset="0"/>
              </a:rPr>
              <a:t>커뮤니티 수요반응</a:t>
            </a:r>
            <a:r>
              <a:rPr lang="de-DE" altLang="ko-KR" sz="1000" dirty="0">
                <a:solidFill>
                  <a:srgbClr val="000000"/>
                </a:solidFill>
                <a:effectLst/>
                <a:latin typeface="+mn-ea"/>
                <a:cs typeface="Times New Roman" panose="02020603050405020304" pitchFamily="18" charset="0"/>
              </a:rPr>
              <a:t>(Community Demand Response)</a:t>
            </a:r>
            <a:endParaRPr lang="ko-KR" altLang="ko-KR" sz="1000" dirty="0">
              <a:effectLst/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30000"/>
              </a:lnSpc>
            </a:pPr>
            <a:r>
              <a:rPr lang="en-US" altLang="ko-KR" sz="1000" dirty="0">
                <a:solidFill>
                  <a:srgbClr val="000000"/>
                </a:solidFill>
                <a:effectLst/>
                <a:latin typeface="+mn-ea"/>
                <a:cs typeface="Times New Roman" panose="02020603050405020304" pitchFamily="18" charset="0"/>
              </a:rPr>
              <a:t>: </a:t>
            </a:r>
            <a:r>
              <a:rPr lang="ko-KR" altLang="ko-KR" sz="1000" dirty="0">
                <a:solidFill>
                  <a:srgbClr val="000000"/>
                </a:solidFill>
                <a:effectLst/>
                <a:latin typeface="+mn-ea"/>
                <a:cs typeface="Times New Roman" panose="02020603050405020304" pitchFamily="18" charset="0"/>
              </a:rPr>
              <a:t>소규모 수요반응 자원을 하나의 수요반응 자원으로 통합하여 보다 커다란 규모의 수요반응 자원 제어하는 기술</a:t>
            </a:r>
            <a:endParaRPr lang="ko-KR" altLang="ko-KR" sz="1000" dirty="0">
              <a:effectLst/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30000"/>
              </a:lnSpc>
            </a:pPr>
            <a:r>
              <a:rPr lang="de-DE" altLang="ko-KR" sz="1000" dirty="0">
                <a:solidFill>
                  <a:srgbClr val="000000"/>
                </a:solidFill>
                <a:effectLst/>
                <a:latin typeface="+mn-ea"/>
                <a:cs typeface="Times New Roman" panose="02020603050405020304" pitchFamily="18" charset="0"/>
              </a:rPr>
              <a:t> </a:t>
            </a:r>
            <a:endParaRPr lang="ko-KR" altLang="ko-KR" sz="1000" dirty="0">
              <a:effectLst/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30000"/>
              </a:lnSpc>
            </a:pPr>
            <a:r>
              <a:rPr lang="ko-KR" altLang="ko-KR" sz="1000" b="1" dirty="0">
                <a:solidFill>
                  <a:srgbClr val="000000"/>
                </a:solidFill>
                <a:effectLst/>
                <a:latin typeface="+mn-ea"/>
                <a:cs typeface="Times New Roman" panose="02020603050405020304" pitchFamily="18" charset="0"/>
              </a:rPr>
              <a:t>커뮤니티 에너지관리시스템</a:t>
            </a:r>
            <a:r>
              <a:rPr lang="de-DE" altLang="ko-KR" sz="1000" dirty="0">
                <a:solidFill>
                  <a:srgbClr val="000000"/>
                </a:solidFill>
                <a:effectLst/>
                <a:latin typeface="+mn-ea"/>
                <a:cs typeface="Times New Roman" panose="02020603050405020304" pitchFamily="18" charset="0"/>
              </a:rPr>
              <a:t>(Community Energy Management System)</a:t>
            </a:r>
            <a:endParaRPr lang="ko-KR" altLang="ko-KR" sz="1000" dirty="0">
              <a:effectLst/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30000"/>
              </a:lnSpc>
            </a:pPr>
            <a:r>
              <a:rPr lang="en-US" altLang="ko-KR" sz="1000" dirty="0">
                <a:solidFill>
                  <a:srgbClr val="000000"/>
                </a:solidFill>
                <a:effectLst/>
                <a:latin typeface="+mn-ea"/>
                <a:cs typeface="Times New Roman" panose="02020603050405020304" pitchFamily="18" charset="0"/>
              </a:rPr>
              <a:t>: </a:t>
            </a:r>
            <a:r>
              <a:rPr lang="ko-KR" altLang="ko-KR" sz="1000" dirty="0">
                <a:solidFill>
                  <a:srgbClr val="000000"/>
                </a:solidFill>
                <a:effectLst/>
                <a:latin typeface="+mn-ea"/>
                <a:cs typeface="Times New Roman" panose="02020603050405020304" pitchFamily="18" charset="0"/>
              </a:rPr>
              <a:t>다수의 개별 홈 소비자로부터 에너지 정보를 수집</a:t>
            </a:r>
            <a:r>
              <a:rPr lang="de-DE" altLang="ko-KR" sz="1000" dirty="0">
                <a:solidFill>
                  <a:srgbClr val="000000"/>
                </a:solidFill>
                <a:effectLst/>
                <a:latin typeface="+mn-ea"/>
                <a:cs typeface="Times New Roman" panose="02020603050405020304" pitchFamily="18" charset="0"/>
              </a:rPr>
              <a:t>, </a:t>
            </a:r>
            <a:r>
              <a:rPr lang="ko-KR" altLang="ko-KR" sz="1000" dirty="0">
                <a:solidFill>
                  <a:srgbClr val="000000"/>
                </a:solidFill>
                <a:effectLst/>
                <a:latin typeface="+mn-ea"/>
                <a:cs typeface="Times New Roman" panose="02020603050405020304" pitchFamily="18" charset="0"/>
              </a:rPr>
              <a:t>통합하여 커뮤니티 또는 온라인 에너지관리시스템을 통한 에너지 관리 시스템</a:t>
            </a:r>
            <a:endParaRPr lang="ko-KR" altLang="ko-KR" sz="1000" dirty="0">
              <a:effectLst/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30000"/>
              </a:lnSpc>
            </a:pPr>
            <a:r>
              <a:rPr lang="de-DE" altLang="ko-KR" sz="1000" dirty="0">
                <a:solidFill>
                  <a:srgbClr val="000000"/>
                </a:solidFill>
                <a:effectLst/>
                <a:latin typeface="+mn-ea"/>
                <a:cs typeface="Times New Roman" panose="02020603050405020304" pitchFamily="18" charset="0"/>
              </a:rPr>
              <a:t> </a:t>
            </a:r>
            <a:endParaRPr lang="ko-KR" altLang="ko-KR" sz="1000" b="1" dirty="0">
              <a:effectLst/>
              <a:latin typeface="+mn-ea"/>
              <a:cs typeface="Times New Roman" panose="02020603050405020304" pitchFamily="18" charset="0"/>
            </a:endParaRPr>
          </a:p>
          <a:p>
            <a:pPr latinLnBrk="0">
              <a:lnSpc>
                <a:spcPct val="130000"/>
              </a:lnSpc>
            </a:pPr>
            <a:r>
              <a:rPr lang="de-DE" altLang="ko-KR" sz="1000" b="1" dirty="0">
                <a:solidFill>
                  <a:srgbClr val="000000"/>
                </a:solidFill>
                <a:effectLst/>
                <a:latin typeface="+mn-ea"/>
                <a:cs typeface="Times New Roman" panose="02020603050405020304" pitchFamily="18" charset="0"/>
              </a:rPr>
              <a:t> </a:t>
            </a:r>
            <a:r>
              <a:rPr lang="de-DE" altLang="ko-KR" sz="1000" dirty="0">
                <a:solidFill>
                  <a:srgbClr val="000000"/>
                </a:solidFill>
                <a:effectLst/>
                <a:latin typeface="+mn-ea"/>
                <a:cs typeface="Times New Roman" panose="02020603050405020304" pitchFamily="18" charset="0"/>
              </a:rPr>
              <a:t> </a:t>
            </a:r>
            <a:endParaRPr lang="ko-KR" altLang="ko-KR" sz="1000" dirty="0">
              <a:effectLst/>
              <a:latin typeface="+mn-ea"/>
              <a:cs typeface="Times New Roman" panose="02020603050405020304" pitchFamily="18" charset="0"/>
            </a:endParaRPr>
          </a:p>
          <a:p>
            <a:pPr latinLnBrk="0">
              <a:lnSpc>
                <a:spcPct val="130000"/>
              </a:lnSpc>
            </a:pPr>
            <a:r>
              <a:rPr lang="de-DE" altLang="ko-KR" sz="1000" b="1" dirty="0">
                <a:solidFill>
                  <a:srgbClr val="000000"/>
                </a:solidFill>
                <a:effectLst/>
                <a:latin typeface="+mn-ea"/>
                <a:cs typeface="Times New Roman" panose="02020603050405020304" pitchFamily="18" charset="0"/>
              </a:rPr>
              <a:t> </a:t>
            </a:r>
            <a:endParaRPr lang="ko-KR" altLang="ko-KR" sz="1000" dirty="0">
              <a:effectLst/>
              <a:latin typeface="+mn-ea"/>
              <a:cs typeface="Times New Roman" panose="02020603050405020304" pitchFamily="18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428860" y="4447512"/>
            <a:ext cx="3929090" cy="2264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699009814"/>
      </p:ext>
    </p:extLst>
  </p:cSld>
  <p:clrMapOvr>
    <a:masterClrMapping/>
  </p:clrMapOvr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"/>
          <p:cNvSpPr>
            <a:spLocks noGrp="1"/>
          </p:cNvSpPr>
          <p:nvPr>
            <p:ph type="ctrTitle"/>
          </p:nvPr>
        </p:nvSpPr>
        <p:spPr>
          <a:xfrm>
            <a:off x="685800" y="2071678"/>
            <a:ext cx="7772400" cy="2000264"/>
          </a:xfrm>
        </p:spPr>
        <p:txBody>
          <a:bodyPr/>
          <a:lstStyle/>
          <a:p>
            <a:r>
              <a:rPr lang="en-US" b="1" dirty="0"/>
              <a:t>Main Part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F13F5CC-B8E9-482F-A016-6EE14B7359EE}" type="slidenum">
              <a:rPr lang="ko-KR" altLang="en-US" smtClean="0"/>
              <a:pPr/>
              <a:t>298</a:t>
            </a:fld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3478463" y="3789040"/>
            <a:ext cx="21870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 smtClean="0"/>
              <a:t>계층 구조 </a:t>
            </a:r>
            <a:r>
              <a:rPr lang="en-US" altLang="ko-KR" dirty="0" smtClean="0"/>
              <a:t>AS-IS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 smtClean="0"/>
              <a:t>전체 </a:t>
            </a:r>
            <a:r>
              <a:rPr lang="en-US" altLang="ko-KR" dirty="0" smtClean="0"/>
              <a:t>Framework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39046879"/>
      </p:ext>
    </p:extLst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계층 구조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AS-IS</a:t>
            </a:r>
            <a:endParaRPr lang="ko-KR" altLang="en-US" dirty="0"/>
          </a:p>
        </p:txBody>
      </p:sp>
      <p:grpSp>
        <p:nvGrpSpPr>
          <p:cNvPr id="289" name="그룹 8"/>
          <p:cNvGrpSpPr/>
          <p:nvPr/>
        </p:nvGrpSpPr>
        <p:grpSpPr>
          <a:xfrm>
            <a:off x="3714744" y="1311261"/>
            <a:ext cx="1143008" cy="909331"/>
            <a:chOff x="3714744" y="1326843"/>
            <a:chExt cx="1143008" cy="909331"/>
          </a:xfrm>
        </p:grpSpPr>
        <p:sp>
          <p:nvSpPr>
            <p:cNvPr id="290" name="직사각형 289"/>
            <p:cNvSpPr/>
            <p:nvPr/>
          </p:nvSpPr>
          <p:spPr bwMode="auto">
            <a:xfrm>
              <a:off x="3714744" y="1643050"/>
              <a:ext cx="1143008" cy="571504"/>
            </a:xfrm>
            <a:prstGeom prst="rect">
              <a:avLst/>
            </a:prstGeom>
            <a:noFill/>
            <a:ln w="12699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291" name="TextBox 290"/>
            <p:cNvSpPr txBox="1"/>
            <p:nvPr/>
          </p:nvSpPr>
          <p:spPr>
            <a:xfrm>
              <a:off x="3855306" y="1805287"/>
              <a:ext cx="910827" cy="43088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 smtClean="0">
                  <a:latin typeface="+mn-ea"/>
                </a:rPr>
                <a:t>VTN</a:t>
              </a:r>
            </a:p>
            <a:p>
              <a:r>
                <a:rPr lang="en-US" altLang="ko-KR" sz="1100" b="1" dirty="0" smtClean="0">
                  <a:latin typeface="+mn-ea"/>
                </a:rPr>
                <a:t>(</a:t>
              </a:r>
              <a:r>
                <a:rPr lang="en-US" altLang="ko-KR" sz="1100" b="1" i="1" dirty="0" smtClean="0">
                  <a:latin typeface="+mn-ea"/>
                </a:rPr>
                <a:t>EPRI C++</a:t>
              </a:r>
              <a:r>
                <a:rPr lang="en-US" altLang="ko-KR" sz="1100" b="1" dirty="0" smtClean="0">
                  <a:latin typeface="+mn-ea"/>
                </a:rPr>
                <a:t>)</a:t>
              </a:r>
              <a:endParaRPr lang="en-US" altLang="ko-KR" sz="1100" b="1" dirty="0">
                <a:latin typeface="+mn-ea"/>
              </a:endParaRPr>
            </a:p>
          </p:txBody>
        </p:sp>
        <p:pic>
          <p:nvPicPr>
            <p:cNvPr id="292" name="Picture 3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3929058" y="1326843"/>
              <a:ext cx="571504" cy="5143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293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429124" y="1454436"/>
              <a:ext cx="285752" cy="3724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294" name="직사각형 293"/>
          <p:cNvSpPr/>
          <p:nvPr/>
        </p:nvSpPr>
        <p:spPr bwMode="auto">
          <a:xfrm>
            <a:off x="3071802" y="2525707"/>
            <a:ext cx="2500330" cy="623925"/>
          </a:xfrm>
          <a:prstGeom prst="rect">
            <a:avLst/>
          </a:prstGeom>
          <a:noFill/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en-US" sz="2000" dirty="0">
              <a:latin typeface="Times New Roman" pitchFamily="18" charset="0"/>
              <a:ea typeface="굴림" pitchFamily="50" charset="-127"/>
            </a:endParaRPr>
          </a:p>
        </p:txBody>
      </p:sp>
      <p:cxnSp>
        <p:nvCxnSpPr>
          <p:cNvPr id="295" name="직선 연결선 294"/>
          <p:cNvCxnSpPr/>
          <p:nvPr/>
        </p:nvCxnSpPr>
        <p:spPr bwMode="auto">
          <a:xfrm rot="5400000">
            <a:off x="4122881" y="2362339"/>
            <a:ext cx="326735" cy="1588"/>
          </a:xfrm>
          <a:prstGeom prst="line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96" name="직선 연결선 295"/>
          <p:cNvCxnSpPr/>
          <p:nvPr/>
        </p:nvCxnSpPr>
        <p:spPr bwMode="auto">
          <a:xfrm rot="5400000">
            <a:off x="2747700" y="987158"/>
            <a:ext cx="326735" cy="2750363"/>
          </a:xfrm>
          <a:prstGeom prst="line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97" name="직선 연결선 296"/>
          <p:cNvCxnSpPr/>
          <p:nvPr/>
        </p:nvCxnSpPr>
        <p:spPr bwMode="auto">
          <a:xfrm rot="16200000" flipH="1">
            <a:off x="5605219" y="880000"/>
            <a:ext cx="326735" cy="2964677"/>
          </a:xfrm>
          <a:prstGeom prst="line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298" name="Picture 20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357554" y="2597145"/>
            <a:ext cx="552430" cy="438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99" name="그룹 298"/>
          <p:cNvGrpSpPr/>
          <p:nvPr/>
        </p:nvGrpSpPr>
        <p:grpSpPr>
          <a:xfrm>
            <a:off x="2107389" y="3149632"/>
            <a:ext cx="4572032" cy="1901807"/>
            <a:chOff x="2107389" y="3124231"/>
            <a:chExt cx="4572032" cy="1901807"/>
          </a:xfrm>
        </p:grpSpPr>
        <p:cxnSp>
          <p:nvCxnSpPr>
            <p:cNvPr id="300" name="직선 연결선 299"/>
            <p:cNvCxnSpPr>
              <a:stCxn id="330" idx="0"/>
            </p:cNvCxnSpPr>
            <p:nvPr/>
          </p:nvCxnSpPr>
          <p:spPr bwMode="auto">
            <a:xfrm rot="5400000" flipH="1" flipV="1">
              <a:off x="2285985" y="2990056"/>
              <a:ext cx="1857386" cy="2214577"/>
            </a:xfrm>
            <a:prstGeom prst="line">
              <a:avLst/>
            </a:prstGeom>
            <a:solidFill>
              <a:schemeClr val="accent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1" name="직선 연결선 300"/>
            <p:cNvCxnSpPr>
              <a:endCxn id="333" idx="0"/>
            </p:cNvCxnSpPr>
            <p:nvPr/>
          </p:nvCxnSpPr>
          <p:spPr bwMode="auto">
            <a:xfrm>
              <a:off x="4357686" y="3168649"/>
              <a:ext cx="2321735" cy="1857388"/>
            </a:xfrm>
            <a:prstGeom prst="line">
              <a:avLst/>
            </a:prstGeom>
            <a:solidFill>
              <a:schemeClr val="accent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2" name="직선 연결선 301"/>
            <p:cNvCxnSpPr>
              <a:stCxn id="324" idx="0"/>
              <a:endCxn id="294" idx="2"/>
            </p:cNvCxnSpPr>
            <p:nvPr/>
          </p:nvCxnSpPr>
          <p:spPr bwMode="auto">
            <a:xfrm flipV="1">
              <a:off x="3250397" y="3124231"/>
              <a:ext cx="1071570" cy="1876405"/>
            </a:xfrm>
            <a:prstGeom prst="line">
              <a:avLst/>
            </a:prstGeom>
            <a:solidFill>
              <a:schemeClr val="accent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3" name="직선 연결선 302"/>
            <p:cNvCxnSpPr>
              <a:stCxn id="294" idx="2"/>
            </p:cNvCxnSpPr>
            <p:nvPr/>
          </p:nvCxnSpPr>
          <p:spPr bwMode="auto">
            <a:xfrm>
              <a:off x="4321967" y="3124231"/>
              <a:ext cx="40034" cy="1901805"/>
            </a:xfrm>
            <a:prstGeom prst="line">
              <a:avLst/>
            </a:prstGeom>
            <a:solidFill>
              <a:schemeClr val="accent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4" name="직선 연결선 303"/>
            <p:cNvCxnSpPr>
              <a:stCxn id="294" idx="2"/>
              <a:endCxn id="327" idx="0"/>
            </p:cNvCxnSpPr>
            <p:nvPr/>
          </p:nvCxnSpPr>
          <p:spPr bwMode="auto">
            <a:xfrm>
              <a:off x="4321967" y="3124231"/>
              <a:ext cx="1214446" cy="1876405"/>
            </a:xfrm>
            <a:prstGeom prst="line">
              <a:avLst/>
            </a:prstGeom>
            <a:solidFill>
              <a:schemeClr val="accent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pic>
        <p:nvPicPr>
          <p:cNvPr id="305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929058" y="5168913"/>
            <a:ext cx="357190" cy="3271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06" name="TextBox 305"/>
          <p:cNvSpPr txBox="1"/>
          <p:nvPr/>
        </p:nvSpPr>
        <p:spPr>
          <a:xfrm>
            <a:off x="1857356" y="1954203"/>
            <a:ext cx="1749774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200" b="1" dirty="0" err="1">
                <a:solidFill>
                  <a:srgbClr val="0000FF"/>
                </a:solidFill>
                <a:latin typeface="+mj-ea"/>
                <a:ea typeface="+mj-ea"/>
              </a:rPr>
              <a:t>OpenADR</a:t>
            </a:r>
            <a:r>
              <a:rPr lang="en-US" altLang="ko-KR" sz="1200" b="1" dirty="0">
                <a:solidFill>
                  <a:srgbClr val="0000FF"/>
                </a:solidFill>
                <a:latin typeface="+mj-ea"/>
                <a:ea typeface="+mj-ea"/>
              </a:rPr>
              <a:t>(HTTP,XML)</a:t>
            </a:r>
          </a:p>
        </p:txBody>
      </p:sp>
      <p:sp>
        <p:nvSpPr>
          <p:cNvPr id="307" name="TextBox 306"/>
          <p:cNvSpPr txBox="1"/>
          <p:nvPr/>
        </p:nvSpPr>
        <p:spPr>
          <a:xfrm>
            <a:off x="2500298" y="3320278"/>
            <a:ext cx="2674578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200" b="1" dirty="0" smtClean="0">
                <a:solidFill>
                  <a:srgbClr val="FF0000"/>
                </a:solidFill>
                <a:latin typeface="+mj-ea"/>
              </a:rPr>
              <a:t>EMA Protocol(</a:t>
            </a:r>
            <a:r>
              <a:rPr lang="en-US" altLang="ko-KR" sz="1200" b="1" dirty="0" err="1" smtClean="0">
                <a:solidFill>
                  <a:srgbClr val="FF0000"/>
                </a:solidFill>
                <a:latin typeface="+mj-ea"/>
              </a:rPr>
              <a:t>CoAP</a:t>
            </a:r>
            <a:r>
              <a:rPr lang="en-US" altLang="ko-KR" sz="1200" b="1" dirty="0" smtClean="0">
                <a:solidFill>
                  <a:srgbClr val="FF0000"/>
                </a:solidFill>
                <a:latin typeface="+mj-ea"/>
              </a:rPr>
              <a:t>, MQTT/JSON)</a:t>
            </a:r>
            <a:endParaRPr lang="en-US" altLang="ko-KR" sz="1200" b="1" dirty="0">
              <a:solidFill>
                <a:srgbClr val="FF0000"/>
              </a:solidFill>
              <a:latin typeface="+mj-ea"/>
            </a:endParaRPr>
          </a:p>
        </p:txBody>
      </p:sp>
      <p:sp>
        <p:nvSpPr>
          <p:cNvPr id="308" name="TextBox 307"/>
          <p:cNvSpPr txBox="1"/>
          <p:nvPr/>
        </p:nvSpPr>
        <p:spPr>
          <a:xfrm>
            <a:off x="4071935" y="2573991"/>
            <a:ext cx="12144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latin typeface="+mj-ea"/>
                <a:ea typeface="+mj-ea"/>
              </a:rPr>
              <a:t>VEN</a:t>
            </a:r>
          </a:p>
          <a:p>
            <a:r>
              <a:rPr lang="en-US" altLang="ko-KR" sz="1400" b="1" dirty="0" smtClean="0">
                <a:latin typeface="+mj-ea"/>
              </a:rPr>
              <a:t>SEMA</a:t>
            </a:r>
            <a:endParaRPr lang="en-US" altLang="ko-KR" sz="1400" b="1" dirty="0">
              <a:latin typeface="+mj-ea"/>
              <a:ea typeface="+mj-ea"/>
            </a:endParaRPr>
          </a:p>
        </p:txBody>
      </p:sp>
      <p:sp>
        <p:nvSpPr>
          <p:cNvPr id="309" name="오른쪽 중괄호 308"/>
          <p:cNvSpPr/>
          <p:nvPr/>
        </p:nvSpPr>
        <p:spPr bwMode="auto">
          <a:xfrm>
            <a:off x="4714876" y="2597145"/>
            <a:ext cx="214314" cy="428628"/>
          </a:xfrm>
          <a:prstGeom prst="rightBrace">
            <a:avLst/>
          </a:prstGeom>
          <a:noFill/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310" name="TextBox 309"/>
          <p:cNvSpPr txBox="1"/>
          <p:nvPr/>
        </p:nvSpPr>
        <p:spPr>
          <a:xfrm>
            <a:off x="4929190" y="2668583"/>
            <a:ext cx="506870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200" b="1" dirty="0" smtClean="0">
                <a:solidFill>
                  <a:srgbClr val="0000FF"/>
                </a:solidFill>
                <a:latin typeface="+mj-ea"/>
                <a:ea typeface="+mj-ea"/>
              </a:rPr>
              <a:t>UDP</a:t>
            </a:r>
            <a:endParaRPr lang="en-US" altLang="ko-KR" sz="1200" b="1" dirty="0">
              <a:solidFill>
                <a:srgbClr val="0000FF"/>
              </a:solidFill>
              <a:latin typeface="+mj-ea"/>
              <a:ea typeface="+mj-ea"/>
            </a:endParaRPr>
          </a:p>
        </p:txBody>
      </p:sp>
      <p:sp>
        <p:nvSpPr>
          <p:cNvPr id="311" name="직사각형 310"/>
          <p:cNvSpPr/>
          <p:nvPr/>
        </p:nvSpPr>
        <p:spPr bwMode="auto">
          <a:xfrm>
            <a:off x="6000760" y="2525707"/>
            <a:ext cx="2500330" cy="623925"/>
          </a:xfrm>
          <a:prstGeom prst="rect">
            <a:avLst/>
          </a:prstGeom>
          <a:noFill/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en-US" sz="2000" dirty="0">
              <a:latin typeface="Times New Roman" pitchFamily="18" charset="0"/>
              <a:ea typeface="굴림" pitchFamily="50" charset="-127"/>
            </a:endParaRPr>
          </a:p>
        </p:txBody>
      </p:sp>
      <p:pic>
        <p:nvPicPr>
          <p:cNvPr id="312" name="Picture 20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286512" y="2597145"/>
            <a:ext cx="552430" cy="438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3" name="TextBox 312"/>
          <p:cNvSpPr txBox="1"/>
          <p:nvPr/>
        </p:nvSpPr>
        <p:spPr>
          <a:xfrm>
            <a:off x="7000893" y="2573991"/>
            <a:ext cx="12144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latin typeface="+mj-ea"/>
                <a:ea typeface="+mj-ea"/>
              </a:rPr>
              <a:t>VEN</a:t>
            </a:r>
          </a:p>
          <a:p>
            <a:r>
              <a:rPr lang="en-US" altLang="ko-KR" sz="1400" b="1" dirty="0" smtClean="0">
                <a:latin typeface="+mj-ea"/>
              </a:rPr>
              <a:t>SEMA</a:t>
            </a:r>
            <a:endParaRPr lang="en-US" altLang="ko-KR" sz="1400" b="1" dirty="0">
              <a:latin typeface="+mj-ea"/>
              <a:ea typeface="+mj-ea"/>
            </a:endParaRPr>
          </a:p>
        </p:txBody>
      </p:sp>
      <p:sp>
        <p:nvSpPr>
          <p:cNvPr id="314" name="오른쪽 중괄호 313"/>
          <p:cNvSpPr/>
          <p:nvPr/>
        </p:nvSpPr>
        <p:spPr bwMode="auto">
          <a:xfrm>
            <a:off x="7643834" y="2597145"/>
            <a:ext cx="214314" cy="428628"/>
          </a:xfrm>
          <a:prstGeom prst="rightBrace">
            <a:avLst/>
          </a:prstGeom>
          <a:noFill/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315" name="TextBox 314"/>
          <p:cNvSpPr txBox="1"/>
          <p:nvPr/>
        </p:nvSpPr>
        <p:spPr>
          <a:xfrm>
            <a:off x="7858148" y="2668583"/>
            <a:ext cx="506870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200" b="1" dirty="0" smtClean="0">
                <a:solidFill>
                  <a:srgbClr val="0000FF"/>
                </a:solidFill>
                <a:latin typeface="+mj-ea"/>
                <a:ea typeface="+mj-ea"/>
              </a:rPr>
              <a:t>UDP</a:t>
            </a:r>
            <a:endParaRPr lang="en-US" altLang="ko-KR" sz="1200" b="1" dirty="0">
              <a:solidFill>
                <a:srgbClr val="0000FF"/>
              </a:solidFill>
              <a:latin typeface="+mj-ea"/>
              <a:ea typeface="+mj-ea"/>
            </a:endParaRPr>
          </a:p>
        </p:txBody>
      </p:sp>
      <p:sp>
        <p:nvSpPr>
          <p:cNvPr id="316" name="직사각형 315"/>
          <p:cNvSpPr/>
          <p:nvPr/>
        </p:nvSpPr>
        <p:spPr bwMode="auto">
          <a:xfrm>
            <a:off x="285720" y="2544724"/>
            <a:ext cx="2500330" cy="623925"/>
          </a:xfrm>
          <a:prstGeom prst="rect">
            <a:avLst/>
          </a:prstGeom>
          <a:noFill/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en-US" sz="2000" dirty="0">
              <a:latin typeface="Times New Roman" pitchFamily="18" charset="0"/>
              <a:ea typeface="굴림" pitchFamily="50" charset="-127"/>
            </a:endParaRPr>
          </a:p>
        </p:txBody>
      </p:sp>
      <p:pic>
        <p:nvPicPr>
          <p:cNvPr id="317" name="Picture 20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71472" y="2597145"/>
            <a:ext cx="552430" cy="438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8" name="TextBox 317"/>
          <p:cNvSpPr txBox="1"/>
          <p:nvPr/>
        </p:nvSpPr>
        <p:spPr>
          <a:xfrm>
            <a:off x="1285853" y="2573991"/>
            <a:ext cx="12144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latin typeface="+mj-ea"/>
                <a:ea typeface="+mj-ea"/>
              </a:rPr>
              <a:t>VEN</a:t>
            </a:r>
          </a:p>
          <a:p>
            <a:r>
              <a:rPr lang="en-US" altLang="ko-KR" sz="1400" b="1" dirty="0" smtClean="0">
                <a:latin typeface="+mj-ea"/>
              </a:rPr>
              <a:t>SEMA</a:t>
            </a:r>
            <a:endParaRPr lang="en-US" altLang="ko-KR" sz="1400" b="1" dirty="0">
              <a:latin typeface="+mj-ea"/>
              <a:ea typeface="+mj-ea"/>
            </a:endParaRPr>
          </a:p>
        </p:txBody>
      </p:sp>
      <p:sp>
        <p:nvSpPr>
          <p:cNvPr id="319" name="오른쪽 중괄호 318"/>
          <p:cNvSpPr/>
          <p:nvPr/>
        </p:nvSpPr>
        <p:spPr bwMode="auto">
          <a:xfrm>
            <a:off x="1928794" y="2597145"/>
            <a:ext cx="214314" cy="428628"/>
          </a:xfrm>
          <a:prstGeom prst="rightBrace">
            <a:avLst/>
          </a:prstGeom>
          <a:noFill/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320" name="TextBox 319"/>
          <p:cNvSpPr txBox="1"/>
          <p:nvPr/>
        </p:nvSpPr>
        <p:spPr>
          <a:xfrm>
            <a:off x="2143108" y="2668583"/>
            <a:ext cx="506870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200" b="1" dirty="0" smtClean="0">
                <a:solidFill>
                  <a:srgbClr val="0000FF"/>
                </a:solidFill>
                <a:latin typeface="+mj-ea"/>
                <a:ea typeface="+mj-ea"/>
              </a:rPr>
              <a:t>UDP</a:t>
            </a:r>
            <a:endParaRPr lang="en-US" altLang="ko-KR" sz="1200" b="1" dirty="0">
              <a:solidFill>
                <a:srgbClr val="0000FF"/>
              </a:solidFill>
              <a:latin typeface="+mj-ea"/>
              <a:ea typeface="+mj-ea"/>
            </a:endParaRPr>
          </a:p>
        </p:txBody>
      </p:sp>
      <p:sp>
        <p:nvSpPr>
          <p:cNvPr id="321" name="직사각형 320"/>
          <p:cNvSpPr/>
          <p:nvPr/>
        </p:nvSpPr>
        <p:spPr bwMode="auto">
          <a:xfrm>
            <a:off x="3929058" y="5026037"/>
            <a:ext cx="928694" cy="642942"/>
          </a:xfrm>
          <a:prstGeom prst="rect">
            <a:avLst/>
          </a:prstGeom>
          <a:noFill/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en-US" sz="2000" dirty="0"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322" name="TextBox 321"/>
          <p:cNvSpPr txBox="1"/>
          <p:nvPr/>
        </p:nvSpPr>
        <p:spPr>
          <a:xfrm>
            <a:off x="4214810" y="5217197"/>
            <a:ext cx="7143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latin typeface="+mj-ea"/>
              </a:rPr>
              <a:t>CEMA</a:t>
            </a:r>
            <a:endParaRPr lang="en-US" altLang="ko-KR" sz="1400" b="1" dirty="0">
              <a:latin typeface="+mj-ea"/>
              <a:ea typeface="+mj-ea"/>
            </a:endParaRPr>
          </a:p>
        </p:txBody>
      </p:sp>
      <p:pic>
        <p:nvPicPr>
          <p:cNvPr id="323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786050" y="5168913"/>
            <a:ext cx="357190" cy="3271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24" name="직사각형 323"/>
          <p:cNvSpPr/>
          <p:nvPr/>
        </p:nvSpPr>
        <p:spPr bwMode="auto">
          <a:xfrm>
            <a:off x="2786050" y="5026037"/>
            <a:ext cx="928694" cy="642942"/>
          </a:xfrm>
          <a:prstGeom prst="rect">
            <a:avLst/>
          </a:prstGeom>
          <a:noFill/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en-US" sz="2000" dirty="0"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325" name="TextBox 324"/>
          <p:cNvSpPr txBox="1"/>
          <p:nvPr/>
        </p:nvSpPr>
        <p:spPr>
          <a:xfrm>
            <a:off x="3071802" y="5217197"/>
            <a:ext cx="7143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latin typeface="+mj-ea"/>
              </a:rPr>
              <a:t>CEMA</a:t>
            </a:r>
            <a:endParaRPr lang="en-US" altLang="ko-KR" sz="1400" b="1" dirty="0">
              <a:latin typeface="+mj-ea"/>
              <a:ea typeface="+mj-ea"/>
            </a:endParaRPr>
          </a:p>
        </p:txBody>
      </p:sp>
      <p:pic>
        <p:nvPicPr>
          <p:cNvPr id="326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072066" y="5168913"/>
            <a:ext cx="357190" cy="3271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27" name="직사각형 326"/>
          <p:cNvSpPr/>
          <p:nvPr/>
        </p:nvSpPr>
        <p:spPr bwMode="auto">
          <a:xfrm>
            <a:off x="5072066" y="5026037"/>
            <a:ext cx="928694" cy="642942"/>
          </a:xfrm>
          <a:prstGeom prst="rect">
            <a:avLst/>
          </a:prstGeom>
          <a:noFill/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en-US" sz="2000" dirty="0"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328" name="TextBox 327"/>
          <p:cNvSpPr txBox="1"/>
          <p:nvPr/>
        </p:nvSpPr>
        <p:spPr>
          <a:xfrm>
            <a:off x="5357818" y="5217197"/>
            <a:ext cx="7143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latin typeface="+mj-ea"/>
              </a:rPr>
              <a:t>CEMA</a:t>
            </a:r>
            <a:endParaRPr lang="en-US" altLang="ko-KR" sz="1400" b="1" dirty="0">
              <a:latin typeface="+mj-ea"/>
              <a:ea typeface="+mj-ea"/>
            </a:endParaRPr>
          </a:p>
        </p:txBody>
      </p:sp>
      <p:pic>
        <p:nvPicPr>
          <p:cNvPr id="329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643043" y="5168913"/>
            <a:ext cx="357190" cy="3271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30" name="직사각형 329"/>
          <p:cNvSpPr/>
          <p:nvPr/>
        </p:nvSpPr>
        <p:spPr bwMode="auto">
          <a:xfrm>
            <a:off x="1643043" y="5026037"/>
            <a:ext cx="928694" cy="642942"/>
          </a:xfrm>
          <a:prstGeom prst="rect">
            <a:avLst/>
          </a:prstGeom>
          <a:noFill/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en-US" sz="2000" dirty="0"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331" name="TextBox 330"/>
          <p:cNvSpPr txBox="1"/>
          <p:nvPr/>
        </p:nvSpPr>
        <p:spPr>
          <a:xfrm>
            <a:off x="1928795" y="5217197"/>
            <a:ext cx="7143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latin typeface="+mj-ea"/>
              </a:rPr>
              <a:t>CEMA</a:t>
            </a:r>
            <a:endParaRPr lang="en-US" altLang="ko-KR" sz="1400" b="1" dirty="0">
              <a:latin typeface="+mj-ea"/>
              <a:ea typeface="+mj-ea"/>
            </a:endParaRPr>
          </a:p>
        </p:txBody>
      </p:sp>
      <p:pic>
        <p:nvPicPr>
          <p:cNvPr id="332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215074" y="5168913"/>
            <a:ext cx="357190" cy="3271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33" name="직사각형 332"/>
          <p:cNvSpPr/>
          <p:nvPr/>
        </p:nvSpPr>
        <p:spPr bwMode="auto">
          <a:xfrm>
            <a:off x="6215074" y="5026037"/>
            <a:ext cx="928694" cy="642942"/>
          </a:xfrm>
          <a:prstGeom prst="rect">
            <a:avLst/>
          </a:prstGeom>
          <a:noFill/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en-US" sz="2000" dirty="0"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334" name="TextBox 333"/>
          <p:cNvSpPr txBox="1"/>
          <p:nvPr/>
        </p:nvSpPr>
        <p:spPr>
          <a:xfrm>
            <a:off x="6500826" y="5217197"/>
            <a:ext cx="7143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latin typeface="+mj-ea"/>
              </a:rPr>
              <a:t>CEMA</a:t>
            </a:r>
            <a:endParaRPr lang="en-US" altLang="ko-KR" sz="1400" b="1" dirty="0">
              <a:latin typeface="+mj-ea"/>
              <a:ea typeface="+mj-ea"/>
            </a:endParaRPr>
          </a:p>
        </p:txBody>
      </p:sp>
      <p:grpSp>
        <p:nvGrpSpPr>
          <p:cNvPr id="335" name="그룹 334"/>
          <p:cNvGrpSpPr/>
          <p:nvPr/>
        </p:nvGrpSpPr>
        <p:grpSpPr>
          <a:xfrm>
            <a:off x="571472" y="3168649"/>
            <a:ext cx="1928826" cy="857256"/>
            <a:chOff x="2107389" y="3124230"/>
            <a:chExt cx="4572032" cy="1876407"/>
          </a:xfrm>
        </p:grpSpPr>
        <p:cxnSp>
          <p:nvCxnSpPr>
            <p:cNvPr id="336" name="직선 연결선 335"/>
            <p:cNvCxnSpPr/>
            <p:nvPr/>
          </p:nvCxnSpPr>
          <p:spPr bwMode="auto">
            <a:xfrm rot="5400000" flipH="1" flipV="1">
              <a:off x="2285985" y="2964655"/>
              <a:ext cx="1857386" cy="2214577"/>
            </a:xfrm>
            <a:prstGeom prst="line">
              <a:avLst/>
            </a:prstGeom>
            <a:solidFill>
              <a:schemeClr val="accent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37" name="직선 연결선 336"/>
            <p:cNvCxnSpPr/>
            <p:nvPr/>
          </p:nvCxnSpPr>
          <p:spPr bwMode="auto">
            <a:xfrm>
              <a:off x="4357686" y="3143248"/>
              <a:ext cx="2321735" cy="1857388"/>
            </a:xfrm>
            <a:prstGeom prst="line">
              <a:avLst/>
            </a:prstGeom>
            <a:solidFill>
              <a:schemeClr val="accent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38" name="직선 연결선 337"/>
            <p:cNvCxnSpPr/>
            <p:nvPr/>
          </p:nvCxnSpPr>
          <p:spPr bwMode="auto">
            <a:xfrm rot="5400000" flipH="1" flipV="1">
              <a:off x="2847980" y="3526649"/>
              <a:ext cx="1876405" cy="1071570"/>
            </a:xfrm>
            <a:prstGeom prst="line">
              <a:avLst/>
            </a:prstGeom>
            <a:solidFill>
              <a:schemeClr val="accent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39" name="직선 연결선 338"/>
            <p:cNvCxnSpPr/>
            <p:nvPr/>
          </p:nvCxnSpPr>
          <p:spPr bwMode="auto">
            <a:xfrm rot="16200000" flipH="1">
              <a:off x="3403782" y="4042416"/>
              <a:ext cx="1876404" cy="40034"/>
            </a:xfrm>
            <a:prstGeom prst="line">
              <a:avLst/>
            </a:prstGeom>
            <a:solidFill>
              <a:schemeClr val="accent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40" name="직선 연결선 339"/>
            <p:cNvCxnSpPr/>
            <p:nvPr/>
          </p:nvCxnSpPr>
          <p:spPr bwMode="auto">
            <a:xfrm rot="16200000" flipH="1">
              <a:off x="3990988" y="3455210"/>
              <a:ext cx="1876405" cy="1214446"/>
            </a:xfrm>
            <a:prstGeom prst="line">
              <a:avLst/>
            </a:prstGeom>
            <a:solidFill>
              <a:schemeClr val="accent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341" name="그룹 340"/>
          <p:cNvGrpSpPr/>
          <p:nvPr/>
        </p:nvGrpSpPr>
        <p:grpSpPr>
          <a:xfrm>
            <a:off x="6429388" y="3168649"/>
            <a:ext cx="1690763" cy="857256"/>
            <a:chOff x="2107389" y="3124230"/>
            <a:chExt cx="4007735" cy="1876407"/>
          </a:xfrm>
        </p:grpSpPr>
        <p:cxnSp>
          <p:nvCxnSpPr>
            <p:cNvPr id="342" name="직선 연결선 341"/>
            <p:cNvCxnSpPr/>
            <p:nvPr/>
          </p:nvCxnSpPr>
          <p:spPr bwMode="auto">
            <a:xfrm rot="5400000" flipH="1" flipV="1">
              <a:off x="2285985" y="2964655"/>
              <a:ext cx="1857386" cy="2214577"/>
            </a:xfrm>
            <a:prstGeom prst="line">
              <a:avLst/>
            </a:prstGeom>
            <a:solidFill>
              <a:schemeClr val="accent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43" name="직선 연결선 342"/>
            <p:cNvCxnSpPr>
              <a:endCxn id="354" idx="0"/>
            </p:cNvCxnSpPr>
            <p:nvPr/>
          </p:nvCxnSpPr>
          <p:spPr bwMode="auto">
            <a:xfrm>
              <a:off x="4357686" y="3143249"/>
              <a:ext cx="1757438" cy="1857388"/>
            </a:xfrm>
            <a:prstGeom prst="line">
              <a:avLst/>
            </a:prstGeom>
            <a:solidFill>
              <a:schemeClr val="accent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44" name="직선 연결선 343"/>
            <p:cNvCxnSpPr/>
            <p:nvPr/>
          </p:nvCxnSpPr>
          <p:spPr bwMode="auto">
            <a:xfrm rot="5400000" flipH="1" flipV="1">
              <a:off x="2847980" y="3526649"/>
              <a:ext cx="1876405" cy="1071570"/>
            </a:xfrm>
            <a:prstGeom prst="line">
              <a:avLst/>
            </a:prstGeom>
            <a:solidFill>
              <a:schemeClr val="accent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45" name="직선 연결선 344"/>
            <p:cNvCxnSpPr/>
            <p:nvPr/>
          </p:nvCxnSpPr>
          <p:spPr bwMode="auto">
            <a:xfrm rot="16200000" flipH="1">
              <a:off x="3403782" y="4042416"/>
              <a:ext cx="1876404" cy="40034"/>
            </a:xfrm>
            <a:prstGeom prst="line">
              <a:avLst/>
            </a:prstGeom>
            <a:solidFill>
              <a:schemeClr val="accent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46" name="직선 연결선 345"/>
            <p:cNvCxnSpPr/>
            <p:nvPr/>
          </p:nvCxnSpPr>
          <p:spPr bwMode="auto">
            <a:xfrm rot="16200000" flipH="1">
              <a:off x="3990988" y="3455210"/>
              <a:ext cx="1876405" cy="1214446"/>
            </a:xfrm>
            <a:prstGeom prst="line">
              <a:avLst/>
            </a:prstGeom>
            <a:solidFill>
              <a:schemeClr val="accent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347" name="TextBox 346"/>
          <p:cNvSpPr txBox="1"/>
          <p:nvPr/>
        </p:nvSpPr>
        <p:spPr>
          <a:xfrm>
            <a:off x="1357290" y="4034658"/>
            <a:ext cx="357190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altLang="ko-KR" sz="1200" b="1" dirty="0">
              <a:latin typeface="+mj-ea"/>
              <a:ea typeface="+mj-ea"/>
            </a:endParaRPr>
          </a:p>
        </p:txBody>
      </p:sp>
      <p:sp>
        <p:nvSpPr>
          <p:cNvPr id="348" name="TextBox 347"/>
          <p:cNvSpPr txBox="1"/>
          <p:nvPr/>
        </p:nvSpPr>
        <p:spPr>
          <a:xfrm>
            <a:off x="1857356" y="4025905"/>
            <a:ext cx="357190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altLang="ko-KR" sz="1200" b="1" dirty="0">
              <a:latin typeface="+mj-ea"/>
              <a:ea typeface="+mj-ea"/>
            </a:endParaRPr>
          </a:p>
        </p:txBody>
      </p:sp>
      <p:sp>
        <p:nvSpPr>
          <p:cNvPr id="349" name="TextBox 348"/>
          <p:cNvSpPr txBox="1"/>
          <p:nvPr/>
        </p:nvSpPr>
        <p:spPr>
          <a:xfrm>
            <a:off x="2285984" y="4025905"/>
            <a:ext cx="357190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altLang="ko-KR" sz="1200" b="1" dirty="0">
              <a:latin typeface="+mj-ea"/>
              <a:ea typeface="+mj-ea"/>
            </a:endParaRPr>
          </a:p>
        </p:txBody>
      </p:sp>
      <p:sp>
        <p:nvSpPr>
          <p:cNvPr id="350" name="TextBox 349"/>
          <p:cNvSpPr txBox="1"/>
          <p:nvPr/>
        </p:nvSpPr>
        <p:spPr>
          <a:xfrm>
            <a:off x="428596" y="4025905"/>
            <a:ext cx="357190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altLang="ko-KR" sz="1200" b="1" dirty="0">
              <a:latin typeface="+mj-ea"/>
              <a:ea typeface="+mj-ea"/>
            </a:endParaRPr>
          </a:p>
        </p:txBody>
      </p:sp>
      <p:sp>
        <p:nvSpPr>
          <p:cNvPr id="351" name="TextBox 350"/>
          <p:cNvSpPr txBox="1"/>
          <p:nvPr/>
        </p:nvSpPr>
        <p:spPr>
          <a:xfrm>
            <a:off x="928662" y="4025905"/>
            <a:ext cx="357190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altLang="ko-KR" sz="1200" b="1" dirty="0">
              <a:latin typeface="+mj-ea"/>
              <a:ea typeface="+mj-ea"/>
            </a:endParaRPr>
          </a:p>
        </p:txBody>
      </p:sp>
      <p:sp>
        <p:nvSpPr>
          <p:cNvPr id="352" name="TextBox 351"/>
          <p:cNvSpPr txBox="1"/>
          <p:nvPr/>
        </p:nvSpPr>
        <p:spPr>
          <a:xfrm>
            <a:off x="7012862" y="4034658"/>
            <a:ext cx="357190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altLang="ko-KR" sz="1200" b="1" dirty="0">
              <a:latin typeface="+mj-ea"/>
              <a:ea typeface="+mj-ea"/>
            </a:endParaRPr>
          </a:p>
        </p:txBody>
      </p:sp>
      <p:sp>
        <p:nvSpPr>
          <p:cNvPr id="353" name="TextBox 352"/>
          <p:cNvSpPr txBox="1"/>
          <p:nvPr/>
        </p:nvSpPr>
        <p:spPr>
          <a:xfrm>
            <a:off x="7512928" y="4025905"/>
            <a:ext cx="357190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altLang="ko-KR" sz="1200" b="1" dirty="0">
              <a:latin typeface="+mj-ea"/>
              <a:ea typeface="+mj-ea"/>
            </a:endParaRPr>
          </a:p>
        </p:txBody>
      </p:sp>
      <p:sp>
        <p:nvSpPr>
          <p:cNvPr id="354" name="TextBox 353"/>
          <p:cNvSpPr txBox="1"/>
          <p:nvPr/>
        </p:nvSpPr>
        <p:spPr>
          <a:xfrm>
            <a:off x="7941556" y="4025905"/>
            <a:ext cx="357190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altLang="ko-KR" sz="1200" b="1" dirty="0">
              <a:latin typeface="+mj-ea"/>
              <a:ea typeface="+mj-ea"/>
            </a:endParaRPr>
          </a:p>
        </p:txBody>
      </p:sp>
      <p:sp>
        <p:nvSpPr>
          <p:cNvPr id="355" name="TextBox 354"/>
          <p:cNvSpPr txBox="1"/>
          <p:nvPr/>
        </p:nvSpPr>
        <p:spPr>
          <a:xfrm>
            <a:off x="6084168" y="4025905"/>
            <a:ext cx="357190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altLang="ko-KR" sz="1200" b="1" dirty="0">
              <a:latin typeface="+mj-ea"/>
              <a:ea typeface="+mj-ea"/>
            </a:endParaRPr>
          </a:p>
        </p:txBody>
      </p:sp>
      <p:sp>
        <p:nvSpPr>
          <p:cNvPr id="356" name="TextBox 355"/>
          <p:cNvSpPr txBox="1"/>
          <p:nvPr/>
        </p:nvSpPr>
        <p:spPr>
          <a:xfrm>
            <a:off x="6584234" y="4025905"/>
            <a:ext cx="357190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altLang="ko-KR" sz="1200" b="1" dirty="0">
              <a:latin typeface="+mj-ea"/>
              <a:ea typeface="+mj-ea"/>
            </a:endParaRPr>
          </a:p>
        </p:txBody>
      </p:sp>
      <p:sp>
        <p:nvSpPr>
          <p:cNvPr id="357" name="직사각형 356"/>
          <p:cNvSpPr/>
          <p:nvPr/>
        </p:nvSpPr>
        <p:spPr>
          <a:xfrm>
            <a:off x="7215206" y="4454533"/>
            <a:ext cx="4001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∙∙∙</a:t>
            </a:r>
            <a:endParaRPr lang="ko-KR" altLang="en-US" dirty="0"/>
          </a:p>
        </p:txBody>
      </p:sp>
      <p:sp>
        <p:nvSpPr>
          <p:cNvPr id="358" name="직사각형 357"/>
          <p:cNvSpPr/>
          <p:nvPr/>
        </p:nvSpPr>
        <p:spPr>
          <a:xfrm>
            <a:off x="1357290" y="4370953"/>
            <a:ext cx="4001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∙∙∙</a:t>
            </a:r>
            <a:endParaRPr lang="ko-KR" altLang="en-US" dirty="0"/>
          </a:p>
        </p:txBody>
      </p:sp>
      <p:sp>
        <p:nvSpPr>
          <p:cNvPr id="359" name="직사각형 358"/>
          <p:cNvSpPr/>
          <p:nvPr/>
        </p:nvSpPr>
        <p:spPr>
          <a:xfrm>
            <a:off x="6000760" y="5942589"/>
            <a:ext cx="4001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∙∙∙</a:t>
            </a:r>
            <a:endParaRPr lang="ko-KR" altLang="en-US" dirty="0"/>
          </a:p>
        </p:txBody>
      </p:sp>
      <p:sp>
        <p:nvSpPr>
          <p:cNvPr id="360" name="직사각형 359"/>
          <p:cNvSpPr/>
          <p:nvPr/>
        </p:nvSpPr>
        <p:spPr>
          <a:xfrm>
            <a:off x="2857488" y="5883293"/>
            <a:ext cx="4001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∙∙∙</a:t>
            </a:r>
            <a:endParaRPr lang="ko-KR" altLang="en-US" dirty="0"/>
          </a:p>
        </p:txBody>
      </p:sp>
      <p:grpSp>
        <p:nvGrpSpPr>
          <p:cNvPr id="361" name="그룹 360"/>
          <p:cNvGrpSpPr/>
          <p:nvPr/>
        </p:nvGrpSpPr>
        <p:grpSpPr>
          <a:xfrm>
            <a:off x="3428992" y="5668979"/>
            <a:ext cx="1928826" cy="857256"/>
            <a:chOff x="2107389" y="3124230"/>
            <a:chExt cx="4572032" cy="1876407"/>
          </a:xfrm>
        </p:grpSpPr>
        <p:cxnSp>
          <p:nvCxnSpPr>
            <p:cNvPr id="362" name="직선 연결선 361"/>
            <p:cNvCxnSpPr/>
            <p:nvPr/>
          </p:nvCxnSpPr>
          <p:spPr bwMode="auto">
            <a:xfrm rot="5400000" flipH="1" flipV="1">
              <a:off x="2285985" y="2964655"/>
              <a:ext cx="1857386" cy="2214577"/>
            </a:xfrm>
            <a:prstGeom prst="line">
              <a:avLst/>
            </a:prstGeom>
            <a:solidFill>
              <a:schemeClr val="accent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63" name="직선 연결선 362"/>
            <p:cNvCxnSpPr/>
            <p:nvPr/>
          </p:nvCxnSpPr>
          <p:spPr bwMode="auto">
            <a:xfrm>
              <a:off x="4357686" y="3143248"/>
              <a:ext cx="2321735" cy="1857388"/>
            </a:xfrm>
            <a:prstGeom prst="line">
              <a:avLst/>
            </a:prstGeom>
            <a:solidFill>
              <a:schemeClr val="accent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64" name="직선 연결선 363"/>
            <p:cNvCxnSpPr/>
            <p:nvPr/>
          </p:nvCxnSpPr>
          <p:spPr bwMode="auto">
            <a:xfrm rot="5400000" flipH="1" flipV="1">
              <a:off x="2847980" y="3526649"/>
              <a:ext cx="1876405" cy="1071570"/>
            </a:xfrm>
            <a:prstGeom prst="line">
              <a:avLst/>
            </a:prstGeom>
            <a:solidFill>
              <a:schemeClr val="accent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65" name="직선 연결선 364"/>
            <p:cNvCxnSpPr/>
            <p:nvPr/>
          </p:nvCxnSpPr>
          <p:spPr bwMode="auto">
            <a:xfrm rot="16200000" flipH="1">
              <a:off x="3403782" y="4042416"/>
              <a:ext cx="1876404" cy="40034"/>
            </a:xfrm>
            <a:prstGeom prst="line">
              <a:avLst/>
            </a:prstGeom>
            <a:solidFill>
              <a:schemeClr val="accent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66" name="직선 연결선 365"/>
            <p:cNvCxnSpPr/>
            <p:nvPr/>
          </p:nvCxnSpPr>
          <p:spPr bwMode="auto">
            <a:xfrm rot="16200000" flipH="1">
              <a:off x="3990988" y="3455210"/>
              <a:ext cx="1876405" cy="1214446"/>
            </a:xfrm>
            <a:prstGeom prst="line">
              <a:avLst/>
            </a:prstGeom>
            <a:solidFill>
              <a:schemeClr val="accent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pic>
        <p:nvPicPr>
          <p:cNvPr id="367" name="그림 3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7554" y="6597673"/>
            <a:ext cx="167811" cy="189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" name="그림 3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2685" y="6597673"/>
            <a:ext cx="167811" cy="189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9" name="그림 3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248" y="6597673"/>
            <a:ext cx="167811" cy="189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0" name="그림 3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7752" y="6597673"/>
            <a:ext cx="167811" cy="189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1" name="그림 3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5036" y="6597673"/>
            <a:ext cx="167811" cy="189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2" name="TextBox 371"/>
          <p:cNvSpPr txBox="1"/>
          <p:nvPr/>
        </p:nvSpPr>
        <p:spPr>
          <a:xfrm>
            <a:off x="4857752" y="5740417"/>
            <a:ext cx="1092287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200" b="1" dirty="0" err="1" smtClean="0">
                <a:solidFill>
                  <a:srgbClr val="FF0000"/>
                </a:solidFill>
                <a:latin typeface="+mj-ea"/>
              </a:rPr>
              <a:t>CoAP</a:t>
            </a:r>
            <a:r>
              <a:rPr lang="en-US" altLang="ko-KR" sz="1200" b="1" dirty="0" smtClean="0">
                <a:solidFill>
                  <a:srgbClr val="FF0000"/>
                </a:solidFill>
                <a:latin typeface="+mj-ea"/>
              </a:rPr>
              <a:t>, MQTT</a:t>
            </a:r>
            <a:endParaRPr lang="en-US" altLang="ko-KR" sz="1200" b="1" dirty="0">
              <a:solidFill>
                <a:srgbClr val="FF0000"/>
              </a:solidFill>
              <a:latin typeface="+mj-ea"/>
            </a:endParaRPr>
          </a:p>
        </p:txBody>
      </p:sp>
      <p:sp>
        <p:nvSpPr>
          <p:cNvPr id="376" name="TextBox 375"/>
          <p:cNvSpPr txBox="1"/>
          <p:nvPr/>
        </p:nvSpPr>
        <p:spPr>
          <a:xfrm>
            <a:off x="5983293" y="257927"/>
            <a:ext cx="305910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VTN : 1</a:t>
            </a:r>
            <a:r>
              <a:rPr lang="ko-KR" altLang="en-US" sz="1400" dirty="0" smtClean="0"/>
              <a:t>대 </a:t>
            </a:r>
            <a:r>
              <a:rPr lang="en-US" altLang="ko-KR" sz="1400" dirty="0" smtClean="0">
                <a:sym typeface="Wingdings" pitchFamily="2" charset="2"/>
              </a:rPr>
              <a:t>(</a:t>
            </a:r>
            <a:r>
              <a:rPr lang="ko-KR" altLang="en-US" sz="1400" dirty="0" smtClean="0"/>
              <a:t>리눅스</a:t>
            </a:r>
            <a:r>
              <a:rPr lang="en-US" altLang="ko-KR" sz="1400" dirty="0" smtClean="0"/>
              <a:t>)</a:t>
            </a:r>
          </a:p>
          <a:p>
            <a:r>
              <a:rPr lang="en-US" altLang="ko-KR" sz="1400" dirty="0" smtClean="0"/>
              <a:t>SEMA +VEN: 3</a:t>
            </a:r>
            <a:r>
              <a:rPr lang="ko-KR" altLang="en-US" sz="1400" dirty="0" smtClean="0"/>
              <a:t>대</a:t>
            </a:r>
            <a:r>
              <a:rPr lang="en-US" altLang="ko-KR" sz="1400" dirty="0" smtClean="0"/>
              <a:t>(</a:t>
            </a:r>
            <a:r>
              <a:rPr lang="ko-KR" altLang="en-US" sz="1400" dirty="0" smtClean="0"/>
              <a:t>리눅스</a:t>
            </a:r>
            <a:r>
              <a:rPr lang="en-US" altLang="ko-KR" sz="1400" dirty="0" smtClean="0"/>
              <a:t>)</a:t>
            </a:r>
          </a:p>
          <a:p>
            <a:r>
              <a:rPr lang="en-US" altLang="ko-KR" sz="1400" dirty="0" smtClean="0"/>
              <a:t>CEMA : SEMA 1</a:t>
            </a:r>
            <a:r>
              <a:rPr lang="ko-KR" altLang="en-US" sz="1400" dirty="0" smtClean="0"/>
              <a:t>대당 </a:t>
            </a:r>
            <a:r>
              <a:rPr lang="en-US" altLang="ko-KR" sz="1400" dirty="0" smtClean="0"/>
              <a:t>5</a:t>
            </a:r>
            <a:r>
              <a:rPr lang="ko-KR" altLang="en-US" sz="1400" dirty="0" smtClean="0"/>
              <a:t>대</a:t>
            </a:r>
            <a:r>
              <a:rPr lang="en-US" altLang="ko-KR" sz="1400" dirty="0" smtClean="0"/>
              <a:t>(</a:t>
            </a:r>
            <a:r>
              <a:rPr lang="en-US" altLang="ko-KR" sz="1400" dirty="0" err="1" smtClean="0"/>
              <a:t>OpenWRT</a:t>
            </a:r>
            <a:r>
              <a:rPr lang="en-US" altLang="ko-KR" sz="1400" dirty="0" smtClean="0"/>
              <a:t>)</a:t>
            </a:r>
          </a:p>
          <a:p>
            <a:r>
              <a:rPr lang="en-US" altLang="ko-KR" sz="1400" dirty="0" smtClean="0"/>
              <a:t>Device : CEMA 1</a:t>
            </a:r>
            <a:r>
              <a:rPr lang="ko-KR" altLang="en-US" sz="1400" dirty="0" smtClean="0"/>
              <a:t>대당 가상</a:t>
            </a:r>
            <a:r>
              <a:rPr lang="en-US" altLang="ko-KR" sz="1400" dirty="0" smtClean="0"/>
              <a:t>5</a:t>
            </a:r>
            <a:r>
              <a:rPr lang="ko-KR" altLang="en-US" sz="1400" dirty="0" smtClean="0"/>
              <a:t>대</a:t>
            </a:r>
            <a:endParaRPr lang="ko-KR" altLang="en-US" sz="1400" dirty="0"/>
          </a:p>
        </p:txBody>
      </p:sp>
      <p:sp>
        <p:nvSpPr>
          <p:cNvPr id="21" name="TextBox 20"/>
          <p:cNvSpPr txBox="1"/>
          <p:nvPr/>
        </p:nvSpPr>
        <p:spPr>
          <a:xfrm>
            <a:off x="4310719" y="2284290"/>
            <a:ext cx="15023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>
                <a:solidFill>
                  <a:srgbClr val="FF0000"/>
                </a:solidFill>
              </a:rPr>
              <a:t>DR Event 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발생</a:t>
            </a:r>
            <a:r>
              <a:rPr lang="en-US" altLang="ko-KR" sz="1200" b="1" dirty="0" smtClean="0">
                <a:solidFill>
                  <a:srgbClr val="FF0000"/>
                </a:solidFill>
              </a:rPr>
              <a:t>(172)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377" name="TextBox 376"/>
          <p:cNvSpPr txBox="1"/>
          <p:nvPr/>
        </p:nvSpPr>
        <p:spPr>
          <a:xfrm>
            <a:off x="4395821" y="4265621"/>
            <a:ext cx="15023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>
                <a:solidFill>
                  <a:srgbClr val="FF0000"/>
                </a:solidFill>
              </a:rPr>
              <a:t>DR Event 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전달</a:t>
            </a:r>
            <a:r>
              <a:rPr lang="en-US" altLang="ko-KR" sz="1200" b="1" dirty="0" smtClean="0">
                <a:solidFill>
                  <a:srgbClr val="FF0000"/>
                </a:solidFill>
              </a:rPr>
              <a:t>(103)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378" name="TextBox 377">
            <a:extLst>
              <a:ext uri="{FF2B5EF4-FFF2-40B4-BE49-F238E27FC236}">
                <a16:creationId xmlns:a16="http://schemas.microsoft.com/office/drawing/2014/main" id="{93F3DF92-AA47-41E8-BE5B-7CFDABA5FE06}"/>
              </a:ext>
            </a:extLst>
          </p:cNvPr>
          <p:cNvSpPr txBox="1"/>
          <p:nvPr/>
        </p:nvSpPr>
        <p:spPr>
          <a:xfrm>
            <a:off x="3071802" y="2305418"/>
            <a:ext cx="3385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/>
              <a:t>172</a:t>
            </a:r>
            <a:endParaRPr lang="ko-KR" altLang="en-US" sz="800" dirty="0"/>
          </a:p>
        </p:txBody>
      </p:sp>
      <p:sp>
        <p:nvSpPr>
          <p:cNvPr id="379" name="TextBox 378">
            <a:extLst>
              <a:ext uri="{FF2B5EF4-FFF2-40B4-BE49-F238E27FC236}">
                <a16:creationId xmlns:a16="http://schemas.microsoft.com/office/drawing/2014/main" id="{EA1543EB-7E4B-4AE5-9F36-85967D179253}"/>
              </a:ext>
            </a:extLst>
          </p:cNvPr>
          <p:cNvSpPr txBox="1"/>
          <p:nvPr/>
        </p:nvSpPr>
        <p:spPr>
          <a:xfrm>
            <a:off x="3443336" y="1589655"/>
            <a:ext cx="3385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/>
              <a:t>181</a:t>
            </a:r>
            <a:endParaRPr lang="ko-KR" altLang="en-US" sz="800" dirty="0"/>
          </a:p>
        </p:txBody>
      </p:sp>
      <p:sp>
        <p:nvSpPr>
          <p:cNvPr id="380" name="TextBox 379">
            <a:extLst>
              <a:ext uri="{FF2B5EF4-FFF2-40B4-BE49-F238E27FC236}">
                <a16:creationId xmlns:a16="http://schemas.microsoft.com/office/drawing/2014/main" id="{93F3DF92-AA47-41E8-BE5B-7CFDABA5FE06}"/>
              </a:ext>
            </a:extLst>
          </p:cNvPr>
          <p:cNvSpPr txBox="1"/>
          <p:nvPr/>
        </p:nvSpPr>
        <p:spPr>
          <a:xfrm>
            <a:off x="285720" y="2305418"/>
            <a:ext cx="3385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/>
              <a:t>174</a:t>
            </a:r>
            <a:endParaRPr lang="ko-KR" altLang="en-US" sz="800" dirty="0"/>
          </a:p>
        </p:txBody>
      </p:sp>
      <p:sp>
        <p:nvSpPr>
          <p:cNvPr id="382" name="TextBox 381">
            <a:extLst>
              <a:ext uri="{FF2B5EF4-FFF2-40B4-BE49-F238E27FC236}">
                <a16:creationId xmlns:a16="http://schemas.microsoft.com/office/drawing/2014/main" id="{93F3DF92-AA47-41E8-BE5B-7CFDABA5FE06}"/>
              </a:ext>
            </a:extLst>
          </p:cNvPr>
          <p:cNvSpPr txBox="1"/>
          <p:nvPr/>
        </p:nvSpPr>
        <p:spPr>
          <a:xfrm>
            <a:off x="8162536" y="2305418"/>
            <a:ext cx="3385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/>
              <a:t>175</a:t>
            </a:r>
            <a:endParaRPr lang="ko-KR" altLang="en-US" sz="800" dirty="0"/>
          </a:p>
        </p:txBody>
      </p:sp>
      <p:sp>
        <p:nvSpPr>
          <p:cNvPr id="383" name="TextBox 382">
            <a:extLst>
              <a:ext uri="{FF2B5EF4-FFF2-40B4-BE49-F238E27FC236}">
                <a16:creationId xmlns:a16="http://schemas.microsoft.com/office/drawing/2014/main" id="{93F3DF92-AA47-41E8-BE5B-7CFDABA5FE06}"/>
              </a:ext>
            </a:extLst>
          </p:cNvPr>
          <p:cNvSpPr txBox="1"/>
          <p:nvPr/>
        </p:nvSpPr>
        <p:spPr>
          <a:xfrm>
            <a:off x="2237884" y="4823865"/>
            <a:ext cx="3385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/>
              <a:t>101</a:t>
            </a:r>
            <a:endParaRPr lang="ko-KR" altLang="en-US" sz="800" dirty="0"/>
          </a:p>
        </p:txBody>
      </p:sp>
      <p:sp>
        <p:nvSpPr>
          <p:cNvPr id="384" name="TextBox 383">
            <a:extLst>
              <a:ext uri="{FF2B5EF4-FFF2-40B4-BE49-F238E27FC236}">
                <a16:creationId xmlns:a16="http://schemas.microsoft.com/office/drawing/2014/main" id="{93F3DF92-AA47-41E8-BE5B-7CFDABA5FE06}"/>
              </a:ext>
            </a:extLst>
          </p:cNvPr>
          <p:cNvSpPr txBox="1"/>
          <p:nvPr/>
        </p:nvSpPr>
        <p:spPr>
          <a:xfrm>
            <a:off x="3389284" y="4823865"/>
            <a:ext cx="3385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/>
              <a:t>102</a:t>
            </a:r>
            <a:endParaRPr lang="ko-KR" altLang="en-US" sz="800" dirty="0"/>
          </a:p>
        </p:txBody>
      </p:sp>
      <p:sp>
        <p:nvSpPr>
          <p:cNvPr id="385" name="TextBox 384">
            <a:extLst>
              <a:ext uri="{FF2B5EF4-FFF2-40B4-BE49-F238E27FC236}">
                <a16:creationId xmlns:a16="http://schemas.microsoft.com/office/drawing/2014/main" id="{93F3DF92-AA47-41E8-BE5B-7CFDABA5FE06}"/>
              </a:ext>
            </a:extLst>
          </p:cNvPr>
          <p:cNvSpPr txBox="1"/>
          <p:nvPr/>
        </p:nvSpPr>
        <p:spPr>
          <a:xfrm>
            <a:off x="4523108" y="4823865"/>
            <a:ext cx="3385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/>
              <a:t>103</a:t>
            </a:r>
            <a:endParaRPr lang="ko-KR" altLang="en-US" sz="800" dirty="0"/>
          </a:p>
        </p:txBody>
      </p:sp>
      <p:sp>
        <p:nvSpPr>
          <p:cNvPr id="386" name="TextBox 385">
            <a:extLst>
              <a:ext uri="{FF2B5EF4-FFF2-40B4-BE49-F238E27FC236}">
                <a16:creationId xmlns:a16="http://schemas.microsoft.com/office/drawing/2014/main" id="{93F3DF92-AA47-41E8-BE5B-7CFDABA5FE06}"/>
              </a:ext>
            </a:extLst>
          </p:cNvPr>
          <p:cNvSpPr txBox="1"/>
          <p:nvPr/>
        </p:nvSpPr>
        <p:spPr>
          <a:xfrm>
            <a:off x="5644739" y="4823865"/>
            <a:ext cx="3385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/>
              <a:t>104</a:t>
            </a:r>
            <a:endParaRPr lang="ko-KR" altLang="en-US" sz="800" dirty="0"/>
          </a:p>
        </p:txBody>
      </p:sp>
      <p:sp>
        <p:nvSpPr>
          <p:cNvPr id="387" name="TextBox 386">
            <a:extLst>
              <a:ext uri="{FF2B5EF4-FFF2-40B4-BE49-F238E27FC236}">
                <a16:creationId xmlns:a16="http://schemas.microsoft.com/office/drawing/2014/main" id="{93F3DF92-AA47-41E8-BE5B-7CFDABA5FE06}"/>
              </a:ext>
            </a:extLst>
          </p:cNvPr>
          <p:cNvSpPr txBox="1"/>
          <p:nvPr/>
        </p:nvSpPr>
        <p:spPr>
          <a:xfrm>
            <a:off x="6831616" y="4823865"/>
            <a:ext cx="3385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/>
              <a:t>105</a:t>
            </a:r>
            <a:endParaRPr lang="ko-KR" altLang="en-US" sz="800" dirty="0"/>
          </a:p>
        </p:txBody>
      </p:sp>
      <p:grpSp>
        <p:nvGrpSpPr>
          <p:cNvPr id="99" name="그룹 98"/>
          <p:cNvGrpSpPr/>
          <p:nvPr/>
        </p:nvGrpSpPr>
        <p:grpSpPr>
          <a:xfrm>
            <a:off x="6679420" y="5668980"/>
            <a:ext cx="1777106" cy="1220677"/>
            <a:chOff x="4251009" y="4697956"/>
            <a:chExt cx="2435203" cy="1721081"/>
          </a:xfrm>
        </p:grpSpPr>
        <p:sp>
          <p:nvSpPr>
            <p:cNvPr id="100" name="TextBox 227"/>
            <p:cNvSpPr txBox="1">
              <a:spLocks noChangeArrowheads="1"/>
            </p:cNvSpPr>
            <p:nvPr/>
          </p:nvSpPr>
          <p:spPr bwMode="auto">
            <a:xfrm>
              <a:off x="5283610" y="4961750"/>
              <a:ext cx="1016852" cy="30328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ko-KR" sz="900" b="1" dirty="0" err="1">
                  <a:cs typeface="Times New Roman" panose="02020603050405020304" pitchFamily="18" charset="0"/>
                </a:rPr>
                <a:t>OpenFMB</a:t>
              </a:r>
              <a:endParaRPr lang="ko-KR" altLang="en-US" sz="900" b="1" dirty="0">
                <a:cs typeface="Times New Roman" panose="02020603050405020304" pitchFamily="18" charset="0"/>
              </a:endParaRPr>
            </a:p>
          </p:txBody>
        </p:sp>
        <p:grpSp>
          <p:nvGrpSpPr>
            <p:cNvPr id="101" name="그룹 100"/>
            <p:cNvGrpSpPr/>
            <p:nvPr/>
          </p:nvGrpSpPr>
          <p:grpSpPr>
            <a:xfrm>
              <a:off x="5293096" y="5223024"/>
              <a:ext cx="1393116" cy="1196013"/>
              <a:chOff x="5481206" y="5112768"/>
              <a:chExt cx="1393116" cy="1196013"/>
            </a:xfrm>
          </p:grpSpPr>
          <p:sp>
            <p:nvSpPr>
              <p:cNvPr id="103" name="모서리가 둥근 직사각형 84">
                <a:extLst>
                  <a:ext uri="{FF2B5EF4-FFF2-40B4-BE49-F238E27FC236}">
                    <a16:creationId xmlns:a16="http://schemas.microsoft.com/office/drawing/2014/main" id="{A8DA7265-2F0B-4DE7-8CDF-9DFABDA6A8E0}"/>
                  </a:ext>
                </a:extLst>
              </p:cNvPr>
              <p:cNvSpPr/>
              <p:nvPr/>
            </p:nvSpPr>
            <p:spPr>
              <a:xfrm>
                <a:off x="5481206" y="5112768"/>
                <a:ext cx="1393116" cy="1196013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50" charset="-127"/>
                  </a:defRPr>
                </a:lvl1pPr>
                <a:lvl2pPr marL="742950" indent="-285750"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50" charset="-127"/>
                  </a:defRPr>
                </a:lvl2pPr>
                <a:lvl3pPr marL="1143000" indent="-228600"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50" charset="-127"/>
                  </a:defRPr>
                </a:lvl3pPr>
                <a:lvl4pPr marL="1600200" indent="-228600"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50" charset="-127"/>
                  </a:defRPr>
                </a:lvl4pPr>
                <a:lvl5pPr marL="2057400" indent="-228600"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50" charset="-127"/>
                  </a:defRPr>
                </a:lvl9pPr>
              </a:lstStyle>
              <a:p>
                <a:pPr algn="ctr">
                  <a:defRPr/>
                </a:pPr>
                <a:endParaRPr lang="ko-KR" altLang="en-US" sz="1000" dirty="0" smtClean="0"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104" name="그룹 103"/>
              <p:cNvGrpSpPr/>
              <p:nvPr/>
            </p:nvGrpSpPr>
            <p:grpSpPr>
              <a:xfrm>
                <a:off x="5581004" y="5218097"/>
                <a:ext cx="503316" cy="377204"/>
                <a:chOff x="-1634220" y="5508884"/>
                <a:chExt cx="750531" cy="561765"/>
              </a:xfrm>
            </p:grpSpPr>
            <p:pic>
              <p:nvPicPr>
                <p:cNvPr id="120" name="그림 119"/>
                <p:cNvPicPr>
                  <a:picLocks noChangeAspect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1617832" y="5568176"/>
                  <a:ext cx="397200" cy="269693"/>
                </a:xfrm>
                <a:prstGeom prst="rect">
                  <a:avLst/>
                </a:prstGeom>
              </p:spPr>
            </p:pic>
            <p:sp>
              <p:nvSpPr>
                <p:cNvPr id="121" name="직사각형 120"/>
                <p:cNvSpPr/>
                <p:nvPr/>
              </p:nvSpPr>
              <p:spPr bwMode="auto">
                <a:xfrm>
                  <a:off x="-1634220" y="5508884"/>
                  <a:ext cx="750531" cy="561765"/>
                </a:xfrm>
                <a:prstGeom prst="rect">
                  <a:avLst/>
                </a:prstGeom>
                <a:noFill/>
                <a:ln w="12699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fontAlgn="base" latinLnBrk="0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ko-KR" altLang="en-US" sz="1100" dirty="0">
                    <a:latin typeface="Times New Roman" pitchFamily="18" charset="0"/>
                    <a:ea typeface="굴림" pitchFamily="50" charset="-127"/>
                  </a:endParaRPr>
                </a:p>
              </p:txBody>
            </p:sp>
            <p:sp>
              <p:nvSpPr>
                <p:cNvPr id="122" name="직사각형 121"/>
                <p:cNvSpPr/>
                <p:nvPr/>
              </p:nvSpPr>
              <p:spPr>
                <a:xfrm>
                  <a:off x="-1421821" y="5830392"/>
                  <a:ext cx="325731" cy="20005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>
                    <a:defRPr/>
                  </a:pPr>
                  <a:r>
                    <a:rPr lang="en-US" altLang="ko-KR" sz="700" dirty="0" smtClean="0">
                      <a:cs typeface="Times New Roman" panose="02020603050405020304" pitchFamily="18" charset="0"/>
                    </a:rPr>
                    <a:t>ESS</a:t>
                  </a:r>
                  <a:endParaRPr lang="ko-KR" altLang="en-US" sz="700" dirty="0"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05" name="그룹 104"/>
              <p:cNvGrpSpPr/>
              <p:nvPr/>
            </p:nvGrpSpPr>
            <p:grpSpPr>
              <a:xfrm>
                <a:off x="6189284" y="5214274"/>
                <a:ext cx="554675" cy="366546"/>
                <a:chOff x="-643755" y="5502535"/>
                <a:chExt cx="750531" cy="561765"/>
              </a:xfrm>
            </p:grpSpPr>
            <p:pic>
              <p:nvPicPr>
                <p:cNvPr id="116" name="그림 115"/>
                <p:cNvPicPr>
                  <a:picLocks noChangeAspect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542939" y="5516102"/>
                  <a:ext cx="394776" cy="307941"/>
                </a:xfrm>
                <a:prstGeom prst="rect">
                  <a:avLst/>
                </a:prstGeom>
              </p:spPr>
            </p:pic>
            <p:grpSp>
              <p:nvGrpSpPr>
                <p:cNvPr id="117" name="그룹 116"/>
                <p:cNvGrpSpPr/>
                <p:nvPr/>
              </p:nvGrpSpPr>
              <p:grpSpPr>
                <a:xfrm>
                  <a:off x="-643755" y="5502535"/>
                  <a:ext cx="750531" cy="561765"/>
                  <a:chOff x="-1634220" y="5508884"/>
                  <a:chExt cx="750531" cy="561765"/>
                </a:xfrm>
              </p:grpSpPr>
              <p:sp>
                <p:nvSpPr>
                  <p:cNvPr id="118" name="직사각형 117"/>
                  <p:cNvSpPr/>
                  <p:nvPr/>
                </p:nvSpPr>
                <p:spPr bwMode="auto">
                  <a:xfrm>
                    <a:off x="-1634220" y="5508884"/>
                    <a:ext cx="750531" cy="561765"/>
                  </a:xfrm>
                  <a:prstGeom prst="rect">
                    <a:avLst/>
                  </a:prstGeom>
                  <a:noFill/>
                  <a:ln w="12699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eaLnBrk="0" fontAlgn="base" latinLnBrk="0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ko-KR" altLang="en-US" sz="1100" dirty="0">
                      <a:latin typeface="Times New Roman" pitchFamily="18" charset="0"/>
                      <a:ea typeface="굴림" pitchFamily="50" charset="-127"/>
                    </a:endParaRPr>
                  </a:p>
                </p:txBody>
              </p:sp>
              <p:sp>
                <p:nvSpPr>
                  <p:cNvPr id="119" name="직사각형 118"/>
                  <p:cNvSpPr/>
                  <p:nvPr/>
                </p:nvSpPr>
                <p:spPr>
                  <a:xfrm>
                    <a:off x="-1404187" y="5830392"/>
                    <a:ext cx="290464" cy="20005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>
                      <a:defRPr/>
                    </a:pPr>
                    <a:r>
                      <a:rPr lang="en-US" altLang="ko-KR" sz="700" dirty="0" smtClean="0">
                        <a:cs typeface="Times New Roman" panose="02020603050405020304" pitchFamily="18" charset="0"/>
                      </a:rPr>
                      <a:t>PV</a:t>
                    </a:r>
                    <a:endParaRPr lang="ko-KR" altLang="en-US" sz="700" dirty="0">
                      <a:cs typeface="Times New Roman" panose="02020603050405020304" pitchFamily="18" charset="0"/>
                    </a:endParaRPr>
                  </a:p>
                </p:txBody>
              </p:sp>
            </p:grpSp>
          </p:grpSp>
          <p:grpSp>
            <p:nvGrpSpPr>
              <p:cNvPr id="106" name="그룹 105"/>
              <p:cNvGrpSpPr/>
              <p:nvPr/>
            </p:nvGrpSpPr>
            <p:grpSpPr>
              <a:xfrm>
                <a:off x="5577485" y="5717828"/>
                <a:ext cx="506836" cy="508062"/>
                <a:chOff x="-1595898" y="6225889"/>
                <a:chExt cx="750531" cy="561765"/>
              </a:xfrm>
            </p:grpSpPr>
            <p:pic>
              <p:nvPicPr>
                <p:cNvPr id="112" name="그림 32"/>
                <p:cNvPicPr>
                  <a:picLocks noChangeAspect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-1411056" y="6245827"/>
                  <a:ext cx="375773" cy="36062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grpSp>
              <p:nvGrpSpPr>
                <p:cNvPr id="113" name="그룹 112"/>
                <p:cNvGrpSpPr/>
                <p:nvPr/>
              </p:nvGrpSpPr>
              <p:grpSpPr>
                <a:xfrm>
                  <a:off x="-1595898" y="6225889"/>
                  <a:ext cx="750531" cy="561765"/>
                  <a:chOff x="-1634220" y="5508884"/>
                  <a:chExt cx="750531" cy="561765"/>
                </a:xfrm>
              </p:grpSpPr>
              <p:sp>
                <p:nvSpPr>
                  <p:cNvPr id="114" name="직사각형 113"/>
                  <p:cNvSpPr/>
                  <p:nvPr/>
                </p:nvSpPr>
                <p:spPr bwMode="auto">
                  <a:xfrm>
                    <a:off x="-1634220" y="5508884"/>
                    <a:ext cx="750531" cy="561765"/>
                  </a:xfrm>
                  <a:prstGeom prst="rect">
                    <a:avLst/>
                  </a:prstGeom>
                  <a:noFill/>
                  <a:ln w="12699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eaLnBrk="0" fontAlgn="base" latinLnBrk="0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ko-KR" altLang="en-US" sz="1100" dirty="0">
                      <a:latin typeface="Times New Roman" pitchFamily="18" charset="0"/>
                      <a:ea typeface="굴림" pitchFamily="50" charset="-127"/>
                    </a:endParaRPr>
                  </a:p>
                </p:txBody>
              </p:sp>
              <p:sp>
                <p:nvSpPr>
                  <p:cNvPr id="115" name="직사각형 114"/>
                  <p:cNvSpPr/>
                  <p:nvPr/>
                </p:nvSpPr>
                <p:spPr>
                  <a:xfrm>
                    <a:off x="-1561278" y="5830392"/>
                    <a:ext cx="604653" cy="20005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>
                      <a:defRPr/>
                    </a:pPr>
                    <a:r>
                      <a:rPr lang="en-US" altLang="ko-KR" sz="700" dirty="0" smtClean="0">
                        <a:cs typeface="Times New Roman" panose="02020603050405020304" pitchFamily="18" charset="0"/>
                      </a:rPr>
                      <a:t>Appliances</a:t>
                    </a:r>
                    <a:endParaRPr lang="ko-KR" altLang="en-US" sz="700" dirty="0">
                      <a:cs typeface="Times New Roman" panose="02020603050405020304" pitchFamily="18" charset="0"/>
                    </a:endParaRPr>
                  </a:p>
                </p:txBody>
              </p:sp>
            </p:grpSp>
          </p:grpSp>
          <p:grpSp>
            <p:nvGrpSpPr>
              <p:cNvPr id="107" name="그룹 106"/>
              <p:cNvGrpSpPr/>
              <p:nvPr/>
            </p:nvGrpSpPr>
            <p:grpSpPr>
              <a:xfrm>
                <a:off x="6236207" y="5717829"/>
                <a:ext cx="544035" cy="508062"/>
                <a:chOff x="-653335" y="6218270"/>
                <a:chExt cx="750531" cy="561765"/>
              </a:xfrm>
            </p:grpSpPr>
            <p:pic>
              <p:nvPicPr>
                <p:cNvPr id="108" name="그림 107"/>
                <p:cNvPicPr>
                  <a:picLocks noChangeAspect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553710" y="6225889"/>
                  <a:ext cx="464630" cy="445904"/>
                </a:xfrm>
                <a:prstGeom prst="rect">
                  <a:avLst/>
                </a:prstGeom>
              </p:spPr>
            </p:pic>
            <p:grpSp>
              <p:nvGrpSpPr>
                <p:cNvPr id="109" name="그룹 108"/>
                <p:cNvGrpSpPr/>
                <p:nvPr/>
              </p:nvGrpSpPr>
              <p:grpSpPr>
                <a:xfrm>
                  <a:off x="-653335" y="6218270"/>
                  <a:ext cx="750531" cy="561765"/>
                  <a:chOff x="-1634220" y="5508884"/>
                  <a:chExt cx="750531" cy="561765"/>
                </a:xfrm>
              </p:grpSpPr>
              <p:sp>
                <p:nvSpPr>
                  <p:cNvPr id="110" name="직사각형 109"/>
                  <p:cNvSpPr/>
                  <p:nvPr/>
                </p:nvSpPr>
                <p:spPr bwMode="auto">
                  <a:xfrm>
                    <a:off x="-1634220" y="5508884"/>
                    <a:ext cx="750531" cy="561765"/>
                  </a:xfrm>
                  <a:prstGeom prst="rect">
                    <a:avLst/>
                  </a:prstGeom>
                  <a:noFill/>
                  <a:ln w="12699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eaLnBrk="0" fontAlgn="base" latinLnBrk="0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ko-KR" altLang="en-US" sz="1100" dirty="0">
                      <a:latin typeface="Times New Roman" pitchFamily="18" charset="0"/>
                      <a:ea typeface="굴림" pitchFamily="50" charset="-127"/>
                    </a:endParaRPr>
                  </a:p>
                </p:txBody>
              </p:sp>
              <p:sp>
                <p:nvSpPr>
                  <p:cNvPr id="111" name="직사각형 110"/>
                  <p:cNvSpPr/>
                  <p:nvPr/>
                </p:nvSpPr>
                <p:spPr>
                  <a:xfrm>
                    <a:off x="-1404187" y="5830392"/>
                    <a:ext cx="290464" cy="20005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>
                      <a:defRPr/>
                    </a:pPr>
                    <a:r>
                      <a:rPr lang="en-US" altLang="ko-KR" sz="700" dirty="0" smtClean="0">
                        <a:cs typeface="Times New Roman" panose="02020603050405020304" pitchFamily="18" charset="0"/>
                      </a:rPr>
                      <a:t>EV</a:t>
                    </a:r>
                    <a:endParaRPr lang="ko-KR" altLang="en-US" sz="700" dirty="0">
                      <a:cs typeface="Times New Roman" panose="02020603050405020304" pitchFamily="18" charset="0"/>
                    </a:endParaRPr>
                  </a:p>
                </p:txBody>
              </p:sp>
            </p:grpSp>
          </p:grpSp>
        </p:grpSp>
        <p:cxnSp>
          <p:nvCxnSpPr>
            <p:cNvPr id="102" name="직선 연결선 101"/>
            <p:cNvCxnSpPr>
              <a:endCxn id="333" idx="2"/>
            </p:cNvCxnSpPr>
            <p:nvPr/>
          </p:nvCxnSpPr>
          <p:spPr bwMode="auto">
            <a:xfrm flipH="1" flipV="1">
              <a:off x="4251009" y="4697956"/>
              <a:ext cx="1056475" cy="657870"/>
            </a:xfrm>
            <a:prstGeom prst="line">
              <a:avLst/>
            </a:prstGeom>
            <a:solidFill>
              <a:schemeClr val="accent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cxnSp>
        <p:nvCxnSpPr>
          <p:cNvPr id="127" name="직선 연결선 126"/>
          <p:cNvCxnSpPr/>
          <p:nvPr/>
        </p:nvCxnSpPr>
        <p:spPr bwMode="auto">
          <a:xfrm>
            <a:off x="6699127" y="5702971"/>
            <a:ext cx="115681" cy="989350"/>
          </a:xfrm>
          <a:prstGeom prst="line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9" name="직선 연결선 128"/>
          <p:cNvCxnSpPr>
            <a:endCxn id="132" idx="0"/>
          </p:cNvCxnSpPr>
          <p:nvPr/>
        </p:nvCxnSpPr>
        <p:spPr bwMode="auto">
          <a:xfrm flipH="1">
            <a:off x="6047685" y="5695064"/>
            <a:ext cx="631735" cy="899812"/>
          </a:xfrm>
          <a:prstGeom prst="line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131" name="그림 3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4943" y="6624080"/>
            <a:ext cx="167811" cy="189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2" name="그림 3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3779" y="6594876"/>
            <a:ext cx="167811" cy="189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705571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F13F5CC-B8E9-482F-A016-6EE14B7359EE}" type="slidenum">
              <a:rPr lang="ko-KR" altLang="en-US" smtClean="0"/>
              <a:pPr>
                <a:defRPr/>
              </a:pPr>
              <a:t>3</a:t>
            </a:fld>
            <a:endParaRPr lang="ko-KR" altLang="en-US"/>
          </a:p>
        </p:txBody>
      </p:sp>
      <p:sp>
        <p:nvSpPr>
          <p:cNvPr id="6" name="标题 1"/>
          <p:cNvSpPr>
            <a:spLocks noGrp="1"/>
          </p:cNvSpPr>
          <p:nvPr>
            <p:ph type="ctrTitle"/>
          </p:nvPr>
        </p:nvSpPr>
        <p:spPr>
          <a:xfrm>
            <a:off x="-5186" y="581004"/>
            <a:ext cx="9144032" cy="3000396"/>
          </a:xfrm>
        </p:spPr>
        <p:txBody>
          <a:bodyPr/>
          <a:lstStyle/>
          <a:p>
            <a:r>
              <a:rPr lang="en-US" altLang="zh-CN" sz="2800" b="1" dirty="0">
                <a:solidFill>
                  <a:schemeClr val="tx1"/>
                </a:solidFill>
                <a:latin typeface="맑은 고딕" pitchFamily="50" charset="-127"/>
              </a:rPr>
              <a:t>1. Smart Energy Home Framework</a:t>
            </a:r>
            <a:endParaRPr lang="zh-CN" altLang="en-US" sz="2800" b="1" dirty="0">
              <a:solidFill>
                <a:schemeClr val="tx1"/>
              </a:solidFill>
              <a:latin typeface="맑은 고딕" pitchFamily="50" charset="-127"/>
            </a:endParaRPr>
          </a:p>
        </p:txBody>
      </p:sp>
      <p:sp>
        <p:nvSpPr>
          <p:cNvPr id="2" name="부제목 1"/>
          <p:cNvSpPr>
            <a:spLocks noGrp="1"/>
          </p:cNvSpPr>
          <p:nvPr>
            <p:ph type="subTitle" idx="1"/>
          </p:nvPr>
        </p:nvSpPr>
        <p:spPr>
          <a:xfrm>
            <a:off x="1366430" y="2705100"/>
            <a:ext cx="6400800" cy="1752600"/>
          </a:xfrm>
        </p:spPr>
        <p:txBody>
          <a:bodyPr/>
          <a:lstStyle/>
          <a:p>
            <a:r>
              <a:rPr lang="en-US" altLang="ko-KR" b="1" dirty="0"/>
              <a:t>1.1 Background</a:t>
            </a:r>
          </a:p>
          <a:p>
            <a:endParaRPr lang="en-US" altLang="ko-KR" sz="1800" dirty="0"/>
          </a:p>
          <a:p>
            <a:endParaRPr lang="en-US" altLang="ko-KR" sz="1800" dirty="0"/>
          </a:p>
          <a:p>
            <a:endParaRPr lang="en-US" altLang="ko-KR" sz="1800" dirty="0"/>
          </a:p>
          <a:p>
            <a:pPr algn="l"/>
            <a:r>
              <a:rPr lang="en-US" altLang="ko-KR" sz="1800" dirty="0"/>
              <a:t>1.1.1	</a:t>
            </a:r>
            <a:r>
              <a:rPr lang="ko-KR" altLang="en-US" sz="1800" dirty="0"/>
              <a:t>스마트그리드</a:t>
            </a:r>
            <a:endParaRPr lang="en-US" altLang="ko-KR" sz="1800" dirty="0"/>
          </a:p>
          <a:p>
            <a:pPr algn="l"/>
            <a:r>
              <a:rPr lang="en-US" altLang="ko-KR" sz="1800" dirty="0"/>
              <a:t>1.1.2 	</a:t>
            </a:r>
            <a:r>
              <a:rPr lang="ko-KR" altLang="en-US" sz="1800" dirty="0"/>
              <a:t>수요반응 </a:t>
            </a:r>
            <a:r>
              <a:rPr lang="en-US" altLang="ko-KR" sz="1800" dirty="0"/>
              <a:t>(OpenADR, SEP2.0, EMAP)</a:t>
            </a:r>
          </a:p>
          <a:p>
            <a:pPr algn="l"/>
            <a:r>
              <a:rPr lang="en-US" altLang="ko-KR" sz="1800" dirty="0"/>
              <a:t>1.1.3 	</a:t>
            </a:r>
            <a:r>
              <a:rPr lang="ko-KR" altLang="en-US" sz="1800" dirty="0"/>
              <a:t>에너지 </a:t>
            </a:r>
            <a:r>
              <a:rPr lang="en-US" altLang="ko-KR" sz="1800" dirty="0" err="1"/>
              <a:t>IoT</a:t>
            </a:r>
            <a:endParaRPr lang="en-US" altLang="ko-KR" sz="1800" dirty="0"/>
          </a:p>
          <a:p>
            <a:pPr algn="l"/>
            <a:r>
              <a:rPr lang="en-US" altLang="ko-KR" sz="1800" dirty="0"/>
              <a:t>1.1.4 	</a:t>
            </a:r>
            <a:r>
              <a:rPr lang="ko-KR" altLang="en-US" sz="1800" dirty="0"/>
              <a:t>에너지 </a:t>
            </a:r>
            <a:r>
              <a:rPr lang="en-US" altLang="ko-KR" sz="1800" dirty="0" err="1"/>
              <a:t>IoT</a:t>
            </a:r>
            <a:r>
              <a:rPr lang="ko-KR" altLang="en-US" sz="1800" dirty="0"/>
              <a:t> 수요반응 프로토콜 </a:t>
            </a:r>
            <a:r>
              <a:rPr lang="en-US" altLang="ko-KR" sz="1800" dirty="0"/>
              <a:t>(CoAP, MQTT)</a:t>
            </a:r>
          </a:p>
          <a:p>
            <a:pPr algn="l"/>
            <a:r>
              <a:rPr lang="en-US" altLang="ko-KR" sz="1800" dirty="0"/>
              <a:t>1.1.5 	Micro Grid (</a:t>
            </a:r>
            <a:r>
              <a:rPr lang="en-US" altLang="ko-KR" sz="1800" dirty="0" err="1"/>
              <a:t>OpenFMB</a:t>
            </a:r>
            <a:r>
              <a:rPr lang="en-US" altLang="ko-KR" sz="1800" dirty="0"/>
              <a:t>)</a:t>
            </a:r>
          </a:p>
          <a:p>
            <a:pPr algn="l"/>
            <a:r>
              <a:rPr lang="en-US" altLang="ko-KR" sz="1800" dirty="0">
                <a:solidFill>
                  <a:srgbClr val="FF0000"/>
                </a:solidFill>
              </a:rPr>
              <a:t>1.1.6 	AMI</a:t>
            </a:r>
            <a:endParaRPr lang="ko-KR" altLang="en-US" sz="1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71288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457200" y="2670900"/>
            <a:ext cx="8229600" cy="3806100"/>
          </a:xfrm>
        </p:spPr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r>
              <a:rPr lang="en-US" dirty="0"/>
              <a:t>1) </a:t>
            </a:r>
            <a:r>
              <a:rPr lang="ko-KR" altLang="en-US" b="1" dirty="0" err="1">
                <a:solidFill>
                  <a:srgbClr val="FF0000"/>
                </a:solidFill>
              </a:rPr>
              <a:t>임베디드</a:t>
            </a:r>
            <a:r>
              <a:rPr lang="ko-KR" altLang="en-US" b="1" dirty="0">
                <a:solidFill>
                  <a:srgbClr val="FF0000"/>
                </a:solidFill>
              </a:rPr>
              <a:t> 웹 전송 메커니즘 프로토콜</a:t>
            </a:r>
            <a:r>
              <a:rPr lang="ko-KR" altLang="en-US" dirty="0"/>
              <a:t>이다</a:t>
            </a:r>
            <a:r>
              <a:rPr lang="en-US" dirty="0"/>
              <a:t>. (coap://)</a:t>
            </a:r>
            <a:endParaRPr lang="ko-KR" altLang="en-US" dirty="0"/>
          </a:p>
          <a:p>
            <a:pPr marL="0" indent="0">
              <a:buNone/>
            </a:pPr>
            <a:r>
              <a:rPr lang="en-US" dirty="0"/>
              <a:t>2) </a:t>
            </a:r>
            <a:r>
              <a:rPr lang="ko-KR" altLang="en-US" b="1" dirty="0">
                <a:solidFill>
                  <a:srgbClr val="FF0000"/>
                </a:solidFill>
              </a:rPr>
              <a:t>비동기적</a:t>
            </a:r>
            <a:r>
              <a:rPr lang="en-US" b="1" dirty="0">
                <a:solidFill>
                  <a:srgbClr val="FF0000"/>
                </a:solidFill>
              </a:rPr>
              <a:t>(Asynchronous) </a:t>
            </a:r>
            <a:r>
              <a:rPr lang="ko-KR" altLang="en-US" b="1" dirty="0">
                <a:solidFill>
                  <a:srgbClr val="FF0000"/>
                </a:solidFill>
              </a:rPr>
              <a:t>전송 방식</a:t>
            </a:r>
            <a:r>
              <a:rPr lang="ko-KR" altLang="en-US" dirty="0"/>
              <a:t>을 따른다</a:t>
            </a:r>
            <a:r>
              <a:rPr lang="en-US" dirty="0"/>
              <a:t>.</a:t>
            </a:r>
            <a:endParaRPr lang="ko-KR" altLang="en-US" dirty="0"/>
          </a:p>
          <a:p>
            <a:pPr marL="0" indent="0">
              <a:buNone/>
            </a:pPr>
            <a:r>
              <a:rPr lang="en-US" dirty="0"/>
              <a:t>3) </a:t>
            </a:r>
            <a:r>
              <a:rPr lang="en-US" b="1" dirty="0">
                <a:solidFill>
                  <a:srgbClr val="FF0000"/>
                </a:solidFill>
              </a:rPr>
              <a:t>UDP</a:t>
            </a:r>
            <a:r>
              <a:rPr lang="ko-KR" altLang="en-US" dirty="0"/>
              <a:t>기반의 통신</a:t>
            </a:r>
          </a:p>
          <a:p>
            <a:pPr marL="0" indent="0">
              <a:buNone/>
            </a:pPr>
            <a:r>
              <a:rPr lang="en-US" dirty="0"/>
              <a:t>4) </a:t>
            </a:r>
            <a:r>
              <a:rPr lang="en-US" b="1" dirty="0">
                <a:solidFill>
                  <a:srgbClr val="FF0000"/>
                </a:solidFill>
              </a:rPr>
              <a:t>GET, POST, PUT, DELETE </a:t>
            </a:r>
            <a:r>
              <a:rPr lang="ko-KR" altLang="en-US" dirty="0"/>
              <a:t>방식 지원</a:t>
            </a:r>
            <a:r>
              <a:rPr lang="en-US" dirty="0"/>
              <a:t>(</a:t>
            </a:r>
            <a:r>
              <a:rPr lang="en-US" dirty="0" err="1"/>
              <a:t>RESTful</a:t>
            </a:r>
            <a:r>
              <a:rPr lang="en-US" dirty="0"/>
              <a:t> </a:t>
            </a:r>
            <a:r>
              <a:rPr lang="ko-KR" altLang="en-US" dirty="0"/>
              <a:t>방식</a:t>
            </a:r>
            <a:r>
              <a:rPr lang="en-US" dirty="0"/>
              <a:t>)</a:t>
            </a:r>
            <a:endParaRPr lang="ko-KR" altLang="en-US" dirty="0"/>
          </a:p>
          <a:p>
            <a:pPr marL="0" indent="0">
              <a:buNone/>
            </a:pPr>
            <a:r>
              <a:rPr lang="en-US" dirty="0"/>
              <a:t>5) </a:t>
            </a:r>
            <a:r>
              <a:rPr lang="en-US" b="1" dirty="0">
                <a:solidFill>
                  <a:srgbClr val="FF0000"/>
                </a:solidFill>
              </a:rPr>
              <a:t>URI</a:t>
            </a:r>
            <a:r>
              <a:rPr lang="en-US" dirty="0"/>
              <a:t> </a:t>
            </a:r>
            <a:r>
              <a:rPr lang="ko-KR" altLang="en-US" dirty="0"/>
              <a:t>지원</a:t>
            </a:r>
          </a:p>
          <a:p>
            <a:pPr marL="0" indent="0">
              <a:buNone/>
            </a:pPr>
            <a:r>
              <a:rPr lang="en-US" dirty="0"/>
              <a:t>6) </a:t>
            </a:r>
            <a:r>
              <a:rPr lang="ko-KR" altLang="en-US" b="1" dirty="0">
                <a:solidFill>
                  <a:srgbClr val="FF0000"/>
                </a:solidFill>
              </a:rPr>
              <a:t>작고 단순화된 헤더</a:t>
            </a:r>
            <a:r>
              <a:rPr lang="ko-KR" altLang="en-US" dirty="0"/>
              <a:t>를 사용한다</a:t>
            </a:r>
            <a:r>
              <a:rPr lang="en-US" dirty="0"/>
              <a:t>. (</a:t>
            </a:r>
            <a:r>
              <a:rPr lang="ko-KR" altLang="en-US" b="1" dirty="0">
                <a:solidFill>
                  <a:srgbClr val="FF0000"/>
                </a:solidFill>
              </a:rPr>
              <a:t>최소 </a:t>
            </a:r>
            <a:r>
              <a:rPr lang="en-US" b="1" dirty="0">
                <a:solidFill>
                  <a:srgbClr val="FF0000"/>
                </a:solidFill>
              </a:rPr>
              <a:t>5byte </a:t>
            </a:r>
            <a:r>
              <a:rPr lang="ko-KR" altLang="en-US" b="1" dirty="0">
                <a:solidFill>
                  <a:srgbClr val="FF0000"/>
                </a:solidFill>
              </a:rPr>
              <a:t>헤더</a:t>
            </a:r>
            <a:r>
              <a:rPr lang="en-US" dirty="0"/>
              <a:t>)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b="1" dirty="0"/>
              <a:t>1. Smart Home Energy Framework :</a:t>
            </a:r>
            <a:r>
              <a:rPr lang="en-US" altLang="ko-KR" sz="4000" b="1" dirty="0"/>
              <a:t/>
            </a:r>
            <a:br>
              <a:rPr lang="en-US" altLang="ko-KR" sz="4000" b="1" dirty="0"/>
            </a:br>
            <a:r>
              <a:rPr lang="en-US" altLang="ko-KR" sz="2000" b="1" dirty="0"/>
              <a:t>1.1.4 Background </a:t>
            </a:r>
            <a:r>
              <a:rPr lang="en-US" altLang="ko-KR" sz="2000" b="1" dirty="0" err="1"/>
              <a:t>IoT</a:t>
            </a:r>
            <a:r>
              <a:rPr lang="en-US" altLang="ko-KR" sz="2000" b="1" dirty="0"/>
              <a:t> </a:t>
            </a:r>
            <a:r>
              <a:rPr lang="ko-KR" altLang="en-US" sz="2000" b="1" dirty="0"/>
              <a:t>수요반응 프로토콜</a:t>
            </a:r>
            <a:r>
              <a:rPr lang="en-US" altLang="ko-KR" sz="2000" b="1" dirty="0"/>
              <a:t> : CoAP (4/7)</a:t>
            </a:r>
            <a:endParaRPr lang="ko-KR" altLang="en-US" sz="20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AB2D1F1-EAAA-4541-A9AD-BBD67953F620}" type="slidenum">
              <a:rPr lang="ko-KR" altLang="en-US" smtClean="0">
                <a:solidFill>
                  <a:srgbClr val="000000"/>
                </a:solidFill>
              </a:rPr>
              <a:pPr>
                <a:defRPr/>
              </a:pPr>
              <a:t>30</a:t>
            </a:fld>
            <a:endParaRPr lang="ko-KR" altLang="en-US" dirty="0">
              <a:solidFill>
                <a:srgbClr val="000000"/>
              </a:solidFill>
            </a:endParaRPr>
          </a:p>
        </p:txBody>
      </p:sp>
      <p:pic>
        <p:nvPicPr>
          <p:cNvPr id="7" name="내용 개체 틀 5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1340768"/>
            <a:ext cx="4680520" cy="2016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5965487"/>
      </p:ext>
    </p:extLst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계층 구조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AS-IS</a:t>
            </a:r>
            <a:endParaRPr lang="ko-KR" altLang="en-US" dirty="0"/>
          </a:p>
        </p:txBody>
      </p:sp>
      <p:pic>
        <p:nvPicPr>
          <p:cNvPr id="99" name="그림 98"/>
          <p:cNvPicPr>
            <a:picLocks noChangeAspect="1"/>
          </p:cNvPicPr>
          <p:nvPr/>
        </p:nvPicPr>
        <p:blipFill rotWithShape="1">
          <a:blip r:embed="rId2"/>
          <a:srcRect t="5117" b="3600"/>
          <a:stretch/>
        </p:blipFill>
        <p:spPr>
          <a:xfrm>
            <a:off x="469115" y="1844824"/>
            <a:ext cx="8079703" cy="4148667"/>
          </a:xfrm>
          <a:prstGeom prst="rect">
            <a:avLst/>
          </a:prstGeom>
        </p:spPr>
      </p:pic>
      <p:sp>
        <p:nvSpPr>
          <p:cNvPr id="100" name="직사각형 99"/>
          <p:cNvSpPr/>
          <p:nvPr/>
        </p:nvSpPr>
        <p:spPr bwMode="auto">
          <a:xfrm>
            <a:off x="469115" y="1838582"/>
            <a:ext cx="2500330" cy="623925"/>
          </a:xfrm>
          <a:prstGeom prst="rect">
            <a:avLst/>
          </a:prstGeom>
          <a:solidFill>
            <a:schemeClr val="bg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en-US" sz="2000" dirty="0">
              <a:latin typeface="Times New Roman" pitchFamily="18" charset="0"/>
              <a:ea typeface="굴림" pitchFamily="50" charset="-127"/>
            </a:endParaRPr>
          </a:p>
        </p:txBody>
      </p:sp>
      <p:pic>
        <p:nvPicPr>
          <p:cNvPr id="101" name="Picture 20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54867" y="1891003"/>
            <a:ext cx="552430" cy="438237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</p:pic>
      <p:sp>
        <p:nvSpPr>
          <p:cNvPr id="102" name="TextBox 101"/>
          <p:cNvSpPr txBox="1"/>
          <p:nvPr/>
        </p:nvSpPr>
        <p:spPr>
          <a:xfrm>
            <a:off x="1469248" y="1867849"/>
            <a:ext cx="1214445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latin typeface="+mj-ea"/>
                <a:ea typeface="+mj-ea"/>
              </a:rPr>
              <a:t>VEN</a:t>
            </a:r>
          </a:p>
          <a:p>
            <a:r>
              <a:rPr lang="en-US" altLang="ko-KR" sz="1400" b="1" dirty="0" smtClean="0">
                <a:latin typeface="+mj-ea"/>
              </a:rPr>
              <a:t>SEMA</a:t>
            </a:r>
            <a:endParaRPr lang="en-US" altLang="ko-KR" sz="1400" b="1" dirty="0">
              <a:latin typeface="+mj-ea"/>
              <a:ea typeface="+mj-ea"/>
            </a:endParaRPr>
          </a:p>
        </p:txBody>
      </p:sp>
      <p:sp>
        <p:nvSpPr>
          <p:cNvPr id="103" name="오른쪽 중괄호 102"/>
          <p:cNvSpPr/>
          <p:nvPr/>
        </p:nvSpPr>
        <p:spPr bwMode="auto">
          <a:xfrm>
            <a:off x="2112189" y="1891003"/>
            <a:ext cx="214314" cy="428628"/>
          </a:xfrm>
          <a:prstGeom prst="rightBrace">
            <a:avLst/>
          </a:prstGeom>
          <a:solidFill>
            <a:schemeClr val="bg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2326503" y="1962441"/>
            <a:ext cx="506870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200" b="1" dirty="0" smtClean="0">
                <a:solidFill>
                  <a:srgbClr val="0000FF"/>
                </a:solidFill>
                <a:latin typeface="+mj-ea"/>
                <a:ea typeface="+mj-ea"/>
              </a:rPr>
              <a:t>UDP</a:t>
            </a:r>
            <a:endParaRPr lang="en-US" altLang="ko-KR" sz="1200" b="1" dirty="0">
              <a:solidFill>
                <a:srgbClr val="0000FF"/>
              </a:solidFill>
              <a:latin typeface="+mj-ea"/>
              <a:ea typeface="+mj-ea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93F3DF92-AA47-41E8-BE5B-7CFDABA5FE06}"/>
              </a:ext>
            </a:extLst>
          </p:cNvPr>
          <p:cNvSpPr txBox="1"/>
          <p:nvPr/>
        </p:nvSpPr>
        <p:spPr>
          <a:xfrm>
            <a:off x="469115" y="1599276"/>
            <a:ext cx="338554" cy="21544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800" dirty="0" smtClean="0"/>
              <a:t>174</a:t>
            </a:r>
            <a:endParaRPr lang="ko-KR" altLang="en-US" sz="800" dirty="0"/>
          </a:p>
        </p:txBody>
      </p:sp>
      <p:sp>
        <p:nvSpPr>
          <p:cNvPr id="106" name="직사각형 105"/>
          <p:cNvSpPr/>
          <p:nvPr/>
        </p:nvSpPr>
        <p:spPr bwMode="auto">
          <a:xfrm>
            <a:off x="3413668" y="1838582"/>
            <a:ext cx="2500330" cy="623925"/>
          </a:xfrm>
          <a:prstGeom prst="rect">
            <a:avLst/>
          </a:prstGeom>
          <a:solidFill>
            <a:schemeClr val="bg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en-US" sz="2000" dirty="0">
              <a:latin typeface="Times New Roman" pitchFamily="18" charset="0"/>
              <a:ea typeface="굴림" pitchFamily="50" charset="-127"/>
            </a:endParaRPr>
          </a:p>
        </p:txBody>
      </p:sp>
      <p:pic>
        <p:nvPicPr>
          <p:cNvPr id="107" name="Picture 20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699420" y="1910020"/>
            <a:ext cx="552430" cy="438237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</p:pic>
      <p:sp>
        <p:nvSpPr>
          <p:cNvPr id="108" name="TextBox 107"/>
          <p:cNvSpPr txBox="1"/>
          <p:nvPr/>
        </p:nvSpPr>
        <p:spPr>
          <a:xfrm>
            <a:off x="4413801" y="1886866"/>
            <a:ext cx="1214445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latin typeface="+mj-ea"/>
                <a:ea typeface="+mj-ea"/>
              </a:rPr>
              <a:t>VEN</a:t>
            </a:r>
          </a:p>
          <a:p>
            <a:r>
              <a:rPr lang="en-US" altLang="ko-KR" sz="1400" b="1" dirty="0" smtClean="0">
                <a:latin typeface="+mj-ea"/>
              </a:rPr>
              <a:t>SEMA</a:t>
            </a:r>
            <a:endParaRPr lang="en-US" altLang="ko-KR" sz="1400" b="1" dirty="0">
              <a:latin typeface="+mj-ea"/>
              <a:ea typeface="+mj-ea"/>
            </a:endParaRPr>
          </a:p>
        </p:txBody>
      </p:sp>
      <p:sp>
        <p:nvSpPr>
          <p:cNvPr id="109" name="오른쪽 중괄호 108"/>
          <p:cNvSpPr/>
          <p:nvPr/>
        </p:nvSpPr>
        <p:spPr bwMode="auto">
          <a:xfrm>
            <a:off x="5056742" y="1910020"/>
            <a:ext cx="214314" cy="428628"/>
          </a:xfrm>
          <a:prstGeom prst="rightBrace">
            <a:avLst/>
          </a:prstGeom>
          <a:solidFill>
            <a:schemeClr val="bg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5271056" y="1981458"/>
            <a:ext cx="506870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200" b="1" dirty="0" smtClean="0">
                <a:solidFill>
                  <a:srgbClr val="0000FF"/>
                </a:solidFill>
                <a:latin typeface="+mj-ea"/>
                <a:ea typeface="+mj-ea"/>
              </a:rPr>
              <a:t>UDP</a:t>
            </a:r>
            <a:endParaRPr lang="en-US" altLang="ko-KR" sz="1200" b="1" dirty="0">
              <a:solidFill>
                <a:srgbClr val="0000FF"/>
              </a:solidFill>
              <a:latin typeface="+mj-ea"/>
              <a:ea typeface="+mj-ea"/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93F3DF92-AA47-41E8-BE5B-7CFDABA5FE06}"/>
              </a:ext>
            </a:extLst>
          </p:cNvPr>
          <p:cNvSpPr txBox="1"/>
          <p:nvPr/>
        </p:nvSpPr>
        <p:spPr>
          <a:xfrm>
            <a:off x="3413668" y="1618293"/>
            <a:ext cx="338554" cy="21544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800" dirty="0" smtClean="0"/>
              <a:t>172</a:t>
            </a:r>
            <a:endParaRPr lang="ko-KR" altLang="en-US" sz="800" dirty="0"/>
          </a:p>
        </p:txBody>
      </p:sp>
      <p:sp>
        <p:nvSpPr>
          <p:cNvPr id="112" name="직사각형 111"/>
          <p:cNvSpPr/>
          <p:nvPr/>
        </p:nvSpPr>
        <p:spPr bwMode="auto">
          <a:xfrm>
            <a:off x="6019667" y="1838582"/>
            <a:ext cx="2500330" cy="623925"/>
          </a:xfrm>
          <a:prstGeom prst="rect">
            <a:avLst/>
          </a:prstGeom>
          <a:solidFill>
            <a:schemeClr val="bg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en-US" sz="2000" dirty="0">
              <a:latin typeface="Times New Roman" pitchFamily="18" charset="0"/>
              <a:ea typeface="굴림" pitchFamily="50" charset="-127"/>
            </a:endParaRPr>
          </a:p>
        </p:txBody>
      </p:sp>
      <p:pic>
        <p:nvPicPr>
          <p:cNvPr id="113" name="Picture 20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305419" y="1910020"/>
            <a:ext cx="552430" cy="438237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</p:pic>
      <p:sp>
        <p:nvSpPr>
          <p:cNvPr id="114" name="TextBox 113"/>
          <p:cNvSpPr txBox="1"/>
          <p:nvPr/>
        </p:nvSpPr>
        <p:spPr>
          <a:xfrm>
            <a:off x="7019800" y="1886866"/>
            <a:ext cx="1214445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latin typeface="+mj-ea"/>
                <a:ea typeface="+mj-ea"/>
              </a:rPr>
              <a:t>VEN</a:t>
            </a:r>
          </a:p>
          <a:p>
            <a:r>
              <a:rPr lang="en-US" altLang="ko-KR" sz="1400" b="1" dirty="0" smtClean="0">
                <a:latin typeface="+mj-ea"/>
              </a:rPr>
              <a:t>SEMA</a:t>
            </a:r>
            <a:endParaRPr lang="en-US" altLang="ko-KR" sz="1400" b="1" dirty="0">
              <a:latin typeface="+mj-ea"/>
              <a:ea typeface="+mj-ea"/>
            </a:endParaRPr>
          </a:p>
        </p:txBody>
      </p:sp>
      <p:sp>
        <p:nvSpPr>
          <p:cNvPr id="115" name="오른쪽 중괄호 114"/>
          <p:cNvSpPr/>
          <p:nvPr/>
        </p:nvSpPr>
        <p:spPr bwMode="auto">
          <a:xfrm>
            <a:off x="7662741" y="1910020"/>
            <a:ext cx="214314" cy="428628"/>
          </a:xfrm>
          <a:prstGeom prst="rightBrace">
            <a:avLst/>
          </a:prstGeom>
          <a:solidFill>
            <a:schemeClr val="bg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7877055" y="1981458"/>
            <a:ext cx="506870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200" b="1" dirty="0" smtClean="0">
                <a:solidFill>
                  <a:srgbClr val="0000FF"/>
                </a:solidFill>
                <a:latin typeface="+mj-ea"/>
                <a:ea typeface="+mj-ea"/>
              </a:rPr>
              <a:t>UDP</a:t>
            </a:r>
            <a:endParaRPr lang="en-US" altLang="ko-KR" sz="1200" b="1" dirty="0">
              <a:solidFill>
                <a:srgbClr val="0000FF"/>
              </a:solidFill>
              <a:latin typeface="+mj-ea"/>
              <a:ea typeface="+mj-ea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93F3DF92-AA47-41E8-BE5B-7CFDABA5FE06}"/>
              </a:ext>
            </a:extLst>
          </p:cNvPr>
          <p:cNvSpPr txBox="1"/>
          <p:nvPr/>
        </p:nvSpPr>
        <p:spPr>
          <a:xfrm>
            <a:off x="8181443" y="1618293"/>
            <a:ext cx="338554" cy="21544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800" dirty="0" smtClean="0"/>
              <a:t>175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1152526"/>
      </p:ext>
    </p:extLst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계층 구조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AS-IS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1628800"/>
            <a:ext cx="7632848" cy="4752528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5983293" y="257927"/>
            <a:ext cx="305910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EMS : 1</a:t>
            </a:r>
            <a:r>
              <a:rPr lang="ko-KR" altLang="en-US" sz="1400" dirty="0" smtClean="0"/>
              <a:t>대</a:t>
            </a:r>
            <a:endParaRPr lang="en-US" altLang="ko-KR" sz="1400" dirty="0" smtClean="0"/>
          </a:p>
          <a:p>
            <a:r>
              <a:rPr lang="en-US" altLang="ko-KR" sz="1400" dirty="0" smtClean="0"/>
              <a:t>SEMA : 3</a:t>
            </a:r>
            <a:r>
              <a:rPr lang="ko-KR" altLang="en-US" sz="1400" dirty="0" smtClean="0"/>
              <a:t>대</a:t>
            </a:r>
            <a:endParaRPr lang="en-US" altLang="ko-KR" sz="1400" dirty="0" smtClean="0"/>
          </a:p>
          <a:p>
            <a:r>
              <a:rPr lang="en-US" altLang="ko-KR" sz="1400" dirty="0" smtClean="0"/>
              <a:t>CEMA : SEMA 1</a:t>
            </a:r>
            <a:r>
              <a:rPr lang="ko-KR" altLang="en-US" sz="1400" dirty="0" smtClean="0"/>
              <a:t>대당 </a:t>
            </a:r>
            <a:r>
              <a:rPr lang="en-US" altLang="ko-KR" sz="1400" dirty="0" smtClean="0"/>
              <a:t>5</a:t>
            </a:r>
            <a:r>
              <a:rPr lang="ko-KR" altLang="en-US" sz="1400" dirty="0" smtClean="0"/>
              <a:t>대 </a:t>
            </a:r>
            <a:r>
              <a:rPr lang="en-US" altLang="ko-KR" sz="1400" dirty="0" smtClean="0"/>
              <a:t>(3*5=15</a:t>
            </a:r>
            <a:r>
              <a:rPr lang="ko-KR" altLang="en-US" sz="1400" dirty="0" smtClean="0"/>
              <a:t>대</a:t>
            </a:r>
            <a:r>
              <a:rPr lang="en-US" altLang="ko-KR" sz="1400" dirty="0" smtClean="0"/>
              <a:t>)</a:t>
            </a:r>
            <a:endParaRPr lang="ko-KR" altLang="en-US" sz="1400" dirty="0"/>
          </a:p>
        </p:txBody>
      </p:sp>
      <p:sp>
        <p:nvSpPr>
          <p:cNvPr id="24" name="TextBox 23"/>
          <p:cNvSpPr txBox="1"/>
          <p:nvPr/>
        </p:nvSpPr>
        <p:spPr>
          <a:xfrm>
            <a:off x="-84776" y="1253951"/>
            <a:ext cx="10839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-   Connect </a:t>
            </a:r>
          </a:p>
          <a:p>
            <a:r>
              <a:rPr lang="en-US" altLang="ko-KR" sz="1200" dirty="0" smtClean="0">
                <a:solidFill>
                  <a:srgbClr val="FF0000"/>
                </a:solidFill>
              </a:rPr>
              <a:t>-  </a:t>
            </a:r>
            <a:r>
              <a:rPr lang="en-US" altLang="ko-KR" sz="1200" dirty="0" smtClean="0"/>
              <a:t> </a:t>
            </a:r>
            <a:r>
              <a:rPr lang="en-US" altLang="ko-KR" sz="1200" dirty="0" smtClean="0">
                <a:solidFill>
                  <a:srgbClr val="FF0000"/>
                </a:solidFill>
              </a:rPr>
              <a:t>Disconnect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25" name="직사각형 24"/>
          <p:cNvSpPr/>
          <p:nvPr/>
        </p:nvSpPr>
        <p:spPr bwMode="auto">
          <a:xfrm>
            <a:off x="975214" y="3645024"/>
            <a:ext cx="2516666" cy="1728192"/>
          </a:xfrm>
          <a:prstGeom prst="rect">
            <a:avLst/>
          </a:prstGeom>
          <a:noFill/>
          <a:ln w="12699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3356992"/>
            <a:ext cx="288032" cy="28803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475656" y="3316342"/>
            <a:ext cx="797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p. 302</a:t>
            </a:r>
            <a:endParaRPr lang="ko-KR" altLang="en-US" dirty="0"/>
          </a:p>
        </p:txBody>
      </p:sp>
      <p:sp>
        <p:nvSpPr>
          <p:cNvPr id="28" name="직사각형 27"/>
          <p:cNvSpPr/>
          <p:nvPr/>
        </p:nvSpPr>
        <p:spPr bwMode="auto">
          <a:xfrm>
            <a:off x="3567502" y="3645024"/>
            <a:ext cx="2516666" cy="1728192"/>
          </a:xfrm>
          <a:prstGeom prst="rect">
            <a:avLst/>
          </a:prstGeom>
          <a:noFill/>
          <a:ln w="12699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29" name="직사각형 28"/>
          <p:cNvSpPr/>
          <p:nvPr/>
        </p:nvSpPr>
        <p:spPr bwMode="auto">
          <a:xfrm>
            <a:off x="6159790" y="3645024"/>
            <a:ext cx="2372650" cy="1728192"/>
          </a:xfrm>
          <a:prstGeom prst="rect">
            <a:avLst/>
          </a:prstGeom>
          <a:noFill/>
          <a:ln w="12699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7052" y="3316342"/>
            <a:ext cx="288032" cy="288032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5125084" y="3275692"/>
            <a:ext cx="797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p. 303</a:t>
            </a:r>
            <a:endParaRPr lang="ko-KR" altLang="en-US" dirty="0"/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1647" y="3275692"/>
            <a:ext cx="288032" cy="288032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7479679" y="3235042"/>
            <a:ext cx="797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p. 304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50832777"/>
      </p:ext>
    </p:extLst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계층 구조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AS-IS</a:t>
            </a:r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5983293" y="257927"/>
            <a:ext cx="305910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SEMA : 1</a:t>
            </a:r>
            <a:r>
              <a:rPr lang="ko-KR" altLang="en-US" sz="1400" dirty="0" smtClean="0"/>
              <a:t>대 </a:t>
            </a:r>
            <a:r>
              <a:rPr lang="en-US" altLang="ko-KR" sz="1400" dirty="0" smtClean="0"/>
              <a:t>(SERVER_EMA1)</a:t>
            </a:r>
          </a:p>
          <a:p>
            <a:r>
              <a:rPr lang="en-US" altLang="ko-KR" sz="1400" dirty="0" smtClean="0"/>
              <a:t>CEMA : 5</a:t>
            </a:r>
            <a:r>
              <a:rPr lang="ko-KR" altLang="en-US" sz="1400" dirty="0" smtClean="0"/>
              <a:t>대</a:t>
            </a:r>
            <a:endParaRPr lang="en-US" altLang="ko-KR" sz="1400" dirty="0" smtClean="0"/>
          </a:p>
          <a:p>
            <a:r>
              <a:rPr lang="en-US" altLang="ko-KR" sz="1400" dirty="0" smtClean="0"/>
              <a:t>Device : CEMA 1</a:t>
            </a:r>
            <a:r>
              <a:rPr lang="ko-KR" altLang="en-US" sz="1400" dirty="0" smtClean="0"/>
              <a:t>대당 </a:t>
            </a:r>
            <a:r>
              <a:rPr lang="en-US" altLang="ko-KR" sz="1400" dirty="0" smtClean="0"/>
              <a:t>5</a:t>
            </a:r>
            <a:r>
              <a:rPr lang="ko-KR" altLang="en-US" sz="1400" dirty="0" smtClean="0"/>
              <a:t>대 </a:t>
            </a:r>
            <a:r>
              <a:rPr lang="en-US" altLang="ko-KR" sz="1400" dirty="0" smtClean="0"/>
              <a:t>(5*5=25</a:t>
            </a:r>
            <a:r>
              <a:rPr lang="ko-KR" altLang="en-US" sz="1400" dirty="0" smtClean="0"/>
              <a:t>대</a:t>
            </a:r>
            <a:r>
              <a:rPr lang="en-US" altLang="ko-KR" sz="1400" dirty="0" smtClean="0"/>
              <a:t>)</a:t>
            </a:r>
            <a:endParaRPr lang="ko-KR" altLang="en-US" sz="14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1484784"/>
            <a:ext cx="7560000" cy="500294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-84776" y="1253951"/>
            <a:ext cx="10839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-   Connect </a:t>
            </a:r>
          </a:p>
          <a:p>
            <a:r>
              <a:rPr lang="en-US" altLang="ko-KR" sz="1200" dirty="0" smtClean="0">
                <a:solidFill>
                  <a:srgbClr val="FF0000"/>
                </a:solidFill>
              </a:rPr>
              <a:t>-  </a:t>
            </a:r>
            <a:r>
              <a:rPr lang="en-US" altLang="ko-KR" sz="1200" dirty="0" smtClean="0"/>
              <a:t> </a:t>
            </a:r>
            <a:r>
              <a:rPr lang="en-US" altLang="ko-KR" sz="1200" dirty="0" smtClean="0">
                <a:solidFill>
                  <a:srgbClr val="FF0000"/>
                </a:solidFill>
              </a:rPr>
              <a:t>Disconnect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2301958"/>
      </p:ext>
    </p:extLst>
  </p:cSld>
  <p:clrMapOvr>
    <a:masterClrMapping/>
  </p:clrMapOvr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계층 구조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AS-IS</a:t>
            </a:r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5983293" y="257927"/>
            <a:ext cx="305910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SEMA : 1</a:t>
            </a:r>
            <a:r>
              <a:rPr lang="ko-KR" altLang="en-US" sz="1400" dirty="0" smtClean="0"/>
              <a:t>대 </a:t>
            </a:r>
            <a:r>
              <a:rPr lang="en-US" altLang="ko-KR" sz="1400" dirty="0" smtClean="0"/>
              <a:t>(SERVER_EMA2)</a:t>
            </a:r>
          </a:p>
          <a:p>
            <a:r>
              <a:rPr lang="en-US" altLang="ko-KR" sz="1400" dirty="0" smtClean="0"/>
              <a:t>CEMA : 5</a:t>
            </a:r>
            <a:r>
              <a:rPr lang="ko-KR" altLang="en-US" sz="1400" dirty="0" smtClean="0"/>
              <a:t>대</a:t>
            </a:r>
            <a:endParaRPr lang="en-US" altLang="ko-KR" sz="1400" dirty="0" smtClean="0"/>
          </a:p>
          <a:p>
            <a:r>
              <a:rPr lang="en-US" altLang="ko-KR" sz="1400" dirty="0" smtClean="0"/>
              <a:t>Device : CEMA 1</a:t>
            </a:r>
            <a:r>
              <a:rPr lang="ko-KR" altLang="en-US" sz="1400" dirty="0" smtClean="0"/>
              <a:t>대당 </a:t>
            </a:r>
            <a:r>
              <a:rPr lang="en-US" altLang="ko-KR" sz="1400" dirty="0" smtClean="0"/>
              <a:t>5</a:t>
            </a:r>
            <a:r>
              <a:rPr lang="ko-KR" altLang="en-US" sz="1400" dirty="0" smtClean="0"/>
              <a:t>대 </a:t>
            </a:r>
            <a:r>
              <a:rPr lang="en-US" altLang="ko-KR" sz="1400" dirty="0" smtClean="0"/>
              <a:t>(5*5=25</a:t>
            </a:r>
            <a:r>
              <a:rPr lang="ko-KR" altLang="en-US" sz="1400" dirty="0" smtClean="0"/>
              <a:t>대</a:t>
            </a:r>
            <a:r>
              <a:rPr lang="en-US" altLang="ko-KR" sz="1400" dirty="0" smtClean="0"/>
              <a:t>)</a:t>
            </a:r>
            <a:endParaRPr lang="ko-KR" altLang="en-US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-84776" y="1253951"/>
            <a:ext cx="10839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-   Connect </a:t>
            </a:r>
          </a:p>
          <a:p>
            <a:r>
              <a:rPr lang="en-US" altLang="ko-KR" sz="1200" dirty="0" smtClean="0">
                <a:solidFill>
                  <a:srgbClr val="FF0000"/>
                </a:solidFill>
              </a:rPr>
              <a:t>-  </a:t>
            </a:r>
            <a:r>
              <a:rPr lang="en-US" altLang="ko-KR" sz="1200" dirty="0" smtClean="0"/>
              <a:t> </a:t>
            </a:r>
            <a:r>
              <a:rPr lang="en-US" altLang="ko-KR" sz="1200" dirty="0" smtClean="0">
                <a:solidFill>
                  <a:srgbClr val="FF0000"/>
                </a:solidFill>
              </a:rPr>
              <a:t>Disconnect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3943"/>
          <a:stretch/>
        </p:blipFill>
        <p:spPr>
          <a:xfrm>
            <a:off x="999175" y="1861963"/>
            <a:ext cx="7560000" cy="4737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293091"/>
      </p:ext>
    </p:extLst>
  </p:cSld>
  <p:clrMapOvr>
    <a:masterClrMapping/>
  </p:clrMapOvr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계층 구조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AS-IS</a:t>
            </a:r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5983293" y="257927"/>
            <a:ext cx="305910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SEMA : 1</a:t>
            </a:r>
            <a:r>
              <a:rPr lang="ko-KR" altLang="en-US" sz="1400" dirty="0" smtClean="0"/>
              <a:t>대 </a:t>
            </a:r>
            <a:r>
              <a:rPr lang="en-US" altLang="ko-KR" sz="1400" dirty="0" smtClean="0"/>
              <a:t>(SERVER_EMA3)</a:t>
            </a:r>
          </a:p>
          <a:p>
            <a:r>
              <a:rPr lang="en-US" altLang="ko-KR" sz="1400" dirty="0" smtClean="0"/>
              <a:t>CEMA : 5</a:t>
            </a:r>
            <a:r>
              <a:rPr lang="ko-KR" altLang="en-US" sz="1400" dirty="0" smtClean="0"/>
              <a:t>대</a:t>
            </a:r>
            <a:endParaRPr lang="en-US" altLang="ko-KR" sz="1400" dirty="0" smtClean="0"/>
          </a:p>
          <a:p>
            <a:r>
              <a:rPr lang="en-US" altLang="ko-KR" sz="1400" dirty="0" smtClean="0"/>
              <a:t>Device : CEMA 1</a:t>
            </a:r>
            <a:r>
              <a:rPr lang="ko-KR" altLang="en-US" sz="1400" dirty="0" smtClean="0"/>
              <a:t>대당 </a:t>
            </a:r>
            <a:r>
              <a:rPr lang="en-US" altLang="ko-KR" sz="1400" dirty="0" smtClean="0"/>
              <a:t>5</a:t>
            </a:r>
            <a:r>
              <a:rPr lang="ko-KR" altLang="en-US" sz="1400" dirty="0" smtClean="0"/>
              <a:t>대 </a:t>
            </a:r>
            <a:r>
              <a:rPr lang="en-US" altLang="ko-KR" sz="1400" dirty="0" smtClean="0"/>
              <a:t>(5*5=25</a:t>
            </a:r>
            <a:r>
              <a:rPr lang="ko-KR" altLang="en-US" sz="1400" dirty="0" smtClean="0"/>
              <a:t>대</a:t>
            </a:r>
            <a:r>
              <a:rPr lang="en-US" altLang="ko-KR" sz="1400" dirty="0" smtClean="0"/>
              <a:t>)</a:t>
            </a:r>
            <a:endParaRPr lang="ko-KR" altLang="en-US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-84776" y="1253951"/>
            <a:ext cx="10839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-   Connect </a:t>
            </a:r>
          </a:p>
          <a:p>
            <a:r>
              <a:rPr lang="en-US" altLang="ko-KR" sz="1200" dirty="0" smtClean="0">
                <a:solidFill>
                  <a:srgbClr val="FF0000"/>
                </a:solidFill>
              </a:rPr>
              <a:t>-  </a:t>
            </a:r>
            <a:r>
              <a:rPr lang="en-US" altLang="ko-KR" sz="1200" dirty="0" smtClean="0"/>
              <a:t> </a:t>
            </a:r>
            <a:r>
              <a:rPr lang="en-US" altLang="ko-KR" sz="1200" dirty="0" smtClean="0">
                <a:solidFill>
                  <a:srgbClr val="FF0000"/>
                </a:solidFill>
              </a:rPr>
              <a:t>Disconnect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381" y="1716013"/>
            <a:ext cx="7560000" cy="5002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937468"/>
      </p:ext>
    </p:extLst>
  </p:cSld>
  <p:clrMapOvr>
    <a:masterClrMapping/>
  </p:clrMapOvr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계층 구조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AS-IS</a:t>
            </a:r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5983293" y="257927"/>
            <a:ext cx="305910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EMS : 1</a:t>
            </a:r>
            <a:r>
              <a:rPr lang="ko-KR" altLang="en-US" sz="1400" dirty="0" smtClean="0"/>
              <a:t>대</a:t>
            </a:r>
            <a:endParaRPr lang="en-US" altLang="ko-KR" sz="1400" dirty="0" smtClean="0"/>
          </a:p>
          <a:p>
            <a:r>
              <a:rPr lang="en-US" altLang="ko-KR" sz="1400" dirty="0" smtClean="0"/>
              <a:t>SEMA : 3</a:t>
            </a:r>
            <a:r>
              <a:rPr lang="ko-KR" altLang="en-US" sz="1400" dirty="0" smtClean="0"/>
              <a:t>대</a:t>
            </a:r>
            <a:endParaRPr lang="en-US" altLang="ko-KR" sz="1400" dirty="0" smtClean="0"/>
          </a:p>
          <a:p>
            <a:r>
              <a:rPr lang="en-US" altLang="ko-KR" sz="1400" dirty="0" smtClean="0"/>
              <a:t>CEMA : SEMA 1</a:t>
            </a:r>
            <a:r>
              <a:rPr lang="ko-KR" altLang="en-US" sz="1400" dirty="0" smtClean="0"/>
              <a:t>대당 </a:t>
            </a:r>
            <a:r>
              <a:rPr lang="en-US" altLang="ko-KR" sz="1400" dirty="0"/>
              <a:t>3</a:t>
            </a:r>
            <a:r>
              <a:rPr lang="ko-KR" altLang="en-US" sz="1400" dirty="0" smtClean="0"/>
              <a:t>대 </a:t>
            </a:r>
            <a:r>
              <a:rPr lang="en-US" altLang="ko-KR" sz="1400" dirty="0" smtClean="0"/>
              <a:t>(3*3=9</a:t>
            </a:r>
            <a:r>
              <a:rPr lang="ko-KR" altLang="en-US" sz="1400" dirty="0" smtClean="0"/>
              <a:t>대</a:t>
            </a:r>
            <a:r>
              <a:rPr lang="en-US" altLang="ko-KR" sz="1400" dirty="0" smtClean="0"/>
              <a:t>)</a:t>
            </a:r>
            <a:endParaRPr lang="ko-KR" altLang="en-US" sz="14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597" y="1855059"/>
            <a:ext cx="7560000" cy="500294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-84776" y="1253951"/>
            <a:ext cx="10839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-   Connect </a:t>
            </a:r>
          </a:p>
          <a:p>
            <a:r>
              <a:rPr lang="en-US" altLang="ko-KR" sz="1200" dirty="0" smtClean="0">
                <a:solidFill>
                  <a:srgbClr val="FF0000"/>
                </a:solidFill>
              </a:rPr>
              <a:t>-  </a:t>
            </a:r>
            <a:r>
              <a:rPr lang="en-US" altLang="ko-KR" sz="1200" dirty="0" smtClean="0"/>
              <a:t> </a:t>
            </a:r>
            <a:r>
              <a:rPr lang="en-US" altLang="ko-KR" sz="1200" dirty="0" smtClean="0">
                <a:solidFill>
                  <a:srgbClr val="FF0000"/>
                </a:solidFill>
              </a:rPr>
              <a:t>Disconnect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9" name="직사각형 8"/>
          <p:cNvSpPr/>
          <p:nvPr/>
        </p:nvSpPr>
        <p:spPr bwMode="auto">
          <a:xfrm>
            <a:off x="1154882" y="4077072"/>
            <a:ext cx="1904950" cy="1728192"/>
          </a:xfrm>
          <a:prstGeom prst="rect">
            <a:avLst/>
          </a:prstGeom>
          <a:noFill/>
          <a:ln w="12699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3748390"/>
            <a:ext cx="288032" cy="28803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475656" y="3707740"/>
            <a:ext cx="797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p. 306</a:t>
            </a:r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 bwMode="auto">
          <a:xfrm>
            <a:off x="3707903" y="4077072"/>
            <a:ext cx="2275389" cy="1728192"/>
          </a:xfrm>
          <a:prstGeom prst="rect">
            <a:avLst/>
          </a:prstGeom>
          <a:noFill/>
          <a:ln w="12699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13" name="직사각형 12"/>
          <p:cNvSpPr/>
          <p:nvPr/>
        </p:nvSpPr>
        <p:spPr bwMode="auto">
          <a:xfrm>
            <a:off x="6411411" y="4149080"/>
            <a:ext cx="2275389" cy="1728192"/>
          </a:xfrm>
          <a:prstGeom prst="rect">
            <a:avLst/>
          </a:prstGeom>
          <a:noFill/>
          <a:ln w="12699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2979" y="3757682"/>
            <a:ext cx="288032" cy="288032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991011" y="3717032"/>
            <a:ext cx="797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p. 307</a:t>
            </a:r>
            <a:endParaRPr lang="ko-KR" altLang="en-US" dirty="0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6798" y="3748390"/>
            <a:ext cx="288032" cy="288032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3379" y="3829690"/>
            <a:ext cx="288032" cy="288032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7591411" y="3789040"/>
            <a:ext cx="797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p. 308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33743854"/>
      </p:ext>
    </p:extLst>
  </p:cSld>
  <p:clrMapOvr>
    <a:masterClrMapping/>
  </p:clrMapOvr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계층 구조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AS-IS</a:t>
            </a:r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5983293" y="257927"/>
            <a:ext cx="305910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SEMA : 1</a:t>
            </a:r>
            <a:r>
              <a:rPr lang="ko-KR" altLang="en-US" sz="1400" dirty="0" smtClean="0"/>
              <a:t>대 </a:t>
            </a:r>
            <a:r>
              <a:rPr lang="en-US" altLang="ko-KR" sz="1400" dirty="0" smtClean="0"/>
              <a:t>(SEMA1)</a:t>
            </a:r>
          </a:p>
          <a:p>
            <a:r>
              <a:rPr lang="en-US" altLang="ko-KR" sz="1400" dirty="0" smtClean="0"/>
              <a:t>CEMA : 3</a:t>
            </a:r>
            <a:r>
              <a:rPr lang="ko-KR" altLang="en-US" sz="1400" dirty="0" smtClean="0"/>
              <a:t>대</a:t>
            </a:r>
            <a:endParaRPr lang="en-US" altLang="ko-KR" sz="1400" dirty="0" smtClean="0"/>
          </a:p>
          <a:p>
            <a:r>
              <a:rPr lang="en-US" altLang="ko-KR" sz="1400" dirty="0" smtClean="0"/>
              <a:t>Device : CEMA 1</a:t>
            </a:r>
            <a:r>
              <a:rPr lang="ko-KR" altLang="en-US" sz="1400" dirty="0" smtClean="0"/>
              <a:t>대당 </a:t>
            </a:r>
            <a:r>
              <a:rPr lang="en-US" altLang="ko-KR" sz="1400" dirty="0" smtClean="0"/>
              <a:t>5</a:t>
            </a:r>
            <a:r>
              <a:rPr lang="ko-KR" altLang="en-US" sz="1400" dirty="0" smtClean="0"/>
              <a:t>대 </a:t>
            </a:r>
            <a:r>
              <a:rPr lang="en-US" altLang="ko-KR" sz="1400" dirty="0" smtClean="0"/>
              <a:t>(3*5=15</a:t>
            </a:r>
            <a:r>
              <a:rPr lang="ko-KR" altLang="en-US" sz="1400" dirty="0" smtClean="0"/>
              <a:t>대</a:t>
            </a:r>
            <a:r>
              <a:rPr lang="en-US" altLang="ko-KR" sz="1400" dirty="0" smtClean="0"/>
              <a:t>)</a:t>
            </a:r>
            <a:endParaRPr lang="ko-KR" altLang="en-US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-84776" y="1253951"/>
            <a:ext cx="10839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-   Connect </a:t>
            </a:r>
          </a:p>
          <a:p>
            <a:r>
              <a:rPr lang="en-US" altLang="ko-KR" sz="1200" dirty="0" smtClean="0">
                <a:solidFill>
                  <a:srgbClr val="FF0000"/>
                </a:solidFill>
              </a:rPr>
              <a:t>-  </a:t>
            </a:r>
            <a:r>
              <a:rPr lang="en-US" altLang="ko-KR" sz="1200" dirty="0" smtClean="0"/>
              <a:t> </a:t>
            </a:r>
            <a:r>
              <a:rPr lang="en-US" altLang="ko-KR" sz="1200" dirty="0" smtClean="0">
                <a:solidFill>
                  <a:srgbClr val="FF0000"/>
                </a:solidFill>
              </a:rPr>
              <a:t>Disconnect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314" y="1507678"/>
            <a:ext cx="7560000" cy="5002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082416"/>
      </p:ext>
    </p:extLst>
  </p:cSld>
  <p:clrMapOvr>
    <a:masterClrMapping/>
  </p:clrMapOvr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계층 구조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AS-IS</a:t>
            </a:r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5983293" y="257927"/>
            <a:ext cx="305910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SEMA : 1</a:t>
            </a:r>
            <a:r>
              <a:rPr lang="ko-KR" altLang="en-US" sz="1400" dirty="0" smtClean="0"/>
              <a:t>대 </a:t>
            </a:r>
            <a:r>
              <a:rPr lang="en-US" altLang="ko-KR" sz="1400" dirty="0"/>
              <a:t>(</a:t>
            </a:r>
            <a:r>
              <a:rPr lang="en-US" altLang="ko-KR" sz="1400" dirty="0" smtClean="0"/>
              <a:t>SEMA2)</a:t>
            </a:r>
          </a:p>
          <a:p>
            <a:r>
              <a:rPr lang="en-US" altLang="ko-KR" sz="1400" dirty="0" smtClean="0"/>
              <a:t>CEMA : 3</a:t>
            </a:r>
            <a:r>
              <a:rPr lang="ko-KR" altLang="en-US" sz="1400" dirty="0" smtClean="0"/>
              <a:t>대</a:t>
            </a:r>
            <a:endParaRPr lang="en-US" altLang="ko-KR" sz="1400" dirty="0" smtClean="0"/>
          </a:p>
          <a:p>
            <a:r>
              <a:rPr lang="en-US" altLang="ko-KR" sz="1400" dirty="0" smtClean="0"/>
              <a:t>Device : CEMA 1</a:t>
            </a:r>
            <a:r>
              <a:rPr lang="ko-KR" altLang="en-US" sz="1400" dirty="0" smtClean="0"/>
              <a:t>대당 </a:t>
            </a:r>
            <a:r>
              <a:rPr lang="en-US" altLang="ko-KR" sz="1400" dirty="0" smtClean="0"/>
              <a:t>5</a:t>
            </a:r>
            <a:r>
              <a:rPr lang="ko-KR" altLang="en-US" sz="1400" dirty="0" smtClean="0"/>
              <a:t>대 </a:t>
            </a:r>
            <a:r>
              <a:rPr lang="en-US" altLang="ko-KR" sz="1400" dirty="0" smtClean="0"/>
              <a:t>(3*5=15</a:t>
            </a:r>
            <a:r>
              <a:rPr lang="ko-KR" altLang="en-US" sz="1400" dirty="0" smtClean="0"/>
              <a:t>대</a:t>
            </a:r>
            <a:r>
              <a:rPr lang="en-US" altLang="ko-KR" sz="1400" dirty="0" smtClean="0"/>
              <a:t>)</a:t>
            </a:r>
            <a:endParaRPr lang="ko-KR" altLang="en-US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-84776" y="1253951"/>
            <a:ext cx="10839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-   Connect </a:t>
            </a:r>
          </a:p>
          <a:p>
            <a:r>
              <a:rPr lang="en-US" altLang="ko-KR" sz="1200" dirty="0" smtClean="0">
                <a:solidFill>
                  <a:srgbClr val="FF0000"/>
                </a:solidFill>
              </a:rPr>
              <a:t>-  </a:t>
            </a:r>
            <a:r>
              <a:rPr lang="en-US" altLang="ko-KR" sz="1200" dirty="0" smtClean="0"/>
              <a:t> </a:t>
            </a:r>
            <a:r>
              <a:rPr lang="en-US" altLang="ko-KR" sz="1200" dirty="0" smtClean="0">
                <a:solidFill>
                  <a:srgbClr val="FF0000"/>
                </a:solidFill>
              </a:rPr>
              <a:t>Disconnect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b="3452"/>
          <a:stretch/>
        </p:blipFill>
        <p:spPr>
          <a:xfrm>
            <a:off x="792000" y="1988840"/>
            <a:ext cx="7560000" cy="4449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986512"/>
      </p:ext>
    </p:extLst>
  </p:cSld>
  <p:clrMapOvr>
    <a:masterClrMapping/>
  </p:clrMapOvr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계층 구조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AS-IS</a:t>
            </a:r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5940152" y="296027"/>
            <a:ext cx="305910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SEMA : 1</a:t>
            </a:r>
            <a:r>
              <a:rPr lang="ko-KR" altLang="en-US" sz="1400" dirty="0" smtClean="0"/>
              <a:t>대 </a:t>
            </a:r>
            <a:r>
              <a:rPr lang="en-US" altLang="ko-KR" sz="1400" dirty="0"/>
              <a:t>(</a:t>
            </a:r>
            <a:r>
              <a:rPr lang="en-US" altLang="ko-KR" sz="1400" dirty="0" smtClean="0"/>
              <a:t>SEMA3)</a:t>
            </a:r>
          </a:p>
          <a:p>
            <a:r>
              <a:rPr lang="en-US" altLang="ko-KR" sz="1400" dirty="0" smtClean="0"/>
              <a:t>CEMA : 3</a:t>
            </a:r>
            <a:r>
              <a:rPr lang="ko-KR" altLang="en-US" sz="1400" dirty="0" smtClean="0"/>
              <a:t>대</a:t>
            </a:r>
            <a:endParaRPr lang="en-US" altLang="ko-KR" sz="1400" dirty="0" smtClean="0"/>
          </a:p>
          <a:p>
            <a:r>
              <a:rPr lang="en-US" altLang="ko-KR" sz="1400" dirty="0" smtClean="0"/>
              <a:t>Device : CEMA 1</a:t>
            </a:r>
            <a:r>
              <a:rPr lang="ko-KR" altLang="en-US" sz="1400" dirty="0" smtClean="0"/>
              <a:t>대당 </a:t>
            </a:r>
            <a:r>
              <a:rPr lang="en-US" altLang="ko-KR" sz="1400" dirty="0" smtClean="0"/>
              <a:t>5</a:t>
            </a:r>
            <a:r>
              <a:rPr lang="ko-KR" altLang="en-US" sz="1400" dirty="0" smtClean="0"/>
              <a:t>대 </a:t>
            </a:r>
            <a:r>
              <a:rPr lang="en-US" altLang="ko-KR" sz="1400" dirty="0" smtClean="0"/>
              <a:t>(3*5=15</a:t>
            </a:r>
            <a:r>
              <a:rPr lang="ko-KR" altLang="en-US" sz="1400" dirty="0" smtClean="0"/>
              <a:t>대</a:t>
            </a:r>
            <a:r>
              <a:rPr lang="en-US" altLang="ko-KR" sz="1400" dirty="0" smtClean="0"/>
              <a:t>)</a:t>
            </a:r>
            <a:endParaRPr lang="ko-KR" altLang="en-US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-84776" y="1253951"/>
            <a:ext cx="10839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-   Connect </a:t>
            </a:r>
          </a:p>
          <a:p>
            <a:r>
              <a:rPr lang="en-US" altLang="ko-KR" sz="1200" dirty="0" smtClean="0">
                <a:solidFill>
                  <a:srgbClr val="FF0000"/>
                </a:solidFill>
              </a:rPr>
              <a:t>-  </a:t>
            </a:r>
            <a:r>
              <a:rPr lang="en-US" altLang="ko-KR" sz="1200" dirty="0" smtClean="0"/>
              <a:t> </a:t>
            </a:r>
            <a:r>
              <a:rPr lang="en-US" altLang="ko-KR" sz="1200" dirty="0" smtClean="0">
                <a:solidFill>
                  <a:srgbClr val="FF0000"/>
                </a:solidFill>
              </a:rPr>
              <a:t>Disconnect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086" y="1794916"/>
            <a:ext cx="7560000" cy="5002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550874"/>
      </p:ext>
    </p:extLst>
  </p:cSld>
  <p:clrMapOvr>
    <a:masterClrMapping/>
  </p:clrMapOvr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 bwMode="auto">
          <a:xfrm>
            <a:off x="3419872" y="4839874"/>
            <a:ext cx="2304256" cy="2045510"/>
          </a:xfrm>
          <a:prstGeom prst="rect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b="1" dirty="0">
                <a:ea typeface="굴림" pitchFamily="50" charset="-127"/>
              </a:rPr>
              <a:t>Demand Response Event(Lightweight OpenADR)</a:t>
            </a:r>
            <a:endParaRPr lang="ko-KR" altLang="en-US" sz="2800" b="1" dirty="0">
              <a:ea typeface="굴림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7C6F095-276F-4AD3-9842-1213BA0CC323}" type="slidenum">
              <a:rPr lang="ko-KR" altLang="en-US" smtClean="0"/>
              <a:pPr>
                <a:defRPr/>
              </a:pPr>
              <a:t>309</a:t>
            </a:fld>
            <a:endParaRPr lang="ko-KR" altLang="en-US"/>
          </a:p>
        </p:txBody>
      </p:sp>
      <p:cxnSp>
        <p:nvCxnSpPr>
          <p:cNvPr id="12" name="직선 화살표 연결선 11"/>
          <p:cNvCxnSpPr/>
          <p:nvPr/>
        </p:nvCxnSpPr>
        <p:spPr bwMode="auto">
          <a:xfrm>
            <a:off x="3214064" y="4443183"/>
            <a:ext cx="2714400" cy="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arrow"/>
          </a:ln>
          <a:effectLst/>
        </p:spPr>
      </p:cxnSp>
      <p:sp>
        <p:nvSpPr>
          <p:cNvPr id="34" name="TextBox 33"/>
          <p:cNvSpPr txBox="1"/>
          <p:nvPr/>
        </p:nvSpPr>
        <p:spPr>
          <a:xfrm>
            <a:off x="7137131" y="3682472"/>
            <a:ext cx="461665" cy="265457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ko-KR" dirty="0"/>
              <a:t>…</a:t>
            </a:r>
            <a:endParaRPr lang="ko-KR" alt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7141749" y="6155157"/>
            <a:ext cx="461665" cy="265457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ko-KR" dirty="0"/>
              <a:t>…</a:t>
            </a:r>
            <a:endParaRPr lang="ko-KR" altLang="en-US" dirty="0"/>
          </a:p>
        </p:txBody>
      </p:sp>
      <p:cxnSp>
        <p:nvCxnSpPr>
          <p:cNvPr id="60" name="직선 화살표 연결선 59"/>
          <p:cNvCxnSpPr>
            <a:cxnSpLocks/>
          </p:cNvCxnSpPr>
          <p:nvPr/>
        </p:nvCxnSpPr>
        <p:spPr bwMode="auto">
          <a:xfrm flipH="1">
            <a:off x="500036" y="2451806"/>
            <a:ext cx="2714029" cy="0"/>
          </a:xfrm>
          <a:prstGeom prst="straightConnector1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61" name="직선 화살표 연결선 60"/>
          <p:cNvCxnSpPr/>
          <p:nvPr/>
        </p:nvCxnSpPr>
        <p:spPr bwMode="auto">
          <a:xfrm>
            <a:off x="500036" y="2812963"/>
            <a:ext cx="2714400" cy="0"/>
          </a:xfrm>
          <a:prstGeom prst="straightConnector1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62" name="직선 화살표 연결선 61"/>
          <p:cNvCxnSpPr/>
          <p:nvPr/>
        </p:nvCxnSpPr>
        <p:spPr bwMode="auto">
          <a:xfrm rot="10800000" flipV="1">
            <a:off x="500036" y="3879252"/>
            <a:ext cx="2714400" cy="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lgDashDotDot"/>
            <a:round/>
            <a:headEnd type="none" w="med" len="med"/>
            <a:tailEnd type="arrow"/>
          </a:ln>
          <a:effectLst/>
        </p:spPr>
      </p:cxnSp>
      <p:cxnSp>
        <p:nvCxnSpPr>
          <p:cNvPr id="63" name="직선 화살표 연결선 62"/>
          <p:cNvCxnSpPr>
            <a:cxnSpLocks/>
          </p:cNvCxnSpPr>
          <p:nvPr/>
        </p:nvCxnSpPr>
        <p:spPr bwMode="auto">
          <a:xfrm>
            <a:off x="500036" y="4257945"/>
            <a:ext cx="2714400" cy="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lgDashDotDot"/>
            <a:round/>
            <a:headEnd type="none" w="med" len="med"/>
            <a:tailEnd type="arrow"/>
          </a:ln>
          <a:effectLst/>
        </p:spPr>
      </p:cxnSp>
      <p:sp>
        <p:nvSpPr>
          <p:cNvPr id="64" name="TextBox 63"/>
          <p:cNvSpPr txBox="1"/>
          <p:nvPr/>
        </p:nvSpPr>
        <p:spPr>
          <a:xfrm>
            <a:off x="1675123" y="3216970"/>
            <a:ext cx="461665" cy="265457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ko-KR" dirty="0"/>
              <a:t>…</a:t>
            </a:r>
            <a:endParaRPr lang="ko-KR" altLang="en-US" dirty="0"/>
          </a:p>
        </p:txBody>
      </p:sp>
      <p:sp>
        <p:nvSpPr>
          <p:cNvPr id="65" name="직사각형 64"/>
          <p:cNvSpPr/>
          <p:nvPr/>
        </p:nvSpPr>
        <p:spPr>
          <a:xfrm>
            <a:off x="1661777" y="2198211"/>
            <a:ext cx="39466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/>
              <a:t>Poll</a:t>
            </a:r>
            <a:endParaRPr lang="ko-KR" altLang="en-US" sz="1000" dirty="0"/>
          </a:p>
        </p:txBody>
      </p:sp>
      <p:sp>
        <p:nvSpPr>
          <p:cNvPr id="66" name="직사각형 65"/>
          <p:cNvSpPr/>
          <p:nvPr/>
        </p:nvSpPr>
        <p:spPr>
          <a:xfrm>
            <a:off x="1083093" y="2558961"/>
            <a:ext cx="155202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/>
              <a:t>HTTP 200 OK(Response)</a:t>
            </a:r>
          </a:p>
        </p:txBody>
      </p:sp>
      <p:sp>
        <p:nvSpPr>
          <p:cNvPr id="67" name="직사각형 66"/>
          <p:cNvSpPr/>
          <p:nvPr/>
        </p:nvSpPr>
        <p:spPr>
          <a:xfrm>
            <a:off x="1661777" y="3634309"/>
            <a:ext cx="39466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/>
              <a:t>Poll</a:t>
            </a:r>
            <a:endParaRPr lang="ko-KR" altLang="en-US" sz="1000" dirty="0"/>
          </a:p>
        </p:txBody>
      </p:sp>
      <p:cxnSp>
        <p:nvCxnSpPr>
          <p:cNvPr id="68" name="직선 화살표 연결선 67"/>
          <p:cNvCxnSpPr/>
          <p:nvPr/>
        </p:nvCxnSpPr>
        <p:spPr bwMode="auto">
          <a:xfrm rot="10800000" flipV="1">
            <a:off x="500036" y="4636638"/>
            <a:ext cx="2714400" cy="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lgDashDotDot"/>
            <a:round/>
            <a:headEnd type="none" w="med" len="med"/>
            <a:tailEnd type="arrow"/>
          </a:ln>
          <a:effectLst/>
        </p:spPr>
      </p:cxnSp>
      <p:cxnSp>
        <p:nvCxnSpPr>
          <p:cNvPr id="69" name="직선 화살표 연결선 68"/>
          <p:cNvCxnSpPr/>
          <p:nvPr/>
        </p:nvCxnSpPr>
        <p:spPr bwMode="auto">
          <a:xfrm>
            <a:off x="500036" y="5015331"/>
            <a:ext cx="2714400" cy="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lgDashDotDot"/>
            <a:round/>
            <a:headEnd type="none" w="med" len="med"/>
            <a:tailEnd type="arrow"/>
          </a:ln>
          <a:effectLst/>
        </p:spPr>
      </p:cxnSp>
      <p:sp>
        <p:nvSpPr>
          <p:cNvPr id="70" name="직사각형 69"/>
          <p:cNvSpPr/>
          <p:nvPr/>
        </p:nvSpPr>
        <p:spPr>
          <a:xfrm>
            <a:off x="917984" y="4010807"/>
            <a:ext cx="188224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/>
              <a:t>HTTP 200 OK(</a:t>
            </a:r>
            <a:r>
              <a:rPr lang="en-US" altLang="ko-KR" sz="1000" dirty="0" err="1"/>
              <a:t>DistributeEvent</a:t>
            </a:r>
            <a:r>
              <a:rPr lang="en-US" altLang="ko-KR" sz="1000" dirty="0"/>
              <a:t>)</a:t>
            </a:r>
            <a:endParaRPr lang="ko-KR" altLang="en-US" sz="1000" dirty="0"/>
          </a:p>
        </p:txBody>
      </p:sp>
      <p:sp>
        <p:nvSpPr>
          <p:cNvPr id="71" name="직사각형 70"/>
          <p:cNvSpPr/>
          <p:nvPr/>
        </p:nvSpPr>
        <p:spPr>
          <a:xfrm>
            <a:off x="1422129" y="4387305"/>
            <a:ext cx="92685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err="1" smtClean="0"/>
              <a:t>CreatedEvent</a:t>
            </a:r>
            <a:endParaRPr lang="ko-KR" altLang="en-US" sz="1000" dirty="0"/>
          </a:p>
        </p:txBody>
      </p:sp>
      <p:sp>
        <p:nvSpPr>
          <p:cNvPr id="72" name="직사각형 71"/>
          <p:cNvSpPr/>
          <p:nvPr/>
        </p:nvSpPr>
        <p:spPr>
          <a:xfrm>
            <a:off x="1083093" y="4763803"/>
            <a:ext cx="155202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/>
              <a:t>HTTP 200 OK(Response)</a:t>
            </a:r>
            <a:endParaRPr lang="ko-KR" altLang="en-US" sz="1000" dirty="0"/>
          </a:p>
        </p:txBody>
      </p:sp>
      <p:cxnSp>
        <p:nvCxnSpPr>
          <p:cNvPr id="73" name="직선 화살표 연결선 72"/>
          <p:cNvCxnSpPr/>
          <p:nvPr/>
        </p:nvCxnSpPr>
        <p:spPr bwMode="auto">
          <a:xfrm rot="10800000" flipV="1">
            <a:off x="500036" y="5772715"/>
            <a:ext cx="2714400" cy="0"/>
          </a:xfrm>
          <a:prstGeom prst="straightConnector1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74" name="직선 화살표 연결선 73"/>
          <p:cNvCxnSpPr/>
          <p:nvPr/>
        </p:nvCxnSpPr>
        <p:spPr bwMode="auto">
          <a:xfrm>
            <a:off x="500036" y="5394024"/>
            <a:ext cx="2714400" cy="0"/>
          </a:xfrm>
          <a:prstGeom prst="straightConnector1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75" name="TextBox 74"/>
          <p:cNvSpPr txBox="1"/>
          <p:nvPr/>
        </p:nvSpPr>
        <p:spPr>
          <a:xfrm>
            <a:off x="1679741" y="5882850"/>
            <a:ext cx="461665" cy="265457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ko-KR" dirty="0"/>
              <a:t>…</a:t>
            </a:r>
            <a:endParaRPr lang="ko-KR" altLang="en-US" dirty="0"/>
          </a:p>
        </p:txBody>
      </p:sp>
      <p:sp>
        <p:nvSpPr>
          <p:cNvPr id="76" name="직사각형 75"/>
          <p:cNvSpPr/>
          <p:nvPr/>
        </p:nvSpPr>
        <p:spPr>
          <a:xfrm>
            <a:off x="1661777" y="5140301"/>
            <a:ext cx="39466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/>
              <a:t>Poll</a:t>
            </a:r>
            <a:endParaRPr lang="ko-KR" altLang="en-US" sz="1000" dirty="0"/>
          </a:p>
        </p:txBody>
      </p:sp>
      <p:sp>
        <p:nvSpPr>
          <p:cNvPr id="77" name="직사각형 76"/>
          <p:cNvSpPr/>
          <p:nvPr/>
        </p:nvSpPr>
        <p:spPr>
          <a:xfrm>
            <a:off x="1083093" y="5516801"/>
            <a:ext cx="155202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/>
              <a:t>HTTP 200 OK(Response)</a:t>
            </a:r>
          </a:p>
        </p:txBody>
      </p:sp>
      <p:cxnSp>
        <p:nvCxnSpPr>
          <p:cNvPr id="89" name="직선 화살표 연결선 88"/>
          <p:cNvCxnSpPr/>
          <p:nvPr/>
        </p:nvCxnSpPr>
        <p:spPr bwMode="auto">
          <a:xfrm rot="10800000" flipV="1">
            <a:off x="3225752" y="2371650"/>
            <a:ext cx="2714400" cy="0"/>
          </a:xfrm>
          <a:prstGeom prst="straightConnector1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94" name="직사각형 93"/>
          <p:cNvSpPr/>
          <p:nvPr/>
        </p:nvSpPr>
        <p:spPr>
          <a:xfrm>
            <a:off x="4229731" y="2132856"/>
            <a:ext cx="63030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smtClean="0"/>
              <a:t>Connect</a:t>
            </a:r>
            <a:endParaRPr lang="ko-KR" altLang="en-US" sz="1000" dirty="0"/>
          </a:p>
        </p:txBody>
      </p:sp>
      <p:sp>
        <p:nvSpPr>
          <p:cNvPr id="83" name="직사각형 82"/>
          <p:cNvSpPr/>
          <p:nvPr/>
        </p:nvSpPr>
        <p:spPr>
          <a:xfrm>
            <a:off x="3221553" y="3790781"/>
            <a:ext cx="27136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ctr"/>
            <a:r>
              <a:rPr lang="en-US" altLang="ko-KR" sz="900" b="1" dirty="0" smtClean="0"/>
              <a:t>Transfer DR Event Info(</a:t>
            </a:r>
            <a:r>
              <a:rPr lang="en-US" altLang="ko-KR" sz="900" b="1" dirty="0" smtClean="0">
                <a:solidFill>
                  <a:srgbClr val="1966FF"/>
                </a:solidFill>
              </a:rPr>
              <a:t>Current</a:t>
            </a:r>
            <a:r>
              <a:rPr lang="en-US" altLang="ko-KR" sz="900" b="1" dirty="0" smtClean="0"/>
              <a:t>)</a:t>
            </a:r>
          </a:p>
          <a:p>
            <a:pPr marL="342900" indent="-342900" algn="ctr"/>
            <a:r>
              <a:rPr lang="en-US" altLang="ko-KR" sz="900" dirty="0"/>
              <a:t>(</a:t>
            </a:r>
            <a:r>
              <a:rPr lang="en-US" altLang="ko-KR" sz="900" dirty="0" smtClean="0"/>
              <a:t>EiEvent/</a:t>
            </a:r>
            <a:r>
              <a:rPr lang="en-US" altLang="ko-KR" sz="900" dirty="0" err="1" smtClean="0"/>
              <a:t>StartYMD</a:t>
            </a:r>
            <a:r>
              <a:rPr lang="en-US" altLang="ko-KR" sz="900" dirty="0" smtClean="0"/>
              <a:t>/</a:t>
            </a:r>
            <a:r>
              <a:rPr lang="en-US" altLang="ko-KR" sz="900" dirty="0" err="1" smtClean="0"/>
              <a:t>StartTime</a:t>
            </a:r>
            <a:r>
              <a:rPr lang="en-US" altLang="ko-KR" sz="900" dirty="0" smtClean="0"/>
              <a:t>/</a:t>
            </a:r>
            <a:r>
              <a:rPr lang="en-US" altLang="ko-KR" sz="900" dirty="0" err="1" smtClean="0"/>
              <a:t>EndYMD</a:t>
            </a:r>
            <a:r>
              <a:rPr lang="en-US" altLang="ko-KR" sz="900" dirty="0" smtClean="0"/>
              <a:t>/</a:t>
            </a:r>
            <a:r>
              <a:rPr lang="en-US" altLang="ko-KR" sz="900" dirty="0" err="1" smtClean="0"/>
              <a:t>EndTime</a:t>
            </a:r>
            <a:r>
              <a:rPr lang="en-US" altLang="ko-KR" sz="900" dirty="0" smtClean="0"/>
              <a:t>/Value)</a:t>
            </a:r>
          </a:p>
          <a:p>
            <a:pPr marL="342900" indent="-342900" algn="ctr"/>
            <a:r>
              <a:rPr lang="en-US" altLang="ko-KR" sz="9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e.g. EiEvent/20180711/1440/20180712/1550/100.0</a:t>
            </a:r>
            <a:endParaRPr lang="ko-KR" altLang="en-US" sz="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4" name="직선 연결선 83">
            <a:extLst>
              <a:ext uri="{FF2B5EF4-FFF2-40B4-BE49-F238E27FC236}">
                <a16:creationId xmlns:a16="http://schemas.microsoft.com/office/drawing/2014/main" id="{C424A99B-0FF5-4065-805D-CFD2952F3111}"/>
              </a:ext>
            </a:extLst>
          </p:cNvPr>
          <p:cNvCxnSpPr>
            <a:cxnSpLocks/>
            <a:stCxn id="91" idx="2"/>
          </p:cNvCxnSpPr>
          <p:nvPr/>
        </p:nvCxnSpPr>
        <p:spPr bwMode="auto">
          <a:xfrm>
            <a:off x="500034" y="1912842"/>
            <a:ext cx="0" cy="4943256"/>
          </a:xfrm>
          <a:prstGeom prst="line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B8E48915-EA57-4E1E-99C5-2616A577AD5E}"/>
              </a:ext>
            </a:extLst>
          </p:cNvPr>
          <p:cNvSpPr/>
          <p:nvPr/>
        </p:nvSpPr>
        <p:spPr bwMode="auto">
          <a:xfrm>
            <a:off x="-71470" y="1412776"/>
            <a:ext cx="1143008" cy="500066"/>
          </a:xfrm>
          <a:prstGeom prst="rect">
            <a:avLst/>
          </a:prstGeom>
          <a:solidFill>
            <a:schemeClr val="bg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300" b="1" dirty="0" smtClean="0">
                <a:latin typeface="Times New Roman" pitchFamily="18" charset="0"/>
                <a:ea typeface="굴림" pitchFamily="50" charset="-127"/>
              </a:rPr>
              <a:t>EPRI VTN</a:t>
            </a:r>
            <a:endParaRPr kumimoji="0" lang="ko-KR" altLang="en-US" sz="1300" b="1" i="0" u="none" strike="noStrike" cap="none" normalizeH="0" baseline="0" dirty="0">
              <a:ln>
                <a:noFill/>
              </a:ln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4B1FAB22-6306-4893-B5E2-D28BA8678083}"/>
              </a:ext>
            </a:extLst>
          </p:cNvPr>
          <p:cNvSpPr txBox="1"/>
          <p:nvPr/>
        </p:nvSpPr>
        <p:spPr>
          <a:xfrm>
            <a:off x="1336418" y="1499646"/>
            <a:ext cx="9332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0156FF"/>
                </a:solidFill>
              </a:rPr>
              <a:t>OpenADR</a:t>
            </a:r>
          </a:p>
          <a:p>
            <a:pPr algn="ctr"/>
            <a:r>
              <a:rPr lang="en-US" altLang="ko-KR" sz="1200" dirty="0">
                <a:solidFill>
                  <a:srgbClr val="0156FF"/>
                </a:solidFill>
              </a:rPr>
              <a:t>HTTP/XML</a:t>
            </a:r>
            <a:endParaRPr lang="ko-KR" altLang="en-US" sz="1200" dirty="0">
              <a:solidFill>
                <a:srgbClr val="0156FF"/>
              </a:solidFill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37E1606D-0168-4BCA-862E-351D53735FFA}"/>
              </a:ext>
            </a:extLst>
          </p:cNvPr>
          <p:cNvSpPr txBox="1"/>
          <p:nvPr/>
        </p:nvSpPr>
        <p:spPr>
          <a:xfrm>
            <a:off x="3773973" y="1855857"/>
            <a:ext cx="16621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rgbClr val="FF0000"/>
                </a:solidFill>
              </a:rPr>
              <a:t>UDP Interconnection</a:t>
            </a:r>
            <a:endParaRPr lang="en-US" altLang="ko-KR" sz="1200" b="1" dirty="0">
              <a:solidFill>
                <a:srgbClr val="FF0000"/>
              </a:solidFill>
            </a:endParaRPr>
          </a:p>
        </p:txBody>
      </p:sp>
      <p:cxnSp>
        <p:nvCxnSpPr>
          <p:cNvPr id="96" name="직선 연결선 95">
            <a:extLst>
              <a:ext uri="{FF2B5EF4-FFF2-40B4-BE49-F238E27FC236}">
                <a16:creationId xmlns:a16="http://schemas.microsoft.com/office/drawing/2014/main" id="{72945BC5-A82B-40F7-8B9C-8377A99A69F0}"/>
              </a:ext>
            </a:extLst>
          </p:cNvPr>
          <p:cNvCxnSpPr>
            <a:cxnSpLocks/>
            <a:stCxn id="97" idx="2"/>
          </p:cNvCxnSpPr>
          <p:nvPr/>
        </p:nvCxnSpPr>
        <p:spPr bwMode="auto">
          <a:xfrm>
            <a:off x="3214065" y="1912843"/>
            <a:ext cx="0" cy="4943256"/>
          </a:xfrm>
          <a:prstGeom prst="line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28A150DA-2C57-472C-9F6F-0AE825999FDB}"/>
              </a:ext>
            </a:extLst>
          </p:cNvPr>
          <p:cNvSpPr/>
          <p:nvPr/>
        </p:nvSpPr>
        <p:spPr bwMode="auto">
          <a:xfrm>
            <a:off x="2642561" y="1412777"/>
            <a:ext cx="1143008" cy="500066"/>
          </a:xfrm>
          <a:prstGeom prst="rect">
            <a:avLst/>
          </a:prstGeom>
          <a:solidFill>
            <a:schemeClr val="bg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300" b="1" dirty="0" smtClean="0">
                <a:latin typeface="Times New Roman" pitchFamily="18" charset="0"/>
                <a:ea typeface="굴림" pitchFamily="50" charset="-127"/>
              </a:rPr>
              <a:t>EPRI VEN</a:t>
            </a:r>
            <a:endParaRPr lang="en-US" altLang="ko-KR" sz="1300" b="1" dirty="0">
              <a:latin typeface="Times New Roman" pitchFamily="18" charset="0"/>
              <a:ea typeface="굴림" pitchFamily="50" charset="-127"/>
            </a:endParaRPr>
          </a:p>
        </p:txBody>
      </p:sp>
      <p:cxnSp>
        <p:nvCxnSpPr>
          <p:cNvPr id="98" name="직선 연결선 97">
            <a:extLst>
              <a:ext uri="{FF2B5EF4-FFF2-40B4-BE49-F238E27FC236}">
                <a16:creationId xmlns:a16="http://schemas.microsoft.com/office/drawing/2014/main" id="{83DCB06C-2F87-4511-A5E4-52DAA133D082}"/>
              </a:ext>
            </a:extLst>
          </p:cNvPr>
          <p:cNvCxnSpPr>
            <a:cxnSpLocks/>
            <a:stCxn id="101" idx="2"/>
          </p:cNvCxnSpPr>
          <p:nvPr/>
        </p:nvCxnSpPr>
        <p:spPr bwMode="auto">
          <a:xfrm>
            <a:off x="5928096" y="1912844"/>
            <a:ext cx="0" cy="4943256"/>
          </a:xfrm>
          <a:prstGeom prst="line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B11B3522-8F10-4EAB-BA11-1F964CF071CC}"/>
              </a:ext>
            </a:extLst>
          </p:cNvPr>
          <p:cNvSpPr/>
          <p:nvPr/>
        </p:nvSpPr>
        <p:spPr bwMode="auto">
          <a:xfrm>
            <a:off x="5356592" y="1412778"/>
            <a:ext cx="1143008" cy="500066"/>
          </a:xfrm>
          <a:prstGeom prst="rect">
            <a:avLst/>
          </a:prstGeom>
          <a:solidFill>
            <a:schemeClr val="bg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300" b="1" dirty="0" smtClean="0">
                <a:latin typeface="Times New Roman" pitchFamily="18" charset="0"/>
                <a:ea typeface="굴림" pitchFamily="50" charset="-127"/>
              </a:rPr>
              <a:t>Server EMA</a:t>
            </a:r>
            <a:endParaRPr lang="ko-KR" altLang="en-US" sz="1300" b="1" dirty="0">
              <a:latin typeface="Times New Roman" pitchFamily="18" charset="0"/>
              <a:ea typeface="굴림" pitchFamily="50" charset="-127"/>
            </a:endParaRPr>
          </a:p>
        </p:txBody>
      </p:sp>
      <p:cxnSp>
        <p:nvCxnSpPr>
          <p:cNvPr id="102" name="직선 연결선 101">
            <a:extLst>
              <a:ext uri="{FF2B5EF4-FFF2-40B4-BE49-F238E27FC236}">
                <a16:creationId xmlns:a16="http://schemas.microsoft.com/office/drawing/2014/main" id="{50C95EDE-6F8C-44EA-AA75-9691F726F9AF}"/>
              </a:ext>
            </a:extLst>
          </p:cNvPr>
          <p:cNvCxnSpPr>
            <a:cxnSpLocks/>
            <a:stCxn id="103" idx="2"/>
          </p:cNvCxnSpPr>
          <p:nvPr/>
        </p:nvCxnSpPr>
        <p:spPr bwMode="auto">
          <a:xfrm>
            <a:off x="8642128" y="1912845"/>
            <a:ext cx="0" cy="4943256"/>
          </a:xfrm>
          <a:prstGeom prst="line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FEF2A94A-604A-4BE4-9E3C-F9887A0A7031}"/>
              </a:ext>
            </a:extLst>
          </p:cNvPr>
          <p:cNvSpPr/>
          <p:nvPr/>
        </p:nvSpPr>
        <p:spPr bwMode="auto">
          <a:xfrm>
            <a:off x="7963408" y="1412779"/>
            <a:ext cx="1357440" cy="500066"/>
          </a:xfrm>
          <a:prstGeom prst="rect">
            <a:avLst/>
          </a:prstGeom>
          <a:solidFill>
            <a:schemeClr val="bg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300" b="1" dirty="0" smtClean="0">
                <a:latin typeface="Times New Roman" pitchFamily="18" charset="0"/>
                <a:ea typeface="굴림" pitchFamily="50" charset="-127"/>
              </a:rPr>
              <a:t>Client</a:t>
            </a:r>
            <a:endParaRPr lang="en-US" altLang="ko-KR" sz="1300" b="1" dirty="0">
              <a:latin typeface="Times New Roman" pitchFamily="18" charset="0"/>
              <a:ea typeface="굴림" pitchFamily="50" charset="-127"/>
            </a:endParaRP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300" b="1" dirty="0">
                <a:latin typeface="Times New Roman" pitchFamily="18" charset="0"/>
                <a:ea typeface="굴림" pitchFamily="50" charset="-127"/>
              </a:rPr>
              <a:t>EMA</a:t>
            </a:r>
            <a:endParaRPr lang="ko-KR" altLang="en-US" sz="1300" b="1" dirty="0">
              <a:latin typeface="Times New Roman" pitchFamily="18" charset="0"/>
              <a:ea typeface="굴림" pitchFamily="50" charset="-127"/>
            </a:endParaRPr>
          </a:p>
        </p:txBody>
      </p: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DDB6E90E-BA30-405C-BD5B-2332C2C210B0}"/>
              </a:ext>
            </a:extLst>
          </p:cNvPr>
          <p:cNvCxnSpPr>
            <a:cxnSpLocks/>
          </p:cNvCxnSpPr>
          <p:nvPr/>
        </p:nvCxnSpPr>
        <p:spPr bwMode="auto">
          <a:xfrm flipH="1">
            <a:off x="5919244" y="2811427"/>
            <a:ext cx="2714029" cy="0"/>
          </a:xfrm>
          <a:prstGeom prst="straightConnector1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E18AD2D9-8D4B-485A-BA88-936E67E089C8}"/>
              </a:ext>
            </a:extLst>
          </p:cNvPr>
          <p:cNvCxnSpPr/>
          <p:nvPr/>
        </p:nvCxnSpPr>
        <p:spPr bwMode="auto">
          <a:xfrm>
            <a:off x="5919244" y="3172584"/>
            <a:ext cx="2714400" cy="0"/>
          </a:xfrm>
          <a:prstGeom prst="straightConnector1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0C82ADE0-2DD2-48F0-A6DC-8146808BB6BA}"/>
              </a:ext>
            </a:extLst>
          </p:cNvPr>
          <p:cNvSpPr/>
          <p:nvPr/>
        </p:nvSpPr>
        <p:spPr>
          <a:xfrm>
            <a:off x="7080985" y="2557832"/>
            <a:ext cx="39466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/>
              <a:t>Poll</a:t>
            </a:r>
            <a:endParaRPr lang="ko-KR" altLang="en-US" sz="1000" dirty="0"/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C3C30963-3F97-4C4C-900B-5FE1AF9BF6B6}"/>
              </a:ext>
            </a:extLst>
          </p:cNvPr>
          <p:cNvSpPr/>
          <p:nvPr/>
        </p:nvSpPr>
        <p:spPr>
          <a:xfrm>
            <a:off x="6502301" y="2918582"/>
            <a:ext cx="15327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smtClean="0"/>
              <a:t>CoAP </a:t>
            </a:r>
            <a:r>
              <a:rPr lang="en-US" altLang="ko-KR" sz="1000" dirty="0"/>
              <a:t>200 OK(Response)</a:t>
            </a:r>
          </a:p>
        </p:txBody>
      </p: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C882B708-1FB7-4734-B5CC-FAAE00E5555E}"/>
              </a:ext>
            </a:extLst>
          </p:cNvPr>
          <p:cNvCxnSpPr/>
          <p:nvPr/>
        </p:nvCxnSpPr>
        <p:spPr bwMode="auto">
          <a:xfrm>
            <a:off x="5935213" y="4641317"/>
            <a:ext cx="2714400" cy="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arrow"/>
          </a:ln>
          <a:effectLst/>
        </p:spPr>
      </p:cxn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7F039654-10AE-45DF-AB0A-25C41BFDA168}"/>
              </a:ext>
            </a:extLst>
          </p:cNvPr>
          <p:cNvCxnSpPr/>
          <p:nvPr/>
        </p:nvCxnSpPr>
        <p:spPr bwMode="auto">
          <a:xfrm rot="10800000" flipV="1">
            <a:off x="5935214" y="5016976"/>
            <a:ext cx="2714400" cy="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arrow"/>
          </a:ln>
          <a:effectLst/>
        </p:spPr>
      </p:cxn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9580D1C1-B82F-4E67-A5E1-B50FF9AEC6CC}"/>
              </a:ext>
            </a:extLst>
          </p:cNvPr>
          <p:cNvCxnSpPr/>
          <p:nvPr/>
        </p:nvCxnSpPr>
        <p:spPr bwMode="auto">
          <a:xfrm>
            <a:off x="5935213" y="5392635"/>
            <a:ext cx="2714400" cy="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arrow"/>
          </a:ln>
          <a:effectLst/>
        </p:spPr>
      </p:cxn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013E8137-EB03-48D5-989A-828E07E8B88D}"/>
              </a:ext>
            </a:extLst>
          </p:cNvPr>
          <p:cNvSpPr/>
          <p:nvPr/>
        </p:nvSpPr>
        <p:spPr>
          <a:xfrm>
            <a:off x="6839243" y="4752265"/>
            <a:ext cx="91082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/>
              <a:t>createdEvent</a:t>
            </a:r>
            <a:endParaRPr lang="ko-KR" altLang="en-US" sz="1000" dirty="0"/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E0172C3B-B03E-4668-B455-48871D106F88}"/>
              </a:ext>
            </a:extLst>
          </p:cNvPr>
          <p:cNvSpPr/>
          <p:nvPr/>
        </p:nvSpPr>
        <p:spPr>
          <a:xfrm>
            <a:off x="6502301" y="5130354"/>
            <a:ext cx="15327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/>
              <a:t>CoAP 200 OK(Response)</a:t>
            </a:r>
          </a:p>
        </p:txBody>
      </p: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249F527A-C5A8-4FB0-9F8F-A729F0A55CFF}"/>
              </a:ext>
            </a:extLst>
          </p:cNvPr>
          <p:cNvCxnSpPr/>
          <p:nvPr/>
        </p:nvCxnSpPr>
        <p:spPr bwMode="auto">
          <a:xfrm rot="10800000" flipV="1">
            <a:off x="5935214" y="5768294"/>
            <a:ext cx="2714400" cy="0"/>
          </a:xfrm>
          <a:prstGeom prst="straightConnector1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C8B85B62-D028-4E83-BA46-C981E9C24269}"/>
              </a:ext>
            </a:extLst>
          </p:cNvPr>
          <p:cNvCxnSpPr/>
          <p:nvPr/>
        </p:nvCxnSpPr>
        <p:spPr bwMode="auto">
          <a:xfrm>
            <a:off x="5935213" y="6143955"/>
            <a:ext cx="2714400" cy="0"/>
          </a:xfrm>
          <a:prstGeom prst="straightConnector1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3E951235-8762-43A1-92B6-4C1DECD2966F}"/>
              </a:ext>
            </a:extLst>
          </p:cNvPr>
          <p:cNvSpPr/>
          <p:nvPr/>
        </p:nvSpPr>
        <p:spPr>
          <a:xfrm>
            <a:off x="7097326" y="5508443"/>
            <a:ext cx="39466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/>
              <a:t>Poll</a:t>
            </a:r>
            <a:endParaRPr lang="ko-KR" altLang="en-US" sz="1000" dirty="0"/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5E0855CC-A520-4A33-82A9-86D1FB8C8B86}"/>
              </a:ext>
            </a:extLst>
          </p:cNvPr>
          <p:cNvSpPr/>
          <p:nvPr/>
        </p:nvSpPr>
        <p:spPr>
          <a:xfrm>
            <a:off x="6502301" y="5886533"/>
            <a:ext cx="15327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/>
              <a:t>CoAP 200 OK(Response)</a:t>
            </a:r>
          </a:p>
        </p:txBody>
      </p:sp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3F44F4A4-53D8-417F-B2B1-2355F6E5E74E}"/>
              </a:ext>
            </a:extLst>
          </p:cNvPr>
          <p:cNvCxnSpPr/>
          <p:nvPr/>
        </p:nvCxnSpPr>
        <p:spPr bwMode="auto">
          <a:xfrm rot="10800000" flipV="1">
            <a:off x="5935214" y="4265658"/>
            <a:ext cx="2714400" cy="0"/>
          </a:xfrm>
          <a:prstGeom prst="straightConnector1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221130C7-303C-4384-BF74-39DE5C207A48}"/>
              </a:ext>
            </a:extLst>
          </p:cNvPr>
          <p:cNvSpPr/>
          <p:nvPr/>
        </p:nvSpPr>
        <p:spPr>
          <a:xfrm>
            <a:off x="7097326" y="4026864"/>
            <a:ext cx="39466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/>
              <a:t>Poll</a:t>
            </a:r>
            <a:endParaRPr lang="ko-KR" altLang="en-US" sz="1000" dirty="0"/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62367A6E-4B5C-4CFF-9B7F-E91369065EC7}"/>
              </a:ext>
            </a:extLst>
          </p:cNvPr>
          <p:cNvSpPr/>
          <p:nvPr/>
        </p:nvSpPr>
        <p:spPr>
          <a:xfrm>
            <a:off x="5927135" y="4289527"/>
            <a:ext cx="2735044" cy="3539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algn="ctr"/>
            <a:r>
              <a:rPr lang="en-US" altLang="ko-KR" sz="900" dirty="0" err="1"/>
              <a:t>DistributeEvent</a:t>
            </a:r>
            <a:r>
              <a:rPr lang="ko-KR" alt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ko-KR" sz="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ko-KR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(Threshold or direct or </a:t>
            </a:r>
            <a:r>
              <a:rPr lang="en-US" altLang="ko-KR" sz="800" dirty="0"/>
              <a:t>Price</a:t>
            </a:r>
            <a:r>
              <a:rPr lang="en-US" altLang="ko-KR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ko-KR" sz="800" dirty="0"/>
              <a:t>Initial, Incentive, Negotiation</a:t>
            </a:r>
            <a:r>
              <a:rPr lang="en-US" altLang="ko-KR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))</a:t>
            </a:r>
            <a:endParaRPr lang="ko-KR" altLang="en-US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직사각형 1"/>
          <p:cNvSpPr/>
          <p:nvPr/>
        </p:nvSpPr>
        <p:spPr bwMode="auto">
          <a:xfrm>
            <a:off x="3275856" y="1913228"/>
            <a:ext cx="492251" cy="284983"/>
          </a:xfrm>
          <a:prstGeom prst="rect">
            <a:avLst/>
          </a:prstGeom>
          <a:solidFill>
            <a:srgbClr val="92D050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000" dirty="0" smtClean="0">
                <a:latin typeface="Times New Roman" pitchFamily="18" charset="0"/>
                <a:ea typeface="굴림" pitchFamily="50" charset="-127"/>
              </a:rPr>
              <a:t>UDP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000" dirty="0" smtClean="0">
                <a:latin typeface="Times New Roman" pitchFamily="18" charset="0"/>
                <a:ea typeface="굴림" pitchFamily="50" charset="-127"/>
              </a:rPr>
              <a:t>Server</a:t>
            </a:r>
            <a:endParaRPr kumimoji="0" lang="ko-KR" altLang="en-US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78" name="직사각형 77"/>
          <p:cNvSpPr/>
          <p:nvPr/>
        </p:nvSpPr>
        <p:spPr bwMode="auto">
          <a:xfrm>
            <a:off x="5394222" y="1913228"/>
            <a:ext cx="492251" cy="284983"/>
          </a:xfrm>
          <a:prstGeom prst="rect">
            <a:avLst/>
          </a:prstGeom>
          <a:solidFill>
            <a:srgbClr val="92D050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000" dirty="0" smtClean="0">
                <a:latin typeface="Times New Roman" pitchFamily="18" charset="0"/>
                <a:ea typeface="굴림" pitchFamily="50" charset="-127"/>
              </a:rPr>
              <a:t>UDP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000" dirty="0" smtClean="0">
                <a:latin typeface="Times New Roman" pitchFamily="18" charset="0"/>
                <a:ea typeface="굴림" pitchFamily="50" charset="-127"/>
              </a:rPr>
              <a:t>Client</a:t>
            </a:r>
            <a:endParaRPr kumimoji="0" lang="ko-KR" altLang="en-US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79" name="직사각형 78"/>
          <p:cNvSpPr/>
          <p:nvPr/>
        </p:nvSpPr>
        <p:spPr>
          <a:xfrm>
            <a:off x="3508523" y="4793956"/>
            <a:ext cx="2135039" cy="7232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ctr"/>
            <a:r>
              <a:rPr lang="en-US" altLang="ko-KR" sz="900" b="1" dirty="0" smtClean="0"/>
              <a:t>Transfer DR Event Info(</a:t>
            </a:r>
            <a:r>
              <a:rPr lang="en-US" altLang="ko-KR" sz="900" b="1" dirty="0" smtClean="0">
                <a:solidFill>
                  <a:srgbClr val="C00000"/>
                </a:solidFill>
              </a:rPr>
              <a:t>Future</a:t>
            </a:r>
            <a:r>
              <a:rPr lang="en-US" altLang="ko-KR" sz="900" b="1" dirty="0" smtClean="0"/>
              <a:t>)</a:t>
            </a:r>
          </a:p>
          <a:p>
            <a:pPr marL="342900" indent="-342900" algn="ctr"/>
            <a:r>
              <a:rPr lang="en-US" altLang="ko-KR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{ </a:t>
            </a:r>
            <a:r>
              <a:rPr lang="en-US" altLang="ko-KR" sz="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“Type</a:t>
            </a:r>
            <a:r>
              <a:rPr lang="en-US" altLang="ko-KR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": "EiEvent", "</a:t>
            </a:r>
            <a:r>
              <a:rPr lang="en-US" altLang="ko-KR" sz="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StartYMD</a:t>
            </a:r>
            <a:r>
              <a:rPr lang="en-US" altLang="ko-KR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": 20180711, "</a:t>
            </a:r>
            <a:r>
              <a:rPr lang="en-US" altLang="ko-KR" sz="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StartTime</a:t>
            </a:r>
            <a:r>
              <a:rPr lang="en-US" altLang="ko-KR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": 1440, "</a:t>
            </a:r>
            <a:r>
              <a:rPr lang="en-US" altLang="ko-KR" sz="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EndYMD</a:t>
            </a:r>
            <a:r>
              <a:rPr lang="en-US" altLang="ko-KR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": 20180712, "</a:t>
            </a:r>
            <a:r>
              <a:rPr lang="en-US" altLang="ko-KR" sz="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EndTime</a:t>
            </a:r>
            <a:r>
              <a:rPr lang="en-US" altLang="ko-KR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": 1550, "Value": 100.0</a:t>
            </a:r>
            <a:r>
              <a:rPr lang="en-US" altLang="ko-KR" sz="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US" altLang="ko-KR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0" name="직사각형 79"/>
          <p:cNvSpPr/>
          <p:nvPr/>
        </p:nvSpPr>
        <p:spPr>
          <a:xfrm>
            <a:off x="3508523" y="5488082"/>
            <a:ext cx="2114662" cy="1325294"/>
          </a:xfrm>
          <a:prstGeom prst="rect">
            <a:avLst/>
          </a:prstGeom>
          <a:solidFill>
            <a:schemeClr val="accent3">
              <a:lumMod val="8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9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Transfer DR Event Info</a:t>
            </a:r>
            <a:r>
              <a:rPr lang="en-US" altLang="ko-KR" sz="900" b="1" dirty="0" smtClean="0">
                <a:solidFill>
                  <a:schemeClr val="tx1"/>
                </a:solidFill>
              </a:rPr>
              <a:t> </a:t>
            </a:r>
            <a:r>
              <a:rPr lang="en-US" altLang="ko-KR" sz="900" b="1" dirty="0" err="1" smtClean="0">
                <a:solidFill>
                  <a:schemeClr val="tx1"/>
                </a:solidFill>
              </a:rPr>
              <a:t>JSONObject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sp>
        <p:nvSpPr>
          <p:cNvPr id="82" name="직사각형 81"/>
          <p:cNvSpPr/>
          <p:nvPr/>
        </p:nvSpPr>
        <p:spPr bwMode="auto">
          <a:xfrm>
            <a:off x="262568" y="3598234"/>
            <a:ext cx="8424232" cy="1084053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lg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CDF50817-4D7F-4AC6-87F8-B65AD7E1EA2E}"/>
              </a:ext>
            </a:extLst>
          </p:cNvPr>
          <p:cNvSpPr txBox="1"/>
          <p:nvPr/>
        </p:nvSpPr>
        <p:spPr>
          <a:xfrm>
            <a:off x="6474335" y="1499646"/>
            <a:ext cx="15963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rgbClr val="0156FF"/>
                </a:solidFill>
              </a:rPr>
              <a:t>OpenADR</a:t>
            </a:r>
          </a:p>
          <a:p>
            <a:pPr algn="ctr"/>
            <a:r>
              <a:rPr lang="en-US" altLang="ko-KR" sz="1200" dirty="0" smtClean="0">
                <a:solidFill>
                  <a:srgbClr val="0156FF"/>
                </a:solidFill>
              </a:rPr>
              <a:t>CoAP/JSON</a:t>
            </a:r>
          </a:p>
          <a:p>
            <a:pPr algn="ctr"/>
            <a:r>
              <a:rPr lang="en-US" altLang="ko-KR" sz="1200" dirty="0" smtClean="0"/>
              <a:t>(Option MQTT/JSON)</a:t>
            </a:r>
            <a:endParaRPr lang="en-US" altLang="ko-KR" sz="1200" dirty="0"/>
          </a:p>
        </p:txBody>
      </p:sp>
      <p:graphicFrame>
        <p:nvGraphicFramePr>
          <p:cNvPr id="86" name="표 85"/>
          <p:cNvGraphicFramePr>
            <a:graphicFrameLocks noGrp="1"/>
          </p:cNvGraphicFramePr>
          <p:nvPr>
            <p:extLst/>
          </p:nvPr>
        </p:nvGraphicFramePr>
        <p:xfrm>
          <a:off x="4068750" y="5707492"/>
          <a:ext cx="1498884" cy="10338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13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75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723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 smtClean="0">
                          <a:solidFill>
                            <a:srgbClr val="7030A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Type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393" marR="62393" marT="31197" marB="311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String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393" marR="62393" marT="31197" marB="3119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23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err="1" smtClean="0">
                          <a:solidFill>
                            <a:srgbClr val="7030A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StartYMD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393" marR="62393" marT="31197" marB="311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Integer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393" marR="62393" marT="31197" marB="3119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23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StartTime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393" marR="62393" marT="31197" marB="311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Integer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393" marR="62393" marT="31197" marB="3119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23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EndYMD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393" marR="62393" marT="31197" marB="311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Integer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393" marR="62393" marT="31197" marB="3119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23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EndTime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393" marR="62393" marT="31197" marB="311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Integer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393" marR="62393" marT="31197" marB="3119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23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Value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393" marR="62393" marT="31197" marB="311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Double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393" marR="62393" marT="31197" marB="3119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97626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b="1" dirty="0"/>
              <a:t>1. Smart Home Energy Framework :</a:t>
            </a:r>
            <a:r>
              <a:rPr lang="en-US" altLang="ko-KR" sz="4400" b="1" dirty="0"/>
              <a:t/>
            </a:r>
            <a:br>
              <a:rPr lang="en-US" altLang="ko-KR" sz="4400" b="1" dirty="0"/>
            </a:br>
            <a:r>
              <a:rPr lang="en-US" altLang="ko-KR" sz="2000" b="1" dirty="0"/>
              <a:t>1.1.4 Background </a:t>
            </a:r>
            <a:r>
              <a:rPr lang="en-US" altLang="ko-KR" sz="2000" b="1" dirty="0" err="1"/>
              <a:t>IoT</a:t>
            </a:r>
            <a:r>
              <a:rPr lang="en-US" altLang="ko-KR" sz="2000" b="1" dirty="0"/>
              <a:t> </a:t>
            </a:r>
            <a:r>
              <a:rPr lang="ko-KR" altLang="en-US" sz="2000" b="1" dirty="0"/>
              <a:t>수요반응 프로토콜</a:t>
            </a:r>
            <a:r>
              <a:rPr lang="en-US" altLang="ko-KR" sz="2000" b="1" dirty="0"/>
              <a:t> : CoAP (5/7)</a:t>
            </a:r>
            <a:endParaRPr lang="ko-KR" altLang="en-US" sz="20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AB2D1F1-EAAA-4541-A9AD-BBD67953F620}" type="slidenum">
              <a:rPr lang="ko-KR" altLang="en-US" smtClean="0">
                <a:solidFill>
                  <a:srgbClr val="000000"/>
                </a:solidFill>
              </a:rPr>
              <a:pPr>
                <a:defRPr/>
              </a:pPr>
              <a:t>31</a:t>
            </a:fld>
            <a:endParaRPr lang="ko-KR" altLang="en-US" dirty="0">
              <a:solidFill>
                <a:srgbClr val="000000"/>
              </a:solidFill>
            </a:endParaRPr>
          </a:p>
        </p:txBody>
      </p:sp>
      <p:pic>
        <p:nvPicPr>
          <p:cNvPr id="6" name="그림 5"/>
          <p:cNvPicPr/>
          <p:nvPr/>
        </p:nvPicPr>
        <p:blipFill>
          <a:blip r:embed="rId3"/>
          <a:stretch>
            <a:fillRect/>
          </a:stretch>
        </p:blipFill>
        <p:spPr>
          <a:xfrm>
            <a:off x="947036" y="1338074"/>
            <a:ext cx="7127007" cy="2277796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-71470" y="3736209"/>
            <a:ext cx="8900932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15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V</a:t>
            </a:r>
            <a:r>
              <a:rPr lang="en-US" sz="1500" dirty="0">
                <a:latin typeface="맑은 고딕" pitchFamily="50" charset="-127"/>
                <a:ea typeface="맑은 고딕" pitchFamily="50" charset="-127"/>
              </a:rPr>
              <a:t>(0~1bit) :CoAP</a:t>
            </a:r>
            <a:r>
              <a:rPr lang="ko-KR" altLang="en-US" sz="1500" dirty="0">
                <a:latin typeface="맑은 고딕" pitchFamily="50" charset="-127"/>
                <a:ea typeface="맑은 고딕" pitchFamily="50" charset="-127"/>
              </a:rPr>
              <a:t>의 </a:t>
            </a:r>
            <a:r>
              <a:rPr lang="en-US" sz="1500" dirty="0">
                <a:latin typeface="맑은 고딕" pitchFamily="50" charset="-127"/>
                <a:ea typeface="맑은 고딕" pitchFamily="50" charset="-127"/>
              </a:rPr>
              <a:t>version, </a:t>
            </a:r>
            <a:r>
              <a:rPr lang="ko-KR" altLang="en-US" sz="1500" dirty="0">
                <a:latin typeface="맑은 고딕" pitchFamily="50" charset="-127"/>
                <a:ea typeface="맑은 고딕" pitchFamily="50" charset="-127"/>
              </a:rPr>
              <a:t>현재 버전은 </a:t>
            </a:r>
            <a:r>
              <a:rPr lang="en-US" sz="1500" dirty="0">
                <a:latin typeface="맑은 고딕" pitchFamily="50" charset="-127"/>
                <a:ea typeface="맑은 고딕" pitchFamily="50" charset="-127"/>
              </a:rPr>
              <a:t>01</a:t>
            </a:r>
            <a:r>
              <a:rPr lang="ko-KR" altLang="en-US" sz="1500" dirty="0">
                <a:latin typeface="맑은 고딕" pitchFamily="50" charset="-127"/>
                <a:ea typeface="맑은 고딕" pitchFamily="50" charset="-127"/>
              </a:rPr>
              <a:t>이다</a:t>
            </a:r>
            <a:r>
              <a:rPr lang="en-US" sz="1500" dirty="0"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1500" dirty="0">
              <a:latin typeface="맑은 고딕" pitchFamily="50" charset="-127"/>
              <a:ea typeface="맑은 고딕" pitchFamily="50" charset="-127"/>
            </a:endParaRPr>
          </a:p>
          <a:p>
            <a:pPr lvl="1"/>
            <a:r>
              <a:rPr lang="en-US" sz="15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T</a:t>
            </a:r>
            <a:r>
              <a:rPr lang="en-US" sz="1500" dirty="0">
                <a:latin typeface="맑은 고딕" pitchFamily="50" charset="-127"/>
                <a:ea typeface="맑은 고딕" pitchFamily="50" charset="-127"/>
              </a:rPr>
              <a:t>(2~3bit) : Type</a:t>
            </a:r>
            <a:r>
              <a:rPr lang="ko-KR" altLang="en-US" sz="1500" dirty="0">
                <a:latin typeface="맑은 고딕" pitchFamily="50" charset="-127"/>
                <a:ea typeface="맑은 고딕" pitchFamily="50" charset="-127"/>
              </a:rPr>
              <a:t>을 의미</a:t>
            </a:r>
            <a:r>
              <a:rPr lang="en-US" sz="1500" dirty="0">
                <a:latin typeface="맑은 고딕" pitchFamily="50" charset="-127"/>
                <a:ea typeface="맑은 고딕" pitchFamily="50" charset="-127"/>
              </a:rPr>
              <a:t>. 0</a:t>
            </a:r>
            <a:r>
              <a:rPr lang="ko-KR" altLang="en-US" sz="1500" dirty="0">
                <a:latin typeface="맑은 고딕" pitchFamily="50" charset="-127"/>
                <a:ea typeface="맑은 고딕" pitchFamily="50" charset="-127"/>
              </a:rPr>
              <a:t>은 확인형</a:t>
            </a:r>
            <a:r>
              <a:rPr lang="en-US" sz="1500" dirty="0">
                <a:latin typeface="맑은 고딕" pitchFamily="50" charset="-127"/>
                <a:ea typeface="맑은 고딕" pitchFamily="50" charset="-127"/>
              </a:rPr>
              <a:t>(confirmable), 1</a:t>
            </a:r>
            <a:r>
              <a:rPr lang="ko-KR" altLang="en-US" sz="1500" dirty="0">
                <a:latin typeface="맑은 고딕" pitchFamily="50" charset="-127"/>
                <a:ea typeface="맑은 고딕" pitchFamily="50" charset="-127"/>
              </a:rPr>
              <a:t>은 비확인형</a:t>
            </a:r>
            <a:r>
              <a:rPr lang="en-US" sz="1500" dirty="0">
                <a:latin typeface="맑은 고딕" pitchFamily="50" charset="-127"/>
                <a:ea typeface="맑은 고딕" pitchFamily="50" charset="-127"/>
              </a:rPr>
              <a:t>(non-confirmable), </a:t>
            </a:r>
          </a:p>
          <a:p>
            <a:pPr lvl="1"/>
            <a:r>
              <a:rPr lang="en-US" sz="1500" dirty="0"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ko-KR" altLang="en-US" sz="1500" dirty="0">
                <a:latin typeface="맑은 고딕" pitchFamily="50" charset="-127"/>
                <a:ea typeface="맑은 고딕" pitchFamily="50" charset="-127"/>
              </a:rPr>
              <a:t>는 승인</a:t>
            </a:r>
            <a:r>
              <a:rPr lang="en-US" sz="1500" dirty="0">
                <a:latin typeface="맑은 고딕" pitchFamily="50" charset="-127"/>
                <a:ea typeface="맑은 고딕" pitchFamily="50" charset="-127"/>
              </a:rPr>
              <a:t>(ACK), 3</a:t>
            </a:r>
            <a:r>
              <a:rPr lang="ko-KR" altLang="en-US" sz="1500" dirty="0">
                <a:latin typeface="맑은 고딕" pitchFamily="50" charset="-127"/>
                <a:ea typeface="맑은 고딕" pitchFamily="50" charset="-127"/>
              </a:rPr>
              <a:t>은 리셋</a:t>
            </a:r>
            <a:r>
              <a:rPr lang="en-US" sz="1500" dirty="0">
                <a:latin typeface="맑은 고딕" pitchFamily="50" charset="-127"/>
                <a:ea typeface="맑은 고딕" pitchFamily="50" charset="-127"/>
              </a:rPr>
              <a:t>(RESET)</a:t>
            </a:r>
            <a:r>
              <a:rPr lang="ko-KR" altLang="en-US" sz="1500" dirty="0">
                <a:latin typeface="맑은 고딕" pitchFamily="50" charset="-127"/>
                <a:ea typeface="맑은 고딕" pitchFamily="50" charset="-127"/>
              </a:rPr>
              <a:t>을 의미</a:t>
            </a:r>
            <a:r>
              <a:rPr lang="en-US" sz="15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500" dirty="0">
                <a:latin typeface="맑은 고딕" pitchFamily="50" charset="-127"/>
                <a:ea typeface="맑은 고딕" pitchFamily="50" charset="-127"/>
              </a:rPr>
              <a:t>보통은 </a:t>
            </a:r>
            <a:r>
              <a:rPr lang="en-US" sz="1500" dirty="0">
                <a:latin typeface="맑은 고딕" pitchFamily="50" charset="-127"/>
                <a:ea typeface="맑은 고딕" pitchFamily="50" charset="-127"/>
              </a:rPr>
              <a:t>0</a:t>
            </a:r>
            <a:r>
              <a:rPr lang="ko-KR" altLang="en-US" sz="1500" dirty="0">
                <a:latin typeface="맑은 고딕" pitchFamily="50" charset="-127"/>
                <a:ea typeface="맑은 고딕" pitchFamily="50" charset="-127"/>
              </a:rPr>
              <a:t>을 실어 보냄으로써 </a:t>
            </a:r>
            <a:r>
              <a:rPr lang="en-US" sz="1500" dirty="0">
                <a:latin typeface="맑은 고딕" pitchFamily="50" charset="-127"/>
                <a:ea typeface="맑은 고딕" pitchFamily="50" charset="-127"/>
              </a:rPr>
              <a:t>UDP</a:t>
            </a:r>
            <a:r>
              <a:rPr lang="ko-KR" altLang="en-US" sz="1500" dirty="0">
                <a:latin typeface="맑은 고딕" pitchFamily="50" charset="-127"/>
                <a:ea typeface="맑은 고딕" pitchFamily="50" charset="-127"/>
              </a:rPr>
              <a:t>이지만 </a:t>
            </a:r>
            <a:endParaRPr lang="en-US" altLang="ko-KR" sz="1500" dirty="0">
              <a:latin typeface="맑은 고딕" pitchFamily="50" charset="-127"/>
              <a:ea typeface="맑은 고딕" pitchFamily="50" charset="-127"/>
            </a:endParaRPr>
          </a:p>
          <a:p>
            <a:pPr lvl="1"/>
            <a:r>
              <a:rPr lang="ko-KR" altLang="en-US" sz="1500" dirty="0" err="1">
                <a:latin typeface="맑은 고딕" pitchFamily="50" charset="-127"/>
                <a:ea typeface="맑은 고딕" pitchFamily="50" charset="-127"/>
              </a:rPr>
              <a:t>신뢰성있는</a:t>
            </a:r>
            <a:r>
              <a:rPr lang="ko-KR" altLang="en-US" sz="1500" dirty="0">
                <a:latin typeface="맑은 고딕" pitchFamily="50" charset="-127"/>
                <a:ea typeface="맑은 고딕" pitchFamily="50" charset="-127"/>
              </a:rPr>
              <a:t> 송수신을 할 수 있도록 한다</a:t>
            </a:r>
            <a:r>
              <a:rPr lang="en-US" sz="1500" dirty="0"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1500" dirty="0">
              <a:latin typeface="맑은 고딕" pitchFamily="50" charset="-127"/>
              <a:ea typeface="맑은 고딕" pitchFamily="50" charset="-127"/>
            </a:endParaRPr>
          </a:p>
          <a:p>
            <a:pPr lvl="1"/>
            <a:r>
              <a:rPr lang="en-US" sz="15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TKL</a:t>
            </a:r>
            <a:r>
              <a:rPr lang="en-US" sz="1500" dirty="0">
                <a:latin typeface="맑은 고딕" pitchFamily="50" charset="-127"/>
                <a:ea typeface="맑은 고딕" pitchFamily="50" charset="-127"/>
              </a:rPr>
              <a:t> :</a:t>
            </a:r>
            <a:r>
              <a:rPr lang="ko-KR" altLang="en-US" sz="1500" dirty="0">
                <a:latin typeface="맑은 고딕" pitchFamily="50" charset="-127"/>
                <a:ea typeface="맑은 고딕" pitchFamily="50" charset="-127"/>
              </a:rPr>
              <a:t>토큰의 길이를 나타냄</a:t>
            </a:r>
            <a:r>
              <a:rPr lang="en-US" sz="15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500" dirty="0">
                <a:latin typeface="맑은 고딕" pitchFamily="50" charset="-127"/>
                <a:ea typeface="맑은 고딕" pitchFamily="50" charset="-127"/>
              </a:rPr>
              <a:t>단위는 바이트이며</a:t>
            </a:r>
            <a:r>
              <a:rPr lang="en-US" sz="1500" dirty="0">
                <a:latin typeface="맑은 고딕" pitchFamily="50" charset="-127"/>
                <a:ea typeface="맑은 고딕" pitchFamily="50" charset="-127"/>
              </a:rPr>
              <a:t>,0</a:t>
            </a:r>
            <a:r>
              <a:rPr lang="ko-KR" altLang="en-US" sz="1500" dirty="0">
                <a:latin typeface="맑은 고딕" pitchFamily="50" charset="-127"/>
                <a:ea typeface="맑은 고딕" pitchFamily="50" charset="-127"/>
              </a:rPr>
              <a:t>에서 </a:t>
            </a:r>
            <a:r>
              <a:rPr lang="en-US" sz="1500" dirty="0">
                <a:latin typeface="맑은 고딕" pitchFamily="50" charset="-127"/>
                <a:ea typeface="맑은 고딕" pitchFamily="50" charset="-127"/>
              </a:rPr>
              <a:t>8</a:t>
            </a:r>
            <a:r>
              <a:rPr lang="ko-KR" altLang="en-US" sz="1500" dirty="0">
                <a:latin typeface="맑은 고딕" pitchFamily="50" charset="-127"/>
                <a:ea typeface="맑은 고딕" pitchFamily="50" charset="-127"/>
              </a:rPr>
              <a:t>까지의 값을 사용</a:t>
            </a:r>
            <a:r>
              <a:rPr lang="en-US" sz="1500" dirty="0">
                <a:latin typeface="맑은 고딕" pitchFamily="50" charset="-127"/>
                <a:ea typeface="맑은 고딕" pitchFamily="50" charset="-127"/>
              </a:rPr>
              <a:t>. TKL</a:t>
            </a:r>
            <a:r>
              <a:rPr lang="ko-KR" altLang="en-US" sz="1500" dirty="0">
                <a:latin typeface="맑은 고딕" pitchFamily="50" charset="-127"/>
                <a:ea typeface="맑은 고딕" pitchFamily="50" charset="-127"/>
              </a:rPr>
              <a:t>이 </a:t>
            </a:r>
            <a:r>
              <a:rPr lang="en-US" sz="1500" dirty="0">
                <a:latin typeface="맑은 고딕" pitchFamily="50" charset="-127"/>
                <a:ea typeface="맑은 고딕" pitchFamily="50" charset="-127"/>
              </a:rPr>
              <a:t>0</a:t>
            </a:r>
            <a:r>
              <a:rPr lang="ko-KR" altLang="en-US" sz="1500" dirty="0">
                <a:latin typeface="맑은 고딕" pitchFamily="50" charset="-127"/>
                <a:ea typeface="맑은 고딕" pitchFamily="50" charset="-127"/>
              </a:rPr>
              <a:t>보다 크면 헤더 다음으로 토큰 값이 온다</a:t>
            </a:r>
            <a:r>
              <a:rPr lang="en-US" sz="1500" dirty="0"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1500" dirty="0">
              <a:latin typeface="맑은 고딕" pitchFamily="50" charset="-127"/>
              <a:ea typeface="맑은 고딕" pitchFamily="50" charset="-127"/>
            </a:endParaRPr>
          </a:p>
          <a:p>
            <a:pPr lvl="1"/>
            <a:r>
              <a:rPr lang="en-US" sz="15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Code</a:t>
            </a:r>
            <a:r>
              <a:rPr lang="en-US" sz="1500" dirty="0">
                <a:latin typeface="맑은 고딕" pitchFamily="50" charset="-127"/>
                <a:ea typeface="맑은 고딕" pitchFamily="50" charset="-127"/>
              </a:rPr>
              <a:t> : 3bit</a:t>
            </a:r>
            <a:r>
              <a:rPr lang="ko-KR" altLang="en-US" sz="1500" dirty="0">
                <a:latin typeface="맑은 고딕" pitchFamily="50" charset="-127"/>
                <a:ea typeface="맑은 고딕" pitchFamily="50" charset="-127"/>
              </a:rPr>
              <a:t>는 </a:t>
            </a:r>
            <a:r>
              <a:rPr lang="en-US" sz="1500" dirty="0">
                <a:latin typeface="맑은 고딕" pitchFamily="50" charset="-127"/>
                <a:ea typeface="맑은 고딕" pitchFamily="50" charset="-127"/>
              </a:rPr>
              <a:t>class, 5bit</a:t>
            </a:r>
            <a:r>
              <a:rPr lang="ko-KR" altLang="en-US" sz="1500" dirty="0">
                <a:latin typeface="맑은 고딕" pitchFamily="50" charset="-127"/>
                <a:ea typeface="맑은 고딕" pitchFamily="50" charset="-127"/>
              </a:rPr>
              <a:t>는 </a:t>
            </a:r>
            <a:r>
              <a:rPr lang="en-US" sz="1500" dirty="0">
                <a:latin typeface="맑은 고딕" pitchFamily="50" charset="-127"/>
                <a:ea typeface="맑은 고딕" pitchFamily="50" charset="-127"/>
              </a:rPr>
              <a:t>detail</a:t>
            </a:r>
            <a:r>
              <a:rPr lang="ko-KR" altLang="en-US" sz="1500" dirty="0">
                <a:latin typeface="맑은 고딕" pitchFamily="50" charset="-127"/>
                <a:ea typeface="맑은 고딕" pitchFamily="50" charset="-127"/>
              </a:rPr>
              <a:t>을 의미</a:t>
            </a:r>
            <a:r>
              <a:rPr lang="en-US" sz="1500" dirty="0">
                <a:latin typeface="맑은 고딕" pitchFamily="50" charset="-127"/>
                <a:ea typeface="맑은 고딕" pitchFamily="50" charset="-127"/>
              </a:rPr>
              <a:t>. class</a:t>
            </a:r>
            <a:r>
              <a:rPr lang="ko-KR" altLang="en-US" sz="1500" dirty="0">
                <a:latin typeface="맑은 고딕" pitchFamily="50" charset="-127"/>
                <a:ea typeface="맑은 고딕" pitchFamily="50" charset="-127"/>
              </a:rPr>
              <a:t>의 종류는 요청</a:t>
            </a:r>
            <a:r>
              <a:rPr lang="en-US" sz="1500" dirty="0">
                <a:latin typeface="맑은 고딕" pitchFamily="50" charset="-127"/>
                <a:ea typeface="맑은 고딕" pitchFamily="50" charset="-127"/>
              </a:rPr>
              <a:t>(0), </a:t>
            </a:r>
            <a:r>
              <a:rPr lang="ko-KR" altLang="en-US" sz="1500" dirty="0">
                <a:latin typeface="맑은 고딕" pitchFamily="50" charset="-127"/>
                <a:ea typeface="맑은 고딕" pitchFamily="50" charset="-127"/>
              </a:rPr>
              <a:t>성공적인 응답</a:t>
            </a:r>
            <a:r>
              <a:rPr lang="en-US" sz="1500" dirty="0">
                <a:latin typeface="맑은 고딕" pitchFamily="50" charset="-127"/>
                <a:ea typeface="맑은 고딕" pitchFamily="50" charset="-127"/>
              </a:rPr>
              <a:t>(2), </a:t>
            </a:r>
            <a:r>
              <a:rPr lang="ko-KR" altLang="en-US" sz="1500" dirty="0">
                <a:latin typeface="맑은 고딕" pitchFamily="50" charset="-127"/>
                <a:ea typeface="맑은 고딕" pitchFamily="50" charset="-127"/>
              </a:rPr>
              <a:t>클라이언트 에러 응답</a:t>
            </a:r>
            <a:r>
              <a:rPr lang="en-US" sz="1500" dirty="0">
                <a:latin typeface="맑은 고딕" pitchFamily="50" charset="-127"/>
                <a:ea typeface="맑은 고딕" pitchFamily="50" charset="-127"/>
              </a:rPr>
              <a:t>(4), </a:t>
            </a:r>
            <a:r>
              <a:rPr lang="ko-KR" altLang="en-US" sz="1500" dirty="0">
                <a:latin typeface="맑은 고딕" pitchFamily="50" charset="-127"/>
                <a:ea typeface="맑은 고딕" pitchFamily="50" charset="-127"/>
              </a:rPr>
              <a:t>서버 에러 응답</a:t>
            </a:r>
            <a:r>
              <a:rPr lang="en-US" sz="1500" dirty="0">
                <a:latin typeface="맑은 고딕" pitchFamily="50" charset="-127"/>
                <a:ea typeface="맑은 고딕" pitchFamily="50" charset="-127"/>
              </a:rPr>
              <a:t>(5)</a:t>
            </a:r>
            <a:r>
              <a:rPr lang="ko-KR" altLang="en-US" sz="1500" dirty="0">
                <a:latin typeface="맑은 고딕" pitchFamily="50" charset="-127"/>
                <a:ea typeface="맑은 고딕" pitchFamily="50" charset="-127"/>
              </a:rPr>
              <a:t>이 있고</a:t>
            </a:r>
            <a:r>
              <a:rPr lang="en-US" sz="1500" dirty="0">
                <a:latin typeface="맑은 고딕" pitchFamily="50" charset="-127"/>
                <a:ea typeface="맑은 고딕" pitchFamily="50" charset="-127"/>
              </a:rPr>
              <a:t>, detail</a:t>
            </a:r>
            <a:r>
              <a:rPr lang="ko-KR" altLang="en-US" sz="1500" dirty="0">
                <a:latin typeface="맑은 고딕" pitchFamily="50" charset="-127"/>
                <a:ea typeface="맑은 고딕" pitchFamily="50" charset="-127"/>
              </a:rPr>
              <a:t>은 </a:t>
            </a:r>
            <a:r>
              <a:rPr lang="en-US" sz="1500" dirty="0">
                <a:latin typeface="맑은 고딕" pitchFamily="50" charset="-127"/>
                <a:ea typeface="맑은 고딕" pitchFamily="50" charset="-127"/>
              </a:rPr>
              <a:t>GET(0.01), POST(0.02), PUT(0.03), DELETE(0.04) </a:t>
            </a:r>
            <a:r>
              <a:rPr lang="ko-KR" altLang="en-US" sz="1500" dirty="0">
                <a:latin typeface="맑은 고딕" pitchFamily="50" charset="-127"/>
                <a:ea typeface="맑은 고딕" pitchFamily="50" charset="-127"/>
              </a:rPr>
              <a:t>가 정의되어 있다</a:t>
            </a:r>
            <a:r>
              <a:rPr lang="en-US" sz="1500" dirty="0">
                <a:latin typeface="맑은 고딕" pitchFamily="50" charset="-127"/>
                <a:ea typeface="맑은 고딕" pitchFamily="50" charset="-127"/>
              </a:rPr>
              <a:t>. (ex. 4.04 is NOT FOUND)</a:t>
            </a:r>
          </a:p>
          <a:p>
            <a:pPr lvl="1"/>
            <a:r>
              <a:rPr lang="en-US" sz="15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Message ID </a:t>
            </a:r>
            <a:r>
              <a:rPr lang="en-US" sz="1500" dirty="0">
                <a:latin typeface="맑은 고딕" pitchFamily="50" charset="-127"/>
                <a:ea typeface="맑은 고딕" pitchFamily="50" charset="-127"/>
              </a:rPr>
              <a:t>: Message</a:t>
            </a:r>
            <a:r>
              <a:rPr lang="ko-KR" altLang="en-US" sz="1500" dirty="0">
                <a:latin typeface="맑은 고딕" pitchFamily="50" charset="-127"/>
                <a:ea typeface="맑은 고딕" pitchFamily="50" charset="-127"/>
              </a:rPr>
              <a:t>의 중복 확인을 위한 필드</a:t>
            </a:r>
            <a:r>
              <a:rPr lang="en-US" sz="1500" dirty="0"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1500" dirty="0">
              <a:latin typeface="맑은 고딕" pitchFamily="50" charset="-127"/>
              <a:ea typeface="맑은 고딕" pitchFamily="50" charset="-127"/>
            </a:endParaRPr>
          </a:p>
          <a:p>
            <a:pPr lvl="1"/>
            <a:r>
              <a:rPr lang="en-US" sz="15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Options</a:t>
            </a:r>
            <a:r>
              <a:rPr lang="en-US" sz="1500" dirty="0">
                <a:latin typeface="맑은 고딕" pitchFamily="50" charset="-127"/>
                <a:ea typeface="맑은 고딕" pitchFamily="50" charset="-127"/>
              </a:rPr>
              <a:t> :</a:t>
            </a:r>
            <a:r>
              <a:rPr lang="ko-KR" altLang="en-US" sz="1500" dirty="0">
                <a:latin typeface="맑은 고딕" pitchFamily="50" charset="-127"/>
                <a:ea typeface="맑은 고딕" pitchFamily="50" charset="-127"/>
              </a:rPr>
              <a:t>옵션 포맷은 오른쪽 그림과 같다</a:t>
            </a:r>
            <a:r>
              <a:rPr lang="en-US" sz="15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lvl="1"/>
            <a:r>
              <a:rPr lang="en-US" sz="15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11111111(0xFF)</a:t>
            </a:r>
            <a:r>
              <a:rPr lang="en-US" sz="1500" dirty="0">
                <a:latin typeface="맑은 고딕" pitchFamily="50" charset="-127"/>
                <a:ea typeface="맑은 고딕" pitchFamily="50" charset="-127"/>
              </a:rPr>
              <a:t> :</a:t>
            </a:r>
            <a:r>
              <a:rPr lang="ko-KR" altLang="en-US" sz="1500" dirty="0">
                <a:latin typeface="맑은 고딕" pitchFamily="50" charset="-127"/>
                <a:ea typeface="맑은 고딕" pitchFamily="50" charset="-127"/>
              </a:rPr>
              <a:t>페이로드 </a:t>
            </a:r>
            <a:r>
              <a:rPr lang="ko-KR" altLang="en-US" sz="1500" dirty="0" err="1">
                <a:latin typeface="맑은 고딕" pitchFamily="50" charset="-127"/>
                <a:ea typeface="맑은 고딕" pitchFamily="50" charset="-127"/>
              </a:rPr>
              <a:t>마커로써</a:t>
            </a:r>
            <a:r>
              <a:rPr lang="ko-KR" altLang="en-US" sz="1500" dirty="0">
                <a:latin typeface="맑은 고딕" pitchFamily="50" charset="-127"/>
                <a:ea typeface="맑은 고딕" pitchFamily="50" charset="-127"/>
              </a:rPr>
              <a:t> 더 이상 옵션이 없는 상태를 나타낸다</a:t>
            </a:r>
            <a:r>
              <a:rPr lang="en-US" sz="15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lvl="1"/>
            <a:r>
              <a:rPr lang="en-US" sz="15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Payload</a:t>
            </a:r>
            <a:r>
              <a:rPr lang="ko-KR" altLang="en-US" sz="15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500" dirty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15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sz="1500" dirty="0">
                <a:latin typeface="맑은 고딕" pitchFamily="50" charset="-127"/>
                <a:ea typeface="맑은 고딕" pitchFamily="50" charset="-127"/>
              </a:rPr>
              <a:t>datagram</a:t>
            </a:r>
            <a:r>
              <a:rPr lang="ko-KR" altLang="en-US" sz="1500" dirty="0">
                <a:latin typeface="맑은 고딕" pitchFamily="50" charset="-127"/>
                <a:ea typeface="맑은 고딕" pitchFamily="50" charset="-127"/>
              </a:rPr>
              <a:t>의 끝까지 위치한다</a:t>
            </a:r>
            <a:r>
              <a:rPr lang="en-US" sz="1500" dirty="0"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1500" dirty="0">
              <a:latin typeface="맑은 고딕" pitchFamily="50" charset="-127"/>
              <a:ea typeface="맑은 고딕" pitchFamily="50" charset="-127"/>
            </a:endParaRPr>
          </a:p>
          <a:p>
            <a:pPr lvl="1"/>
            <a:endParaRPr lang="ko-KR" altLang="en-US" sz="1600" dirty="0"/>
          </a:p>
          <a:p>
            <a:pPr lvl="1"/>
            <a:endParaRPr lang="ko-KR" altLang="en-US" sz="15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E18E1EB-CD9C-4031-A59B-3686D9BCC6F1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7126975" y="5773327"/>
            <a:ext cx="1857375" cy="51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887653"/>
      </p:ext>
    </p:extLst>
  </p:cSld>
  <p:clrMapOvr>
    <a:masterClrMapping/>
  </p:clrMapOvr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 bwMode="auto">
          <a:xfrm>
            <a:off x="3419872" y="4839874"/>
            <a:ext cx="2304256" cy="2045510"/>
          </a:xfrm>
          <a:prstGeom prst="rect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b="1" dirty="0">
                <a:ea typeface="굴림" pitchFamily="50" charset="-127"/>
              </a:rPr>
              <a:t>Demand Response </a:t>
            </a:r>
            <a:r>
              <a:rPr lang="en-US" altLang="ko-KR" sz="2800" b="1" dirty="0" smtClean="0">
                <a:ea typeface="굴림" pitchFamily="50" charset="-127"/>
              </a:rPr>
              <a:t>Event(EMAP)</a:t>
            </a:r>
            <a:endParaRPr lang="ko-KR" altLang="en-US" sz="2800" b="1" dirty="0">
              <a:ea typeface="굴림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7C6F095-276F-4AD3-9842-1213BA0CC323}" type="slidenum">
              <a:rPr lang="ko-KR" altLang="en-US" smtClean="0"/>
              <a:pPr>
                <a:defRPr/>
              </a:pPr>
              <a:t>310</a:t>
            </a:fld>
            <a:endParaRPr lang="ko-KR" altLang="en-US"/>
          </a:p>
        </p:txBody>
      </p:sp>
      <p:cxnSp>
        <p:nvCxnSpPr>
          <p:cNvPr id="12" name="직선 화살표 연결선 11"/>
          <p:cNvCxnSpPr/>
          <p:nvPr/>
        </p:nvCxnSpPr>
        <p:spPr bwMode="auto">
          <a:xfrm>
            <a:off x="3214064" y="4443183"/>
            <a:ext cx="2714400" cy="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arrow"/>
          </a:ln>
          <a:effectLst/>
        </p:spPr>
      </p:cxnSp>
      <p:sp>
        <p:nvSpPr>
          <p:cNvPr id="34" name="TextBox 33"/>
          <p:cNvSpPr txBox="1"/>
          <p:nvPr/>
        </p:nvSpPr>
        <p:spPr>
          <a:xfrm>
            <a:off x="7137131" y="3682472"/>
            <a:ext cx="461665" cy="265457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ko-KR" dirty="0"/>
              <a:t>…</a:t>
            </a:r>
            <a:endParaRPr lang="ko-KR" alt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7141749" y="6155157"/>
            <a:ext cx="461665" cy="265457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ko-KR" dirty="0"/>
              <a:t>…</a:t>
            </a:r>
            <a:endParaRPr lang="ko-KR" altLang="en-US" dirty="0"/>
          </a:p>
        </p:txBody>
      </p:sp>
      <p:cxnSp>
        <p:nvCxnSpPr>
          <p:cNvPr id="60" name="직선 화살표 연결선 59"/>
          <p:cNvCxnSpPr>
            <a:cxnSpLocks/>
          </p:cNvCxnSpPr>
          <p:nvPr/>
        </p:nvCxnSpPr>
        <p:spPr bwMode="auto">
          <a:xfrm flipH="1">
            <a:off x="500036" y="2451806"/>
            <a:ext cx="2714029" cy="0"/>
          </a:xfrm>
          <a:prstGeom prst="straightConnector1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61" name="직선 화살표 연결선 60"/>
          <p:cNvCxnSpPr/>
          <p:nvPr/>
        </p:nvCxnSpPr>
        <p:spPr bwMode="auto">
          <a:xfrm>
            <a:off x="500036" y="2812963"/>
            <a:ext cx="2714400" cy="0"/>
          </a:xfrm>
          <a:prstGeom prst="straightConnector1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62" name="직선 화살표 연결선 61"/>
          <p:cNvCxnSpPr/>
          <p:nvPr/>
        </p:nvCxnSpPr>
        <p:spPr bwMode="auto">
          <a:xfrm rot="10800000" flipV="1">
            <a:off x="500036" y="3879252"/>
            <a:ext cx="2714400" cy="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lgDashDotDot"/>
            <a:round/>
            <a:headEnd type="none" w="med" len="med"/>
            <a:tailEnd type="arrow"/>
          </a:ln>
          <a:effectLst/>
        </p:spPr>
      </p:cxnSp>
      <p:cxnSp>
        <p:nvCxnSpPr>
          <p:cNvPr id="63" name="직선 화살표 연결선 62"/>
          <p:cNvCxnSpPr>
            <a:cxnSpLocks/>
          </p:cNvCxnSpPr>
          <p:nvPr/>
        </p:nvCxnSpPr>
        <p:spPr bwMode="auto">
          <a:xfrm>
            <a:off x="500036" y="4257945"/>
            <a:ext cx="2714400" cy="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lgDashDotDot"/>
            <a:round/>
            <a:headEnd type="none" w="med" len="med"/>
            <a:tailEnd type="arrow"/>
          </a:ln>
          <a:effectLst/>
        </p:spPr>
      </p:cxnSp>
      <p:sp>
        <p:nvSpPr>
          <p:cNvPr id="64" name="TextBox 63"/>
          <p:cNvSpPr txBox="1"/>
          <p:nvPr/>
        </p:nvSpPr>
        <p:spPr>
          <a:xfrm>
            <a:off x="1675123" y="3216970"/>
            <a:ext cx="461665" cy="265457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ko-KR" dirty="0"/>
              <a:t>…</a:t>
            </a:r>
            <a:endParaRPr lang="ko-KR" altLang="en-US" dirty="0"/>
          </a:p>
        </p:txBody>
      </p:sp>
      <p:sp>
        <p:nvSpPr>
          <p:cNvPr id="65" name="직사각형 64"/>
          <p:cNvSpPr/>
          <p:nvPr/>
        </p:nvSpPr>
        <p:spPr>
          <a:xfrm>
            <a:off x="1661777" y="2198211"/>
            <a:ext cx="39466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/>
              <a:t>Poll</a:t>
            </a:r>
            <a:endParaRPr lang="ko-KR" altLang="en-US" sz="1000" dirty="0"/>
          </a:p>
        </p:txBody>
      </p:sp>
      <p:sp>
        <p:nvSpPr>
          <p:cNvPr id="66" name="직사각형 65"/>
          <p:cNvSpPr/>
          <p:nvPr/>
        </p:nvSpPr>
        <p:spPr>
          <a:xfrm>
            <a:off x="1083093" y="2558961"/>
            <a:ext cx="155202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/>
              <a:t>HTTP 200 OK(Response)</a:t>
            </a:r>
          </a:p>
        </p:txBody>
      </p:sp>
      <p:sp>
        <p:nvSpPr>
          <p:cNvPr id="67" name="직사각형 66"/>
          <p:cNvSpPr/>
          <p:nvPr/>
        </p:nvSpPr>
        <p:spPr>
          <a:xfrm>
            <a:off x="1661777" y="3634309"/>
            <a:ext cx="39466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/>
              <a:t>Poll</a:t>
            </a:r>
            <a:endParaRPr lang="ko-KR" altLang="en-US" sz="1000" dirty="0"/>
          </a:p>
        </p:txBody>
      </p:sp>
      <p:cxnSp>
        <p:nvCxnSpPr>
          <p:cNvPr id="68" name="직선 화살표 연결선 67"/>
          <p:cNvCxnSpPr/>
          <p:nvPr/>
        </p:nvCxnSpPr>
        <p:spPr bwMode="auto">
          <a:xfrm rot="10800000" flipV="1">
            <a:off x="500036" y="4636638"/>
            <a:ext cx="2714400" cy="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lgDashDotDot"/>
            <a:round/>
            <a:headEnd type="none" w="med" len="med"/>
            <a:tailEnd type="arrow"/>
          </a:ln>
          <a:effectLst/>
        </p:spPr>
      </p:cxnSp>
      <p:cxnSp>
        <p:nvCxnSpPr>
          <p:cNvPr id="69" name="직선 화살표 연결선 68"/>
          <p:cNvCxnSpPr/>
          <p:nvPr/>
        </p:nvCxnSpPr>
        <p:spPr bwMode="auto">
          <a:xfrm>
            <a:off x="500036" y="5015331"/>
            <a:ext cx="2714400" cy="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lgDashDotDot"/>
            <a:round/>
            <a:headEnd type="none" w="med" len="med"/>
            <a:tailEnd type="arrow"/>
          </a:ln>
          <a:effectLst/>
        </p:spPr>
      </p:cxnSp>
      <p:sp>
        <p:nvSpPr>
          <p:cNvPr id="70" name="직사각형 69"/>
          <p:cNvSpPr/>
          <p:nvPr/>
        </p:nvSpPr>
        <p:spPr>
          <a:xfrm>
            <a:off x="917984" y="4010807"/>
            <a:ext cx="188224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/>
              <a:t>HTTP 200 OK(</a:t>
            </a:r>
            <a:r>
              <a:rPr lang="en-US" altLang="ko-KR" sz="1000" dirty="0" err="1"/>
              <a:t>DistributeEvent</a:t>
            </a:r>
            <a:r>
              <a:rPr lang="en-US" altLang="ko-KR" sz="1000" dirty="0"/>
              <a:t>)</a:t>
            </a:r>
            <a:endParaRPr lang="ko-KR" altLang="en-US" sz="1000" dirty="0"/>
          </a:p>
        </p:txBody>
      </p:sp>
      <p:sp>
        <p:nvSpPr>
          <p:cNvPr id="71" name="직사각형 70"/>
          <p:cNvSpPr/>
          <p:nvPr/>
        </p:nvSpPr>
        <p:spPr>
          <a:xfrm>
            <a:off x="1422129" y="4387305"/>
            <a:ext cx="92685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err="1" smtClean="0"/>
              <a:t>CreatedEvent</a:t>
            </a:r>
            <a:endParaRPr lang="ko-KR" altLang="en-US" sz="1000" dirty="0"/>
          </a:p>
        </p:txBody>
      </p:sp>
      <p:sp>
        <p:nvSpPr>
          <p:cNvPr id="72" name="직사각형 71"/>
          <p:cNvSpPr/>
          <p:nvPr/>
        </p:nvSpPr>
        <p:spPr>
          <a:xfrm>
            <a:off x="1083093" y="4763803"/>
            <a:ext cx="155202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/>
              <a:t>HTTP 200 OK(Response)</a:t>
            </a:r>
            <a:endParaRPr lang="ko-KR" altLang="en-US" sz="1000" dirty="0"/>
          </a:p>
        </p:txBody>
      </p:sp>
      <p:cxnSp>
        <p:nvCxnSpPr>
          <p:cNvPr id="73" name="직선 화살표 연결선 72"/>
          <p:cNvCxnSpPr/>
          <p:nvPr/>
        </p:nvCxnSpPr>
        <p:spPr bwMode="auto">
          <a:xfrm rot="10800000" flipV="1">
            <a:off x="500036" y="5772715"/>
            <a:ext cx="2714400" cy="0"/>
          </a:xfrm>
          <a:prstGeom prst="straightConnector1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74" name="직선 화살표 연결선 73"/>
          <p:cNvCxnSpPr/>
          <p:nvPr/>
        </p:nvCxnSpPr>
        <p:spPr bwMode="auto">
          <a:xfrm>
            <a:off x="500036" y="5394024"/>
            <a:ext cx="2714400" cy="0"/>
          </a:xfrm>
          <a:prstGeom prst="straightConnector1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75" name="TextBox 74"/>
          <p:cNvSpPr txBox="1"/>
          <p:nvPr/>
        </p:nvSpPr>
        <p:spPr>
          <a:xfrm>
            <a:off x="1679741" y="5882850"/>
            <a:ext cx="461665" cy="265457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ko-KR" dirty="0"/>
              <a:t>…</a:t>
            </a:r>
            <a:endParaRPr lang="ko-KR" altLang="en-US" dirty="0"/>
          </a:p>
        </p:txBody>
      </p:sp>
      <p:sp>
        <p:nvSpPr>
          <p:cNvPr id="76" name="직사각형 75"/>
          <p:cNvSpPr/>
          <p:nvPr/>
        </p:nvSpPr>
        <p:spPr>
          <a:xfrm>
            <a:off x="1661777" y="5140301"/>
            <a:ext cx="39466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/>
              <a:t>Poll</a:t>
            </a:r>
            <a:endParaRPr lang="ko-KR" altLang="en-US" sz="1000" dirty="0"/>
          </a:p>
        </p:txBody>
      </p:sp>
      <p:sp>
        <p:nvSpPr>
          <p:cNvPr id="77" name="직사각형 76"/>
          <p:cNvSpPr/>
          <p:nvPr/>
        </p:nvSpPr>
        <p:spPr>
          <a:xfrm>
            <a:off x="1083093" y="5516801"/>
            <a:ext cx="155202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/>
              <a:t>HTTP 200 OK(Response)</a:t>
            </a:r>
          </a:p>
        </p:txBody>
      </p:sp>
      <p:cxnSp>
        <p:nvCxnSpPr>
          <p:cNvPr id="89" name="직선 화살표 연결선 88"/>
          <p:cNvCxnSpPr/>
          <p:nvPr/>
        </p:nvCxnSpPr>
        <p:spPr bwMode="auto">
          <a:xfrm rot="10800000" flipV="1">
            <a:off x="3225752" y="2371650"/>
            <a:ext cx="2714400" cy="0"/>
          </a:xfrm>
          <a:prstGeom prst="straightConnector1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94" name="직사각형 93"/>
          <p:cNvSpPr/>
          <p:nvPr/>
        </p:nvSpPr>
        <p:spPr>
          <a:xfrm>
            <a:off x="4229731" y="2132856"/>
            <a:ext cx="63030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smtClean="0"/>
              <a:t>Connect</a:t>
            </a:r>
            <a:endParaRPr lang="ko-KR" altLang="en-US" sz="1000" dirty="0"/>
          </a:p>
        </p:txBody>
      </p:sp>
      <p:sp>
        <p:nvSpPr>
          <p:cNvPr id="83" name="직사각형 82"/>
          <p:cNvSpPr/>
          <p:nvPr/>
        </p:nvSpPr>
        <p:spPr>
          <a:xfrm>
            <a:off x="3221553" y="3790781"/>
            <a:ext cx="27136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ctr"/>
            <a:r>
              <a:rPr lang="en-US" altLang="ko-KR" sz="900" b="1" dirty="0" smtClean="0"/>
              <a:t>Transfer DR Event Info(</a:t>
            </a:r>
            <a:r>
              <a:rPr lang="en-US" altLang="ko-KR" sz="900" b="1" dirty="0" smtClean="0">
                <a:solidFill>
                  <a:srgbClr val="1966FF"/>
                </a:solidFill>
              </a:rPr>
              <a:t>Current</a:t>
            </a:r>
            <a:r>
              <a:rPr lang="en-US" altLang="ko-KR" sz="900" b="1" dirty="0" smtClean="0"/>
              <a:t>)</a:t>
            </a:r>
          </a:p>
          <a:p>
            <a:pPr marL="342900" indent="-342900" algn="ctr"/>
            <a:r>
              <a:rPr lang="en-US" altLang="ko-KR" sz="900" dirty="0"/>
              <a:t>(</a:t>
            </a:r>
            <a:r>
              <a:rPr lang="en-US" altLang="ko-KR" sz="900" dirty="0" smtClean="0"/>
              <a:t>EiEvent/</a:t>
            </a:r>
            <a:r>
              <a:rPr lang="en-US" altLang="ko-KR" sz="900" dirty="0" err="1" smtClean="0"/>
              <a:t>StartYMD</a:t>
            </a:r>
            <a:r>
              <a:rPr lang="en-US" altLang="ko-KR" sz="900" dirty="0" smtClean="0"/>
              <a:t>/</a:t>
            </a:r>
            <a:r>
              <a:rPr lang="en-US" altLang="ko-KR" sz="900" dirty="0" err="1" smtClean="0"/>
              <a:t>StartTime</a:t>
            </a:r>
            <a:r>
              <a:rPr lang="en-US" altLang="ko-KR" sz="900" dirty="0" smtClean="0"/>
              <a:t>/</a:t>
            </a:r>
            <a:r>
              <a:rPr lang="en-US" altLang="ko-KR" sz="900" dirty="0" err="1" smtClean="0"/>
              <a:t>EndYMD</a:t>
            </a:r>
            <a:r>
              <a:rPr lang="en-US" altLang="ko-KR" sz="900" dirty="0" smtClean="0"/>
              <a:t>/</a:t>
            </a:r>
            <a:r>
              <a:rPr lang="en-US" altLang="ko-KR" sz="900" dirty="0" err="1" smtClean="0"/>
              <a:t>EndTime</a:t>
            </a:r>
            <a:r>
              <a:rPr lang="en-US" altLang="ko-KR" sz="900" dirty="0" smtClean="0"/>
              <a:t>/Value)</a:t>
            </a:r>
          </a:p>
          <a:p>
            <a:pPr marL="342900" indent="-342900" algn="ctr"/>
            <a:r>
              <a:rPr lang="en-US" altLang="ko-KR" sz="9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e.g. EiEvent/20180711/1440/20180712/1550/100.0</a:t>
            </a:r>
            <a:endParaRPr lang="ko-KR" altLang="en-US" sz="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4" name="직선 연결선 83">
            <a:extLst>
              <a:ext uri="{FF2B5EF4-FFF2-40B4-BE49-F238E27FC236}">
                <a16:creationId xmlns:a16="http://schemas.microsoft.com/office/drawing/2014/main" id="{C424A99B-0FF5-4065-805D-CFD2952F3111}"/>
              </a:ext>
            </a:extLst>
          </p:cNvPr>
          <p:cNvCxnSpPr>
            <a:cxnSpLocks/>
            <a:stCxn id="91" idx="2"/>
          </p:cNvCxnSpPr>
          <p:nvPr/>
        </p:nvCxnSpPr>
        <p:spPr bwMode="auto">
          <a:xfrm>
            <a:off x="500034" y="1912842"/>
            <a:ext cx="0" cy="4943256"/>
          </a:xfrm>
          <a:prstGeom prst="line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B8E48915-EA57-4E1E-99C5-2616A577AD5E}"/>
              </a:ext>
            </a:extLst>
          </p:cNvPr>
          <p:cNvSpPr/>
          <p:nvPr/>
        </p:nvSpPr>
        <p:spPr bwMode="auto">
          <a:xfrm>
            <a:off x="-71470" y="1412776"/>
            <a:ext cx="1143008" cy="500066"/>
          </a:xfrm>
          <a:prstGeom prst="rect">
            <a:avLst/>
          </a:prstGeom>
          <a:solidFill>
            <a:schemeClr val="bg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300" b="1" dirty="0" smtClean="0">
                <a:latin typeface="Times New Roman" pitchFamily="18" charset="0"/>
                <a:ea typeface="굴림" pitchFamily="50" charset="-127"/>
              </a:rPr>
              <a:t>EPRI VTN</a:t>
            </a:r>
            <a:endParaRPr kumimoji="0" lang="ko-KR" altLang="en-US" sz="1300" b="1" i="0" u="none" strike="noStrike" cap="none" normalizeH="0" baseline="0" dirty="0">
              <a:ln>
                <a:noFill/>
              </a:ln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4B1FAB22-6306-4893-B5E2-D28BA8678083}"/>
              </a:ext>
            </a:extLst>
          </p:cNvPr>
          <p:cNvSpPr txBox="1"/>
          <p:nvPr/>
        </p:nvSpPr>
        <p:spPr>
          <a:xfrm>
            <a:off x="1336418" y="1499646"/>
            <a:ext cx="9332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0156FF"/>
                </a:solidFill>
              </a:rPr>
              <a:t>OpenADR</a:t>
            </a:r>
          </a:p>
          <a:p>
            <a:pPr algn="ctr"/>
            <a:r>
              <a:rPr lang="en-US" altLang="ko-KR" sz="1200" dirty="0">
                <a:solidFill>
                  <a:srgbClr val="0156FF"/>
                </a:solidFill>
              </a:rPr>
              <a:t>HTTP/XML</a:t>
            </a:r>
            <a:endParaRPr lang="ko-KR" altLang="en-US" sz="1200" dirty="0">
              <a:solidFill>
                <a:srgbClr val="0156FF"/>
              </a:solidFill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37E1606D-0168-4BCA-862E-351D53735FFA}"/>
              </a:ext>
            </a:extLst>
          </p:cNvPr>
          <p:cNvSpPr txBox="1"/>
          <p:nvPr/>
        </p:nvSpPr>
        <p:spPr>
          <a:xfrm>
            <a:off x="3773973" y="1855857"/>
            <a:ext cx="16621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rgbClr val="FF0000"/>
                </a:solidFill>
              </a:rPr>
              <a:t>UDP Interconnection</a:t>
            </a:r>
            <a:endParaRPr lang="en-US" altLang="ko-KR" sz="1200" b="1" dirty="0">
              <a:solidFill>
                <a:srgbClr val="FF0000"/>
              </a:solidFill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CDF50817-4D7F-4AC6-87F8-B65AD7E1EA2E}"/>
              </a:ext>
            </a:extLst>
          </p:cNvPr>
          <p:cNvSpPr txBox="1"/>
          <p:nvPr/>
        </p:nvSpPr>
        <p:spPr>
          <a:xfrm>
            <a:off x="6474335" y="1499646"/>
            <a:ext cx="15963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0156FF"/>
                </a:solidFill>
              </a:rPr>
              <a:t>EMAP</a:t>
            </a:r>
          </a:p>
          <a:p>
            <a:pPr algn="ctr"/>
            <a:r>
              <a:rPr lang="en-US" altLang="ko-KR" sz="1200" dirty="0">
                <a:solidFill>
                  <a:srgbClr val="0156FF"/>
                </a:solidFill>
              </a:rPr>
              <a:t>CoAP/JSON</a:t>
            </a:r>
          </a:p>
          <a:p>
            <a:pPr algn="ctr"/>
            <a:r>
              <a:rPr lang="en-US" altLang="ko-KR" sz="1200" dirty="0" smtClean="0"/>
              <a:t>(Option MQTT/JSON)</a:t>
            </a:r>
            <a:endParaRPr lang="en-US" altLang="ko-KR" sz="1200" dirty="0"/>
          </a:p>
        </p:txBody>
      </p:sp>
      <p:cxnSp>
        <p:nvCxnSpPr>
          <p:cNvPr id="96" name="직선 연결선 95">
            <a:extLst>
              <a:ext uri="{FF2B5EF4-FFF2-40B4-BE49-F238E27FC236}">
                <a16:creationId xmlns:a16="http://schemas.microsoft.com/office/drawing/2014/main" id="{72945BC5-A82B-40F7-8B9C-8377A99A69F0}"/>
              </a:ext>
            </a:extLst>
          </p:cNvPr>
          <p:cNvCxnSpPr>
            <a:cxnSpLocks/>
            <a:stCxn id="97" idx="2"/>
          </p:cNvCxnSpPr>
          <p:nvPr/>
        </p:nvCxnSpPr>
        <p:spPr bwMode="auto">
          <a:xfrm>
            <a:off x="3214065" y="1912843"/>
            <a:ext cx="0" cy="4943256"/>
          </a:xfrm>
          <a:prstGeom prst="line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28A150DA-2C57-472C-9F6F-0AE825999FDB}"/>
              </a:ext>
            </a:extLst>
          </p:cNvPr>
          <p:cNvSpPr/>
          <p:nvPr/>
        </p:nvSpPr>
        <p:spPr bwMode="auto">
          <a:xfrm>
            <a:off x="2642561" y="1412777"/>
            <a:ext cx="1143008" cy="500066"/>
          </a:xfrm>
          <a:prstGeom prst="rect">
            <a:avLst/>
          </a:prstGeom>
          <a:solidFill>
            <a:schemeClr val="bg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300" b="1" dirty="0" smtClean="0">
                <a:latin typeface="Times New Roman" pitchFamily="18" charset="0"/>
                <a:ea typeface="굴림" pitchFamily="50" charset="-127"/>
              </a:rPr>
              <a:t>EPRI VEN</a:t>
            </a:r>
            <a:endParaRPr lang="en-US" altLang="ko-KR" sz="1300" b="1" dirty="0">
              <a:latin typeface="Times New Roman" pitchFamily="18" charset="0"/>
              <a:ea typeface="굴림" pitchFamily="50" charset="-127"/>
            </a:endParaRPr>
          </a:p>
        </p:txBody>
      </p:sp>
      <p:cxnSp>
        <p:nvCxnSpPr>
          <p:cNvPr id="98" name="직선 연결선 97">
            <a:extLst>
              <a:ext uri="{FF2B5EF4-FFF2-40B4-BE49-F238E27FC236}">
                <a16:creationId xmlns:a16="http://schemas.microsoft.com/office/drawing/2014/main" id="{83DCB06C-2F87-4511-A5E4-52DAA133D082}"/>
              </a:ext>
            </a:extLst>
          </p:cNvPr>
          <p:cNvCxnSpPr>
            <a:cxnSpLocks/>
            <a:stCxn id="101" idx="2"/>
          </p:cNvCxnSpPr>
          <p:nvPr/>
        </p:nvCxnSpPr>
        <p:spPr bwMode="auto">
          <a:xfrm>
            <a:off x="5928096" y="1912844"/>
            <a:ext cx="0" cy="4943256"/>
          </a:xfrm>
          <a:prstGeom prst="line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B11B3522-8F10-4EAB-BA11-1F964CF071CC}"/>
              </a:ext>
            </a:extLst>
          </p:cNvPr>
          <p:cNvSpPr/>
          <p:nvPr/>
        </p:nvSpPr>
        <p:spPr bwMode="auto">
          <a:xfrm>
            <a:off x="5356592" y="1412778"/>
            <a:ext cx="1143008" cy="500066"/>
          </a:xfrm>
          <a:prstGeom prst="rect">
            <a:avLst/>
          </a:prstGeom>
          <a:solidFill>
            <a:schemeClr val="bg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300" b="1" dirty="0" smtClean="0">
                <a:latin typeface="Times New Roman" pitchFamily="18" charset="0"/>
                <a:ea typeface="굴림" pitchFamily="50" charset="-127"/>
              </a:rPr>
              <a:t>Server EMA</a:t>
            </a:r>
            <a:endParaRPr lang="ko-KR" altLang="en-US" sz="1300" b="1" dirty="0">
              <a:latin typeface="Times New Roman" pitchFamily="18" charset="0"/>
              <a:ea typeface="굴림" pitchFamily="50" charset="-127"/>
            </a:endParaRPr>
          </a:p>
        </p:txBody>
      </p:sp>
      <p:cxnSp>
        <p:nvCxnSpPr>
          <p:cNvPr id="102" name="직선 연결선 101">
            <a:extLst>
              <a:ext uri="{FF2B5EF4-FFF2-40B4-BE49-F238E27FC236}">
                <a16:creationId xmlns:a16="http://schemas.microsoft.com/office/drawing/2014/main" id="{50C95EDE-6F8C-44EA-AA75-9691F726F9AF}"/>
              </a:ext>
            </a:extLst>
          </p:cNvPr>
          <p:cNvCxnSpPr>
            <a:cxnSpLocks/>
            <a:stCxn id="103" idx="2"/>
          </p:cNvCxnSpPr>
          <p:nvPr/>
        </p:nvCxnSpPr>
        <p:spPr bwMode="auto">
          <a:xfrm>
            <a:off x="8642128" y="1912845"/>
            <a:ext cx="0" cy="4943256"/>
          </a:xfrm>
          <a:prstGeom prst="line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FEF2A94A-604A-4BE4-9E3C-F9887A0A7031}"/>
              </a:ext>
            </a:extLst>
          </p:cNvPr>
          <p:cNvSpPr/>
          <p:nvPr/>
        </p:nvSpPr>
        <p:spPr bwMode="auto">
          <a:xfrm>
            <a:off x="7963408" y="1412779"/>
            <a:ext cx="1357440" cy="500066"/>
          </a:xfrm>
          <a:prstGeom prst="rect">
            <a:avLst/>
          </a:prstGeom>
          <a:solidFill>
            <a:schemeClr val="bg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300" b="1" dirty="0" smtClean="0">
                <a:latin typeface="Times New Roman" pitchFamily="18" charset="0"/>
                <a:ea typeface="굴림" pitchFamily="50" charset="-127"/>
              </a:rPr>
              <a:t>Client</a:t>
            </a:r>
            <a:endParaRPr lang="en-US" altLang="ko-KR" sz="1300" b="1" dirty="0">
              <a:latin typeface="Times New Roman" pitchFamily="18" charset="0"/>
              <a:ea typeface="굴림" pitchFamily="50" charset="-127"/>
            </a:endParaRP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300" b="1" dirty="0">
                <a:latin typeface="Times New Roman" pitchFamily="18" charset="0"/>
                <a:ea typeface="굴림" pitchFamily="50" charset="-127"/>
              </a:rPr>
              <a:t>EMA</a:t>
            </a:r>
            <a:endParaRPr lang="ko-KR" altLang="en-US" sz="1300" b="1" dirty="0">
              <a:latin typeface="Times New Roman" pitchFamily="18" charset="0"/>
              <a:ea typeface="굴림" pitchFamily="50" charset="-127"/>
            </a:endParaRPr>
          </a:p>
        </p:txBody>
      </p: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DDB6E90E-BA30-405C-BD5B-2332C2C210B0}"/>
              </a:ext>
            </a:extLst>
          </p:cNvPr>
          <p:cNvCxnSpPr>
            <a:cxnSpLocks/>
          </p:cNvCxnSpPr>
          <p:nvPr/>
        </p:nvCxnSpPr>
        <p:spPr bwMode="auto">
          <a:xfrm flipH="1">
            <a:off x="5919244" y="2811427"/>
            <a:ext cx="2714029" cy="0"/>
          </a:xfrm>
          <a:prstGeom prst="straightConnector1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E18AD2D9-8D4B-485A-BA88-936E67E089C8}"/>
              </a:ext>
            </a:extLst>
          </p:cNvPr>
          <p:cNvCxnSpPr/>
          <p:nvPr/>
        </p:nvCxnSpPr>
        <p:spPr bwMode="auto">
          <a:xfrm>
            <a:off x="5919244" y="3172584"/>
            <a:ext cx="2714400" cy="0"/>
          </a:xfrm>
          <a:prstGeom prst="straightConnector1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0C82ADE0-2DD2-48F0-A6DC-8146808BB6BA}"/>
              </a:ext>
            </a:extLst>
          </p:cNvPr>
          <p:cNvSpPr/>
          <p:nvPr/>
        </p:nvSpPr>
        <p:spPr>
          <a:xfrm>
            <a:off x="7080985" y="2557832"/>
            <a:ext cx="39466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/>
              <a:t>Poll</a:t>
            </a:r>
            <a:endParaRPr lang="ko-KR" altLang="en-US" sz="1000" dirty="0"/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C3C30963-3F97-4C4C-900B-5FE1AF9BF6B6}"/>
              </a:ext>
            </a:extLst>
          </p:cNvPr>
          <p:cNvSpPr/>
          <p:nvPr/>
        </p:nvSpPr>
        <p:spPr>
          <a:xfrm>
            <a:off x="6502301" y="2918582"/>
            <a:ext cx="15327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smtClean="0"/>
              <a:t>CoAP </a:t>
            </a:r>
            <a:r>
              <a:rPr lang="en-US" altLang="ko-KR" sz="1000" dirty="0"/>
              <a:t>200 OK(Response)</a:t>
            </a:r>
          </a:p>
        </p:txBody>
      </p: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C882B708-1FB7-4734-B5CC-FAAE00E5555E}"/>
              </a:ext>
            </a:extLst>
          </p:cNvPr>
          <p:cNvCxnSpPr/>
          <p:nvPr/>
        </p:nvCxnSpPr>
        <p:spPr bwMode="auto">
          <a:xfrm>
            <a:off x="5935213" y="4641317"/>
            <a:ext cx="2714400" cy="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arrow"/>
          </a:ln>
          <a:effectLst/>
        </p:spPr>
      </p:cxn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7F039654-10AE-45DF-AB0A-25C41BFDA168}"/>
              </a:ext>
            </a:extLst>
          </p:cNvPr>
          <p:cNvCxnSpPr/>
          <p:nvPr/>
        </p:nvCxnSpPr>
        <p:spPr bwMode="auto">
          <a:xfrm rot="10800000" flipV="1">
            <a:off x="5935214" y="5016976"/>
            <a:ext cx="2714400" cy="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arrow"/>
          </a:ln>
          <a:effectLst/>
        </p:spPr>
      </p:cxn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9580D1C1-B82F-4E67-A5E1-B50FF9AEC6CC}"/>
              </a:ext>
            </a:extLst>
          </p:cNvPr>
          <p:cNvCxnSpPr/>
          <p:nvPr/>
        </p:nvCxnSpPr>
        <p:spPr bwMode="auto">
          <a:xfrm>
            <a:off x="5935213" y="5392635"/>
            <a:ext cx="2714400" cy="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arrow"/>
          </a:ln>
          <a:effectLst/>
        </p:spPr>
      </p:cxn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013E8137-EB03-48D5-989A-828E07E8B88D}"/>
              </a:ext>
            </a:extLst>
          </p:cNvPr>
          <p:cNvSpPr/>
          <p:nvPr/>
        </p:nvSpPr>
        <p:spPr>
          <a:xfrm>
            <a:off x="6839243" y="4752265"/>
            <a:ext cx="91082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/>
              <a:t>createdEvent</a:t>
            </a:r>
            <a:endParaRPr lang="ko-KR" altLang="en-US" sz="1000" dirty="0"/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E0172C3B-B03E-4668-B455-48871D106F88}"/>
              </a:ext>
            </a:extLst>
          </p:cNvPr>
          <p:cNvSpPr/>
          <p:nvPr/>
        </p:nvSpPr>
        <p:spPr>
          <a:xfrm>
            <a:off x="6502301" y="5130354"/>
            <a:ext cx="15327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/>
              <a:t>CoAP 200 OK(Response)</a:t>
            </a:r>
          </a:p>
        </p:txBody>
      </p: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249F527A-C5A8-4FB0-9F8F-A729F0A55CFF}"/>
              </a:ext>
            </a:extLst>
          </p:cNvPr>
          <p:cNvCxnSpPr/>
          <p:nvPr/>
        </p:nvCxnSpPr>
        <p:spPr bwMode="auto">
          <a:xfrm rot="10800000" flipV="1">
            <a:off x="5935214" y="5768294"/>
            <a:ext cx="2714400" cy="0"/>
          </a:xfrm>
          <a:prstGeom prst="straightConnector1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C8B85B62-D028-4E83-BA46-C981E9C24269}"/>
              </a:ext>
            </a:extLst>
          </p:cNvPr>
          <p:cNvCxnSpPr/>
          <p:nvPr/>
        </p:nvCxnSpPr>
        <p:spPr bwMode="auto">
          <a:xfrm>
            <a:off x="5935213" y="6143955"/>
            <a:ext cx="2714400" cy="0"/>
          </a:xfrm>
          <a:prstGeom prst="straightConnector1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3E951235-8762-43A1-92B6-4C1DECD2966F}"/>
              </a:ext>
            </a:extLst>
          </p:cNvPr>
          <p:cNvSpPr/>
          <p:nvPr/>
        </p:nvSpPr>
        <p:spPr>
          <a:xfrm>
            <a:off x="7097326" y="5508443"/>
            <a:ext cx="39466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/>
              <a:t>Poll</a:t>
            </a:r>
            <a:endParaRPr lang="ko-KR" altLang="en-US" sz="1000" dirty="0"/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5E0855CC-A520-4A33-82A9-86D1FB8C8B86}"/>
              </a:ext>
            </a:extLst>
          </p:cNvPr>
          <p:cNvSpPr/>
          <p:nvPr/>
        </p:nvSpPr>
        <p:spPr>
          <a:xfrm>
            <a:off x="6502301" y="5886533"/>
            <a:ext cx="15327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/>
              <a:t>CoAP 200 OK(Response)</a:t>
            </a:r>
          </a:p>
        </p:txBody>
      </p:sp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3F44F4A4-53D8-417F-B2B1-2355F6E5E74E}"/>
              </a:ext>
            </a:extLst>
          </p:cNvPr>
          <p:cNvCxnSpPr/>
          <p:nvPr/>
        </p:nvCxnSpPr>
        <p:spPr bwMode="auto">
          <a:xfrm rot="10800000" flipV="1">
            <a:off x="5935214" y="4265658"/>
            <a:ext cx="2714400" cy="0"/>
          </a:xfrm>
          <a:prstGeom prst="straightConnector1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221130C7-303C-4384-BF74-39DE5C207A48}"/>
              </a:ext>
            </a:extLst>
          </p:cNvPr>
          <p:cNvSpPr/>
          <p:nvPr/>
        </p:nvSpPr>
        <p:spPr>
          <a:xfrm>
            <a:off x="7097326" y="4026864"/>
            <a:ext cx="39466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/>
              <a:t>Poll</a:t>
            </a:r>
            <a:endParaRPr lang="ko-KR" altLang="en-US" sz="1000" dirty="0"/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62367A6E-4B5C-4CFF-9B7F-E91369065EC7}"/>
              </a:ext>
            </a:extLst>
          </p:cNvPr>
          <p:cNvSpPr/>
          <p:nvPr/>
        </p:nvSpPr>
        <p:spPr>
          <a:xfrm>
            <a:off x="5927135" y="4289527"/>
            <a:ext cx="2735044" cy="3539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algn="ctr"/>
            <a:r>
              <a:rPr lang="en-US" altLang="ko-KR" sz="900" dirty="0" err="1"/>
              <a:t>DistributeEvent</a:t>
            </a:r>
            <a:r>
              <a:rPr lang="ko-KR" alt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ko-KR" sz="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ko-KR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(Threshold or direct or </a:t>
            </a:r>
            <a:r>
              <a:rPr lang="en-US" altLang="ko-KR" sz="800" dirty="0"/>
              <a:t>Price</a:t>
            </a:r>
            <a:r>
              <a:rPr lang="en-US" altLang="ko-KR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ko-KR" sz="800" dirty="0"/>
              <a:t>Initial, Incentive, Negotiation</a:t>
            </a:r>
            <a:r>
              <a:rPr lang="en-US" altLang="ko-KR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))</a:t>
            </a:r>
            <a:endParaRPr lang="ko-KR" altLang="en-US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직사각형 1"/>
          <p:cNvSpPr/>
          <p:nvPr/>
        </p:nvSpPr>
        <p:spPr bwMode="auto">
          <a:xfrm>
            <a:off x="3275856" y="1913228"/>
            <a:ext cx="492251" cy="284983"/>
          </a:xfrm>
          <a:prstGeom prst="rect">
            <a:avLst/>
          </a:prstGeom>
          <a:solidFill>
            <a:srgbClr val="92D050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000" dirty="0" smtClean="0">
                <a:latin typeface="Times New Roman" pitchFamily="18" charset="0"/>
                <a:ea typeface="굴림" pitchFamily="50" charset="-127"/>
              </a:rPr>
              <a:t>UDP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000" dirty="0" smtClean="0">
                <a:latin typeface="Times New Roman" pitchFamily="18" charset="0"/>
                <a:ea typeface="굴림" pitchFamily="50" charset="-127"/>
              </a:rPr>
              <a:t>Server</a:t>
            </a:r>
            <a:endParaRPr kumimoji="0" lang="ko-KR" altLang="en-US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78" name="직사각형 77"/>
          <p:cNvSpPr/>
          <p:nvPr/>
        </p:nvSpPr>
        <p:spPr bwMode="auto">
          <a:xfrm>
            <a:off x="5394222" y="1913228"/>
            <a:ext cx="492251" cy="284983"/>
          </a:xfrm>
          <a:prstGeom prst="rect">
            <a:avLst/>
          </a:prstGeom>
          <a:solidFill>
            <a:srgbClr val="92D050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000" dirty="0" smtClean="0">
                <a:latin typeface="Times New Roman" pitchFamily="18" charset="0"/>
                <a:ea typeface="굴림" pitchFamily="50" charset="-127"/>
              </a:rPr>
              <a:t>UDP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000" dirty="0" smtClean="0">
                <a:latin typeface="Times New Roman" pitchFamily="18" charset="0"/>
                <a:ea typeface="굴림" pitchFamily="50" charset="-127"/>
              </a:rPr>
              <a:t>Client</a:t>
            </a:r>
            <a:endParaRPr kumimoji="0" lang="ko-KR" altLang="en-US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79" name="직사각형 78"/>
          <p:cNvSpPr/>
          <p:nvPr/>
        </p:nvSpPr>
        <p:spPr>
          <a:xfrm>
            <a:off x="3508523" y="4793956"/>
            <a:ext cx="2135039" cy="7232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ctr"/>
            <a:r>
              <a:rPr lang="en-US" altLang="ko-KR" sz="900" b="1" dirty="0" smtClean="0"/>
              <a:t>Transfer DR Event Info(</a:t>
            </a:r>
            <a:r>
              <a:rPr lang="en-US" altLang="ko-KR" sz="900" b="1" dirty="0" smtClean="0">
                <a:solidFill>
                  <a:srgbClr val="C00000"/>
                </a:solidFill>
              </a:rPr>
              <a:t>Future</a:t>
            </a:r>
            <a:r>
              <a:rPr lang="en-US" altLang="ko-KR" sz="900" b="1" dirty="0" smtClean="0"/>
              <a:t>)</a:t>
            </a:r>
          </a:p>
          <a:p>
            <a:pPr marL="342900" indent="-342900" algn="ctr"/>
            <a:r>
              <a:rPr lang="en-US" altLang="ko-KR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{ </a:t>
            </a:r>
            <a:r>
              <a:rPr lang="en-US" altLang="ko-KR" sz="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“Type</a:t>
            </a:r>
            <a:r>
              <a:rPr lang="en-US" altLang="ko-KR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": "EiEvent", "</a:t>
            </a:r>
            <a:r>
              <a:rPr lang="en-US" altLang="ko-KR" sz="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StartYMD</a:t>
            </a:r>
            <a:r>
              <a:rPr lang="en-US" altLang="ko-KR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": 20180711, "</a:t>
            </a:r>
            <a:r>
              <a:rPr lang="en-US" altLang="ko-KR" sz="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StartTime</a:t>
            </a:r>
            <a:r>
              <a:rPr lang="en-US" altLang="ko-KR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": 1440, "</a:t>
            </a:r>
            <a:r>
              <a:rPr lang="en-US" altLang="ko-KR" sz="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EndYMD</a:t>
            </a:r>
            <a:r>
              <a:rPr lang="en-US" altLang="ko-KR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": 20180712, "</a:t>
            </a:r>
            <a:r>
              <a:rPr lang="en-US" altLang="ko-KR" sz="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EndTime</a:t>
            </a:r>
            <a:r>
              <a:rPr lang="en-US" altLang="ko-KR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": 1550, "Value": 100.0</a:t>
            </a:r>
            <a:r>
              <a:rPr lang="en-US" altLang="ko-KR" sz="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US" altLang="ko-KR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0" name="직사각형 79"/>
          <p:cNvSpPr/>
          <p:nvPr/>
        </p:nvSpPr>
        <p:spPr>
          <a:xfrm>
            <a:off x="3508523" y="5488082"/>
            <a:ext cx="2114662" cy="1325294"/>
          </a:xfrm>
          <a:prstGeom prst="rect">
            <a:avLst/>
          </a:prstGeom>
          <a:solidFill>
            <a:schemeClr val="accent3">
              <a:lumMod val="8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9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Transfer DR Event Info</a:t>
            </a:r>
            <a:r>
              <a:rPr lang="en-US" altLang="ko-KR" sz="900" b="1" dirty="0" smtClean="0">
                <a:solidFill>
                  <a:schemeClr val="tx1"/>
                </a:solidFill>
              </a:rPr>
              <a:t> </a:t>
            </a:r>
            <a:r>
              <a:rPr lang="en-US" altLang="ko-KR" sz="900" b="1" dirty="0" err="1" smtClean="0">
                <a:solidFill>
                  <a:schemeClr val="tx1"/>
                </a:solidFill>
              </a:rPr>
              <a:t>JSONObject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graphicFrame>
        <p:nvGraphicFramePr>
          <p:cNvPr id="81" name="표 80"/>
          <p:cNvGraphicFramePr>
            <a:graphicFrameLocks noGrp="1"/>
          </p:cNvGraphicFramePr>
          <p:nvPr>
            <p:extLst/>
          </p:nvPr>
        </p:nvGraphicFramePr>
        <p:xfrm>
          <a:off x="4068750" y="5707492"/>
          <a:ext cx="1498884" cy="10338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13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75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723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 smtClean="0">
                          <a:solidFill>
                            <a:srgbClr val="7030A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Type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393" marR="62393" marT="31197" marB="311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String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393" marR="62393" marT="31197" marB="3119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23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err="1" smtClean="0">
                          <a:solidFill>
                            <a:srgbClr val="7030A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StartYMD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393" marR="62393" marT="31197" marB="311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Integer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393" marR="62393" marT="31197" marB="3119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23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StartTime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393" marR="62393" marT="31197" marB="311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Integer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393" marR="62393" marT="31197" marB="3119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23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EndYMD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393" marR="62393" marT="31197" marB="311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Integer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393" marR="62393" marT="31197" marB="3119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23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EndTime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393" marR="62393" marT="31197" marB="311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Integer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393" marR="62393" marT="31197" marB="3119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23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Value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393" marR="62393" marT="31197" marB="311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Double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393" marR="62393" marT="31197" marB="3119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82" name="직사각형 81"/>
          <p:cNvSpPr/>
          <p:nvPr/>
        </p:nvSpPr>
        <p:spPr bwMode="auto">
          <a:xfrm>
            <a:off x="262568" y="3598234"/>
            <a:ext cx="8424232" cy="1084053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lg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33705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b="1" dirty="0" smtClean="0">
                <a:ea typeface="굴림" pitchFamily="50" charset="-127"/>
              </a:rPr>
              <a:t>Update Report(Lightweight OpenADR - Explicit)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7C6F095-276F-4AD3-9842-1213BA0CC323}" type="slidenum">
              <a:rPr lang="ko-KR" altLang="en-US" smtClean="0"/>
              <a:pPr>
                <a:defRPr/>
              </a:pPr>
              <a:t>311</a:t>
            </a:fld>
            <a:endParaRPr lang="ko-KR" altLang="en-US"/>
          </a:p>
        </p:txBody>
      </p:sp>
      <p:cxnSp>
        <p:nvCxnSpPr>
          <p:cNvPr id="27" name="직선 화살표 연결선 26"/>
          <p:cNvCxnSpPr>
            <a:cxnSpLocks/>
          </p:cNvCxnSpPr>
          <p:nvPr/>
        </p:nvCxnSpPr>
        <p:spPr bwMode="auto">
          <a:xfrm flipH="1">
            <a:off x="3214066" y="3775294"/>
            <a:ext cx="2714030" cy="0"/>
          </a:xfrm>
          <a:prstGeom prst="straightConnector1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5" name="직선 화살표 연결선 34"/>
          <p:cNvCxnSpPr>
            <a:cxnSpLocks/>
          </p:cNvCxnSpPr>
          <p:nvPr/>
        </p:nvCxnSpPr>
        <p:spPr bwMode="auto">
          <a:xfrm flipH="1">
            <a:off x="5928096" y="3461211"/>
            <a:ext cx="2714033" cy="0"/>
          </a:xfrm>
          <a:prstGeom prst="straightConnector1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lgDashDot"/>
            <a:round/>
            <a:headEnd type="none" w="med" len="med"/>
            <a:tailEnd type="arrow"/>
          </a:ln>
          <a:effectLst/>
        </p:spPr>
      </p:cxnSp>
      <p:sp>
        <p:nvSpPr>
          <p:cNvPr id="36" name="직사각형 35"/>
          <p:cNvSpPr/>
          <p:nvPr/>
        </p:nvSpPr>
        <p:spPr>
          <a:xfrm>
            <a:off x="6808058" y="3218066"/>
            <a:ext cx="95410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err="1"/>
              <a:t>UpdateReport</a:t>
            </a:r>
            <a:endParaRPr lang="ko-KR" altLang="en-US" sz="1000" dirty="0"/>
          </a:p>
        </p:txBody>
      </p:sp>
      <p:sp>
        <p:nvSpPr>
          <p:cNvPr id="37" name="직사각형 36"/>
          <p:cNvSpPr/>
          <p:nvPr/>
        </p:nvSpPr>
        <p:spPr>
          <a:xfrm>
            <a:off x="6754722" y="3637196"/>
            <a:ext cx="102463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err="1"/>
              <a:t>UpdatedReport</a:t>
            </a:r>
            <a:endParaRPr lang="en-US" altLang="ko-KR" sz="1000" dirty="0"/>
          </a:p>
        </p:txBody>
      </p:sp>
      <p:cxnSp>
        <p:nvCxnSpPr>
          <p:cNvPr id="38" name="직선 화살표 연결선 37"/>
          <p:cNvCxnSpPr>
            <a:cxnSpLocks/>
          </p:cNvCxnSpPr>
          <p:nvPr/>
        </p:nvCxnSpPr>
        <p:spPr bwMode="auto">
          <a:xfrm>
            <a:off x="5928096" y="3888251"/>
            <a:ext cx="2714032" cy="0"/>
          </a:xfrm>
          <a:prstGeom prst="straightConnector1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lgDashDot"/>
            <a:round/>
            <a:headEnd type="none" w="med" len="med"/>
            <a:tailEnd type="arrow"/>
          </a:ln>
          <a:effectLst/>
        </p:spPr>
      </p:cxnSp>
      <p:sp>
        <p:nvSpPr>
          <p:cNvPr id="39" name="TextBox 38"/>
          <p:cNvSpPr txBox="1"/>
          <p:nvPr/>
        </p:nvSpPr>
        <p:spPr>
          <a:xfrm>
            <a:off x="7109199" y="4020447"/>
            <a:ext cx="461665" cy="36945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dirty="0"/>
              <a:t>…</a:t>
            </a:r>
            <a:endParaRPr lang="ko-KR" altLang="en-US" dirty="0"/>
          </a:p>
        </p:txBody>
      </p:sp>
      <p:cxnSp>
        <p:nvCxnSpPr>
          <p:cNvPr id="25" name="직선 화살표 연결선 24"/>
          <p:cNvCxnSpPr>
            <a:cxnSpLocks/>
          </p:cNvCxnSpPr>
          <p:nvPr/>
        </p:nvCxnSpPr>
        <p:spPr bwMode="auto">
          <a:xfrm flipH="1">
            <a:off x="500034" y="4248250"/>
            <a:ext cx="2714031" cy="0"/>
          </a:xfrm>
          <a:prstGeom prst="straightConnector1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40" name="직선 화살표 연결선 39"/>
          <p:cNvCxnSpPr>
            <a:cxnSpLocks/>
          </p:cNvCxnSpPr>
          <p:nvPr/>
        </p:nvCxnSpPr>
        <p:spPr bwMode="auto">
          <a:xfrm>
            <a:off x="500034" y="4719307"/>
            <a:ext cx="2714031" cy="0"/>
          </a:xfrm>
          <a:prstGeom prst="straightConnector1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41" name="TextBox 40"/>
          <p:cNvSpPr txBox="1"/>
          <p:nvPr/>
        </p:nvSpPr>
        <p:spPr>
          <a:xfrm>
            <a:off x="1696691" y="4931750"/>
            <a:ext cx="461665" cy="36945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dirty="0"/>
              <a:t>…</a:t>
            </a:r>
            <a:endParaRPr lang="ko-KR" altLang="en-US" dirty="0"/>
          </a:p>
        </p:txBody>
      </p:sp>
      <p:sp>
        <p:nvSpPr>
          <p:cNvPr id="42" name="직사각형 41"/>
          <p:cNvSpPr/>
          <p:nvPr/>
        </p:nvSpPr>
        <p:spPr>
          <a:xfrm>
            <a:off x="1412883" y="3989649"/>
            <a:ext cx="95410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err="1"/>
              <a:t>UpdateReport</a:t>
            </a:r>
            <a:endParaRPr lang="ko-KR" altLang="en-US" sz="1000" dirty="0"/>
          </a:p>
        </p:txBody>
      </p:sp>
      <p:sp>
        <p:nvSpPr>
          <p:cNvPr id="43" name="직사각형 42"/>
          <p:cNvSpPr/>
          <p:nvPr/>
        </p:nvSpPr>
        <p:spPr>
          <a:xfrm>
            <a:off x="814962" y="4460688"/>
            <a:ext cx="214994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/>
              <a:t>HTTP 200 OK (</a:t>
            </a:r>
            <a:r>
              <a:rPr lang="en-US" altLang="ko-KR" sz="1000" dirty="0" err="1"/>
              <a:t>oadrUpdatedReport</a:t>
            </a:r>
            <a:r>
              <a:rPr lang="en-US" altLang="ko-KR" sz="1000" dirty="0"/>
              <a:t>)</a:t>
            </a:r>
            <a:endParaRPr lang="ko-KR" altLang="en-US" sz="1000" dirty="0"/>
          </a:p>
        </p:txBody>
      </p:sp>
      <p:sp>
        <p:nvSpPr>
          <p:cNvPr id="48" name="직사각형 47"/>
          <p:cNvSpPr/>
          <p:nvPr/>
        </p:nvSpPr>
        <p:spPr bwMode="auto">
          <a:xfrm>
            <a:off x="3080376" y="2675393"/>
            <a:ext cx="5667384" cy="1623718"/>
          </a:xfrm>
          <a:prstGeom prst="rect">
            <a:avLst/>
          </a:prstGeom>
          <a:noFill/>
          <a:ln w="12699" cap="flat" cmpd="sng" algn="ctr">
            <a:solidFill>
              <a:srgbClr val="FF0000"/>
            </a:solidFill>
            <a:prstDash val="lg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C58A04F-A8C6-42EB-A45C-1925123EA5EB}"/>
              </a:ext>
            </a:extLst>
          </p:cNvPr>
          <p:cNvSpPr txBox="1"/>
          <p:nvPr/>
        </p:nvSpPr>
        <p:spPr>
          <a:xfrm>
            <a:off x="7109199" y="2919292"/>
            <a:ext cx="461665" cy="36945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dirty="0"/>
              <a:t>…</a:t>
            </a:r>
            <a:endParaRPr lang="ko-KR" altLang="en-US" dirty="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C4F8D177-FBE7-4B2F-AEAA-9BF391850BF9}"/>
              </a:ext>
            </a:extLst>
          </p:cNvPr>
          <p:cNvSpPr txBox="1"/>
          <p:nvPr/>
        </p:nvSpPr>
        <p:spPr>
          <a:xfrm>
            <a:off x="1696691" y="3524217"/>
            <a:ext cx="461665" cy="36945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dirty="0"/>
              <a:t>…</a:t>
            </a:r>
            <a:endParaRPr lang="ko-KR" altLang="en-US" dirty="0"/>
          </a:p>
        </p:txBody>
      </p:sp>
      <p:cxnSp>
        <p:nvCxnSpPr>
          <p:cNvPr id="87" name="직선 연결선 86">
            <a:extLst>
              <a:ext uri="{FF2B5EF4-FFF2-40B4-BE49-F238E27FC236}">
                <a16:creationId xmlns:a16="http://schemas.microsoft.com/office/drawing/2014/main" id="{ADBA9B93-E864-4944-9D40-BE4E423F5364}"/>
              </a:ext>
            </a:extLst>
          </p:cNvPr>
          <p:cNvCxnSpPr>
            <a:cxnSpLocks/>
            <a:stCxn id="91" idx="2"/>
          </p:cNvCxnSpPr>
          <p:nvPr/>
        </p:nvCxnSpPr>
        <p:spPr bwMode="auto">
          <a:xfrm>
            <a:off x="500034" y="1912842"/>
            <a:ext cx="0" cy="3579248"/>
          </a:xfrm>
          <a:prstGeom prst="line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8" name="직선 연결선 87">
            <a:extLst>
              <a:ext uri="{FF2B5EF4-FFF2-40B4-BE49-F238E27FC236}">
                <a16:creationId xmlns:a16="http://schemas.microsoft.com/office/drawing/2014/main" id="{78F830AE-B205-4EDE-83BC-7803387F36E7}"/>
              </a:ext>
            </a:extLst>
          </p:cNvPr>
          <p:cNvCxnSpPr>
            <a:cxnSpLocks/>
            <a:stCxn id="92" idx="2"/>
          </p:cNvCxnSpPr>
          <p:nvPr/>
        </p:nvCxnSpPr>
        <p:spPr bwMode="auto">
          <a:xfrm>
            <a:off x="3214065" y="1912843"/>
            <a:ext cx="0" cy="3579247"/>
          </a:xfrm>
          <a:prstGeom prst="line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9" name="직선 연결선 88">
            <a:extLst>
              <a:ext uri="{FF2B5EF4-FFF2-40B4-BE49-F238E27FC236}">
                <a16:creationId xmlns:a16="http://schemas.microsoft.com/office/drawing/2014/main" id="{1C6CD4C7-1EF0-48AE-A156-9C4EDE5E741D}"/>
              </a:ext>
            </a:extLst>
          </p:cNvPr>
          <p:cNvCxnSpPr>
            <a:cxnSpLocks/>
            <a:stCxn id="93" idx="2"/>
          </p:cNvCxnSpPr>
          <p:nvPr/>
        </p:nvCxnSpPr>
        <p:spPr bwMode="auto">
          <a:xfrm>
            <a:off x="5928096" y="1912844"/>
            <a:ext cx="0" cy="3579246"/>
          </a:xfrm>
          <a:prstGeom prst="line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0" name="직선 연결선 89">
            <a:extLst>
              <a:ext uri="{FF2B5EF4-FFF2-40B4-BE49-F238E27FC236}">
                <a16:creationId xmlns:a16="http://schemas.microsoft.com/office/drawing/2014/main" id="{2ABE61BF-A745-4766-A465-FAA7462CF269}"/>
              </a:ext>
            </a:extLst>
          </p:cNvPr>
          <p:cNvCxnSpPr>
            <a:cxnSpLocks/>
            <a:stCxn id="94" idx="2"/>
          </p:cNvCxnSpPr>
          <p:nvPr/>
        </p:nvCxnSpPr>
        <p:spPr bwMode="auto">
          <a:xfrm>
            <a:off x="8642128" y="1912845"/>
            <a:ext cx="0" cy="3579245"/>
          </a:xfrm>
          <a:prstGeom prst="line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F535DA36-0564-4A3C-9108-F4098CBF0E3A}"/>
              </a:ext>
            </a:extLst>
          </p:cNvPr>
          <p:cNvSpPr/>
          <p:nvPr/>
        </p:nvSpPr>
        <p:spPr bwMode="auto">
          <a:xfrm>
            <a:off x="-71470" y="1412776"/>
            <a:ext cx="1143008" cy="500066"/>
          </a:xfrm>
          <a:prstGeom prst="rect">
            <a:avLst/>
          </a:prstGeom>
          <a:solidFill>
            <a:schemeClr val="bg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300" b="1" dirty="0" smtClean="0">
                <a:latin typeface="Times New Roman" pitchFamily="18" charset="0"/>
                <a:ea typeface="굴림" pitchFamily="50" charset="-127"/>
              </a:rPr>
              <a:t>EPRI VTN</a:t>
            </a:r>
            <a:endParaRPr kumimoji="0" lang="ko-KR" altLang="en-US" sz="1300" b="1" i="0" u="none" strike="noStrike" cap="none" normalizeH="0" baseline="0" dirty="0">
              <a:ln>
                <a:noFill/>
              </a:ln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8ED0FDE2-70F9-420C-BFA9-BAD52F972552}"/>
              </a:ext>
            </a:extLst>
          </p:cNvPr>
          <p:cNvSpPr/>
          <p:nvPr/>
        </p:nvSpPr>
        <p:spPr bwMode="auto">
          <a:xfrm>
            <a:off x="2642561" y="1412777"/>
            <a:ext cx="1143008" cy="500066"/>
          </a:xfrm>
          <a:prstGeom prst="rect">
            <a:avLst/>
          </a:prstGeom>
          <a:solidFill>
            <a:schemeClr val="bg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300" b="1" dirty="0" smtClean="0">
                <a:latin typeface="Times New Roman" pitchFamily="18" charset="0"/>
                <a:ea typeface="굴림" pitchFamily="50" charset="-127"/>
              </a:rPr>
              <a:t>EPRI VEN</a:t>
            </a:r>
            <a:endParaRPr lang="ko-KR" altLang="en-US" sz="1300" b="1" dirty="0"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AF67401B-BFEE-4E86-A0ED-BEA7071F94B8}"/>
              </a:ext>
            </a:extLst>
          </p:cNvPr>
          <p:cNvSpPr/>
          <p:nvPr/>
        </p:nvSpPr>
        <p:spPr bwMode="auto">
          <a:xfrm>
            <a:off x="5356592" y="1412778"/>
            <a:ext cx="1143008" cy="500066"/>
          </a:xfrm>
          <a:prstGeom prst="rect">
            <a:avLst/>
          </a:prstGeom>
          <a:solidFill>
            <a:schemeClr val="bg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300" b="1" dirty="0" smtClean="0">
                <a:latin typeface="Times New Roman" pitchFamily="18" charset="0"/>
                <a:ea typeface="굴림" pitchFamily="50" charset="-127"/>
              </a:rPr>
              <a:t>Server EMA</a:t>
            </a:r>
            <a:endParaRPr lang="ko-KR" altLang="en-US" sz="1300" b="1" dirty="0"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1AA718C6-983F-49FB-B2F4-02E440BBA3AE}"/>
              </a:ext>
            </a:extLst>
          </p:cNvPr>
          <p:cNvSpPr/>
          <p:nvPr/>
        </p:nvSpPr>
        <p:spPr bwMode="auto">
          <a:xfrm>
            <a:off x="7963408" y="1412779"/>
            <a:ext cx="1357440" cy="500066"/>
          </a:xfrm>
          <a:prstGeom prst="rect">
            <a:avLst/>
          </a:prstGeom>
          <a:solidFill>
            <a:schemeClr val="bg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300" b="1" dirty="0" smtClean="0">
                <a:latin typeface="Times New Roman" pitchFamily="18" charset="0"/>
                <a:ea typeface="굴림" pitchFamily="50" charset="-127"/>
              </a:rPr>
              <a:t>Client EMA</a:t>
            </a:r>
            <a:endParaRPr lang="ko-KR" altLang="en-US" sz="1300" b="1" dirty="0"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D8A1FF2F-E58C-4A00-80CB-302A3685FE0C}"/>
              </a:ext>
            </a:extLst>
          </p:cNvPr>
          <p:cNvSpPr txBox="1"/>
          <p:nvPr/>
        </p:nvSpPr>
        <p:spPr>
          <a:xfrm>
            <a:off x="1336418" y="1499646"/>
            <a:ext cx="9332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0156FF"/>
                </a:solidFill>
              </a:rPr>
              <a:t>OpenADR</a:t>
            </a:r>
          </a:p>
          <a:p>
            <a:pPr algn="ctr"/>
            <a:r>
              <a:rPr lang="en-US" altLang="ko-KR" sz="1200" dirty="0">
                <a:solidFill>
                  <a:srgbClr val="0156FF"/>
                </a:solidFill>
              </a:rPr>
              <a:t>HTTP/XML</a:t>
            </a:r>
            <a:endParaRPr lang="ko-KR" altLang="en-US" sz="1200" dirty="0">
              <a:solidFill>
                <a:srgbClr val="0156FF"/>
              </a:solidFill>
            </a:endParaRPr>
          </a:p>
        </p:txBody>
      </p:sp>
      <p:cxnSp>
        <p:nvCxnSpPr>
          <p:cNvPr id="52" name="직선 화살표 연결선 51"/>
          <p:cNvCxnSpPr/>
          <p:nvPr/>
        </p:nvCxnSpPr>
        <p:spPr bwMode="auto">
          <a:xfrm rot="10800000" flipV="1">
            <a:off x="3225752" y="2371650"/>
            <a:ext cx="2714400" cy="0"/>
          </a:xfrm>
          <a:prstGeom prst="straightConnector1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53" name="직사각형 52"/>
          <p:cNvSpPr/>
          <p:nvPr/>
        </p:nvSpPr>
        <p:spPr>
          <a:xfrm>
            <a:off x="4229731" y="2132856"/>
            <a:ext cx="63030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smtClean="0"/>
              <a:t>Connect</a:t>
            </a:r>
            <a:endParaRPr lang="ko-KR" altLang="en-US" sz="1000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7E1606D-0168-4BCA-862E-351D53735FFA}"/>
              </a:ext>
            </a:extLst>
          </p:cNvPr>
          <p:cNvSpPr txBox="1"/>
          <p:nvPr/>
        </p:nvSpPr>
        <p:spPr>
          <a:xfrm>
            <a:off x="3773973" y="1855857"/>
            <a:ext cx="16621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rgbClr val="FF0000"/>
                </a:solidFill>
              </a:rPr>
              <a:t>UDP Interconnection</a:t>
            </a:r>
            <a:endParaRPr lang="en-US" altLang="ko-KR" sz="1200" b="1" dirty="0">
              <a:solidFill>
                <a:srgbClr val="FF0000"/>
              </a:solidFill>
            </a:endParaRPr>
          </a:p>
        </p:txBody>
      </p:sp>
      <p:sp>
        <p:nvSpPr>
          <p:cNvPr id="55" name="직사각형 54"/>
          <p:cNvSpPr/>
          <p:nvPr/>
        </p:nvSpPr>
        <p:spPr bwMode="auto">
          <a:xfrm>
            <a:off x="3275856" y="1913228"/>
            <a:ext cx="492251" cy="284983"/>
          </a:xfrm>
          <a:prstGeom prst="rect">
            <a:avLst/>
          </a:prstGeom>
          <a:solidFill>
            <a:srgbClr val="92D050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000" dirty="0" smtClean="0">
                <a:latin typeface="Times New Roman" pitchFamily="18" charset="0"/>
                <a:ea typeface="굴림" pitchFamily="50" charset="-127"/>
              </a:rPr>
              <a:t>UDP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000" dirty="0" smtClean="0">
                <a:latin typeface="Times New Roman" pitchFamily="18" charset="0"/>
                <a:ea typeface="굴림" pitchFamily="50" charset="-127"/>
              </a:rPr>
              <a:t>Server</a:t>
            </a:r>
            <a:endParaRPr kumimoji="0" lang="ko-KR" altLang="en-US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56" name="직사각형 55"/>
          <p:cNvSpPr/>
          <p:nvPr/>
        </p:nvSpPr>
        <p:spPr bwMode="auto">
          <a:xfrm>
            <a:off x="5394222" y="1913228"/>
            <a:ext cx="492251" cy="284983"/>
          </a:xfrm>
          <a:prstGeom prst="rect">
            <a:avLst/>
          </a:prstGeom>
          <a:solidFill>
            <a:srgbClr val="92D050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000" dirty="0" smtClean="0">
                <a:latin typeface="Times New Roman" pitchFamily="18" charset="0"/>
                <a:ea typeface="굴림" pitchFamily="50" charset="-127"/>
              </a:rPr>
              <a:t>UDP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000" dirty="0" smtClean="0">
                <a:latin typeface="Times New Roman" pitchFamily="18" charset="0"/>
                <a:ea typeface="굴림" pitchFamily="50" charset="-127"/>
              </a:rPr>
              <a:t>Client</a:t>
            </a:r>
            <a:endParaRPr kumimoji="0" lang="ko-KR" altLang="en-US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CDF50817-4D7F-4AC6-87F8-B65AD7E1EA2E}"/>
              </a:ext>
            </a:extLst>
          </p:cNvPr>
          <p:cNvSpPr txBox="1"/>
          <p:nvPr/>
        </p:nvSpPr>
        <p:spPr>
          <a:xfrm>
            <a:off x="6474335" y="1499646"/>
            <a:ext cx="15963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rgbClr val="0156FF"/>
                </a:solidFill>
              </a:rPr>
              <a:t>OpenADR</a:t>
            </a:r>
          </a:p>
          <a:p>
            <a:pPr algn="ctr"/>
            <a:r>
              <a:rPr lang="en-US" altLang="ko-KR" sz="1200" dirty="0" smtClean="0">
                <a:solidFill>
                  <a:srgbClr val="0156FF"/>
                </a:solidFill>
              </a:rPr>
              <a:t>CoAP/JSON</a:t>
            </a:r>
          </a:p>
          <a:p>
            <a:pPr algn="ctr"/>
            <a:r>
              <a:rPr lang="en-US" altLang="ko-KR" sz="1200" dirty="0" smtClean="0"/>
              <a:t>(Option MQTT/JSON)</a:t>
            </a:r>
            <a:endParaRPr lang="en-US" altLang="ko-KR" sz="1200" dirty="0"/>
          </a:p>
        </p:txBody>
      </p:sp>
      <p:sp>
        <p:nvSpPr>
          <p:cNvPr id="59" name="직사각형 58"/>
          <p:cNvSpPr/>
          <p:nvPr/>
        </p:nvSpPr>
        <p:spPr>
          <a:xfrm>
            <a:off x="3172813" y="2636912"/>
            <a:ext cx="2713660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ctr"/>
            <a:r>
              <a:rPr lang="en-US" altLang="ko-KR" sz="900" b="1" dirty="0" smtClean="0"/>
              <a:t>Transfer DR Event Info(</a:t>
            </a:r>
            <a:r>
              <a:rPr lang="en-US" altLang="ko-KR" sz="900" b="1" dirty="0" smtClean="0">
                <a:solidFill>
                  <a:srgbClr val="1966FF"/>
                </a:solidFill>
              </a:rPr>
              <a:t>Current</a:t>
            </a:r>
            <a:r>
              <a:rPr lang="en-US" altLang="ko-KR" sz="900" b="1" dirty="0" smtClean="0"/>
              <a:t>)</a:t>
            </a:r>
          </a:p>
          <a:p>
            <a:pPr marL="342900" indent="-342900" algn="ctr"/>
            <a:r>
              <a:rPr lang="en-US" altLang="ko-KR" sz="900" dirty="0"/>
              <a:t>(</a:t>
            </a:r>
            <a:r>
              <a:rPr lang="en-US" altLang="ko-KR" sz="900" dirty="0" err="1"/>
              <a:t>EiUpdate</a:t>
            </a:r>
            <a:r>
              <a:rPr lang="en-US" altLang="ko-KR" sz="900" dirty="0"/>
              <a:t>/</a:t>
            </a:r>
            <a:r>
              <a:rPr lang="en-US" altLang="ko-KR" sz="900" dirty="0" err="1"/>
              <a:t>dateYMD</a:t>
            </a:r>
            <a:r>
              <a:rPr lang="en-US" altLang="ko-KR" sz="900" dirty="0"/>
              <a:t>/</a:t>
            </a:r>
            <a:r>
              <a:rPr lang="en-US" altLang="ko-KR" sz="900" dirty="0" err="1"/>
              <a:t>dateTime</a:t>
            </a:r>
            <a:r>
              <a:rPr lang="en-US" altLang="ko-KR" sz="900" dirty="0"/>
              <a:t>/</a:t>
            </a:r>
            <a:r>
              <a:rPr lang="en-US" altLang="ko-KR" sz="900" dirty="0" err="1"/>
              <a:t>rID</a:t>
            </a:r>
            <a:r>
              <a:rPr lang="en-US" altLang="ko-KR" sz="900" dirty="0"/>
              <a:t>/value/duration/</a:t>
            </a:r>
            <a:r>
              <a:rPr lang="en-US" altLang="ko-KR" sz="900" dirty="0" err="1"/>
              <a:t>reportName</a:t>
            </a:r>
            <a:r>
              <a:rPr lang="en-US" altLang="ko-KR" sz="900" dirty="0"/>
              <a:t>)</a:t>
            </a:r>
            <a:endParaRPr lang="en-US" altLang="ko-KR" sz="900" dirty="0" smtClean="0"/>
          </a:p>
          <a:p>
            <a:pPr marL="342900" indent="-342900" algn="ctr"/>
            <a:r>
              <a:rPr lang="en-US" altLang="ko-KR" sz="9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e.g</a:t>
            </a:r>
            <a:r>
              <a:rPr lang="en-US" altLang="ko-KR" sz="9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en-US" altLang="ko-KR" sz="900" i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ctr"/>
            <a:r>
              <a:rPr lang="en-US" altLang="ko-KR" sz="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[“</a:t>
            </a:r>
            <a:r>
              <a:rPr lang="en-US" altLang="ko-KR" sz="8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EiUpdate</a:t>
            </a:r>
            <a:r>
              <a:rPr lang="en-US" altLang="ko-KR" sz="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/20180711/2230/ServerEMA1_LED1/200.10/PT2S/TELEMETRY_USAGE” ,</a:t>
            </a:r>
          </a:p>
          <a:p>
            <a:pPr marL="342900" indent="-342900" algn="ctr"/>
            <a:r>
              <a:rPr lang="en-US" altLang="ko-KR" sz="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“20180711/2230/ServerEMA1_LED2/200.10/PT2S/TELEMETRY_USAGE” ]</a:t>
            </a:r>
            <a:endParaRPr lang="ko-KR" altLang="en-US" sz="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직사각형 59"/>
          <p:cNvSpPr/>
          <p:nvPr/>
        </p:nvSpPr>
        <p:spPr bwMode="auto">
          <a:xfrm>
            <a:off x="3419872" y="4407826"/>
            <a:ext cx="2304256" cy="2261534"/>
          </a:xfrm>
          <a:prstGeom prst="rect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3508523" y="4361908"/>
            <a:ext cx="2135039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ctr"/>
            <a:r>
              <a:rPr lang="en-US" altLang="ko-KR" sz="900" b="1" dirty="0" smtClean="0"/>
              <a:t>Transfer DR </a:t>
            </a:r>
            <a:r>
              <a:rPr lang="en-US" altLang="ko-KR" sz="900" b="1" dirty="0" err="1" smtClean="0"/>
              <a:t>UpdateInfo</a:t>
            </a:r>
            <a:r>
              <a:rPr lang="en-US" altLang="ko-KR" sz="900" b="1" dirty="0" smtClean="0"/>
              <a:t>(</a:t>
            </a:r>
            <a:r>
              <a:rPr lang="en-US" altLang="ko-KR" sz="900" b="1" dirty="0" smtClean="0">
                <a:solidFill>
                  <a:srgbClr val="C00000"/>
                </a:solidFill>
              </a:rPr>
              <a:t>Future</a:t>
            </a:r>
            <a:r>
              <a:rPr lang="en-US" altLang="ko-KR" sz="900" b="1" dirty="0" smtClean="0"/>
              <a:t>)</a:t>
            </a:r>
          </a:p>
          <a:p>
            <a:pPr marL="342900" indent="-342900" algn="ctr"/>
            <a:r>
              <a:rPr lang="en-US" altLang="ko-KR" sz="7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r>
              <a:rPr lang="en-US" altLang="ko-KR" sz="7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en-US" altLang="ko-KR" sz="700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ReportType</a:t>
            </a:r>
            <a:r>
              <a:rPr lang="en-US" altLang="ko-KR" sz="7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”: “Explicit”</a:t>
            </a:r>
            <a:r>
              <a:rPr lang="en-US" altLang="ko-KR" sz="7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“</a:t>
            </a:r>
            <a:r>
              <a:rPr lang="en-US" altLang="ko-KR" sz="7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UpdateReport</a:t>
            </a:r>
            <a:r>
              <a:rPr lang="en-US" altLang="ko-KR" sz="7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” : [{"type</a:t>
            </a:r>
            <a:r>
              <a:rPr lang="en-US" altLang="ko-KR" sz="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": "</a:t>
            </a:r>
            <a:r>
              <a:rPr lang="en-US" altLang="ko-KR" sz="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EiUpdate</a:t>
            </a:r>
            <a:r>
              <a:rPr lang="en-US" altLang="ko-KR" sz="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", "</a:t>
            </a:r>
            <a:r>
              <a:rPr lang="en-US" altLang="ko-KR" sz="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dateYMD</a:t>
            </a:r>
            <a:r>
              <a:rPr lang="en-US" altLang="ko-KR" sz="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": 20180711, "</a:t>
            </a:r>
            <a:r>
              <a:rPr lang="en-US" altLang="ko-KR" sz="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dateTime</a:t>
            </a:r>
            <a:r>
              <a:rPr lang="en-US" altLang="ko-KR" sz="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": 2230, "</a:t>
            </a:r>
            <a:r>
              <a:rPr lang="en-US" altLang="ko-KR" sz="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rID</a:t>
            </a:r>
            <a:r>
              <a:rPr lang="en-US" altLang="ko-KR" sz="7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": </a:t>
            </a:r>
            <a:r>
              <a:rPr lang="en-US" altLang="ko-KR" sz="7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"ServerEMA1_LED1"</a:t>
            </a:r>
            <a:r>
              <a:rPr lang="en-US" altLang="ko-KR" sz="7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ko-KR" sz="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"duration": PT2S, "</a:t>
            </a:r>
            <a:r>
              <a:rPr lang="en-US" altLang="ko-KR" sz="7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reportName</a:t>
            </a:r>
            <a:r>
              <a:rPr lang="en-US" altLang="ko-KR" sz="7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": "TELEMETRY_USAGE“..}]}</a:t>
            </a:r>
            <a:endParaRPr lang="en-US" altLang="ko-KR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3537458" y="5145920"/>
            <a:ext cx="2114662" cy="1451432"/>
          </a:xfrm>
          <a:prstGeom prst="rect">
            <a:avLst/>
          </a:prstGeom>
          <a:solidFill>
            <a:schemeClr val="accent3">
              <a:lumMod val="8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9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Transfer DR Update Info</a:t>
            </a:r>
            <a:r>
              <a:rPr lang="en-US" altLang="ko-KR" sz="900" b="1" dirty="0" smtClean="0">
                <a:solidFill>
                  <a:schemeClr val="tx1"/>
                </a:solidFill>
              </a:rPr>
              <a:t> </a:t>
            </a:r>
            <a:r>
              <a:rPr lang="en-US" altLang="ko-KR" sz="900" b="1" dirty="0" err="1" smtClean="0">
                <a:solidFill>
                  <a:schemeClr val="tx1"/>
                </a:solidFill>
              </a:rPr>
              <a:t>JSONObject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graphicFrame>
        <p:nvGraphicFramePr>
          <p:cNvPr id="63" name="표 62"/>
          <p:cNvGraphicFramePr>
            <a:graphicFrameLocks noGrp="1"/>
          </p:cNvGraphicFramePr>
          <p:nvPr>
            <p:extLst/>
          </p:nvPr>
        </p:nvGraphicFramePr>
        <p:xfrm>
          <a:off x="4144165" y="5325479"/>
          <a:ext cx="1498884" cy="12306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13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75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050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ReportType</a:t>
                      </a:r>
                      <a:endParaRPr lang="ko-KR" altLang="en-US" sz="6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393" marR="62393" marT="31197" marB="311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String</a:t>
                      </a:r>
                      <a:endParaRPr lang="ko-KR" altLang="en-US" sz="6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393" marR="62393" marT="31197" marB="3119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50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UpdateReport</a:t>
                      </a:r>
                      <a:endParaRPr lang="ko-KR" altLang="en-US" sz="6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393" marR="62393" marT="31197" marB="311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JSONArray</a:t>
                      </a:r>
                      <a:endParaRPr lang="ko-KR" altLang="en-US" sz="6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393" marR="62393" marT="31197" marB="3119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50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dirty="0" smtClean="0">
                          <a:solidFill>
                            <a:srgbClr val="7030A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Type</a:t>
                      </a:r>
                      <a:endParaRPr lang="ko-KR" altLang="en-US" sz="6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393" marR="62393" marT="31197" marB="311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String</a:t>
                      </a:r>
                      <a:endParaRPr lang="ko-KR" altLang="en-US" sz="6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393" marR="62393" marT="31197" marB="3119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50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err="1" smtClean="0">
                          <a:solidFill>
                            <a:srgbClr val="7030A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DateYMD</a:t>
                      </a:r>
                      <a:endParaRPr lang="ko-KR" altLang="en-US" sz="6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393" marR="62393" marT="31197" marB="311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Integer</a:t>
                      </a:r>
                      <a:endParaRPr lang="ko-KR" altLang="en-US" sz="6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393" marR="62393" marT="31197" marB="3119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50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DateTime</a:t>
                      </a:r>
                      <a:endParaRPr lang="ko-KR" altLang="en-US" sz="6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393" marR="62393" marT="31197" marB="311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Integer</a:t>
                      </a:r>
                      <a:endParaRPr lang="ko-KR" altLang="en-US" sz="6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393" marR="62393" marT="31197" marB="3119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50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RID</a:t>
                      </a:r>
                      <a:endParaRPr lang="ko-KR" altLang="en-US" sz="6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393" marR="62393" marT="31197" marB="311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String</a:t>
                      </a:r>
                      <a:endParaRPr lang="ko-KR" altLang="en-US" sz="6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393" marR="62393" marT="31197" marB="3119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50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Duration</a:t>
                      </a:r>
                      <a:endParaRPr lang="ko-KR" altLang="en-US" sz="6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393" marR="62393" marT="31197" marB="311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String</a:t>
                      </a:r>
                      <a:endParaRPr lang="ko-KR" altLang="en-US" sz="6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393" marR="62393" marT="31197" marB="3119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50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ReportName</a:t>
                      </a:r>
                      <a:endParaRPr lang="ko-KR" altLang="en-US" sz="6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393" marR="62393" marT="31197" marB="311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String</a:t>
                      </a:r>
                      <a:endParaRPr lang="ko-KR" altLang="en-US" sz="6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393" marR="62393" marT="31197" marB="3119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79303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b="1" dirty="0" smtClean="0">
                <a:ea typeface="굴림" pitchFamily="50" charset="-127"/>
              </a:rPr>
              <a:t>Update Report(Lightweight OpenADR - Implicit)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7C6F095-276F-4AD3-9842-1213BA0CC323}" type="slidenum">
              <a:rPr lang="ko-KR" altLang="en-US" smtClean="0"/>
              <a:pPr>
                <a:defRPr/>
              </a:pPr>
              <a:t>312</a:t>
            </a:fld>
            <a:endParaRPr lang="ko-KR" altLang="en-US"/>
          </a:p>
        </p:txBody>
      </p:sp>
      <p:cxnSp>
        <p:nvCxnSpPr>
          <p:cNvPr id="27" name="직선 화살표 연결선 26"/>
          <p:cNvCxnSpPr>
            <a:cxnSpLocks/>
          </p:cNvCxnSpPr>
          <p:nvPr/>
        </p:nvCxnSpPr>
        <p:spPr bwMode="auto">
          <a:xfrm flipH="1">
            <a:off x="3214066" y="3644633"/>
            <a:ext cx="2714030" cy="0"/>
          </a:xfrm>
          <a:prstGeom prst="straightConnector1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5" name="직선 화살표 연결선 34"/>
          <p:cNvCxnSpPr>
            <a:cxnSpLocks/>
          </p:cNvCxnSpPr>
          <p:nvPr/>
        </p:nvCxnSpPr>
        <p:spPr bwMode="auto">
          <a:xfrm flipH="1">
            <a:off x="5928096" y="3461211"/>
            <a:ext cx="2714033" cy="0"/>
          </a:xfrm>
          <a:prstGeom prst="straightConnector1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lgDashDot"/>
            <a:round/>
            <a:headEnd type="none" w="med" len="med"/>
            <a:tailEnd type="arrow"/>
          </a:ln>
          <a:effectLst/>
        </p:spPr>
      </p:cxnSp>
      <p:sp>
        <p:nvSpPr>
          <p:cNvPr id="36" name="직사각형 35"/>
          <p:cNvSpPr/>
          <p:nvPr/>
        </p:nvSpPr>
        <p:spPr>
          <a:xfrm>
            <a:off x="6808058" y="3218066"/>
            <a:ext cx="95410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err="1"/>
              <a:t>UpdateReport</a:t>
            </a:r>
            <a:endParaRPr lang="ko-KR" altLang="en-US" sz="1000" dirty="0"/>
          </a:p>
        </p:txBody>
      </p:sp>
      <p:sp>
        <p:nvSpPr>
          <p:cNvPr id="37" name="직사각형 36"/>
          <p:cNvSpPr/>
          <p:nvPr/>
        </p:nvSpPr>
        <p:spPr>
          <a:xfrm>
            <a:off x="6754722" y="3637196"/>
            <a:ext cx="102463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err="1"/>
              <a:t>UpdatedReport</a:t>
            </a:r>
            <a:endParaRPr lang="en-US" altLang="ko-KR" sz="1000" dirty="0"/>
          </a:p>
        </p:txBody>
      </p:sp>
      <p:cxnSp>
        <p:nvCxnSpPr>
          <p:cNvPr id="38" name="직선 화살표 연결선 37"/>
          <p:cNvCxnSpPr>
            <a:cxnSpLocks/>
          </p:cNvCxnSpPr>
          <p:nvPr/>
        </p:nvCxnSpPr>
        <p:spPr bwMode="auto">
          <a:xfrm>
            <a:off x="5928096" y="3888251"/>
            <a:ext cx="2714032" cy="0"/>
          </a:xfrm>
          <a:prstGeom prst="straightConnector1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lgDashDot"/>
            <a:round/>
            <a:headEnd type="none" w="med" len="med"/>
            <a:tailEnd type="arrow"/>
          </a:ln>
          <a:effectLst/>
        </p:spPr>
      </p:cxnSp>
      <p:sp>
        <p:nvSpPr>
          <p:cNvPr id="39" name="TextBox 38"/>
          <p:cNvSpPr txBox="1"/>
          <p:nvPr/>
        </p:nvSpPr>
        <p:spPr>
          <a:xfrm>
            <a:off x="7109199" y="4020447"/>
            <a:ext cx="461665" cy="36945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dirty="0"/>
              <a:t>…</a:t>
            </a:r>
            <a:endParaRPr lang="ko-KR" altLang="en-US" dirty="0"/>
          </a:p>
        </p:txBody>
      </p:sp>
      <p:cxnSp>
        <p:nvCxnSpPr>
          <p:cNvPr id="25" name="직선 화살표 연결선 24"/>
          <p:cNvCxnSpPr>
            <a:cxnSpLocks/>
          </p:cNvCxnSpPr>
          <p:nvPr/>
        </p:nvCxnSpPr>
        <p:spPr bwMode="auto">
          <a:xfrm flipH="1">
            <a:off x="500034" y="3828054"/>
            <a:ext cx="2714031" cy="0"/>
          </a:xfrm>
          <a:prstGeom prst="straightConnector1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40" name="직선 화살표 연결선 39"/>
          <p:cNvCxnSpPr>
            <a:cxnSpLocks/>
          </p:cNvCxnSpPr>
          <p:nvPr/>
        </p:nvCxnSpPr>
        <p:spPr bwMode="auto">
          <a:xfrm>
            <a:off x="500034" y="4299111"/>
            <a:ext cx="2714031" cy="0"/>
          </a:xfrm>
          <a:prstGeom prst="straightConnector1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41" name="TextBox 40"/>
          <p:cNvSpPr txBox="1"/>
          <p:nvPr/>
        </p:nvSpPr>
        <p:spPr>
          <a:xfrm>
            <a:off x="1696691" y="4511554"/>
            <a:ext cx="461665" cy="36945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dirty="0"/>
              <a:t>…</a:t>
            </a:r>
            <a:endParaRPr lang="ko-KR" altLang="en-US" dirty="0"/>
          </a:p>
        </p:txBody>
      </p:sp>
      <p:sp>
        <p:nvSpPr>
          <p:cNvPr id="42" name="직사각형 41"/>
          <p:cNvSpPr/>
          <p:nvPr/>
        </p:nvSpPr>
        <p:spPr>
          <a:xfrm>
            <a:off x="1412883" y="3569453"/>
            <a:ext cx="95410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err="1"/>
              <a:t>UpdateReport</a:t>
            </a:r>
            <a:endParaRPr lang="ko-KR" altLang="en-US" sz="1000" dirty="0"/>
          </a:p>
        </p:txBody>
      </p:sp>
      <p:sp>
        <p:nvSpPr>
          <p:cNvPr id="43" name="직사각형 42"/>
          <p:cNvSpPr/>
          <p:nvPr/>
        </p:nvSpPr>
        <p:spPr>
          <a:xfrm>
            <a:off x="814962" y="4040492"/>
            <a:ext cx="214994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/>
              <a:t>HTTP 200 OK (</a:t>
            </a:r>
            <a:r>
              <a:rPr lang="en-US" altLang="ko-KR" sz="1000" dirty="0" err="1"/>
              <a:t>oadrUpdatedReport</a:t>
            </a:r>
            <a:r>
              <a:rPr lang="en-US" altLang="ko-KR" sz="1000" dirty="0"/>
              <a:t>)</a:t>
            </a:r>
            <a:endParaRPr lang="ko-KR" altLang="en-US" sz="1000" dirty="0"/>
          </a:p>
        </p:txBody>
      </p:sp>
      <p:sp>
        <p:nvSpPr>
          <p:cNvPr id="48" name="직사각형 47"/>
          <p:cNvSpPr/>
          <p:nvPr/>
        </p:nvSpPr>
        <p:spPr bwMode="auto">
          <a:xfrm>
            <a:off x="3080376" y="2675393"/>
            <a:ext cx="5667384" cy="1623718"/>
          </a:xfrm>
          <a:prstGeom prst="rect">
            <a:avLst/>
          </a:prstGeom>
          <a:noFill/>
          <a:ln w="12699" cap="flat" cmpd="sng" algn="ctr">
            <a:solidFill>
              <a:srgbClr val="FF0000"/>
            </a:solidFill>
            <a:prstDash val="lg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C58A04F-A8C6-42EB-A45C-1925123EA5EB}"/>
              </a:ext>
            </a:extLst>
          </p:cNvPr>
          <p:cNvSpPr txBox="1"/>
          <p:nvPr/>
        </p:nvSpPr>
        <p:spPr>
          <a:xfrm>
            <a:off x="7109199" y="2919292"/>
            <a:ext cx="461665" cy="36945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dirty="0"/>
              <a:t>…</a:t>
            </a:r>
            <a:endParaRPr lang="ko-KR" altLang="en-US" dirty="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C4F8D177-FBE7-4B2F-AEAA-9BF391850BF9}"/>
              </a:ext>
            </a:extLst>
          </p:cNvPr>
          <p:cNvSpPr txBox="1"/>
          <p:nvPr/>
        </p:nvSpPr>
        <p:spPr>
          <a:xfrm>
            <a:off x="1696691" y="3104021"/>
            <a:ext cx="461665" cy="36945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dirty="0"/>
              <a:t>…</a:t>
            </a:r>
            <a:endParaRPr lang="ko-KR" altLang="en-US" dirty="0"/>
          </a:p>
        </p:txBody>
      </p:sp>
      <p:cxnSp>
        <p:nvCxnSpPr>
          <p:cNvPr id="87" name="직선 연결선 86">
            <a:extLst>
              <a:ext uri="{FF2B5EF4-FFF2-40B4-BE49-F238E27FC236}">
                <a16:creationId xmlns:a16="http://schemas.microsoft.com/office/drawing/2014/main" id="{ADBA9B93-E864-4944-9D40-BE4E423F5364}"/>
              </a:ext>
            </a:extLst>
          </p:cNvPr>
          <p:cNvCxnSpPr>
            <a:cxnSpLocks/>
            <a:stCxn id="91" idx="2"/>
          </p:cNvCxnSpPr>
          <p:nvPr/>
        </p:nvCxnSpPr>
        <p:spPr bwMode="auto">
          <a:xfrm>
            <a:off x="500034" y="1912842"/>
            <a:ext cx="0" cy="3579248"/>
          </a:xfrm>
          <a:prstGeom prst="line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8" name="직선 연결선 87">
            <a:extLst>
              <a:ext uri="{FF2B5EF4-FFF2-40B4-BE49-F238E27FC236}">
                <a16:creationId xmlns:a16="http://schemas.microsoft.com/office/drawing/2014/main" id="{78F830AE-B205-4EDE-83BC-7803387F36E7}"/>
              </a:ext>
            </a:extLst>
          </p:cNvPr>
          <p:cNvCxnSpPr>
            <a:cxnSpLocks/>
            <a:stCxn id="92" idx="2"/>
          </p:cNvCxnSpPr>
          <p:nvPr/>
        </p:nvCxnSpPr>
        <p:spPr bwMode="auto">
          <a:xfrm>
            <a:off x="3214065" y="1912843"/>
            <a:ext cx="0" cy="3579247"/>
          </a:xfrm>
          <a:prstGeom prst="line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9" name="직선 연결선 88">
            <a:extLst>
              <a:ext uri="{FF2B5EF4-FFF2-40B4-BE49-F238E27FC236}">
                <a16:creationId xmlns:a16="http://schemas.microsoft.com/office/drawing/2014/main" id="{1C6CD4C7-1EF0-48AE-A156-9C4EDE5E741D}"/>
              </a:ext>
            </a:extLst>
          </p:cNvPr>
          <p:cNvCxnSpPr>
            <a:cxnSpLocks/>
            <a:stCxn id="93" idx="2"/>
          </p:cNvCxnSpPr>
          <p:nvPr/>
        </p:nvCxnSpPr>
        <p:spPr bwMode="auto">
          <a:xfrm>
            <a:off x="5928096" y="1912844"/>
            <a:ext cx="0" cy="3579246"/>
          </a:xfrm>
          <a:prstGeom prst="line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0" name="직선 연결선 89">
            <a:extLst>
              <a:ext uri="{FF2B5EF4-FFF2-40B4-BE49-F238E27FC236}">
                <a16:creationId xmlns:a16="http://schemas.microsoft.com/office/drawing/2014/main" id="{2ABE61BF-A745-4766-A465-FAA7462CF269}"/>
              </a:ext>
            </a:extLst>
          </p:cNvPr>
          <p:cNvCxnSpPr>
            <a:cxnSpLocks/>
            <a:stCxn id="94" idx="2"/>
          </p:cNvCxnSpPr>
          <p:nvPr/>
        </p:nvCxnSpPr>
        <p:spPr bwMode="auto">
          <a:xfrm>
            <a:off x="8642128" y="1912845"/>
            <a:ext cx="0" cy="3579245"/>
          </a:xfrm>
          <a:prstGeom prst="line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F535DA36-0564-4A3C-9108-F4098CBF0E3A}"/>
              </a:ext>
            </a:extLst>
          </p:cNvPr>
          <p:cNvSpPr/>
          <p:nvPr/>
        </p:nvSpPr>
        <p:spPr bwMode="auto">
          <a:xfrm>
            <a:off x="-71470" y="1412776"/>
            <a:ext cx="1143008" cy="500066"/>
          </a:xfrm>
          <a:prstGeom prst="rect">
            <a:avLst/>
          </a:prstGeom>
          <a:solidFill>
            <a:schemeClr val="bg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300" b="1" dirty="0" smtClean="0">
                <a:latin typeface="Times New Roman" pitchFamily="18" charset="0"/>
                <a:ea typeface="굴림" pitchFamily="50" charset="-127"/>
              </a:rPr>
              <a:t>EPRI VTN</a:t>
            </a:r>
            <a:endParaRPr kumimoji="0" lang="ko-KR" altLang="en-US" sz="1300" b="1" i="0" u="none" strike="noStrike" cap="none" normalizeH="0" baseline="0" dirty="0">
              <a:ln>
                <a:noFill/>
              </a:ln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8ED0FDE2-70F9-420C-BFA9-BAD52F972552}"/>
              </a:ext>
            </a:extLst>
          </p:cNvPr>
          <p:cNvSpPr/>
          <p:nvPr/>
        </p:nvSpPr>
        <p:spPr bwMode="auto">
          <a:xfrm>
            <a:off x="2642561" y="1412777"/>
            <a:ext cx="1143008" cy="500066"/>
          </a:xfrm>
          <a:prstGeom prst="rect">
            <a:avLst/>
          </a:prstGeom>
          <a:solidFill>
            <a:schemeClr val="bg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300" b="1" dirty="0" smtClean="0">
                <a:latin typeface="Times New Roman" pitchFamily="18" charset="0"/>
                <a:ea typeface="굴림" pitchFamily="50" charset="-127"/>
              </a:rPr>
              <a:t>EPRI VEN</a:t>
            </a:r>
            <a:endParaRPr lang="ko-KR" altLang="en-US" sz="1300" b="1" dirty="0"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AF67401B-BFEE-4E86-A0ED-BEA7071F94B8}"/>
              </a:ext>
            </a:extLst>
          </p:cNvPr>
          <p:cNvSpPr/>
          <p:nvPr/>
        </p:nvSpPr>
        <p:spPr bwMode="auto">
          <a:xfrm>
            <a:off x="5356592" y="1412778"/>
            <a:ext cx="1143008" cy="500066"/>
          </a:xfrm>
          <a:prstGeom prst="rect">
            <a:avLst/>
          </a:prstGeom>
          <a:solidFill>
            <a:schemeClr val="bg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300" b="1" dirty="0" smtClean="0">
                <a:latin typeface="Times New Roman" pitchFamily="18" charset="0"/>
                <a:ea typeface="굴림" pitchFamily="50" charset="-127"/>
              </a:rPr>
              <a:t>Server EMA</a:t>
            </a:r>
            <a:endParaRPr lang="ko-KR" altLang="en-US" sz="1300" b="1" dirty="0"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1AA718C6-983F-49FB-B2F4-02E440BBA3AE}"/>
              </a:ext>
            </a:extLst>
          </p:cNvPr>
          <p:cNvSpPr/>
          <p:nvPr/>
        </p:nvSpPr>
        <p:spPr bwMode="auto">
          <a:xfrm>
            <a:off x="7963408" y="1412779"/>
            <a:ext cx="1357440" cy="500066"/>
          </a:xfrm>
          <a:prstGeom prst="rect">
            <a:avLst/>
          </a:prstGeom>
          <a:solidFill>
            <a:schemeClr val="bg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300" b="1" dirty="0" smtClean="0">
                <a:latin typeface="Times New Roman" pitchFamily="18" charset="0"/>
                <a:ea typeface="굴림" pitchFamily="50" charset="-127"/>
              </a:rPr>
              <a:t>Client EMA</a:t>
            </a:r>
            <a:endParaRPr lang="ko-KR" altLang="en-US" sz="1300" b="1" dirty="0"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D8A1FF2F-E58C-4A00-80CB-302A3685FE0C}"/>
              </a:ext>
            </a:extLst>
          </p:cNvPr>
          <p:cNvSpPr txBox="1"/>
          <p:nvPr/>
        </p:nvSpPr>
        <p:spPr>
          <a:xfrm>
            <a:off x="1336418" y="1499646"/>
            <a:ext cx="9332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0156FF"/>
                </a:solidFill>
              </a:rPr>
              <a:t>OpenADR</a:t>
            </a:r>
          </a:p>
          <a:p>
            <a:pPr algn="ctr"/>
            <a:r>
              <a:rPr lang="en-US" altLang="ko-KR" sz="1200" dirty="0">
                <a:solidFill>
                  <a:srgbClr val="0156FF"/>
                </a:solidFill>
              </a:rPr>
              <a:t>HTTP/XML</a:t>
            </a:r>
            <a:endParaRPr lang="ko-KR" altLang="en-US" sz="1200" dirty="0">
              <a:solidFill>
                <a:srgbClr val="0156FF"/>
              </a:solidFill>
            </a:endParaRPr>
          </a:p>
        </p:txBody>
      </p:sp>
      <p:cxnSp>
        <p:nvCxnSpPr>
          <p:cNvPr id="52" name="직선 화살표 연결선 51"/>
          <p:cNvCxnSpPr/>
          <p:nvPr/>
        </p:nvCxnSpPr>
        <p:spPr bwMode="auto">
          <a:xfrm rot="10800000" flipV="1">
            <a:off x="3225752" y="2371650"/>
            <a:ext cx="2714400" cy="0"/>
          </a:xfrm>
          <a:prstGeom prst="straightConnector1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53" name="직사각형 52"/>
          <p:cNvSpPr/>
          <p:nvPr/>
        </p:nvSpPr>
        <p:spPr>
          <a:xfrm>
            <a:off x="4229731" y="2132856"/>
            <a:ext cx="63030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smtClean="0"/>
              <a:t>Connect</a:t>
            </a:r>
            <a:endParaRPr lang="ko-KR" altLang="en-US" sz="1000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7E1606D-0168-4BCA-862E-351D53735FFA}"/>
              </a:ext>
            </a:extLst>
          </p:cNvPr>
          <p:cNvSpPr txBox="1"/>
          <p:nvPr/>
        </p:nvSpPr>
        <p:spPr>
          <a:xfrm>
            <a:off x="3773973" y="1855857"/>
            <a:ext cx="16621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rgbClr val="FF0000"/>
                </a:solidFill>
              </a:rPr>
              <a:t>UDP Interconnection</a:t>
            </a:r>
            <a:endParaRPr lang="en-US" altLang="ko-KR" sz="1200" b="1" dirty="0">
              <a:solidFill>
                <a:srgbClr val="FF0000"/>
              </a:solidFill>
            </a:endParaRPr>
          </a:p>
        </p:txBody>
      </p:sp>
      <p:sp>
        <p:nvSpPr>
          <p:cNvPr id="55" name="직사각형 54"/>
          <p:cNvSpPr/>
          <p:nvPr/>
        </p:nvSpPr>
        <p:spPr bwMode="auto">
          <a:xfrm>
            <a:off x="3275856" y="1913228"/>
            <a:ext cx="492251" cy="284983"/>
          </a:xfrm>
          <a:prstGeom prst="rect">
            <a:avLst/>
          </a:prstGeom>
          <a:solidFill>
            <a:srgbClr val="92D050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000" dirty="0" smtClean="0">
                <a:latin typeface="Times New Roman" pitchFamily="18" charset="0"/>
                <a:ea typeface="굴림" pitchFamily="50" charset="-127"/>
              </a:rPr>
              <a:t>UDP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000" dirty="0" smtClean="0">
                <a:latin typeface="Times New Roman" pitchFamily="18" charset="0"/>
                <a:ea typeface="굴림" pitchFamily="50" charset="-127"/>
              </a:rPr>
              <a:t>Server</a:t>
            </a:r>
            <a:endParaRPr kumimoji="0" lang="ko-KR" altLang="en-US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56" name="직사각형 55"/>
          <p:cNvSpPr/>
          <p:nvPr/>
        </p:nvSpPr>
        <p:spPr bwMode="auto">
          <a:xfrm>
            <a:off x="5394222" y="1913228"/>
            <a:ext cx="492251" cy="284983"/>
          </a:xfrm>
          <a:prstGeom prst="rect">
            <a:avLst/>
          </a:prstGeom>
          <a:solidFill>
            <a:srgbClr val="92D050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000" dirty="0" smtClean="0">
                <a:latin typeface="Times New Roman" pitchFamily="18" charset="0"/>
                <a:ea typeface="굴림" pitchFamily="50" charset="-127"/>
              </a:rPr>
              <a:t>UDP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000" dirty="0" smtClean="0">
                <a:latin typeface="Times New Roman" pitchFamily="18" charset="0"/>
                <a:ea typeface="굴림" pitchFamily="50" charset="-127"/>
              </a:rPr>
              <a:t>Client</a:t>
            </a:r>
            <a:endParaRPr kumimoji="0" lang="ko-KR" altLang="en-US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CDF50817-4D7F-4AC6-87F8-B65AD7E1EA2E}"/>
              </a:ext>
            </a:extLst>
          </p:cNvPr>
          <p:cNvSpPr txBox="1"/>
          <p:nvPr/>
        </p:nvSpPr>
        <p:spPr>
          <a:xfrm>
            <a:off x="6474335" y="1499646"/>
            <a:ext cx="15963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rgbClr val="0156FF"/>
                </a:solidFill>
              </a:rPr>
              <a:t>OpenADR</a:t>
            </a:r>
          </a:p>
          <a:p>
            <a:pPr algn="ctr"/>
            <a:r>
              <a:rPr lang="en-US" altLang="ko-KR" sz="1200" dirty="0" smtClean="0">
                <a:solidFill>
                  <a:srgbClr val="0156FF"/>
                </a:solidFill>
              </a:rPr>
              <a:t>CoAP/JSON</a:t>
            </a:r>
          </a:p>
          <a:p>
            <a:pPr algn="ctr"/>
            <a:r>
              <a:rPr lang="en-US" altLang="ko-KR" sz="1200" dirty="0" smtClean="0"/>
              <a:t>(Option MQTT/JSON)</a:t>
            </a:r>
            <a:endParaRPr lang="en-US" altLang="ko-KR" sz="1200" dirty="0"/>
          </a:p>
        </p:txBody>
      </p:sp>
      <p:sp>
        <p:nvSpPr>
          <p:cNvPr id="59" name="직사각형 58"/>
          <p:cNvSpPr/>
          <p:nvPr/>
        </p:nvSpPr>
        <p:spPr>
          <a:xfrm>
            <a:off x="3172813" y="2692949"/>
            <a:ext cx="271366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ctr"/>
            <a:r>
              <a:rPr lang="en-US" altLang="ko-KR" sz="900" b="1" dirty="0" smtClean="0"/>
              <a:t>Transfer DR Event Info(</a:t>
            </a:r>
            <a:r>
              <a:rPr lang="en-US" altLang="ko-KR" sz="900" b="1" dirty="0" smtClean="0">
                <a:solidFill>
                  <a:srgbClr val="1966FF"/>
                </a:solidFill>
              </a:rPr>
              <a:t>Current</a:t>
            </a:r>
            <a:r>
              <a:rPr lang="en-US" altLang="ko-KR" sz="900" b="1" dirty="0" smtClean="0"/>
              <a:t>)</a:t>
            </a:r>
          </a:p>
          <a:p>
            <a:pPr marL="342900" indent="-342900" algn="ctr"/>
            <a:r>
              <a:rPr lang="en-US" altLang="ko-KR" sz="900" dirty="0"/>
              <a:t>(</a:t>
            </a:r>
            <a:r>
              <a:rPr lang="en-US" altLang="ko-KR" sz="900" dirty="0" err="1"/>
              <a:t>EiUpdate</a:t>
            </a:r>
            <a:r>
              <a:rPr lang="en-US" altLang="ko-KR" sz="900" dirty="0"/>
              <a:t>/</a:t>
            </a:r>
            <a:r>
              <a:rPr lang="en-US" altLang="ko-KR" sz="900" dirty="0" err="1"/>
              <a:t>dateYMD</a:t>
            </a:r>
            <a:r>
              <a:rPr lang="en-US" altLang="ko-KR" sz="900" dirty="0"/>
              <a:t>/</a:t>
            </a:r>
            <a:r>
              <a:rPr lang="en-US" altLang="ko-KR" sz="900" dirty="0" err="1"/>
              <a:t>dateTime</a:t>
            </a:r>
            <a:r>
              <a:rPr lang="en-US" altLang="ko-KR" sz="900" dirty="0"/>
              <a:t>/</a:t>
            </a:r>
            <a:r>
              <a:rPr lang="en-US" altLang="ko-KR" sz="900" dirty="0" err="1"/>
              <a:t>rID</a:t>
            </a:r>
            <a:r>
              <a:rPr lang="en-US" altLang="ko-KR" sz="900" dirty="0"/>
              <a:t>/value/duration/</a:t>
            </a:r>
            <a:r>
              <a:rPr lang="en-US" altLang="ko-KR" sz="900" dirty="0" err="1"/>
              <a:t>reportName</a:t>
            </a:r>
            <a:r>
              <a:rPr lang="en-US" altLang="ko-KR" sz="900" dirty="0"/>
              <a:t>)</a:t>
            </a:r>
            <a:endParaRPr lang="en-US" altLang="ko-KR" sz="900" dirty="0" smtClean="0"/>
          </a:p>
          <a:p>
            <a:pPr marL="342900" indent="-342900" algn="ctr"/>
            <a:r>
              <a:rPr lang="en-US" altLang="ko-KR" sz="9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e.g</a:t>
            </a:r>
            <a:r>
              <a:rPr lang="en-US" altLang="ko-KR" sz="9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altLang="ko-KR" sz="9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EiUpdate</a:t>
            </a:r>
            <a:r>
              <a:rPr lang="en-US" altLang="ko-KR" sz="9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/20180711/2230/ServerEMA1/200.10/PT2S/TELEMETRY_USAGE</a:t>
            </a:r>
            <a:endParaRPr lang="ko-KR" altLang="en-US" sz="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직사각형 49"/>
          <p:cNvSpPr/>
          <p:nvPr/>
        </p:nvSpPr>
        <p:spPr bwMode="auto">
          <a:xfrm>
            <a:off x="3419872" y="4407826"/>
            <a:ext cx="2304256" cy="2261534"/>
          </a:xfrm>
          <a:prstGeom prst="rect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3508523" y="4361908"/>
            <a:ext cx="2135039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ctr"/>
            <a:r>
              <a:rPr lang="en-US" altLang="ko-KR" sz="900" b="1" dirty="0" smtClean="0"/>
              <a:t>Transfer DR </a:t>
            </a:r>
            <a:r>
              <a:rPr lang="en-US" altLang="ko-KR" sz="900" b="1" dirty="0" err="1" smtClean="0"/>
              <a:t>UpdateInfo</a:t>
            </a:r>
            <a:r>
              <a:rPr lang="en-US" altLang="ko-KR" sz="900" b="1" dirty="0" smtClean="0"/>
              <a:t>(</a:t>
            </a:r>
            <a:r>
              <a:rPr lang="en-US" altLang="ko-KR" sz="900" b="1" dirty="0" smtClean="0">
                <a:solidFill>
                  <a:srgbClr val="C00000"/>
                </a:solidFill>
              </a:rPr>
              <a:t>Future</a:t>
            </a:r>
            <a:r>
              <a:rPr lang="en-US" altLang="ko-KR" sz="900" b="1" dirty="0" smtClean="0"/>
              <a:t>)</a:t>
            </a:r>
          </a:p>
          <a:p>
            <a:pPr marL="342900" indent="-342900" algn="ctr"/>
            <a:r>
              <a:rPr lang="en-US" altLang="ko-KR" sz="7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r>
              <a:rPr lang="en-US" altLang="ko-KR" sz="7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en-US" altLang="ko-KR" sz="700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ReportType</a:t>
            </a:r>
            <a:r>
              <a:rPr lang="en-US" altLang="ko-KR" sz="7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”: “Implicit”</a:t>
            </a:r>
            <a:r>
              <a:rPr lang="en-US" altLang="ko-KR" sz="7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“</a:t>
            </a:r>
            <a:r>
              <a:rPr lang="en-US" altLang="ko-KR" sz="7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UpdateReport</a:t>
            </a:r>
            <a:r>
              <a:rPr lang="en-US" altLang="ko-KR" sz="7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” : [{"type</a:t>
            </a:r>
            <a:r>
              <a:rPr lang="en-US" altLang="ko-KR" sz="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": "</a:t>
            </a:r>
            <a:r>
              <a:rPr lang="en-US" altLang="ko-KR" sz="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EiUpdate</a:t>
            </a:r>
            <a:r>
              <a:rPr lang="en-US" altLang="ko-KR" sz="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", "</a:t>
            </a:r>
            <a:r>
              <a:rPr lang="en-US" altLang="ko-KR" sz="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dateYMD</a:t>
            </a:r>
            <a:r>
              <a:rPr lang="en-US" altLang="ko-KR" sz="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": 20180711, "</a:t>
            </a:r>
            <a:r>
              <a:rPr lang="en-US" altLang="ko-KR" sz="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dateTime</a:t>
            </a:r>
            <a:r>
              <a:rPr lang="en-US" altLang="ko-KR" sz="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": 2230, "</a:t>
            </a:r>
            <a:r>
              <a:rPr lang="en-US" altLang="ko-KR" sz="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rID</a:t>
            </a:r>
            <a:r>
              <a:rPr lang="en-US" altLang="ko-KR" sz="7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": </a:t>
            </a:r>
            <a:r>
              <a:rPr lang="en-US" altLang="ko-KR" sz="7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"ServerEMA1"</a:t>
            </a:r>
            <a:r>
              <a:rPr lang="en-US" altLang="ko-KR" sz="7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ko-KR" sz="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"duration": PT2S, "</a:t>
            </a:r>
            <a:r>
              <a:rPr lang="en-US" altLang="ko-KR" sz="7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reportName</a:t>
            </a:r>
            <a:r>
              <a:rPr lang="en-US" altLang="ko-KR" sz="7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": "TELEMETRY_USAGE“}]}</a:t>
            </a:r>
            <a:endParaRPr lang="en-US" altLang="ko-KR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3537458" y="5145920"/>
            <a:ext cx="2114662" cy="1451432"/>
          </a:xfrm>
          <a:prstGeom prst="rect">
            <a:avLst/>
          </a:prstGeom>
          <a:solidFill>
            <a:schemeClr val="accent3">
              <a:lumMod val="8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9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Transfer DR Update Info</a:t>
            </a:r>
            <a:r>
              <a:rPr lang="en-US" altLang="ko-KR" sz="900" b="1" dirty="0" smtClean="0">
                <a:solidFill>
                  <a:schemeClr val="tx1"/>
                </a:solidFill>
              </a:rPr>
              <a:t> </a:t>
            </a:r>
            <a:r>
              <a:rPr lang="en-US" altLang="ko-KR" sz="900" b="1" dirty="0" err="1" smtClean="0">
                <a:solidFill>
                  <a:schemeClr val="tx1"/>
                </a:solidFill>
              </a:rPr>
              <a:t>JSONObject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graphicFrame>
        <p:nvGraphicFramePr>
          <p:cNvPr id="64" name="표 63"/>
          <p:cNvGraphicFramePr>
            <a:graphicFrameLocks noGrp="1"/>
          </p:cNvGraphicFramePr>
          <p:nvPr>
            <p:extLst/>
          </p:nvPr>
        </p:nvGraphicFramePr>
        <p:xfrm>
          <a:off x="4144165" y="5325479"/>
          <a:ext cx="1498884" cy="12306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13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75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050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ReportType</a:t>
                      </a:r>
                      <a:endParaRPr lang="ko-KR" altLang="en-US" sz="6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393" marR="62393" marT="31197" marB="311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String</a:t>
                      </a:r>
                      <a:endParaRPr lang="ko-KR" altLang="en-US" sz="6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393" marR="62393" marT="31197" marB="3119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50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UpdateReport</a:t>
                      </a:r>
                      <a:endParaRPr lang="ko-KR" altLang="en-US" sz="6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393" marR="62393" marT="31197" marB="311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JSONArray</a:t>
                      </a:r>
                      <a:endParaRPr lang="ko-KR" altLang="en-US" sz="6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393" marR="62393" marT="31197" marB="3119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50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dirty="0" smtClean="0">
                          <a:solidFill>
                            <a:srgbClr val="7030A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Type</a:t>
                      </a:r>
                      <a:endParaRPr lang="ko-KR" altLang="en-US" sz="6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393" marR="62393" marT="31197" marB="311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String</a:t>
                      </a:r>
                      <a:endParaRPr lang="ko-KR" altLang="en-US" sz="6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393" marR="62393" marT="31197" marB="3119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50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err="1" smtClean="0">
                          <a:solidFill>
                            <a:srgbClr val="7030A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DateYMD</a:t>
                      </a:r>
                      <a:endParaRPr lang="ko-KR" altLang="en-US" sz="6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393" marR="62393" marT="31197" marB="311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Integer</a:t>
                      </a:r>
                      <a:endParaRPr lang="ko-KR" altLang="en-US" sz="6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393" marR="62393" marT="31197" marB="3119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50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DateTime</a:t>
                      </a:r>
                      <a:endParaRPr lang="ko-KR" altLang="en-US" sz="6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393" marR="62393" marT="31197" marB="311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Integer</a:t>
                      </a:r>
                      <a:endParaRPr lang="ko-KR" altLang="en-US" sz="6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393" marR="62393" marT="31197" marB="3119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50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RID</a:t>
                      </a:r>
                      <a:endParaRPr lang="ko-KR" altLang="en-US" sz="6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393" marR="62393" marT="31197" marB="311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String</a:t>
                      </a:r>
                      <a:endParaRPr lang="ko-KR" altLang="en-US" sz="6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393" marR="62393" marT="31197" marB="3119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50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Duration</a:t>
                      </a:r>
                      <a:endParaRPr lang="ko-KR" altLang="en-US" sz="6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393" marR="62393" marT="31197" marB="311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String</a:t>
                      </a:r>
                      <a:endParaRPr lang="ko-KR" altLang="en-US" sz="6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393" marR="62393" marT="31197" marB="3119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50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ReportName</a:t>
                      </a:r>
                      <a:endParaRPr lang="ko-KR" altLang="en-US" sz="6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393" marR="62393" marT="31197" marB="311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String</a:t>
                      </a:r>
                      <a:endParaRPr lang="ko-KR" altLang="en-US" sz="6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393" marR="62393" marT="31197" marB="3119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69003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b="1" dirty="0" smtClean="0">
                <a:ea typeface="굴림" pitchFamily="50" charset="-127"/>
              </a:rPr>
              <a:t>Update Report(EMAP - Explicit)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7C6F095-276F-4AD3-9842-1213BA0CC323}" type="slidenum">
              <a:rPr lang="ko-KR" altLang="en-US" smtClean="0"/>
              <a:pPr>
                <a:defRPr/>
              </a:pPr>
              <a:t>313</a:t>
            </a:fld>
            <a:endParaRPr lang="ko-KR" altLang="en-US"/>
          </a:p>
        </p:txBody>
      </p:sp>
      <p:cxnSp>
        <p:nvCxnSpPr>
          <p:cNvPr id="27" name="직선 화살표 연결선 26"/>
          <p:cNvCxnSpPr>
            <a:cxnSpLocks/>
          </p:cNvCxnSpPr>
          <p:nvPr/>
        </p:nvCxnSpPr>
        <p:spPr bwMode="auto">
          <a:xfrm flipH="1">
            <a:off x="3214066" y="3775294"/>
            <a:ext cx="2714030" cy="0"/>
          </a:xfrm>
          <a:prstGeom prst="straightConnector1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5" name="직선 화살표 연결선 34"/>
          <p:cNvCxnSpPr>
            <a:cxnSpLocks/>
          </p:cNvCxnSpPr>
          <p:nvPr/>
        </p:nvCxnSpPr>
        <p:spPr bwMode="auto">
          <a:xfrm flipH="1">
            <a:off x="5928096" y="3461211"/>
            <a:ext cx="2714033" cy="0"/>
          </a:xfrm>
          <a:prstGeom prst="straightConnector1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lgDashDot"/>
            <a:round/>
            <a:headEnd type="none" w="med" len="med"/>
            <a:tailEnd type="arrow"/>
          </a:ln>
          <a:effectLst/>
        </p:spPr>
      </p:cxnSp>
      <p:sp>
        <p:nvSpPr>
          <p:cNvPr id="36" name="직사각형 35"/>
          <p:cNvSpPr/>
          <p:nvPr/>
        </p:nvSpPr>
        <p:spPr>
          <a:xfrm>
            <a:off x="6808058" y="3218066"/>
            <a:ext cx="95410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err="1"/>
              <a:t>UpdateReport</a:t>
            </a:r>
            <a:endParaRPr lang="ko-KR" altLang="en-US" sz="1000" dirty="0"/>
          </a:p>
        </p:txBody>
      </p:sp>
      <p:sp>
        <p:nvSpPr>
          <p:cNvPr id="37" name="직사각형 36"/>
          <p:cNvSpPr/>
          <p:nvPr/>
        </p:nvSpPr>
        <p:spPr>
          <a:xfrm>
            <a:off x="6754722" y="3637196"/>
            <a:ext cx="102463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err="1"/>
              <a:t>UpdatedReport</a:t>
            </a:r>
            <a:endParaRPr lang="en-US" altLang="ko-KR" sz="1000" dirty="0"/>
          </a:p>
        </p:txBody>
      </p:sp>
      <p:cxnSp>
        <p:nvCxnSpPr>
          <p:cNvPr id="38" name="직선 화살표 연결선 37"/>
          <p:cNvCxnSpPr>
            <a:cxnSpLocks/>
          </p:cNvCxnSpPr>
          <p:nvPr/>
        </p:nvCxnSpPr>
        <p:spPr bwMode="auto">
          <a:xfrm>
            <a:off x="5928096" y="3888251"/>
            <a:ext cx="2714032" cy="0"/>
          </a:xfrm>
          <a:prstGeom prst="straightConnector1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lgDashDot"/>
            <a:round/>
            <a:headEnd type="none" w="med" len="med"/>
            <a:tailEnd type="arrow"/>
          </a:ln>
          <a:effectLst/>
        </p:spPr>
      </p:cxnSp>
      <p:sp>
        <p:nvSpPr>
          <p:cNvPr id="39" name="TextBox 38"/>
          <p:cNvSpPr txBox="1"/>
          <p:nvPr/>
        </p:nvSpPr>
        <p:spPr>
          <a:xfrm>
            <a:off x="7109199" y="4020447"/>
            <a:ext cx="461665" cy="36945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dirty="0"/>
              <a:t>…</a:t>
            </a:r>
            <a:endParaRPr lang="ko-KR" altLang="en-US" dirty="0"/>
          </a:p>
        </p:txBody>
      </p:sp>
      <p:cxnSp>
        <p:nvCxnSpPr>
          <p:cNvPr id="25" name="직선 화살표 연결선 24"/>
          <p:cNvCxnSpPr>
            <a:cxnSpLocks/>
          </p:cNvCxnSpPr>
          <p:nvPr/>
        </p:nvCxnSpPr>
        <p:spPr bwMode="auto">
          <a:xfrm flipH="1">
            <a:off x="500034" y="4248250"/>
            <a:ext cx="2714031" cy="0"/>
          </a:xfrm>
          <a:prstGeom prst="straightConnector1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40" name="직선 화살표 연결선 39"/>
          <p:cNvCxnSpPr>
            <a:cxnSpLocks/>
          </p:cNvCxnSpPr>
          <p:nvPr/>
        </p:nvCxnSpPr>
        <p:spPr bwMode="auto">
          <a:xfrm>
            <a:off x="500034" y="4719307"/>
            <a:ext cx="2714031" cy="0"/>
          </a:xfrm>
          <a:prstGeom prst="straightConnector1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41" name="TextBox 40"/>
          <p:cNvSpPr txBox="1"/>
          <p:nvPr/>
        </p:nvSpPr>
        <p:spPr>
          <a:xfrm>
            <a:off x="1696691" y="4931750"/>
            <a:ext cx="461665" cy="36945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dirty="0"/>
              <a:t>…</a:t>
            </a:r>
            <a:endParaRPr lang="ko-KR" altLang="en-US" dirty="0"/>
          </a:p>
        </p:txBody>
      </p:sp>
      <p:sp>
        <p:nvSpPr>
          <p:cNvPr id="42" name="직사각형 41"/>
          <p:cNvSpPr/>
          <p:nvPr/>
        </p:nvSpPr>
        <p:spPr>
          <a:xfrm>
            <a:off x="1412883" y="3989649"/>
            <a:ext cx="95410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err="1"/>
              <a:t>UpdateReport</a:t>
            </a:r>
            <a:endParaRPr lang="ko-KR" altLang="en-US" sz="1000" dirty="0"/>
          </a:p>
        </p:txBody>
      </p:sp>
      <p:sp>
        <p:nvSpPr>
          <p:cNvPr id="43" name="직사각형 42"/>
          <p:cNvSpPr/>
          <p:nvPr/>
        </p:nvSpPr>
        <p:spPr>
          <a:xfrm>
            <a:off x="814962" y="4460688"/>
            <a:ext cx="214994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/>
              <a:t>HTTP 200 OK (</a:t>
            </a:r>
            <a:r>
              <a:rPr lang="en-US" altLang="ko-KR" sz="1000" dirty="0" err="1"/>
              <a:t>oadrUpdatedReport</a:t>
            </a:r>
            <a:r>
              <a:rPr lang="en-US" altLang="ko-KR" sz="1000" dirty="0"/>
              <a:t>)</a:t>
            </a:r>
            <a:endParaRPr lang="ko-KR" altLang="en-US" sz="1000" dirty="0"/>
          </a:p>
        </p:txBody>
      </p:sp>
      <p:sp>
        <p:nvSpPr>
          <p:cNvPr id="48" name="직사각형 47"/>
          <p:cNvSpPr/>
          <p:nvPr/>
        </p:nvSpPr>
        <p:spPr bwMode="auto">
          <a:xfrm>
            <a:off x="3080376" y="2675393"/>
            <a:ext cx="5667384" cy="1623718"/>
          </a:xfrm>
          <a:prstGeom prst="rect">
            <a:avLst/>
          </a:prstGeom>
          <a:noFill/>
          <a:ln w="12699" cap="flat" cmpd="sng" algn="ctr">
            <a:solidFill>
              <a:srgbClr val="FF0000"/>
            </a:solidFill>
            <a:prstDash val="lg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C58A04F-A8C6-42EB-A45C-1925123EA5EB}"/>
              </a:ext>
            </a:extLst>
          </p:cNvPr>
          <p:cNvSpPr txBox="1"/>
          <p:nvPr/>
        </p:nvSpPr>
        <p:spPr>
          <a:xfrm>
            <a:off x="7109199" y="2919292"/>
            <a:ext cx="461665" cy="36945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dirty="0"/>
              <a:t>…</a:t>
            </a:r>
            <a:endParaRPr lang="ko-KR" altLang="en-US" dirty="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C4F8D177-FBE7-4B2F-AEAA-9BF391850BF9}"/>
              </a:ext>
            </a:extLst>
          </p:cNvPr>
          <p:cNvSpPr txBox="1"/>
          <p:nvPr/>
        </p:nvSpPr>
        <p:spPr>
          <a:xfrm>
            <a:off x="1696691" y="3524217"/>
            <a:ext cx="461665" cy="36945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dirty="0"/>
              <a:t>…</a:t>
            </a:r>
            <a:endParaRPr lang="ko-KR" altLang="en-US" dirty="0"/>
          </a:p>
        </p:txBody>
      </p:sp>
      <p:cxnSp>
        <p:nvCxnSpPr>
          <p:cNvPr id="87" name="직선 연결선 86">
            <a:extLst>
              <a:ext uri="{FF2B5EF4-FFF2-40B4-BE49-F238E27FC236}">
                <a16:creationId xmlns:a16="http://schemas.microsoft.com/office/drawing/2014/main" id="{ADBA9B93-E864-4944-9D40-BE4E423F5364}"/>
              </a:ext>
            </a:extLst>
          </p:cNvPr>
          <p:cNvCxnSpPr>
            <a:cxnSpLocks/>
            <a:stCxn id="91" idx="2"/>
          </p:cNvCxnSpPr>
          <p:nvPr/>
        </p:nvCxnSpPr>
        <p:spPr bwMode="auto">
          <a:xfrm>
            <a:off x="500034" y="1912842"/>
            <a:ext cx="0" cy="3579248"/>
          </a:xfrm>
          <a:prstGeom prst="line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8" name="직선 연결선 87">
            <a:extLst>
              <a:ext uri="{FF2B5EF4-FFF2-40B4-BE49-F238E27FC236}">
                <a16:creationId xmlns:a16="http://schemas.microsoft.com/office/drawing/2014/main" id="{78F830AE-B205-4EDE-83BC-7803387F36E7}"/>
              </a:ext>
            </a:extLst>
          </p:cNvPr>
          <p:cNvCxnSpPr>
            <a:cxnSpLocks/>
            <a:stCxn id="92" idx="2"/>
          </p:cNvCxnSpPr>
          <p:nvPr/>
        </p:nvCxnSpPr>
        <p:spPr bwMode="auto">
          <a:xfrm>
            <a:off x="3214065" y="1912843"/>
            <a:ext cx="0" cy="3579247"/>
          </a:xfrm>
          <a:prstGeom prst="line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9" name="직선 연결선 88">
            <a:extLst>
              <a:ext uri="{FF2B5EF4-FFF2-40B4-BE49-F238E27FC236}">
                <a16:creationId xmlns:a16="http://schemas.microsoft.com/office/drawing/2014/main" id="{1C6CD4C7-1EF0-48AE-A156-9C4EDE5E741D}"/>
              </a:ext>
            </a:extLst>
          </p:cNvPr>
          <p:cNvCxnSpPr>
            <a:cxnSpLocks/>
            <a:stCxn id="93" idx="2"/>
          </p:cNvCxnSpPr>
          <p:nvPr/>
        </p:nvCxnSpPr>
        <p:spPr bwMode="auto">
          <a:xfrm>
            <a:off x="5928096" y="1912844"/>
            <a:ext cx="0" cy="3579246"/>
          </a:xfrm>
          <a:prstGeom prst="line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0" name="직선 연결선 89">
            <a:extLst>
              <a:ext uri="{FF2B5EF4-FFF2-40B4-BE49-F238E27FC236}">
                <a16:creationId xmlns:a16="http://schemas.microsoft.com/office/drawing/2014/main" id="{2ABE61BF-A745-4766-A465-FAA7462CF269}"/>
              </a:ext>
            </a:extLst>
          </p:cNvPr>
          <p:cNvCxnSpPr>
            <a:cxnSpLocks/>
            <a:stCxn id="94" idx="2"/>
          </p:cNvCxnSpPr>
          <p:nvPr/>
        </p:nvCxnSpPr>
        <p:spPr bwMode="auto">
          <a:xfrm>
            <a:off x="8642128" y="1912845"/>
            <a:ext cx="0" cy="3579245"/>
          </a:xfrm>
          <a:prstGeom prst="line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F535DA36-0564-4A3C-9108-F4098CBF0E3A}"/>
              </a:ext>
            </a:extLst>
          </p:cNvPr>
          <p:cNvSpPr/>
          <p:nvPr/>
        </p:nvSpPr>
        <p:spPr bwMode="auto">
          <a:xfrm>
            <a:off x="-71470" y="1412776"/>
            <a:ext cx="1143008" cy="500066"/>
          </a:xfrm>
          <a:prstGeom prst="rect">
            <a:avLst/>
          </a:prstGeom>
          <a:solidFill>
            <a:schemeClr val="bg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300" b="1" dirty="0" smtClean="0">
                <a:latin typeface="Times New Roman" pitchFamily="18" charset="0"/>
                <a:ea typeface="굴림" pitchFamily="50" charset="-127"/>
              </a:rPr>
              <a:t>EPRI VTN</a:t>
            </a:r>
            <a:endParaRPr kumimoji="0" lang="ko-KR" altLang="en-US" sz="1300" b="1" i="0" u="none" strike="noStrike" cap="none" normalizeH="0" baseline="0" dirty="0">
              <a:ln>
                <a:noFill/>
              </a:ln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8ED0FDE2-70F9-420C-BFA9-BAD52F972552}"/>
              </a:ext>
            </a:extLst>
          </p:cNvPr>
          <p:cNvSpPr/>
          <p:nvPr/>
        </p:nvSpPr>
        <p:spPr bwMode="auto">
          <a:xfrm>
            <a:off x="2642561" y="1412777"/>
            <a:ext cx="1143008" cy="500066"/>
          </a:xfrm>
          <a:prstGeom prst="rect">
            <a:avLst/>
          </a:prstGeom>
          <a:solidFill>
            <a:schemeClr val="bg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300" b="1" dirty="0" smtClean="0">
                <a:latin typeface="Times New Roman" pitchFamily="18" charset="0"/>
                <a:ea typeface="굴림" pitchFamily="50" charset="-127"/>
              </a:rPr>
              <a:t>EPRI VEN</a:t>
            </a:r>
            <a:endParaRPr lang="ko-KR" altLang="en-US" sz="1300" b="1" dirty="0"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AF67401B-BFEE-4E86-A0ED-BEA7071F94B8}"/>
              </a:ext>
            </a:extLst>
          </p:cNvPr>
          <p:cNvSpPr/>
          <p:nvPr/>
        </p:nvSpPr>
        <p:spPr bwMode="auto">
          <a:xfrm>
            <a:off x="5356592" y="1412778"/>
            <a:ext cx="1143008" cy="500066"/>
          </a:xfrm>
          <a:prstGeom prst="rect">
            <a:avLst/>
          </a:prstGeom>
          <a:solidFill>
            <a:schemeClr val="bg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300" b="1" dirty="0" smtClean="0">
                <a:latin typeface="Times New Roman" pitchFamily="18" charset="0"/>
                <a:ea typeface="굴림" pitchFamily="50" charset="-127"/>
              </a:rPr>
              <a:t>Server EMA</a:t>
            </a:r>
            <a:endParaRPr lang="ko-KR" altLang="en-US" sz="1300" b="1" dirty="0"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1AA718C6-983F-49FB-B2F4-02E440BBA3AE}"/>
              </a:ext>
            </a:extLst>
          </p:cNvPr>
          <p:cNvSpPr/>
          <p:nvPr/>
        </p:nvSpPr>
        <p:spPr bwMode="auto">
          <a:xfrm>
            <a:off x="7963408" y="1412779"/>
            <a:ext cx="1357440" cy="500066"/>
          </a:xfrm>
          <a:prstGeom prst="rect">
            <a:avLst/>
          </a:prstGeom>
          <a:solidFill>
            <a:schemeClr val="bg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300" b="1" dirty="0" smtClean="0">
                <a:latin typeface="Times New Roman" pitchFamily="18" charset="0"/>
                <a:ea typeface="굴림" pitchFamily="50" charset="-127"/>
              </a:rPr>
              <a:t>Client EMA</a:t>
            </a:r>
            <a:endParaRPr lang="ko-KR" altLang="en-US" sz="1300" b="1" dirty="0"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D8A1FF2F-E58C-4A00-80CB-302A3685FE0C}"/>
              </a:ext>
            </a:extLst>
          </p:cNvPr>
          <p:cNvSpPr txBox="1"/>
          <p:nvPr/>
        </p:nvSpPr>
        <p:spPr>
          <a:xfrm>
            <a:off x="1336418" y="1499646"/>
            <a:ext cx="9332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0156FF"/>
                </a:solidFill>
              </a:rPr>
              <a:t>OpenADR</a:t>
            </a:r>
          </a:p>
          <a:p>
            <a:pPr algn="ctr"/>
            <a:r>
              <a:rPr lang="en-US" altLang="ko-KR" sz="1200" dirty="0">
                <a:solidFill>
                  <a:srgbClr val="0156FF"/>
                </a:solidFill>
              </a:rPr>
              <a:t>HTTP/XML</a:t>
            </a:r>
            <a:endParaRPr lang="ko-KR" altLang="en-US" sz="1200" dirty="0">
              <a:solidFill>
                <a:srgbClr val="0156FF"/>
              </a:solidFill>
            </a:endParaRPr>
          </a:p>
        </p:txBody>
      </p:sp>
      <p:cxnSp>
        <p:nvCxnSpPr>
          <p:cNvPr id="52" name="직선 화살표 연결선 51"/>
          <p:cNvCxnSpPr/>
          <p:nvPr/>
        </p:nvCxnSpPr>
        <p:spPr bwMode="auto">
          <a:xfrm rot="10800000" flipV="1">
            <a:off x="3225752" y="2371650"/>
            <a:ext cx="2714400" cy="0"/>
          </a:xfrm>
          <a:prstGeom prst="straightConnector1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53" name="직사각형 52"/>
          <p:cNvSpPr/>
          <p:nvPr/>
        </p:nvSpPr>
        <p:spPr>
          <a:xfrm>
            <a:off x="4229731" y="2132856"/>
            <a:ext cx="63030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smtClean="0"/>
              <a:t>Connect</a:t>
            </a:r>
            <a:endParaRPr lang="ko-KR" altLang="en-US" sz="1000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7E1606D-0168-4BCA-862E-351D53735FFA}"/>
              </a:ext>
            </a:extLst>
          </p:cNvPr>
          <p:cNvSpPr txBox="1"/>
          <p:nvPr/>
        </p:nvSpPr>
        <p:spPr>
          <a:xfrm>
            <a:off x="3773973" y="1855857"/>
            <a:ext cx="16621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rgbClr val="FF0000"/>
                </a:solidFill>
              </a:rPr>
              <a:t>UDP Interconnection</a:t>
            </a:r>
            <a:endParaRPr lang="en-US" altLang="ko-KR" sz="1200" b="1" dirty="0">
              <a:solidFill>
                <a:srgbClr val="FF0000"/>
              </a:solidFill>
            </a:endParaRPr>
          </a:p>
        </p:txBody>
      </p:sp>
      <p:sp>
        <p:nvSpPr>
          <p:cNvPr id="55" name="직사각형 54"/>
          <p:cNvSpPr/>
          <p:nvPr/>
        </p:nvSpPr>
        <p:spPr bwMode="auto">
          <a:xfrm>
            <a:off x="3275856" y="1913228"/>
            <a:ext cx="492251" cy="284983"/>
          </a:xfrm>
          <a:prstGeom prst="rect">
            <a:avLst/>
          </a:prstGeom>
          <a:solidFill>
            <a:srgbClr val="92D050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000" dirty="0" smtClean="0">
                <a:latin typeface="Times New Roman" pitchFamily="18" charset="0"/>
                <a:ea typeface="굴림" pitchFamily="50" charset="-127"/>
              </a:rPr>
              <a:t>UDP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000" dirty="0" smtClean="0">
                <a:latin typeface="Times New Roman" pitchFamily="18" charset="0"/>
                <a:ea typeface="굴림" pitchFamily="50" charset="-127"/>
              </a:rPr>
              <a:t>Server</a:t>
            </a:r>
            <a:endParaRPr kumimoji="0" lang="ko-KR" altLang="en-US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56" name="직사각형 55"/>
          <p:cNvSpPr/>
          <p:nvPr/>
        </p:nvSpPr>
        <p:spPr bwMode="auto">
          <a:xfrm>
            <a:off x="5394222" y="1913228"/>
            <a:ext cx="492251" cy="284983"/>
          </a:xfrm>
          <a:prstGeom prst="rect">
            <a:avLst/>
          </a:prstGeom>
          <a:solidFill>
            <a:srgbClr val="92D050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000" dirty="0" smtClean="0">
                <a:latin typeface="Times New Roman" pitchFamily="18" charset="0"/>
                <a:ea typeface="굴림" pitchFamily="50" charset="-127"/>
              </a:rPr>
              <a:t>UDP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000" dirty="0" smtClean="0">
                <a:latin typeface="Times New Roman" pitchFamily="18" charset="0"/>
                <a:ea typeface="굴림" pitchFamily="50" charset="-127"/>
              </a:rPr>
              <a:t>Client</a:t>
            </a:r>
            <a:endParaRPr kumimoji="0" lang="ko-KR" altLang="en-US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3172813" y="2636912"/>
            <a:ext cx="2713660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ctr"/>
            <a:r>
              <a:rPr lang="en-US" altLang="ko-KR" sz="900" b="1" dirty="0" smtClean="0"/>
              <a:t>Transfer DR Event Info(</a:t>
            </a:r>
            <a:r>
              <a:rPr lang="en-US" altLang="ko-KR" sz="900" b="1" dirty="0" smtClean="0">
                <a:solidFill>
                  <a:srgbClr val="1966FF"/>
                </a:solidFill>
              </a:rPr>
              <a:t>Current</a:t>
            </a:r>
            <a:r>
              <a:rPr lang="en-US" altLang="ko-KR" sz="900" b="1" dirty="0" smtClean="0"/>
              <a:t>)</a:t>
            </a:r>
          </a:p>
          <a:p>
            <a:pPr marL="342900" indent="-342900" algn="ctr"/>
            <a:r>
              <a:rPr lang="en-US" altLang="ko-KR" sz="900" dirty="0"/>
              <a:t>(</a:t>
            </a:r>
            <a:r>
              <a:rPr lang="en-US" altLang="ko-KR" sz="900" dirty="0" err="1"/>
              <a:t>EiUpdate</a:t>
            </a:r>
            <a:r>
              <a:rPr lang="en-US" altLang="ko-KR" sz="900" dirty="0"/>
              <a:t>/</a:t>
            </a:r>
            <a:r>
              <a:rPr lang="en-US" altLang="ko-KR" sz="900" dirty="0" err="1"/>
              <a:t>dateYMD</a:t>
            </a:r>
            <a:r>
              <a:rPr lang="en-US" altLang="ko-KR" sz="900" dirty="0"/>
              <a:t>/</a:t>
            </a:r>
            <a:r>
              <a:rPr lang="en-US" altLang="ko-KR" sz="900" dirty="0" err="1"/>
              <a:t>dateTime</a:t>
            </a:r>
            <a:r>
              <a:rPr lang="en-US" altLang="ko-KR" sz="900" dirty="0"/>
              <a:t>/</a:t>
            </a:r>
            <a:r>
              <a:rPr lang="en-US" altLang="ko-KR" sz="900" dirty="0" err="1"/>
              <a:t>rID</a:t>
            </a:r>
            <a:r>
              <a:rPr lang="en-US" altLang="ko-KR" sz="900" dirty="0"/>
              <a:t>/value/duration/</a:t>
            </a:r>
            <a:r>
              <a:rPr lang="en-US" altLang="ko-KR" sz="900" dirty="0" err="1"/>
              <a:t>reportName</a:t>
            </a:r>
            <a:r>
              <a:rPr lang="en-US" altLang="ko-KR" sz="900" dirty="0"/>
              <a:t>)</a:t>
            </a:r>
            <a:endParaRPr lang="en-US" altLang="ko-KR" sz="900" dirty="0" smtClean="0"/>
          </a:p>
          <a:p>
            <a:pPr marL="342900" indent="-342900" algn="ctr"/>
            <a:r>
              <a:rPr lang="en-US" altLang="ko-KR" sz="9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e.g</a:t>
            </a:r>
            <a:r>
              <a:rPr lang="en-US" altLang="ko-KR" sz="9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en-US" altLang="ko-KR" sz="900" i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ctr"/>
            <a:r>
              <a:rPr lang="en-US" altLang="ko-KR" sz="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[“</a:t>
            </a:r>
            <a:r>
              <a:rPr lang="en-US" altLang="ko-KR" sz="8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EiUpdate</a:t>
            </a:r>
            <a:r>
              <a:rPr lang="en-US" altLang="ko-KR" sz="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/20180711/2230/ServerEMA1_LED1/200.10/PT2S/TELEMETRY_USAGE” ,</a:t>
            </a:r>
          </a:p>
          <a:p>
            <a:pPr marL="342900" indent="-342900" algn="ctr"/>
            <a:r>
              <a:rPr lang="en-US" altLang="ko-KR" sz="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“20180711/2230/ServerEMA1_LED2/200.10/PT2S/TELEMETRY_USAGE” ]</a:t>
            </a:r>
            <a:endParaRPr lang="ko-KR" altLang="en-US" sz="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직사각형 59"/>
          <p:cNvSpPr/>
          <p:nvPr/>
        </p:nvSpPr>
        <p:spPr bwMode="auto">
          <a:xfrm>
            <a:off x="3419872" y="4407826"/>
            <a:ext cx="2304256" cy="2261534"/>
          </a:xfrm>
          <a:prstGeom prst="rect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3508523" y="4361908"/>
            <a:ext cx="2135039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ctr"/>
            <a:r>
              <a:rPr lang="en-US" altLang="ko-KR" sz="900" b="1" dirty="0" smtClean="0"/>
              <a:t>Transfer DR </a:t>
            </a:r>
            <a:r>
              <a:rPr lang="en-US" altLang="ko-KR" sz="900" b="1" dirty="0" err="1" smtClean="0"/>
              <a:t>UpdateInfo</a:t>
            </a:r>
            <a:r>
              <a:rPr lang="en-US" altLang="ko-KR" sz="900" b="1" dirty="0" smtClean="0"/>
              <a:t>(</a:t>
            </a:r>
            <a:r>
              <a:rPr lang="en-US" altLang="ko-KR" sz="900" b="1" dirty="0" smtClean="0">
                <a:solidFill>
                  <a:srgbClr val="C00000"/>
                </a:solidFill>
              </a:rPr>
              <a:t>Future</a:t>
            </a:r>
            <a:r>
              <a:rPr lang="en-US" altLang="ko-KR" sz="900" b="1" dirty="0" smtClean="0"/>
              <a:t>)</a:t>
            </a:r>
          </a:p>
          <a:p>
            <a:pPr marL="342900" indent="-342900" algn="ctr"/>
            <a:r>
              <a:rPr lang="en-US" altLang="ko-KR" sz="7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r>
              <a:rPr lang="en-US" altLang="ko-KR" sz="7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en-US" altLang="ko-KR" sz="700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ReportType</a:t>
            </a:r>
            <a:r>
              <a:rPr lang="en-US" altLang="ko-KR" sz="7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”: “Explicit”</a:t>
            </a:r>
            <a:r>
              <a:rPr lang="en-US" altLang="ko-KR" sz="7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“</a:t>
            </a:r>
            <a:r>
              <a:rPr lang="en-US" altLang="ko-KR" sz="7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UpdateReport</a:t>
            </a:r>
            <a:r>
              <a:rPr lang="en-US" altLang="ko-KR" sz="7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” : [{"type</a:t>
            </a:r>
            <a:r>
              <a:rPr lang="en-US" altLang="ko-KR" sz="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": "</a:t>
            </a:r>
            <a:r>
              <a:rPr lang="en-US" altLang="ko-KR" sz="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EiUpdate</a:t>
            </a:r>
            <a:r>
              <a:rPr lang="en-US" altLang="ko-KR" sz="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", "</a:t>
            </a:r>
            <a:r>
              <a:rPr lang="en-US" altLang="ko-KR" sz="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dateYMD</a:t>
            </a:r>
            <a:r>
              <a:rPr lang="en-US" altLang="ko-KR" sz="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": 20180711, "</a:t>
            </a:r>
            <a:r>
              <a:rPr lang="en-US" altLang="ko-KR" sz="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dateTime</a:t>
            </a:r>
            <a:r>
              <a:rPr lang="en-US" altLang="ko-KR" sz="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": 2230, "</a:t>
            </a:r>
            <a:r>
              <a:rPr lang="en-US" altLang="ko-KR" sz="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rID</a:t>
            </a:r>
            <a:r>
              <a:rPr lang="en-US" altLang="ko-KR" sz="7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": "</a:t>
            </a:r>
            <a:r>
              <a:rPr lang="en-US" altLang="ko-KR" sz="7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ServerEMA1_LED1</a:t>
            </a:r>
            <a:r>
              <a:rPr lang="en-US" altLang="ko-KR" sz="7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", </a:t>
            </a:r>
            <a:r>
              <a:rPr lang="en-US" altLang="ko-KR" sz="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"duration": PT2S, "</a:t>
            </a:r>
            <a:r>
              <a:rPr lang="en-US" altLang="ko-KR" sz="7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reportName</a:t>
            </a:r>
            <a:r>
              <a:rPr lang="en-US" altLang="ko-KR" sz="7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": "TELEMETRY_USAGE“..}]}</a:t>
            </a:r>
            <a:endParaRPr lang="en-US" altLang="ko-KR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3537458" y="5145920"/>
            <a:ext cx="2114662" cy="1451432"/>
          </a:xfrm>
          <a:prstGeom prst="rect">
            <a:avLst/>
          </a:prstGeom>
          <a:solidFill>
            <a:schemeClr val="accent3">
              <a:lumMod val="8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9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Transfer DR Update Info</a:t>
            </a:r>
            <a:r>
              <a:rPr lang="en-US" altLang="ko-KR" sz="900" b="1" dirty="0" smtClean="0">
                <a:solidFill>
                  <a:schemeClr val="tx1"/>
                </a:solidFill>
              </a:rPr>
              <a:t> </a:t>
            </a:r>
            <a:r>
              <a:rPr lang="en-US" altLang="ko-KR" sz="900" b="1" dirty="0" err="1" smtClean="0">
                <a:solidFill>
                  <a:schemeClr val="tx1"/>
                </a:solidFill>
              </a:rPr>
              <a:t>JSONObject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graphicFrame>
        <p:nvGraphicFramePr>
          <p:cNvPr id="63" name="표 62"/>
          <p:cNvGraphicFramePr>
            <a:graphicFrameLocks noGrp="1"/>
          </p:cNvGraphicFramePr>
          <p:nvPr>
            <p:extLst/>
          </p:nvPr>
        </p:nvGraphicFramePr>
        <p:xfrm>
          <a:off x="4144165" y="5325479"/>
          <a:ext cx="1498884" cy="12306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13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75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050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ReportType</a:t>
                      </a:r>
                      <a:endParaRPr lang="ko-KR" altLang="en-US" sz="6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393" marR="62393" marT="31197" marB="311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String</a:t>
                      </a:r>
                      <a:endParaRPr lang="ko-KR" altLang="en-US" sz="6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393" marR="62393" marT="31197" marB="3119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50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UpdateReport</a:t>
                      </a:r>
                      <a:endParaRPr lang="ko-KR" altLang="en-US" sz="6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393" marR="62393" marT="31197" marB="311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JSONArray</a:t>
                      </a:r>
                      <a:endParaRPr lang="ko-KR" altLang="en-US" sz="6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393" marR="62393" marT="31197" marB="3119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50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dirty="0" smtClean="0">
                          <a:solidFill>
                            <a:srgbClr val="7030A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Type</a:t>
                      </a:r>
                      <a:endParaRPr lang="ko-KR" altLang="en-US" sz="6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393" marR="62393" marT="31197" marB="311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String</a:t>
                      </a:r>
                      <a:endParaRPr lang="ko-KR" altLang="en-US" sz="6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393" marR="62393" marT="31197" marB="3119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50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err="1" smtClean="0">
                          <a:solidFill>
                            <a:srgbClr val="7030A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DateYMD</a:t>
                      </a:r>
                      <a:endParaRPr lang="ko-KR" altLang="en-US" sz="6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393" marR="62393" marT="31197" marB="311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Integer</a:t>
                      </a:r>
                      <a:endParaRPr lang="ko-KR" altLang="en-US" sz="6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393" marR="62393" marT="31197" marB="3119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50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DateTime</a:t>
                      </a:r>
                      <a:endParaRPr lang="ko-KR" altLang="en-US" sz="6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393" marR="62393" marT="31197" marB="311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Integer</a:t>
                      </a:r>
                      <a:endParaRPr lang="ko-KR" altLang="en-US" sz="6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393" marR="62393" marT="31197" marB="3119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50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RID</a:t>
                      </a:r>
                      <a:endParaRPr lang="ko-KR" altLang="en-US" sz="6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393" marR="62393" marT="31197" marB="311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String</a:t>
                      </a:r>
                      <a:endParaRPr lang="ko-KR" altLang="en-US" sz="6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393" marR="62393" marT="31197" marB="3119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50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Duration</a:t>
                      </a:r>
                      <a:endParaRPr lang="ko-KR" altLang="en-US" sz="6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393" marR="62393" marT="31197" marB="311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String</a:t>
                      </a:r>
                      <a:endParaRPr lang="ko-KR" altLang="en-US" sz="6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393" marR="62393" marT="31197" marB="3119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50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ReportName</a:t>
                      </a:r>
                      <a:endParaRPr lang="ko-KR" altLang="en-US" sz="6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393" marR="62393" marT="31197" marB="311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String</a:t>
                      </a:r>
                      <a:endParaRPr lang="ko-KR" altLang="en-US" sz="6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393" marR="62393" marT="31197" marB="3119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44" name="TextBox 43">
            <a:extLst>
              <a:ext uri="{FF2B5EF4-FFF2-40B4-BE49-F238E27FC236}">
                <a16:creationId xmlns:a16="http://schemas.microsoft.com/office/drawing/2014/main" id="{CDF50817-4D7F-4AC6-87F8-B65AD7E1EA2E}"/>
              </a:ext>
            </a:extLst>
          </p:cNvPr>
          <p:cNvSpPr txBox="1"/>
          <p:nvPr/>
        </p:nvSpPr>
        <p:spPr>
          <a:xfrm>
            <a:off x="6474335" y="1499646"/>
            <a:ext cx="15963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0156FF"/>
                </a:solidFill>
              </a:rPr>
              <a:t>EMAP</a:t>
            </a:r>
          </a:p>
          <a:p>
            <a:pPr algn="ctr"/>
            <a:r>
              <a:rPr lang="en-US" altLang="ko-KR" sz="1200" dirty="0">
                <a:solidFill>
                  <a:srgbClr val="0156FF"/>
                </a:solidFill>
              </a:rPr>
              <a:t>CoAP/JSON</a:t>
            </a:r>
          </a:p>
          <a:p>
            <a:pPr algn="ctr"/>
            <a:r>
              <a:rPr lang="en-US" altLang="ko-KR" sz="1200" dirty="0" smtClean="0"/>
              <a:t>(Option MQTT/JSON)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3496969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b="1" dirty="0" smtClean="0">
                <a:ea typeface="굴림" pitchFamily="50" charset="-127"/>
              </a:rPr>
              <a:t>Update Report(EMAP - Implicit)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7C6F095-276F-4AD3-9842-1213BA0CC323}" type="slidenum">
              <a:rPr lang="ko-KR" altLang="en-US" smtClean="0"/>
              <a:pPr>
                <a:defRPr/>
              </a:pPr>
              <a:t>314</a:t>
            </a:fld>
            <a:endParaRPr lang="ko-KR" altLang="en-US"/>
          </a:p>
        </p:txBody>
      </p:sp>
      <p:cxnSp>
        <p:nvCxnSpPr>
          <p:cNvPr id="27" name="직선 화살표 연결선 26"/>
          <p:cNvCxnSpPr>
            <a:cxnSpLocks/>
          </p:cNvCxnSpPr>
          <p:nvPr/>
        </p:nvCxnSpPr>
        <p:spPr bwMode="auto">
          <a:xfrm flipH="1">
            <a:off x="3214066" y="3644633"/>
            <a:ext cx="2714030" cy="0"/>
          </a:xfrm>
          <a:prstGeom prst="straightConnector1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5" name="직선 화살표 연결선 34"/>
          <p:cNvCxnSpPr>
            <a:cxnSpLocks/>
          </p:cNvCxnSpPr>
          <p:nvPr/>
        </p:nvCxnSpPr>
        <p:spPr bwMode="auto">
          <a:xfrm flipH="1">
            <a:off x="5928096" y="3461211"/>
            <a:ext cx="2714033" cy="0"/>
          </a:xfrm>
          <a:prstGeom prst="straightConnector1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lgDashDot"/>
            <a:round/>
            <a:headEnd type="none" w="med" len="med"/>
            <a:tailEnd type="arrow"/>
          </a:ln>
          <a:effectLst/>
        </p:spPr>
      </p:cxnSp>
      <p:sp>
        <p:nvSpPr>
          <p:cNvPr id="36" name="직사각형 35"/>
          <p:cNvSpPr/>
          <p:nvPr/>
        </p:nvSpPr>
        <p:spPr>
          <a:xfrm>
            <a:off x="6808058" y="3218066"/>
            <a:ext cx="95410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err="1"/>
              <a:t>UpdateReport</a:t>
            </a:r>
            <a:endParaRPr lang="ko-KR" altLang="en-US" sz="1000" dirty="0"/>
          </a:p>
        </p:txBody>
      </p:sp>
      <p:sp>
        <p:nvSpPr>
          <p:cNvPr id="37" name="직사각형 36"/>
          <p:cNvSpPr/>
          <p:nvPr/>
        </p:nvSpPr>
        <p:spPr>
          <a:xfrm>
            <a:off x="6754722" y="3637196"/>
            <a:ext cx="102463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err="1"/>
              <a:t>UpdatedReport</a:t>
            </a:r>
            <a:endParaRPr lang="en-US" altLang="ko-KR" sz="1000" dirty="0"/>
          </a:p>
        </p:txBody>
      </p:sp>
      <p:cxnSp>
        <p:nvCxnSpPr>
          <p:cNvPr id="38" name="직선 화살표 연결선 37"/>
          <p:cNvCxnSpPr>
            <a:cxnSpLocks/>
          </p:cNvCxnSpPr>
          <p:nvPr/>
        </p:nvCxnSpPr>
        <p:spPr bwMode="auto">
          <a:xfrm>
            <a:off x="5928096" y="3888251"/>
            <a:ext cx="2714032" cy="0"/>
          </a:xfrm>
          <a:prstGeom prst="straightConnector1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lgDashDot"/>
            <a:round/>
            <a:headEnd type="none" w="med" len="med"/>
            <a:tailEnd type="arrow"/>
          </a:ln>
          <a:effectLst/>
        </p:spPr>
      </p:cxnSp>
      <p:sp>
        <p:nvSpPr>
          <p:cNvPr id="39" name="TextBox 38"/>
          <p:cNvSpPr txBox="1"/>
          <p:nvPr/>
        </p:nvSpPr>
        <p:spPr>
          <a:xfrm>
            <a:off x="7109199" y="4020447"/>
            <a:ext cx="461665" cy="36945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dirty="0"/>
              <a:t>…</a:t>
            </a:r>
            <a:endParaRPr lang="ko-KR" altLang="en-US" dirty="0"/>
          </a:p>
        </p:txBody>
      </p:sp>
      <p:cxnSp>
        <p:nvCxnSpPr>
          <p:cNvPr id="25" name="직선 화살표 연결선 24"/>
          <p:cNvCxnSpPr>
            <a:cxnSpLocks/>
          </p:cNvCxnSpPr>
          <p:nvPr/>
        </p:nvCxnSpPr>
        <p:spPr bwMode="auto">
          <a:xfrm flipH="1">
            <a:off x="500034" y="3828054"/>
            <a:ext cx="2714031" cy="0"/>
          </a:xfrm>
          <a:prstGeom prst="straightConnector1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40" name="직선 화살표 연결선 39"/>
          <p:cNvCxnSpPr>
            <a:cxnSpLocks/>
          </p:cNvCxnSpPr>
          <p:nvPr/>
        </p:nvCxnSpPr>
        <p:spPr bwMode="auto">
          <a:xfrm>
            <a:off x="500034" y="4299111"/>
            <a:ext cx="2714031" cy="0"/>
          </a:xfrm>
          <a:prstGeom prst="straightConnector1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41" name="TextBox 40"/>
          <p:cNvSpPr txBox="1"/>
          <p:nvPr/>
        </p:nvSpPr>
        <p:spPr>
          <a:xfrm>
            <a:off x="1696691" y="4511554"/>
            <a:ext cx="461665" cy="36945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dirty="0"/>
              <a:t>…</a:t>
            </a:r>
            <a:endParaRPr lang="ko-KR" altLang="en-US" dirty="0"/>
          </a:p>
        </p:txBody>
      </p:sp>
      <p:sp>
        <p:nvSpPr>
          <p:cNvPr id="42" name="직사각형 41"/>
          <p:cNvSpPr/>
          <p:nvPr/>
        </p:nvSpPr>
        <p:spPr>
          <a:xfrm>
            <a:off x="1412883" y="3569453"/>
            <a:ext cx="95410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err="1"/>
              <a:t>UpdateReport</a:t>
            </a:r>
            <a:endParaRPr lang="ko-KR" altLang="en-US" sz="1000" dirty="0"/>
          </a:p>
        </p:txBody>
      </p:sp>
      <p:sp>
        <p:nvSpPr>
          <p:cNvPr id="43" name="직사각형 42"/>
          <p:cNvSpPr/>
          <p:nvPr/>
        </p:nvSpPr>
        <p:spPr>
          <a:xfrm>
            <a:off x="814962" y="4040492"/>
            <a:ext cx="214994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/>
              <a:t>HTTP 200 OK (</a:t>
            </a:r>
            <a:r>
              <a:rPr lang="en-US" altLang="ko-KR" sz="1000" dirty="0" err="1"/>
              <a:t>oadrUpdatedReport</a:t>
            </a:r>
            <a:r>
              <a:rPr lang="en-US" altLang="ko-KR" sz="1000" dirty="0"/>
              <a:t>)</a:t>
            </a:r>
            <a:endParaRPr lang="ko-KR" altLang="en-US" sz="1000" dirty="0"/>
          </a:p>
        </p:txBody>
      </p:sp>
      <p:sp>
        <p:nvSpPr>
          <p:cNvPr id="48" name="직사각형 47"/>
          <p:cNvSpPr/>
          <p:nvPr/>
        </p:nvSpPr>
        <p:spPr bwMode="auto">
          <a:xfrm>
            <a:off x="3080376" y="2675393"/>
            <a:ext cx="5667384" cy="1623718"/>
          </a:xfrm>
          <a:prstGeom prst="rect">
            <a:avLst/>
          </a:prstGeom>
          <a:noFill/>
          <a:ln w="12699" cap="flat" cmpd="sng" algn="ctr">
            <a:solidFill>
              <a:srgbClr val="FF0000"/>
            </a:solidFill>
            <a:prstDash val="lg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C58A04F-A8C6-42EB-A45C-1925123EA5EB}"/>
              </a:ext>
            </a:extLst>
          </p:cNvPr>
          <p:cNvSpPr txBox="1"/>
          <p:nvPr/>
        </p:nvSpPr>
        <p:spPr>
          <a:xfrm>
            <a:off x="7109199" y="2919292"/>
            <a:ext cx="461665" cy="36945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dirty="0"/>
              <a:t>…</a:t>
            </a:r>
            <a:endParaRPr lang="ko-KR" altLang="en-US" dirty="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C4F8D177-FBE7-4B2F-AEAA-9BF391850BF9}"/>
              </a:ext>
            </a:extLst>
          </p:cNvPr>
          <p:cNvSpPr txBox="1"/>
          <p:nvPr/>
        </p:nvSpPr>
        <p:spPr>
          <a:xfrm>
            <a:off x="1696691" y="3104021"/>
            <a:ext cx="461665" cy="36945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dirty="0"/>
              <a:t>…</a:t>
            </a:r>
            <a:endParaRPr lang="ko-KR" altLang="en-US" dirty="0"/>
          </a:p>
        </p:txBody>
      </p:sp>
      <p:cxnSp>
        <p:nvCxnSpPr>
          <p:cNvPr id="87" name="직선 연결선 86">
            <a:extLst>
              <a:ext uri="{FF2B5EF4-FFF2-40B4-BE49-F238E27FC236}">
                <a16:creationId xmlns:a16="http://schemas.microsoft.com/office/drawing/2014/main" id="{ADBA9B93-E864-4944-9D40-BE4E423F5364}"/>
              </a:ext>
            </a:extLst>
          </p:cNvPr>
          <p:cNvCxnSpPr>
            <a:cxnSpLocks/>
            <a:stCxn id="91" idx="2"/>
          </p:cNvCxnSpPr>
          <p:nvPr/>
        </p:nvCxnSpPr>
        <p:spPr bwMode="auto">
          <a:xfrm>
            <a:off x="500034" y="1912842"/>
            <a:ext cx="0" cy="3579248"/>
          </a:xfrm>
          <a:prstGeom prst="line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8" name="직선 연결선 87">
            <a:extLst>
              <a:ext uri="{FF2B5EF4-FFF2-40B4-BE49-F238E27FC236}">
                <a16:creationId xmlns:a16="http://schemas.microsoft.com/office/drawing/2014/main" id="{78F830AE-B205-4EDE-83BC-7803387F36E7}"/>
              </a:ext>
            </a:extLst>
          </p:cNvPr>
          <p:cNvCxnSpPr>
            <a:cxnSpLocks/>
            <a:stCxn id="92" idx="2"/>
          </p:cNvCxnSpPr>
          <p:nvPr/>
        </p:nvCxnSpPr>
        <p:spPr bwMode="auto">
          <a:xfrm>
            <a:off x="3214065" y="1912843"/>
            <a:ext cx="0" cy="3579247"/>
          </a:xfrm>
          <a:prstGeom prst="line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9" name="직선 연결선 88">
            <a:extLst>
              <a:ext uri="{FF2B5EF4-FFF2-40B4-BE49-F238E27FC236}">
                <a16:creationId xmlns:a16="http://schemas.microsoft.com/office/drawing/2014/main" id="{1C6CD4C7-1EF0-48AE-A156-9C4EDE5E741D}"/>
              </a:ext>
            </a:extLst>
          </p:cNvPr>
          <p:cNvCxnSpPr>
            <a:cxnSpLocks/>
            <a:stCxn id="93" idx="2"/>
          </p:cNvCxnSpPr>
          <p:nvPr/>
        </p:nvCxnSpPr>
        <p:spPr bwMode="auto">
          <a:xfrm>
            <a:off x="5928096" y="1912844"/>
            <a:ext cx="0" cy="3579246"/>
          </a:xfrm>
          <a:prstGeom prst="line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0" name="직선 연결선 89">
            <a:extLst>
              <a:ext uri="{FF2B5EF4-FFF2-40B4-BE49-F238E27FC236}">
                <a16:creationId xmlns:a16="http://schemas.microsoft.com/office/drawing/2014/main" id="{2ABE61BF-A745-4766-A465-FAA7462CF269}"/>
              </a:ext>
            </a:extLst>
          </p:cNvPr>
          <p:cNvCxnSpPr>
            <a:cxnSpLocks/>
            <a:stCxn id="94" idx="2"/>
          </p:cNvCxnSpPr>
          <p:nvPr/>
        </p:nvCxnSpPr>
        <p:spPr bwMode="auto">
          <a:xfrm>
            <a:off x="8642128" y="1912845"/>
            <a:ext cx="0" cy="3579245"/>
          </a:xfrm>
          <a:prstGeom prst="line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F535DA36-0564-4A3C-9108-F4098CBF0E3A}"/>
              </a:ext>
            </a:extLst>
          </p:cNvPr>
          <p:cNvSpPr/>
          <p:nvPr/>
        </p:nvSpPr>
        <p:spPr bwMode="auto">
          <a:xfrm>
            <a:off x="-71470" y="1412776"/>
            <a:ext cx="1143008" cy="500066"/>
          </a:xfrm>
          <a:prstGeom prst="rect">
            <a:avLst/>
          </a:prstGeom>
          <a:solidFill>
            <a:schemeClr val="bg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300" b="1" dirty="0" smtClean="0">
                <a:latin typeface="Times New Roman" pitchFamily="18" charset="0"/>
                <a:ea typeface="굴림" pitchFamily="50" charset="-127"/>
              </a:rPr>
              <a:t>EPRI VTN</a:t>
            </a:r>
            <a:endParaRPr kumimoji="0" lang="ko-KR" altLang="en-US" sz="1300" b="1" i="0" u="none" strike="noStrike" cap="none" normalizeH="0" baseline="0" dirty="0">
              <a:ln>
                <a:noFill/>
              </a:ln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8ED0FDE2-70F9-420C-BFA9-BAD52F972552}"/>
              </a:ext>
            </a:extLst>
          </p:cNvPr>
          <p:cNvSpPr/>
          <p:nvPr/>
        </p:nvSpPr>
        <p:spPr bwMode="auto">
          <a:xfrm>
            <a:off x="2642561" y="1412777"/>
            <a:ext cx="1143008" cy="500066"/>
          </a:xfrm>
          <a:prstGeom prst="rect">
            <a:avLst/>
          </a:prstGeom>
          <a:solidFill>
            <a:schemeClr val="bg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300" b="1" dirty="0" smtClean="0">
                <a:latin typeface="Times New Roman" pitchFamily="18" charset="0"/>
                <a:ea typeface="굴림" pitchFamily="50" charset="-127"/>
              </a:rPr>
              <a:t>EPRI VEN</a:t>
            </a:r>
            <a:endParaRPr lang="ko-KR" altLang="en-US" sz="1300" b="1" dirty="0"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AF67401B-BFEE-4E86-A0ED-BEA7071F94B8}"/>
              </a:ext>
            </a:extLst>
          </p:cNvPr>
          <p:cNvSpPr/>
          <p:nvPr/>
        </p:nvSpPr>
        <p:spPr bwMode="auto">
          <a:xfrm>
            <a:off x="5356592" y="1412778"/>
            <a:ext cx="1143008" cy="500066"/>
          </a:xfrm>
          <a:prstGeom prst="rect">
            <a:avLst/>
          </a:prstGeom>
          <a:solidFill>
            <a:schemeClr val="bg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300" b="1" dirty="0" smtClean="0">
                <a:latin typeface="Times New Roman" pitchFamily="18" charset="0"/>
                <a:ea typeface="굴림" pitchFamily="50" charset="-127"/>
              </a:rPr>
              <a:t>Server EMA</a:t>
            </a:r>
            <a:endParaRPr lang="ko-KR" altLang="en-US" sz="1300" b="1" dirty="0"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1AA718C6-983F-49FB-B2F4-02E440BBA3AE}"/>
              </a:ext>
            </a:extLst>
          </p:cNvPr>
          <p:cNvSpPr/>
          <p:nvPr/>
        </p:nvSpPr>
        <p:spPr bwMode="auto">
          <a:xfrm>
            <a:off x="7963408" y="1412779"/>
            <a:ext cx="1357440" cy="500066"/>
          </a:xfrm>
          <a:prstGeom prst="rect">
            <a:avLst/>
          </a:prstGeom>
          <a:solidFill>
            <a:schemeClr val="bg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300" b="1" dirty="0" smtClean="0">
                <a:latin typeface="Times New Roman" pitchFamily="18" charset="0"/>
                <a:ea typeface="굴림" pitchFamily="50" charset="-127"/>
              </a:rPr>
              <a:t>Client EMA</a:t>
            </a:r>
            <a:endParaRPr lang="ko-KR" altLang="en-US" sz="1300" b="1" dirty="0"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D8A1FF2F-E58C-4A00-80CB-302A3685FE0C}"/>
              </a:ext>
            </a:extLst>
          </p:cNvPr>
          <p:cNvSpPr txBox="1"/>
          <p:nvPr/>
        </p:nvSpPr>
        <p:spPr>
          <a:xfrm>
            <a:off x="1336418" y="1499646"/>
            <a:ext cx="9332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0156FF"/>
                </a:solidFill>
              </a:rPr>
              <a:t>OpenADR</a:t>
            </a:r>
          </a:p>
          <a:p>
            <a:pPr algn="ctr"/>
            <a:r>
              <a:rPr lang="en-US" altLang="ko-KR" sz="1200" dirty="0">
                <a:solidFill>
                  <a:srgbClr val="0156FF"/>
                </a:solidFill>
              </a:rPr>
              <a:t>HTTP/XML</a:t>
            </a:r>
            <a:endParaRPr lang="ko-KR" altLang="en-US" sz="1200" dirty="0">
              <a:solidFill>
                <a:srgbClr val="0156FF"/>
              </a:solidFill>
            </a:endParaRPr>
          </a:p>
        </p:txBody>
      </p:sp>
      <p:cxnSp>
        <p:nvCxnSpPr>
          <p:cNvPr id="52" name="직선 화살표 연결선 51"/>
          <p:cNvCxnSpPr/>
          <p:nvPr/>
        </p:nvCxnSpPr>
        <p:spPr bwMode="auto">
          <a:xfrm rot="10800000" flipV="1">
            <a:off x="3225752" y="2371650"/>
            <a:ext cx="2714400" cy="0"/>
          </a:xfrm>
          <a:prstGeom prst="straightConnector1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53" name="직사각형 52"/>
          <p:cNvSpPr/>
          <p:nvPr/>
        </p:nvSpPr>
        <p:spPr>
          <a:xfrm>
            <a:off x="4229731" y="2132856"/>
            <a:ext cx="63030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smtClean="0"/>
              <a:t>Connect</a:t>
            </a:r>
            <a:endParaRPr lang="ko-KR" altLang="en-US" sz="1000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7E1606D-0168-4BCA-862E-351D53735FFA}"/>
              </a:ext>
            </a:extLst>
          </p:cNvPr>
          <p:cNvSpPr txBox="1"/>
          <p:nvPr/>
        </p:nvSpPr>
        <p:spPr>
          <a:xfrm>
            <a:off x="3773973" y="1855857"/>
            <a:ext cx="16621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rgbClr val="FF0000"/>
                </a:solidFill>
              </a:rPr>
              <a:t>UDP Interconnection</a:t>
            </a:r>
            <a:endParaRPr lang="en-US" altLang="ko-KR" sz="1200" b="1" dirty="0">
              <a:solidFill>
                <a:srgbClr val="FF0000"/>
              </a:solidFill>
            </a:endParaRPr>
          </a:p>
        </p:txBody>
      </p:sp>
      <p:sp>
        <p:nvSpPr>
          <p:cNvPr id="55" name="직사각형 54"/>
          <p:cNvSpPr/>
          <p:nvPr/>
        </p:nvSpPr>
        <p:spPr bwMode="auto">
          <a:xfrm>
            <a:off x="3275856" y="1913228"/>
            <a:ext cx="492251" cy="284983"/>
          </a:xfrm>
          <a:prstGeom prst="rect">
            <a:avLst/>
          </a:prstGeom>
          <a:solidFill>
            <a:srgbClr val="92D050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000" dirty="0" smtClean="0">
                <a:latin typeface="Times New Roman" pitchFamily="18" charset="0"/>
                <a:ea typeface="굴림" pitchFamily="50" charset="-127"/>
              </a:rPr>
              <a:t>UDP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000" dirty="0" smtClean="0">
                <a:latin typeface="Times New Roman" pitchFamily="18" charset="0"/>
                <a:ea typeface="굴림" pitchFamily="50" charset="-127"/>
              </a:rPr>
              <a:t>Server</a:t>
            </a:r>
            <a:endParaRPr kumimoji="0" lang="ko-KR" altLang="en-US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56" name="직사각형 55"/>
          <p:cNvSpPr/>
          <p:nvPr/>
        </p:nvSpPr>
        <p:spPr bwMode="auto">
          <a:xfrm>
            <a:off x="5394222" y="1913228"/>
            <a:ext cx="492251" cy="284983"/>
          </a:xfrm>
          <a:prstGeom prst="rect">
            <a:avLst/>
          </a:prstGeom>
          <a:solidFill>
            <a:srgbClr val="92D050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000" dirty="0" smtClean="0">
                <a:latin typeface="Times New Roman" pitchFamily="18" charset="0"/>
                <a:ea typeface="굴림" pitchFamily="50" charset="-127"/>
              </a:rPr>
              <a:t>UDP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000" dirty="0" smtClean="0">
                <a:latin typeface="Times New Roman" pitchFamily="18" charset="0"/>
                <a:ea typeface="굴림" pitchFamily="50" charset="-127"/>
              </a:rPr>
              <a:t>Client</a:t>
            </a:r>
            <a:endParaRPr kumimoji="0" lang="ko-KR" altLang="en-US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3172813" y="2692949"/>
            <a:ext cx="271366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ctr"/>
            <a:r>
              <a:rPr lang="en-US" altLang="ko-KR" sz="900" b="1" dirty="0" smtClean="0"/>
              <a:t>Transfer DR Event Info(</a:t>
            </a:r>
            <a:r>
              <a:rPr lang="en-US" altLang="ko-KR" sz="900" b="1" dirty="0" smtClean="0">
                <a:solidFill>
                  <a:srgbClr val="1966FF"/>
                </a:solidFill>
              </a:rPr>
              <a:t>Current</a:t>
            </a:r>
            <a:r>
              <a:rPr lang="en-US" altLang="ko-KR" sz="900" b="1" dirty="0" smtClean="0"/>
              <a:t>)</a:t>
            </a:r>
          </a:p>
          <a:p>
            <a:pPr marL="342900" indent="-342900" algn="ctr"/>
            <a:r>
              <a:rPr lang="en-US" altLang="ko-KR" sz="900" dirty="0"/>
              <a:t>(</a:t>
            </a:r>
            <a:r>
              <a:rPr lang="en-US" altLang="ko-KR" sz="900" dirty="0" err="1"/>
              <a:t>EiUpdate</a:t>
            </a:r>
            <a:r>
              <a:rPr lang="en-US" altLang="ko-KR" sz="900" dirty="0"/>
              <a:t>/</a:t>
            </a:r>
            <a:r>
              <a:rPr lang="en-US" altLang="ko-KR" sz="900" dirty="0" err="1"/>
              <a:t>dateYMD</a:t>
            </a:r>
            <a:r>
              <a:rPr lang="en-US" altLang="ko-KR" sz="900" dirty="0"/>
              <a:t>/</a:t>
            </a:r>
            <a:r>
              <a:rPr lang="en-US" altLang="ko-KR" sz="900" dirty="0" err="1"/>
              <a:t>dateTime</a:t>
            </a:r>
            <a:r>
              <a:rPr lang="en-US" altLang="ko-KR" sz="900" dirty="0"/>
              <a:t>/</a:t>
            </a:r>
            <a:r>
              <a:rPr lang="en-US" altLang="ko-KR" sz="900" dirty="0" err="1"/>
              <a:t>rID</a:t>
            </a:r>
            <a:r>
              <a:rPr lang="en-US" altLang="ko-KR" sz="900" dirty="0"/>
              <a:t>/value/duration/</a:t>
            </a:r>
            <a:r>
              <a:rPr lang="en-US" altLang="ko-KR" sz="900" dirty="0" err="1"/>
              <a:t>reportName</a:t>
            </a:r>
            <a:r>
              <a:rPr lang="en-US" altLang="ko-KR" sz="900" dirty="0"/>
              <a:t>)</a:t>
            </a:r>
            <a:endParaRPr lang="en-US" altLang="ko-KR" sz="900" dirty="0" smtClean="0"/>
          </a:p>
          <a:p>
            <a:pPr marL="342900" indent="-342900" algn="ctr"/>
            <a:r>
              <a:rPr lang="en-US" altLang="ko-KR" sz="9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e.g</a:t>
            </a:r>
            <a:r>
              <a:rPr lang="en-US" altLang="ko-KR" sz="9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altLang="ko-KR" sz="9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EiUpdate</a:t>
            </a:r>
            <a:r>
              <a:rPr lang="en-US" altLang="ko-KR" sz="9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/20180711/2230/ServerEMA1/200.10/PT2S/TELEMETRY_USAGE</a:t>
            </a:r>
            <a:endParaRPr lang="ko-KR" altLang="en-US" sz="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직사각형 49"/>
          <p:cNvSpPr/>
          <p:nvPr/>
        </p:nvSpPr>
        <p:spPr bwMode="auto">
          <a:xfrm>
            <a:off x="3419872" y="4407826"/>
            <a:ext cx="2304256" cy="2261534"/>
          </a:xfrm>
          <a:prstGeom prst="rect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3508523" y="4361908"/>
            <a:ext cx="2135039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ctr"/>
            <a:r>
              <a:rPr lang="en-US" altLang="ko-KR" sz="900" b="1" dirty="0" smtClean="0"/>
              <a:t>Transfer DR </a:t>
            </a:r>
            <a:r>
              <a:rPr lang="en-US" altLang="ko-KR" sz="900" b="1" dirty="0" err="1" smtClean="0"/>
              <a:t>UpdateInfo</a:t>
            </a:r>
            <a:r>
              <a:rPr lang="en-US" altLang="ko-KR" sz="900" b="1" dirty="0" smtClean="0"/>
              <a:t>(</a:t>
            </a:r>
            <a:r>
              <a:rPr lang="en-US" altLang="ko-KR" sz="900" b="1" dirty="0" smtClean="0">
                <a:solidFill>
                  <a:srgbClr val="C00000"/>
                </a:solidFill>
              </a:rPr>
              <a:t>Future</a:t>
            </a:r>
            <a:r>
              <a:rPr lang="en-US" altLang="ko-KR" sz="900" b="1" dirty="0" smtClean="0"/>
              <a:t>)</a:t>
            </a:r>
          </a:p>
          <a:p>
            <a:pPr marL="342900" indent="-342900" algn="ctr"/>
            <a:r>
              <a:rPr lang="en-US" altLang="ko-KR" sz="7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r>
              <a:rPr lang="en-US" altLang="ko-KR" sz="7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en-US" altLang="ko-KR" sz="700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ReportType</a:t>
            </a:r>
            <a:r>
              <a:rPr lang="en-US" altLang="ko-KR" sz="7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”: “Implicit”</a:t>
            </a:r>
            <a:r>
              <a:rPr lang="en-US" altLang="ko-KR" sz="7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“</a:t>
            </a:r>
            <a:r>
              <a:rPr lang="en-US" altLang="ko-KR" sz="7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UpdateReport</a:t>
            </a:r>
            <a:r>
              <a:rPr lang="en-US" altLang="ko-KR" sz="7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” : [{"type</a:t>
            </a:r>
            <a:r>
              <a:rPr lang="en-US" altLang="ko-KR" sz="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": "</a:t>
            </a:r>
            <a:r>
              <a:rPr lang="en-US" altLang="ko-KR" sz="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EiUpdate</a:t>
            </a:r>
            <a:r>
              <a:rPr lang="en-US" altLang="ko-KR" sz="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", "</a:t>
            </a:r>
            <a:r>
              <a:rPr lang="en-US" altLang="ko-KR" sz="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dateYMD</a:t>
            </a:r>
            <a:r>
              <a:rPr lang="en-US" altLang="ko-KR" sz="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": 20180711, "</a:t>
            </a:r>
            <a:r>
              <a:rPr lang="en-US" altLang="ko-KR" sz="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dateTime</a:t>
            </a:r>
            <a:r>
              <a:rPr lang="en-US" altLang="ko-KR" sz="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": 2230, "</a:t>
            </a:r>
            <a:r>
              <a:rPr lang="en-US" altLang="ko-KR" sz="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rID</a:t>
            </a:r>
            <a:r>
              <a:rPr lang="en-US" altLang="ko-KR" sz="7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": "</a:t>
            </a:r>
            <a:r>
              <a:rPr lang="en-US" altLang="ko-KR" sz="7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ServerEMA1</a:t>
            </a:r>
            <a:r>
              <a:rPr lang="en-US" altLang="ko-KR" sz="7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", </a:t>
            </a:r>
            <a:r>
              <a:rPr lang="en-US" altLang="ko-KR" sz="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"duration": PT2S, "</a:t>
            </a:r>
            <a:r>
              <a:rPr lang="en-US" altLang="ko-KR" sz="7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reportName</a:t>
            </a:r>
            <a:r>
              <a:rPr lang="en-US" altLang="ko-KR" sz="7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": "TELEMETRY_USAGE“}]}</a:t>
            </a:r>
            <a:endParaRPr lang="en-US" altLang="ko-KR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3537458" y="5145920"/>
            <a:ext cx="2114662" cy="1451432"/>
          </a:xfrm>
          <a:prstGeom prst="rect">
            <a:avLst/>
          </a:prstGeom>
          <a:solidFill>
            <a:schemeClr val="accent3">
              <a:lumMod val="8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9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Transfer DR Update Info</a:t>
            </a:r>
            <a:r>
              <a:rPr lang="en-US" altLang="ko-KR" sz="900" b="1" dirty="0" smtClean="0">
                <a:solidFill>
                  <a:schemeClr val="tx1"/>
                </a:solidFill>
              </a:rPr>
              <a:t> </a:t>
            </a:r>
            <a:r>
              <a:rPr lang="en-US" altLang="ko-KR" sz="900" b="1" dirty="0" err="1" smtClean="0">
                <a:solidFill>
                  <a:schemeClr val="tx1"/>
                </a:solidFill>
              </a:rPr>
              <a:t>JSONObject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graphicFrame>
        <p:nvGraphicFramePr>
          <p:cNvPr id="64" name="표 63"/>
          <p:cNvGraphicFramePr>
            <a:graphicFrameLocks noGrp="1"/>
          </p:cNvGraphicFramePr>
          <p:nvPr>
            <p:extLst/>
          </p:nvPr>
        </p:nvGraphicFramePr>
        <p:xfrm>
          <a:off x="4144165" y="5325479"/>
          <a:ext cx="1498884" cy="12306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13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75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050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ReportType</a:t>
                      </a:r>
                      <a:endParaRPr lang="ko-KR" altLang="en-US" sz="6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393" marR="62393" marT="31197" marB="311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String</a:t>
                      </a:r>
                      <a:endParaRPr lang="ko-KR" altLang="en-US" sz="6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393" marR="62393" marT="31197" marB="3119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50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UpdateReport</a:t>
                      </a:r>
                      <a:endParaRPr lang="ko-KR" altLang="en-US" sz="6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393" marR="62393" marT="31197" marB="311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JSONArray</a:t>
                      </a:r>
                      <a:endParaRPr lang="ko-KR" altLang="en-US" sz="6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393" marR="62393" marT="31197" marB="3119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50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dirty="0" smtClean="0">
                          <a:solidFill>
                            <a:srgbClr val="7030A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Type</a:t>
                      </a:r>
                      <a:endParaRPr lang="ko-KR" altLang="en-US" sz="6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393" marR="62393" marT="31197" marB="311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String</a:t>
                      </a:r>
                      <a:endParaRPr lang="ko-KR" altLang="en-US" sz="6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393" marR="62393" marT="31197" marB="3119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50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err="1" smtClean="0">
                          <a:solidFill>
                            <a:srgbClr val="7030A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DateYMD</a:t>
                      </a:r>
                      <a:endParaRPr lang="ko-KR" altLang="en-US" sz="6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393" marR="62393" marT="31197" marB="311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Integer</a:t>
                      </a:r>
                      <a:endParaRPr lang="ko-KR" altLang="en-US" sz="6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393" marR="62393" marT="31197" marB="3119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50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DateTime</a:t>
                      </a:r>
                      <a:endParaRPr lang="ko-KR" altLang="en-US" sz="6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393" marR="62393" marT="31197" marB="311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Integer</a:t>
                      </a:r>
                      <a:endParaRPr lang="ko-KR" altLang="en-US" sz="6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393" marR="62393" marT="31197" marB="3119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50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RID</a:t>
                      </a:r>
                      <a:endParaRPr lang="ko-KR" altLang="en-US" sz="6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393" marR="62393" marT="31197" marB="311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String</a:t>
                      </a:r>
                      <a:endParaRPr lang="ko-KR" altLang="en-US" sz="6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393" marR="62393" marT="31197" marB="3119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50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Duration</a:t>
                      </a:r>
                      <a:endParaRPr lang="ko-KR" altLang="en-US" sz="6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393" marR="62393" marT="31197" marB="311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String</a:t>
                      </a:r>
                      <a:endParaRPr lang="ko-KR" altLang="en-US" sz="6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393" marR="62393" marT="31197" marB="3119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50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ReportName</a:t>
                      </a:r>
                      <a:endParaRPr lang="ko-KR" altLang="en-US" sz="6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393" marR="62393" marT="31197" marB="311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String</a:t>
                      </a:r>
                      <a:endParaRPr lang="ko-KR" altLang="en-US" sz="6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393" marR="62393" marT="31197" marB="3119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44" name="TextBox 43">
            <a:extLst>
              <a:ext uri="{FF2B5EF4-FFF2-40B4-BE49-F238E27FC236}">
                <a16:creationId xmlns:a16="http://schemas.microsoft.com/office/drawing/2014/main" id="{CDF50817-4D7F-4AC6-87F8-B65AD7E1EA2E}"/>
              </a:ext>
            </a:extLst>
          </p:cNvPr>
          <p:cNvSpPr txBox="1"/>
          <p:nvPr/>
        </p:nvSpPr>
        <p:spPr>
          <a:xfrm>
            <a:off x="6474335" y="1499646"/>
            <a:ext cx="15963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0156FF"/>
                </a:solidFill>
              </a:rPr>
              <a:t>EMAP</a:t>
            </a:r>
          </a:p>
          <a:p>
            <a:pPr algn="ctr"/>
            <a:r>
              <a:rPr lang="en-US" altLang="ko-KR" sz="1200" dirty="0">
                <a:solidFill>
                  <a:srgbClr val="0156FF"/>
                </a:solidFill>
              </a:rPr>
              <a:t>CoAP/JSON</a:t>
            </a:r>
          </a:p>
          <a:p>
            <a:pPr algn="ctr"/>
            <a:r>
              <a:rPr lang="en-US" altLang="ko-KR" sz="1200" dirty="0" smtClean="0"/>
              <a:t>(Option MQTT/JSON)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4111350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422290" y="1366842"/>
            <a:ext cx="8686800" cy="1628772"/>
          </a:xfrm>
        </p:spPr>
        <p:txBody>
          <a:bodyPr/>
          <a:lstStyle/>
          <a:p>
            <a:pPr marL="457200" indent="-457200">
              <a:buAutoNum type="arabicPeriod"/>
            </a:pPr>
            <a:r>
              <a:rPr lang="en-US" altLang="ko-KR" sz="2400" dirty="0"/>
              <a:t>OpenADR2.0b HTTP/XML+EMA Protocol </a:t>
            </a:r>
            <a:r>
              <a:rPr lang="ko-KR" altLang="en-US" sz="2400" dirty="0"/>
              <a:t>이벤트 응답 시간</a:t>
            </a:r>
            <a:endParaRPr lang="en-US" altLang="ko-KR" sz="2400" dirty="0"/>
          </a:p>
          <a:p>
            <a:pPr marL="457200" indent="-457200">
              <a:buAutoNum type="arabicPeriod"/>
            </a:pPr>
            <a:endParaRPr lang="en-US" altLang="ko-KR" sz="2400" dirty="0"/>
          </a:p>
          <a:p>
            <a:pPr marL="457200" indent="-457200">
              <a:buAutoNum type="arabicPeriod" startAt="2"/>
            </a:pPr>
            <a:endParaRPr lang="en-US" altLang="ko-KR" sz="2400" dirty="0"/>
          </a:p>
          <a:p>
            <a:pPr marL="457200" indent="-457200">
              <a:buAutoNum type="arabicPeriod" startAt="2"/>
            </a:pPr>
            <a:r>
              <a:rPr lang="en-US" altLang="ko-KR" sz="2400" dirty="0"/>
              <a:t>VTN – [VEN/SEMA 3</a:t>
            </a:r>
            <a:r>
              <a:rPr lang="ko-KR" altLang="en-US" sz="2400" dirty="0"/>
              <a:t>대</a:t>
            </a:r>
            <a:r>
              <a:rPr lang="en-US" altLang="ko-KR" sz="2400" dirty="0"/>
              <a:t>] – CEMA [1,3,5</a:t>
            </a:r>
            <a:r>
              <a:rPr lang="ko-KR" altLang="en-US" sz="2400" dirty="0"/>
              <a:t>대</a:t>
            </a:r>
            <a:r>
              <a:rPr lang="en-US" altLang="ko-KR" sz="2400" dirty="0"/>
              <a:t>] </a:t>
            </a:r>
            <a:r>
              <a:rPr lang="ko-KR" altLang="en-US" sz="2400" dirty="0"/>
              <a:t>데이터 트래픽 측정</a:t>
            </a:r>
            <a:endParaRPr lang="en-US" altLang="ko-KR" sz="2000" dirty="0"/>
          </a:p>
          <a:p>
            <a:pPr lvl="1" indent="-342900">
              <a:buFontTx/>
              <a:buChar char="-"/>
            </a:pPr>
            <a:r>
              <a:rPr lang="en-US" altLang="ko-KR" sz="2000" dirty="0"/>
              <a:t>Poll, UpdateReport, Explicit/Implicit</a:t>
            </a:r>
            <a:r>
              <a:rPr lang="ko-KR" altLang="en-US" sz="2000" dirty="0"/>
              <a:t>의 데이터 트래픽 비교</a:t>
            </a:r>
            <a:endParaRPr lang="en-US" altLang="ko-KR" sz="2000" dirty="0"/>
          </a:p>
          <a:p>
            <a:pPr lvl="1" indent="-342900">
              <a:buFontTx/>
              <a:buChar char="-"/>
            </a:pPr>
            <a:r>
              <a:rPr lang="ko-KR" altLang="en-US" sz="2000" dirty="0"/>
              <a:t>총 </a:t>
            </a:r>
            <a:r>
              <a:rPr lang="en-US" altLang="ko-KR" sz="2000" dirty="0"/>
              <a:t>CEMA </a:t>
            </a:r>
            <a:r>
              <a:rPr lang="ko-KR" altLang="en-US" sz="2000" dirty="0"/>
              <a:t>개수는 </a:t>
            </a:r>
            <a:r>
              <a:rPr lang="en-US" altLang="ko-KR" sz="2000" dirty="0"/>
              <a:t>3, 9, 15</a:t>
            </a:r>
            <a:r>
              <a:rPr lang="ko-KR" altLang="en-US" sz="2000" dirty="0" smtClean="0"/>
              <a:t>대</a:t>
            </a:r>
            <a:endParaRPr lang="en-US" altLang="ko-KR" sz="2000" dirty="0"/>
          </a:p>
          <a:p>
            <a:pPr lvl="1" indent="-342900">
              <a:buFontTx/>
              <a:buChar char="-"/>
            </a:pPr>
            <a:endParaRPr lang="en-US" altLang="ko-KR" sz="20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AS-IS</a:t>
            </a:r>
            <a:br>
              <a:rPr lang="en-US" altLang="ko-KR" dirty="0" smtClean="0"/>
            </a:br>
            <a:r>
              <a:rPr lang="ko-KR" altLang="en-US" dirty="0" smtClean="0"/>
              <a:t>실험 </a:t>
            </a:r>
            <a:r>
              <a:rPr lang="ko-KR" altLang="en-US" dirty="0"/>
              <a:t>측정 방법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7C6F095-276F-4AD3-9842-1213BA0CC323}" type="slidenum">
              <a:rPr lang="ko-KR" altLang="en-US" smtClean="0"/>
              <a:pPr>
                <a:defRPr/>
              </a:pPr>
              <a:t>315</a:t>
            </a:fld>
            <a:endParaRPr lang="ko-KR" altLang="en-US"/>
          </a:p>
        </p:txBody>
      </p:sp>
      <p:sp>
        <p:nvSpPr>
          <p:cNvPr id="5" name="내용 개체 틀 1"/>
          <p:cNvSpPr txBox="1">
            <a:spLocks/>
          </p:cNvSpPr>
          <p:nvPr/>
        </p:nvSpPr>
        <p:spPr bwMode="auto">
          <a:xfrm>
            <a:off x="323528" y="4293096"/>
            <a:ext cx="8686800" cy="16287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latinLnBrk="0">
              <a:buNone/>
            </a:pPr>
            <a:r>
              <a:rPr lang="en-US" altLang="ko-KR" sz="2400" kern="0" dirty="0" smtClean="0"/>
              <a:t>3.  VTN – SEMA - CEMA</a:t>
            </a:r>
            <a:r>
              <a:rPr lang="ko-KR" altLang="en-US" sz="2400" kern="0" dirty="0" smtClean="0"/>
              <a:t> 이벤트 응답시간 측정 </a:t>
            </a:r>
            <a:endParaRPr lang="en-US" altLang="ko-KR" sz="2400" kern="0" dirty="0" smtClean="0"/>
          </a:p>
          <a:p>
            <a:pPr lvl="1" indent="-342900" latinLnBrk="0">
              <a:buFontTx/>
              <a:buChar char="-"/>
            </a:pPr>
            <a:r>
              <a:rPr lang="en-US" altLang="ko-KR" sz="2000" kern="0" dirty="0" smtClean="0"/>
              <a:t>VTN</a:t>
            </a:r>
            <a:r>
              <a:rPr lang="ko-KR" altLang="en-US" sz="2000" kern="0" dirty="0" smtClean="0"/>
              <a:t>에서 </a:t>
            </a:r>
            <a:r>
              <a:rPr lang="en-US" altLang="ko-KR" sz="2000" kern="0" dirty="0" smtClean="0"/>
              <a:t>SEMA </a:t>
            </a:r>
            <a:r>
              <a:rPr lang="ko-KR" altLang="en-US" sz="2000" kern="0" dirty="0" smtClean="0"/>
              <a:t>까지 </a:t>
            </a:r>
            <a:r>
              <a:rPr lang="en-US" altLang="ko-KR" sz="2000" kern="0" dirty="0" smtClean="0"/>
              <a:t>Polling </a:t>
            </a:r>
            <a:r>
              <a:rPr lang="ko-KR" altLang="en-US" sz="2000" kern="0" dirty="0" smtClean="0"/>
              <a:t>주기 </a:t>
            </a:r>
            <a:r>
              <a:rPr lang="en-US" altLang="ko-KR" sz="2000" kern="0" dirty="0" smtClean="0"/>
              <a:t>1,3,5sec</a:t>
            </a:r>
          </a:p>
          <a:p>
            <a:pPr lvl="1" indent="-342900" latinLnBrk="0">
              <a:buFontTx/>
              <a:buChar char="-"/>
            </a:pPr>
            <a:r>
              <a:rPr lang="en-US" altLang="ko-KR" sz="2000" kern="0" dirty="0" smtClean="0"/>
              <a:t>SEMA</a:t>
            </a:r>
            <a:r>
              <a:rPr lang="ko-KR" altLang="en-US" sz="2000" kern="0" dirty="0" smtClean="0"/>
              <a:t>에서 </a:t>
            </a:r>
            <a:r>
              <a:rPr lang="en-US" altLang="ko-KR" sz="2000" kern="0" dirty="0" smtClean="0"/>
              <a:t>CEMA</a:t>
            </a:r>
            <a:r>
              <a:rPr lang="ko-KR" altLang="en-US" sz="2000" kern="0" dirty="0" smtClean="0"/>
              <a:t>까지 </a:t>
            </a:r>
            <a:r>
              <a:rPr lang="en-US" altLang="ko-KR" sz="2000" kern="0" dirty="0" smtClean="0"/>
              <a:t>Polling </a:t>
            </a:r>
            <a:r>
              <a:rPr lang="ko-KR" altLang="en-US" sz="2000" kern="0" dirty="0" smtClean="0"/>
              <a:t>주기 </a:t>
            </a:r>
            <a:r>
              <a:rPr lang="en-US" altLang="ko-KR" sz="2000" kern="0" dirty="0" smtClean="0"/>
              <a:t>1,3,5sec</a:t>
            </a:r>
          </a:p>
        </p:txBody>
      </p:sp>
    </p:spTree>
    <p:extLst>
      <p:ext uri="{BB962C8B-B14F-4D97-AF65-F5344CB8AC3E}">
        <p14:creationId xmlns:p14="http://schemas.microsoft.com/office/powerpoint/2010/main" val="4103475945"/>
      </p:ext>
    </p:extLst>
  </p:cSld>
  <p:clrMapOvr>
    <a:masterClrMapping/>
  </p:clrMapOvr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Message Flow(1)</a:t>
            </a:r>
            <a:endParaRPr lang="ko-KR" altLang="en-US" b="1" dirty="0"/>
          </a:p>
        </p:txBody>
      </p:sp>
      <p:cxnSp>
        <p:nvCxnSpPr>
          <p:cNvPr id="10" name="직선 연결선 9"/>
          <p:cNvCxnSpPr>
            <a:cxnSpLocks/>
            <a:stCxn id="23" idx="2"/>
          </p:cNvCxnSpPr>
          <p:nvPr/>
        </p:nvCxnSpPr>
        <p:spPr bwMode="auto">
          <a:xfrm rot="5400000">
            <a:off x="-1865829" y="4349285"/>
            <a:ext cx="4731726" cy="1588"/>
          </a:xfrm>
          <a:prstGeom prst="line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2" name="TextBox 11"/>
          <p:cNvSpPr txBox="1"/>
          <p:nvPr/>
        </p:nvSpPr>
        <p:spPr>
          <a:xfrm>
            <a:off x="1285852" y="4047652"/>
            <a:ext cx="107112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50" dirty="0" err="1"/>
              <a:t>UpdatedReport</a:t>
            </a:r>
            <a:endParaRPr lang="ko-KR" altLang="en-US" sz="1050" dirty="0"/>
          </a:p>
        </p:txBody>
      </p:sp>
      <p:sp>
        <p:nvSpPr>
          <p:cNvPr id="22" name="TextBox 21"/>
          <p:cNvSpPr txBox="1"/>
          <p:nvPr/>
        </p:nvSpPr>
        <p:spPr>
          <a:xfrm>
            <a:off x="1071538" y="3722298"/>
            <a:ext cx="153760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50" dirty="0" err="1"/>
              <a:t>UpdateReport</a:t>
            </a:r>
            <a:r>
              <a:rPr lang="en-US" altLang="ko-KR" sz="1050" dirty="0"/>
              <a:t>(implicit)</a:t>
            </a:r>
            <a:endParaRPr lang="ko-KR" altLang="en-US" sz="1050" dirty="0"/>
          </a:p>
        </p:txBody>
      </p:sp>
      <p:sp>
        <p:nvSpPr>
          <p:cNvPr id="23" name="직사각형 22"/>
          <p:cNvSpPr/>
          <p:nvPr/>
        </p:nvSpPr>
        <p:spPr bwMode="auto">
          <a:xfrm>
            <a:off x="-71470" y="1483356"/>
            <a:ext cx="1143008" cy="500066"/>
          </a:xfrm>
          <a:prstGeom prst="rect">
            <a:avLst/>
          </a:prstGeom>
          <a:solidFill>
            <a:schemeClr val="bg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300" b="1" dirty="0">
                <a:latin typeface="Times New Roman" pitchFamily="18" charset="0"/>
                <a:ea typeface="굴림" pitchFamily="50" charset="-127"/>
              </a:rPr>
              <a:t>VTN</a:t>
            </a:r>
            <a:endParaRPr kumimoji="0" lang="ko-KR" altLang="en-US" sz="1300" b="1" i="0" u="none" strike="noStrike" cap="none" normalizeH="0" baseline="0" dirty="0">
              <a:ln>
                <a:noFill/>
              </a:ln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428728" y="1572613"/>
            <a:ext cx="1021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0156FF"/>
                </a:solidFill>
              </a:rPr>
              <a:t>OpenADR</a:t>
            </a:r>
          </a:p>
          <a:p>
            <a:r>
              <a:rPr lang="en-US" altLang="ko-KR" sz="1200" dirty="0">
                <a:solidFill>
                  <a:srgbClr val="0156FF"/>
                </a:solidFill>
              </a:rPr>
              <a:t>HTTP/XML</a:t>
            </a:r>
            <a:endParaRPr lang="ko-KR" altLang="en-US" sz="1200" dirty="0">
              <a:solidFill>
                <a:srgbClr val="0156FF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072362" y="1651803"/>
            <a:ext cx="17852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0156FF"/>
                </a:solidFill>
              </a:rPr>
              <a:t>EMA Protocol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486DA710-C6F3-494B-B037-D4E46F1F49DC}"/>
              </a:ext>
            </a:extLst>
          </p:cNvPr>
          <p:cNvSpPr/>
          <p:nvPr/>
        </p:nvSpPr>
        <p:spPr bwMode="auto">
          <a:xfrm>
            <a:off x="2642561" y="1483357"/>
            <a:ext cx="1143008" cy="500066"/>
          </a:xfrm>
          <a:prstGeom prst="rect">
            <a:avLst/>
          </a:prstGeom>
          <a:solidFill>
            <a:schemeClr val="bg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300" b="1" dirty="0">
                <a:latin typeface="Times New Roman" pitchFamily="18" charset="0"/>
                <a:ea typeface="굴림" pitchFamily="50" charset="-127"/>
              </a:rPr>
              <a:t>VEN</a:t>
            </a:r>
          </a:p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300" b="1" dirty="0">
                <a:latin typeface="Times New Roman" pitchFamily="18" charset="0"/>
                <a:ea typeface="굴림" pitchFamily="50" charset="-127"/>
              </a:rPr>
              <a:t>Server EMA</a:t>
            </a:r>
            <a:endParaRPr lang="ko-KR" altLang="en-US" sz="1300" b="1" dirty="0">
              <a:latin typeface="Times New Roman" pitchFamily="18" charset="0"/>
              <a:ea typeface="굴림" pitchFamily="50" charset="-127"/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67684A1B-1659-42FC-AFDA-FD6519BAC247}"/>
              </a:ext>
            </a:extLst>
          </p:cNvPr>
          <p:cNvCxnSpPr>
            <a:cxnSpLocks/>
          </p:cNvCxnSpPr>
          <p:nvPr/>
        </p:nvCxnSpPr>
        <p:spPr bwMode="auto">
          <a:xfrm>
            <a:off x="500033" y="2920271"/>
            <a:ext cx="2717905" cy="0"/>
          </a:xfrm>
          <a:prstGeom prst="straightConnector1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86D000AB-2848-485C-B931-37C9E1DB5D9F}"/>
              </a:ext>
            </a:extLst>
          </p:cNvPr>
          <p:cNvCxnSpPr/>
          <p:nvPr/>
        </p:nvCxnSpPr>
        <p:spPr bwMode="auto">
          <a:xfrm flipH="1">
            <a:off x="500033" y="2565027"/>
            <a:ext cx="2708682" cy="0"/>
          </a:xfrm>
          <a:prstGeom prst="straightConnector1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D40D0535-EA1E-48C1-A272-2657000C3A83}"/>
              </a:ext>
            </a:extLst>
          </p:cNvPr>
          <p:cNvCxnSpPr>
            <a:cxnSpLocks/>
          </p:cNvCxnSpPr>
          <p:nvPr/>
        </p:nvCxnSpPr>
        <p:spPr bwMode="auto">
          <a:xfrm>
            <a:off x="500033" y="4341247"/>
            <a:ext cx="2717905" cy="0"/>
          </a:xfrm>
          <a:prstGeom prst="straightConnector1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93825AEB-D105-4461-8C70-B2A394537026}"/>
              </a:ext>
            </a:extLst>
          </p:cNvPr>
          <p:cNvCxnSpPr/>
          <p:nvPr/>
        </p:nvCxnSpPr>
        <p:spPr bwMode="auto">
          <a:xfrm flipH="1">
            <a:off x="500033" y="3986003"/>
            <a:ext cx="2708682" cy="0"/>
          </a:xfrm>
          <a:prstGeom prst="straightConnector1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929795DE-277C-4922-A884-CC23B259604F}"/>
              </a:ext>
            </a:extLst>
          </p:cNvPr>
          <p:cNvCxnSpPr/>
          <p:nvPr/>
        </p:nvCxnSpPr>
        <p:spPr bwMode="auto">
          <a:xfrm flipH="1">
            <a:off x="3208715" y="2690330"/>
            <a:ext cx="2708682" cy="0"/>
          </a:xfrm>
          <a:prstGeom prst="straightConnector1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AAEE2A5F-87BE-42ED-A1C1-EE6AB8522526}"/>
              </a:ext>
            </a:extLst>
          </p:cNvPr>
          <p:cNvCxnSpPr>
            <a:cxnSpLocks/>
          </p:cNvCxnSpPr>
          <p:nvPr/>
        </p:nvCxnSpPr>
        <p:spPr bwMode="auto">
          <a:xfrm>
            <a:off x="3208715" y="3047520"/>
            <a:ext cx="2717905" cy="0"/>
          </a:xfrm>
          <a:prstGeom prst="straightConnector1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F551AB90-6268-47A5-8C8B-A0E0094B5942}"/>
              </a:ext>
            </a:extLst>
          </p:cNvPr>
          <p:cNvCxnSpPr>
            <a:cxnSpLocks/>
          </p:cNvCxnSpPr>
          <p:nvPr/>
        </p:nvCxnSpPr>
        <p:spPr bwMode="auto">
          <a:xfrm>
            <a:off x="3208715" y="4190528"/>
            <a:ext cx="2717905" cy="0"/>
          </a:xfrm>
          <a:prstGeom prst="straightConnector1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5C5ACBB1-206B-4BF5-9C57-47A7A53076E2}"/>
              </a:ext>
            </a:extLst>
          </p:cNvPr>
          <p:cNvCxnSpPr/>
          <p:nvPr/>
        </p:nvCxnSpPr>
        <p:spPr bwMode="auto">
          <a:xfrm flipH="1">
            <a:off x="3208715" y="3833338"/>
            <a:ext cx="2708682" cy="0"/>
          </a:xfrm>
          <a:prstGeom prst="straightConnector1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E8F945EC-3210-48D2-9727-5EF357424962}"/>
              </a:ext>
            </a:extLst>
          </p:cNvPr>
          <p:cNvSpPr/>
          <p:nvPr/>
        </p:nvSpPr>
        <p:spPr bwMode="auto">
          <a:xfrm>
            <a:off x="5661392" y="1261570"/>
            <a:ext cx="1143008" cy="500066"/>
          </a:xfrm>
          <a:prstGeom prst="rect">
            <a:avLst/>
          </a:prstGeom>
          <a:solidFill>
            <a:schemeClr val="bg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ko-KR" sz="1300" b="1" dirty="0"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8F945EC-3210-48D2-9727-5EF357424962}"/>
              </a:ext>
            </a:extLst>
          </p:cNvPr>
          <p:cNvSpPr/>
          <p:nvPr/>
        </p:nvSpPr>
        <p:spPr bwMode="auto">
          <a:xfrm>
            <a:off x="5508992" y="1404446"/>
            <a:ext cx="1143008" cy="500066"/>
          </a:xfrm>
          <a:prstGeom prst="rect">
            <a:avLst/>
          </a:prstGeom>
          <a:solidFill>
            <a:schemeClr val="bg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ko-KR" sz="1300" b="1" dirty="0"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E8F945EC-3210-48D2-9727-5EF357424962}"/>
              </a:ext>
            </a:extLst>
          </p:cNvPr>
          <p:cNvSpPr/>
          <p:nvPr/>
        </p:nvSpPr>
        <p:spPr bwMode="auto">
          <a:xfrm>
            <a:off x="5356592" y="1483358"/>
            <a:ext cx="1143008" cy="500066"/>
          </a:xfrm>
          <a:prstGeom prst="rect">
            <a:avLst/>
          </a:prstGeom>
          <a:solidFill>
            <a:schemeClr val="bg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300" b="1" dirty="0">
                <a:latin typeface="Times New Roman" pitchFamily="18" charset="0"/>
                <a:ea typeface="굴림" pitchFamily="50" charset="-127"/>
              </a:rPr>
              <a:t>Client </a:t>
            </a:r>
            <a:r>
              <a:rPr lang="ko-KR" altLang="en-US" sz="1300" b="1" dirty="0">
                <a:latin typeface="Times New Roman" pitchFamily="18" charset="0"/>
                <a:ea typeface="굴림" pitchFamily="50" charset="-127"/>
              </a:rPr>
              <a:t> </a:t>
            </a:r>
            <a:r>
              <a:rPr lang="en-US" altLang="ko-KR" sz="1300" b="1" dirty="0">
                <a:latin typeface="Times New Roman" pitchFamily="18" charset="0"/>
                <a:ea typeface="굴림" pitchFamily="50" charset="-127"/>
              </a:rPr>
              <a:t>EMA</a:t>
            </a: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E8F945EC-3210-48D2-9727-5EF357424962}"/>
              </a:ext>
            </a:extLst>
          </p:cNvPr>
          <p:cNvSpPr/>
          <p:nvPr/>
        </p:nvSpPr>
        <p:spPr bwMode="auto">
          <a:xfrm>
            <a:off x="8358214" y="1261570"/>
            <a:ext cx="1143008" cy="500066"/>
          </a:xfrm>
          <a:prstGeom prst="rect">
            <a:avLst/>
          </a:prstGeom>
          <a:solidFill>
            <a:schemeClr val="bg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ko-KR" sz="1300" b="1" dirty="0"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E8F945EC-3210-48D2-9727-5EF357424962}"/>
              </a:ext>
            </a:extLst>
          </p:cNvPr>
          <p:cNvSpPr/>
          <p:nvPr/>
        </p:nvSpPr>
        <p:spPr bwMode="auto">
          <a:xfrm>
            <a:off x="8286776" y="1404446"/>
            <a:ext cx="1143008" cy="500066"/>
          </a:xfrm>
          <a:prstGeom prst="rect">
            <a:avLst/>
          </a:prstGeom>
          <a:solidFill>
            <a:schemeClr val="bg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ko-KR" sz="1300" b="1" dirty="0"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CB90C3F-29C3-4222-ADB2-F3F2F3A94C74}"/>
              </a:ext>
            </a:extLst>
          </p:cNvPr>
          <p:cNvSpPr/>
          <p:nvPr/>
        </p:nvSpPr>
        <p:spPr bwMode="auto">
          <a:xfrm>
            <a:off x="7963408" y="1483359"/>
            <a:ext cx="1357440" cy="500066"/>
          </a:xfrm>
          <a:prstGeom prst="rect">
            <a:avLst/>
          </a:prstGeom>
          <a:solidFill>
            <a:schemeClr val="bg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300" b="1" dirty="0">
                <a:latin typeface="Times New Roman" pitchFamily="18" charset="0"/>
                <a:ea typeface="굴림" pitchFamily="50" charset="-127"/>
              </a:rPr>
              <a:t>Device</a:t>
            </a:r>
            <a:endParaRPr lang="ko-KR" altLang="en-US" sz="1300" b="1" dirty="0"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1521310" y="2333140"/>
            <a:ext cx="40748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50" dirty="0"/>
              <a:t>Poll</a:t>
            </a:r>
            <a:endParaRPr lang="ko-KR" altLang="en-US" sz="1050" dirty="0"/>
          </a:p>
        </p:txBody>
      </p:sp>
      <p:sp>
        <p:nvSpPr>
          <p:cNvPr id="95" name="TextBox 94"/>
          <p:cNvSpPr txBox="1"/>
          <p:nvPr/>
        </p:nvSpPr>
        <p:spPr>
          <a:xfrm>
            <a:off x="1399874" y="2650728"/>
            <a:ext cx="73770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50" dirty="0" smtClean="0"/>
              <a:t>Response</a:t>
            </a:r>
            <a:endParaRPr lang="ko-KR" altLang="en-US" sz="1050" dirty="0"/>
          </a:p>
        </p:txBody>
      </p:sp>
      <p:sp>
        <p:nvSpPr>
          <p:cNvPr id="96" name="TextBox 95"/>
          <p:cNvSpPr txBox="1"/>
          <p:nvPr/>
        </p:nvSpPr>
        <p:spPr>
          <a:xfrm>
            <a:off x="4000940" y="3944378"/>
            <a:ext cx="107112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50" dirty="0" err="1"/>
              <a:t>UpdatedReport</a:t>
            </a:r>
            <a:endParaRPr lang="ko-KR" altLang="en-US" sz="1050" dirty="0"/>
          </a:p>
        </p:txBody>
      </p:sp>
      <p:sp>
        <p:nvSpPr>
          <p:cNvPr id="97" name="TextBox 96"/>
          <p:cNvSpPr txBox="1"/>
          <p:nvPr/>
        </p:nvSpPr>
        <p:spPr>
          <a:xfrm>
            <a:off x="3786182" y="3571876"/>
            <a:ext cx="149432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50" dirty="0" err="1"/>
              <a:t>UpdateReport</a:t>
            </a:r>
            <a:r>
              <a:rPr lang="en-US" altLang="ko-KR" sz="1050" dirty="0"/>
              <a:t>(EMAP)</a:t>
            </a:r>
            <a:endParaRPr lang="ko-KR" altLang="en-US" sz="1050" dirty="0"/>
          </a:p>
        </p:txBody>
      </p:sp>
      <p:sp>
        <p:nvSpPr>
          <p:cNvPr id="98" name="TextBox 97"/>
          <p:cNvSpPr txBox="1"/>
          <p:nvPr/>
        </p:nvSpPr>
        <p:spPr>
          <a:xfrm>
            <a:off x="4307392" y="2476016"/>
            <a:ext cx="40748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50" dirty="0"/>
              <a:t>Poll</a:t>
            </a:r>
            <a:endParaRPr lang="ko-KR" altLang="en-US" sz="1050" dirty="0"/>
          </a:p>
        </p:txBody>
      </p:sp>
      <p:sp>
        <p:nvSpPr>
          <p:cNvPr id="99" name="TextBox 98"/>
          <p:cNvSpPr txBox="1"/>
          <p:nvPr/>
        </p:nvSpPr>
        <p:spPr>
          <a:xfrm>
            <a:off x="4214810" y="2793604"/>
            <a:ext cx="67999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50" dirty="0" err="1"/>
              <a:t>Reponse</a:t>
            </a:r>
            <a:endParaRPr lang="ko-KR" altLang="en-US" sz="1050" dirty="0"/>
          </a:p>
        </p:txBody>
      </p:sp>
      <p:sp>
        <p:nvSpPr>
          <p:cNvPr id="100" name="TextBox 99"/>
          <p:cNvSpPr txBox="1"/>
          <p:nvPr/>
        </p:nvSpPr>
        <p:spPr>
          <a:xfrm>
            <a:off x="1571604" y="3085138"/>
            <a:ext cx="461665" cy="36945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dirty="0"/>
              <a:t>…</a:t>
            </a:r>
            <a:endParaRPr lang="ko-KR" altLang="en-US" dirty="0"/>
          </a:p>
        </p:txBody>
      </p:sp>
      <p:sp>
        <p:nvSpPr>
          <p:cNvPr id="101" name="TextBox 100"/>
          <p:cNvSpPr txBox="1"/>
          <p:nvPr/>
        </p:nvSpPr>
        <p:spPr>
          <a:xfrm>
            <a:off x="1571604" y="4404842"/>
            <a:ext cx="461665" cy="36945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dirty="0"/>
              <a:t>…</a:t>
            </a:r>
            <a:endParaRPr lang="ko-KR" altLang="en-US" dirty="0"/>
          </a:p>
        </p:txBody>
      </p:sp>
      <p:sp>
        <p:nvSpPr>
          <p:cNvPr id="102" name="TextBox 101"/>
          <p:cNvSpPr txBox="1"/>
          <p:nvPr/>
        </p:nvSpPr>
        <p:spPr>
          <a:xfrm>
            <a:off x="4357686" y="3085138"/>
            <a:ext cx="461665" cy="36945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dirty="0"/>
              <a:t>…</a:t>
            </a:r>
            <a:endParaRPr lang="ko-KR" altLang="en-US" dirty="0"/>
          </a:p>
        </p:txBody>
      </p:sp>
      <p:sp>
        <p:nvSpPr>
          <p:cNvPr id="103" name="TextBox 102"/>
          <p:cNvSpPr txBox="1"/>
          <p:nvPr/>
        </p:nvSpPr>
        <p:spPr>
          <a:xfrm>
            <a:off x="4324649" y="4261966"/>
            <a:ext cx="461665" cy="36945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dirty="0"/>
              <a:t>…</a:t>
            </a:r>
            <a:endParaRPr lang="ko-KR" altLang="en-US" dirty="0"/>
          </a:p>
        </p:txBody>
      </p: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F551AB90-6268-47A5-8C8B-A0E0094B5942}"/>
              </a:ext>
            </a:extLst>
          </p:cNvPr>
          <p:cNvCxnSpPr>
            <a:cxnSpLocks/>
          </p:cNvCxnSpPr>
          <p:nvPr/>
        </p:nvCxnSpPr>
        <p:spPr bwMode="auto">
          <a:xfrm>
            <a:off x="5929322" y="3904776"/>
            <a:ext cx="2717905" cy="0"/>
          </a:xfrm>
          <a:prstGeom prst="straightConnector1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5C5ACBB1-206B-4BF5-9C57-47A7A53076E2}"/>
              </a:ext>
            </a:extLst>
          </p:cNvPr>
          <p:cNvCxnSpPr/>
          <p:nvPr/>
        </p:nvCxnSpPr>
        <p:spPr bwMode="auto">
          <a:xfrm flipH="1">
            <a:off x="5929322" y="3547586"/>
            <a:ext cx="2708682" cy="0"/>
          </a:xfrm>
          <a:prstGeom prst="straightConnector1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06" name="TextBox 105"/>
          <p:cNvSpPr txBox="1"/>
          <p:nvPr/>
        </p:nvSpPr>
        <p:spPr>
          <a:xfrm>
            <a:off x="7110731" y="4178260"/>
            <a:ext cx="461665" cy="36945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dirty="0"/>
              <a:t>…</a:t>
            </a:r>
            <a:endParaRPr lang="ko-KR" altLang="en-US" dirty="0"/>
          </a:p>
        </p:txBody>
      </p: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D40D0535-EA1E-48C1-A272-2657000C3A83}"/>
              </a:ext>
            </a:extLst>
          </p:cNvPr>
          <p:cNvCxnSpPr>
            <a:cxnSpLocks/>
          </p:cNvCxnSpPr>
          <p:nvPr/>
        </p:nvCxnSpPr>
        <p:spPr bwMode="auto">
          <a:xfrm>
            <a:off x="496773" y="5400549"/>
            <a:ext cx="2717905" cy="0"/>
          </a:xfrm>
          <a:prstGeom prst="straightConnector1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93825AEB-D105-4461-8C70-B2A394537026}"/>
              </a:ext>
            </a:extLst>
          </p:cNvPr>
          <p:cNvCxnSpPr/>
          <p:nvPr/>
        </p:nvCxnSpPr>
        <p:spPr bwMode="auto">
          <a:xfrm flipH="1">
            <a:off x="496773" y="5045305"/>
            <a:ext cx="2708682" cy="0"/>
          </a:xfrm>
          <a:prstGeom prst="straightConnector1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11" name="TextBox 110"/>
          <p:cNvSpPr txBox="1"/>
          <p:nvPr/>
        </p:nvSpPr>
        <p:spPr>
          <a:xfrm>
            <a:off x="1568344" y="5464144"/>
            <a:ext cx="461665" cy="36945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dirty="0"/>
              <a:t>…</a:t>
            </a:r>
            <a:endParaRPr lang="ko-KR" altLang="en-US" dirty="0"/>
          </a:p>
        </p:txBody>
      </p: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D40D0535-EA1E-48C1-A272-2657000C3A83}"/>
              </a:ext>
            </a:extLst>
          </p:cNvPr>
          <p:cNvCxnSpPr>
            <a:cxnSpLocks/>
          </p:cNvCxnSpPr>
          <p:nvPr/>
        </p:nvCxnSpPr>
        <p:spPr bwMode="auto">
          <a:xfrm>
            <a:off x="3211417" y="5329111"/>
            <a:ext cx="2717905" cy="0"/>
          </a:xfrm>
          <a:prstGeom prst="straightConnector1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93825AEB-D105-4461-8C70-B2A394537026}"/>
              </a:ext>
            </a:extLst>
          </p:cNvPr>
          <p:cNvCxnSpPr/>
          <p:nvPr/>
        </p:nvCxnSpPr>
        <p:spPr bwMode="auto">
          <a:xfrm flipH="1">
            <a:off x="3211417" y="4973867"/>
            <a:ext cx="2708682" cy="0"/>
          </a:xfrm>
          <a:prstGeom prst="straightConnector1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14" name="TextBox 113"/>
          <p:cNvSpPr txBox="1"/>
          <p:nvPr/>
        </p:nvSpPr>
        <p:spPr>
          <a:xfrm>
            <a:off x="4282988" y="5392706"/>
            <a:ext cx="461665" cy="36945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dirty="0"/>
              <a:t>…</a:t>
            </a:r>
            <a:endParaRPr lang="ko-KR" altLang="en-US" dirty="0"/>
          </a:p>
        </p:txBody>
      </p: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F551AB90-6268-47A5-8C8B-A0E0094B5942}"/>
              </a:ext>
            </a:extLst>
          </p:cNvPr>
          <p:cNvCxnSpPr>
            <a:cxnSpLocks/>
          </p:cNvCxnSpPr>
          <p:nvPr/>
        </p:nvCxnSpPr>
        <p:spPr bwMode="auto">
          <a:xfrm>
            <a:off x="5929322" y="5119222"/>
            <a:ext cx="2717905" cy="0"/>
          </a:xfrm>
          <a:prstGeom prst="straightConnector1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16" name="직선 화살표 연결선 115">
            <a:extLst>
              <a:ext uri="{FF2B5EF4-FFF2-40B4-BE49-F238E27FC236}">
                <a16:creationId xmlns:a16="http://schemas.microsoft.com/office/drawing/2014/main" id="{5C5ACBB1-206B-4BF5-9C57-47A7A53076E2}"/>
              </a:ext>
            </a:extLst>
          </p:cNvPr>
          <p:cNvCxnSpPr/>
          <p:nvPr/>
        </p:nvCxnSpPr>
        <p:spPr bwMode="auto">
          <a:xfrm flipH="1">
            <a:off x="5929322" y="4762032"/>
            <a:ext cx="2708682" cy="0"/>
          </a:xfrm>
          <a:prstGeom prst="straightConnector1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19" name="TextBox 118"/>
          <p:cNvSpPr txBox="1"/>
          <p:nvPr/>
        </p:nvSpPr>
        <p:spPr>
          <a:xfrm>
            <a:off x="7143768" y="5249830"/>
            <a:ext cx="461665" cy="36945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dirty="0"/>
              <a:t>…</a:t>
            </a:r>
            <a:endParaRPr lang="ko-KR" altLang="en-US" dirty="0"/>
          </a:p>
        </p:txBody>
      </p:sp>
      <p:sp>
        <p:nvSpPr>
          <p:cNvPr id="121" name="TextBox 120"/>
          <p:cNvSpPr txBox="1"/>
          <p:nvPr/>
        </p:nvSpPr>
        <p:spPr>
          <a:xfrm>
            <a:off x="6930147" y="1643050"/>
            <a:ext cx="11423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0156FF"/>
                </a:solidFill>
              </a:rPr>
              <a:t>MQTT/</a:t>
            </a:r>
            <a:r>
              <a:rPr lang="en-US" altLang="ko-KR" sz="1200" dirty="0" err="1">
                <a:solidFill>
                  <a:srgbClr val="0156FF"/>
                </a:solidFill>
              </a:rPr>
              <a:t>CoAP</a:t>
            </a:r>
            <a:endParaRPr lang="en-US" altLang="ko-KR" sz="1200" dirty="0">
              <a:solidFill>
                <a:srgbClr val="0156FF"/>
              </a:solidFill>
            </a:endParaRPr>
          </a:p>
        </p:txBody>
      </p:sp>
      <p:sp>
        <p:nvSpPr>
          <p:cNvPr id="123" name="TextBox 122"/>
          <p:cNvSpPr txBox="1"/>
          <p:nvPr/>
        </p:nvSpPr>
        <p:spPr>
          <a:xfrm>
            <a:off x="1285852" y="5151058"/>
            <a:ext cx="107112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50" dirty="0" err="1"/>
              <a:t>UpdatedReport</a:t>
            </a:r>
            <a:endParaRPr lang="ko-KR" altLang="en-US" sz="1050" dirty="0"/>
          </a:p>
        </p:txBody>
      </p:sp>
      <p:sp>
        <p:nvSpPr>
          <p:cNvPr id="124" name="TextBox 123"/>
          <p:cNvSpPr txBox="1"/>
          <p:nvPr/>
        </p:nvSpPr>
        <p:spPr>
          <a:xfrm>
            <a:off x="1071538" y="4793868"/>
            <a:ext cx="153760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50" dirty="0" err="1"/>
              <a:t>UpdateReport</a:t>
            </a:r>
            <a:r>
              <a:rPr lang="en-US" altLang="ko-KR" sz="1050" dirty="0"/>
              <a:t>(implicit)</a:t>
            </a:r>
            <a:endParaRPr lang="ko-KR" altLang="en-US" sz="1050" dirty="0"/>
          </a:p>
        </p:txBody>
      </p:sp>
      <p:sp>
        <p:nvSpPr>
          <p:cNvPr id="125" name="직사각형 124"/>
          <p:cNvSpPr/>
          <p:nvPr/>
        </p:nvSpPr>
        <p:spPr>
          <a:xfrm>
            <a:off x="3929058" y="4730125"/>
            <a:ext cx="106311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/>
              <a:t>Explicit/ Implicit</a:t>
            </a:r>
            <a:endParaRPr lang="ko-KR" altLang="en-US" sz="1000" dirty="0"/>
          </a:p>
        </p:txBody>
      </p:sp>
      <p:sp>
        <p:nvSpPr>
          <p:cNvPr id="126" name="직사각형 125"/>
          <p:cNvSpPr/>
          <p:nvPr/>
        </p:nvSpPr>
        <p:spPr>
          <a:xfrm>
            <a:off x="4143372" y="5087315"/>
            <a:ext cx="70884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/>
              <a:t>Response</a:t>
            </a:r>
            <a:endParaRPr lang="ko-KR" altLang="en-US" sz="1000" dirty="0"/>
          </a:p>
        </p:txBody>
      </p:sp>
      <p:sp>
        <p:nvSpPr>
          <p:cNvPr id="129" name="직사각형 128"/>
          <p:cNvSpPr/>
          <p:nvPr/>
        </p:nvSpPr>
        <p:spPr>
          <a:xfrm>
            <a:off x="6500826" y="3301365"/>
            <a:ext cx="154241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/>
              <a:t>Monitoring(Appliance 1)</a:t>
            </a:r>
            <a:endParaRPr lang="ko-KR" altLang="en-US" sz="1000" dirty="0"/>
          </a:p>
        </p:txBody>
      </p:sp>
      <p:sp>
        <p:nvSpPr>
          <p:cNvPr id="130" name="직사각형 129"/>
          <p:cNvSpPr/>
          <p:nvPr/>
        </p:nvSpPr>
        <p:spPr>
          <a:xfrm>
            <a:off x="6858016" y="3658555"/>
            <a:ext cx="70884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/>
              <a:t>Response</a:t>
            </a:r>
            <a:endParaRPr lang="ko-KR" altLang="en-US" sz="1000" dirty="0"/>
          </a:p>
        </p:txBody>
      </p:sp>
      <p:sp>
        <p:nvSpPr>
          <p:cNvPr id="131" name="직사각형 130"/>
          <p:cNvSpPr/>
          <p:nvPr/>
        </p:nvSpPr>
        <p:spPr>
          <a:xfrm>
            <a:off x="6592570" y="4515811"/>
            <a:ext cx="14798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/>
              <a:t>Monitoring(Appliance 2)</a:t>
            </a:r>
            <a:endParaRPr lang="ko-KR" altLang="en-US" sz="1000" dirty="0"/>
          </a:p>
        </p:txBody>
      </p:sp>
      <p:sp>
        <p:nvSpPr>
          <p:cNvPr id="132" name="직사각형 131"/>
          <p:cNvSpPr/>
          <p:nvPr/>
        </p:nvSpPr>
        <p:spPr>
          <a:xfrm>
            <a:off x="6949760" y="4873001"/>
            <a:ext cx="70884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/>
              <a:t>Response</a:t>
            </a:r>
            <a:endParaRPr lang="ko-KR" altLang="en-US" sz="1000" dirty="0"/>
          </a:p>
        </p:txBody>
      </p:sp>
      <p:cxnSp>
        <p:nvCxnSpPr>
          <p:cNvPr id="139" name="직선 연결선 138"/>
          <p:cNvCxnSpPr>
            <a:cxnSpLocks/>
          </p:cNvCxnSpPr>
          <p:nvPr/>
        </p:nvCxnSpPr>
        <p:spPr bwMode="auto">
          <a:xfrm rot="5400000">
            <a:off x="849609" y="4348491"/>
            <a:ext cx="4731726" cy="1588"/>
          </a:xfrm>
          <a:prstGeom prst="line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0" name="직선 연결선 139"/>
          <p:cNvCxnSpPr>
            <a:cxnSpLocks/>
          </p:cNvCxnSpPr>
          <p:nvPr/>
        </p:nvCxnSpPr>
        <p:spPr bwMode="auto">
          <a:xfrm rot="5400000">
            <a:off x="3562664" y="4348491"/>
            <a:ext cx="4731726" cy="1588"/>
          </a:xfrm>
          <a:prstGeom prst="line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2" name="직선 연결선 141"/>
          <p:cNvCxnSpPr>
            <a:cxnSpLocks/>
          </p:cNvCxnSpPr>
          <p:nvPr/>
        </p:nvCxnSpPr>
        <p:spPr bwMode="auto">
          <a:xfrm rot="5400000">
            <a:off x="3707129" y="4348491"/>
            <a:ext cx="4731726" cy="1588"/>
          </a:xfrm>
          <a:prstGeom prst="line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3" name="직선 연결선 142"/>
          <p:cNvCxnSpPr>
            <a:cxnSpLocks/>
          </p:cNvCxnSpPr>
          <p:nvPr/>
        </p:nvCxnSpPr>
        <p:spPr bwMode="auto">
          <a:xfrm rot="5400000">
            <a:off x="3850005" y="4348491"/>
            <a:ext cx="4731726" cy="1588"/>
          </a:xfrm>
          <a:prstGeom prst="line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4" name="직선 연결선 143"/>
          <p:cNvCxnSpPr>
            <a:cxnSpLocks/>
          </p:cNvCxnSpPr>
          <p:nvPr/>
        </p:nvCxnSpPr>
        <p:spPr bwMode="auto">
          <a:xfrm rot="5400000">
            <a:off x="6277309" y="4365309"/>
            <a:ext cx="4731726" cy="1588"/>
          </a:xfrm>
          <a:prstGeom prst="line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5" name="직선 연결선 144"/>
          <p:cNvCxnSpPr>
            <a:cxnSpLocks/>
          </p:cNvCxnSpPr>
          <p:nvPr/>
        </p:nvCxnSpPr>
        <p:spPr bwMode="auto">
          <a:xfrm rot="5400000">
            <a:off x="6420185" y="4365309"/>
            <a:ext cx="4731726" cy="1588"/>
          </a:xfrm>
          <a:prstGeom prst="line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6" name="직선 연결선 145"/>
          <p:cNvCxnSpPr>
            <a:cxnSpLocks/>
          </p:cNvCxnSpPr>
          <p:nvPr/>
        </p:nvCxnSpPr>
        <p:spPr bwMode="auto">
          <a:xfrm rot="5400000">
            <a:off x="6563061" y="4348491"/>
            <a:ext cx="4731726" cy="1588"/>
          </a:xfrm>
          <a:prstGeom prst="line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7" name="직선 화살표 연결선 146"/>
          <p:cNvCxnSpPr/>
          <p:nvPr/>
        </p:nvCxnSpPr>
        <p:spPr bwMode="auto">
          <a:xfrm rot="5400000">
            <a:off x="1321968" y="4250140"/>
            <a:ext cx="3500462" cy="794"/>
          </a:xfrm>
          <a:prstGeom prst="straightConnector1">
            <a:avLst/>
          </a:prstGeom>
          <a:solidFill>
            <a:schemeClr val="accent1"/>
          </a:solidFill>
          <a:ln w="12699" cap="flat" cmpd="sng" algn="ctr">
            <a:solidFill>
              <a:srgbClr val="FF0000"/>
            </a:solidFill>
            <a:prstDash val="solid"/>
            <a:round/>
            <a:headEnd type="triangle" w="med" len="med"/>
            <a:tailEnd type="triangle"/>
          </a:ln>
          <a:effectLst/>
        </p:spPr>
      </p:cxnSp>
      <p:sp>
        <p:nvSpPr>
          <p:cNvPr id="148" name="TextBox 147"/>
          <p:cNvSpPr txBox="1"/>
          <p:nvPr/>
        </p:nvSpPr>
        <p:spPr>
          <a:xfrm>
            <a:off x="2214546" y="3181649"/>
            <a:ext cx="8947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Measuring</a:t>
            </a:r>
          </a:p>
          <a:p>
            <a:pPr algn="ctr"/>
            <a:r>
              <a:rPr lang="en-US" altLang="ko-KR" sz="1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Section</a:t>
            </a:r>
          </a:p>
        </p:txBody>
      </p:sp>
      <p:cxnSp>
        <p:nvCxnSpPr>
          <p:cNvPr id="152" name="직선 화살표 연결선 151"/>
          <p:cNvCxnSpPr/>
          <p:nvPr/>
        </p:nvCxnSpPr>
        <p:spPr bwMode="auto">
          <a:xfrm>
            <a:off x="1072151" y="1643050"/>
            <a:ext cx="1571023" cy="1"/>
          </a:xfrm>
          <a:prstGeom prst="straightConnector1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</p:spPr>
      </p:cxnSp>
      <p:cxnSp>
        <p:nvCxnSpPr>
          <p:cNvPr id="153" name="직선 화살표 연결선 152"/>
          <p:cNvCxnSpPr/>
          <p:nvPr/>
        </p:nvCxnSpPr>
        <p:spPr bwMode="auto">
          <a:xfrm>
            <a:off x="3786795" y="1643050"/>
            <a:ext cx="1571023" cy="1"/>
          </a:xfrm>
          <a:prstGeom prst="straightConnector1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</p:spPr>
      </p:cxnSp>
      <p:cxnSp>
        <p:nvCxnSpPr>
          <p:cNvPr id="156" name="직선 화살표 연결선 155"/>
          <p:cNvCxnSpPr/>
          <p:nvPr/>
        </p:nvCxnSpPr>
        <p:spPr bwMode="auto">
          <a:xfrm>
            <a:off x="6858016" y="1643049"/>
            <a:ext cx="1071570" cy="1"/>
          </a:xfrm>
          <a:prstGeom prst="straightConnector1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</p:spPr>
      </p:cxnSp>
      <p:cxnSp>
        <p:nvCxnSpPr>
          <p:cNvPr id="160" name="직선 연결선 159"/>
          <p:cNvCxnSpPr/>
          <p:nvPr/>
        </p:nvCxnSpPr>
        <p:spPr bwMode="auto">
          <a:xfrm>
            <a:off x="2857488" y="2500306"/>
            <a:ext cx="357190" cy="1588"/>
          </a:xfrm>
          <a:prstGeom prst="line">
            <a:avLst/>
          </a:prstGeom>
          <a:solidFill>
            <a:schemeClr val="accent1"/>
          </a:solidFill>
          <a:ln w="12699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1" name="직선 연결선 160"/>
          <p:cNvCxnSpPr/>
          <p:nvPr/>
        </p:nvCxnSpPr>
        <p:spPr bwMode="auto">
          <a:xfrm>
            <a:off x="2857488" y="5999180"/>
            <a:ext cx="357190" cy="1588"/>
          </a:xfrm>
          <a:prstGeom prst="line">
            <a:avLst/>
          </a:prstGeom>
          <a:solidFill>
            <a:schemeClr val="accent1"/>
          </a:solidFill>
          <a:ln w="12699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499733077"/>
      </p:ext>
    </p:extLst>
  </p:cSld>
  <p:clrMapOvr>
    <a:masterClrMapping/>
  </p:clrMapOvr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>
            <p:extLst/>
          </p:nvPr>
        </p:nvGraphicFramePr>
        <p:xfrm>
          <a:off x="580767" y="1300745"/>
          <a:ext cx="8229599" cy="5510950"/>
        </p:xfrm>
        <a:graphic>
          <a:graphicData uri="http://schemas.openxmlformats.org/drawingml/2006/table">
            <a:tbl>
              <a:tblPr firstRow="1" firstCol="1" bandRow="1"/>
              <a:tblGrid>
                <a:gridCol w="9493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156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486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94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4866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943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4866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11971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7681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항목 번호</a:t>
                      </a: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4937" marR="649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4937" marR="649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b="1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시험 일자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4937" marR="649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4937" marR="649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b="1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시 험 자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4937" marR="649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4937" marR="649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218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대 항 목</a:t>
                      </a: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4937" marR="649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4937" marR="649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b="1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중 항 목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4937" marR="649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4937" marR="649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b="1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소 항 목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4937" marR="649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4937" marR="649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939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b="1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목 적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4937" marR="649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457200" indent="-457200">
                        <a:buNone/>
                      </a:pPr>
                      <a:r>
                        <a:rPr lang="ko-KR" altLang="en-US" sz="1100" dirty="0"/>
                        <a:t>실험 측정 구간 </a:t>
                      </a:r>
                      <a:r>
                        <a:rPr lang="en-US" altLang="ko-KR" sz="1100" dirty="0"/>
                        <a:t>SEMA</a:t>
                      </a:r>
                      <a:r>
                        <a:rPr lang="ko-KR" altLang="en-US" sz="1100" dirty="0"/>
                        <a:t> 데이터 트래픽</a:t>
                      </a:r>
                      <a:r>
                        <a:rPr lang="en-US" altLang="ko-KR" sz="1100" dirty="0" smtClean="0"/>
                        <a:t>(</a:t>
                      </a:r>
                      <a:r>
                        <a:rPr lang="en-US" altLang="ko-KR" sz="1100" dirty="0" smtClean="0">
                          <a:solidFill>
                            <a:srgbClr val="FF0000"/>
                          </a:solidFill>
                        </a:rPr>
                        <a:t>OpenADR</a:t>
                      </a:r>
                      <a:r>
                        <a:rPr lang="en-US" altLang="ko-KR" sz="1100" baseline="0" dirty="0" smtClean="0">
                          <a:solidFill>
                            <a:srgbClr val="FF0000"/>
                          </a:solidFill>
                        </a:rPr>
                        <a:t>-HTTP/XML</a:t>
                      </a:r>
                      <a:r>
                        <a:rPr lang="en-US" altLang="ko-KR" sz="1100" dirty="0" smtClean="0"/>
                        <a:t>)</a:t>
                      </a:r>
                      <a:endParaRPr lang="en-US" altLang="ko-KR" sz="1100" dirty="0"/>
                    </a:p>
                  </a:txBody>
                  <a:tcPr marL="64937" marR="649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0848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11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시험 절차</a:t>
                      </a:r>
                      <a:endParaRPr lang="en-US" altLang="ko-KR" sz="1100" b="1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ko-KR" altLang="ko-KR" sz="11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시험 절차 또는 방법 작성</a:t>
                      </a:r>
                      <a:r>
                        <a:rPr lang="en-US" altLang="ko-KR" sz="11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)</a:t>
                      </a:r>
                      <a:endParaRPr lang="ko-KR" alt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4937" marR="649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228600" indent="-228600" algn="just" latinLnBrk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ko-KR" altLang="en-US" sz="11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시험 구성도와 같이 시험 환경을 구성한다</a:t>
                      </a:r>
                      <a:r>
                        <a:rPr lang="en-US" altLang="ko-KR" sz="11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</a:t>
                      </a:r>
                    </a:p>
                    <a:p>
                      <a:pPr marL="228600" marR="0" lvl="0" indent="-228600" algn="just" defTabSz="914400" rtl="0" eaLnBrk="1" fontAlgn="auto" latinLnBrk="1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en-US" altLang="ko-KR" sz="1100" kern="100" baseline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VTN 1</a:t>
                      </a:r>
                      <a:r>
                        <a:rPr lang="ko-KR" altLang="en-US" sz="1100" kern="100" baseline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대</a:t>
                      </a:r>
                      <a:r>
                        <a:rPr lang="en-US" altLang="ko-KR" sz="1100" kern="100" baseline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altLang="ko-KR" sz="1100" kern="100" baseline="0" dirty="0" err="1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VEN+ServerEMA</a:t>
                      </a:r>
                      <a:r>
                        <a:rPr lang="en-US" altLang="ko-KR" sz="1100" kern="100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ko-KR" sz="1100" kern="100" baseline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3</a:t>
                      </a:r>
                      <a:r>
                        <a:rPr lang="ko-KR" altLang="en-US" sz="1100" kern="100" baseline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대를 실행시킨다</a:t>
                      </a:r>
                      <a:r>
                        <a:rPr lang="en-US" altLang="ko-KR" sz="1100" kern="100" baseline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</a:t>
                      </a:r>
                    </a:p>
                    <a:p>
                      <a:pPr marL="228600" indent="-228600"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altLang="ko-KR" sz="1100" kern="100" dirty="0" err="1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Wireshark</a:t>
                      </a:r>
                      <a:r>
                        <a:rPr lang="en-US" altLang="ko-KR" sz="11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ko-KR" altLang="en-US" sz="11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실행한다</a:t>
                      </a:r>
                      <a:r>
                        <a:rPr lang="en-US" altLang="ko-KR" sz="1100" kern="10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 </a:t>
                      </a:r>
                    </a:p>
                    <a:p>
                      <a:pPr marL="228600" indent="-228600"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altLang="ko-KR" sz="1100" kern="10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VEN</a:t>
                      </a:r>
                      <a:r>
                        <a:rPr lang="ko-KR" altLang="en-US" sz="1100" kern="10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을 통해 </a:t>
                      </a:r>
                      <a:r>
                        <a:rPr lang="en-US" altLang="ko-KR" sz="1100" kern="10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VTN</a:t>
                      </a:r>
                      <a:r>
                        <a:rPr lang="ko-KR" altLang="en-US" sz="1100" kern="10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과 </a:t>
                      </a:r>
                      <a:r>
                        <a:rPr lang="en-US" altLang="ko-KR" sz="1100" kern="10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HTTP/XML</a:t>
                      </a:r>
                      <a:r>
                        <a:rPr lang="ko-KR" altLang="en-US" sz="1100" kern="10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에 대한 구간을 측정한다</a:t>
                      </a:r>
                      <a:r>
                        <a:rPr lang="en-US" altLang="ko-KR" sz="1100" kern="10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</a:t>
                      </a:r>
                    </a:p>
                    <a:p>
                      <a:pPr marL="228600" indent="-228600"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ko-KR" altLang="en-US" sz="1100" kern="100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주기적인 </a:t>
                      </a:r>
                      <a:r>
                        <a:rPr lang="en-US" altLang="ko-KR" sz="1100" kern="100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Poll/</a:t>
                      </a:r>
                      <a:r>
                        <a:rPr lang="en-US" altLang="ko-KR" sz="1100" kern="100" baseline="0" dirty="0" err="1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Reponse</a:t>
                      </a:r>
                      <a:r>
                        <a:rPr lang="en-US" altLang="ko-KR" sz="1100" kern="100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ko-KR" altLang="en-US" sz="1100" kern="100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메시지</a:t>
                      </a:r>
                      <a:r>
                        <a:rPr lang="en-US" altLang="ko-KR" sz="1100" kern="100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, UpdateReport</a:t>
                      </a:r>
                      <a:r>
                        <a:rPr lang="ko-KR" altLang="en-US" sz="1100" dirty="0" smtClean="0"/>
                        <a:t>의</a:t>
                      </a:r>
                      <a:r>
                        <a:rPr lang="en-US" altLang="ko-KR" sz="1100" baseline="0" dirty="0" smtClean="0"/>
                        <a:t> </a:t>
                      </a:r>
                      <a:r>
                        <a:rPr lang="ko-KR" altLang="en-US" sz="1100" baseline="0" dirty="0" err="1" smtClean="0"/>
                        <a:t>트래픽양을</a:t>
                      </a:r>
                      <a:r>
                        <a:rPr lang="ko-KR" altLang="en-US" sz="1100" baseline="0" dirty="0" smtClean="0"/>
                        <a:t> </a:t>
                      </a:r>
                      <a:r>
                        <a:rPr lang="en-US" altLang="ko-KR" sz="1100" baseline="0" dirty="0" smtClean="0"/>
                        <a:t>SEMA</a:t>
                      </a:r>
                      <a:r>
                        <a:rPr lang="ko-KR" altLang="en-US" sz="1100" baseline="0" dirty="0" smtClean="0"/>
                        <a:t>에서 측정한다</a:t>
                      </a:r>
                      <a:r>
                        <a:rPr lang="en-US" altLang="ko-KR" sz="1100" baseline="0" dirty="0" smtClean="0"/>
                        <a:t>.</a:t>
                      </a:r>
                      <a:endParaRPr lang="en-US" altLang="ko-KR" sz="1100" kern="100" baseline="0" dirty="0" smtClean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  <a:p>
                      <a:pPr marL="228600" indent="-228600"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altLang="ko-KR" sz="1100" kern="100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SEMA</a:t>
                      </a:r>
                      <a:r>
                        <a:rPr lang="ko-KR" altLang="en-US" sz="1100" kern="100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에서 </a:t>
                      </a:r>
                      <a:r>
                        <a:rPr lang="en-US" altLang="ko-KR" sz="1100" kern="100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Wireshark</a:t>
                      </a:r>
                      <a:r>
                        <a:rPr lang="ko-KR" altLang="en-US" sz="1100" kern="100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로 </a:t>
                      </a:r>
                      <a:r>
                        <a:rPr lang="en-US" altLang="ko-KR" sz="1100" kern="100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60</a:t>
                      </a:r>
                      <a:r>
                        <a:rPr lang="ko-KR" altLang="en-US" sz="1100" kern="100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초 동안 측정한다</a:t>
                      </a:r>
                      <a:r>
                        <a:rPr lang="en-US" altLang="ko-KR" sz="1100" kern="100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 (Wireshark </a:t>
                      </a:r>
                      <a:r>
                        <a:rPr lang="ko-KR" altLang="en-US" sz="1100" kern="100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종료 옵션</a:t>
                      </a:r>
                      <a:r>
                        <a:rPr lang="en-US" altLang="ko-KR" sz="1100" kern="100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)</a:t>
                      </a:r>
                    </a:p>
                    <a:p>
                      <a:pPr marL="228600" indent="-228600"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altLang="ko-KR" sz="1100" kern="100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ko-KR" altLang="en-US" sz="1100" kern="100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프로그램을 종료 후 다시 측정한다</a:t>
                      </a:r>
                      <a:r>
                        <a:rPr lang="en-US" altLang="ko-KR" sz="1100" kern="100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</a:t>
                      </a:r>
                    </a:p>
                    <a:p>
                      <a:pPr marL="228600" indent="-228600"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endParaRPr lang="en-US" altLang="ko-KR" sz="1100" kern="100" baseline="0" dirty="0" smtClean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  <a:p>
                      <a:pPr marL="228600" indent="-228600"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endParaRPr lang="en-US" altLang="ko-KR" sz="1100" kern="100" baseline="0" dirty="0" smtClean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4937" marR="6493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5900"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ko-KR" sz="11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판정</a:t>
                      </a:r>
                      <a:r>
                        <a:rPr lang="en-US" altLang="ko-KR" sz="11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ko-KR" altLang="en-US" sz="11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측정</a:t>
                      </a:r>
                      <a:r>
                        <a:rPr lang="en-US" altLang="ko-KR" sz="11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)</a:t>
                      </a:r>
                      <a:r>
                        <a:rPr lang="ko-KR" altLang="ko-KR" sz="11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 기준</a:t>
                      </a: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4937" marR="649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시험 구성</a:t>
                      </a:r>
                      <a:r>
                        <a:rPr lang="en-US" sz="11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ko-KR" sz="11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시험 구성도 및 관련 명령어 작성</a:t>
                      </a:r>
                      <a:r>
                        <a:rPr lang="en-US" sz="11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)</a:t>
                      </a: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4937" marR="649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58779">
                <a:tc gridSpan="4">
                  <a:txBody>
                    <a:bodyPr/>
                    <a:lstStyle/>
                    <a:p>
                      <a:pPr marL="228600" indent="-228600"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endParaRPr lang="en-US" altLang="ko-KR" sz="1100" kern="100" baseline="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4937" marR="649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4937" marR="649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865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b="1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판정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4937" marR="649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4937" marR="649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비고</a:t>
                      </a: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4937" marR="649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4937" marR="649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6" name="제목 2"/>
          <p:cNvSpPr txBox="1">
            <a:spLocks/>
          </p:cNvSpPr>
          <p:nvPr/>
        </p:nvSpPr>
        <p:spPr>
          <a:xfrm>
            <a:off x="457200" y="304800"/>
            <a:ext cx="8229600" cy="838200"/>
          </a:xfrm>
          <a:prstGeom prst="rect">
            <a:avLst/>
          </a:prstGeom>
        </p:spPr>
        <p:txBody>
          <a:bodyPr/>
          <a:lstStyle>
            <a:lvl1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imes New Roman" pitchFamily="18" charset="0"/>
                <a:ea typeface="굴림" pitchFamily="50" charset="-127"/>
              </a:defRPr>
            </a:lvl2pPr>
            <a:lvl3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imes New Roman" pitchFamily="18" charset="0"/>
                <a:ea typeface="굴림" pitchFamily="50" charset="-127"/>
              </a:defRPr>
            </a:lvl3pPr>
            <a:lvl4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imes New Roman" pitchFamily="18" charset="0"/>
                <a:ea typeface="굴림" pitchFamily="50" charset="-127"/>
              </a:defRPr>
            </a:lvl4pPr>
            <a:lvl5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imes New Roman" pitchFamily="18" charset="0"/>
                <a:ea typeface="굴림" pitchFamily="50" charset="-127"/>
              </a:defRPr>
            </a:lvl5pPr>
            <a:lvl6pPr marL="457200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imes New Roman" pitchFamily="18" charset="0"/>
                <a:ea typeface="굴림" pitchFamily="50" charset="-127"/>
              </a:defRPr>
            </a:lvl6pPr>
            <a:lvl7pPr marL="914400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imes New Roman" pitchFamily="18" charset="0"/>
                <a:ea typeface="굴림" pitchFamily="50" charset="-127"/>
              </a:defRPr>
            </a:lvl7pPr>
            <a:lvl8pPr marL="1371600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imes New Roman" pitchFamily="18" charset="0"/>
                <a:ea typeface="굴림" pitchFamily="50" charset="-127"/>
              </a:defRPr>
            </a:lvl8pPr>
            <a:lvl9pPr marL="1828800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imes New Roman" pitchFamily="18" charset="0"/>
                <a:ea typeface="굴림" pitchFamily="50" charset="-127"/>
              </a:defRPr>
            </a:lvl9pPr>
          </a:lstStyle>
          <a:p>
            <a:r>
              <a:rPr lang="en-US" altLang="ko-KR" b="1" kern="0" dirty="0"/>
              <a:t>Experiment Procedure</a:t>
            </a:r>
            <a:endParaRPr lang="ko-KR" altLang="en-US" b="1" kern="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628" y="4214818"/>
            <a:ext cx="3643338" cy="2322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14348" y="4182533"/>
            <a:ext cx="3929090" cy="2246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직사각형 1"/>
          <p:cNvSpPr/>
          <p:nvPr/>
        </p:nvSpPr>
        <p:spPr bwMode="auto">
          <a:xfrm>
            <a:off x="4822761" y="4132884"/>
            <a:ext cx="3874303" cy="952300"/>
          </a:xfrm>
          <a:prstGeom prst="rect">
            <a:avLst/>
          </a:prstGeom>
          <a:noFill/>
          <a:ln w="12699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887326" y="4146542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측정 구역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02915"/>
      </p:ext>
    </p:extLst>
  </p:cSld>
  <p:clrMapOvr>
    <a:masterClrMapping/>
  </p:clrMapOvr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2"/>
          <p:cNvSpPr txBox="1">
            <a:spLocks/>
          </p:cNvSpPr>
          <p:nvPr/>
        </p:nvSpPr>
        <p:spPr>
          <a:xfrm>
            <a:off x="457200" y="304800"/>
            <a:ext cx="8229600" cy="838200"/>
          </a:xfrm>
          <a:prstGeom prst="rect">
            <a:avLst/>
          </a:prstGeom>
        </p:spPr>
        <p:txBody>
          <a:bodyPr/>
          <a:lstStyle>
            <a:lvl1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imes New Roman" pitchFamily="18" charset="0"/>
                <a:ea typeface="굴림" pitchFamily="50" charset="-127"/>
              </a:defRPr>
            </a:lvl2pPr>
            <a:lvl3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imes New Roman" pitchFamily="18" charset="0"/>
                <a:ea typeface="굴림" pitchFamily="50" charset="-127"/>
              </a:defRPr>
            </a:lvl3pPr>
            <a:lvl4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imes New Roman" pitchFamily="18" charset="0"/>
                <a:ea typeface="굴림" pitchFamily="50" charset="-127"/>
              </a:defRPr>
            </a:lvl4pPr>
            <a:lvl5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imes New Roman" pitchFamily="18" charset="0"/>
                <a:ea typeface="굴림" pitchFamily="50" charset="-127"/>
              </a:defRPr>
            </a:lvl5pPr>
            <a:lvl6pPr marL="457200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imes New Roman" pitchFamily="18" charset="0"/>
                <a:ea typeface="굴림" pitchFamily="50" charset="-127"/>
              </a:defRPr>
            </a:lvl6pPr>
            <a:lvl7pPr marL="914400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imes New Roman" pitchFamily="18" charset="0"/>
                <a:ea typeface="굴림" pitchFamily="50" charset="-127"/>
              </a:defRPr>
            </a:lvl7pPr>
            <a:lvl8pPr marL="1371600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imes New Roman" pitchFamily="18" charset="0"/>
                <a:ea typeface="굴림" pitchFamily="50" charset="-127"/>
              </a:defRPr>
            </a:lvl8pPr>
            <a:lvl9pPr marL="1828800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imes New Roman" pitchFamily="18" charset="0"/>
                <a:ea typeface="굴림" pitchFamily="50" charset="-127"/>
              </a:defRPr>
            </a:lvl9pPr>
          </a:lstStyle>
          <a:p>
            <a:r>
              <a:rPr lang="en-US" altLang="ko-KR" b="1" kern="0" dirty="0"/>
              <a:t>Experiment Procedure</a:t>
            </a:r>
            <a:endParaRPr lang="ko-KR" altLang="en-US" b="1" kern="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412776"/>
            <a:ext cx="6431929" cy="5153472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 bwMode="auto">
          <a:xfrm>
            <a:off x="395536" y="2060848"/>
            <a:ext cx="6696744" cy="576064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4894396"/>
      </p:ext>
    </p:extLst>
  </p:cSld>
  <p:clrMapOvr>
    <a:masterClrMapping/>
  </p:clrMapOvr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>
            <p:extLst/>
          </p:nvPr>
        </p:nvGraphicFramePr>
        <p:xfrm>
          <a:off x="580767" y="1300745"/>
          <a:ext cx="8229599" cy="5510950"/>
        </p:xfrm>
        <a:graphic>
          <a:graphicData uri="http://schemas.openxmlformats.org/drawingml/2006/table">
            <a:tbl>
              <a:tblPr firstRow="1" firstCol="1" bandRow="1"/>
              <a:tblGrid>
                <a:gridCol w="9493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156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486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94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4866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943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4866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11971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7681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항목 번호</a:t>
                      </a: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4937" marR="649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4937" marR="649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b="1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시험 일자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4937" marR="649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4937" marR="649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b="1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시 험 자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4937" marR="649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4937" marR="649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218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대 항 목</a:t>
                      </a: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4937" marR="649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4937" marR="649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b="1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중 항 목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4937" marR="649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4937" marR="649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b="1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소 항 목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4937" marR="649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4937" marR="649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939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b="1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목 적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4937" marR="649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457200" indent="-457200">
                        <a:buNone/>
                      </a:pPr>
                      <a:r>
                        <a:rPr lang="ko-KR" altLang="en-US" sz="1100" dirty="0"/>
                        <a:t>실험 측정 구간 </a:t>
                      </a:r>
                      <a:r>
                        <a:rPr lang="en-US" altLang="ko-KR" sz="1100" dirty="0"/>
                        <a:t>SEMA</a:t>
                      </a:r>
                      <a:r>
                        <a:rPr lang="ko-KR" altLang="en-US" sz="1100" dirty="0"/>
                        <a:t> 데이터 트래픽</a:t>
                      </a:r>
                      <a:r>
                        <a:rPr lang="en-US" altLang="ko-KR" sz="1100" dirty="0" smtClean="0"/>
                        <a:t>( </a:t>
                      </a:r>
                      <a:r>
                        <a:rPr lang="en-US" altLang="ko-KR" sz="1100" dirty="0" smtClean="0">
                          <a:solidFill>
                            <a:srgbClr val="FF0000"/>
                          </a:solidFill>
                        </a:rPr>
                        <a:t>EMAP/CoAP,</a:t>
                      </a:r>
                      <a:r>
                        <a:rPr lang="en-US" altLang="ko-KR" sz="1100" baseline="0" dirty="0" smtClean="0">
                          <a:solidFill>
                            <a:srgbClr val="FF0000"/>
                          </a:solidFill>
                        </a:rPr>
                        <a:t> MQTT</a:t>
                      </a:r>
                      <a:r>
                        <a:rPr lang="en-US" altLang="ko-KR" sz="1100" dirty="0" smtClean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ko-KR" altLang="en-US" sz="1100" dirty="0" smtClean="0">
                          <a:solidFill>
                            <a:srgbClr val="FF0000"/>
                          </a:solidFill>
                        </a:rPr>
                        <a:t>사용</a:t>
                      </a:r>
                      <a:r>
                        <a:rPr lang="en-US" altLang="ko-KR" sz="1100" dirty="0" smtClean="0"/>
                        <a:t>)</a:t>
                      </a:r>
                      <a:endParaRPr lang="en-US" altLang="ko-KR" sz="1100" dirty="0">
                        <a:solidFill>
                          <a:srgbClr val="FF0000"/>
                        </a:solidFill>
                      </a:endParaRPr>
                    </a:p>
                  </a:txBody>
                  <a:tcPr marL="64937" marR="649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0848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11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시험 절차</a:t>
                      </a:r>
                      <a:endParaRPr lang="en-US" altLang="ko-KR" sz="1100" b="1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ko-KR" altLang="ko-KR" sz="11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시험 절차 또는 방법 작성</a:t>
                      </a:r>
                      <a:r>
                        <a:rPr lang="en-US" altLang="ko-KR" sz="11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)</a:t>
                      </a:r>
                      <a:endParaRPr lang="ko-KR" alt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4937" marR="649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228600" indent="-228600" algn="just" latinLnBrk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ko-KR" altLang="en-US" sz="11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시험 구성도와 같이 시험 환경을 구성한다</a:t>
                      </a:r>
                      <a:r>
                        <a:rPr lang="en-US" altLang="ko-KR" sz="11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</a:t>
                      </a:r>
                    </a:p>
                    <a:p>
                      <a:pPr marL="228600" marR="0" lvl="0" indent="-228600" algn="just" defTabSz="914400" rtl="0" eaLnBrk="1" fontAlgn="auto" latinLnBrk="1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en-US" altLang="ko-KR" sz="1100" kern="100" baseline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VTN 1</a:t>
                      </a:r>
                      <a:r>
                        <a:rPr lang="ko-KR" altLang="en-US" sz="1100" kern="100" baseline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대</a:t>
                      </a:r>
                      <a:r>
                        <a:rPr lang="en-US" altLang="ko-KR" sz="1100" kern="100" baseline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altLang="ko-KR" sz="1100" kern="100" baseline="0" dirty="0" err="1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VEN+Server</a:t>
                      </a:r>
                      <a:r>
                        <a:rPr lang="en-US" altLang="ko-KR" sz="1100" kern="100" baseline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 EMA 3</a:t>
                      </a:r>
                      <a:r>
                        <a:rPr lang="ko-KR" altLang="en-US" sz="1100" kern="100" baseline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대를 실행시킨다</a:t>
                      </a:r>
                      <a:r>
                        <a:rPr lang="en-US" altLang="ko-KR" sz="1100" kern="100" baseline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</a:t>
                      </a:r>
                    </a:p>
                    <a:p>
                      <a:pPr marL="228600" indent="-228600"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altLang="ko-KR" sz="1100" kern="100" dirty="0" err="1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Wireshark</a:t>
                      </a:r>
                      <a:r>
                        <a:rPr lang="en-US" altLang="ko-KR" sz="11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ko-KR" altLang="en-US" sz="11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실행한다</a:t>
                      </a:r>
                      <a:r>
                        <a:rPr lang="en-US" altLang="ko-KR" sz="11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</a:t>
                      </a:r>
                    </a:p>
                    <a:p>
                      <a:pPr marL="228600" indent="-228600"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ko-KR" altLang="en-US" sz="1100" kern="100" baseline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각 </a:t>
                      </a:r>
                      <a:r>
                        <a:rPr lang="en-US" altLang="ko-KR" sz="1100" kern="100" baseline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Client EMA 5</a:t>
                      </a:r>
                      <a:r>
                        <a:rPr lang="ko-KR" altLang="en-US" sz="1100" kern="100" baseline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대</a:t>
                      </a:r>
                      <a:r>
                        <a:rPr lang="en-US" altLang="ko-KR" sz="1100" kern="100" baseline="0" dirty="0">
                          <a:effectLst/>
                          <a:latin typeface="맑은 고딕" panose="020B0503020000020004" pitchFamily="50" charset="-127"/>
                          <a:ea typeface="+mn-ea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ko-KR" altLang="en-US" sz="1100" kern="100" baseline="0" dirty="0">
                          <a:effectLst/>
                          <a:latin typeface="맑은 고딕" panose="020B0503020000020004" pitchFamily="50" charset="-127"/>
                          <a:ea typeface="+mn-ea"/>
                          <a:cs typeface="Times New Roman" panose="02020603050405020304" pitchFamily="18" charset="0"/>
                        </a:rPr>
                        <a:t>실험에 따라</a:t>
                      </a:r>
                      <a:r>
                        <a:rPr lang="en-US" altLang="ko-KR" sz="1100" kern="100" baseline="0" dirty="0">
                          <a:effectLst/>
                          <a:latin typeface="맑은 고딕" panose="020B0503020000020004" pitchFamily="50" charset="-127"/>
                          <a:ea typeface="+mn-ea"/>
                          <a:cs typeface="Times New Roman" panose="02020603050405020304" pitchFamily="18" charset="0"/>
                        </a:rPr>
                        <a:t>1, 3, 5</a:t>
                      </a:r>
                      <a:r>
                        <a:rPr lang="ko-KR" altLang="en-US" sz="1100" kern="100" baseline="0" dirty="0">
                          <a:effectLst/>
                          <a:latin typeface="맑은 고딕" panose="020B0503020000020004" pitchFamily="50" charset="-127"/>
                          <a:ea typeface="+mn-ea"/>
                          <a:cs typeface="Times New Roman" panose="02020603050405020304" pitchFamily="18" charset="0"/>
                        </a:rPr>
                        <a:t>대</a:t>
                      </a:r>
                      <a:r>
                        <a:rPr lang="en-US" altLang="ko-KR" sz="1100" kern="100" baseline="0" dirty="0">
                          <a:effectLst/>
                          <a:latin typeface="맑은 고딕" panose="020B0503020000020004" pitchFamily="50" charset="-127"/>
                          <a:ea typeface="+mn-ea"/>
                          <a:cs typeface="Times New Roman" panose="02020603050405020304" pitchFamily="18" charset="0"/>
                        </a:rPr>
                        <a:t>)</a:t>
                      </a:r>
                      <a:r>
                        <a:rPr lang="ko-KR" altLang="en-US" sz="1100" kern="100" baseline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를 실행한다</a:t>
                      </a:r>
                      <a:r>
                        <a:rPr lang="en-US" altLang="ko-KR" sz="1100" kern="100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</a:t>
                      </a:r>
                    </a:p>
                    <a:p>
                      <a:pPr marL="361950" lvl="1" indent="-180975"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kern="100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Client EMA starter</a:t>
                      </a:r>
                      <a:r>
                        <a:rPr lang="ko-KR" altLang="en-US" sz="1100" kern="100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를 이용하여 각 </a:t>
                      </a:r>
                      <a:r>
                        <a:rPr lang="en-US" altLang="ko-KR" sz="1100" kern="100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EMA</a:t>
                      </a:r>
                      <a:r>
                        <a:rPr lang="ko-KR" altLang="en-US" sz="1100" kern="100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들을 가능한 동시에 실행</a:t>
                      </a:r>
                      <a:endParaRPr lang="en-US" altLang="ko-KR" sz="1100" kern="100" baseline="0" dirty="0" smtClean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  <a:p>
                      <a:pPr marL="361950" lvl="1" indent="-180975"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kern="100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각 </a:t>
                      </a:r>
                      <a:r>
                        <a:rPr lang="en-US" altLang="ko-KR" sz="1100" kern="100" baseline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Client EMA</a:t>
                      </a:r>
                      <a:r>
                        <a:rPr lang="ko-KR" altLang="en-US" sz="1100" kern="100" baseline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의 가상 </a:t>
                      </a:r>
                      <a:r>
                        <a:rPr lang="en-US" altLang="ko-KR" sz="1100" kern="100" baseline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Device 5</a:t>
                      </a:r>
                      <a:r>
                        <a:rPr lang="ko-KR" altLang="en-US" sz="1100" kern="100" baseline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대를 실행한다</a:t>
                      </a:r>
                      <a:r>
                        <a:rPr lang="en-US" altLang="ko-KR" sz="1100" kern="100" baseline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</a:t>
                      </a:r>
                    </a:p>
                    <a:p>
                      <a:pPr marL="228600" indent="-228600"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ko-KR" altLang="en-US" sz="1100" kern="100" baseline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주기적인 </a:t>
                      </a:r>
                      <a:r>
                        <a:rPr lang="en-US" altLang="ko-KR" sz="1100" kern="100" baseline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Poll/</a:t>
                      </a:r>
                      <a:r>
                        <a:rPr lang="en-US" altLang="ko-KR" sz="1100" kern="100" baseline="0" dirty="0" err="1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Reponse</a:t>
                      </a:r>
                      <a:r>
                        <a:rPr lang="en-US" altLang="ko-KR" sz="1100" kern="100" baseline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ko-KR" altLang="en-US" sz="1100" kern="100" baseline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메시지</a:t>
                      </a:r>
                      <a:r>
                        <a:rPr lang="en-US" altLang="ko-KR" sz="1100" kern="100" baseline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altLang="ko-KR" sz="1100" dirty="0"/>
                        <a:t>Explicit/Implicit</a:t>
                      </a:r>
                      <a:r>
                        <a:rPr lang="ko-KR" altLang="en-US" sz="1100" dirty="0"/>
                        <a:t>의</a:t>
                      </a:r>
                      <a:r>
                        <a:rPr lang="en-US" altLang="ko-KR" sz="1100" baseline="0" dirty="0"/>
                        <a:t> </a:t>
                      </a:r>
                      <a:r>
                        <a:rPr lang="ko-KR" altLang="en-US" sz="1100" baseline="0" dirty="0" err="1"/>
                        <a:t>트래픽양을</a:t>
                      </a:r>
                      <a:r>
                        <a:rPr lang="ko-KR" altLang="en-US" sz="1100" baseline="0" dirty="0"/>
                        <a:t> </a:t>
                      </a:r>
                      <a:r>
                        <a:rPr lang="en-US" altLang="ko-KR" sz="1100" baseline="0" dirty="0"/>
                        <a:t>SEMA</a:t>
                      </a:r>
                      <a:r>
                        <a:rPr lang="ko-KR" altLang="en-US" sz="1100" baseline="0" dirty="0"/>
                        <a:t>에서 측정한다</a:t>
                      </a:r>
                      <a:r>
                        <a:rPr lang="en-US" altLang="ko-KR" sz="1100" baseline="0" dirty="0"/>
                        <a:t>.</a:t>
                      </a:r>
                      <a:endParaRPr lang="en-US" altLang="ko-KR" sz="1100" kern="100" baseline="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  <a:p>
                      <a:pPr marL="228600" indent="-228600"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altLang="ko-KR" sz="1100" kern="100" baseline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SEMA</a:t>
                      </a:r>
                      <a:r>
                        <a:rPr lang="ko-KR" altLang="en-US" sz="1100" kern="100" baseline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에서 </a:t>
                      </a:r>
                      <a:r>
                        <a:rPr lang="en-US" altLang="ko-KR" sz="1100" kern="100" baseline="0" dirty="0" err="1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Wireshark</a:t>
                      </a:r>
                      <a:r>
                        <a:rPr lang="ko-KR" altLang="en-US" sz="1100" kern="100" baseline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로 </a:t>
                      </a:r>
                      <a:r>
                        <a:rPr lang="en-US" altLang="ko-KR" sz="1100" kern="100" baseline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60</a:t>
                      </a:r>
                      <a:r>
                        <a:rPr lang="ko-KR" altLang="en-US" sz="1100" kern="100" baseline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초 동안 측정한다</a:t>
                      </a:r>
                      <a:r>
                        <a:rPr lang="en-US" altLang="ko-KR" sz="1100" kern="100" baseline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 (</a:t>
                      </a:r>
                      <a:r>
                        <a:rPr lang="en-US" altLang="ko-KR" sz="1100" kern="100" baseline="0" dirty="0" err="1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Wireshark</a:t>
                      </a:r>
                      <a:r>
                        <a:rPr lang="en-US" altLang="ko-KR" sz="1100" kern="100" baseline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ko-KR" altLang="en-US" sz="1100" kern="100" baseline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종료 옵션</a:t>
                      </a:r>
                      <a:r>
                        <a:rPr lang="en-US" altLang="ko-KR" sz="1100" kern="100" baseline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)</a:t>
                      </a:r>
                    </a:p>
                    <a:p>
                      <a:pPr marL="228600" indent="-228600"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altLang="ko-KR" sz="1100" kern="100" baseline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ko-KR" altLang="en-US" sz="1100" kern="100" baseline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프로그램을 종료 후 다시 측정한다</a:t>
                      </a:r>
                      <a:r>
                        <a:rPr lang="en-US" altLang="ko-KR" sz="1100" kern="100" baseline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</a:t>
                      </a:r>
                    </a:p>
                  </a:txBody>
                  <a:tcPr marL="64937" marR="6493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5900"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ko-KR" sz="11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판정</a:t>
                      </a:r>
                      <a:r>
                        <a:rPr lang="en-US" altLang="ko-KR" sz="11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ko-KR" altLang="en-US" sz="11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측정</a:t>
                      </a:r>
                      <a:r>
                        <a:rPr lang="en-US" altLang="ko-KR" sz="11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)</a:t>
                      </a:r>
                      <a:r>
                        <a:rPr lang="ko-KR" altLang="ko-KR" sz="11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 기준</a:t>
                      </a: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4937" marR="649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시험 구성</a:t>
                      </a:r>
                      <a:r>
                        <a:rPr lang="en-US" sz="11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ko-KR" sz="11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시험 구성도 및 관련 명령어 작성</a:t>
                      </a:r>
                      <a:r>
                        <a:rPr lang="en-US" sz="11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)</a:t>
                      </a: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4937" marR="649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58779">
                <a:tc gridSpan="4">
                  <a:txBody>
                    <a:bodyPr/>
                    <a:lstStyle/>
                    <a:p>
                      <a:pPr marL="228600" indent="-228600"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endParaRPr lang="en-US" altLang="ko-KR" sz="1100" kern="100" baseline="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4937" marR="649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4937" marR="649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865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b="1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판정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4937" marR="649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4937" marR="649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비고</a:t>
                      </a: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4937" marR="649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4937" marR="649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6" name="제목 2"/>
          <p:cNvSpPr txBox="1">
            <a:spLocks/>
          </p:cNvSpPr>
          <p:nvPr/>
        </p:nvSpPr>
        <p:spPr>
          <a:xfrm>
            <a:off x="457200" y="304800"/>
            <a:ext cx="8229600" cy="838200"/>
          </a:xfrm>
          <a:prstGeom prst="rect">
            <a:avLst/>
          </a:prstGeom>
        </p:spPr>
        <p:txBody>
          <a:bodyPr/>
          <a:lstStyle>
            <a:lvl1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imes New Roman" pitchFamily="18" charset="0"/>
                <a:ea typeface="굴림" pitchFamily="50" charset="-127"/>
              </a:defRPr>
            </a:lvl2pPr>
            <a:lvl3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imes New Roman" pitchFamily="18" charset="0"/>
                <a:ea typeface="굴림" pitchFamily="50" charset="-127"/>
              </a:defRPr>
            </a:lvl3pPr>
            <a:lvl4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imes New Roman" pitchFamily="18" charset="0"/>
                <a:ea typeface="굴림" pitchFamily="50" charset="-127"/>
              </a:defRPr>
            </a:lvl4pPr>
            <a:lvl5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imes New Roman" pitchFamily="18" charset="0"/>
                <a:ea typeface="굴림" pitchFamily="50" charset="-127"/>
              </a:defRPr>
            </a:lvl5pPr>
            <a:lvl6pPr marL="457200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imes New Roman" pitchFamily="18" charset="0"/>
                <a:ea typeface="굴림" pitchFamily="50" charset="-127"/>
              </a:defRPr>
            </a:lvl6pPr>
            <a:lvl7pPr marL="914400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imes New Roman" pitchFamily="18" charset="0"/>
                <a:ea typeface="굴림" pitchFamily="50" charset="-127"/>
              </a:defRPr>
            </a:lvl7pPr>
            <a:lvl8pPr marL="1371600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imes New Roman" pitchFamily="18" charset="0"/>
                <a:ea typeface="굴림" pitchFamily="50" charset="-127"/>
              </a:defRPr>
            </a:lvl8pPr>
            <a:lvl9pPr marL="1828800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imes New Roman" pitchFamily="18" charset="0"/>
                <a:ea typeface="굴림" pitchFamily="50" charset="-127"/>
              </a:defRPr>
            </a:lvl9pPr>
          </a:lstStyle>
          <a:p>
            <a:r>
              <a:rPr lang="en-US" altLang="ko-KR" b="1" kern="0" dirty="0"/>
              <a:t>Experiment Procedure</a:t>
            </a:r>
            <a:endParaRPr lang="ko-KR" altLang="en-US" b="1" kern="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938163" y="4182533"/>
            <a:ext cx="3643338" cy="2322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14348" y="4182533"/>
            <a:ext cx="3929090" cy="2246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직사각형 6"/>
          <p:cNvSpPr/>
          <p:nvPr/>
        </p:nvSpPr>
        <p:spPr bwMode="auto">
          <a:xfrm>
            <a:off x="4812497" y="4581128"/>
            <a:ext cx="3874303" cy="2016224"/>
          </a:xfrm>
          <a:prstGeom prst="rect">
            <a:avLst/>
          </a:prstGeom>
          <a:noFill/>
          <a:ln w="12699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623009" y="6228020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측정 구역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36280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323528" y="1452564"/>
            <a:ext cx="8640960" cy="4568090"/>
          </a:xfrm>
        </p:spPr>
        <p:txBody>
          <a:bodyPr/>
          <a:lstStyle/>
          <a:p>
            <a:r>
              <a:rPr lang="en-US" altLang="ko-KR" sz="2000" dirty="0"/>
              <a:t>CoAP</a:t>
            </a:r>
            <a:r>
              <a:rPr lang="ko-KR" altLang="en-US" sz="2000" dirty="0"/>
              <a:t>는 기본적으로 </a:t>
            </a:r>
            <a:r>
              <a:rPr lang="en-US" altLang="ko-KR" sz="2000" dirty="0"/>
              <a:t>UDP </a:t>
            </a:r>
            <a:r>
              <a:rPr lang="ko-KR" altLang="en-US" sz="2000" dirty="0"/>
              <a:t>프로토콜을 기반으로 하기 때문에 신뢰성이 적은 데이터 송수신을 할 것이라고 생각할 수 있음</a:t>
            </a:r>
          </a:p>
          <a:p>
            <a:r>
              <a:rPr lang="en-US" altLang="ko-KR" sz="2000" dirty="0"/>
              <a:t>CoAP</a:t>
            </a:r>
            <a:r>
              <a:rPr lang="ko-KR" altLang="en-US" sz="2000" dirty="0"/>
              <a:t>에서는 신뢰성 있는 송수신을 위해서 </a:t>
            </a:r>
            <a:r>
              <a:rPr lang="en-US" altLang="ko-KR" sz="2000" dirty="0"/>
              <a:t>Type</a:t>
            </a:r>
            <a:r>
              <a:rPr lang="ko-KR" altLang="en-US" sz="2000" dirty="0"/>
              <a:t>을 설정해서 보낼 수 있음</a:t>
            </a:r>
            <a:r>
              <a:rPr lang="en-US" altLang="ko-KR" sz="2000" dirty="0"/>
              <a:t>.</a:t>
            </a:r>
          </a:p>
          <a:p>
            <a:r>
              <a:rPr lang="ko-KR" altLang="en-US" sz="2000" dirty="0"/>
              <a:t>아래 그림은 </a:t>
            </a:r>
            <a:r>
              <a:rPr lang="en-US" altLang="ko-KR" sz="2000" dirty="0"/>
              <a:t>CoAP</a:t>
            </a:r>
            <a:r>
              <a:rPr lang="ko-KR" altLang="en-US" sz="2000" dirty="0"/>
              <a:t>에서 제공되는 신뢰성 있는 전송과 신뢰성이 없는 전송의 예</a:t>
            </a:r>
          </a:p>
          <a:p>
            <a:endParaRPr lang="ko-KR" altLang="en-US" sz="20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b="1" dirty="0"/>
              <a:t>1. Smart Home Energy Framework :</a:t>
            </a:r>
            <a:r>
              <a:rPr lang="en-US" altLang="ko-KR" sz="4000" b="1" dirty="0"/>
              <a:t/>
            </a:r>
            <a:br>
              <a:rPr lang="en-US" altLang="ko-KR" sz="4000" b="1" dirty="0"/>
            </a:br>
            <a:r>
              <a:rPr lang="en-US" altLang="ko-KR" sz="2000" b="1" dirty="0"/>
              <a:t>1.1.4 Background </a:t>
            </a:r>
            <a:r>
              <a:rPr lang="en-US" altLang="ko-KR" sz="2000" b="1" dirty="0" err="1"/>
              <a:t>IoT</a:t>
            </a:r>
            <a:r>
              <a:rPr lang="en-US" altLang="ko-KR" sz="2000" b="1" dirty="0"/>
              <a:t> </a:t>
            </a:r>
            <a:r>
              <a:rPr lang="ko-KR" altLang="en-US" sz="2000" b="1" dirty="0"/>
              <a:t>수요반응 프로토콜</a:t>
            </a:r>
            <a:r>
              <a:rPr lang="en-US" altLang="ko-KR" sz="2000" b="1" dirty="0"/>
              <a:t> : CoAP (6/7)</a:t>
            </a:r>
            <a:endParaRPr lang="ko-KR" altLang="en-US" sz="20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AB2D1F1-EAAA-4541-A9AD-BBD67953F620}" type="slidenum">
              <a:rPr lang="ko-KR" altLang="en-US" smtClean="0"/>
              <a:pPr>
                <a:defRPr/>
              </a:pPr>
              <a:t>32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2"/>
          </p:nvPr>
        </p:nvSpPr>
        <p:spPr>
          <a:xfrm>
            <a:off x="1870536" y="5958313"/>
            <a:ext cx="2895600" cy="304800"/>
          </a:xfrm>
        </p:spPr>
        <p:txBody>
          <a:bodyPr/>
          <a:lstStyle/>
          <a:p>
            <a:pPr>
              <a:defRPr/>
            </a:pPr>
            <a:r>
              <a:rPr lang="en-US" altLang="ko-KR">
                <a:solidFill>
                  <a:srgbClr val="000000"/>
                </a:solidFill>
              </a:rPr>
              <a:t>CON </a:t>
            </a:r>
            <a:r>
              <a:rPr lang="ko-KR" altLang="en-US" dirty="0">
                <a:solidFill>
                  <a:srgbClr val="000000"/>
                </a:solidFill>
              </a:rPr>
              <a:t>메시지</a:t>
            </a:r>
            <a:endParaRPr lang="ko-KR" altLang="ko-KR" dirty="0">
              <a:solidFill>
                <a:srgbClr val="000000"/>
              </a:solidFill>
            </a:endParaRPr>
          </a:p>
        </p:txBody>
      </p:sp>
      <p:pic>
        <p:nvPicPr>
          <p:cNvPr id="6" name="내용 개체 틀 5"/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600" y="3863818"/>
            <a:ext cx="3849123" cy="21568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그림 6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4906" y="3877537"/>
            <a:ext cx="3967645" cy="2092874"/>
          </a:xfrm>
          <a:prstGeom prst="rect">
            <a:avLst/>
          </a:prstGeom>
          <a:noFill/>
        </p:spPr>
      </p:pic>
      <p:sp>
        <p:nvSpPr>
          <p:cNvPr id="8" name="바닥글 개체 틀 4"/>
          <p:cNvSpPr txBox="1">
            <a:spLocks/>
          </p:cNvSpPr>
          <p:nvPr/>
        </p:nvSpPr>
        <p:spPr bwMode="auto">
          <a:xfrm>
            <a:off x="5999800" y="5961431"/>
            <a:ext cx="1597856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굴림" pitchFamily="50" charset="-127"/>
                <a:cs typeface="+mn-cs"/>
              </a:rPr>
              <a:t>NON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굴림" pitchFamily="50" charset="-127"/>
                <a:cs typeface="+mn-cs"/>
              </a:rPr>
              <a:t>메시지</a:t>
            </a:r>
            <a:endParaRPr kumimoji="0" lang="ko-KR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굴림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43934131"/>
      </p:ext>
    </p:extLst>
  </p:cSld>
  <p:clrMapOvr>
    <a:masterClrMapping/>
  </p:clrMapOvr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570" y="1412776"/>
            <a:ext cx="6310675" cy="5056319"/>
          </a:xfrm>
          <a:prstGeom prst="rect">
            <a:avLst/>
          </a:prstGeom>
        </p:spPr>
      </p:pic>
      <p:sp>
        <p:nvSpPr>
          <p:cNvPr id="6" name="제목 2"/>
          <p:cNvSpPr txBox="1">
            <a:spLocks/>
          </p:cNvSpPr>
          <p:nvPr/>
        </p:nvSpPr>
        <p:spPr>
          <a:xfrm>
            <a:off x="457200" y="304800"/>
            <a:ext cx="8229600" cy="838200"/>
          </a:xfrm>
          <a:prstGeom prst="rect">
            <a:avLst/>
          </a:prstGeom>
        </p:spPr>
        <p:txBody>
          <a:bodyPr/>
          <a:lstStyle>
            <a:lvl1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imes New Roman" pitchFamily="18" charset="0"/>
                <a:ea typeface="굴림" pitchFamily="50" charset="-127"/>
              </a:defRPr>
            </a:lvl2pPr>
            <a:lvl3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imes New Roman" pitchFamily="18" charset="0"/>
                <a:ea typeface="굴림" pitchFamily="50" charset="-127"/>
              </a:defRPr>
            </a:lvl3pPr>
            <a:lvl4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imes New Roman" pitchFamily="18" charset="0"/>
                <a:ea typeface="굴림" pitchFamily="50" charset="-127"/>
              </a:defRPr>
            </a:lvl4pPr>
            <a:lvl5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imes New Roman" pitchFamily="18" charset="0"/>
                <a:ea typeface="굴림" pitchFamily="50" charset="-127"/>
              </a:defRPr>
            </a:lvl5pPr>
            <a:lvl6pPr marL="457200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imes New Roman" pitchFamily="18" charset="0"/>
                <a:ea typeface="굴림" pitchFamily="50" charset="-127"/>
              </a:defRPr>
            </a:lvl6pPr>
            <a:lvl7pPr marL="914400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imes New Roman" pitchFamily="18" charset="0"/>
                <a:ea typeface="굴림" pitchFamily="50" charset="-127"/>
              </a:defRPr>
            </a:lvl7pPr>
            <a:lvl8pPr marL="1371600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imes New Roman" pitchFamily="18" charset="0"/>
                <a:ea typeface="굴림" pitchFamily="50" charset="-127"/>
              </a:defRPr>
            </a:lvl8pPr>
            <a:lvl9pPr marL="1828800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imes New Roman" pitchFamily="18" charset="0"/>
                <a:ea typeface="굴림" pitchFamily="50" charset="-127"/>
              </a:defRPr>
            </a:lvl9pPr>
          </a:lstStyle>
          <a:p>
            <a:r>
              <a:rPr lang="en-US" altLang="ko-KR" b="1" kern="0" dirty="0"/>
              <a:t>Experiment Procedure</a:t>
            </a:r>
            <a:endParaRPr lang="ko-KR" altLang="en-US" b="1" kern="0" dirty="0"/>
          </a:p>
        </p:txBody>
      </p:sp>
      <p:sp>
        <p:nvSpPr>
          <p:cNvPr id="7" name="직사각형 6"/>
          <p:cNvSpPr/>
          <p:nvPr/>
        </p:nvSpPr>
        <p:spPr bwMode="auto">
          <a:xfrm>
            <a:off x="395536" y="2492896"/>
            <a:ext cx="6696744" cy="1152128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32449866"/>
      </p:ext>
    </p:extLst>
  </p:cSld>
  <p:clrMapOvr>
    <a:masterClrMapping/>
  </p:clrMapOvr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>
            <p:extLst/>
          </p:nvPr>
        </p:nvGraphicFramePr>
        <p:xfrm>
          <a:off x="580767" y="1300745"/>
          <a:ext cx="8229599" cy="5510950"/>
        </p:xfrm>
        <a:graphic>
          <a:graphicData uri="http://schemas.openxmlformats.org/drawingml/2006/table">
            <a:tbl>
              <a:tblPr firstRow="1" firstCol="1" bandRow="1"/>
              <a:tblGrid>
                <a:gridCol w="9493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156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486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94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4866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943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4866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11971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7681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항목 번호</a:t>
                      </a: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4937" marR="649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4937" marR="649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b="1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시험 일자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4937" marR="649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4937" marR="649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b="1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시 험 자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4937" marR="649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4937" marR="649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218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대 항 목</a:t>
                      </a: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4937" marR="649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4937" marR="649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b="1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중 항 목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4937" marR="649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4937" marR="649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b="1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소 항 목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4937" marR="649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4937" marR="649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939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b="1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목 적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4937" marR="649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457200" indent="-457200">
                        <a:buNone/>
                      </a:pPr>
                      <a:r>
                        <a:rPr lang="ko-KR" altLang="en-US" sz="1100" dirty="0" smtClean="0"/>
                        <a:t>계층 실험 </a:t>
                      </a:r>
                      <a:r>
                        <a:rPr lang="ko-KR" altLang="en-US" sz="1100" dirty="0"/>
                        <a:t>측정 구간 </a:t>
                      </a:r>
                      <a:r>
                        <a:rPr lang="en-US" altLang="ko-KR" sz="1100" dirty="0" smtClean="0"/>
                        <a:t>VTN</a:t>
                      </a:r>
                      <a:r>
                        <a:rPr lang="en-US" altLang="ko-KR" sz="1100" baseline="0" dirty="0" smtClean="0"/>
                        <a:t> –SEMA-CEMA </a:t>
                      </a:r>
                      <a:r>
                        <a:rPr lang="ko-KR" altLang="en-US" sz="1100" baseline="0" dirty="0" smtClean="0">
                          <a:solidFill>
                            <a:srgbClr val="FF0000"/>
                          </a:solidFill>
                        </a:rPr>
                        <a:t>데이터 트래픽 측정</a:t>
                      </a:r>
                      <a:r>
                        <a:rPr lang="en-US" altLang="ko-KR" sz="1100" baseline="0" dirty="0" smtClean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1100" dirty="0" smtClean="0"/>
                        <a:t>( OpenADR-</a:t>
                      </a:r>
                      <a:r>
                        <a:rPr lang="en-US" altLang="ko-KR" sz="1100" baseline="0" dirty="0" smtClean="0"/>
                        <a:t> HTTP/XML, 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EMAP/CoAP,</a:t>
                      </a:r>
                      <a:r>
                        <a:rPr lang="en-US" altLang="ko-KR" sz="1100" baseline="0" dirty="0" smtClean="0">
                          <a:solidFill>
                            <a:schemeClr val="tx1"/>
                          </a:solidFill>
                        </a:rPr>
                        <a:t> MQTT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사용</a:t>
                      </a:r>
                      <a:r>
                        <a:rPr lang="en-US" altLang="ko-KR" sz="1100" dirty="0" smtClean="0"/>
                        <a:t>)</a:t>
                      </a:r>
                      <a:endParaRPr lang="en-US" altLang="ko-KR" sz="1100" dirty="0">
                        <a:solidFill>
                          <a:srgbClr val="FF0000"/>
                        </a:solidFill>
                      </a:endParaRPr>
                    </a:p>
                  </a:txBody>
                  <a:tcPr marL="64937" marR="649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0848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11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시험 절차</a:t>
                      </a:r>
                      <a:endParaRPr lang="en-US" altLang="ko-KR" sz="1100" b="1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ko-KR" altLang="ko-KR" sz="11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시험 절차 또는 방법 작성</a:t>
                      </a:r>
                      <a:r>
                        <a:rPr lang="en-US" altLang="ko-KR" sz="11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)</a:t>
                      </a:r>
                      <a:endParaRPr lang="ko-KR" alt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4937" marR="649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228600" indent="-228600" algn="just" latinLnBrk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ko-KR" altLang="en-US" sz="11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시험 구성도와 같이 시험 환경을 구성한다</a:t>
                      </a:r>
                      <a:r>
                        <a:rPr lang="en-US" altLang="ko-KR" sz="11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</a:t>
                      </a:r>
                    </a:p>
                    <a:p>
                      <a:pPr marL="228600" marR="0" lvl="0" indent="-228600" algn="just" defTabSz="914400" rtl="0" eaLnBrk="1" fontAlgn="auto" latinLnBrk="1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en-US" altLang="ko-KR" sz="1100" kern="100" baseline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VTN 1</a:t>
                      </a:r>
                      <a:r>
                        <a:rPr lang="ko-KR" altLang="en-US" sz="1100" kern="100" baseline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대</a:t>
                      </a:r>
                      <a:r>
                        <a:rPr lang="en-US" altLang="ko-KR" sz="1100" kern="100" baseline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altLang="ko-KR" sz="1100" kern="100" baseline="0" dirty="0" err="1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VEN+Server</a:t>
                      </a:r>
                      <a:r>
                        <a:rPr lang="en-US" altLang="ko-KR" sz="1100" kern="100" baseline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 EMA 3</a:t>
                      </a:r>
                      <a:r>
                        <a:rPr lang="ko-KR" altLang="en-US" sz="1100" kern="100" baseline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대를 실행시킨다</a:t>
                      </a:r>
                      <a:r>
                        <a:rPr lang="en-US" altLang="ko-KR" sz="1100" kern="100" baseline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</a:t>
                      </a:r>
                    </a:p>
                    <a:p>
                      <a:pPr marL="228600" indent="-228600"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altLang="ko-KR" sz="1100" kern="100" dirty="0" err="1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Wireshark</a:t>
                      </a:r>
                      <a:r>
                        <a:rPr lang="en-US" altLang="ko-KR" sz="11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ko-KR" altLang="en-US" sz="11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실행한다</a:t>
                      </a:r>
                      <a:r>
                        <a:rPr lang="en-US" altLang="ko-KR" sz="11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</a:t>
                      </a:r>
                    </a:p>
                    <a:p>
                      <a:pPr marL="228600" indent="-228600"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ko-KR" altLang="en-US" sz="1100" kern="100" baseline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각 </a:t>
                      </a:r>
                      <a:r>
                        <a:rPr lang="en-US" altLang="ko-KR" sz="1100" kern="100" baseline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Client EMA 5</a:t>
                      </a:r>
                      <a:r>
                        <a:rPr lang="ko-KR" altLang="en-US" sz="1100" kern="100" baseline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대</a:t>
                      </a:r>
                      <a:r>
                        <a:rPr lang="en-US" altLang="ko-KR" sz="1100" kern="100" baseline="0" dirty="0">
                          <a:effectLst/>
                          <a:latin typeface="맑은 고딕" panose="020B0503020000020004" pitchFamily="50" charset="-127"/>
                          <a:ea typeface="+mn-ea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ko-KR" altLang="en-US" sz="1100" kern="100" baseline="0" dirty="0">
                          <a:effectLst/>
                          <a:latin typeface="맑은 고딕" panose="020B0503020000020004" pitchFamily="50" charset="-127"/>
                          <a:ea typeface="+mn-ea"/>
                          <a:cs typeface="Times New Roman" panose="02020603050405020304" pitchFamily="18" charset="0"/>
                        </a:rPr>
                        <a:t>실험에 따라</a:t>
                      </a:r>
                      <a:r>
                        <a:rPr lang="en-US" altLang="ko-KR" sz="1100" kern="100" baseline="0" dirty="0">
                          <a:effectLst/>
                          <a:latin typeface="맑은 고딕" panose="020B0503020000020004" pitchFamily="50" charset="-127"/>
                          <a:ea typeface="+mn-ea"/>
                          <a:cs typeface="Times New Roman" panose="02020603050405020304" pitchFamily="18" charset="0"/>
                        </a:rPr>
                        <a:t>1, 3, 5</a:t>
                      </a:r>
                      <a:r>
                        <a:rPr lang="ko-KR" altLang="en-US" sz="1100" kern="100" baseline="0" dirty="0">
                          <a:effectLst/>
                          <a:latin typeface="맑은 고딕" panose="020B0503020000020004" pitchFamily="50" charset="-127"/>
                          <a:ea typeface="+mn-ea"/>
                          <a:cs typeface="Times New Roman" panose="02020603050405020304" pitchFamily="18" charset="0"/>
                        </a:rPr>
                        <a:t>대</a:t>
                      </a:r>
                      <a:r>
                        <a:rPr lang="en-US" altLang="ko-KR" sz="1100" kern="100" baseline="0" dirty="0">
                          <a:effectLst/>
                          <a:latin typeface="맑은 고딕" panose="020B0503020000020004" pitchFamily="50" charset="-127"/>
                          <a:ea typeface="+mn-ea"/>
                          <a:cs typeface="Times New Roman" panose="02020603050405020304" pitchFamily="18" charset="0"/>
                        </a:rPr>
                        <a:t>)</a:t>
                      </a:r>
                      <a:r>
                        <a:rPr lang="ko-KR" altLang="en-US" sz="1100" kern="100" baseline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를 실행한다</a:t>
                      </a:r>
                      <a:r>
                        <a:rPr lang="en-US" altLang="ko-KR" sz="1100" kern="100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</a:t>
                      </a:r>
                    </a:p>
                    <a:p>
                      <a:pPr marL="361950" lvl="1" indent="-180975"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kern="100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Client EMA starter</a:t>
                      </a:r>
                      <a:r>
                        <a:rPr lang="ko-KR" altLang="en-US" sz="1100" kern="100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를 이용하여 각 </a:t>
                      </a:r>
                      <a:r>
                        <a:rPr lang="en-US" altLang="ko-KR" sz="1100" kern="100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EMA</a:t>
                      </a:r>
                      <a:r>
                        <a:rPr lang="ko-KR" altLang="en-US" sz="1100" kern="100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들을 가능한 동시에 실행</a:t>
                      </a:r>
                      <a:endParaRPr lang="en-US" altLang="ko-KR" sz="1100" kern="100" baseline="0" dirty="0" smtClean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  <a:p>
                      <a:pPr marL="361950" lvl="1" indent="-180975"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kern="100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각 </a:t>
                      </a:r>
                      <a:r>
                        <a:rPr lang="en-US" altLang="ko-KR" sz="1100" kern="100" baseline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Client EMA</a:t>
                      </a:r>
                      <a:r>
                        <a:rPr lang="ko-KR" altLang="en-US" sz="1100" kern="100" baseline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의 가상 </a:t>
                      </a:r>
                      <a:r>
                        <a:rPr lang="en-US" altLang="ko-KR" sz="1100" kern="100" baseline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Device 5</a:t>
                      </a:r>
                      <a:r>
                        <a:rPr lang="ko-KR" altLang="en-US" sz="1100" kern="100" baseline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대를 실행한다</a:t>
                      </a:r>
                      <a:r>
                        <a:rPr lang="en-US" altLang="ko-KR" sz="1100" kern="100" baseline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</a:t>
                      </a:r>
                    </a:p>
                    <a:p>
                      <a:pPr marL="228600" marR="0" indent="-228600" algn="just" defTabSz="914400" rtl="0" eaLnBrk="1" fontAlgn="auto" latinLnBrk="1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en-US" altLang="ko-KR" sz="1100" kern="100" baseline="0" dirty="0" smtClean="0">
                          <a:effectLst/>
                          <a:latin typeface="맑은 고딕" panose="020B0503020000020004" pitchFamily="50" charset="-127"/>
                          <a:ea typeface="+mn-ea"/>
                          <a:cs typeface="Times New Roman" panose="02020603050405020304" pitchFamily="18" charset="0"/>
                        </a:rPr>
                        <a:t>SEMA</a:t>
                      </a:r>
                      <a:r>
                        <a:rPr lang="ko-KR" altLang="en-US" sz="1100" kern="100" baseline="0" dirty="0" smtClean="0">
                          <a:effectLst/>
                          <a:latin typeface="맑은 고딕" panose="020B0503020000020004" pitchFamily="50" charset="-127"/>
                          <a:ea typeface="+mn-ea"/>
                          <a:cs typeface="Times New Roman" panose="02020603050405020304" pitchFamily="18" charset="0"/>
                        </a:rPr>
                        <a:t>에서 </a:t>
                      </a:r>
                      <a:r>
                        <a:rPr lang="en-US" altLang="ko-KR" sz="1100" kern="100" baseline="0" dirty="0" smtClean="0">
                          <a:effectLst/>
                          <a:latin typeface="맑은 고딕" panose="020B0503020000020004" pitchFamily="50" charset="-127"/>
                          <a:ea typeface="+mn-ea"/>
                          <a:cs typeface="Times New Roman" panose="02020603050405020304" pitchFamily="18" charset="0"/>
                        </a:rPr>
                        <a:t>VTN – SEMA(VEN)</a:t>
                      </a:r>
                      <a:r>
                        <a:rPr lang="ko-KR" altLang="en-US" sz="1100" kern="100" baseline="0" dirty="0" smtClean="0">
                          <a:effectLst/>
                          <a:latin typeface="맑은 고딕" panose="020B0503020000020004" pitchFamily="50" charset="-127"/>
                          <a:ea typeface="+mn-ea"/>
                          <a:cs typeface="Times New Roman" panose="02020603050405020304" pitchFamily="18" charset="0"/>
                        </a:rPr>
                        <a:t>까지의 데이터 트래픽</a:t>
                      </a:r>
                      <a:r>
                        <a:rPr lang="en-US" altLang="ko-KR" sz="1100" kern="100" baseline="0" dirty="0" smtClean="0">
                          <a:effectLst/>
                          <a:latin typeface="맑은 고딕" panose="020B0503020000020004" pitchFamily="50" charset="-127"/>
                          <a:ea typeface="+mn-ea"/>
                          <a:cs typeface="Times New Roman" panose="02020603050405020304" pitchFamily="18" charset="0"/>
                        </a:rPr>
                        <a:t>(HTTP/XML)</a:t>
                      </a:r>
                      <a:r>
                        <a:rPr lang="ko-KR" altLang="en-US" sz="1100" kern="100" baseline="0" dirty="0" smtClean="0">
                          <a:effectLst/>
                          <a:latin typeface="맑은 고딕" panose="020B0503020000020004" pitchFamily="50" charset="-127"/>
                          <a:ea typeface="+mn-ea"/>
                          <a:cs typeface="Times New Roman" panose="02020603050405020304" pitchFamily="18" charset="0"/>
                        </a:rPr>
                        <a:t>을 측정한다</a:t>
                      </a:r>
                      <a:r>
                        <a:rPr lang="en-US" altLang="ko-KR" sz="1100" kern="100" baseline="0" dirty="0" smtClean="0">
                          <a:effectLst/>
                          <a:latin typeface="맑은 고딕" panose="020B0503020000020004" pitchFamily="50" charset="-127"/>
                          <a:ea typeface="+mn-ea"/>
                          <a:cs typeface="Times New Roman" panose="02020603050405020304" pitchFamily="18" charset="0"/>
                        </a:rPr>
                        <a:t>.</a:t>
                      </a:r>
                    </a:p>
                    <a:p>
                      <a:pPr marL="228600" marR="0" indent="-228600" algn="just" defTabSz="914400" rtl="0" eaLnBrk="1" fontAlgn="auto" latinLnBrk="1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ko-KR" altLang="en-US" sz="1100" kern="100" baseline="0" dirty="0" smtClean="0">
                          <a:effectLst/>
                          <a:latin typeface="맑은 고딕" panose="020B0503020000020004" pitchFamily="50" charset="-127"/>
                          <a:ea typeface="+mn-ea"/>
                          <a:cs typeface="Times New Roman" panose="02020603050405020304" pitchFamily="18" charset="0"/>
                        </a:rPr>
                        <a:t>주기적인 </a:t>
                      </a:r>
                      <a:r>
                        <a:rPr lang="en-US" altLang="ko-KR" sz="1100" kern="100" baseline="0" dirty="0" smtClean="0">
                          <a:effectLst/>
                          <a:latin typeface="맑은 고딕" panose="020B0503020000020004" pitchFamily="50" charset="-127"/>
                          <a:ea typeface="+mn-ea"/>
                          <a:cs typeface="Times New Roman" panose="02020603050405020304" pitchFamily="18" charset="0"/>
                        </a:rPr>
                        <a:t>Poll/</a:t>
                      </a:r>
                      <a:r>
                        <a:rPr lang="en-US" altLang="ko-KR" sz="1100" kern="100" baseline="0" dirty="0" err="1" smtClean="0">
                          <a:effectLst/>
                          <a:latin typeface="맑은 고딕" panose="020B0503020000020004" pitchFamily="50" charset="-127"/>
                          <a:ea typeface="+mn-ea"/>
                          <a:cs typeface="Times New Roman" panose="02020603050405020304" pitchFamily="18" charset="0"/>
                        </a:rPr>
                        <a:t>Reponse</a:t>
                      </a:r>
                      <a:r>
                        <a:rPr lang="en-US" altLang="ko-KR" sz="1100" kern="100" baseline="0" dirty="0" smtClean="0">
                          <a:effectLst/>
                          <a:latin typeface="맑은 고딕" panose="020B0503020000020004" pitchFamily="50" charset="-127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ko-KR" altLang="en-US" sz="1100" kern="100" baseline="0" dirty="0" smtClean="0">
                          <a:effectLst/>
                          <a:latin typeface="맑은 고딕" panose="020B0503020000020004" pitchFamily="50" charset="-127"/>
                          <a:ea typeface="+mn-ea"/>
                          <a:cs typeface="Times New Roman" panose="02020603050405020304" pitchFamily="18" charset="0"/>
                        </a:rPr>
                        <a:t>메시지</a:t>
                      </a:r>
                      <a:r>
                        <a:rPr lang="en-US" altLang="ko-KR" sz="1100" kern="100" baseline="0" dirty="0" smtClean="0">
                          <a:effectLst/>
                          <a:latin typeface="맑은 고딕" panose="020B0503020000020004" pitchFamily="50" charset="-127"/>
                          <a:ea typeface="+mn-ea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altLang="en-US" sz="1100" baseline="0" dirty="0" err="1" smtClean="0"/>
                        <a:t>트래픽양을</a:t>
                      </a:r>
                      <a:r>
                        <a:rPr lang="ko-KR" altLang="en-US" sz="1100" baseline="0" dirty="0" smtClean="0"/>
                        <a:t> </a:t>
                      </a:r>
                      <a:r>
                        <a:rPr lang="en-US" altLang="ko-KR" sz="1100" baseline="0" dirty="0" smtClean="0"/>
                        <a:t>SEMA(EMAP/CoAP, MQTT)</a:t>
                      </a:r>
                      <a:r>
                        <a:rPr lang="ko-KR" altLang="en-US" sz="1100" baseline="0" dirty="0" smtClean="0"/>
                        <a:t>에서 측정한다</a:t>
                      </a:r>
                      <a:r>
                        <a:rPr lang="en-US" altLang="ko-KR" sz="1100" baseline="0" dirty="0" smtClean="0"/>
                        <a:t>.</a:t>
                      </a:r>
                      <a:endParaRPr lang="en-US" altLang="ko-KR" sz="1100" kern="100" baseline="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  <a:p>
                      <a:pPr marL="228600" indent="-228600"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altLang="ko-KR" sz="1100" kern="100" baseline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SEMA</a:t>
                      </a:r>
                      <a:r>
                        <a:rPr lang="ko-KR" altLang="en-US" sz="1100" kern="100" baseline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에서 </a:t>
                      </a:r>
                      <a:r>
                        <a:rPr lang="en-US" altLang="ko-KR" sz="1100" kern="100" baseline="0" dirty="0" err="1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Wireshark</a:t>
                      </a:r>
                      <a:r>
                        <a:rPr lang="ko-KR" altLang="en-US" sz="1100" kern="100" baseline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로 </a:t>
                      </a:r>
                      <a:r>
                        <a:rPr lang="en-US" altLang="ko-KR" sz="1100" kern="100" baseline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60</a:t>
                      </a:r>
                      <a:r>
                        <a:rPr lang="ko-KR" altLang="en-US" sz="1100" kern="100" baseline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초 동안 측정한다</a:t>
                      </a:r>
                      <a:r>
                        <a:rPr lang="en-US" altLang="ko-KR" sz="1100" kern="100" baseline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 (</a:t>
                      </a:r>
                      <a:r>
                        <a:rPr lang="en-US" altLang="ko-KR" sz="1100" kern="100" baseline="0" dirty="0" err="1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Wireshark</a:t>
                      </a:r>
                      <a:r>
                        <a:rPr lang="en-US" altLang="ko-KR" sz="1100" kern="100" baseline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ko-KR" altLang="en-US" sz="1100" kern="100" baseline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종료 옵션</a:t>
                      </a:r>
                      <a:r>
                        <a:rPr lang="en-US" altLang="ko-KR" sz="1100" kern="100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)</a:t>
                      </a:r>
                    </a:p>
                    <a:p>
                      <a:pPr marL="228600" indent="-228600"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ko-KR" altLang="en-US" sz="1100" kern="100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프로그램을 </a:t>
                      </a:r>
                      <a:r>
                        <a:rPr lang="ko-KR" altLang="en-US" sz="1100" kern="100" baseline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종료 후 다시 측정한다</a:t>
                      </a:r>
                      <a:r>
                        <a:rPr lang="en-US" altLang="ko-KR" sz="1100" kern="100" baseline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</a:t>
                      </a:r>
                    </a:p>
                  </a:txBody>
                  <a:tcPr marL="64937" marR="6493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5900"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ko-KR" sz="11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판정</a:t>
                      </a:r>
                      <a:r>
                        <a:rPr lang="en-US" altLang="ko-KR" sz="11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ko-KR" altLang="en-US" sz="11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측정</a:t>
                      </a:r>
                      <a:r>
                        <a:rPr lang="en-US" altLang="ko-KR" sz="11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)</a:t>
                      </a:r>
                      <a:r>
                        <a:rPr lang="ko-KR" altLang="ko-KR" sz="11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 기준</a:t>
                      </a: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4937" marR="649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시험 구성</a:t>
                      </a:r>
                      <a:r>
                        <a:rPr lang="en-US" sz="11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ko-KR" sz="11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시험 구성도 및 관련 명령어 작성</a:t>
                      </a:r>
                      <a:r>
                        <a:rPr lang="en-US" sz="11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)</a:t>
                      </a: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4937" marR="649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58779">
                <a:tc gridSpan="4">
                  <a:txBody>
                    <a:bodyPr/>
                    <a:lstStyle/>
                    <a:p>
                      <a:pPr marL="228600" indent="-228600"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endParaRPr lang="en-US" altLang="ko-KR" sz="1100" kern="100" baseline="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4937" marR="649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4937" marR="649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865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b="1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판정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4937" marR="649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4937" marR="649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비고</a:t>
                      </a: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4937" marR="649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4937" marR="649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6" name="제목 2"/>
          <p:cNvSpPr txBox="1">
            <a:spLocks/>
          </p:cNvSpPr>
          <p:nvPr/>
        </p:nvSpPr>
        <p:spPr>
          <a:xfrm>
            <a:off x="457200" y="304800"/>
            <a:ext cx="8229600" cy="838200"/>
          </a:xfrm>
          <a:prstGeom prst="rect">
            <a:avLst/>
          </a:prstGeom>
        </p:spPr>
        <p:txBody>
          <a:bodyPr/>
          <a:lstStyle>
            <a:lvl1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imes New Roman" pitchFamily="18" charset="0"/>
                <a:ea typeface="굴림" pitchFamily="50" charset="-127"/>
              </a:defRPr>
            </a:lvl2pPr>
            <a:lvl3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imes New Roman" pitchFamily="18" charset="0"/>
                <a:ea typeface="굴림" pitchFamily="50" charset="-127"/>
              </a:defRPr>
            </a:lvl3pPr>
            <a:lvl4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imes New Roman" pitchFamily="18" charset="0"/>
                <a:ea typeface="굴림" pitchFamily="50" charset="-127"/>
              </a:defRPr>
            </a:lvl4pPr>
            <a:lvl5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imes New Roman" pitchFamily="18" charset="0"/>
                <a:ea typeface="굴림" pitchFamily="50" charset="-127"/>
              </a:defRPr>
            </a:lvl5pPr>
            <a:lvl6pPr marL="457200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imes New Roman" pitchFamily="18" charset="0"/>
                <a:ea typeface="굴림" pitchFamily="50" charset="-127"/>
              </a:defRPr>
            </a:lvl6pPr>
            <a:lvl7pPr marL="914400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imes New Roman" pitchFamily="18" charset="0"/>
                <a:ea typeface="굴림" pitchFamily="50" charset="-127"/>
              </a:defRPr>
            </a:lvl7pPr>
            <a:lvl8pPr marL="1371600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imes New Roman" pitchFamily="18" charset="0"/>
                <a:ea typeface="굴림" pitchFamily="50" charset="-127"/>
              </a:defRPr>
            </a:lvl8pPr>
            <a:lvl9pPr marL="1828800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imes New Roman" pitchFamily="18" charset="0"/>
                <a:ea typeface="굴림" pitchFamily="50" charset="-127"/>
              </a:defRPr>
            </a:lvl9pPr>
          </a:lstStyle>
          <a:p>
            <a:r>
              <a:rPr lang="en-US" altLang="ko-KR" b="1" kern="0" dirty="0"/>
              <a:t>Experiment Procedure</a:t>
            </a:r>
            <a:endParaRPr lang="ko-KR" altLang="en-US" b="1" kern="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628" y="4214818"/>
            <a:ext cx="3643338" cy="2322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14348" y="4182533"/>
            <a:ext cx="3929090" cy="2246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직사각형 7"/>
          <p:cNvSpPr/>
          <p:nvPr/>
        </p:nvSpPr>
        <p:spPr bwMode="auto">
          <a:xfrm>
            <a:off x="4812497" y="4214818"/>
            <a:ext cx="3874303" cy="2382534"/>
          </a:xfrm>
          <a:prstGeom prst="rect">
            <a:avLst/>
          </a:prstGeom>
          <a:noFill/>
          <a:ln w="12699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22587728"/>
      </p:ext>
    </p:extLst>
  </p:cSld>
  <p:clrMapOvr>
    <a:masterClrMapping/>
  </p:clrMapOvr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570" y="1412776"/>
            <a:ext cx="6310675" cy="5056319"/>
          </a:xfrm>
          <a:prstGeom prst="rect">
            <a:avLst/>
          </a:prstGeom>
        </p:spPr>
      </p:pic>
      <p:sp>
        <p:nvSpPr>
          <p:cNvPr id="6" name="제목 2"/>
          <p:cNvSpPr txBox="1">
            <a:spLocks/>
          </p:cNvSpPr>
          <p:nvPr/>
        </p:nvSpPr>
        <p:spPr>
          <a:xfrm>
            <a:off x="457200" y="304800"/>
            <a:ext cx="8229600" cy="838200"/>
          </a:xfrm>
          <a:prstGeom prst="rect">
            <a:avLst/>
          </a:prstGeom>
        </p:spPr>
        <p:txBody>
          <a:bodyPr/>
          <a:lstStyle>
            <a:lvl1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imes New Roman" pitchFamily="18" charset="0"/>
                <a:ea typeface="굴림" pitchFamily="50" charset="-127"/>
              </a:defRPr>
            </a:lvl2pPr>
            <a:lvl3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imes New Roman" pitchFamily="18" charset="0"/>
                <a:ea typeface="굴림" pitchFamily="50" charset="-127"/>
              </a:defRPr>
            </a:lvl3pPr>
            <a:lvl4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imes New Roman" pitchFamily="18" charset="0"/>
                <a:ea typeface="굴림" pitchFamily="50" charset="-127"/>
              </a:defRPr>
            </a:lvl4pPr>
            <a:lvl5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imes New Roman" pitchFamily="18" charset="0"/>
                <a:ea typeface="굴림" pitchFamily="50" charset="-127"/>
              </a:defRPr>
            </a:lvl5pPr>
            <a:lvl6pPr marL="457200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imes New Roman" pitchFamily="18" charset="0"/>
                <a:ea typeface="굴림" pitchFamily="50" charset="-127"/>
              </a:defRPr>
            </a:lvl6pPr>
            <a:lvl7pPr marL="914400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imes New Roman" pitchFamily="18" charset="0"/>
                <a:ea typeface="굴림" pitchFamily="50" charset="-127"/>
              </a:defRPr>
            </a:lvl7pPr>
            <a:lvl8pPr marL="1371600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imes New Roman" pitchFamily="18" charset="0"/>
                <a:ea typeface="굴림" pitchFamily="50" charset="-127"/>
              </a:defRPr>
            </a:lvl8pPr>
            <a:lvl9pPr marL="1828800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imes New Roman" pitchFamily="18" charset="0"/>
                <a:ea typeface="굴림" pitchFamily="50" charset="-127"/>
              </a:defRPr>
            </a:lvl9pPr>
          </a:lstStyle>
          <a:p>
            <a:r>
              <a:rPr lang="en-US" altLang="ko-KR" b="1" kern="0" dirty="0"/>
              <a:t>Experiment Procedure</a:t>
            </a:r>
            <a:endParaRPr lang="ko-KR" altLang="en-US" b="1" kern="0" dirty="0"/>
          </a:p>
        </p:txBody>
      </p:sp>
      <p:sp>
        <p:nvSpPr>
          <p:cNvPr id="7" name="직사각형 6"/>
          <p:cNvSpPr/>
          <p:nvPr/>
        </p:nvSpPr>
        <p:spPr bwMode="auto">
          <a:xfrm>
            <a:off x="395536" y="2060848"/>
            <a:ext cx="6696744" cy="1584176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9750562"/>
      </p:ext>
    </p:extLst>
  </p:cSld>
  <p:clrMapOvr>
    <a:masterClrMapping/>
  </p:clrMapOvr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Message Flow(2)</a:t>
            </a:r>
            <a:endParaRPr lang="ko-KR" altLang="en-US" b="1" dirty="0"/>
          </a:p>
        </p:txBody>
      </p:sp>
      <p:grpSp>
        <p:nvGrpSpPr>
          <p:cNvPr id="2" name="그룹 1"/>
          <p:cNvGrpSpPr/>
          <p:nvPr/>
        </p:nvGrpSpPr>
        <p:grpSpPr>
          <a:xfrm>
            <a:off x="384590" y="1412776"/>
            <a:ext cx="8104794" cy="5300579"/>
            <a:chOff x="364139" y="1214422"/>
            <a:chExt cx="8104794" cy="5300579"/>
          </a:xfrm>
        </p:grpSpPr>
        <p:sp>
          <p:nvSpPr>
            <p:cNvPr id="131" name="직사각형 130"/>
            <p:cNvSpPr/>
            <p:nvPr/>
          </p:nvSpPr>
          <p:spPr bwMode="auto">
            <a:xfrm>
              <a:off x="1091171" y="1513546"/>
              <a:ext cx="1411990" cy="500066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1300" b="1" i="0" u="none" strike="noStrike" cap="none" normalizeH="0" baseline="0" dirty="0">
                  <a:ln>
                    <a:noFill/>
                  </a:ln>
                  <a:effectLst/>
                  <a:latin typeface="Times New Roman" pitchFamily="18" charset="0"/>
                  <a:ea typeface="굴림" pitchFamily="50" charset="-127"/>
                </a:rPr>
                <a:t>VTN</a:t>
              </a:r>
              <a:endParaRPr kumimoji="0" lang="ko-KR" altLang="en-US" sz="1300" b="1" i="0" u="none" strike="noStrike" cap="none" normalizeH="0" baseline="0" dirty="0">
                <a:ln>
                  <a:noFill/>
                </a:ln>
                <a:effectLst/>
                <a:latin typeface="Times New Roman" pitchFamily="18" charset="0"/>
                <a:ea typeface="굴림" pitchFamily="50" charset="-127"/>
              </a:endParaRPr>
            </a:p>
          </p:txBody>
        </p:sp>
        <p:cxnSp>
          <p:nvCxnSpPr>
            <p:cNvPr id="132" name="직선 연결선 131"/>
            <p:cNvCxnSpPr/>
            <p:nvPr/>
          </p:nvCxnSpPr>
          <p:spPr bwMode="auto">
            <a:xfrm rot="5400000">
              <a:off x="-427977" y="4263910"/>
              <a:ext cx="4500594" cy="1588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3" name="직선 연결선 132"/>
            <p:cNvCxnSpPr/>
            <p:nvPr/>
          </p:nvCxnSpPr>
          <p:spPr bwMode="auto">
            <a:xfrm rot="5400000">
              <a:off x="2216023" y="4263116"/>
              <a:ext cx="4500594" cy="1588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4" name="직선 연결선 133"/>
            <p:cNvCxnSpPr/>
            <p:nvPr/>
          </p:nvCxnSpPr>
          <p:spPr bwMode="auto">
            <a:xfrm rot="16200000" flipH="1">
              <a:off x="4785157" y="4177543"/>
              <a:ext cx="4629303" cy="15689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35" name="직사각형 134"/>
            <p:cNvSpPr/>
            <p:nvPr/>
          </p:nvSpPr>
          <p:spPr bwMode="auto">
            <a:xfrm>
              <a:off x="3894022" y="1513546"/>
              <a:ext cx="1143008" cy="500066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300" b="1" dirty="0">
                  <a:latin typeface="Times New Roman" pitchFamily="18" charset="0"/>
                  <a:ea typeface="굴림" pitchFamily="50" charset="-127"/>
                </a:rPr>
                <a:t>Server EMA</a:t>
              </a:r>
            </a:p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300" b="1" dirty="0">
                  <a:latin typeface="Times New Roman" pitchFamily="18" charset="0"/>
                  <a:ea typeface="굴림" pitchFamily="50" charset="-127"/>
                </a:rPr>
                <a:t>(Aggregator)</a:t>
              </a:r>
            </a:p>
          </p:txBody>
        </p:sp>
        <p:sp>
          <p:nvSpPr>
            <p:cNvPr id="136" name="TextBox 135"/>
            <p:cNvSpPr txBox="1"/>
            <p:nvPr/>
          </p:nvSpPr>
          <p:spPr>
            <a:xfrm>
              <a:off x="2935871" y="2823676"/>
              <a:ext cx="461665" cy="369458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eaVert" wrap="square" rtlCol="0">
              <a:spAutoFit/>
            </a:bodyPr>
            <a:lstStyle/>
            <a:p>
              <a:r>
                <a:rPr lang="en-US" altLang="ko-KR" dirty="0"/>
                <a:t>…</a:t>
              </a:r>
              <a:endParaRPr lang="ko-KR" altLang="en-US" dirty="0"/>
            </a:p>
          </p:txBody>
        </p:sp>
        <p:sp>
          <p:nvSpPr>
            <p:cNvPr id="137" name="직사각형 136"/>
            <p:cNvSpPr/>
            <p:nvPr/>
          </p:nvSpPr>
          <p:spPr>
            <a:xfrm>
              <a:off x="2911089" y="2071678"/>
              <a:ext cx="394660" cy="246221"/>
            </a:xfrm>
            <a:prstGeom prst="rect">
              <a:avLst/>
            </a:prstGeom>
            <a:ln w="12700"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ko-KR" sz="1000" dirty="0"/>
                <a:t>Poll</a:t>
              </a:r>
              <a:endParaRPr lang="ko-KR" altLang="en-US" sz="1000" dirty="0"/>
            </a:p>
          </p:txBody>
        </p:sp>
        <p:sp>
          <p:nvSpPr>
            <p:cNvPr id="138" name="직사각형 137"/>
            <p:cNvSpPr/>
            <p:nvPr/>
          </p:nvSpPr>
          <p:spPr>
            <a:xfrm>
              <a:off x="2768381" y="2468399"/>
              <a:ext cx="708848" cy="246221"/>
            </a:xfrm>
            <a:prstGeom prst="rect">
              <a:avLst/>
            </a:prstGeom>
            <a:ln w="12700"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ko-KR" sz="1000" dirty="0"/>
                <a:t>Response</a:t>
              </a:r>
            </a:p>
          </p:txBody>
        </p:sp>
        <p:sp>
          <p:nvSpPr>
            <p:cNvPr id="139" name="직사각형 138"/>
            <p:cNvSpPr/>
            <p:nvPr/>
          </p:nvSpPr>
          <p:spPr>
            <a:xfrm>
              <a:off x="2911089" y="3126229"/>
              <a:ext cx="394660" cy="246221"/>
            </a:xfrm>
            <a:prstGeom prst="rect">
              <a:avLst/>
            </a:prstGeom>
            <a:ln w="12700"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ko-KR" sz="1000" dirty="0">
                  <a:solidFill>
                    <a:srgbClr val="FF0000"/>
                  </a:solidFill>
                </a:rPr>
                <a:t>Poll</a:t>
              </a:r>
              <a:endParaRPr lang="ko-KR" altLang="en-US" sz="1000" dirty="0">
                <a:solidFill>
                  <a:srgbClr val="FF0000"/>
                </a:solidFill>
              </a:endParaRPr>
            </a:p>
          </p:txBody>
        </p:sp>
        <p:sp>
          <p:nvSpPr>
            <p:cNvPr id="140" name="직사각형 139"/>
            <p:cNvSpPr/>
            <p:nvPr/>
          </p:nvSpPr>
          <p:spPr>
            <a:xfrm>
              <a:off x="2609445" y="3528014"/>
              <a:ext cx="1053494" cy="246221"/>
            </a:xfrm>
            <a:prstGeom prst="rect">
              <a:avLst/>
            </a:prstGeom>
            <a:ln w="12700"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ko-KR" sz="1000" dirty="0" err="1">
                  <a:solidFill>
                    <a:srgbClr val="FF0000"/>
                  </a:solidFill>
                </a:rPr>
                <a:t>DistributeEvent</a:t>
              </a:r>
              <a:endParaRPr lang="ko-KR" altLang="en-US" sz="1000" dirty="0">
                <a:solidFill>
                  <a:srgbClr val="FF0000"/>
                </a:solidFill>
              </a:endParaRPr>
            </a:p>
          </p:txBody>
        </p:sp>
        <p:sp>
          <p:nvSpPr>
            <p:cNvPr id="141" name="직사각형 140"/>
            <p:cNvSpPr/>
            <p:nvPr/>
          </p:nvSpPr>
          <p:spPr>
            <a:xfrm>
              <a:off x="2734245" y="3906708"/>
              <a:ext cx="910827" cy="246221"/>
            </a:xfrm>
            <a:prstGeom prst="rect">
              <a:avLst/>
            </a:prstGeom>
            <a:ln w="12700"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ko-KR" sz="1000" dirty="0" err="1">
                  <a:solidFill>
                    <a:srgbClr val="FF0000"/>
                  </a:solidFill>
                </a:rPr>
                <a:t>createdEvent</a:t>
              </a:r>
              <a:endParaRPr lang="ko-KR" altLang="en-US" sz="1000" dirty="0">
                <a:solidFill>
                  <a:srgbClr val="FF0000"/>
                </a:solidFill>
              </a:endParaRPr>
            </a:p>
          </p:txBody>
        </p:sp>
        <p:sp>
          <p:nvSpPr>
            <p:cNvPr id="142" name="직사각형 141"/>
            <p:cNvSpPr/>
            <p:nvPr/>
          </p:nvSpPr>
          <p:spPr>
            <a:xfrm>
              <a:off x="2811215" y="4266925"/>
              <a:ext cx="708848" cy="246221"/>
            </a:xfrm>
            <a:prstGeom prst="rect">
              <a:avLst/>
            </a:prstGeom>
            <a:ln w="12700"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ko-KR" sz="1000" dirty="0">
                  <a:solidFill>
                    <a:srgbClr val="FF0000"/>
                  </a:solidFill>
                </a:rPr>
                <a:t>Response</a:t>
              </a:r>
              <a:endParaRPr lang="ko-KR" altLang="en-US" sz="1000" dirty="0">
                <a:solidFill>
                  <a:srgbClr val="FF0000"/>
                </a:solidFill>
              </a:endParaRPr>
            </a:p>
          </p:txBody>
        </p:sp>
        <p:sp>
          <p:nvSpPr>
            <p:cNvPr id="143" name="TextBox 142"/>
            <p:cNvSpPr txBox="1"/>
            <p:nvPr/>
          </p:nvSpPr>
          <p:spPr>
            <a:xfrm>
              <a:off x="2940489" y="5719276"/>
              <a:ext cx="461665" cy="369458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eaVert" wrap="square" rtlCol="0">
              <a:spAutoFit/>
            </a:bodyPr>
            <a:lstStyle/>
            <a:p>
              <a:r>
                <a:rPr lang="en-US" altLang="ko-KR" dirty="0"/>
                <a:t>…</a:t>
              </a:r>
              <a:endParaRPr lang="ko-KR" altLang="en-US" dirty="0"/>
            </a:p>
          </p:txBody>
        </p:sp>
        <p:sp>
          <p:nvSpPr>
            <p:cNvPr id="144" name="직사각형 143"/>
            <p:cNvSpPr/>
            <p:nvPr/>
          </p:nvSpPr>
          <p:spPr>
            <a:xfrm>
              <a:off x="2948559" y="4982743"/>
              <a:ext cx="394660" cy="246221"/>
            </a:xfrm>
            <a:prstGeom prst="rect">
              <a:avLst/>
            </a:prstGeom>
            <a:ln w="12700"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ko-KR" sz="1000" dirty="0"/>
                <a:t>Poll</a:t>
              </a:r>
              <a:endParaRPr lang="ko-KR" altLang="en-US" sz="1000" dirty="0"/>
            </a:p>
          </p:txBody>
        </p:sp>
        <p:sp>
          <p:nvSpPr>
            <p:cNvPr id="145" name="직사각형 144"/>
            <p:cNvSpPr/>
            <p:nvPr/>
          </p:nvSpPr>
          <p:spPr>
            <a:xfrm>
              <a:off x="2811215" y="5370670"/>
              <a:ext cx="708848" cy="246221"/>
            </a:xfrm>
            <a:prstGeom prst="rect">
              <a:avLst/>
            </a:prstGeom>
            <a:ln w="12700"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ko-KR" sz="1000" dirty="0"/>
                <a:t>Response</a:t>
              </a:r>
            </a:p>
          </p:txBody>
        </p:sp>
        <p:cxnSp>
          <p:nvCxnSpPr>
            <p:cNvPr id="146" name="직선 화살표 연결선 145"/>
            <p:cNvCxnSpPr/>
            <p:nvPr/>
          </p:nvCxnSpPr>
          <p:spPr bwMode="auto">
            <a:xfrm>
              <a:off x="1834155" y="2285992"/>
              <a:ext cx="2643206" cy="1588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arrow" w="med" len="med"/>
              <a:tailEnd type="none" w="med" len="med"/>
            </a:ln>
            <a:effectLst/>
          </p:spPr>
        </p:cxnSp>
        <p:cxnSp>
          <p:nvCxnSpPr>
            <p:cNvPr id="147" name="직선 화살표 연결선 146"/>
            <p:cNvCxnSpPr/>
            <p:nvPr/>
          </p:nvCxnSpPr>
          <p:spPr bwMode="auto">
            <a:xfrm>
              <a:off x="1834155" y="2714620"/>
              <a:ext cx="2643206" cy="1588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148" name="직선 화살표 연결선 147"/>
            <p:cNvCxnSpPr/>
            <p:nvPr/>
          </p:nvCxnSpPr>
          <p:spPr bwMode="auto">
            <a:xfrm>
              <a:off x="1834155" y="3441579"/>
              <a:ext cx="2643206" cy="1588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rgbClr val="FF0000"/>
              </a:solidFill>
              <a:prstDash val="dash"/>
              <a:round/>
              <a:headEnd type="arrow" w="med" len="med"/>
              <a:tailEnd type="none" w="med" len="med"/>
            </a:ln>
            <a:effectLst/>
          </p:spPr>
        </p:cxnSp>
        <p:cxnSp>
          <p:nvCxnSpPr>
            <p:cNvPr id="149" name="직선 화살표 연결선 148"/>
            <p:cNvCxnSpPr/>
            <p:nvPr/>
          </p:nvCxnSpPr>
          <p:spPr bwMode="auto">
            <a:xfrm>
              <a:off x="1834155" y="4228985"/>
              <a:ext cx="2643206" cy="1588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rgbClr val="FF0000"/>
              </a:solidFill>
              <a:prstDash val="dash"/>
              <a:round/>
              <a:headEnd type="arrow" w="med" len="med"/>
              <a:tailEnd type="none" w="med" len="med"/>
            </a:ln>
            <a:effectLst/>
          </p:spPr>
        </p:cxnSp>
        <p:cxnSp>
          <p:nvCxnSpPr>
            <p:cNvPr id="150" name="직선 화살표 연결선 149"/>
            <p:cNvCxnSpPr/>
            <p:nvPr/>
          </p:nvCxnSpPr>
          <p:spPr bwMode="auto">
            <a:xfrm>
              <a:off x="1834155" y="3800357"/>
              <a:ext cx="2643206" cy="1588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arrow"/>
            </a:ln>
            <a:effectLst/>
          </p:spPr>
        </p:cxnSp>
        <p:cxnSp>
          <p:nvCxnSpPr>
            <p:cNvPr id="151" name="직선 화살표 연결선 150"/>
            <p:cNvCxnSpPr/>
            <p:nvPr/>
          </p:nvCxnSpPr>
          <p:spPr bwMode="auto">
            <a:xfrm>
              <a:off x="1834155" y="4584587"/>
              <a:ext cx="2643206" cy="1588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arrow"/>
            </a:ln>
            <a:effectLst/>
          </p:spPr>
        </p:cxnSp>
        <p:cxnSp>
          <p:nvCxnSpPr>
            <p:cNvPr id="152" name="직선 화살표 연결선 151"/>
            <p:cNvCxnSpPr/>
            <p:nvPr/>
          </p:nvCxnSpPr>
          <p:spPr bwMode="auto">
            <a:xfrm>
              <a:off x="1834155" y="5300555"/>
              <a:ext cx="2643206" cy="1588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arrow" w="med" len="med"/>
              <a:tailEnd type="none" w="med" len="med"/>
            </a:ln>
            <a:effectLst/>
          </p:spPr>
        </p:cxnSp>
        <p:cxnSp>
          <p:nvCxnSpPr>
            <p:cNvPr id="153" name="직선 화살표 연결선 152"/>
            <p:cNvCxnSpPr/>
            <p:nvPr/>
          </p:nvCxnSpPr>
          <p:spPr bwMode="auto">
            <a:xfrm>
              <a:off x="1834155" y="5657745"/>
              <a:ext cx="2643206" cy="1588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154" name="TextBox 153"/>
            <p:cNvSpPr txBox="1"/>
            <p:nvPr/>
          </p:nvSpPr>
          <p:spPr>
            <a:xfrm>
              <a:off x="5550475" y="2976076"/>
              <a:ext cx="461665" cy="369458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eaVert" wrap="square" rtlCol="0">
              <a:spAutoFit/>
            </a:bodyPr>
            <a:lstStyle/>
            <a:p>
              <a:r>
                <a:rPr lang="en-US" altLang="ko-KR" dirty="0"/>
                <a:t>…</a:t>
              </a:r>
              <a:endParaRPr lang="ko-KR" altLang="en-US" dirty="0"/>
            </a:p>
          </p:txBody>
        </p:sp>
        <p:sp>
          <p:nvSpPr>
            <p:cNvPr id="155" name="직사각형 154"/>
            <p:cNvSpPr/>
            <p:nvPr/>
          </p:nvSpPr>
          <p:spPr>
            <a:xfrm>
              <a:off x="5539375" y="2111209"/>
              <a:ext cx="394660" cy="246221"/>
            </a:xfrm>
            <a:prstGeom prst="rect">
              <a:avLst/>
            </a:prstGeom>
            <a:ln w="12700">
              <a:solidFill>
                <a:schemeClr val="bg1"/>
              </a:solidFill>
            </a:ln>
          </p:spPr>
          <p:txBody>
            <a:bodyPr wrap="none">
              <a:spAutoFit/>
            </a:bodyPr>
            <a:lstStyle/>
            <a:p>
              <a:r>
                <a:rPr lang="en-US" altLang="ko-KR" sz="1000" dirty="0"/>
                <a:t>Poll</a:t>
              </a:r>
              <a:endParaRPr lang="ko-KR" altLang="en-US" sz="1000" dirty="0"/>
            </a:p>
          </p:txBody>
        </p:sp>
        <p:sp>
          <p:nvSpPr>
            <p:cNvPr id="156" name="직사각형 155"/>
            <p:cNvSpPr/>
            <p:nvPr/>
          </p:nvSpPr>
          <p:spPr>
            <a:xfrm>
              <a:off x="5382983" y="2627470"/>
              <a:ext cx="708848" cy="246221"/>
            </a:xfrm>
            <a:prstGeom prst="rect">
              <a:avLst/>
            </a:prstGeom>
            <a:ln w="12700"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ko-KR" sz="1000" dirty="0"/>
                <a:t>Response</a:t>
              </a:r>
            </a:p>
          </p:txBody>
        </p:sp>
        <p:sp>
          <p:nvSpPr>
            <p:cNvPr id="157" name="직사각형 156"/>
            <p:cNvSpPr/>
            <p:nvPr/>
          </p:nvSpPr>
          <p:spPr>
            <a:xfrm>
              <a:off x="5153077" y="3325655"/>
              <a:ext cx="1172116" cy="246221"/>
            </a:xfrm>
            <a:prstGeom prst="rect">
              <a:avLst/>
            </a:prstGeom>
            <a:ln w="12700"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ko-KR" sz="1000" dirty="0">
                  <a:solidFill>
                    <a:srgbClr val="FF0000"/>
                  </a:solidFill>
                </a:rPr>
                <a:t>Poll(Client EMA1)</a:t>
              </a:r>
              <a:endParaRPr lang="ko-KR" altLang="en-US" sz="1000" dirty="0">
                <a:solidFill>
                  <a:srgbClr val="FF0000"/>
                </a:solidFill>
              </a:endParaRPr>
            </a:p>
          </p:txBody>
        </p:sp>
        <p:sp>
          <p:nvSpPr>
            <p:cNvPr id="158" name="직사각형 157"/>
            <p:cNvSpPr/>
            <p:nvPr/>
          </p:nvSpPr>
          <p:spPr>
            <a:xfrm>
              <a:off x="4896433" y="3680414"/>
              <a:ext cx="1830950" cy="246221"/>
            </a:xfrm>
            <a:prstGeom prst="rect">
              <a:avLst/>
            </a:prstGeom>
            <a:ln w="12700"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ko-KR" sz="1000" dirty="0" err="1">
                  <a:solidFill>
                    <a:srgbClr val="FF0000"/>
                  </a:solidFill>
                </a:rPr>
                <a:t>DistributeEvent</a:t>
              </a:r>
              <a:r>
                <a:rPr lang="en-US" altLang="ko-KR" sz="1000" dirty="0">
                  <a:solidFill>
                    <a:srgbClr val="FF0000"/>
                  </a:solidFill>
                </a:rPr>
                <a:t>(Client EMA1)</a:t>
              </a:r>
              <a:endParaRPr lang="ko-KR" altLang="en-US" sz="1000" dirty="0">
                <a:solidFill>
                  <a:srgbClr val="FF0000"/>
                </a:solidFill>
              </a:endParaRPr>
            </a:p>
          </p:txBody>
        </p:sp>
        <p:sp>
          <p:nvSpPr>
            <p:cNvPr id="159" name="직사각형 158"/>
            <p:cNvSpPr/>
            <p:nvPr/>
          </p:nvSpPr>
          <p:spPr>
            <a:xfrm>
              <a:off x="4994100" y="4059108"/>
              <a:ext cx="1688283" cy="246221"/>
            </a:xfrm>
            <a:prstGeom prst="rect">
              <a:avLst/>
            </a:prstGeom>
            <a:ln w="12700"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ko-KR" sz="1000" dirty="0" err="1">
                  <a:solidFill>
                    <a:srgbClr val="FF0000"/>
                  </a:solidFill>
                </a:rPr>
                <a:t>createdEvent</a:t>
              </a:r>
              <a:r>
                <a:rPr lang="en-US" altLang="ko-KR" sz="1000" dirty="0">
                  <a:solidFill>
                    <a:srgbClr val="FF0000"/>
                  </a:solidFill>
                </a:rPr>
                <a:t>(Client EMA1)</a:t>
              </a:r>
              <a:endParaRPr lang="ko-KR" altLang="en-US" sz="1000" dirty="0">
                <a:solidFill>
                  <a:srgbClr val="FF0000"/>
                </a:solidFill>
              </a:endParaRPr>
            </a:p>
          </p:txBody>
        </p:sp>
        <p:sp>
          <p:nvSpPr>
            <p:cNvPr id="160" name="직사각형 159"/>
            <p:cNvSpPr/>
            <p:nvPr/>
          </p:nvSpPr>
          <p:spPr>
            <a:xfrm>
              <a:off x="5053203" y="4468663"/>
              <a:ext cx="1486304" cy="246221"/>
            </a:xfrm>
            <a:prstGeom prst="rect">
              <a:avLst/>
            </a:prstGeom>
            <a:ln w="12700"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ko-KR" sz="1000" dirty="0">
                  <a:solidFill>
                    <a:srgbClr val="FF0000"/>
                  </a:solidFill>
                </a:rPr>
                <a:t>Response(Client EMA1)</a:t>
              </a:r>
              <a:endParaRPr lang="ko-KR" altLang="en-US" sz="1000" dirty="0">
                <a:solidFill>
                  <a:srgbClr val="FF0000"/>
                </a:solidFill>
              </a:endParaRPr>
            </a:p>
          </p:txBody>
        </p:sp>
        <p:sp>
          <p:nvSpPr>
            <p:cNvPr id="161" name="TextBox 160"/>
            <p:cNvSpPr txBox="1"/>
            <p:nvPr/>
          </p:nvSpPr>
          <p:spPr>
            <a:xfrm>
              <a:off x="5539375" y="6072206"/>
              <a:ext cx="461665" cy="369458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eaVert" wrap="square" rtlCol="0">
              <a:spAutoFit/>
            </a:bodyPr>
            <a:lstStyle/>
            <a:p>
              <a:r>
                <a:rPr lang="en-US" altLang="ko-KR" dirty="0"/>
                <a:t>…</a:t>
              </a:r>
              <a:endParaRPr lang="ko-KR" altLang="en-US" dirty="0"/>
            </a:p>
          </p:txBody>
        </p:sp>
        <p:sp>
          <p:nvSpPr>
            <p:cNvPr id="162" name="직사각형 161"/>
            <p:cNvSpPr/>
            <p:nvPr/>
          </p:nvSpPr>
          <p:spPr>
            <a:xfrm>
              <a:off x="5563161" y="5135143"/>
              <a:ext cx="394660" cy="246221"/>
            </a:xfrm>
            <a:prstGeom prst="rect">
              <a:avLst/>
            </a:prstGeom>
            <a:ln w="12700"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ko-KR" sz="1000" dirty="0"/>
                <a:t>Poll</a:t>
              </a:r>
              <a:endParaRPr lang="ko-KR" altLang="en-US" sz="1000" dirty="0"/>
            </a:p>
          </p:txBody>
        </p:sp>
        <p:cxnSp>
          <p:nvCxnSpPr>
            <p:cNvPr id="163" name="직선 화살표 연결선 162"/>
            <p:cNvCxnSpPr/>
            <p:nvPr/>
          </p:nvCxnSpPr>
          <p:spPr bwMode="auto">
            <a:xfrm>
              <a:off x="4467805" y="2428868"/>
              <a:ext cx="2786082" cy="1588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dashDot"/>
              <a:round/>
              <a:headEnd type="arrow" w="med" len="med"/>
              <a:tailEnd type="none" w="med" len="med"/>
            </a:ln>
            <a:effectLst/>
          </p:spPr>
        </p:cxnSp>
        <p:cxnSp>
          <p:nvCxnSpPr>
            <p:cNvPr id="164" name="직선 화살표 연결선 163"/>
            <p:cNvCxnSpPr/>
            <p:nvPr/>
          </p:nvCxnSpPr>
          <p:spPr bwMode="auto">
            <a:xfrm>
              <a:off x="4448757" y="2881187"/>
              <a:ext cx="2643206" cy="1588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rgbClr val="FF0000"/>
              </a:solidFill>
              <a:prstDash val="dashDot"/>
              <a:round/>
              <a:headEnd type="none" w="med" len="med"/>
              <a:tailEnd type="arrow"/>
            </a:ln>
            <a:effectLst/>
          </p:spPr>
        </p:cxnSp>
        <p:cxnSp>
          <p:nvCxnSpPr>
            <p:cNvPr id="165" name="직선 화살표 연결선 164"/>
            <p:cNvCxnSpPr/>
            <p:nvPr/>
          </p:nvCxnSpPr>
          <p:spPr bwMode="auto">
            <a:xfrm>
              <a:off x="4448757" y="3593979"/>
              <a:ext cx="2643206" cy="1588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rgbClr val="FF0000"/>
              </a:solidFill>
              <a:prstDash val="dashDot"/>
              <a:round/>
              <a:headEnd type="arrow" w="med" len="med"/>
              <a:tailEnd type="none" w="med" len="med"/>
            </a:ln>
            <a:effectLst/>
          </p:spPr>
        </p:cxnSp>
        <p:cxnSp>
          <p:nvCxnSpPr>
            <p:cNvPr id="166" name="직선 화살표 연결선 165"/>
            <p:cNvCxnSpPr/>
            <p:nvPr/>
          </p:nvCxnSpPr>
          <p:spPr bwMode="auto">
            <a:xfrm>
              <a:off x="4448757" y="4381385"/>
              <a:ext cx="2643206" cy="1588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rgbClr val="FF0000"/>
              </a:solidFill>
              <a:prstDash val="dashDot"/>
              <a:round/>
              <a:headEnd type="arrow" w="med" len="med"/>
              <a:tailEnd type="none" w="med" len="med"/>
            </a:ln>
            <a:effectLst/>
          </p:spPr>
        </p:cxnSp>
        <p:cxnSp>
          <p:nvCxnSpPr>
            <p:cNvPr id="167" name="직선 화살표 연결선 166"/>
            <p:cNvCxnSpPr/>
            <p:nvPr/>
          </p:nvCxnSpPr>
          <p:spPr bwMode="auto">
            <a:xfrm>
              <a:off x="4448757" y="3952757"/>
              <a:ext cx="2643206" cy="1588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rgbClr val="FF0000"/>
              </a:solidFill>
              <a:prstDash val="dashDot"/>
              <a:round/>
              <a:headEnd type="none" w="med" len="med"/>
              <a:tailEnd type="arrow"/>
            </a:ln>
            <a:effectLst/>
          </p:spPr>
        </p:cxnSp>
        <p:cxnSp>
          <p:nvCxnSpPr>
            <p:cNvPr id="168" name="직선 화살표 연결선 167"/>
            <p:cNvCxnSpPr/>
            <p:nvPr/>
          </p:nvCxnSpPr>
          <p:spPr bwMode="auto">
            <a:xfrm>
              <a:off x="4448757" y="4736987"/>
              <a:ext cx="2643206" cy="1588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rgbClr val="FF0000"/>
              </a:solidFill>
              <a:prstDash val="dashDot"/>
              <a:round/>
              <a:headEnd type="none" w="med" len="med"/>
              <a:tailEnd type="arrow"/>
            </a:ln>
            <a:effectLst/>
          </p:spPr>
        </p:cxnSp>
        <p:sp>
          <p:nvSpPr>
            <p:cNvPr id="176" name="직사각형 175"/>
            <p:cNvSpPr/>
            <p:nvPr/>
          </p:nvSpPr>
          <p:spPr bwMode="auto">
            <a:xfrm>
              <a:off x="6663335" y="1214422"/>
              <a:ext cx="1500198" cy="500066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altLang="ko-KR" sz="1200" b="1" dirty="0"/>
                <a:t>CEMA</a:t>
              </a:r>
            </a:p>
          </p:txBody>
        </p:sp>
        <p:sp>
          <p:nvSpPr>
            <p:cNvPr id="177" name="직사각형 176"/>
            <p:cNvSpPr/>
            <p:nvPr/>
          </p:nvSpPr>
          <p:spPr bwMode="auto">
            <a:xfrm>
              <a:off x="6520459" y="1357298"/>
              <a:ext cx="1500198" cy="500066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altLang="ko-KR" sz="1200" b="1" dirty="0"/>
                <a:t>CEMA</a:t>
              </a:r>
            </a:p>
          </p:txBody>
        </p:sp>
        <p:cxnSp>
          <p:nvCxnSpPr>
            <p:cNvPr id="178" name="직선 연결선 177"/>
            <p:cNvCxnSpPr/>
            <p:nvPr/>
          </p:nvCxnSpPr>
          <p:spPr bwMode="auto">
            <a:xfrm rot="16200000" flipH="1">
              <a:off x="4937557" y="4178338"/>
              <a:ext cx="4629303" cy="15689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79" name="직선 연결선 178"/>
            <p:cNvCxnSpPr/>
            <p:nvPr/>
          </p:nvCxnSpPr>
          <p:spPr bwMode="auto">
            <a:xfrm rot="16200000" flipH="1">
              <a:off x="5070909" y="4164172"/>
              <a:ext cx="4629303" cy="15689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80" name="직사각형 179"/>
            <p:cNvSpPr/>
            <p:nvPr/>
          </p:nvSpPr>
          <p:spPr bwMode="auto">
            <a:xfrm>
              <a:off x="6377583" y="1513546"/>
              <a:ext cx="1500198" cy="500066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altLang="ko-KR" sz="1200" b="1" dirty="0"/>
                <a:t>Client EMA 1</a:t>
              </a:r>
            </a:p>
          </p:txBody>
        </p:sp>
        <p:cxnSp>
          <p:nvCxnSpPr>
            <p:cNvPr id="182" name="직선 화살표 연결선 181"/>
            <p:cNvCxnSpPr/>
            <p:nvPr/>
          </p:nvCxnSpPr>
          <p:spPr bwMode="auto">
            <a:xfrm>
              <a:off x="4467805" y="2357430"/>
              <a:ext cx="2643206" cy="1588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rgbClr val="FF0000"/>
              </a:solidFill>
              <a:prstDash val="dashDot"/>
              <a:round/>
              <a:headEnd type="arrow" w="med" len="med"/>
              <a:tailEnd type="none" w="med" len="med"/>
            </a:ln>
            <a:effectLst/>
          </p:spPr>
        </p:cxnSp>
        <p:cxnSp>
          <p:nvCxnSpPr>
            <p:cNvPr id="183" name="직선 화살표 연결선 182"/>
            <p:cNvCxnSpPr/>
            <p:nvPr/>
          </p:nvCxnSpPr>
          <p:spPr bwMode="auto">
            <a:xfrm>
              <a:off x="4467805" y="2498718"/>
              <a:ext cx="2857520" cy="1588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dashDot"/>
              <a:round/>
              <a:headEnd type="arrow" w="med" len="med"/>
              <a:tailEnd type="none" w="med" len="med"/>
            </a:ln>
            <a:effectLst/>
          </p:spPr>
        </p:cxnSp>
        <p:cxnSp>
          <p:nvCxnSpPr>
            <p:cNvPr id="184" name="직선 화살표 연결선 183"/>
            <p:cNvCxnSpPr/>
            <p:nvPr/>
          </p:nvCxnSpPr>
          <p:spPr bwMode="auto">
            <a:xfrm>
              <a:off x="4467805" y="2928934"/>
              <a:ext cx="2786082" cy="1588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dashDot"/>
              <a:round/>
              <a:headEnd type="none" w="med" len="med"/>
              <a:tailEnd type="arrow"/>
            </a:ln>
            <a:effectLst/>
          </p:spPr>
        </p:cxnSp>
        <p:cxnSp>
          <p:nvCxnSpPr>
            <p:cNvPr id="185" name="직선 화살표 연결선 184"/>
            <p:cNvCxnSpPr/>
            <p:nvPr/>
          </p:nvCxnSpPr>
          <p:spPr bwMode="auto">
            <a:xfrm>
              <a:off x="4467805" y="2998784"/>
              <a:ext cx="2928958" cy="1588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dashDot"/>
              <a:round/>
              <a:headEnd type="none" w="med" len="med"/>
              <a:tailEnd type="arrow"/>
            </a:ln>
            <a:effectLst/>
          </p:spPr>
        </p:cxnSp>
        <p:cxnSp>
          <p:nvCxnSpPr>
            <p:cNvPr id="186" name="직선 화살표 연결선 185"/>
            <p:cNvCxnSpPr/>
            <p:nvPr/>
          </p:nvCxnSpPr>
          <p:spPr bwMode="auto">
            <a:xfrm>
              <a:off x="4467805" y="5429264"/>
              <a:ext cx="2786082" cy="1588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dashDot"/>
              <a:round/>
              <a:headEnd type="arrow" w="med" len="med"/>
              <a:tailEnd type="none" w="med" len="med"/>
            </a:ln>
            <a:effectLst/>
          </p:spPr>
        </p:cxnSp>
        <p:cxnSp>
          <p:nvCxnSpPr>
            <p:cNvPr id="187" name="직선 화살표 연결선 186"/>
            <p:cNvCxnSpPr/>
            <p:nvPr/>
          </p:nvCxnSpPr>
          <p:spPr bwMode="auto">
            <a:xfrm>
              <a:off x="4467805" y="5357826"/>
              <a:ext cx="2643206" cy="1588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rgbClr val="FF0000"/>
              </a:solidFill>
              <a:prstDash val="dashDot"/>
              <a:round/>
              <a:headEnd type="arrow" w="med" len="med"/>
              <a:tailEnd type="none" w="med" len="med"/>
            </a:ln>
            <a:effectLst/>
          </p:spPr>
        </p:cxnSp>
        <p:cxnSp>
          <p:nvCxnSpPr>
            <p:cNvPr id="188" name="직선 화살표 연결선 187"/>
            <p:cNvCxnSpPr/>
            <p:nvPr/>
          </p:nvCxnSpPr>
          <p:spPr bwMode="auto">
            <a:xfrm>
              <a:off x="4467805" y="5499114"/>
              <a:ext cx="2857520" cy="1588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dashDot"/>
              <a:round/>
              <a:headEnd type="arrow" w="med" len="med"/>
              <a:tailEnd type="none" w="med" len="med"/>
            </a:ln>
            <a:effectLst/>
          </p:spPr>
        </p:cxnSp>
        <p:sp>
          <p:nvSpPr>
            <p:cNvPr id="189" name="직사각형 188"/>
            <p:cNvSpPr/>
            <p:nvPr/>
          </p:nvSpPr>
          <p:spPr>
            <a:xfrm>
              <a:off x="5396499" y="5540233"/>
              <a:ext cx="708848" cy="246221"/>
            </a:xfrm>
            <a:prstGeom prst="rect">
              <a:avLst/>
            </a:prstGeom>
            <a:ln w="12700"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ko-KR" sz="1000" dirty="0"/>
                <a:t>Response</a:t>
              </a:r>
            </a:p>
          </p:txBody>
        </p:sp>
        <p:cxnSp>
          <p:nvCxnSpPr>
            <p:cNvPr id="190" name="직선 화살표 연결선 189"/>
            <p:cNvCxnSpPr/>
            <p:nvPr/>
          </p:nvCxnSpPr>
          <p:spPr bwMode="auto">
            <a:xfrm>
              <a:off x="4462273" y="5784866"/>
              <a:ext cx="2643206" cy="1588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rgbClr val="FF0000"/>
              </a:solidFill>
              <a:prstDash val="dashDot"/>
              <a:round/>
              <a:headEnd type="none" w="med" len="med"/>
              <a:tailEnd type="arrow"/>
            </a:ln>
            <a:effectLst/>
          </p:spPr>
        </p:cxnSp>
        <p:cxnSp>
          <p:nvCxnSpPr>
            <p:cNvPr id="191" name="직선 화살표 연결선 190"/>
            <p:cNvCxnSpPr/>
            <p:nvPr/>
          </p:nvCxnSpPr>
          <p:spPr bwMode="auto">
            <a:xfrm>
              <a:off x="4481321" y="5856304"/>
              <a:ext cx="2786082" cy="1588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dashDot"/>
              <a:round/>
              <a:headEnd type="none" w="med" len="med"/>
              <a:tailEnd type="arrow"/>
            </a:ln>
            <a:effectLst/>
          </p:spPr>
        </p:cxnSp>
        <p:cxnSp>
          <p:nvCxnSpPr>
            <p:cNvPr id="192" name="직선 화살표 연결선 191"/>
            <p:cNvCxnSpPr/>
            <p:nvPr/>
          </p:nvCxnSpPr>
          <p:spPr bwMode="auto">
            <a:xfrm>
              <a:off x="4481321" y="5927742"/>
              <a:ext cx="2928958" cy="1588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dashDot"/>
              <a:round/>
              <a:headEnd type="none" w="med" len="med"/>
              <a:tailEnd type="arrow"/>
            </a:ln>
            <a:effectLst/>
          </p:spPr>
        </p:cxnSp>
        <p:sp>
          <p:nvSpPr>
            <p:cNvPr id="193" name="직사각형 192"/>
            <p:cNvSpPr/>
            <p:nvPr/>
          </p:nvSpPr>
          <p:spPr>
            <a:xfrm>
              <a:off x="8111143" y="1714488"/>
              <a:ext cx="357790" cy="369332"/>
            </a:xfrm>
            <a:prstGeom prst="rect">
              <a:avLst/>
            </a:prstGeom>
            <a:ln w="12700"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ko-KR" dirty="0"/>
                <a:t>…</a:t>
              </a:r>
              <a:endParaRPr lang="ko-KR" altLang="en-US" dirty="0"/>
            </a:p>
          </p:txBody>
        </p:sp>
        <p:cxnSp>
          <p:nvCxnSpPr>
            <p:cNvPr id="84" name="직선 화살표 연결선 83"/>
            <p:cNvCxnSpPr/>
            <p:nvPr/>
          </p:nvCxnSpPr>
          <p:spPr bwMode="auto">
            <a:xfrm>
              <a:off x="1653607" y="3374148"/>
              <a:ext cx="0" cy="1440674"/>
            </a:xfrm>
            <a:prstGeom prst="straightConnector1">
              <a:avLst/>
            </a:prstGeom>
            <a:solidFill>
              <a:schemeClr val="accent1"/>
            </a:solidFill>
            <a:ln w="12699" cap="flat" cmpd="sng" algn="ctr">
              <a:solidFill>
                <a:srgbClr val="FF0000"/>
              </a:solidFill>
              <a:prstDash val="solid"/>
              <a:round/>
              <a:headEnd type="triangle" w="med" len="med"/>
              <a:tailEnd type="triangle"/>
            </a:ln>
            <a:effectLst/>
          </p:spPr>
        </p:cxnSp>
        <p:sp>
          <p:nvSpPr>
            <p:cNvPr id="87" name="TextBox 86"/>
            <p:cNvSpPr txBox="1"/>
            <p:nvPr/>
          </p:nvSpPr>
          <p:spPr>
            <a:xfrm>
              <a:off x="364139" y="3968335"/>
              <a:ext cx="89479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Measuring</a:t>
              </a:r>
            </a:p>
            <a:p>
              <a:pPr algn="ctr"/>
              <a:r>
                <a:rPr lang="en-US" altLang="ko-KR" sz="1200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Section</a:t>
              </a:r>
            </a:p>
          </p:txBody>
        </p:sp>
        <p:cxnSp>
          <p:nvCxnSpPr>
            <p:cNvPr id="88" name="직선 연결선 87"/>
            <p:cNvCxnSpPr/>
            <p:nvPr/>
          </p:nvCxnSpPr>
          <p:spPr bwMode="auto">
            <a:xfrm>
              <a:off x="1438499" y="3372560"/>
              <a:ext cx="357190" cy="1588"/>
            </a:xfrm>
            <a:prstGeom prst="line">
              <a:avLst/>
            </a:prstGeom>
            <a:solidFill>
              <a:schemeClr val="accent1"/>
            </a:solidFill>
            <a:ln w="12699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9" name="직선 연결선 88"/>
            <p:cNvCxnSpPr/>
            <p:nvPr/>
          </p:nvCxnSpPr>
          <p:spPr bwMode="auto">
            <a:xfrm>
              <a:off x="1438499" y="4814822"/>
              <a:ext cx="357190" cy="1588"/>
            </a:xfrm>
            <a:prstGeom prst="line">
              <a:avLst/>
            </a:prstGeom>
            <a:solidFill>
              <a:schemeClr val="accent1"/>
            </a:solidFill>
            <a:ln w="12699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4066086146"/>
      </p:ext>
    </p:extLst>
  </p:cSld>
  <p:clrMapOvr>
    <a:masterClrMapping/>
  </p:clrMapOvr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>
            <p:extLst/>
          </p:nvPr>
        </p:nvGraphicFramePr>
        <p:xfrm>
          <a:off x="580767" y="1300745"/>
          <a:ext cx="8229599" cy="5501422"/>
        </p:xfrm>
        <a:graphic>
          <a:graphicData uri="http://schemas.openxmlformats.org/drawingml/2006/table">
            <a:tbl>
              <a:tblPr firstRow="1" firstCol="1" bandRow="1"/>
              <a:tblGrid>
                <a:gridCol w="9493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156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486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94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4866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943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4866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11971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7681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항목 번호</a:t>
                      </a: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4937" marR="649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4937" marR="649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b="1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시험 일자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4937" marR="649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4937" marR="649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b="1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시 험 자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4937" marR="649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4937" marR="649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218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대 항 목</a:t>
                      </a: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4937" marR="649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4937" marR="649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b="1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중 항 목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4937" marR="649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4937" marR="649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b="1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소 항 목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4937" marR="649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4937" marR="649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939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b="1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목 적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4937" marR="649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457200" indent="-457200">
                        <a:buNone/>
                      </a:pPr>
                      <a:r>
                        <a:rPr lang="en-US" altLang="ko-KR" sz="1100" dirty="0"/>
                        <a:t>OpenADR2.0b HTTP/XML+EMA Protocol </a:t>
                      </a:r>
                      <a:r>
                        <a:rPr lang="ko-KR" altLang="en-US" sz="1100" dirty="0">
                          <a:solidFill>
                            <a:srgbClr val="FF0000"/>
                          </a:solidFill>
                        </a:rPr>
                        <a:t>이벤트 응답 </a:t>
                      </a:r>
                      <a:r>
                        <a:rPr lang="ko-KR" altLang="en-US" sz="1100" dirty="0" smtClean="0">
                          <a:solidFill>
                            <a:srgbClr val="FF0000"/>
                          </a:solidFill>
                        </a:rPr>
                        <a:t>시간 </a:t>
                      </a:r>
                      <a:r>
                        <a:rPr lang="en-US" altLang="ko-KR" sz="1100" dirty="0" smtClean="0"/>
                        <a:t>(VTN - VEN+SEMA - CEMA)</a:t>
                      </a:r>
                      <a:endParaRPr lang="en-US" altLang="ko-KR" sz="1100" dirty="0"/>
                    </a:p>
                  </a:txBody>
                  <a:tcPr marL="64937" marR="649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9895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11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시험 절차</a:t>
                      </a:r>
                      <a:endParaRPr lang="en-US" altLang="ko-KR" sz="1100" b="1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ko-KR" altLang="ko-KR" sz="11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시험 절차 또는 방법 작성</a:t>
                      </a:r>
                      <a:r>
                        <a:rPr lang="en-US" altLang="ko-KR" sz="11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)</a:t>
                      </a:r>
                      <a:endParaRPr lang="ko-KR" alt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4937" marR="649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228600" indent="-228600" algn="just" latinLnBrk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ko-KR" altLang="en-US" sz="11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시험 구성도와 같이 시험 환경을 구성한다</a:t>
                      </a:r>
                      <a:r>
                        <a:rPr lang="en-US" altLang="ko-KR" sz="11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</a:t>
                      </a:r>
                    </a:p>
                    <a:p>
                      <a:pPr marL="228600" marR="0" lvl="0" indent="-228600" algn="just" defTabSz="914400" rtl="0" eaLnBrk="1" fontAlgn="auto" latinLnBrk="1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en-US" altLang="ko-KR" sz="1100" kern="100" baseline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VTN 1</a:t>
                      </a:r>
                      <a:r>
                        <a:rPr lang="ko-KR" altLang="en-US" sz="1100" kern="100" baseline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대</a:t>
                      </a:r>
                      <a:r>
                        <a:rPr lang="en-US" altLang="ko-KR" sz="1100" kern="100" baseline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altLang="ko-KR" sz="1100" kern="100" baseline="0" dirty="0" err="1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VEN+Server</a:t>
                      </a:r>
                      <a:r>
                        <a:rPr lang="en-US" altLang="ko-KR" sz="1100" kern="100" baseline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 EMA 3</a:t>
                      </a:r>
                      <a:r>
                        <a:rPr lang="ko-KR" altLang="en-US" sz="1100" kern="100" baseline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대를 실행시킨다</a:t>
                      </a:r>
                      <a:r>
                        <a:rPr lang="en-US" altLang="ko-KR" sz="1100" kern="100" baseline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</a:t>
                      </a:r>
                    </a:p>
                    <a:p>
                      <a:pPr marL="228600" indent="-228600"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altLang="ko-KR" sz="1100" kern="100" dirty="0" err="1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Wireshark</a:t>
                      </a:r>
                      <a:r>
                        <a:rPr lang="en-US" altLang="ko-KR" sz="11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ko-KR" altLang="en-US" sz="11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실행한다</a:t>
                      </a:r>
                      <a:r>
                        <a:rPr lang="en-US" altLang="ko-KR" sz="11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</a:t>
                      </a:r>
                    </a:p>
                    <a:p>
                      <a:pPr marL="228600" indent="-228600"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ko-KR" altLang="en-US" sz="1100" kern="100" baseline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각 </a:t>
                      </a:r>
                      <a:r>
                        <a:rPr lang="en-US" altLang="ko-KR" sz="1100" kern="100" baseline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Client EMA 5</a:t>
                      </a:r>
                      <a:r>
                        <a:rPr lang="ko-KR" altLang="en-US" sz="1100" kern="100" baseline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대를 실행한다</a:t>
                      </a:r>
                      <a:r>
                        <a:rPr lang="en-US" altLang="ko-KR" sz="1100" kern="100" baseline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</a:t>
                      </a:r>
                    </a:p>
                    <a:p>
                      <a:pPr marL="361950" lvl="1" indent="-180975"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kern="100" baseline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Client EMA starter</a:t>
                      </a:r>
                      <a:r>
                        <a:rPr lang="ko-KR" altLang="en-US" sz="1100" kern="100" baseline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를 이용하여 각 </a:t>
                      </a:r>
                      <a:r>
                        <a:rPr lang="en-US" altLang="ko-KR" sz="1100" kern="100" baseline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EMA</a:t>
                      </a:r>
                      <a:r>
                        <a:rPr lang="ko-KR" altLang="en-US" sz="1100" kern="100" baseline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들을 가능한 동시에 실행</a:t>
                      </a:r>
                      <a:endParaRPr lang="en-US" altLang="ko-KR" sz="1100" kern="100" baseline="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  <a:p>
                      <a:pPr marL="361950" lvl="1" indent="-180975"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kern="100" baseline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각 </a:t>
                      </a:r>
                      <a:r>
                        <a:rPr lang="en-US" altLang="ko-KR" sz="1100" kern="100" baseline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Client EMA</a:t>
                      </a:r>
                      <a:r>
                        <a:rPr lang="ko-KR" altLang="en-US" sz="1100" kern="100" baseline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의 가상 </a:t>
                      </a:r>
                      <a:r>
                        <a:rPr lang="en-US" altLang="ko-KR" sz="1100" kern="100" baseline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Device 5</a:t>
                      </a:r>
                      <a:r>
                        <a:rPr lang="ko-KR" altLang="en-US" sz="1100" kern="100" baseline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대를 실행한다</a:t>
                      </a:r>
                      <a:r>
                        <a:rPr lang="en-US" altLang="ko-KR" sz="1100" kern="100" baseline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</a:t>
                      </a:r>
                    </a:p>
                    <a:p>
                      <a:pPr marL="228600" indent="-228600"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altLang="ko-KR" sz="1100" kern="100" baseline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VTN</a:t>
                      </a:r>
                      <a:r>
                        <a:rPr lang="ko-KR" altLang="en-US" sz="1100" kern="100" baseline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에서 해당 </a:t>
                      </a:r>
                      <a:r>
                        <a:rPr lang="en-US" altLang="ko-KR" sz="1100" kern="100" baseline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VEN</a:t>
                      </a:r>
                      <a:r>
                        <a:rPr lang="ko-KR" altLang="en-US" sz="1100" kern="100" baseline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으로 </a:t>
                      </a:r>
                      <a:r>
                        <a:rPr lang="en-US" altLang="ko-KR" sz="1100" kern="100" baseline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DR</a:t>
                      </a:r>
                      <a:r>
                        <a:rPr lang="ko-KR" altLang="en-US" sz="1100" kern="100" baseline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을 내리면 </a:t>
                      </a:r>
                      <a:r>
                        <a:rPr lang="en-US" altLang="ko-KR" sz="1100" kern="100" baseline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VEN</a:t>
                      </a:r>
                      <a:r>
                        <a:rPr lang="ko-KR" altLang="en-US" sz="1100" kern="100" baseline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이 </a:t>
                      </a:r>
                      <a:r>
                        <a:rPr lang="en-US" altLang="ko-KR" sz="1100" kern="100" baseline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UDP</a:t>
                      </a:r>
                      <a:r>
                        <a:rPr lang="ko-KR" altLang="en-US" sz="1100" kern="100" baseline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로 </a:t>
                      </a:r>
                      <a:r>
                        <a:rPr lang="en-US" altLang="ko-KR" sz="1100" kern="100" baseline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SEMA</a:t>
                      </a:r>
                      <a:r>
                        <a:rPr lang="ko-KR" altLang="en-US" sz="1100" kern="100" baseline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에게 </a:t>
                      </a:r>
                      <a:r>
                        <a:rPr lang="en-US" altLang="ko-KR" sz="1100" kern="100" baseline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DR</a:t>
                      </a:r>
                      <a:r>
                        <a:rPr lang="ko-KR" altLang="en-US" sz="1100" kern="100" baseline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을 전달</a:t>
                      </a:r>
                      <a:r>
                        <a:rPr lang="en-US" altLang="ko-KR" sz="1100" kern="100" baseline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,</a:t>
                      </a:r>
                      <a:r>
                        <a:rPr lang="ko-KR" altLang="en-US" sz="1100" kern="100" baseline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ko-KR" sz="1100" kern="100" baseline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SEMA</a:t>
                      </a:r>
                      <a:r>
                        <a:rPr lang="ko-KR" altLang="en-US" sz="1100" kern="100" baseline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는 </a:t>
                      </a:r>
                      <a:r>
                        <a:rPr lang="en-US" altLang="ko-KR" sz="1100" kern="100" baseline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CEMA</a:t>
                      </a:r>
                      <a:r>
                        <a:rPr lang="ko-KR" altLang="en-US" sz="1100" kern="100" baseline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에게  </a:t>
                      </a:r>
                      <a:r>
                        <a:rPr lang="en-US" altLang="ko-KR" sz="1100" kern="100" baseline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DR</a:t>
                      </a:r>
                      <a:r>
                        <a:rPr lang="ko-KR" altLang="en-US" sz="1100" kern="100" baseline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을 내린다</a:t>
                      </a:r>
                      <a:r>
                        <a:rPr lang="en-US" altLang="ko-KR" sz="1100" kern="100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</a:t>
                      </a:r>
                    </a:p>
                    <a:p>
                      <a:pPr marL="363600" lvl="0" indent="-180000"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kern="100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SEMA</a:t>
                      </a:r>
                      <a:r>
                        <a:rPr lang="ko-KR" altLang="en-US" sz="1100" kern="100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는 </a:t>
                      </a:r>
                      <a:r>
                        <a:rPr lang="en-US" altLang="ko-KR" sz="1100" kern="100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VTN</a:t>
                      </a:r>
                      <a:r>
                        <a:rPr lang="ko-KR" altLang="en-US" sz="1100" kern="100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에게 받은 이벤트를 </a:t>
                      </a:r>
                      <a:r>
                        <a:rPr lang="en-US" altLang="ko-KR" sz="1100" kern="100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1/N</a:t>
                      </a:r>
                      <a:r>
                        <a:rPr lang="ko-KR" altLang="en-US" sz="1100" kern="100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로 분배하여 </a:t>
                      </a:r>
                      <a:r>
                        <a:rPr lang="en-US" altLang="ko-KR" sz="1100" kern="100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CEMA</a:t>
                      </a:r>
                      <a:r>
                        <a:rPr lang="ko-KR" altLang="en-US" sz="1100" kern="100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에게 </a:t>
                      </a:r>
                      <a:r>
                        <a:rPr lang="en-US" altLang="ko-KR" sz="1100" kern="100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DR</a:t>
                      </a:r>
                      <a:r>
                        <a:rPr lang="ko-KR" altLang="en-US" sz="1100" kern="100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을 내린다</a:t>
                      </a:r>
                      <a:r>
                        <a:rPr lang="en-US" altLang="ko-KR" sz="1100" kern="100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 </a:t>
                      </a:r>
                    </a:p>
                    <a:p>
                      <a:pPr marL="0" indent="0"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altLang="ko-KR" sz="1100" kern="100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6.   Wireshark </a:t>
                      </a:r>
                      <a:r>
                        <a:rPr lang="ko-KR" altLang="en-US" sz="1100" kern="100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측정을 종료한다</a:t>
                      </a:r>
                      <a:r>
                        <a:rPr lang="en-US" altLang="ko-KR" sz="1100" kern="100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</a:t>
                      </a:r>
                    </a:p>
                    <a:p>
                      <a:pPr marL="228600" indent="-228600"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+mj-lt"/>
                        <a:buAutoNum type="arabicPeriod" startAt="7"/>
                      </a:pPr>
                      <a:r>
                        <a:rPr lang="ko-KR" altLang="en-US" sz="1100" kern="100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프로그램을 </a:t>
                      </a:r>
                      <a:r>
                        <a:rPr lang="ko-KR" altLang="en-US" sz="1100" kern="100" baseline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종료 후 다시 측정한다</a:t>
                      </a:r>
                      <a:r>
                        <a:rPr lang="en-US" altLang="ko-KR" sz="1100" kern="100" baseline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</a:t>
                      </a:r>
                    </a:p>
                  </a:txBody>
                  <a:tcPr marL="64937" marR="6493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5900"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ko-KR" sz="11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판정</a:t>
                      </a:r>
                      <a:r>
                        <a:rPr lang="en-US" altLang="ko-KR" sz="11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ko-KR" altLang="en-US" sz="11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측정</a:t>
                      </a:r>
                      <a:r>
                        <a:rPr lang="en-US" altLang="ko-KR" sz="11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)</a:t>
                      </a:r>
                      <a:r>
                        <a:rPr lang="ko-KR" altLang="ko-KR" sz="11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 기준</a:t>
                      </a: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4937" marR="649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시험 구성</a:t>
                      </a:r>
                      <a:r>
                        <a:rPr lang="en-US" sz="11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ko-KR" sz="11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시험 구성도 및 관련 명령어 작성</a:t>
                      </a:r>
                      <a:r>
                        <a:rPr lang="en-US" sz="11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)</a:t>
                      </a: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4937" marR="649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58779">
                <a:tc gridSpan="4">
                  <a:txBody>
                    <a:bodyPr/>
                    <a:lstStyle/>
                    <a:p>
                      <a:pPr marL="228600" indent="-228600"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endParaRPr lang="en-US" altLang="ko-KR" sz="1100" kern="100" baseline="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4937" marR="649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4937" marR="649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865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b="1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판정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4937" marR="649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4937" marR="649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비고</a:t>
                      </a: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4937" marR="649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4937" marR="649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6" name="제목 2"/>
          <p:cNvSpPr txBox="1">
            <a:spLocks/>
          </p:cNvSpPr>
          <p:nvPr/>
        </p:nvSpPr>
        <p:spPr>
          <a:xfrm>
            <a:off x="457200" y="304800"/>
            <a:ext cx="8229600" cy="838200"/>
          </a:xfrm>
          <a:prstGeom prst="rect">
            <a:avLst/>
          </a:prstGeom>
        </p:spPr>
        <p:txBody>
          <a:bodyPr/>
          <a:lstStyle>
            <a:lvl1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imes New Roman" pitchFamily="18" charset="0"/>
                <a:ea typeface="굴림" pitchFamily="50" charset="-127"/>
              </a:defRPr>
            </a:lvl2pPr>
            <a:lvl3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imes New Roman" pitchFamily="18" charset="0"/>
                <a:ea typeface="굴림" pitchFamily="50" charset="-127"/>
              </a:defRPr>
            </a:lvl3pPr>
            <a:lvl4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imes New Roman" pitchFamily="18" charset="0"/>
                <a:ea typeface="굴림" pitchFamily="50" charset="-127"/>
              </a:defRPr>
            </a:lvl4pPr>
            <a:lvl5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imes New Roman" pitchFamily="18" charset="0"/>
                <a:ea typeface="굴림" pitchFamily="50" charset="-127"/>
              </a:defRPr>
            </a:lvl5pPr>
            <a:lvl6pPr marL="457200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imes New Roman" pitchFamily="18" charset="0"/>
                <a:ea typeface="굴림" pitchFamily="50" charset="-127"/>
              </a:defRPr>
            </a:lvl6pPr>
            <a:lvl7pPr marL="914400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imes New Roman" pitchFamily="18" charset="0"/>
                <a:ea typeface="굴림" pitchFamily="50" charset="-127"/>
              </a:defRPr>
            </a:lvl7pPr>
            <a:lvl8pPr marL="1371600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imes New Roman" pitchFamily="18" charset="0"/>
                <a:ea typeface="굴림" pitchFamily="50" charset="-127"/>
              </a:defRPr>
            </a:lvl8pPr>
            <a:lvl9pPr marL="1828800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imes New Roman" pitchFamily="18" charset="0"/>
                <a:ea typeface="굴림" pitchFamily="50" charset="-127"/>
              </a:defRPr>
            </a:lvl9pPr>
          </a:lstStyle>
          <a:p>
            <a:r>
              <a:rPr lang="en-US" altLang="ko-KR" b="1" kern="0" dirty="0"/>
              <a:t>Experiment Procedure</a:t>
            </a:r>
            <a:endParaRPr lang="ko-KR" altLang="en-US" b="1" kern="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4210751"/>
            <a:ext cx="3732287" cy="2316559"/>
          </a:xfrm>
          <a:prstGeom prst="rect">
            <a:avLst/>
          </a:prstGeom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00628" y="4214818"/>
            <a:ext cx="3643338" cy="2322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직사각형 11"/>
          <p:cNvSpPr/>
          <p:nvPr/>
        </p:nvSpPr>
        <p:spPr bwMode="auto">
          <a:xfrm>
            <a:off x="4812497" y="4214818"/>
            <a:ext cx="3874303" cy="2382534"/>
          </a:xfrm>
          <a:prstGeom prst="rect">
            <a:avLst/>
          </a:prstGeom>
          <a:noFill/>
          <a:ln w="12699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06317958"/>
      </p:ext>
    </p:extLst>
  </p:cSld>
  <p:clrMapOvr>
    <a:masterClrMapping/>
  </p:clrMapOvr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2"/>
          <p:cNvSpPr txBox="1">
            <a:spLocks/>
          </p:cNvSpPr>
          <p:nvPr/>
        </p:nvSpPr>
        <p:spPr>
          <a:xfrm>
            <a:off x="457200" y="304800"/>
            <a:ext cx="8229600" cy="838200"/>
          </a:xfrm>
          <a:prstGeom prst="rect">
            <a:avLst/>
          </a:prstGeom>
        </p:spPr>
        <p:txBody>
          <a:bodyPr/>
          <a:lstStyle>
            <a:lvl1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imes New Roman" pitchFamily="18" charset="0"/>
                <a:ea typeface="굴림" pitchFamily="50" charset="-127"/>
              </a:defRPr>
            </a:lvl2pPr>
            <a:lvl3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imes New Roman" pitchFamily="18" charset="0"/>
                <a:ea typeface="굴림" pitchFamily="50" charset="-127"/>
              </a:defRPr>
            </a:lvl3pPr>
            <a:lvl4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imes New Roman" pitchFamily="18" charset="0"/>
                <a:ea typeface="굴림" pitchFamily="50" charset="-127"/>
              </a:defRPr>
            </a:lvl4pPr>
            <a:lvl5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imes New Roman" pitchFamily="18" charset="0"/>
                <a:ea typeface="굴림" pitchFamily="50" charset="-127"/>
              </a:defRPr>
            </a:lvl5pPr>
            <a:lvl6pPr marL="457200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imes New Roman" pitchFamily="18" charset="0"/>
                <a:ea typeface="굴림" pitchFamily="50" charset="-127"/>
              </a:defRPr>
            </a:lvl6pPr>
            <a:lvl7pPr marL="914400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imes New Roman" pitchFamily="18" charset="0"/>
                <a:ea typeface="굴림" pitchFamily="50" charset="-127"/>
              </a:defRPr>
            </a:lvl7pPr>
            <a:lvl8pPr marL="1371600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imes New Roman" pitchFamily="18" charset="0"/>
                <a:ea typeface="굴림" pitchFamily="50" charset="-127"/>
              </a:defRPr>
            </a:lvl8pPr>
            <a:lvl9pPr marL="1828800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imes New Roman" pitchFamily="18" charset="0"/>
                <a:ea typeface="굴림" pitchFamily="50" charset="-127"/>
              </a:defRPr>
            </a:lvl9pPr>
          </a:lstStyle>
          <a:p>
            <a:r>
              <a:rPr lang="en-US" altLang="ko-KR" b="1" kern="0" dirty="0"/>
              <a:t>Experiment Procedure</a:t>
            </a:r>
            <a:endParaRPr lang="ko-KR" altLang="en-US" b="1" kern="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556792"/>
            <a:ext cx="6369909" cy="5103779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 bwMode="auto">
          <a:xfrm>
            <a:off x="395536" y="2492896"/>
            <a:ext cx="6696744" cy="864096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32396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구름 130"/>
          <p:cNvSpPr/>
          <p:nvPr/>
        </p:nvSpPr>
        <p:spPr bwMode="auto">
          <a:xfrm>
            <a:off x="4854913" y="2542838"/>
            <a:ext cx="4104854" cy="4269292"/>
          </a:xfrm>
          <a:prstGeom prst="cloud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6" name="구름 5"/>
          <p:cNvSpPr/>
          <p:nvPr/>
        </p:nvSpPr>
        <p:spPr bwMode="auto">
          <a:xfrm>
            <a:off x="290860" y="2283709"/>
            <a:ext cx="5042017" cy="4529667"/>
          </a:xfrm>
          <a:prstGeom prst="cloud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계층 구조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Smart Energy Framework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050143" y="18331"/>
            <a:ext cx="2016899" cy="235449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50" dirty="0" smtClean="0"/>
              <a:t>IP : 192.168.1.xxx</a:t>
            </a:r>
          </a:p>
          <a:p>
            <a:endParaRPr lang="en-US" altLang="ko-KR" sz="1050" dirty="0" smtClean="0"/>
          </a:p>
          <a:p>
            <a:r>
              <a:rPr lang="en-US" altLang="ko-KR" sz="1050" dirty="0" smtClean="0"/>
              <a:t>EMS 1</a:t>
            </a:r>
            <a:r>
              <a:rPr lang="ko-KR" altLang="en-US" sz="1050" dirty="0" smtClean="0"/>
              <a:t>대 </a:t>
            </a:r>
            <a:r>
              <a:rPr lang="en-US" altLang="ko-KR" sz="1050" dirty="0" smtClean="0"/>
              <a:t>(Window)</a:t>
            </a:r>
          </a:p>
          <a:p>
            <a:endParaRPr lang="en-US" altLang="ko-KR" sz="1050" dirty="0" smtClean="0"/>
          </a:p>
          <a:p>
            <a:r>
              <a:rPr lang="en-US" altLang="ko-KR" sz="1050" dirty="0" smtClean="0"/>
              <a:t>VTN 1</a:t>
            </a:r>
            <a:r>
              <a:rPr lang="ko-KR" altLang="en-US" sz="1050" dirty="0" smtClean="0"/>
              <a:t>대 </a:t>
            </a:r>
            <a:r>
              <a:rPr lang="en-US" altLang="ko-KR" sz="1050" dirty="0" smtClean="0"/>
              <a:t>(</a:t>
            </a:r>
            <a:r>
              <a:rPr lang="ko-KR" altLang="en-US" sz="1050" dirty="0" smtClean="0"/>
              <a:t>리눅스</a:t>
            </a:r>
            <a:r>
              <a:rPr lang="en-US" altLang="ko-KR" sz="1050" dirty="0" smtClean="0"/>
              <a:t>)</a:t>
            </a:r>
          </a:p>
          <a:p>
            <a:r>
              <a:rPr lang="en-US" altLang="ko-KR" sz="1050" dirty="0" smtClean="0"/>
              <a:t>   -SEMA+VEN </a:t>
            </a:r>
            <a:r>
              <a:rPr lang="en-US" altLang="ko-KR" sz="1050" dirty="0"/>
              <a:t>(</a:t>
            </a:r>
            <a:r>
              <a:rPr lang="ko-KR" altLang="en-US" sz="1050" dirty="0"/>
              <a:t>리눅스</a:t>
            </a:r>
            <a:r>
              <a:rPr lang="en-US" altLang="ko-KR" sz="1050" dirty="0"/>
              <a:t>) 1</a:t>
            </a:r>
            <a:r>
              <a:rPr lang="ko-KR" altLang="en-US" sz="1050" dirty="0"/>
              <a:t>대</a:t>
            </a:r>
            <a:endParaRPr lang="en-US" altLang="ko-KR" sz="1050" dirty="0"/>
          </a:p>
          <a:p>
            <a:r>
              <a:rPr lang="en-US" altLang="ko-KR" sz="1050" dirty="0" smtClean="0"/>
              <a:t>   -Appliance(</a:t>
            </a:r>
            <a:r>
              <a:rPr lang="ko-KR" altLang="en-US" sz="1050" dirty="0" smtClean="0"/>
              <a:t>라즈베리</a:t>
            </a:r>
            <a:r>
              <a:rPr lang="en-US" altLang="ko-KR" sz="1050" dirty="0" smtClean="0"/>
              <a:t>) 3</a:t>
            </a:r>
            <a:r>
              <a:rPr lang="ko-KR" altLang="en-US" sz="1050" dirty="0" smtClean="0"/>
              <a:t>대</a:t>
            </a:r>
            <a:endParaRPr lang="en-US" altLang="ko-KR" sz="1050" dirty="0" smtClean="0"/>
          </a:p>
          <a:p>
            <a:r>
              <a:rPr lang="en-US" altLang="ko-KR" sz="1050" dirty="0"/>
              <a:t> </a:t>
            </a:r>
            <a:r>
              <a:rPr lang="en-US" altLang="ko-KR" sz="1050" dirty="0" smtClean="0"/>
              <a:t>  -SEMA+VEN_</a:t>
            </a:r>
            <a:r>
              <a:rPr lang="en-US" altLang="ko-KR" sz="1050" i="1" dirty="0" smtClean="0"/>
              <a:t>Java</a:t>
            </a:r>
            <a:r>
              <a:rPr lang="en-US" altLang="ko-KR" sz="1050" dirty="0"/>
              <a:t>(</a:t>
            </a:r>
            <a:r>
              <a:rPr lang="ko-KR" altLang="en-US" sz="1050" dirty="0"/>
              <a:t>윈도우</a:t>
            </a:r>
            <a:r>
              <a:rPr lang="en-US" altLang="ko-KR" sz="1050" dirty="0"/>
              <a:t>) 1</a:t>
            </a:r>
            <a:r>
              <a:rPr lang="ko-KR" altLang="en-US" sz="1050" dirty="0"/>
              <a:t>대</a:t>
            </a:r>
            <a:endParaRPr lang="en-US" altLang="ko-KR" sz="1050" dirty="0"/>
          </a:p>
          <a:p>
            <a:r>
              <a:rPr lang="en-US" altLang="ko-KR" sz="1050" dirty="0" smtClean="0"/>
              <a:t>   -CEMA(</a:t>
            </a:r>
            <a:r>
              <a:rPr lang="en-US" altLang="ko-KR" sz="1050" dirty="0" err="1" smtClean="0"/>
              <a:t>OpenWRT</a:t>
            </a:r>
            <a:r>
              <a:rPr lang="en-US" altLang="ko-KR" sz="1050" dirty="0" smtClean="0"/>
              <a:t>) 3</a:t>
            </a:r>
            <a:r>
              <a:rPr lang="ko-KR" altLang="en-US" sz="1050" dirty="0" smtClean="0"/>
              <a:t>대</a:t>
            </a:r>
            <a:endParaRPr lang="en-US" altLang="ko-KR" sz="1050" dirty="0" smtClean="0"/>
          </a:p>
          <a:p>
            <a:endParaRPr lang="en-US" altLang="ko-KR" sz="1050" dirty="0" smtClean="0"/>
          </a:p>
          <a:p>
            <a:r>
              <a:rPr lang="en-US" altLang="ko-KR" sz="1050" dirty="0" smtClean="0"/>
              <a:t>SEMA </a:t>
            </a:r>
            <a:r>
              <a:rPr lang="en-US" altLang="ko-KR" sz="1050" dirty="0"/>
              <a:t>(</a:t>
            </a:r>
            <a:r>
              <a:rPr lang="ko-KR" altLang="en-US" sz="1050" dirty="0"/>
              <a:t>윈도우</a:t>
            </a:r>
            <a:r>
              <a:rPr lang="en-US" altLang="ko-KR" sz="1050" dirty="0"/>
              <a:t>) 1</a:t>
            </a:r>
            <a:r>
              <a:rPr lang="ko-KR" altLang="en-US" sz="1050" dirty="0"/>
              <a:t>대</a:t>
            </a:r>
            <a:endParaRPr lang="en-US" altLang="ko-KR" sz="1050" dirty="0"/>
          </a:p>
          <a:p>
            <a:r>
              <a:rPr lang="en-US" altLang="ko-KR" sz="1050" dirty="0" smtClean="0"/>
              <a:t>   -CEMA(</a:t>
            </a:r>
            <a:r>
              <a:rPr lang="en-US" altLang="ko-KR" sz="1050" dirty="0" err="1" smtClean="0"/>
              <a:t>OpenWRT</a:t>
            </a:r>
            <a:r>
              <a:rPr lang="en-US" altLang="ko-KR" sz="1050" dirty="0" smtClean="0"/>
              <a:t>) 2</a:t>
            </a:r>
            <a:r>
              <a:rPr lang="ko-KR" altLang="en-US" sz="1050" dirty="0" smtClean="0"/>
              <a:t>대</a:t>
            </a:r>
            <a:endParaRPr lang="en-US" altLang="ko-KR" sz="1050" dirty="0" smtClean="0"/>
          </a:p>
          <a:p>
            <a:r>
              <a:rPr lang="en-US" altLang="ko-KR" sz="1050" dirty="0" smtClean="0"/>
              <a:t>   -CEMA(</a:t>
            </a:r>
            <a:r>
              <a:rPr lang="ko-KR" altLang="en-US" sz="1050" dirty="0" smtClean="0"/>
              <a:t>리눅스</a:t>
            </a:r>
            <a:r>
              <a:rPr lang="en-US" altLang="ko-KR" sz="1050" dirty="0" smtClean="0"/>
              <a:t>) 1</a:t>
            </a:r>
            <a:r>
              <a:rPr lang="ko-KR" altLang="en-US" sz="1050" dirty="0" smtClean="0"/>
              <a:t>대</a:t>
            </a:r>
            <a:endParaRPr lang="en-US" altLang="ko-KR" sz="1050" dirty="0" smtClean="0"/>
          </a:p>
          <a:p>
            <a:r>
              <a:rPr lang="en-US" altLang="ko-KR" sz="1050" dirty="0" smtClean="0"/>
              <a:t>   -Appliance(</a:t>
            </a:r>
            <a:r>
              <a:rPr lang="ko-KR" altLang="en-US" sz="1050" dirty="0" smtClean="0"/>
              <a:t>라즈베리</a:t>
            </a:r>
            <a:r>
              <a:rPr lang="en-US" altLang="ko-KR" sz="1050" dirty="0" smtClean="0"/>
              <a:t>) 1</a:t>
            </a:r>
            <a:r>
              <a:rPr lang="ko-KR" altLang="en-US" sz="1050" dirty="0" smtClean="0"/>
              <a:t>대</a:t>
            </a:r>
            <a:r>
              <a:rPr lang="en-US" altLang="ko-KR" sz="1050" dirty="0" smtClean="0"/>
              <a:t>  </a:t>
            </a:r>
          </a:p>
        </p:txBody>
      </p:sp>
      <p:grpSp>
        <p:nvGrpSpPr>
          <p:cNvPr id="8" name="그룹 8"/>
          <p:cNvGrpSpPr/>
          <p:nvPr/>
        </p:nvGrpSpPr>
        <p:grpSpPr>
          <a:xfrm>
            <a:off x="2768129" y="2623756"/>
            <a:ext cx="699851" cy="676350"/>
            <a:chOff x="3714744" y="1326843"/>
            <a:chExt cx="1143008" cy="957157"/>
          </a:xfrm>
        </p:grpSpPr>
        <p:sp>
          <p:nvSpPr>
            <p:cNvPr id="9" name="직사각형 8"/>
            <p:cNvSpPr/>
            <p:nvPr/>
          </p:nvSpPr>
          <p:spPr bwMode="auto">
            <a:xfrm>
              <a:off x="3714744" y="1643050"/>
              <a:ext cx="1143008" cy="571504"/>
            </a:xfrm>
            <a:prstGeom prst="rect">
              <a:avLst/>
            </a:prstGeom>
            <a:noFill/>
            <a:ln w="12699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925648" y="1804885"/>
              <a:ext cx="696926" cy="47911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800" b="1" dirty="0" smtClean="0">
                  <a:latin typeface="+mn-ea"/>
                </a:rPr>
                <a:t>VTN</a:t>
              </a:r>
            </a:p>
            <a:p>
              <a:r>
                <a:rPr lang="en-US" altLang="ko-KR" sz="800" b="1" i="1" dirty="0" smtClean="0">
                  <a:latin typeface="+mn-ea"/>
                </a:rPr>
                <a:t>JAVA</a:t>
              </a:r>
              <a:endParaRPr lang="en-US" altLang="ko-KR" sz="800" b="1" i="1" dirty="0">
                <a:latin typeface="+mn-ea"/>
              </a:endParaRPr>
            </a:p>
          </p:txBody>
        </p:sp>
        <p:pic>
          <p:nvPicPr>
            <p:cNvPr id="11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929058" y="1326843"/>
              <a:ext cx="571504" cy="5143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2" name="Picture 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429124" y="1454436"/>
              <a:ext cx="285752" cy="3724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13" name="직사각형 12"/>
          <p:cNvSpPr/>
          <p:nvPr/>
        </p:nvSpPr>
        <p:spPr bwMode="auto">
          <a:xfrm>
            <a:off x="2374463" y="3481913"/>
            <a:ext cx="1682010" cy="440880"/>
          </a:xfrm>
          <a:prstGeom prst="rect">
            <a:avLst/>
          </a:prstGeom>
          <a:noFill/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en-US" sz="1100" dirty="0">
              <a:latin typeface="Times New Roman" pitchFamily="18" charset="0"/>
              <a:ea typeface="굴림" pitchFamily="50" charset="-127"/>
            </a:endParaRPr>
          </a:p>
        </p:txBody>
      </p:sp>
      <p:cxnSp>
        <p:nvCxnSpPr>
          <p:cNvPr id="14" name="직선 연결선 13"/>
          <p:cNvCxnSpPr/>
          <p:nvPr/>
        </p:nvCxnSpPr>
        <p:spPr bwMode="auto">
          <a:xfrm rot="5400000">
            <a:off x="3002615" y="3366548"/>
            <a:ext cx="230879" cy="972"/>
          </a:xfrm>
          <a:prstGeom prst="line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8" name="직선 연결선 17"/>
          <p:cNvCxnSpPr/>
          <p:nvPr/>
        </p:nvCxnSpPr>
        <p:spPr bwMode="auto">
          <a:xfrm rot="5400000">
            <a:off x="2160608" y="2524465"/>
            <a:ext cx="230879" cy="1684016"/>
          </a:xfrm>
          <a:prstGeom prst="line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22" name="Picture 20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549426" y="3532393"/>
            <a:ext cx="338247" cy="3096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28" name="그룹 227"/>
          <p:cNvGrpSpPr/>
          <p:nvPr/>
        </p:nvGrpSpPr>
        <p:grpSpPr>
          <a:xfrm>
            <a:off x="2483815" y="3922793"/>
            <a:ext cx="1399702" cy="1325913"/>
            <a:chOff x="3250396" y="3124231"/>
            <a:chExt cx="2286015" cy="1876406"/>
          </a:xfrm>
        </p:grpSpPr>
        <p:cxnSp>
          <p:nvCxnSpPr>
            <p:cNvPr id="48" name="직선 연결선 47"/>
            <p:cNvCxnSpPr>
              <a:stCxn id="213" idx="0"/>
              <a:endCxn id="13" idx="2"/>
            </p:cNvCxnSpPr>
            <p:nvPr/>
          </p:nvCxnSpPr>
          <p:spPr bwMode="auto">
            <a:xfrm flipV="1">
              <a:off x="3250396" y="3124231"/>
              <a:ext cx="1194947" cy="1876406"/>
            </a:xfrm>
            <a:prstGeom prst="line">
              <a:avLst/>
            </a:prstGeom>
            <a:solidFill>
              <a:schemeClr val="accent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1" name="직선 연결선 70"/>
            <p:cNvCxnSpPr>
              <a:stCxn id="13" idx="2"/>
              <a:endCxn id="204" idx="0"/>
            </p:cNvCxnSpPr>
            <p:nvPr/>
          </p:nvCxnSpPr>
          <p:spPr bwMode="auto">
            <a:xfrm flipH="1">
              <a:off x="4393403" y="3124231"/>
              <a:ext cx="51940" cy="1876406"/>
            </a:xfrm>
            <a:prstGeom prst="line">
              <a:avLst/>
            </a:prstGeom>
            <a:solidFill>
              <a:schemeClr val="accent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2" name="직선 연결선 71"/>
            <p:cNvCxnSpPr>
              <a:stCxn id="13" idx="2"/>
              <a:endCxn id="217" idx="0"/>
            </p:cNvCxnSpPr>
            <p:nvPr/>
          </p:nvCxnSpPr>
          <p:spPr bwMode="auto">
            <a:xfrm>
              <a:off x="4445343" y="3124231"/>
              <a:ext cx="1091068" cy="1876406"/>
            </a:xfrm>
            <a:prstGeom prst="line">
              <a:avLst/>
            </a:prstGeom>
            <a:solidFill>
              <a:schemeClr val="accent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pic>
        <p:nvPicPr>
          <p:cNvPr id="73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899351" y="5349666"/>
            <a:ext cx="218703" cy="2311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7" name="TextBox 76"/>
          <p:cNvSpPr txBox="1"/>
          <p:nvPr/>
        </p:nvSpPr>
        <p:spPr>
          <a:xfrm>
            <a:off x="2956717" y="4484044"/>
            <a:ext cx="1811714" cy="2154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800" b="1" dirty="0">
                <a:solidFill>
                  <a:srgbClr val="FF0000"/>
                </a:solidFill>
                <a:latin typeface="+mj-ea"/>
              </a:rPr>
              <a:t>EMA Protocol(CoAP, MQTT/JSON)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2986833" y="3516032"/>
            <a:ext cx="7435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latin typeface="+mj-ea"/>
                <a:ea typeface="+mj-ea"/>
              </a:rPr>
              <a:t>VEN</a:t>
            </a:r>
          </a:p>
          <a:p>
            <a:r>
              <a:rPr lang="en-US" altLang="ko-KR" sz="900" b="1" dirty="0">
                <a:latin typeface="+mj-ea"/>
              </a:rPr>
              <a:t>SEMA</a:t>
            </a:r>
            <a:endParaRPr lang="en-US" altLang="ko-KR" sz="900" b="1" dirty="0">
              <a:latin typeface="+mj-ea"/>
              <a:ea typeface="+mj-ea"/>
            </a:endParaRPr>
          </a:p>
        </p:txBody>
      </p:sp>
      <p:sp>
        <p:nvSpPr>
          <p:cNvPr id="182" name="오른쪽 중괄호 181"/>
          <p:cNvSpPr/>
          <p:nvPr/>
        </p:nvSpPr>
        <p:spPr bwMode="auto">
          <a:xfrm>
            <a:off x="3380498" y="3532393"/>
            <a:ext cx="131222" cy="302879"/>
          </a:xfrm>
          <a:prstGeom prst="rightBrace">
            <a:avLst/>
          </a:prstGeom>
          <a:noFill/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204" name="직사각형 203"/>
          <p:cNvSpPr/>
          <p:nvPr/>
        </p:nvSpPr>
        <p:spPr bwMode="auto">
          <a:xfrm>
            <a:off x="2899351" y="5248706"/>
            <a:ext cx="568629" cy="454318"/>
          </a:xfrm>
          <a:prstGeom prst="rect">
            <a:avLst/>
          </a:prstGeom>
          <a:noFill/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en-US" sz="1100" dirty="0"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206" name="TextBox 205"/>
          <p:cNvSpPr txBox="1"/>
          <p:nvPr/>
        </p:nvSpPr>
        <p:spPr>
          <a:xfrm>
            <a:off x="3074314" y="5383784"/>
            <a:ext cx="43740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latin typeface="+mj-ea"/>
              </a:rPr>
              <a:t>CEMA</a:t>
            </a:r>
            <a:endParaRPr lang="en-US" altLang="ko-KR" sz="700" b="1" dirty="0">
              <a:latin typeface="+mj-ea"/>
              <a:ea typeface="+mj-ea"/>
            </a:endParaRPr>
          </a:p>
        </p:txBody>
      </p:sp>
      <p:pic>
        <p:nvPicPr>
          <p:cNvPr id="212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199500" y="5349666"/>
            <a:ext cx="218703" cy="2311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13" name="직사각형 212"/>
          <p:cNvSpPr/>
          <p:nvPr/>
        </p:nvSpPr>
        <p:spPr bwMode="auto">
          <a:xfrm>
            <a:off x="2199500" y="5248706"/>
            <a:ext cx="568629" cy="454318"/>
          </a:xfrm>
          <a:prstGeom prst="rect">
            <a:avLst/>
          </a:prstGeom>
          <a:noFill/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en-US" sz="1100" dirty="0"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214" name="TextBox 213"/>
          <p:cNvSpPr txBox="1"/>
          <p:nvPr/>
        </p:nvSpPr>
        <p:spPr>
          <a:xfrm>
            <a:off x="2374463" y="5383784"/>
            <a:ext cx="43740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latin typeface="+mj-ea"/>
              </a:rPr>
              <a:t>CEMA</a:t>
            </a:r>
            <a:endParaRPr lang="en-US" altLang="ko-KR" sz="700" b="1" dirty="0">
              <a:latin typeface="+mj-ea"/>
              <a:ea typeface="+mj-ea"/>
            </a:endParaRPr>
          </a:p>
        </p:txBody>
      </p:sp>
      <p:pic>
        <p:nvPicPr>
          <p:cNvPr id="216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599202" y="5349666"/>
            <a:ext cx="218703" cy="2311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17" name="직사각형 216"/>
          <p:cNvSpPr/>
          <p:nvPr/>
        </p:nvSpPr>
        <p:spPr bwMode="auto">
          <a:xfrm>
            <a:off x="3599202" y="5248706"/>
            <a:ext cx="568629" cy="454318"/>
          </a:xfrm>
          <a:prstGeom prst="rect">
            <a:avLst/>
          </a:prstGeom>
          <a:noFill/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en-US" sz="1100" dirty="0"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218" name="TextBox 217"/>
          <p:cNvSpPr txBox="1"/>
          <p:nvPr/>
        </p:nvSpPr>
        <p:spPr>
          <a:xfrm>
            <a:off x="3774164" y="5383784"/>
            <a:ext cx="43740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latin typeface="+mj-ea"/>
              </a:rPr>
              <a:t>CEMA</a:t>
            </a:r>
            <a:endParaRPr lang="en-US" altLang="ko-KR" sz="700" b="1" dirty="0">
              <a:latin typeface="+mj-ea"/>
              <a:ea typeface="+mj-ea"/>
            </a:endParaRPr>
          </a:p>
        </p:txBody>
      </p:sp>
      <p:sp>
        <p:nvSpPr>
          <p:cNvPr id="260" name="직사각형 259"/>
          <p:cNvSpPr/>
          <p:nvPr/>
        </p:nvSpPr>
        <p:spPr>
          <a:xfrm>
            <a:off x="4167831" y="5896364"/>
            <a:ext cx="244985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50" dirty="0"/>
              <a:t>∙∙∙</a:t>
            </a:r>
            <a:endParaRPr lang="ko-KR" altLang="en-US" sz="1050" dirty="0"/>
          </a:p>
        </p:txBody>
      </p:sp>
      <p:grpSp>
        <p:nvGrpSpPr>
          <p:cNvPr id="262" name="그룹 261"/>
          <p:cNvGrpSpPr/>
          <p:nvPr/>
        </p:nvGrpSpPr>
        <p:grpSpPr>
          <a:xfrm>
            <a:off x="2682772" y="5703024"/>
            <a:ext cx="885749" cy="605758"/>
            <a:chOff x="2107389" y="3124230"/>
            <a:chExt cx="3429025" cy="1876407"/>
          </a:xfrm>
        </p:grpSpPr>
        <p:cxnSp>
          <p:nvCxnSpPr>
            <p:cNvPr id="263" name="직선 연결선 262"/>
            <p:cNvCxnSpPr/>
            <p:nvPr/>
          </p:nvCxnSpPr>
          <p:spPr bwMode="auto">
            <a:xfrm rot="5400000" flipH="1" flipV="1">
              <a:off x="2285985" y="2964655"/>
              <a:ext cx="1857386" cy="2214577"/>
            </a:xfrm>
            <a:prstGeom prst="line">
              <a:avLst/>
            </a:prstGeom>
            <a:solidFill>
              <a:schemeClr val="accent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65" name="직선 연결선 264"/>
            <p:cNvCxnSpPr/>
            <p:nvPr/>
          </p:nvCxnSpPr>
          <p:spPr bwMode="auto">
            <a:xfrm rot="5400000" flipH="1" flipV="1">
              <a:off x="2847980" y="3526649"/>
              <a:ext cx="1876405" cy="1071570"/>
            </a:xfrm>
            <a:prstGeom prst="line">
              <a:avLst/>
            </a:prstGeom>
            <a:solidFill>
              <a:schemeClr val="accent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66" name="직선 연결선 265"/>
            <p:cNvCxnSpPr/>
            <p:nvPr/>
          </p:nvCxnSpPr>
          <p:spPr bwMode="auto">
            <a:xfrm rot="16200000" flipH="1">
              <a:off x="3403782" y="4042416"/>
              <a:ext cx="1876404" cy="40034"/>
            </a:xfrm>
            <a:prstGeom prst="line">
              <a:avLst/>
            </a:prstGeom>
            <a:solidFill>
              <a:schemeClr val="accent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67" name="직선 연결선 266"/>
            <p:cNvCxnSpPr/>
            <p:nvPr/>
          </p:nvCxnSpPr>
          <p:spPr bwMode="auto">
            <a:xfrm rot="16200000" flipH="1">
              <a:off x="3990988" y="3455210"/>
              <a:ext cx="1876405" cy="1214446"/>
            </a:xfrm>
            <a:prstGeom prst="line">
              <a:avLst/>
            </a:prstGeom>
            <a:solidFill>
              <a:schemeClr val="accent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pic>
        <p:nvPicPr>
          <p:cNvPr id="268" name="그림 3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9032" y="6359262"/>
            <a:ext cx="102749" cy="1337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9" name="그림 3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9949" y="6359262"/>
            <a:ext cx="102749" cy="1337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0" name="그림 3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7660" y="6359262"/>
            <a:ext cx="102749" cy="1337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1" name="그림 3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7586" y="6359262"/>
            <a:ext cx="102749" cy="1337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4" name="TextBox 273"/>
          <p:cNvSpPr txBox="1"/>
          <p:nvPr/>
        </p:nvSpPr>
        <p:spPr>
          <a:xfrm>
            <a:off x="3467979" y="5753504"/>
            <a:ext cx="793807" cy="2154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800" b="1" dirty="0" err="1">
                <a:solidFill>
                  <a:srgbClr val="FF0000"/>
                </a:solidFill>
                <a:latin typeface="+mj-ea"/>
              </a:rPr>
              <a:t>CoAP</a:t>
            </a:r>
            <a:r>
              <a:rPr lang="en-US" altLang="ko-KR" sz="800" b="1" dirty="0">
                <a:solidFill>
                  <a:srgbClr val="FF0000"/>
                </a:solidFill>
                <a:latin typeface="+mj-ea"/>
              </a:rPr>
              <a:t>, MQTT</a:t>
            </a:r>
          </a:p>
        </p:txBody>
      </p:sp>
      <p:sp>
        <p:nvSpPr>
          <p:cNvPr id="93" name="직사각형 92"/>
          <p:cNvSpPr/>
          <p:nvPr/>
        </p:nvSpPr>
        <p:spPr bwMode="auto">
          <a:xfrm>
            <a:off x="5511598" y="1632333"/>
            <a:ext cx="882304" cy="451212"/>
          </a:xfrm>
          <a:prstGeom prst="rect">
            <a:avLst/>
          </a:prstGeom>
          <a:noFill/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5759793" y="1760104"/>
            <a:ext cx="471604" cy="2616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latin typeface="+mn-ea"/>
              </a:rPr>
              <a:t>EMS</a:t>
            </a:r>
          </a:p>
        </p:txBody>
      </p:sp>
      <p:pic>
        <p:nvPicPr>
          <p:cNvPr id="9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77030" y="1382682"/>
            <a:ext cx="441152" cy="4060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63038" y="1483419"/>
            <a:ext cx="220576" cy="2940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5" name="직선 연결선 4"/>
          <p:cNvCxnSpPr>
            <a:stCxn id="9" idx="3"/>
            <a:endCxn id="93" idx="2"/>
          </p:cNvCxnSpPr>
          <p:nvPr/>
        </p:nvCxnSpPr>
        <p:spPr bwMode="auto">
          <a:xfrm flipV="1">
            <a:off x="3467980" y="2083545"/>
            <a:ext cx="2484770" cy="965570"/>
          </a:xfrm>
          <a:prstGeom prst="line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" name="직선 연결선 14"/>
          <p:cNvCxnSpPr>
            <a:stCxn id="93" idx="2"/>
            <a:endCxn id="99" idx="0"/>
          </p:cNvCxnSpPr>
          <p:nvPr/>
        </p:nvCxnSpPr>
        <p:spPr bwMode="auto">
          <a:xfrm>
            <a:off x="5952750" y="2083545"/>
            <a:ext cx="1835408" cy="864949"/>
          </a:xfrm>
          <a:prstGeom prst="line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05" name="TextBox 104"/>
          <p:cNvSpPr txBox="1"/>
          <p:nvPr/>
        </p:nvSpPr>
        <p:spPr>
          <a:xfrm>
            <a:off x="4969590" y="2412995"/>
            <a:ext cx="1811714" cy="2154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800" b="1" dirty="0">
                <a:solidFill>
                  <a:srgbClr val="FF0000"/>
                </a:solidFill>
                <a:latin typeface="+mj-ea"/>
              </a:rPr>
              <a:t>EMA Protocol(CoAP, MQTT/JSON)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671457" y="3218780"/>
            <a:ext cx="86754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i="1" dirty="0" smtClean="0"/>
              <a:t>EPRI(C++)</a:t>
            </a:r>
            <a:endParaRPr lang="ko-KR" altLang="en-US" sz="1100" i="1" dirty="0"/>
          </a:p>
        </p:txBody>
      </p:sp>
      <p:sp>
        <p:nvSpPr>
          <p:cNvPr id="140" name="TextBox 139"/>
          <p:cNvSpPr txBox="1"/>
          <p:nvPr/>
        </p:nvSpPr>
        <p:spPr>
          <a:xfrm>
            <a:off x="3533575" y="3582829"/>
            <a:ext cx="393056" cy="2154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800" b="1" dirty="0">
                <a:solidFill>
                  <a:srgbClr val="0000FF"/>
                </a:solidFill>
                <a:latin typeface="+mj-ea"/>
                <a:ea typeface="+mj-ea"/>
              </a:rPr>
              <a:t>UDP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79F731A-012F-4E30-B4BA-1622FBDBF0FD}"/>
              </a:ext>
            </a:extLst>
          </p:cNvPr>
          <p:cNvSpPr txBox="1"/>
          <p:nvPr/>
        </p:nvSpPr>
        <p:spPr>
          <a:xfrm>
            <a:off x="2474705" y="5060253"/>
            <a:ext cx="3385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/>
              <a:t>101</a:t>
            </a:r>
            <a:endParaRPr lang="ko-KR" altLang="en-US" sz="800" dirty="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41E09243-2F50-463B-9B8F-04243F550044}"/>
              </a:ext>
            </a:extLst>
          </p:cNvPr>
          <p:cNvSpPr txBox="1"/>
          <p:nvPr/>
        </p:nvSpPr>
        <p:spPr>
          <a:xfrm>
            <a:off x="3124434" y="5060253"/>
            <a:ext cx="3385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/>
              <a:t>102</a:t>
            </a:r>
            <a:endParaRPr lang="ko-KR" altLang="en-US" sz="800" dirty="0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309C3B68-6724-495E-AD63-82EAF1E41845}"/>
              </a:ext>
            </a:extLst>
          </p:cNvPr>
          <p:cNvSpPr txBox="1"/>
          <p:nvPr/>
        </p:nvSpPr>
        <p:spPr>
          <a:xfrm>
            <a:off x="3792090" y="5060253"/>
            <a:ext cx="3385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/>
              <a:t>103</a:t>
            </a:r>
            <a:endParaRPr lang="ko-KR" altLang="en-US" sz="800" dirty="0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4FDD81CC-4553-4639-AE7B-08AF2B661170}"/>
              </a:ext>
            </a:extLst>
          </p:cNvPr>
          <p:cNvSpPr txBox="1"/>
          <p:nvPr/>
        </p:nvSpPr>
        <p:spPr>
          <a:xfrm>
            <a:off x="2365653" y="6152214"/>
            <a:ext cx="3385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/>
              <a:t>200</a:t>
            </a:r>
            <a:endParaRPr lang="ko-KR" altLang="en-US" sz="800" dirty="0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1B885706-0F59-40C4-9763-A471FDFEC6EF}"/>
              </a:ext>
            </a:extLst>
          </p:cNvPr>
          <p:cNvSpPr txBox="1"/>
          <p:nvPr/>
        </p:nvSpPr>
        <p:spPr>
          <a:xfrm>
            <a:off x="2690406" y="6159827"/>
            <a:ext cx="3385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/>
              <a:t>149</a:t>
            </a:r>
            <a:endParaRPr lang="ko-KR" altLang="en-US" sz="800" dirty="0"/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6F16B1C7-827C-4180-8A2F-338E0F437EAA}"/>
              </a:ext>
            </a:extLst>
          </p:cNvPr>
          <p:cNvSpPr txBox="1"/>
          <p:nvPr/>
        </p:nvSpPr>
        <p:spPr>
          <a:xfrm>
            <a:off x="2963939" y="6159827"/>
            <a:ext cx="3385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/>
              <a:t>237</a:t>
            </a:r>
            <a:endParaRPr lang="ko-KR" altLang="en-US" sz="800" dirty="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42FA66CF-9469-4609-8FF0-7FB404117D89}"/>
              </a:ext>
            </a:extLst>
          </p:cNvPr>
          <p:cNvSpPr txBox="1"/>
          <p:nvPr/>
        </p:nvSpPr>
        <p:spPr>
          <a:xfrm>
            <a:off x="3513366" y="6184904"/>
            <a:ext cx="3385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/>
              <a:t>135</a:t>
            </a:r>
            <a:endParaRPr lang="ko-KR" altLang="en-US" sz="800" dirty="0"/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93F3DF92-AA47-41E8-BE5B-7CFDABA5FE06}"/>
              </a:ext>
            </a:extLst>
          </p:cNvPr>
          <p:cNvSpPr txBox="1"/>
          <p:nvPr/>
        </p:nvSpPr>
        <p:spPr>
          <a:xfrm>
            <a:off x="3104782" y="3285119"/>
            <a:ext cx="3385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/>
              <a:t>172</a:t>
            </a:r>
            <a:endParaRPr lang="ko-KR" altLang="en-US" sz="800" dirty="0"/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EA1543EB-7E4B-4AE5-9F36-85967D179253}"/>
              </a:ext>
            </a:extLst>
          </p:cNvPr>
          <p:cNvSpPr txBox="1"/>
          <p:nvPr/>
        </p:nvSpPr>
        <p:spPr>
          <a:xfrm>
            <a:off x="3443336" y="2732655"/>
            <a:ext cx="3385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/>
              <a:t>181</a:t>
            </a:r>
            <a:endParaRPr lang="ko-KR" altLang="en-US" sz="800" dirty="0"/>
          </a:p>
        </p:txBody>
      </p:sp>
      <p:grpSp>
        <p:nvGrpSpPr>
          <p:cNvPr id="17" name="그룹 16"/>
          <p:cNvGrpSpPr/>
          <p:nvPr/>
        </p:nvGrpSpPr>
        <p:grpSpPr>
          <a:xfrm>
            <a:off x="6306710" y="2732655"/>
            <a:ext cx="2555694" cy="3226333"/>
            <a:chOff x="6306710" y="2732655"/>
            <a:chExt cx="2555694" cy="3226333"/>
          </a:xfrm>
        </p:grpSpPr>
        <p:pic>
          <p:nvPicPr>
            <p:cNvPr id="97" name="Picture 20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7472969" y="2976912"/>
              <a:ext cx="426428" cy="345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8" name="TextBox 97"/>
            <p:cNvSpPr txBox="1"/>
            <p:nvPr/>
          </p:nvSpPr>
          <p:spPr>
            <a:xfrm>
              <a:off x="7924957" y="2976358"/>
              <a:ext cx="937447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b="1" dirty="0">
                  <a:latin typeface="+mj-ea"/>
                </a:rPr>
                <a:t>SEMA</a:t>
              </a:r>
              <a:endParaRPr lang="en-US" altLang="ko-KR" sz="1050" b="1" dirty="0">
                <a:latin typeface="+mj-ea"/>
                <a:ea typeface="+mj-ea"/>
              </a:endParaRPr>
            </a:p>
          </p:txBody>
        </p:sp>
        <p:sp>
          <p:nvSpPr>
            <p:cNvPr id="99" name="직사각형 98"/>
            <p:cNvSpPr/>
            <p:nvPr/>
          </p:nvSpPr>
          <p:spPr bwMode="auto">
            <a:xfrm>
              <a:off x="7084249" y="2948494"/>
              <a:ext cx="1407817" cy="492600"/>
            </a:xfrm>
            <a:prstGeom prst="rect">
              <a:avLst/>
            </a:prstGeom>
            <a:noFill/>
            <a:ln w="12699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lang="ko-KR" altLang="en-US" sz="1600" dirty="0">
                <a:latin typeface="Times New Roman" pitchFamily="18" charset="0"/>
                <a:ea typeface="굴림" pitchFamily="50" charset="-127"/>
              </a:endParaRPr>
            </a:p>
          </p:txBody>
        </p:sp>
        <p:cxnSp>
          <p:nvCxnSpPr>
            <p:cNvPr id="107" name="직선 연결선 106"/>
            <p:cNvCxnSpPr>
              <a:stCxn id="113" idx="0"/>
              <a:endCxn id="99" idx="2"/>
            </p:cNvCxnSpPr>
            <p:nvPr/>
          </p:nvCxnSpPr>
          <p:spPr bwMode="auto">
            <a:xfrm flipV="1">
              <a:off x="7334458" y="3441094"/>
              <a:ext cx="453700" cy="1101312"/>
            </a:xfrm>
            <a:prstGeom prst="line">
              <a:avLst/>
            </a:prstGeom>
            <a:solidFill>
              <a:schemeClr val="accent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08" name="직선 연결선 107"/>
            <p:cNvCxnSpPr>
              <a:stCxn id="99" idx="2"/>
              <a:endCxn id="110" idx="0"/>
            </p:cNvCxnSpPr>
            <p:nvPr/>
          </p:nvCxnSpPr>
          <p:spPr bwMode="auto">
            <a:xfrm>
              <a:off x="7788158" y="3441094"/>
              <a:ext cx="246151" cy="1101312"/>
            </a:xfrm>
            <a:prstGeom prst="line">
              <a:avLst/>
            </a:prstGeom>
            <a:solidFill>
              <a:schemeClr val="accent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pic>
          <p:nvPicPr>
            <p:cNvPr id="109" name="Picture 6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7749994" y="4643366"/>
              <a:ext cx="218703" cy="231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10" name="직사각형 109"/>
            <p:cNvSpPr/>
            <p:nvPr/>
          </p:nvSpPr>
          <p:spPr bwMode="auto">
            <a:xfrm>
              <a:off x="7749994" y="4542406"/>
              <a:ext cx="568629" cy="454318"/>
            </a:xfrm>
            <a:prstGeom prst="rect">
              <a:avLst/>
            </a:prstGeom>
            <a:noFill/>
            <a:ln w="12699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lang="ko-KR" altLang="en-US" sz="1100" dirty="0"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7924957" y="4677484"/>
              <a:ext cx="437406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>
                  <a:latin typeface="+mj-ea"/>
                </a:rPr>
                <a:t>CEMA</a:t>
              </a:r>
              <a:endParaRPr lang="en-US" altLang="ko-KR" sz="700" b="1" dirty="0">
                <a:latin typeface="+mj-ea"/>
                <a:ea typeface="+mj-ea"/>
              </a:endParaRPr>
            </a:p>
          </p:txBody>
        </p:sp>
        <p:pic>
          <p:nvPicPr>
            <p:cNvPr id="112" name="Picture 6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7050143" y="4643366"/>
              <a:ext cx="218703" cy="231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13" name="직사각형 112"/>
            <p:cNvSpPr/>
            <p:nvPr/>
          </p:nvSpPr>
          <p:spPr bwMode="auto">
            <a:xfrm>
              <a:off x="7050143" y="4542406"/>
              <a:ext cx="568629" cy="454318"/>
            </a:xfrm>
            <a:prstGeom prst="rect">
              <a:avLst/>
            </a:prstGeom>
            <a:noFill/>
            <a:ln w="12699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lang="ko-KR" altLang="en-US" sz="1100" dirty="0"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114" name="TextBox 113"/>
            <p:cNvSpPr txBox="1"/>
            <p:nvPr/>
          </p:nvSpPr>
          <p:spPr>
            <a:xfrm>
              <a:off x="7225106" y="4677484"/>
              <a:ext cx="437406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>
                  <a:latin typeface="+mj-ea"/>
                </a:rPr>
                <a:t>CEMA</a:t>
              </a:r>
              <a:endParaRPr lang="en-US" altLang="ko-KR" sz="700" b="1" dirty="0">
                <a:latin typeface="+mj-ea"/>
                <a:ea typeface="+mj-ea"/>
              </a:endParaRPr>
            </a:p>
          </p:txBody>
        </p:sp>
        <p:pic>
          <p:nvPicPr>
            <p:cNvPr id="115" name="Picture 6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6350293" y="4643366"/>
              <a:ext cx="218703" cy="231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16" name="직사각형 115"/>
            <p:cNvSpPr/>
            <p:nvPr/>
          </p:nvSpPr>
          <p:spPr bwMode="auto">
            <a:xfrm>
              <a:off x="6350293" y="4542406"/>
              <a:ext cx="568629" cy="454318"/>
            </a:xfrm>
            <a:prstGeom prst="rect">
              <a:avLst/>
            </a:prstGeom>
            <a:noFill/>
            <a:ln w="12699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lang="ko-KR" altLang="en-US" sz="1100" dirty="0"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117" name="TextBox 116"/>
            <p:cNvSpPr txBox="1"/>
            <p:nvPr/>
          </p:nvSpPr>
          <p:spPr>
            <a:xfrm>
              <a:off x="6525256" y="4677484"/>
              <a:ext cx="437406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>
                  <a:latin typeface="+mj-ea"/>
                </a:rPr>
                <a:t>CEMA</a:t>
              </a:r>
              <a:endParaRPr lang="en-US" altLang="ko-KR" sz="700" b="1" dirty="0">
                <a:latin typeface="+mj-ea"/>
                <a:ea typeface="+mj-ea"/>
              </a:endParaRPr>
            </a:p>
          </p:txBody>
        </p:sp>
        <p:cxnSp>
          <p:nvCxnSpPr>
            <p:cNvPr id="128" name="직선 연결선 127"/>
            <p:cNvCxnSpPr>
              <a:stCxn id="116" idx="0"/>
              <a:endCxn id="99" idx="2"/>
            </p:cNvCxnSpPr>
            <p:nvPr/>
          </p:nvCxnSpPr>
          <p:spPr bwMode="auto">
            <a:xfrm flipV="1">
              <a:off x="6634608" y="3441094"/>
              <a:ext cx="1153550" cy="1101312"/>
            </a:xfrm>
            <a:prstGeom prst="line">
              <a:avLst/>
            </a:prstGeom>
            <a:solidFill>
              <a:schemeClr val="accent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32" name="TextBox 131"/>
            <p:cNvSpPr txBox="1"/>
            <p:nvPr/>
          </p:nvSpPr>
          <p:spPr>
            <a:xfrm>
              <a:off x="6688133" y="4015197"/>
              <a:ext cx="1811714" cy="2154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800" b="1" dirty="0">
                  <a:solidFill>
                    <a:srgbClr val="FF0000"/>
                  </a:solidFill>
                  <a:latin typeface="+mj-ea"/>
                </a:rPr>
                <a:t>EMA Protocol(CoAP, MQTT/JSON)</a:t>
              </a:r>
            </a:p>
          </p:txBody>
        </p:sp>
        <p:sp>
          <p:nvSpPr>
            <p:cNvPr id="171" name="직사각형 170"/>
            <p:cNvSpPr/>
            <p:nvPr/>
          </p:nvSpPr>
          <p:spPr bwMode="auto">
            <a:xfrm>
              <a:off x="7052725" y="5504670"/>
              <a:ext cx="568629" cy="454318"/>
            </a:xfrm>
            <a:prstGeom prst="rect">
              <a:avLst/>
            </a:prstGeom>
            <a:noFill/>
            <a:ln w="12699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lang="ko-KR" altLang="en-US" sz="1100" dirty="0"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172" name="TextBox 171"/>
            <p:cNvSpPr txBox="1"/>
            <p:nvPr/>
          </p:nvSpPr>
          <p:spPr>
            <a:xfrm>
              <a:off x="7073189" y="5649217"/>
              <a:ext cx="60640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>
                  <a:latin typeface="+mj-ea"/>
                </a:rPr>
                <a:t>Appliance</a:t>
              </a:r>
            </a:p>
            <a:p>
              <a:r>
                <a:rPr lang="en-US" altLang="ko-KR" sz="700" b="1" dirty="0">
                  <a:latin typeface="+mj-ea"/>
                </a:rPr>
                <a:t>EMA</a:t>
              </a:r>
            </a:p>
          </p:txBody>
        </p:sp>
        <p:pic>
          <p:nvPicPr>
            <p:cNvPr id="173" name="그림 32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67301" y="5525011"/>
              <a:ext cx="144687" cy="1883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74" name="직선 연결선 173"/>
            <p:cNvCxnSpPr>
              <a:stCxn id="113" idx="2"/>
              <a:endCxn id="171" idx="0"/>
            </p:cNvCxnSpPr>
            <p:nvPr/>
          </p:nvCxnSpPr>
          <p:spPr bwMode="auto">
            <a:xfrm>
              <a:off x="7334458" y="4996724"/>
              <a:ext cx="2582" cy="507946"/>
            </a:xfrm>
            <a:prstGeom prst="line">
              <a:avLst/>
            </a:prstGeom>
            <a:solidFill>
              <a:schemeClr val="accent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77" name="TextBox 176"/>
            <p:cNvSpPr txBox="1"/>
            <p:nvPr/>
          </p:nvSpPr>
          <p:spPr>
            <a:xfrm>
              <a:off x="7211383" y="5175814"/>
              <a:ext cx="1598515" cy="2154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800" b="1" dirty="0">
                  <a:solidFill>
                    <a:srgbClr val="0000FF"/>
                  </a:solidFill>
                  <a:latin typeface="+mj-ea"/>
                  <a:ea typeface="+mj-ea"/>
                </a:rPr>
                <a:t>OpenADR(</a:t>
              </a:r>
              <a:r>
                <a:rPr lang="en-US" altLang="ko-KR" sz="800" b="1" dirty="0" err="1">
                  <a:solidFill>
                    <a:srgbClr val="0000FF"/>
                  </a:solidFill>
                  <a:latin typeface="+mj-ea"/>
                  <a:ea typeface="+mj-ea"/>
                </a:rPr>
                <a:t>CoAP,MQTT</a:t>
              </a:r>
              <a:r>
                <a:rPr lang="en-US" altLang="ko-KR" sz="800" b="1" dirty="0">
                  <a:solidFill>
                    <a:srgbClr val="0000FF"/>
                  </a:solidFill>
                  <a:latin typeface="+mj-ea"/>
                  <a:ea typeface="+mj-ea"/>
                </a:rPr>
                <a:t>/JSON)</a:t>
              </a: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332BAFED-1704-406F-8154-2B31F062E132}"/>
                </a:ext>
              </a:extLst>
            </p:cNvPr>
            <p:cNvSpPr txBox="1"/>
            <p:nvPr/>
          </p:nvSpPr>
          <p:spPr>
            <a:xfrm>
              <a:off x="7675894" y="2732655"/>
              <a:ext cx="338554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/>
                <a:t>173</a:t>
              </a:r>
              <a:endParaRPr lang="ko-KR" altLang="en-US" sz="800" dirty="0"/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90C6736A-E165-4FB9-AAFE-1A4F8236B77A}"/>
                </a:ext>
              </a:extLst>
            </p:cNvPr>
            <p:cNvSpPr txBox="1"/>
            <p:nvPr/>
          </p:nvSpPr>
          <p:spPr>
            <a:xfrm>
              <a:off x="6306710" y="4335395"/>
              <a:ext cx="338554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/>
                <a:t>104</a:t>
              </a:r>
              <a:endParaRPr lang="ko-KR" altLang="en-US" sz="800" dirty="0"/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4CC23610-96BC-43EB-9C35-9912F5AF8BE6}"/>
                </a:ext>
              </a:extLst>
            </p:cNvPr>
            <p:cNvSpPr txBox="1"/>
            <p:nvPr/>
          </p:nvSpPr>
          <p:spPr>
            <a:xfrm>
              <a:off x="7081705" y="4335395"/>
              <a:ext cx="338554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/>
                <a:t>121</a:t>
              </a:r>
              <a:endParaRPr lang="ko-KR" altLang="en-US" sz="800" dirty="0"/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9212D532-D46F-447E-95AD-871B3991F0AC}"/>
                </a:ext>
              </a:extLst>
            </p:cNvPr>
            <p:cNvSpPr txBox="1"/>
            <p:nvPr/>
          </p:nvSpPr>
          <p:spPr>
            <a:xfrm>
              <a:off x="7716659" y="4335395"/>
              <a:ext cx="338554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/>
                <a:t>105</a:t>
              </a:r>
              <a:endParaRPr lang="ko-KR" altLang="en-US" sz="800" dirty="0"/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9B9C373F-4D1B-4DC5-BD68-A67AE745EA17}"/>
                </a:ext>
              </a:extLst>
            </p:cNvPr>
            <p:cNvSpPr txBox="1"/>
            <p:nvPr/>
          </p:nvSpPr>
          <p:spPr>
            <a:xfrm>
              <a:off x="7613520" y="5487579"/>
              <a:ext cx="338554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/>
                <a:t>134</a:t>
              </a:r>
              <a:endParaRPr lang="ko-KR" altLang="en-US" sz="800" dirty="0"/>
            </a:p>
          </p:txBody>
        </p:sp>
      </p:grpSp>
      <p:sp>
        <p:nvSpPr>
          <p:cNvPr id="134" name="TextBox 133">
            <a:extLst>
              <a:ext uri="{FF2B5EF4-FFF2-40B4-BE49-F238E27FC236}">
                <a16:creationId xmlns:a16="http://schemas.microsoft.com/office/drawing/2014/main" id="{CC8738CB-2239-476E-AA60-DE69E851B770}"/>
              </a:ext>
            </a:extLst>
          </p:cNvPr>
          <p:cNvSpPr txBox="1"/>
          <p:nvPr/>
        </p:nvSpPr>
        <p:spPr>
          <a:xfrm>
            <a:off x="5745766" y="2117912"/>
            <a:ext cx="3385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/>
              <a:t>191</a:t>
            </a:r>
            <a:endParaRPr lang="ko-KR" altLang="en-US" sz="800" dirty="0"/>
          </a:p>
        </p:txBody>
      </p:sp>
      <p:sp>
        <p:nvSpPr>
          <p:cNvPr id="135" name="TextBox 134"/>
          <p:cNvSpPr txBox="1"/>
          <p:nvPr/>
        </p:nvSpPr>
        <p:spPr>
          <a:xfrm>
            <a:off x="3768588" y="2267213"/>
            <a:ext cx="11689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>
                <a:solidFill>
                  <a:srgbClr val="FF0000"/>
                </a:solidFill>
              </a:rPr>
              <a:t>DR Event 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발생</a:t>
            </a:r>
            <a:endParaRPr lang="en-US" altLang="ko-KR" sz="1200" b="1" dirty="0" smtClean="0">
              <a:solidFill>
                <a:srgbClr val="FF0000"/>
              </a:solidFill>
            </a:endParaRPr>
          </a:p>
          <a:p>
            <a:r>
              <a:rPr lang="en-US" altLang="ko-KR" sz="1200" b="1" dirty="0" smtClean="0">
                <a:solidFill>
                  <a:srgbClr val="FF0000"/>
                </a:solidFill>
              </a:rPr>
              <a:t>(181)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3479811" y="4196895"/>
            <a:ext cx="15023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>
                <a:solidFill>
                  <a:srgbClr val="FF0000"/>
                </a:solidFill>
              </a:rPr>
              <a:t>DR Event 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전달</a:t>
            </a:r>
            <a:r>
              <a:rPr lang="en-US" altLang="ko-KR" sz="1200" b="1" dirty="0" smtClean="0">
                <a:solidFill>
                  <a:srgbClr val="FF0000"/>
                </a:solidFill>
              </a:rPr>
              <a:t>(103)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grpSp>
        <p:nvGrpSpPr>
          <p:cNvPr id="19" name="그룹 18"/>
          <p:cNvGrpSpPr/>
          <p:nvPr/>
        </p:nvGrpSpPr>
        <p:grpSpPr>
          <a:xfrm>
            <a:off x="174022" y="3095008"/>
            <a:ext cx="2403366" cy="2267881"/>
            <a:chOff x="174022" y="3095008"/>
            <a:chExt cx="2403366" cy="2267881"/>
          </a:xfrm>
        </p:grpSpPr>
        <p:sp>
          <p:nvSpPr>
            <p:cNvPr id="76" name="TextBox 75"/>
            <p:cNvSpPr txBox="1"/>
            <p:nvPr/>
          </p:nvSpPr>
          <p:spPr>
            <a:xfrm>
              <a:off x="1368403" y="3095008"/>
              <a:ext cx="1208985" cy="2154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800" b="1" dirty="0" err="1">
                  <a:solidFill>
                    <a:srgbClr val="0000FF"/>
                  </a:solidFill>
                  <a:latin typeface="+mj-ea"/>
                  <a:ea typeface="+mj-ea"/>
                </a:rPr>
                <a:t>OpenADR</a:t>
              </a:r>
              <a:r>
                <a:rPr lang="en-US" altLang="ko-KR" sz="800" b="1" dirty="0">
                  <a:solidFill>
                    <a:srgbClr val="0000FF"/>
                  </a:solidFill>
                  <a:latin typeface="+mj-ea"/>
                  <a:ea typeface="+mj-ea"/>
                </a:rPr>
                <a:t>(HTTP,XML)</a:t>
              </a:r>
            </a:p>
          </p:txBody>
        </p:sp>
        <p:sp>
          <p:nvSpPr>
            <p:cNvPr id="189" name="직사각형 188"/>
            <p:cNvSpPr/>
            <p:nvPr/>
          </p:nvSpPr>
          <p:spPr bwMode="auto">
            <a:xfrm>
              <a:off x="668576" y="3495351"/>
              <a:ext cx="1530924" cy="440880"/>
            </a:xfrm>
            <a:prstGeom prst="rect">
              <a:avLst/>
            </a:prstGeom>
            <a:noFill/>
            <a:ln w="12699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lang="ko-KR" altLang="en-US" sz="1100" dirty="0">
                <a:latin typeface="Times New Roman" pitchFamily="18" charset="0"/>
                <a:ea typeface="굴림" pitchFamily="50" charset="-127"/>
              </a:endParaRPr>
            </a:p>
          </p:txBody>
        </p:sp>
        <p:pic>
          <p:nvPicPr>
            <p:cNvPr id="190" name="Picture 20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843539" y="3532393"/>
              <a:ext cx="338247" cy="30966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91" name="TextBox 190"/>
            <p:cNvSpPr txBox="1"/>
            <p:nvPr/>
          </p:nvSpPr>
          <p:spPr>
            <a:xfrm>
              <a:off x="1280947" y="3516032"/>
              <a:ext cx="7435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>
                  <a:latin typeface="+mj-ea"/>
                  <a:ea typeface="+mj-ea"/>
                </a:rPr>
                <a:t>VEN</a:t>
              </a:r>
            </a:p>
            <a:p>
              <a:r>
                <a:rPr lang="en-US" altLang="ko-KR" sz="900" b="1" dirty="0">
                  <a:latin typeface="+mj-ea"/>
                </a:rPr>
                <a:t>SEMA</a:t>
              </a:r>
              <a:endParaRPr lang="en-US" altLang="ko-KR" sz="900" b="1" dirty="0">
                <a:latin typeface="+mj-ea"/>
                <a:ea typeface="+mj-ea"/>
              </a:endParaRPr>
            </a:p>
          </p:txBody>
        </p:sp>
        <p:grpSp>
          <p:nvGrpSpPr>
            <p:cNvPr id="232" name="그룹 231"/>
            <p:cNvGrpSpPr/>
            <p:nvPr/>
          </p:nvGrpSpPr>
          <p:grpSpPr>
            <a:xfrm>
              <a:off x="669864" y="3936233"/>
              <a:ext cx="1399702" cy="611191"/>
              <a:chOff x="1435035" y="3124231"/>
              <a:chExt cx="5418708" cy="1893234"/>
            </a:xfrm>
          </p:grpSpPr>
          <p:cxnSp>
            <p:nvCxnSpPr>
              <p:cNvPr id="235" name="직선 연결선 234"/>
              <p:cNvCxnSpPr>
                <a:stCxn id="143" idx="0"/>
              </p:cNvCxnSpPr>
              <p:nvPr/>
            </p:nvCxnSpPr>
            <p:spPr bwMode="auto">
              <a:xfrm flipV="1">
                <a:off x="1435035" y="3124231"/>
                <a:ext cx="2886931" cy="1867010"/>
              </a:xfrm>
              <a:prstGeom prst="line">
                <a:avLst/>
              </a:prstGeom>
              <a:solidFill>
                <a:schemeClr val="accent1"/>
              </a:solidFill>
              <a:ln w="12699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36" name="직선 연결선 235"/>
              <p:cNvCxnSpPr>
                <a:endCxn id="142" idx="0"/>
              </p:cNvCxnSpPr>
              <p:nvPr/>
            </p:nvCxnSpPr>
            <p:spPr bwMode="auto">
              <a:xfrm flipH="1">
                <a:off x="4144389" y="3124231"/>
                <a:ext cx="177578" cy="1867010"/>
              </a:xfrm>
              <a:prstGeom prst="line">
                <a:avLst/>
              </a:prstGeom>
              <a:solidFill>
                <a:schemeClr val="accent1"/>
              </a:solidFill>
              <a:ln w="12699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37" name="직선 연결선 236"/>
              <p:cNvCxnSpPr>
                <a:endCxn id="144" idx="0"/>
              </p:cNvCxnSpPr>
              <p:nvPr/>
            </p:nvCxnSpPr>
            <p:spPr bwMode="auto">
              <a:xfrm>
                <a:off x="4321967" y="3150455"/>
                <a:ext cx="2531776" cy="1867010"/>
              </a:xfrm>
              <a:prstGeom prst="line">
                <a:avLst/>
              </a:prstGeom>
              <a:solidFill>
                <a:schemeClr val="accent1"/>
              </a:solidFill>
              <a:ln w="12699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sp>
          <p:nvSpPr>
            <p:cNvPr id="259" name="직사각형 258"/>
            <p:cNvSpPr/>
            <p:nvPr/>
          </p:nvSpPr>
          <p:spPr>
            <a:xfrm>
              <a:off x="1324687" y="4785808"/>
              <a:ext cx="244985" cy="57708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050" dirty="0"/>
                <a:t>∙∙∙</a:t>
              </a:r>
              <a:endParaRPr lang="ko-KR" altLang="en-US" sz="1050" dirty="0"/>
            </a:p>
          </p:txBody>
        </p:sp>
        <p:sp>
          <p:nvSpPr>
            <p:cNvPr id="138" name="TextBox 137"/>
            <p:cNvSpPr txBox="1"/>
            <p:nvPr/>
          </p:nvSpPr>
          <p:spPr>
            <a:xfrm>
              <a:off x="679098" y="3218780"/>
              <a:ext cx="45076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i="1" dirty="0"/>
                <a:t>Java</a:t>
              </a:r>
              <a:endParaRPr lang="ko-KR" altLang="en-US" sz="1100" i="1" dirty="0"/>
            </a:p>
          </p:txBody>
        </p:sp>
        <p:sp>
          <p:nvSpPr>
            <p:cNvPr id="142" name="직사각형 141"/>
            <p:cNvSpPr/>
            <p:nvPr/>
          </p:nvSpPr>
          <p:spPr bwMode="auto">
            <a:xfrm>
              <a:off x="1085400" y="4538958"/>
              <a:ext cx="568629" cy="454318"/>
            </a:xfrm>
            <a:prstGeom prst="rect">
              <a:avLst/>
            </a:prstGeom>
            <a:noFill/>
            <a:ln w="12699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lang="ko-KR" altLang="en-US" sz="1100" dirty="0"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143" name="직사각형 142"/>
            <p:cNvSpPr/>
            <p:nvPr/>
          </p:nvSpPr>
          <p:spPr bwMode="auto">
            <a:xfrm>
              <a:off x="385549" y="4538958"/>
              <a:ext cx="568629" cy="454318"/>
            </a:xfrm>
            <a:prstGeom prst="rect">
              <a:avLst/>
            </a:prstGeom>
            <a:noFill/>
            <a:ln w="12699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lang="ko-KR" altLang="en-US" sz="1100" dirty="0"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144" name="직사각형 143"/>
            <p:cNvSpPr/>
            <p:nvPr/>
          </p:nvSpPr>
          <p:spPr bwMode="auto">
            <a:xfrm>
              <a:off x="1785251" y="4547423"/>
              <a:ext cx="568629" cy="454318"/>
            </a:xfrm>
            <a:prstGeom prst="rect">
              <a:avLst/>
            </a:prstGeom>
            <a:noFill/>
            <a:ln w="12699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lang="ko-KR" altLang="en-US" sz="1100" dirty="0"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148" name="TextBox 147"/>
            <p:cNvSpPr txBox="1"/>
            <p:nvPr/>
          </p:nvSpPr>
          <p:spPr>
            <a:xfrm>
              <a:off x="403690" y="4666089"/>
              <a:ext cx="58688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>
                  <a:latin typeface="+mj-ea"/>
                </a:rPr>
                <a:t>Appliance</a:t>
              </a:r>
            </a:p>
            <a:p>
              <a:r>
                <a:rPr lang="en-US" altLang="ko-KR" sz="700" b="1" dirty="0">
                  <a:latin typeface="+mj-ea"/>
                </a:rPr>
                <a:t>EMA</a:t>
              </a:r>
              <a:endParaRPr lang="en-US" altLang="ko-KR" sz="700" b="1" dirty="0">
                <a:latin typeface="+mj-ea"/>
                <a:ea typeface="+mj-ea"/>
              </a:endParaRPr>
            </a:p>
          </p:txBody>
        </p:sp>
        <p:pic>
          <p:nvPicPr>
            <p:cNvPr id="149" name="그림 32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218" y="4533419"/>
              <a:ext cx="144687" cy="1883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0" name="TextBox 149"/>
            <p:cNvSpPr txBox="1"/>
            <p:nvPr/>
          </p:nvSpPr>
          <p:spPr>
            <a:xfrm>
              <a:off x="1103024" y="4683505"/>
              <a:ext cx="5931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>
                  <a:latin typeface="+mj-ea"/>
                </a:rPr>
                <a:t>Appliance</a:t>
              </a:r>
            </a:p>
            <a:p>
              <a:r>
                <a:rPr lang="en-US" altLang="ko-KR" sz="700" b="1" dirty="0">
                  <a:latin typeface="+mj-ea"/>
                </a:rPr>
                <a:t>EMA</a:t>
              </a:r>
            </a:p>
          </p:txBody>
        </p:sp>
        <p:pic>
          <p:nvPicPr>
            <p:cNvPr id="151" name="그림 32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7140" y="4559299"/>
              <a:ext cx="144687" cy="1883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2" name="TextBox 151"/>
            <p:cNvSpPr txBox="1"/>
            <p:nvPr/>
          </p:nvSpPr>
          <p:spPr>
            <a:xfrm>
              <a:off x="1805715" y="4691970"/>
              <a:ext cx="60640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>
                  <a:latin typeface="+mj-ea"/>
                </a:rPr>
                <a:t>Appliance</a:t>
              </a:r>
            </a:p>
            <a:p>
              <a:r>
                <a:rPr lang="en-US" altLang="ko-KR" sz="700" b="1" dirty="0">
                  <a:latin typeface="+mj-ea"/>
                </a:rPr>
                <a:t>EMA</a:t>
              </a:r>
            </a:p>
          </p:txBody>
        </p:sp>
        <p:pic>
          <p:nvPicPr>
            <p:cNvPr id="153" name="그림 32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99827" y="4567764"/>
              <a:ext cx="144687" cy="1883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4" name="TextBox 153"/>
            <p:cNvSpPr txBox="1"/>
            <p:nvPr/>
          </p:nvSpPr>
          <p:spPr>
            <a:xfrm>
              <a:off x="850973" y="4129872"/>
              <a:ext cx="1590500" cy="2154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800" b="1" dirty="0">
                  <a:solidFill>
                    <a:srgbClr val="0000FF"/>
                  </a:solidFill>
                  <a:latin typeface="+mj-ea"/>
                  <a:ea typeface="+mj-ea"/>
                </a:rPr>
                <a:t>OpenADR(CoAP MQTT/JSON)</a:t>
              </a: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158F88E7-4492-47BD-953C-B012E6272CBE}"/>
                </a:ext>
              </a:extLst>
            </p:cNvPr>
            <p:cNvSpPr txBox="1"/>
            <p:nvPr/>
          </p:nvSpPr>
          <p:spPr>
            <a:xfrm>
              <a:off x="391667" y="4340481"/>
              <a:ext cx="338554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/>
                <a:t>131</a:t>
              </a:r>
              <a:endParaRPr lang="ko-KR" altLang="en-US" sz="800" dirty="0"/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1F98AA84-DF59-4DC8-8D07-5DB0CC98463B}"/>
                </a:ext>
              </a:extLst>
            </p:cNvPr>
            <p:cNvSpPr txBox="1"/>
            <p:nvPr/>
          </p:nvSpPr>
          <p:spPr>
            <a:xfrm>
              <a:off x="1054096" y="4340481"/>
              <a:ext cx="338554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/>
                <a:t>132</a:t>
              </a:r>
              <a:endParaRPr lang="ko-KR" altLang="en-US" sz="800" dirty="0"/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3CD313FC-43D8-43A8-9FD1-5A540B1C74C3}"/>
                </a:ext>
              </a:extLst>
            </p:cNvPr>
            <p:cNvSpPr txBox="1"/>
            <p:nvPr/>
          </p:nvSpPr>
          <p:spPr>
            <a:xfrm>
              <a:off x="1665112" y="4340481"/>
              <a:ext cx="338554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/>
                <a:t>133</a:t>
              </a:r>
              <a:endParaRPr lang="ko-KR" altLang="en-US" sz="800" dirty="0"/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DB1EB9D5-6349-4DB9-9AD4-8468621E804F}"/>
                </a:ext>
              </a:extLst>
            </p:cNvPr>
            <p:cNvSpPr txBox="1"/>
            <p:nvPr/>
          </p:nvSpPr>
          <p:spPr>
            <a:xfrm>
              <a:off x="1147451" y="3285119"/>
              <a:ext cx="338554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/>
                <a:t>171</a:t>
              </a:r>
              <a:endParaRPr lang="ko-KR" altLang="en-US" sz="800" dirty="0"/>
            </a:p>
          </p:txBody>
        </p:sp>
        <p:sp>
          <p:nvSpPr>
            <p:cNvPr id="137" name="TextBox 136"/>
            <p:cNvSpPr txBox="1"/>
            <p:nvPr/>
          </p:nvSpPr>
          <p:spPr>
            <a:xfrm>
              <a:off x="174022" y="3857324"/>
              <a:ext cx="211788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 smtClean="0">
                  <a:solidFill>
                    <a:srgbClr val="FF0000"/>
                  </a:solidFill>
                </a:rPr>
                <a:t>DR Event </a:t>
              </a:r>
              <a:r>
                <a:rPr lang="ko-KR" altLang="en-US" sz="1200" b="1" dirty="0" smtClean="0">
                  <a:solidFill>
                    <a:srgbClr val="FF0000"/>
                  </a:solidFill>
                </a:rPr>
                <a:t>전달</a:t>
              </a:r>
              <a:r>
                <a:rPr lang="en-US" altLang="ko-KR" sz="1200" b="1" dirty="0" smtClean="0">
                  <a:solidFill>
                    <a:srgbClr val="FF0000"/>
                  </a:solidFill>
                </a:rPr>
                <a:t>(131, 132, 133)</a:t>
              </a:r>
              <a:endParaRPr lang="ko-KR" altLang="en-US" sz="12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5284593" y="4996724"/>
            <a:ext cx="1350015" cy="1342292"/>
            <a:chOff x="5283610" y="4655417"/>
            <a:chExt cx="1867998" cy="1763620"/>
          </a:xfrm>
        </p:grpSpPr>
        <p:sp>
          <p:nvSpPr>
            <p:cNvPr id="178" name="TextBox 227"/>
            <p:cNvSpPr txBox="1">
              <a:spLocks noChangeArrowheads="1"/>
            </p:cNvSpPr>
            <p:nvPr/>
          </p:nvSpPr>
          <p:spPr bwMode="auto">
            <a:xfrm>
              <a:off x="5283610" y="4961750"/>
              <a:ext cx="1016852" cy="30328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ko-KR" sz="900" b="1" dirty="0" err="1">
                  <a:cs typeface="Times New Roman" panose="02020603050405020304" pitchFamily="18" charset="0"/>
                </a:rPr>
                <a:t>OpenFMB</a:t>
              </a:r>
              <a:endParaRPr lang="ko-KR" altLang="en-US" sz="900" b="1" dirty="0">
                <a:cs typeface="Times New Roman" panose="02020603050405020304" pitchFamily="18" charset="0"/>
              </a:endParaRPr>
            </a:p>
          </p:txBody>
        </p:sp>
        <p:grpSp>
          <p:nvGrpSpPr>
            <p:cNvPr id="27" name="그룹 26"/>
            <p:cNvGrpSpPr/>
            <p:nvPr/>
          </p:nvGrpSpPr>
          <p:grpSpPr>
            <a:xfrm>
              <a:off x="5293096" y="5223024"/>
              <a:ext cx="1393116" cy="1196013"/>
              <a:chOff x="5481206" y="5112768"/>
              <a:chExt cx="1393116" cy="1196013"/>
            </a:xfrm>
          </p:grpSpPr>
          <p:sp>
            <p:nvSpPr>
              <p:cNvPr id="181" name="모서리가 둥근 직사각형 84">
                <a:extLst>
                  <a:ext uri="{FF2B5EF4-FFF2-40B4-BE49-F238E27FC236}">
                    <a16:creationId xmlns:a16="http://schemas.microsoft.com/office/drawing/2014/main" id="{A8DA7265-2F0B-4DE7-8CDF-9DFABDA6A8E0}"/>
                  </a:ext>
                </a:extLst>
              </p:cNvPr>
              <p:cNvSpPr/>
              <p:nvPr/>
            </p:nvSpPr>
            <p:spPr>
              <a:xfrm>
                <a:off x="5481206" y="5112768"/>
                <a:ext cx="1393116" cy="1196013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50" charset="-127"/>
                  </a:defRPr>
                </a:lvl1pPr>
                <a:lvl2pPr marL="742950" indent="-285750"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50" charset="-127"/>
                  </a:defRPr>
                </a:lvl2pPr>
                <a:lvl3pPr marL="1143000" indent="-228600"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50" charset="-127"/>
                  </a:defRPr>
                </a:lvl3pPr>
                <a:lvl4pPr marL="1600200" indent="-228600"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50" charset="-127"/>
                  </a:defRPr>
                </a:lvl4pPr>
                <a:lvl5pPr marL="2057400" indent="-228600"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50" charset="-127"/>
                  </a:defRPr>
                </a:lvl9pPr>
              </a:lstStyle>
              <a:p>
                <a:pPr algn="ctr">
                  <a:defRPr/>
                </a:pPr>
                <a:endParaRPr lang="ko-KR" altLang="en-US" sz="1000" dirty="0" smtClean="0"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21" name="그룹 20"/>
              <p:cNvGrpSpPr/>
              <p:nvPr/>
            </p:nvGrpSpPr>
            <p:grpSpPr>
              <a:xfrm>
                <a:off x="5581004" y="5218097"/>
                <a:ext cx="503316" cy="377204"/>
                <a:chOff x="-1634220" y="5508884"/>
                <a:chExt cx="750531" cy="561765"/>
              </a:xfrm>
            </p:grpSpPr>
            <p:pic>
              <p:nvPicPr>
                <p:cNvPr id="175" name="그림 174"/>
                <p:cNvPicPr>
                  <a:picLocks noChangeAspect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1617832" y="5568176"/>
                  <a:ext cx="397200" cy="269693"/>
                </a:xfrm>
                <a:prstGeom prst="rect">
                  <a:avLst/>
                </a:prstGeom>
              </p:spPr>
            </p:pic>
            <p:sp>
              <p:nvSpPr>
                <p:cNvPr id="186" name="직사각형 185"/>
                <p:cNvSpPr/>
                <p:nvPr/>
              </p:nvSpPr>
              <p:spPr bwMode="auto">
                <a:xfrm>
                  <a:off x="-1634220" y="5508884"/>
                  <a:ext cx="750531" cy="561765"/>
                </a:xfrm>
                <a:prstGeom prst="rect">
                  <a:avLst/>
                </a:prstGeom>
                <a:noFill/>
                <a:ln w="12699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fontAlgn="base" latinLnBrk="0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ko-KR" altLang="en-US" sz="1100" dirty="0">
                    <a:latin typeface="Times New Roman" pitchFamily="18" charset="0"/>
                    <a:ea typeface="굴림" pitchFamily="50" charset="-127"/>
                  </a:endParaRPr>
                </a:p>
              </p:txBody>
            </p:sp>
            <p:sp>
              <p:nvSpPr>
                <p:cNvPr id="20" name="직사각형 19"/>
                <p:cNvSpPr/>
                <p:nvPr/>
              </p:nvSpPr>
              <p:spPr>
                <a:xfrm>
                  <a:off x="-1421821" y="5830392"/>
                  <a:ext cx="325731" cy="20005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>
                    <a:defRPr/>
                  </a:pPr>
                  <a:r>
                    <a:rPr lang="en-US" altLang="ko-KR" sz="700" dirty="0" smtClean="0">
                      <a:cs typeface="Times New Roman" panose="02020603050405020304" pitchFamily="18" charset="0"/>
                    </a:rPr>
                    <a:t>ESS</a:t>
                  </a:r>
                  <a:endParaRPr lang="ko-KR" altLang="en-US" sz="700" dirty="0"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5" name="그룹 24"/>
              <p:cNvGrpSpPr/>
              <p:nvPr/>
            </p:nvGrpSpPr>
            <p:grpSpPr>
              <a:xfrm>
                <a:off x="6189284" y="5214274"/>
                <a:ext cx="554675" cy="366546"/>
                <a:chOff x="-643755" y="5502535"/>
                <a:chExt cx="750531" cy="561765"/>
              </a:xfrm>
            </p:grpSpPr>
            <p:pic>
              <p:nvPicPr>
                <p:cNvPr id="159" name="그림 158"/>
                <p:cNvPicPr>
                  <a:picLocks noChangeAspect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542939" y="5516102"/>
                  <a:ext cx="394776" cy="307941"/>
                </a:xfrm>
                <a:prstGeom prst="rect">
                  <a:avLst/>
                </a:prstGeom>
              </p:spPr>
            </p:pic>
            <p:grpSp>
              <p:nvGrpSpPr>
                <p:cNvPr id="187" name="그룹 186"/>
                <p:cNvGrpSpPr/>
                <p:nvPr/>
              </p:nvGrpSpPr>
              <p:grpSpPr>
                <a:xfrm>
                  <a:off x="-643755" y="5502535"/>
                  <a:ext cx="750531" cy="561765"/>
                  <a:chOff x="-1634220" y="5508884"/>
                  <a:chExt cx="750531" cy="561765"/>
                </a:xfrm>
              </p:grpSpPr>
              <p:sp>
                <p:nvSpPr>
                  <p:cNvPr id="192" name="직사각형 191"/>
                  <p:cNvSpPr/>
                  <p:nvPr/>
                </p:nvSpPr>
                <p:spPr bwMode="auto">
                  <a:xfrm>
                    <a:off x="-1634220" y="5508884"/>
                    <a:ext cx="750531" cy="561765"/>
                  </a:xfrm>
                  <a:prstGeom prst="rect">
                    <a:avLst/>
                  </a:prstGeom>
                  <a:noFill/>
                  <a:ln w="12699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eaLnBrk="0" fontAlgn="base" latinLnBrk="0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ko-KR" altLang="en-US" sz="1100" dirty="0">
                      <a:latin typeface="Times New Roman" pitchFamily="18" charset="0"/>
                      <a:ea typeface="굴림" pitchFamily="50" charset="-127"/>
                    </a:endParaRPr>
                  </a:p>
                </p:txBody>
              </p:sp>
              <p:sp>
                <p:nvSpPr>
                  <p:cNvPr id="193" name="직사각형 192"/>
                  <p:cNvSpPr/>
                  <p:nvPr/>
                </p:nvSpPr>
                <p:spPr>
                  <a:xfrm>
                    <a:off x="-1404187" y="5830392"/>
                    <a:ext cx="290464" cy="20005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>
                      <a:defRPr/>
                    </a:pPr>
                    <a:r>
                      <a:rPr lang="en-US" altLang="ko-KR" sz="700" dirty="0" smtClean="0">
                        <a:cs typeface="Times New Roman" panose="02020603050405020304" pitchFamily="18" charset="0"/>
                      </a:rPr>
                      <a:t>PV</a:t>
                    </a:r>
                    <a:endParaRPr lang="ko-KR" altLang="en-US" sz="700" dirty="0">
                      <a:cs typeface="Times New Roman" panose="02020603050405020304" pitchFamily="18" charset="0"/>
                    </a:endParaRPr>
                  </a:p>
                </p:txBody>
              </p:sp>
            </p:grpSp>
          </p:grpSp>
          <p:grpSp>
            <p:nvGrpSpPr>
              <p:cNvPr id="26" name="그룹 25"/>
              <p:cNvGrpSpPr/>
              <p:nvPr/>
            </p:nvGrpSpPr>
            <p:grpSpPr>
              <a:xfrm>
                <a:off x="5577485" y="5717828"/>
                <a:ext cx="506836" cy="508062"/>
                <a:chOff x="-1595898" y="6225889"/>
                <a:chExt cx="750531" cy="561765"/>
              </a:xfrm>
            </p:grpSpPr>
            <p:pic>
              <p:nvPicPr>
                <p:cNvPr id="155" name="그림 32"/>
                <p:cNvPicPr>
                  <a:picLocks noChangeAspect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-1411056" y="6245827"/>
                  <a:ext cx="375773" cy="36062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grpSp>
              <p:nvGrpSpPr>
                <p:cNvPr id="194" name="그룹 193"/>
                <p:cNvGrpSpPr/>
                <p:nvPr/>
              </p:nvGrpSpPr>
              <p:grpSpPr>
                <a:xfrm>
                  <a:off x="-1595898" y="6225889"/>
                  <a:ext cx="750531" cy="561765"/>
                  <a:chOff x="-1634220" y="5508884"/>
                  <a:chExt cx="750531" cy="561765"/>
                </a:xfrm>
              </p:grpSpPr>
              <p:sp>
                <p:nvSpPr>
                  <p:cNvPr id="195" name="직사각형 194"/>
                  <p:cNvSpPr/>
                  <p:nvPr/>
                </p:nvSpPr>
                <p:spPr bwMode="auto">
                  <a:xfrm>
                    <a:off x="-1634220" y="5508884"/>
                    <a:ext cx="750531" cy="561765"/>
                  </a:xfrm>
                  <a:prstGeom prst="rect">
                    <a:avLst/>
                  </a:prstGeom>
                  <a:noFill/>
                  <a:ln w="12699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eaLnBrk="0" fontAlgn="base" latinLnBrk="0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ko-KR" altLang="en-US" sz="1100" dirty="0">
                      <a:latin typeface="Times New Roman" pitchFamily="18" charset="0"/>
                      <a:ea typeface="굴림" pitchFamily="50" charset="-127"/>
                    </a:endParaRPr>
                  </a:p>
                </p:txBody>
              </p:sp>
              <p:sp>
                <p:nvSpPr>
                  <p:cNvPr id="196" name="직사각형 195"/>
                  <p:cNvSpPr/>
                  <p:nvPr/>
                </p:nvSpPr>
                <p:spPr>
                  <a:xfrm>
                    <a:off x="-1561278" y="5830392"/>
                    <a:ext cx="604653" cy="20005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>
                      <a:defRPr/>
                    </a:pPr>
                    <a:r>
                      <a:rPr lang="en-US" altLang="ko-KR" sz="700" dirty="0" smtClean="0">
                        <a:cs typeface="Times New Roman" panose="02020603050405020304" pitchFamily="18" charset="0"/>
                      </a:rPr>
                      <a:t>Appliances</a:t>
                    </a:r>
                    <a:endParaRPr lang="ko-KR" altLang="en-US" sz="700" dirty="0">
                      <a:cs typeface="Times New Roman" panose="02020603050405020304" pitchFamily="18" charset="0"/>
                    </a:endParaRPr>
                  </a:p>
                </p:txBody>
              </p:sp>
            </p:grpSp>
          </p:grpSp>
          <p:grpSp>
            <p:nvGrpSpPr>
              <p:cNvPr id="24" name="그룹 23"/>
              <p:cNvGrpSpPr/>
              <p:nvPr/>
            </p:nvGrpSpPr>
            <p:grpSpPr>
              <a:xfrm>
                <a:off x="6236207" y="5717829"/>
                <a:ext cx="544035" cy="508062"/>
                <a:chOff x="-653335" y="6218270"/>
                <a:chExt cx="750531" cy="561765"/>
              </a:xfrm>
            </p:grpSpPr>
            <p:pic>
              <p:nvPicPr>
                <p:cNvPr id="176" name="그림 175"/>
                <p:cNvPicPr>
                  <a:picLocks noChangeAspect="1"/>
                </p:cNvPicPr>
                <p:nvPr/>
              </p:nvPicPr>
              <p:blipFill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553710" y="6225889"/>
                  <a:ext cx="464630" cy="445904"/>
                </a:xfrm>
                <a:prstGeom prst="rect">
                  <a:avLst/>
                </a:prstGeom>
              </p:spPr>
            </p:pic>
            <p:grpSp>
              <p:nvGrpSpPr>
                <p:cNvPr id="198" name="그룹 197"/>
                <p:cNvGrpSpPr/>
                <p:nvPr/>
              </p:nvGrpSpPr>
              <p:grpSpPr>
                <a:xfrm>
                  <a:off x="-653335" y="6218270"/>
                  <a:ext cx="750531" cy="561765"/>
                  <a:chOff x="-1634220" y="5508884"/>
                  <a:chExt cx="750531" cy="561765"/>
                </a:xfrm>
              </p:grpSpPr>
              <p:sp>
                <p:nvSpPr>
                  <p:cNvPr id="199" name="직사각형 198"/>
                  <p:cNvSpPr/>
                  <p:nvPr/>
                </p:nvSpPr>
                <p:spPr bwMode="auto">
                  <a:xfrm>
                    <a:off x="-1634220" y="5508884"/>
                    <a:ext cx="750531" cy="561765"/>
                  </a:xfrm>
                  <a:prstGeom prst="rect">
                    <a:avLst/>
                  </a:prstGeom>
                  <a:noFill/>
                  <a:ln w="12699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eaLnBrk="0" fontAlgn="base" latinLnBrk="0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ko-KR" altLang="en-US" sz="1100" dirty="0">
                      <a:latin typeface="Times New Roman" pitchFamily="18" charset="0"/>
                      <a:ea typeface="굴림" pitchFamily="50" charset="-127"/>
                    </a:endParaRPr>
                  </a:p>
                </p:txBody>
              </p:sp>
              <p:sp>
                <p:nvSpPr>
                  <p:cNvPr id="200" name="직사각형 199"/>
                  <p:cNvSpPr/>
                  <p:nvPr/>
                </p:nvSpPr>
                <p:spPr>
                  <a:xfrm>
                    <a:off x="-1404187" y="5830392"/>
                    <a:ext cx="290464" cy="20005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>
                      <a:defRPr/>
                    </a:pPr>
                    <a:r>
                      <a:rPr lang="en-US" altLang="ko-KR" sz="700" dirty="0" smtClean="0">
                        <a:cs typeface="Times New Roman" panose="02020603050405020304" pitchFamily="18" charset="0"/>
                      </a:rPr>
                      <a:t>EV</a:t>
                    </a:r>
                    <a:endParaRPr lang="ko-KR" altLang="en-US" sz="700" dirty="0">
                      <a:cs typeface="Times New Roman" panose="02020603050405020304" pitchFamily="18" charset="0"/>
                    </a:endParaRPr>
                  </a:p>
                </p:txBody>
              </p:sp>
            </p:grpSp>
          </p:grpSp>
        </p:grpSp>
        <p:cxnSp>
          <p:nvCxnSpPr>
            <p:cNvPr id="202" name="직선 연결선 201"/>
            <p:cNvCxnSpPr>
              <a:stCxn id="178" idx="3"/>
              <a:endCxn id="116" idx="2"/>
            </p:cNvCxnSpPr>
            <p:nvPr/>
          </p:nvCxnSpPr>
          <p:spPr bwMode="auto">
            <a:xfrm flipV="1">
              <a:off x="6300462" y="4655417"/>
              <a:ext cx="851146" cy="457976"/>
            </a:xfrm>
            <a:prstGeom prst="line">
              <a:avLst/>
            </a:prstGeom>
            <a:solidFill>
              <a:schemeClr val="accent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34" name="직사각형 33"/>
          <p:cNvSpPr/>
          <p:nvPr/>
        </p:nvSpPr>
        <p:spPr bwMode="auto">
          <a:xfrm>
            <a:off x="9067042" y="108430"/>
            <a:ext cx="9396108" cy="1374989"/>
          </a:xfrm>
          <a:prstGeom prst="rect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2000" dirty="0" smtClean="0">
                <a:solidFill>
                  <a:srgbClr val="FF0000"/>
                </a:solidFill>
                <a:latin typeface="Times New Roman" pitchFamily="18" charset="0"/>
                <a:ea typeface="굴림" pitchFamily="50" charset="-127"/>
              </a:rPr>
              <a:t>계층적 </a:t>
            </a:r>
            <a:r>
              <a:rPr lang="en-US" altLang="ko-KR" sz="2000" dirty="0" smtClean="0">
                <a:solidFill>
                  <a:srgbClr val="FF0000"/>
                </a:solidFill>
                <a:latin typeface="Times New Roman" pitchFamily="18" charset="0"/>
                <a:ea typeface="굴림" pitchFamily="50" charset="-127"/>
              </a:rPr>
              <a:t>EMA</a:t>
            </a:r>
            <a:r>
              <a:rPr lang="ko-KR" altLang="en-US" sz="2000" dirty="0" smtClean="0">
                <a:solidFill>
                  <a:srgbClr val="FF0000"/>
                </a:solidFill>
                <a:latin typeface="Times New Roman" pitchFamily="18" charset="0"/>
                <a:ea typeface="굴림" pitchFamily="50" charset="-127"/>
              </a:rPr>
              <a:t>가 필요한 이유</a:t>
            </a:r>
            <a:r>
              <a:rPr lang="en-US" altLang="ko-KR" sz="2000" dirty="0" smtClean="0">
                <a:solidFill>
                  <a:srgbClr val="FF0000"/>
                </a:solidFill>
                <a:latin typeface="Times New Roman" pitchFamily="18" charset="0"/>
                <a:ea typeface="굴림" pitchFamily="50" charset="-127"/>
              </a:rPr>
              <a:t>?</a:t>
            </a:r>
            <a:endParaRPr lang="en-US" altLang="ko-KR" sz="2000" dirty="0">
              <a:solidFill>
                <a:srgbClr val="FF0000"/>
              </a:solidFill>
              <a:latin typeface="Times New Roman" pitchFamily="18" charset="0"/>
              <a:ea typeface="굴림" pitchFamily="50" charset="-127"/>
            </a:endParaRPr>
          </a:p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2000" dirty="0" err="1" smtClean="0">
                <a:solidFill>
                  <a:srgbClr val="FF0000"/>
                </a:solidFill>
                <a:latin typeface="Times New Roman" pitchFamily="18" charset="0"/>
                <a:ea typeface="굴림" pitchFamily="50" charset="-127"/>
              </a:rPr>
              <a:t>ClientEMA</a:t>
            </a:r>
            <a:r>
              <a:rPr lang="ko-KR" altLang="en-US" sz="2000" dirty="0" smtClean="0">
                <a:solidFill>
                  <a:srgbClr val="FF0000"/>
                </a:solidFill>
                <a:latin typeface="Times New Roman" pitchFamily="18" charset="0"/>
                <a:ea typeface="굴림" pitchFamily="50" charset="-127"/>
              </a:rPr>
              <a:t>대신 </a:t>
            </a:r>
            <a:r>
              <a:rPr lang="en-US" altLang="ko-KR" sz="2000" dirty="0" smtClean="0">
                <a:solidFill>
                  <a:srgbClr val="FF0000"/>
                </a:solidFill>
                <a:latin typeface="Times New Roman" pitchFamily="18" charset="0"/>
                <a:ea typeface="굴림" pitchFamily="50" charset="-127"/>
              </a:rPr>
              <a:t>ApplianceEMA</a:t>
            </a:r>
            <a:r>
              <a:rPr lang="ko-KR" altLang="en-US" sz="2000" dirty="0" smtClean="0">
                <a:solidFill>
                  <a:srgbClr val="FF0000"/>
                </a:solidFill>
                <a:latin typeface="Times New Roman" pitchFamily="18" charset="0"/>
                <a:ea typeface="굴림" pitchFamily="50" charset="-127"/>
              </a:rPr>
              <a:t>가 필요한 이유</a:t>
            </a:r>
            <a:r>
              <a:rPr lang="en-US" altLang="ko-KR" sz="2000" dirty="0" smtClean="0">
                <a:solidFill>
                  <a:srgbClr val="FF0000"/>
                </a:solidFill>
                <a:latin typeface="Times New Roman" pitchFamily="18" charset="0"/>
                <a:ea typeface="굴림" pitchFamily="50" charset="-127"/>
              </a:rPr>
              <a:t>?</a:t>
            </a:r>
          </a:p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2000" dirty="0" smtClean="0">
                <a:solidFill>
                  <a:srgbClr val="FF0000"/>
                </a:solidFill>
                <a:latin typeface="Times New Roman" pitchFamily="18" charset="0"/>
                <a:ea typeface="굴림" pitchFamily="50" charset="-127"/>
              </a:rPr>
              <a:t>진행 되어야 될 상황 </a:t>
            </a:r>
            <a:r>
              <a:rPr lang="en-US" altLang="ko-KR" sz="2000" dirty="0" smtClean="0">
                <a:solidFill>
                  <a:srgbClr val="FF0000"/>
                </a:solidFill>
                <a:latin typeface="Times New Roman" pitchFamily="18" charset="0"/>
                <a:ea typeface="굴림" pitchFamily="50" charset="-127"/>
              </a:rPr>
              <a:t>– EMA</a:t>
            </a:r>
            <a:r>
              <a:rPr lang="ko-KR" altLang="en-US" sz="2000" dirty="0" smtClean="0">
                <a:solidFill>
                  <a:srgbClr val="FF0000"/>
                </a:solidFill>
                <a:latin typeface="Times New Roman" pitchFamily="18" charset="0"/>
                <a:ea typeface="굴림" pitchFamily="50" charset="-127"/>
              </a:rPr>
              <a:t>간에 에너지 전력을 분배 할 수 있는 </a:t>
            </a:r>
            <a:r>
              <a:rPr lang="en-US" altLang="ko-KR" sz="2000" dirty="0" smtClean="0">
                <a:solidFill>
                  <a:srgbClr val="FF0000"/>
                </a:solidFill>
                <a:latin typeface="Times New Roman" pitchFamily="18" charset="0"/>
                <a:ea typeface="굴림" pitchFamily="50" charset="-127"/>
              </a:rPr>
              <a:t>Negotiation</a:t>
            </a:r>
            <a:r>
              <a:rPr lang="ko-KR" altLang="en-US" sz="2000" dirty="0" smtClean="0">
                <a:solidFill>
                  <a:srgbClr val="FF0000"/>
                </a:solidFill>
                <a:latin typeface="Times New Roman" pitchFamily="18" charset="0"/>
                <a:ea typeface="굴림" pitchFamily="50" charset="-127"/>
              </a:rPr>
              <a:t>이 필요</a:t>
            </a:r>
            <a:endParaRPr lang="en-US" altLang="ko-KR" sz="2000" dirty="0" smtClean="0">
              <a:solidFill>
                <a:srgbClr val="FF0000"/>
              </a:solidFill>
              <a:latin typeface="Times New Roman" pitchFamily="18" charset="0"/>
              <a:ea typeface="굴림" pitchFamily="50" charset="-127"/>
            </a:endParaRP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2000" dirty="0" smtClean="0">
                <a:solidFill>
                  <a:srgbClr val="FF0000"/>
                </a:solidFill>
                <a:latin typeface="Times New Roman" pitchFamily="18" charset="0"/>
                <a:ea typeface="굴림" pitchFamily="50" charset="-127"/>
              </a:rPr>
              <a:t>- Appliance EMA</a:t>
            </a:r>
            <a:r>
              <a:rPr lang="ko-KR" altLang="en-US" sz="2000" dirty="0" smtClean="0">
                <a:solidFill>
                  <a:srgbClr val="FF0000"/>
                </a:solidFill>
                <a:latin typeface="Times New Roman" pitchFamily="18" charset="0"/>
                <a:ea typeface="굴림" pitchFamily="50" charset="-127"/>
              </a:rPr>
              <a:t>간에는 </a:t>
            </a:r>
            <a:r>
              <a:rPr lang="en-US" altLang="ko-KR" sz="2000" dirty="0" smtClean="0">
                <a:solidFill>
                  <a:srgbClr val="FF0000"/>
                </a:solidFill>
                <a:latin typeface="Times New Roman" pitchFamily="18" charset="0"/>
                <a:ea typeface="굴림" pitchFamily="50" charset="-127"/>
              </a:rPr>
              <a:t>Calendaring</a:t>
            </a:r>
            <a:r>
              <a:rPr lang="en-US" altLang="ko-KR" sz="2000" dirty="0">
                <a:solidFill>
                  <a:srgbClr val="FF0000"/>
                </a:solidFill>
                <a:latin typeface="Times New Roman" pitchFamily="18" charset="0"/>
                <a:ea typeface="굴림" pitchFamily="50" charset="-127"/>
              </a:rPr>
              <a:t>, </a:t>
            </a:r>
            <a:r>
              <a:rPr lang="en-US" altLang="ko-KR" sz="2000" dirty="0" smtClean="0">
                <a:solidFill>
                  <a:srgbClr val="FF0000"/>
                </a:solidFill>
                <a:latin typeface="Times New Roman" pitchFamily="18" charset="0"/>
                <a:ea typeface="굴림" pitchFamily="50" charset="-127"/>
              </a:rPr>
              <a:t>scheduling Algorithm</a:t>
            </a:r>
            <a:r>
              <a:rPr lang="ko-KR" altLang="en-US" sz="2000" dirty="0" smtClean="0">
                <a:solidFill>
                  <a:srgbClr val="FF0000"/>
                </a:solidFill>
                <a:latin typeface="Times New Roman" pitchFamily="18" charset="0"/>
                <a:ea typeface="굴림" pitchFamily="50" charset="-127"/>
              </a:rPr>
              <a:t>에 방식이 필요</a:t>
            </a:r>
            <a:endParaRPr lang="en-US" altLang="ko-KR" sz="2000" dirty="0" smtClean="0">
              <a:solidFill>
                <a:srgbClr val="FF0000"/>
              </a:solidFill>
              <a:latin typeface="Times New Roman" pitchFamily="18" charset="0"/>
              <a:ea typeface="굴림" pitchFamily="50" charset="-127"/>
            </a:endParaRPr>
          </a:p>
        </p:txBody>
      </p:sp>
      <p:pic>
        <p:nvPicPr>
          <p:cNvPr id="203" name="그림 32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1405" y="5949399"/>
            <a:ext cx="167811" cy="189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05" name="직선 연결선 204"/>
          <p:cNvCxnSpPr/>
          <p:nvPr/>
        </p:nvCxnSpPr>
        <p:spPr bwMode="auto">
          <a:xfrm flipH="1">
            <a:off x="6503973" y="4985139"/>
            <a:ext cx="140593" cy="917826"/>
          </a:xfrm>
          <a:prstGeom prst="line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207" name="그림 32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5657" y="5953305"/>
            <a:ext cx="167811" cy="189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08" name="직선 연결선 207"/>
          <p:cNvCxnSpPr>
            <a:endCxn id="203" idx="0"/>
          </p:cNvCxnSpPr>
          <p:nvPr/>
        </p:nvCxnSpPr>
        <p:spPr bwMode="auto">
          <a:xfrm>
            <a:off x="6659142" y="5030842"/>
            <a:ext cx="236169" cy="918557"/>
          </a:xfrm>
          <a:prstGeom prst="line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268955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계층 구조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Smart Energy Framework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050143" y="18331"/>
            <a:ext cx="2016899" cy="235449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50" dirty="0" smtClean="0"/>
              <a:t>IP : 192.168.1.xxx</a:t>
            </a:r>
          </a:p>
          <a:p>
            <a:endParaRPr lang="en-US" altLang="ko-KR" sz="1050" dirty="0" smtClean="0"/>
          </a:p>
          <a:p>
            <a:r>
              <a:rPr lang="en-US" altLang="ko-KR" sz="1050" b="1" dirty="0" smtClean="0">
                <a:solidFill>
                  <a:srgbClr val="FF0000"/>
                </a:solidFill>
              </a:rPr>
              <a:t>EMS 1</a:t>
            </a:r>
            <a:r>
              <a:rPr lang="ko-KR" altLang="en-US" sz="1050" b="1" dirty="0" smtClean="0">
                <a:solidFill>
                  <a:srgbClr val="FF0000"/>
                </a:solidFill>
              </a:rPr>
              <a:t>대 </a:t>
            </a:r>
            <a:r>
              <a:rPr lang="en-US" altLang="ko-KR" sz="1050" b="1" dirty="0" smtClean="0">
                <a:solidFill>
                  <a:srgbClr val="FF0000"/>
                </a:solidFill>
              </a:rPr>
              <a:t>(Window)</a:t>
            </a:r>
          </a:p>
          <a:p>
            <a:endParaRPr lang="en-US" altLang="ko-KR" sz="1050" b="1" dirty="0" smtClean="0">
              <a:solidFill>
                <a:srgbClr val="FF0000"/>
              </a:solidFill>
            </a:endParaRPr>
          </a:p>
          <a:p>
            <a:r>
              <a:rPr lang="en-US" altLang="ko-KR" sz="1050" b="1" dirty="0" smtClean="0">
                <a:solidFill>
                  <a:srgbClr val="FF0000"/>
                </a:solidFill>
              </a:rPr>
              <a:t>VTN 1</a:t>
            </a:r>
            <a:r>
              <a:rPr lang="ko-KR" altLang="en-US" sz="1050" b="1" dirty="0" smtClean="0">
                <a:solidFill>
                  <a:srgbClr val="FF0000"/>
                </a:solidFill>
              </a:rPr>
              <a:t>대 </a:t>
            </a:r>
            <a:r>
              <a:rPr lang="en-US" altLang="ko-KR" sz="1050" b="1" dirty="0" smtClean="0">
                <a:solidFill>
                  <a:srgbClr val="FF0000"/>
                </a:solidFill>
              </a:rPr>
              <a:t>(</a:t>
            </a:r>
            <a:r>
              <a:rPr lang="ko-KR" altLang="en-US" sz="1050" b="1" dirty="0" smtClean="0">
                <a:solidFill>
                  <a:srgbClr val="FF0000"/>
                </a:solidFill>
              </a:rPr>
              <a:t>리눅스</a:t>
            </a:r>
            <a:r>
              <a:rPr lang="en-US" altLang="ko-KR" sz="1050" b="1" dirty="0" smtClean="0">
                <a:solidFill>
                  <a:srgbClr val="FF0000"/>
                </a:solidFill>
              </a:rPr>
              <a:t>)</a:t>
            </a:r>
          </a:p>
          <a:p>
            <a:r>
              <a:rPr lang="en-US" altLang="ko-KR" sz="1050" dirty="0" smtClean="0"/>
              <a:t>   -SEMA+VEN </a:t>
            </a:r>
            <a:r>
              <a:rPr lang="en-US" altLang="ko-KR" sz="1050" dirty="0"/>
              <a:t>(</a:t>
            </a:r>
            <a:r>
              <a:rPr lang="ko-KR" altLang="en-US" sz="1050" dirty="0"/>
              <a:t>리눅스</a:t>
            </a:r>
            <a:r>
              <a:rPr lang="en-US" altLang="ko-KR" sz="1050" dirty="0"/>
              <a:t>) 1</a:t>
            </a:r>
            <a:r>
              <a:rPr lang="ko-KR" altLang="en-US" sz="1050" dirty="0"/>
              <a:t>대</a:t>
            </a:r>
            <a:endParaRPr lang="en-US" altLang="ko-KR" sz="1050" dirty="0"/>
          </a:p>
          <a:p>
            <a:r>
              <a:rPr lang="en-US" altLang="ko-KR" sz="1050" dirty="0" smtClean="0"/>
              <a:t>   -Appliance(</a:t>
            </a:r>
            <a:r>
              <a:rPr lang="ko-KR" altLang="en-US" sz="1050" dirty="0" smtClean="0"/>
              <a:t>라즈베리</a:t>
            </a:r>
            <a:r>
              <a:rPr lang="en-US" altLang="ko-KR" sz="1050" dirty="0" smtClean="0"/>
              <a:t>) 3</a:t>
            </a:r>
            <a:r>
              <a:rPr lang="ko-KR" altLang="en-US" sz="1050" dirty="0" smtClean="0"/>
              <a:t>대</a:t>
            </a:r>
            <a:endParaRPr lang="en-US" altLang="ko-KR" sz="1050" dirty="0" smtClean="0"/>
          </a:p>
          <a:p>
            <a:r>
              <a:rPr lang="en-US" altLang="ko-KR" sz="1050" dirty="0"/>
              <a:t> </a:t>
            </a:r>
            <a:r>
              <a:rPr lang="en-US" altLang="ko-KR" sz="1050" dirty="0" smtClean="0"/>
              <a:t>  -SEMA+VEN_</a:t>
            </a:r>
            <a:r>
              <a:rPr lang="en-US" altLang="ko-KR" sz="1050" i="1" dirty="0" smtClean="0"/>
              <a:t>Java</a:t>
            </a:r>
            <a:r>
              <a:rPr lang="en-US" altLang="ko-KR" sz="1050" dirty="0"/>
              <a:t>(</a:t>
            </a:r>
            <a:r>
              <a:rPr lang="ko-KR" altLang="en-US" sz="1050" dirty="0"/>
              <a:t>윈도우</a:t>
            </a:r>
            <a:r>
              <a:rPr lang="en-US" altLang="ko-KR" sz="1050" dirty="0"/>
              <a:t>) 1</a:t>
            </a:r>
            <a:r>
              <a:rPr lang="ko-KR" altLang="en-US" sz="1050" dirty="0"/>
              <a:t>대</a:t>
            </a:r>
            <a:endParaRPr lang="en-US" altLang="ko-KR" sz="1050" dirty="0"/>
          </a:p>
          <a:p>
            <a:r>
              <a:rPr lang="en-US" altLang="ko-KR" sz="1050" dirty="0" smtClean="0"/>
              <a:t>   -CEMA(</a:t>
            </a:r>
            <a:r>
              <a:rPr lang="en-US" altLang="ko-KR" sz="1050" dirty="0" err="1" smtClean="0"/>
              <a:t>OpenWRT</a:t>
            </a:r>
            <a:r>
              <a:rPr lang="en-US" altLang="ko-KR" sz="1050" dirty="0" smtClean="0"/>
              <a:t>) 3</a:t>
            </a:r>
            <a:r>
              <a:rPr lang="ko-KR" altLang="en-US" sz="1050" dirty="0" smtClean="0"/>
              <a:t>대</a:t>
            </a:r>
            <a:endParaRPr lang="en-US" altLang="ko-KR" sz="1050" dirty="0" smtClean="0"/>
          </a:p>
          <a:p>
            <a:endParaRPr lang="en-US" altLang="ko-KR" sz="1050" dirty="0" smtClean="0"/>
          </a:p>
          <a:p>
            <a:r>
              <a:rPr lang="en-US" altLang="ko-KR" sz="1050" b="1" dirty="0" smtClean="0">
                <a:solidFill>
                  <a:srgbClr val="FF0000"/>
                </a:solidFill>
              </a:rPr>
              <a:t>SEMA </a:t>
            </a:r>
            <a:r>
              <a:rPr lang="en-US" altLang="ko-KR" sz="1050" b="1" dirty="0">
                <a:solidFill>
                  <a:srgbClr val="FF0000"/>
                </a:solidFill>
              </a:rPr>
              <a:t>(</a:t>
            </a:r>
            <a:r>
              <a:rPr lang="ko-KR" altLang="en-US" sz="1050" b="1" dirty="0">
                <a:solidFill>
                  <a:srgbClr val="FF0000"/>
                </a:solidFill>
              </a:rPr>
              <a:t>윈도우</a:t>
            </a:r>
            <a:r>
              <a:rPr lang="en-US" altLang="ko-KR" sz="1050" b="1" dirty="0">
                <a:solidFill>
                  <a:srgbClr val="FF0000"/>
                </a:solidFill>
              </a:rPr>
              <a:t>) 1</a:t>
            </a:r>
            <a:r>
              <a:rPr lang="ko-KR" altLang="en-US" sz="1050" b="1" dirty="0">
                <a:solidFill>
                  <a:srgbClr val="FF0000"/>
                </a:solidFill>
              </a:rPr>
              <a:t>대</a:t>
            </a:r>
            <a:endParaRPr lang="en-US" altLang="ko-KR" sz="1050" b="1" dirty="0">
              <a:solidFill>
                <a:srgbClr val="FF0000"/>
              </a:solidFill>
            </a:endParaRPr>
          </a:p>
          <a:p>
            <a:r>
              <a:rPr lang="en-US" altLang="ko-KR" sz="1050" dirty="0" smtClean="0"/>
              <a:t>   -CEMA(</a:t>
            </a:r>
            <a:r>
              <a:rPr lang="en-US" altLang="ko-KR" sz="1050" dirty="0" err="1" smtClean="0"/>
              <a:t>OpenWRT</a:t>
            </a:r>
            <a:r>
              <a:rPr lang="en-US" altLang="ko-KR" sz="1050" dirty="0" smtClean="0"/>
              <a:t>) 2</a:t>
            </a:r>
            <a:r>
              <a:rPr lang="ko-KR" altLang="en-US" sz="1050" dirty="0" smtClean="0"/>
              <a:t>대</a:t>
            </a:r>
            <a:endParaRPr lang="en-US" altLang="ko-KR" sz="1050" dirty="0" smtClean="0"/>
          </a:p>
          <a:p>
            <a:r>
              <a:rPr lang="en-US" altLang="ko-KR" sz="1050" dirty="0" smtClean="0"/>
              <a:t>   -CEMA(</a:t>
            </a:r>
            <a:r>
              <a:rPr lang="ko-KR" altLang="en-US" sz="1050" dirty="0" smtClean="0"/>
              <a:t>리눅스</a:t>
            </a:r>
            <a:r>
              <a:rPr lang="en-US" altLang="ko-KR" sz="1050" dirty="0" smtClean="0"/>
              <a:t>) 1</a:t>
            </a:r>
            <a:r>
              <a:rPr lang="ko-KR" altLang="en-US" sz="1050" dirty="0" smtClean="0"/>
              <a:t>대</a:t>
            </a:r>
            <a:endParaRPr lang="en-US" altLang="ko-KR" sz="1050" dirty="0" smtClean="0"/>
          </a:p>
          <a:p>
            <a:r>
              <a:rPr lang="en-US" altLang="ko-KR" sz="1050" dirty="0" smtClean="0"/>
              <a:t>   -Appliance(</a:t>
            </a:r>
            <a:r>
              <a:rPr lang="ko-KR" altLang="en-US" sz="1050" dirty="0" smtClean="0"/>
              <a:t>라즈베리</a:t>
            </a:r>
            <a:r>
              <a:rPr lang="en-US" altLang="ko-KR" sz="1050" dirty="0" smtClean="0"/>
              <a:t>) 1</a:t>
            </a:r>
            <a:r>
              <a:rPr lang="ko-KR" altLang="en-US" sz="1050" dirty="0" smtClean="0"/>
              <a:t>대</a:t>
            </a:r>
            <a:r>
              <a:rPr lang="en-US" altLang="ko-KR" sz="1050" dirty="0" smtClean="0"/>
              <a:t>  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4158530" y="2403498"/>
            <a:ext cx="5783226" cy="4373673"/>
            <a:chOff x="369742" y="2060848"/>
            <a:chExt cx="7799450" cy="4373673"/>
          </a:xfrm>
        </p:grpSpPr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0337" y="2060848"/>
              <a:ext cx="6609105" cy="4373673"/>
            </a:xfrm>
            <a:prstGeom prst="rect">
              <a:avLst/>
            </a:prstGeom>
          </p:spPr>
        </p:pic>
        <p:sp>
          <p:nvSpPr>
            <p:cNvPr id="139" name="직사각형 138"/>
            <p:cNvSpPr/>
            <p:nvPr/>
          </p:nvSpPr>
          <p:spPr bwMode="auto">
            <a:xfrm>
              <a:off x="7286888" y="3318611"/>
              <a:ext cx="882304" cy="451212"/>
            </a:xfrm>
            <a:prstGeom prst="rect">
              <a:avLst/>
            </a:prstGeom>
            <a:noFill/>
            <a:ln w="12699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141" name="TextBox 140"/>
            <p:cNvSpPr txBox="1"/>
            <p:nvPr/>
          </p:nvSpPr>
          <p:spPr>
            <a:xfrm>
              <a:off x="7535083" y="3446382"/>
              <a:ext cx="471604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>
                  <a:latin typeface="+mn-ea"/>
                </a:rPr>
                <a:t>EMS</a:t>
              </a:r>
            </a:p>
          </p:txBody>
        </p:sp>
        <p:pic>
          <p:nvPicPr>
            <p:cNvPr id="145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452320" y="3068960"/>
              <a:ext cx="441152" cy="4060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46" name="Picture 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838328" y="3169697"/>
              <a:ext cx="220576" cy="2940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CC8738CB-2239-476E-AA60-DE69E851B770}"/>
                </a:ext>
              </a:extLst>
            </p:cNvPr>
            <p:cNvSpPr txBox="1"/>
            <p:nvPr/>
          </p:nvSpPr>
          <p:spPr>
            <a:xfrm>
              <a:off x="7521056" y="3804190"/>
              <a:ext cx="338554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/>
                <a:t>191</a:t>
              </a:r>
              <a:endParaRPr lang="ko-KR" altLang="en-US" sz="800" dirty="0"/>
            </a:p>
          </p:txBody>
        </p:sp>
        <p:sp>
          <p:nvSpPr>
            <p:cNvPr id="19" name="직사각형 18"/>
            <p:cNvSpPr/>
            <p:nvPr/>
          </p:nvSpPr>
          <p:spPr bwMode="auto">
            <a:xfrm>
              <a:off x="6516216" y="3290670"/>
              <a:ext cx="648072" cy="570378"/>
            </a:xfrm>
            <a:prstGeom prst="rect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155" name="TextBox 154"/>
            <p:cNvSpPr txBox="1"/>
            <p:nvPr/>
          </p:nvSpPr>
          <p:spPr>
            <a:xfrm>
              <a:off x="3620261" y="3810045"/>
              <a:ext cx="1811714" cy="2154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800" b="1" dirty="0">
                  <a:solidFill>
                    <a:srgbClr val="FF0000"/>
                  </a:solidFill>
                  <a:latin typeface="+mj-ea"/>
                </a:rPr>
                <a:t>EMA Protocol(CoAP, MQTT/JSON)</a:t>
              </a:r>
            </a:p>
          </p:txBody>
        </p:sp>
        <p:grpSp>
          <p:nvGrpSpPr>
            <p:cNvPr id="156" name="그룹 8"/>
            <p:cNvGrpSpPr/>
            <p:nvPr/>
          </p:nvGrpSpPr>
          <p:grpSpPr>
            <a:xfrm>
              <a:off x="1907704" y="4686592"/>
              <a:ext cx="699851" cy="676350"/>
              <a:chOff x="3714744" y="1326843"/>
              <a:chExt cx="1143008" cy="957157"/>
            </a:xfrm>
          </p:grpSpPr>
          <p:sp>
            <p:nvSpPr>
              <p:cNvPr id="157" name="직사각형 156"/>
              <p:cNvSpPr/>
              <p:nvPr/>
            </p:nvSpPr>
            <p:spPr bwMode="auto">
              <a:xfrm>
                <a:off x="3714744" y="1643050"/>
                <a:ext cx="1143008" cy="571504"/>
              </a:xfrm>
              <a:prstGeom prst="rect">
                <a:avLst/>
              </a:prstGeom>
              <a:noFill/>
              <a:ln w="12699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11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굴림" pitchFamily="50" charset="-127"/>
                </a:endParaRPr>
              </a:p>
            </p:txBody>
          </p:sp>
          <p:sp>
            <p:nvSpPr>
              <p:cNvPr id="158" name="TextBox 157"/>
              <p:cNvSpPr txBox="1"/>
              <p:nvPr/>
            </p:nvSpPr>
            <p:spPr>
              <a:xfrm>
                <a:off x="3925648" y="1804885"/>
                <a:ext cx="696926" cy="47911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800" b="1" dirty="0" smtClean="0">
                    <a:latin typeface="+mn-ea"/>
                  </a:rPr>
                  <a:t>VTN</a:t>
                </a:r>
              </a:p>
              <a:p>
                <a:r>
                  <a:rPr lang="en-US" altLang="ko-KR" sz="800" b="1" i="1" dirty="0" smtClean="0">
                    <a:latin typeface="+mn-ea"/>
                  </a:rPr>
                  <a:t>JAVA</a:t>
                </a:r>
                <a:endParaRPr lang="en-US" altLang="ko-KR" sz="800" b="1" i="1" dirty="0">
                  <a:latin typeface="+mn-ea"/>
                </a:endParaRPr>
              </a:p>
            </p:txBody>
          </p:sp>
          <p:pic>
            <p:nvPicPr>
              <p:cNvPr id="159" name="Picture 3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3929058" y="1326843"/>
                <a:ext cx="571504" cy="5143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160" name="Picture 2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4429124" y="1454436"/>
                <a:ext cx="285752" cy="37247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</p:grpSp>
        <p:sp>
          <p:nvSpPr>
            <p:cNvPr id="20" name="직사각형 19"/>
            <p:cNvSpPr/>
            <p:nvPr/>
          </p:nvSpPr>
          <p:spPr bwMode="auto">
            <a:xfrm>
              <a:off x="1358991" y="4448703"/>
              <a:ext cx="716695" cy="576064"/>
            </a:xfrm>
            <a:prstGeom prst="rect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EA1543EB-7E4B-4AE5-9F36-85967D179253}"/>
                </a:ext>
              </a:extLst>
            </p:cNvPr>
            <p:cNvSpPr txBox="1"/>
            <p:nvPr/>
          </p:nvSpPr>
          <p:spPr>
            <a:xfrm>
              <a:off x="2582911" y="4795491"/>
              <a:ext cx="338554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/>
                <a:t>181</a:t>
              </a:r>
              <a:endParaRPr lang="ko-KR" altLang="en-US" sz="800" dirty="0"/>
            </a:p>
          </p:txBody>
        </p:sp>
        <p:pic>
          <p:nvPicPr>
            <p:cNvPr id="162" name="Picture 20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1180713" y="3528001"/>
              <a:ext cx="426428" cy="345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63" name="TextBox 162"/>
            <p:cNvSpPr txBox="1"/>
            <p:nvPr/>
          </p:nvSpPr>
          <p:spPr>
            <a:xfrm>
              <a:off x="1632701" y="3527447"/>
              <a:ext cx="937447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b="1" dirty="0">
                  <a:latin typeface="+mj-ea"/>
                </a:rPr>
                <a:t>SEMA</a:t>
              </a:r>
              <a:endParaRPr lang="en-US" altLang="ko-KR" sz="1050" b="1" dirty="0">
                <a:latin typeface="+mj-ea"/>
                <a:ea typeface="+mj-ea"/>
              </a:endParaRPr>
            </a:p>
          </p:txBody>
        </p:sp>
        <p:sp>
          <p:nvSpPr>
            <p:cNvPr id="164" name="직사각형 163"/>
            <p:cNvSpPr/>
            <p:nvPr/>
          </p:nvSpPr>
          <p:spPr bwMode="auto">
            <a:xfrm>
              <a:off x="791993" y="3499583"/>
              <a:ext cx="1407817" cy="492600"/>
            </a:xfrm>
            <a:prstGeom prst="rect">
              <a:avLst/>
            </a:prstGeom>
            <a:noFill/>
            <a:ln w="12699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lang="ko-KR" altLang="en-US" sz="1600" dirty="0"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332BAFED-1704-406F-8154-2B31F062E132}"/>
                </a:ext>
              </a:extLst>
            </p:cNvPr>
            <p:cNvSpPr txBox="1"/>
            <p:nvPr/>
          </p:nvSpPr>
          <p:spPr>
            <a:xfrm>
              <a:off x="1383638" y="3283744"/>
              <a:ext cx="338554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/>
                <a:t>173</a:t>
              </a:r>
              <a:endParaRPr lang="ko-KR" altLang="en-US" sz="800" dirty="0"/>
            </a:p>
          </p:txBody>
        </p:sp>
        <p:sp>
          <p:nvSpPr>
            <p:cNvPr id="21" name="직사각형 20"/>
            <p:cNvSpPr/>
            <p:nvPr/>
          </p:nvSpPr>
          <p:spPr bwMode="auto">
            <a:xfrm>
              <a:off x="369742" y="3804190"/>
              <a:ext cx="648072" cy="635123"/>
            </a:xfrm>
            <a:prstGeom prst="rect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굴림" pitchFamily="50" charset="-127"/>
              </a:endParaRPr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116845" y="2594728"/>
            <a:ext cx="4099582" cy="2797969"/>
            <a:chOff x="2768129" y="1382682"/>
            <a:chExt cx="6094275" cy="2058412"/>
          </a:xfrm>
        </p:grpSpPr>
        <p:grpSp>
          <p:nvGrpSpPr>
            <p:cNvPr id="25" name="그룹 8"/>
            <p:cNvGrpSpPr/>
            <p:nvPr/>
          </p:nvGrpSpPr>
          <p:grpSpPr>
            <a:xfrm>
              <a:off x="2768129" y="2623756"/>
              <a:ext cx="699851" cy="676350"/>
              <a:chOff x="3714744" y="1326843"/>
              <a:chExt cx="1143008" cy="957157"/>
            </a:xfrm>
          </p:grpSpPr>
          <p:sp>
            <p:nvSpPr>
              <p:cNvPr id="26" name="직사각형 25"/>
              <p:cNvSpPr/>
              <p:nvPr/>
            </p:nvSpPr>
            <p:spPr bwMode="auto">
              <a:xfrm>
                <a:off x="3714744" y="1643050"/>
                <a:ext cx="1143008" cy="571504"/>
              </a:xfrm>
              <a:prstGeom prst="rect">
                <a:avLst/>
              </a:prstGeom>
              <a:noFill/>
              <a:ln w="12699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11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굴림" pitchFamily="50" charset="-127"/>
                </a:endParaRPr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3925648" y="1804885"/>
                <a:ext cx="696926" cy="47911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800" b="1" dirty="0" smtClean="0">
                    <a:latin typeface="+mn-ea"/>
                  </a:rPr>
                  <a:t>VTN</a:t>
                </a:r>
              </a:p>
              <a:p>
                <a:r>
                  <a:rPr lang="en-US" altLang="ko-KR" sz="800" b="1" i="1" dirty="0" smtClean="0">
                    <a:latin typeface="+mn-ea"/>
                  </a:rPr>
                  <a:t>JAVA</a:t>
                </a:r>
                <a:endParaRPr lang="en-US" altLang="ko-KR" sz="800" b="1" i="1" dirty="0">
                  <a:latin typeface="+mn-ea"/>
                </a:endParaRPr>
              </a:p>
            </p:txBody>
          </p:sp>
          <p:pic>
            <p:nvPicPr>
              <p:cNvPr id="28" name="Picture 3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3929058" y="1326843"/>
                <a:ext cx="571504" cy="5143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29" name="Picture 2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4429124" y="1454436"/>
                <a:ext cx="285752" cy="37247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</p:grpSp>
        <p:sp>
          <p:nvSpPr>
            <p:cNvPr id="31" name="직사각형 30"/>
            <p:cNvSpPr/>
            <p:nvPr/>
          </p:nvSpPr>
          <p:spPr bwMode="auto">
            <a:xfrm>
              <a:off x="5511598" y="1632333"/>
              <a:ext cx="882304" cy="451212"/>
            </a:xfrm>
            <a:prstGeom prst="rect">
              <a:avLst/>
            </a:prstGeom>
            <a:noFill/>
            <a:ln w="12699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5759793" y="1760104"/>
              <a:ext cx="471604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>
                  <a:latin typeface="+mn-ea"/>
                </a:rPr>
                <a:t>EMS</a:t>
              </a:r>
            </a:p>
          </p:txBody>
        </p:sp>
        <p:pic>
          <p:nvPicPr>
            <p:cNvPr id="33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677030" y="1382682"/>
              <a:ext cx="441152" cy="4060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34" name="Picture 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063038" y="1483419"/>
              <a:ext cx="220576" cy="2940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35" name="Picture 20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7472969" y="2976912"/>
              <a:ext cx="426428" cy="345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6" name="TextBox 35"/>
            <p:cNvSpPr txBox="1"/>
            <p:nvPr/>
          </p:nvSpPr>
          <p:spPr>
            <a:xfrm>
              <a:off x="7924957" y="2976358"/>
              <a:ext cx="937447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b="1" dirty="0">
                  <a:latin typeface="+mj-ea"/>
                </a:rPr>
                <a:t>SEMA</a:t>
              </a:r>
              <a:endParaRPr lang="en-US" altLang="ko-KR" sz="1050" b="1" dirty="0">
                <a:latin typeface="+mj-ea"/>
                <a:ea typeface="+mj-ea"/>
              </a:endParaRPr>
            </a:p>
          </p:txBody>
        </p:sp>
        <p:sp>
          <p:nvSpPr>
            <p:cNvPr id="37" name="직사각형 36"/>
            <p:cNvSpPr/>
            <p:nvPr/>
          </p:nvSpPr>
          <p:spPr bwMode="auto">
            <a:xfrm>
              <a:off x="7084249" y="2948494"/>
              <a:ext cx="1407817" cy="492600"/>
            </a:xfrm>
            <a:prstGeom prst="rect">
              <a:avLst/>
            </a:prstGeom>
            <a:noFill/>
            <a:ln w="12699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lang="ko-KR" altLang="en-US" sz="1600" dirty="0">
                <a:latin typeface="Times New Roman" pitchFamily="18" charset="0"/>
                <a:ea typeface="굴림" pitchFamily="50" charset="-127"/>
              </a:endParaRPr>
            </a:p>
          </p:txBody>
        </p:sp>
        <p:cxnSp>
          <p:nvCxnSpPr>
            <p:cNvPr id="38" name="직선 연결선 37"/>
            <p:cNvCxnSpPr>
              <a:stCxn id="26" idx="3"/>
              <a:endCxn id="31" idx="2"/>
            </p:cNvCxnSpPr>
            <p:nvPr/>
          </p:nvCxnSpPr>
          <p:spPr bwMode="auto">
            <a:xfrm flipV="1">
              <a:off x="3467980" y="2083545"/>
              <a:ext cx="2484770" cy="965570"/>
            </a:xfrm>
            <a:prstGeom prst="line">
              <a:avLst/>
            </a:prstGeom>
            <a:solidFill>
              <a:schemeClr val="accent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9" name="직선 연결선 38"/>
            <p:cNvCxnSpPr>
              <a:stCxn id="31" idx="2"/>
              <a:endCxn id="37" idx="0"/>
            </p:cNvCxnSpPr>
            <p:nvPr/>
          </p:nvCxnSpPr>
          <p:spPr bwMode="auto">
            <a:xfrm>
              <a:off x="5952750" y="2083545"/>
              <a:ext cx="1835408" cy="864949"/>
            </a:xfrm>
            <a:prstGeom prst="line">
              <a:avLst/>
            </a:prstGeom>
            <a:solidFill>
              <a:schemeClr val="accent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0" name="TextBox 39"/>
            <p:cNvSpPr txBox="1"/>
            <p:nvPr/>
          </p:nvSpPr>
          <p:spPr>
            <a:xfrm>
              <a:off x="4969590" y="2412995"/>
              <a:ext cx="1811714" cy="2154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800" b="1" dirty="0">
                  <a:solidFill>
                    <a:srgbClr val="FF0000"/>
                  </a:solidFill>
                  <a:latin typeface="+mj-ea"/>
                </a:rPr>
                <a:t>EMA Protocol(CoAP, MQTT/JSON)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EA1543EB-7E4B-4AE5-9F36-85967D179253}"/>
                </a:ext>
              </a:extLst>
            </p:cNvPr>
            <p:cNvSpPr txBox="1"/>
            <p:nvPr/>
          </p:nvSpPr>
          <p:spPr>
            <a:xfrm>
              <a:off x="3443336" y="2732655"/>
              <a:ext cx="338554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/>
                <a:t>181</a:t>
              </a:r>
              <a:endParaRPr lang="ko-KR" altLang="en-US" sz="800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332BAFED-1704-406F-8154-2B31F062E132}"/>
                </a:ext>
              </a:extLst>
            </p:cNvPr>
            <p:cNvSpPr txBox="1"/>
            <p:nvPr/>
          </p:nvSpPr>
          <p:spPr>
            <a:xfrm>
              <a:off x="7675894" y="2732655"/>
              <a:ext cx="338554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/>
                <a:t>173</a:t>
              </a:r>
              <a:endParaRPr lang="ko-KR" altLang="en-US" sz="800" dirty="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CC8738CB-2239-476E-AA60-DE69E851B770}"/>
                </a:ext>
              </a:extLst>
            </p:cNvPr>
            <p:cNvSpPr txBox="1"/>
            <p:nvPr/>
          </p:nvSpPr>
          <p:spPr>
            <a:xfrm>
              <a:off x="5745766" y="2117912"/>
              <a:ext cx="338554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/>
                <a:t>191</a:t>
              </a:r>
              <a:endParaRPr lang="ko-KR" altLang="en-US" sz="800" dirty="0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3768588" y="2267213"/>
              <a:ext cx="116891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 smtClean="0">
                  <a:solidFill>
                    <a:srgbClr val="FF0000"/>
                  </a:solidFill>
                </a:rPr>
                <a:t>DR Event </a:t>
              </a:r>
              <a:r>
                <a:rPr lang="ko-KR" altLang="en-US" sz="1200" b="1" dirty="0" smtClean="0">
                  <a:solidFill>
                    <a:srgbClr val="FF0000"/>
                  </a:solidFill>
                </a:rPr>
                <a:t>발생</a:t>
              </a:r>
              <a:endParaRPr lang="en-US" altLang="ko-KR" sz="1200" b="1" dirty="0" smtClean="0">
                <a:solidFill>
                  <a:srgbClr val="FF0000"/>
                </a:solidFill>
              </a:endParaRPr>
            </a:p>
            <a:p>
              <a:r>
                <a:rPr lang="en-US" altLang="ko-KR" sz="1200" b="1" dirty="0" smtClean="0">
                  <a:solidFill>
                    <a:srgbClr val="FF0000"/>
                  </a:solidFill>
                </a:rPr>
                <a:t>(181)</a:t>
              </a:r>
              <a:endParaRPr lang="ko-KR" altLang="en-US" sz="1200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4477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계층 구조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Smart Energy Framework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050143" y="18331"/>
            <a:ext cx="2073003" cy="235449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50" dirty="0" smtClean="0"/>
              <a:t>IP : 192.168.1.xxx</a:t>
            </a:r>
          </a:p>
          <a:p>
            <a:endParaRPr lang="en-US" altLang="ko-KR" sz="1050" dirty="0" smtClean="0"/>
          </a:p>
          <a:p>
            <a:r>
              <a:rPr lang="en-US" altLang="ko-KR" sz="1050" dirty="0" smtClean="0"/>
              <a:t>EMS 1</a:t>
            </a:r>
            <a:r>
              <a:rPr lang="ko-KR" altLang="en-US" sz="1050" dirty="0" smtClean="0"/>
              <a:t>대 </a:t>
            </a:r>
            <a:r>
              <a:rPr lang="en-US" altLang="ko-KR" sz="1050" dirty="0" smtClean="0"/>
              <a:t>(Window)</a:t>
            </a:r>
          </a:p>
          <a:p>
            <a:endParaRPr lang="en-US" altLang="ko-KR" sz="1050" dirty="0" smtClean="0"/>
          </a:p>
          <a:p>
            <a:r>
              <a:rPr lang="en-US" altLang="ko-KR" sz="1050" dirty="0" smtClean="0"/>
              <a:t>VTN 1</a:t>
            </a:r>
            <a:r>
              <a:rPr lang="ko-KR" altLang="en-US" sz="1050" dirty="0" smtClean="0"/>
              <a:t>대 </a:t>
            </a:r>
            <a:r>
              <a:rPr lang="en-US" altLang="ko-KR" sz="1050" dirty="0" smtClean="0"/>
              <a:t>(</a:t>
            </a:r>
            <a:r>
              <a:rPr lang="ko-KR" altLang="en-US" sz="1050" dirty="0" smtClean="0"/>
              <a:t>리눅스</a:t>
            </a:r>
            <a:r>
              <a:rPr lang="en-US" altLang="ko-KR" sz="1050" dirty="0" smtClean="0"/>
              <a:t>)</a:t>
            </a:r>
          </a:p>
          <a:p>
            <a:r>
              <a:rPr lang="en-US" altLang="ko-KR" sz="1050" dirty="0" smtClean="0"/>
              <a:t>   -SEMA+VEN </a:t>
            </a:r>
            <a:r>
              <a:rPr lang="en-US" altLang="ko-KR" sz="1050" dirty="0"/>
              <a:t>(</a:t>
            </a:r>
            <a:r>
              <a:rPr lang="ko-KR" altLang="en-US" sz="1050" dirty="0"/>
              <a:t>리눅스</a:t>
            </a:r>
            <a:r>
              <a:rPr lang="en-US" altLang="ko-KR" sz="1050" dirty="0"/>
              <a:t>) 1</a:t>
            </a:r>
            <a:r>
              <a:rPr lang="ko-KR" altLang="en-US" sz="1050" dirty="0"/>
              <a:t>대</a:t>
            </a:r>
            <a:endParaRPr lang="en-US" altLang="ko-KR" sz="1050" dirty="0"/>
          </a:p>
          <a:p>
            <a:r>
              <a:rPr lang="en-US" altLang="ko-KR" sz="1050" dirty="0" smtClean="0"/>
              <a:t>   -Appliance(</a:t>
            </a:r>
            <a:r>
              <a:rPr lang="ko-KR" altLang="en-US" sz="1050" dirty="0" smtClean="0"/>
              <a:t>라즈베리</a:t>
            </a:r>
            <a:r>
              <a:rPr lang="en-US" altLang="ko-KR" sz="1050" dirty="0" smtClean="0"/>
              <a:t>) 3</a:t>
            </a:r>
            <a:r>
              <a:rPr lang="ko-KR" altLang="en-US" sz="1050" dirty="0" smtClean="0"/>
              <a:t>대</a:t>
            </a:r>
            <a:endParaRPr lang="en-US" altLang="ko-KR" sz="1050" dirty="0" smtClean="0"/>
          </a:p>
          <a:p>
            <a:r>
              <a:rPr lang="en-US" altLang="ko-KR" sz="1050" dirty="0"/>
              <a:t> </a:t>
            </a:r>
            <a:r>
              <a:rPr lang="en-US" altLang="ko-KR" sz="1050" dirty="0" smtClean="0"/>
              <a:t>  -SEMA+VEN_</a:t>
            </a:r>
            <a:r>
              <a:rPr lang="en-US" altLang="ko-KR" sz="1050" i="1" dirty="0" smtClean="0"/>
              <a:t>Java</a:t>
            </a:r>
            <a:r>
              <a:rPr lang="en-US" altLang="ko-KR" sz="1050" dirty="0"/>
              <a:t>(</a:t>
            </a:r>
            <a:r>
              <a:rPr lang="ko-KR" altLang="en-US" sz="1050" dirty="0"/>
              <a:t>윈도우</a:t>
            </a:r>
            <a:r>
              <a:rPr lang="en-US" altLang="ko-KR" sz="1050" dirty="0"/>
              <a:t>) 1</a:t>
            </a:r>
            <a:r>
              <a:rPr lang="ko-KR" altLang="en-US" sz="1050" dirty="0"/>
              <a:t>대</a:t>
            </a:r>
            <a:endParaRPr lang="en-US" altLang="ko-KR" sz="1050" dirty="0"/>
          </a:p>
          <a:p>
            <a:r>
              <a:rPr lang="en-US" altLang="ko-KR" sz="1050" dirty="0" smtClean="0"/>
              <a:t>   -CEMA(</a:t>
            </a:r>
            <a:r>
              <a:rPr lang="en-US" altLang="ko-KR" sz="1050" dirty="0" err="1" smtClean="0"/>
              <a:t>OpenWRT</a:t>
            </a:r>
            <a:r>
              <a:rPr lang="en-US" altLang="ko-KR" sz="1050" dirty="0" smtClean="0"/>
              <a:t>) 3</a:t>
            </a:r>
            <a:r>
              <a:rPr lang="ko-KR" altLang="en-US" sz="1050" dirty="0" smtClean="0"/>
              <a:t>대</a:t>
            </a:r>
            <a:endParaRPr lang="en-US" altLang="ko-KR" sz="1050" dirty="0" smtClean="0"/>
          </a:p>
          <a:p>
            <a:endParaRPr lang="en-US" altLang="ko-KR" sz="1050" dirty="0" smtClean="0"/>
          </a:p>
          <a:p>
            <a:r>
              <a:rPr lang="en-US" altLang="ko-KR" sz="1050" dirty="0" smtClean="0"/>
              <a:t>SEMA </a:t>
            </a:r>
            <a:r>
              <a:rPr lang="en-US" altLang="ko-KR" sz="1050" dirty="0"/>
              <a:t>(</a:t>
            </a:r>
            <a:r>
              <a:rPr lang="ko-KR" altLang="en-US" sz="1050" dirty="0"/>
              <a:t>윈도우</a:t>
            </a:r>
            <a:r>
              <a:rPr lang="en-US" altLang="ko-KR" sz="1050" dirty="0"/>
              <a:t>) 1</a:t>
            </a:r>
            <a:r>
              <a:rPr lang="ko-KR" altLang="en-US" sz="1050" dirty="0"/>
              <a:t>대</a:t>
            </a:r>
            <a:endParaRPr lang="en-US" altLang="ko-KR" sz="1050" dirty="0"/>
          </a:p>
          <a:p>
            <a:r>
              <a:rPr lang="en-US" altLang="ko-KR" sz="1050" b="1" dirty="0" smtClean="0">
                <a:solidFill>
                  <a:srgbClr val="FF0000"/>
                </a:solidFill>
              </a:rPr>
              <a:t>   -CEMA(</a:t>
            </a:r>
            <a:r>
              <a:rPr lang="en-US" altLang="ko-KR" sz="1050" b="1" dirty="0" err="1" smtClean="0">
                <a:solidFill>
                  <a:srgbClr val="FF0000"/>
                </a:solidFill>
              </a:rPr>
              <a:t>OpenWRT</a:t>
            </a:r>
            <a:r>
              <a:rPr lang="en-US" altLang="ko-KR" sz="1050" b="1" dirty="0" smtClean="0">
                <a:solidFill>
                  <a:srgbClr val="FF0000"/>
                </a:solidFill>
              </a:rPr>
              <a:t>) 2</a:t>
            </a:r>
            <a:r>
              <a:rPr lang="ko-KR" altLang="en-US" sz="1050" b="1" dirty="0" smtClean="0">
                <a:solidFill>
                  <a:srgbClr val="FF0000"/>
                </a:solidFill>
              </a:rPr>
              <a:t>대</a:t>
            </a:r>
            <a:endParaRPr lang="en-US" altLang="ko-KR" sz="1050" b="1" dirty="0" smtClean="0">
              <a:solidFill>
                <a:srgbClr val="FF0000"/>
              </a:solidFill>
            </a:endParaRPr>
          </a:p>
          <a:p>
            <a:r>
              <a:rPr lang="en-US" altLang="ko-KR" sz="1050" b="1" dirty="0" smtClean="0">
                <a:solidFill>
                  <a:srgbClr val="FF0000"/>
                </a:solidFill>
              </a:rPr>
              <a:t>   -CEMA(</a:t>
            </a:r>
            <a:r>
              <a:rPr lang="ko-KR" altLang="en-US" sz="1050" b="1" dirty="0" smtClean="0">
                <a:solidFill>
                  <a:srgbClr val="FF0000"/>
                </a:solidFill>
              </a:rPr>
              <a:t>리눅스</a:t>
            </a:r>
            <a:r>
              <a:rPr lang="en-US" altLang="ko-KR" sz="1050" b="1" dirty="0" smtClean="0">
                <a:solidFill>
                  <a:srgbClr val="FF0000"/>
                </a:solidFill>
              </a:rPr>
              <a:t>) 1</a:t>
            </a:r>
            <a:r>
              <a:rPr lang="ko-KR" altLang="en-US" sz="1050" b="1" dirty="0" smtClean="0">
                <a:solidFill>
                  <a:srgbClr val="FF0000"/>
                </a:solidFill>
              </a:rPr>
              <a:t>대</a:t>
            </a:r>
            <a:endParaRPr lang="en-US" altLang="ko-KR" sz="1050" b="1" dirty="0" smtClean="0">
              <a:solidFill>
                <a:srgbClr val="FF0000"/>
              </a:solidFill>
            </a:endParaRPr>
          </a:p>
          <a:p>
            <a:r>
              <a:rPr lang="en-US" altLang="ko-KR" sz="1050" b="1" dirty="0" smtClean="0">
                <a:solidFill>
                  <a:srgbClr val="FF0000"/>
                </a:solidFill>
              </a:rPr>
              <a:t>   -Appliance(</a:t>
            </a:r>
            <a:r>
              <a:rPr lang="ko-KR" altLang="en-US" sz="1050" b="1" dirty="0" smtClean="0">
                <a:solidFill>
                  <a:srgbClr val="FF0000"/>
                </a:solidFill>
              </a:rPr>
              <a:t>라즈베리</a:t>
            </a:r>
            <a:r>
              <a:rPr lang="en-US" altLang="ko-KR" sz="1050" b="1" dirty="0" smtClean="0">
                <a:solidFill>
                  <a:srgbClr val="FF0000"/>
                </a:solidFill>
              </a:rPr>
              <a:t>) 1</a:t>
            </a:r>
            <a:r>
              <a:rPr lang="ko-KR" altLang="en-US" sz="1050" b="1" dirty="0" smtClean="0">
                <a:solidFill>
                  <a:srgbClr val="FF0000"/>
                </a:solidFill>
              </a:rPr>
              <a:t>대</a:t>
            </a:r>
            <a:r>
              <a:rPr lang="en-US" altLang="ko-KR" sz="1050" b="1" dirty="0" smtClean="0">
                <a:solidFill>
                  <a:srgbClr val="FF0000"/>
                </a:solidFill>
              </a:rPr>
              <a:t>  </a:t>
            </a:r>
          </a:p>
        </p:txBody>
      </p:sp>
      <p:grpSp>
        <p:nvGrpSpPr>
          <p:cNvPr id="8" name="그룹 7"/>
          <p:cNvGrpSpPr/>
          <p:nvPr/>
        </p:nvGrpSpPr>
        <p:grpSpPr>
          <a:xfrm>
            <a:off x="3222462" y="2403406"/>
            <a:ext cx="5921538" cy="4120809"/>
            <a:chOff x="611560" y="1844824"/>
            <a:chExt cx="6425594" cy="4120809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2645" y="1844824"/>
              <a:ext cx="6154509" cy="4120809"/>
            </a:xfrm>
            <a:prstGeom prst="rect">
              <a:avLst/>
            </a:prstGeom>
          </p:spPr>
        </p:pic>
        <p:pic>
          <p:nvPicPr>
            <p:cNvPr id="25" name="Picture 6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445095" y="2872875"/>
              <a:ext cx="218703" cy="231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26" name="직사각형 25"/>
            <p:cNvSpPr/>
            <p:nvPr/>
          </p:nvSpPr>
          <p:spPr bwMode="auto">
            <a:xfrm>
              <a:off x="2445095" y="2771915"/>
              <a:ext cx="568629" cy="454318"/>
            </a:xfrm>
            <a:prstGeom prst="rect">
              <a:avLst/>
            </a:prstGeom>
            <a:noFill/>
            <a:ln w="12699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lang="ko-KR" altLang="en-US" sz="1100" dirty="0"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2620058" y="2906993"/>
              <a:ext cx="437406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>
                  <a:latin typeface="+mj-ea"/>
                </a:rPr>
                <a:t>CEMA</a:t>
              </a:r>
              <a:endParaRPr lang="en-US" altLang="ko-KR" sz="700" b="1" dirty="0">
                <a:latin typeface="+mj-ea"/>
                <a:ea typeface="+mj-ea"/>
              </a:endParaRPr>
            </a:p>
          </p:txBody>
        </p:sp>
        <p:pic>
          <p:nvPicPr>
            <p:cNvPr id="28" name="Picture 6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782327" y="2864442"/>
              <a:ext cx="218703" cy="231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29" name="직사각형 28"/>
            <p:cNvSpPr/>
            <p:nvPr/>
          </p:nvSpPr>
          <p:spPr bwMode="auto">
            <a:xfrm>
              <a:off x="1782327" y="2763482"/>
              <a:ext cx="568629" cy="454318"/>
            </a:xfrm>
            <a:prstGeom prst="rect">
              <a:avLst/>
            </a:prstGeom>
            <a:noFill/>
            <a:ln w="12699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lang="ko-KR" altLang="en-US" sz="1100" dirty="0"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957290" y="2898560"/>
              <a:ext cx="437406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>
                  <a:latin typeface="+mj-ea"/>
                </a:rPr>
                <a:t>CEMA</a:t>
              </a:r>
              <a:endParaRPr lang="en-US" altLang="ko-KR" sz="700" b="1" dirty="0">
                <a:latin typeface="+mj-ea"/>
                <a:ea typeface="+mj-ea"/>
              </a:endParaRPr>
            </a:p>
          </p:txBody>
        </p:sp>
        <p:pic>
          <p:nvPicPr>
            <p:cNvPr id="31" name="Picture 6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106170" y="2898440"/>
              <a:ext cx="218703" cy="231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32" name="직사각형 31"/>
            <p:cNvSpPr/>
            <p:nvPr/>
          </p:nvSpPr>
          <p:spPr bwMode="auto">
            <a:xfrm>
              <a:off x="1106170" y="2797480"/>
              <a:ext cx="568629" cy="454318"/>
            </a:xfrm>
            <a:prstGeom prst="rect">
              <a:avLst/>
            </a:prstGeom>
            <a:noFill/>
            <a:ln w="12699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lang="ko-KR" altLang="en-US" sz="1100" dirty="0"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281133" y="2932558"/>
              <a:ext cx="437406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>
                  <a:latin typeface="+mj-ea"/>
                </a:rPr>
                <a:t>CEMA</a:t>
              </a:r>
              <a:endParaRPr lang="en-US" altLang="ko-KR" sz="700" b="1" dirty="0">
                <a:latin typeface="+mj-ea"/>
                <a:ea typeface="+mj-ea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4203888" y="2966933"/>
              <a:ext cx="1811714" cy="2154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800" b="1" dirty="0">
                  <a:solidFill>
                    <a:srgbClr val="FF0000"/>
                  </a:solidFill>
                  <a:latin typeface="+mj-ea"/>
                </a:rPr>
                <a:t>EMA Protocol(CoAP, MQTT/JSON)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0C6736A-E165-4FB9-AAFE-1A4F8236B77A}"/>
                </a:ext>
              </a:extLst>
            </p:cNvPr>
            <p:cNvSpPr txBox="1"/>
            <p:nvPr/>
          </p:nvSpPr>
          <p:spPr>
            <a:xfrm>
              <a:off x="1062587" y="2590469"/>
              <a:ext cx="338554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/>
                <a:t>104</a:t>
              </a:r>
              <a:endParaRPr lang="ko-KR" altLang="en-US" sz="800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CC23610-96BC-43EB-9C35-9912F5AF8BE6}"/>
                </a:ext>
              </a:extLst>
            </p:cNvPr>
            <p:cNvSpPr txBox="1"/>
            <p:nvPr/>
          </p:nvSpPr>
          <p:spPr>
            <a:xfrm>
              <a:off x="1813889" y="2556471"/>
              <a:ext cx="338554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/>
                <a:t>121</a:t>
              </a:r>
              <a:endParaRPr lang="ko-KR" altLang="en-US" sz="800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212D532-D46F-447E-95AD-871B3991F0AC}"/>
                </a:ext>
              </a:extLst>
            </p:cNvPr>
            <p:cNvSpPr txBox="1"/>
            <p:nvPr/>
          </p:nvSpPr>
          <p:spPr>
            <a:xfrm>
              <a:off x="2411760" y="2564904"/>
              <a:ext cx="338554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/>
                <a:t>105</a:t>
              </a:r>
              <a:endParaRPr lang="ko-KR" altLang="en-US" sz="800" dirty="0"/>
            </a:p>
          </p:txBody>
        </p:sp>
        <p:sp>
          <p:nvSpPr>
            <p:cNvPr id="4" name="직사각형 3"/>
            <p:cNvSpPr/>
            <p:nvPr/>
          </p:nvSpPr>
          <p:spPr bwMode="auto">
            <a:xfrm>
              <a:off x="2437660" y="3138147"/>
              <a:ext cx="576064" cy="559512"/>
            </a:xfrm>
            <a:prstGeom prst="rect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39" name="직사각형 38"/>
            <p:cNvSpPr/>
            <p:nvPr/>
          </p:nvSpPr>
          <p:spPr bwMode="auto">
            <a:xfrm>
              <a:off x="1774892" y="3129594"/>
              <a:ext cx="576064" cy="559512"/>
            </a:xfrm>
            <a:prstGeom prst="rect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40" name="직사각형 39"/>
            <p:cNvSpPr/>
            <p:nvPr/>
          </p:nvSpPr>
          <p:spPr bwMode="auto">
            <a:xfrm>
              <a:off x="1115616" y="3129594"/>
              <a:ext cx="576064" cy="559512"/>
            </a:xfrm>
            <a:prstGeom prst="rect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5" name="직사각형 4"/>
            <p:cNvSpPr/>
            <p:nvPr/>
          </p:nvSpPr>
          <p:spPr bwMode="auto">
            <a:xfrm>
              <a:off x="611560" y="4365104"/>
              <a:ext cx="3744416" cy="720080"/>
            </a:xfrm>
            <a:prstGeom prst="rect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955272" y="4372236"/>
              <a:ext cx="1400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 smtClean="0"/>
                <a:t>가상 </a:t>
              </a:r>
              <a:r>
                <a:rPr lang="en-US" altLang="ko-KR" b="1" dirty="0" smtClean="0"/>
                <a:t>Device</a:t>
              </a:r>
              <a:endParaRPr lang="ko-KR" altLang="en-US" b="1" dirty="0"/>
            </a:p>
          </p:txBody>
        </p:sp>
      </p:grpSp>
      <p:grpSp>
        <p:nvGrpSpPr>
          <p:cNvPr id="38" name="그룹 37"/>
          <p:cNvGrpSpPr/>
          <p:nvPr/>
        </p:nvGrpSpPr>
        <p:grpSpPr>
          <a:xfrm>
            <a:off x="182059" y="2643074"/>
            <a:ext cx="2830162" cy="3226333"/>
            <a:chOff x="6032242" y="2732655"/>
            <a:chExt cx="2830162" cy="3226333"/>
          </a:xfrm>
        </p:grpSpPr>
        <p:pic>
          <p:nvPicPr>
            <p:cNvPr id="41" name="Picture 20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7472969" y="2976912"/>
              <a:ext cx="426428" cy="345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2" name="TextBox 41"/>
            <p:cNvSpPr txBox="1"/>
            <p:nvPr/>
          </p:nvSpPr>
          <p:spPr>
            <a:xfrm>
              <a:off x="7924957" y="2976358"/>
              <a:ext cx="937447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b="1" dirty="0">
                  <a:latin typeface="+mj-ea"/>
                </a:rPr>
                <a:t>SEMA</a:t>
              </a:r>
              <a:endParaRPr lang="en-US" altLang="ko-KR" sz="1050" b="1" dirty="0">
                <a:latin typeface="+mj-ea"/>
                <a:ea typeface="+mj-ea"/>
              </a:endParaRPr>
            </a:p>
          </p:txBody>
        </p:sp>
        <p:sp>
          <p:nvSpPr>
            <p:cNvPr id="43" name="직사각형 42"/>
            <p:cNvSpPr/>
            <p:nvPr/>
          </p:nvSpPr>
          <p:spPr bwMode="auto">
            <a:xfrm>
              <a:off x="7084249" y="2948494"/>
              <a:ext cx="1407817" cy="492600"/>
            </a:xfrm>
            <a:prstGeom prst="rect">
              <a:avLst/>
            </a:prstGeom>
            <a:noFill/>
            <a:ln w="12699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lang="ko-KR" altLang="en-US" sz="1600" dirty="0">
                <a:latin typeface="Times New Roman" pitchFamily="18" charset="0"/>
                <a:ea typeface="굴림" pitchFamily="50" charset="-127"/>
              </a:endParaRPr>
            </a:p>
          </p:txBody>
        </p:sp>
        <p:cxnSp>
          <p:nvCxnSpPr>
            <p:cNvPr id="44" name="직선 연결선 43"/>
            <p:cNvCxnSpPr>
              <a:stCxn id="50" idx="0"/>
              <a:endCxn id="43" idx="2"/>
            </p:cNvCxnSpPr>
            <p:nvPr/>
          </p:nvCxnSpPr>
          <p:spPr bwMode="auto">
            <a:xfrm flipV="1">
              <a:off x="7334458" y="3441094"/>
              <a:ext cx="453700" cy="1101312"/>
            </a:xfrm>
            <a:prstGeom prst="line">
              <a:avLst/>
            </a:prstGeom>
            <a:solidFill>
              <a:schemeClr val="accent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5" name="직선 연결선 44"/>
            <p:cNvCxnSpPr>
              <a:stCxn id="43" idx="2"/>
              <a:endCxn id="47" idx="0"/>
            </p:cNvCxnSpPr>
            <p:nvPr/>
          </p:nvCxnSpPr>
          <p:spPr bwMode="auto">
            <a:xfrm>
              <a:off x="7788158" y="3441094"/>
              <a:ext cx="246151" cy="1101312"/>
            </a:xfrm>
            <a:prstGeom prst="line">
              <a:avLst/>
            </a:prstGeom>
            <a:solidFill>
              <a:schemeClr val="accent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pic>
          <p:nvPicPr>
            <p:cNvPr id="46" name="Picture 6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749994" y="4643366"/>
              <a:ext cx="218703" cy="231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47" name="직사각형 46"/>
            <p:cNvSpPr/>
            <p:nvPr/>
          </p:nvSpPr>
          <p:spPr bwMode="auto">
            <a:xfrm>
              <a:off x="7749994" y="4542406"/>
              <a:ext cx="568629" cy="454318"/>
            </a:xfrm>
            <a:prstGeom prst="rect">
              <a:avLst/>
            </a:prstGeom>
            <a:noFill/>
            <a:ln w="12699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lang="ko-KR" altLang="en-US" sz="1100" dirty="0"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7924957" y="4677484"/>
              <a:ext cx="437406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>
                  <a:latin typeface="+mj-ea"/>
                </a:rPr>
                <a:t>CEMA</a:t>
              </a:r>
              <a:endParaRPr lang="en-US" altLang="ko-KR" sz="700" b="1" dirty="0">
                <a:latin typeface="+mj-ea"/>
                <a:ea typeface="+mj-ea"/>
              </a:endParaRPr>
            </a:p>
          </p:txBody>
        </p:sp>
        <p:pic>
          <p:nvPicPr>
            <p:cNvPr id="49" name="Picture 6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050143" y="4643366"/>
              <a:ext cx="218703" cy="231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50" name="직사각형 49"/>
            <p:cNvSpPr/>
            <p:nvPr/>
          </p:nvSpPr>
          <p:spPr bwMode="auto">
            <a:xfrm>
              <a:off x="7050143" y="4542406"/>
              <a:ext cx="568629" cy="454318"/>
            </a:xfrm>
            <a:prstGeom prst="rect">
              <a:avLst/>
            </a:prstGeom>
            <a:noFill/>
            <a:ln w="12699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lang="ko-KR" altLang="en-US" sz="1100" dirty="0"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7225106" y="4677484"/>
              <a:ext cx="437406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>
                  <a:latin typeface="+mj-ea"/>
                </a:rPr>
                <a:t>CEMA</a:t>
              </a:r>
              <a:endParaRPr lang="en-US" altLang="ko-KR" sz="700" b="1" dirty="0">
                <a:latin typeface="+mj-ea"/>
                <a:ea typeface="+mj-ea"/>
              </a:endParaRPr>
            </a:p>
          </p:txBody>
        </p:sp>
        <p:pic>
          <p:nvPicPr>
            <p:cNvPr id="52" name="Picture 6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6350293" y="4643366"/>
              <a:ext cx="218703" cy="231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53" name="직사각형 52"/>
            <p:cNvSpPr/>
            <p:nvPr/>
          </p:nvSpPr>
          <p:spPr bwMode="auto">
            <a:xfrm>
              <a:off x="6350293" y="4542406"/>
              <a:ext cx="568629" cy="454318"/>
            </a:xfrm>
            <a:prstGeom prst="rect">
              <a:avLst/>
            </a:prstGeom>
            <a:noFill/>
            <a:ln w="12699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lang="ko-KR" altLang="en-US" sz="1100" dirty="0"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6525256" y="4677484"/>
              <a:ext cx="437406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>
                  <a:latin typeface="+mj-ea"/>
                </a:rPr>
                <a:t>CEMA</a:t>
              </a:r>
              <a:endParaRPr lang="en-US" altLang="ko-KR" sz="700" b="1" dirty="0">
                <a:latin typeface="+mj-ea"/>
                <a:ea typeface="+mj-ea"/>
              </a:endParaRPr>
            </a:p>
          </p:txBody>
        </p:sp>
        <p:cxnSp>
          <p:nvCxnSpPr>
            <p:cNvPr id="55" name="직선 연결선 54"/>
            <p:cNvCxnSpPr>
              <a:stCxn id="53" idx="0"/>
              <a:endCxn id="43" idx="2"/>
            </p:cNvCxnSpPr>
            <p:nvPr/>
          </p:nvCxnSpPr>
          <p:spPr bwMode="auto">
            <a:xfrm flipV="1">
              <a:off x="6634608" y="3441094"/>
              <a:ext cx="1153550" cy="1101312"/>
            </a:xfrm>
            <a:prstGeom prst="line">
              <a:avLst/>
            </a:prstGeom>
            <a:solidFill>
              <a:schemeClr val="accent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56" name="TextBox 55"/>
            <p:cNvSpPr txBox="1"/>
            <p:nvPr/>
          </p:nvSpPr>
          <p:spPr>
            <a:xfrm>
              <a:off x="6688133" y="4015197"/>
              <a:ext cx="1811714" cy="2154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800" b="1" dirty="0">
                  <a:solidFill>
                    <a:srgbClr val="FF0000"/>
                  </a:solidFill>
                  <a:latin typeface="+mj-ea"/>
                </a:rPr>
                <a:t>EMA Protocol(CoAP, MQTT/JSON)</a:t>
              </a:r>
            </a:p>
          </p:txBody>
        </p:sp>
        <p:sp>
          <p:nvSpPr>
            <p:cNvPr id="57" name="직사각형 56"/>
            <p:cNvSpPr/>
            <p:nvPr/>
          </p:nvSpPr>
          <p:spPr bwMode="auto">
            <a:xfrm>
              <a:off x="7052725" y="5504670"/>
              <a:ext cx="568629" cy="454318"/>
            </a:xfrm>
            <a:prstGeom prst="rect">
              <a:avLst/>
            </a:prstGeom>
            <a:noFill/>
            <a:ln w="12699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lang="ko-KR" altLang="en-US" sz="1100" dirty="0"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7073189" y="5649217"/>
              <a:ext cx="60640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>
                  <a:latin typeface="+mj-ea"/>
                </a:rPr>
                <a:t>Appliance</a:t>
              </a:r>
            </a:p>
            <a:p>
              <a:r>
                <a:rPr lang="en-US" altLang="ko-KR" sz="700" b="1" dirty="0">
                  <a:latin typeface="+mj-ea"/>
                </a:rPr>
                <a:t>EMA</a:t>
              </a:r>
            </a:p>
          </p:txBody>
        </p:sp>
        <p:pic>
          <p:nvPicPr>
            <p:cNvPr id="59" name="그림 3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67301" y="5525011"/>
              <a:ext cx="144687" cy="1883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60" name="직선 연결선 59"/>
            <p:cNvCxnSpPr>
              <a:stCxn id="50" idx="2"/>
              <a:endCxn id="57" idx="0"/>
            </p:cNvCxnSpPr>
            <p:nvPr/>
          </p:nvCxnSpPr>
          <p:spPr bwMode="auto">
            <a:xfrm>
              <a:off x="7334458" y="4996724"/>
              <a:ext cx="2582" cy="507946"/>
            </a:xfrm>
            <a:prstGeom prst="line">
              <a:avLst/>
            </a:prstGeom>
            <a:solidFill>
              <a:schemeClr val="accent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61" name="TextBox 60"/>
            <p:cNvSpPr txBox="1"/>
            <p:nvPr/>
          </p:nvSpPr>
          <p:spPr>
            <a:xfrm>
              <a:off x="6032242" y="5250015"/>
              <a:ext cx="1598515" cy="2154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800" b="1" dirty="0">
                  <a:solidFill>
                    <a:srgbClr val="0000FF"/>
                  </a:solidFill>
                  <a:latin typeface="+mj-ea"/>
                  <a:ea typeface="+mj-ea"/>
                </a:rPr>
                <a:t>OpenADR(</a:t>
              </a:r>
              <a:r>
                <a:rPr lang="en-US" altLang="ko-KR" sz="800" b="1" dirty="0" err="1">
                  <a:solidFill>
                    <a:srgbClr val="0000FF"/>
                  </a:solidFill>
                  <a:latin typeface="+mj-ea"/>
                  <a:ea typeface="+mj-ea"/>
                </a:rPr>
                <a:t>CoAP,MQTT</a:t>
              </a:r>
              <a:r>
                <a:rPr lang="en-US" altLang="ko-KR" sz="800" b="1" dirty="0">
                  <a:solidFill>
                    <a:srgbClr val="0000FF"/>
                  </a:solidFill>
                  <a:latin typeface="+mj-ea"/>
                  <a:ea typeface="+mj-ea"/>
                </a:rPr>
                <a:t>/JSON)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332BAFED-1704-406F-8154-2B31F062E132}"/>
                </a:ext>
              </a:extLst>
            </p:cNvPr>
            <p:cNvSpPr txBox="1"/>
            <p:nvPr/>
          </p:nvSpPr>
          <p:spPr>
            <a:xfrm>
              <a:off x="7675894" y="2732655"/>
              <a:ext cx="338554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/>
                <a:t>173</a:t>
              </a:r>
              <a:endParaRPr lang="ko-KR" altLang="en-US" sz="800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90C6736A-E165-4FB9-AAFE-1A4F8236B77A}"/>
                </a:ext>
              </a:extLst>
            </p:cNvPr>
            <p:cNvSpPr txBox="1"/>
            <p:nvPr/>
          </p:nvSpPr>
          <p:spPr>
            <a:xfrm>
              <a:off x="6306710" y="4335395"/>
              <a:ext cx="338554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/>
                <a:t>104</a:t>
              </a:r>
              <a:endParaRPr lang="ko-KR" altLang="en-US" sz="800" dirty="0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4CC23610-96BC-43EB-9C35-9912F5AF8BE6}"/>
                </a:ext>
              </a:extLst>
            </p:cNvPr>
            <p:cNvSpPr txBox="1"/>
            <p:nvPr/>
          </p:nvSpPr>
          <p:spPr>
            <a:xfrm>
              <a:off x="7081705" y="4335395"/>
              <a:ext cx="338554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/>
                <a:t>121</a:t>
              </a:r>
              <a:endParaRPr lang="ko-KR" altLang="en-US" sz="800" dirty="0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9212D532-D46F-447E-95AD-871B3991F0AC}"/>
                </a:ext>
              </a:extLst>
            </p:cNvPr>
            <p:cNvSpPr txBox="1"/>
            <p:nvPr/>
          </p:nvSpPr>
          <p:spPr>
            <a:xfrm>
              <a:off x="7716659" y="4335395"/>
              <a:ext cx="338554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/>
                <a:t>105</a:t>
              </a:r>
              <a:endParaRPr lang="ko-KR" altLang="en-US" sz="800" dirty="0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9B9C373F-4D1B-4DC5-BD68-A67AE745EA17}"/>
                </a:ext>
              </a:extLst>
            </p:cNvPr>
            <p:cNvSpPr txBox="1"/>
            <p:nvPr/>
          </p:nvSpPr>
          <p:spPr>
            <a:xfrm>
              <a:off x="7613520" y="5487579"/>
              <a:ext cx="338554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/>
                <a:t>134</a:t>
              </a:r>
              <a:endParaRPr lang="ko-KR" altLang="en-US" sz="800" dirty="0"/>
            </a:p>
          </p:txBody>
        </p:sp>
      </p:grpSp>
      <p:sp>
        <p:nvSpPr>
          <p:cNvPr id="67" name="TextBox 66">
            <a:extLst>
              <a:ext uri="{FF2B5EF4-FFF2-40B4-BE49-F238E27FC236}">
                <a16:creationId xmlns:a16="http://schemas.microsoft.com/office/drawing/2014/main" id="{332BAFED-1704-406F-8154-2B31F062E132}"/>
              </a:ext>
            </a:extLst>
          </p:cNvPr>
          <p:cNvSpPr txBox="1"/>
          <p:nvPr/>
        </p:nvSpPr>
        <p:spPr>
          <a:xfrm>
            <a:off x="8755657" y="3013735"/>
            <a:ext cx="3385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/>
              <a:t>173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542544623"/>
      </p:ext>
    </p:extLst>
  </p:cSld>
  <p:clrMapOvr>
    <a:masterClrMapping/>
  </p:clrMapOvr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계층 구조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Smart Energy Framework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050143" y="18331"/>
            <a:ext cx="2073003" cy="235449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50" dirty="0" smtClean="0"/>
              <a:t>IP : 192.168.1.xxx</a:t>
            </a:r>
          </a:p>
          <a:p>
            <a:endParaRPr lang="en-US" altLang="ko-KR" sz="1050" dirty="0" smtClean="0"/>
          </a:p>
          <a:p>
            <a:r>
              <a:rPr lang="en-US" altLang="ko-KR" sz="1050" dirty="0" smtClean="0"/>
              <a:t>EMS 1</a:t>
            </a:r>
            <a:r>
              <a:rPr lang="ko-KR" altLang="en-US" sz="1050" dirty="0" smtClean="0"/>
              <a:t>대 </a:t>
            </a:r>
            <a:r>
              <a:rPr lang="en-US" altLang="ko-KR" sz="1050" dirty="0" smtClean="0"/>
              <a:t>(Window)</a:t>
            </a:r>
          </a:p>
          <a:p>
            <a:endParaRPr lang="en-US" altLang="ko-KR" sz="1050" dirty="0" smtClean="0"/>
          </a:p>
          <a:p>
            <a:r>
              <a:rPr lang="en-US" altLang="ko-KR" sz="1050" dirty="0" smtClean="0"/>
              <a:t>VTN 1</a:t>
            </a:r>
            <a:r>
              <a:rPr lang="ko-KR" altLang="en-US" sz="1050" dirty="0" smtClean="0"/>
              <a:t>대 </a:t>
            </a:r>
            <a:r>
              <a:rPr lang="en-US" altLang="ko-KR" sz="1050" dirty="0" smtClean="0"/>
              <a:t>(</a:t>
            </a:r>
            <a:r>
              <a:rPr lang="ko-KR" altLang="en-US" sz="1050" dirty="0" smtClean="0"/>
              <a:t>리눅스</a:t>
            </a:r>
            <a:r>
              <a:rPr lang="en-US" altLang="ko-KR" sz="1050" dirty="0" smtClean="0"/>
              <a:t>)</a:t>
            </a:r>
          </a:p>
          <a:p>
            <a:r>
              <a:rPr lang="en-US" altLang="ko-KR" sz="1050" dirty="0" smtClean="0">
                <a:solidFill>
                  <a:srgbClr val="FF0000"/>
                </a:solidFill>
              </a:rPr>
              <a:t>   -SEMA+VEN </a:t>
            </a:r>
            <a:r>
              <a:rPr lang="en-US" altLang="ko-KR" sz="1050" dirty="0">
                <a:solidFill>
                  <a:srgbClr val="FF0000"/>
                </a:solidFill>
              </a:rPr>
              <a:t>(</a:t>
            </a:r>
            <a:r>
              <a:rPr lang="ko-KR" altLang="en-US" sz="1050" dirty="0">
                <a:solidFill>
                  <a:srgbClr val="FF0000"/>
                </a:solidFill>
              </a:rPr>
              <a:t>리눅스</a:t>
            </a:r>
            <a:r>
              <a:rPr lang="en-US" altLang="ko-KR" sz="1050" dirty="0">
                <a:solidFill>
                  <a:srgbClr val="FF0000"/>
                </a:solidFill>
              </a:rPr>
              <a:t>) 1</a:t>
            </a:r>
            <a:r>
              <a:rPr lang="ko-KR" altLang="en-US" sz="1050" dirty="0">
                <a:solidFill>
                  <a:srgbClr val="FF0000"/>
                </a:solidFill>
              </a:rPr>
              <a:t>대</a:t>
            </a:r>
            <a:endParaRPr lang="en-US" altLang="ko-KR" sz="1050" dirty="0">
              <a:solidFill>
                <a:srgbClr val="FF0000"/>
              </a:solidFill>
            </a:endParaRPr>
          </a:p>
          <a:p>
            <a:r>
              <a:rPr lang="en-US" altLang="ko-KR" sz="1050" dirty="0" smtClean="0"/>
              <a:t>   -Appliance(</a:t>
            </a:r>
            <a:r>
              <a:rPr lang="ko-KR" altLang="en-US" sz="1050" dirty="0" smtClean="0"/>
              <a:t>라즈베리</a:t>
            </a:r>
            <a:r>
              <a:rPr lang="en-US" altLang="ko-KR" sz="1050" dirty="0" smtClean="0"/>
              <a:t>) 3</a:t>
            </a:r>
            <a:r>
              <a:rPr lang="ko-KR" altLang="en-US" sz="1050" dirty="0" smtClean="0"/>
              <a:t>대</a:t>
            </a:r>
            <a:endParaRPr lang="en-US" altLang="ko-KR" sz="1050" dirty="0" smtClean="0"/>
          </a:p>
          <a:p>
            <a:r>
              <a:rPr lang="en-US" altLang="ko-KR" sz="1050" dirty="0">
                <a:solidFill>
                  <a:srgbClr val="FF0000"/>
                </a:solidFill>
              </a:rPr>
              <a:t> </a:t>
            </a:r>
            <a:r>
              <a:rPr lang="en-US" altLang="ko-KR" sz="1050" dirty="0" smtClean="0">
                <a:solidFill>
                  <a:srgbClr val="FF0000"/>
                </a:solidFill>
              </a:rPr>
              <a:t>  -SEMA+VEN_</a:t>
            </a:r>
            <a:r>
              <a:rPr lang="en-US" altLang="ko-KR" sz="1050" i="1" dirty="0" smtClean="0">
                <a:solidFill>
                  <a:srgbClr val="FF0000"/>
                </a:solidFill>
              </a:rPr>
              <a:t>Java</a:t>
            </a:r>
            <a:r>
              <a:rPr lang="en-US" altLang="ko-KR" sz="1050" dirty="0">
                <a:solidFill>
                  <a:srgbClr val="FF0000"/>
                </a:solidFill>
              </a:rPr>
              <a:t>(</a:t>
            </a:r>
            <a:r>
              <a:rPr lang="ko-KR" altLang="en-US" sz="1050" dirty="0">
                <a:solidFill>
                  <a:srgbClr val="FF0000"/>
                </a:solidFill>
              </a:rPr>
              <a:t>윈도우</a:t>
            </a:r>
            <a:r>
              <a:rPr lang="en-US" altLang="ko-KR" sz="1050" dirty="0">
                <a:solidFill>
                  <a:srgbClr val="FF0000"/>
                </a:solidFill>
              </a:rPr>
              <a:t>) 1</a:t>
            </a:r>
            <a:r>
              <a:rPr lang="ko-KR" altLang="en-US" sz="1050" dirty="0">
                <a:solidFill>
                  <a:srgbClr val="FF0000"/>
                </a:solidFill>
              </a:rPr>
              <a:t>대</a:t>
            </a:r>
            <a:endParaRPr lang="en-US" altLang="ko-KR" sz="1050" dirty="0">
              <a:solidFill>
                <a:srgbClr val="FF0000"/>
              </a:solidFill>
            </a:endParaRPr>
          </a:p>
          <a:p>
            <a:r>
              <a:rPr lang="en-US" altLang="ko-KR" sz="1050" dirty="0" smtClean="0">
                <a:solidFill>
                  <a:srgbClr val="FF0000"/>
                </a:solidFill>
              </a:rPr>
              <a:t>   -CEMA(</a:t>
            </a:r>
            <a:r>
              <a:rPr lang="en-US" altLang="ko-KR" sz="1050" dirty="0" err="1" smtClean="0">
                <a:solidFill>
                  <a:srgbClr val="FF0000"/>
                </a:solidFill>
              </a:rPr>
              <a:t>OpenWRT</a:t>
            </a:r>
            <a:r>
              <a:rPr lang="en-US" altLang="ko-KR" sz="1050" dirty="0" smtClean="0">
                <a:solidFill>
                  <a:srgbClr val="FF0000"/>
                </a:solidFill>
              </a:rPr>
              <a:t>) 3</a:t>
            </a:r>
            <a:r>
              <a:rPr lang="ko-KR" altLang="en-US" sz="1050" dirty="0" smtClean="0">
                <a:solidFill>
                  <a:srgbClr val="FF0000"/>
                </a:solidFill>
              </a:rPr>
              <a:t>대</a:t>
            </a:r>
            <a:endParaRPr lang="en-US" altLang="ko-KR" sz="1050" dirty="0" smtClean="0">
              <a:solidFill>
                <a:srgbClr val="FF0000"/>
              </a:solidFill>
            </a:endParaRPr>
          </a:p>
          <a:p>
            <a:endParaRPr lang="en-US" altLang="ko-KR" sz="1050" dirty="0" smtClean="0"/>
          </a:p>
          <a:p>
            <a:r>
              <a:rPr lang="en-US" altLang="ko-KR" sz="1050" dirty="0" smtClean="0"/>
              <a:t>SEMA </a:t>
            </a:r>
            <a:r>
              <a:rPr lang="en-US" altLang="ko-KR" sz="1050" dirty="0"/>
              <a:t>(</a:t>
            </a:r>
            <a:r>
              <a:rPr lang="ko-KR" altLang="en-US" sz="1050" dirty="0"/>
              <a:t>윈도우</a:t>
            </a:r>
            <a:r>
              <a:rPr lang="en-US" altLang="ko-KR" sz="1050" dirty="0"/>
              <a:t>) 1</a:t>
            </a:r>
            <a:r>
              <a:rPr lang="ko-KR" altLang="en-US" sz="1050" dirty="0"/>
              <a:t>대</a:t>
            </a:r>
            <a:endParaRPr lang="en-US" altLang="ko-KR" sz="1050" dirty="0"/>
          </a:p>
          <a:p>
            <a:r>
              <a:rPr lang="en-US" altLang="ko-KR" sz="1050" b="1" dirty="0" smtClean="0"/>
              <a:t>   -CEMA(</a:t>
            </a:r>
            <a:r>
              <a:rPr lang="en-US" altLang="ko-KR" sz="1050" b="1" dirty="0" err="1" smtClean="0"/>
              <a:t>OpenWRT</a:t>
            </a:r>
            <a:r>
              <a:rPr lang="en-US" altLang="ko-KR" sz="1050" b="1" dirty="0" smtClean="0"/>
              <a:t>) 2</a:t>
            </a:r>
            <a:r>
              <a:rPr lang="ko-KR" altLang="en-US" sz="1050" b="1" dirty="0" smtClean="0"/>
              <a:t>대</a:t>
            </a:r>
            <a:endParaRPr lang="en-US" altLang="ko-KR" sz="1050" b="1" dirty="0" smtClean="0"/>
          </a:p>
          <a:p>
            <a:r>
              <a:rPr lang="en-US" altLang="ko-KR" sz="1050" b="1" dirty="0" smtClean="0"/>
              <a:t>   -CEMA(</a:t>
            </a:r>
            <a:r>
              <a:rPr lang="ko-KR" altLang="en-US" sz="1050" b="1" dirty="0" smtClean="0"/>
              <a:t>리눅스</a:t>
            </a:r>
            <a:r>
              <a:rPr lang="en-US" altLang="ko-KR" sz="1050" b="1" dirty="0" smtClean="0"/>
              <a:t>) 1</a:t>
            </a:r>
            <a:r>
              <a:rPr lang="ko-KR" altLang="en-US" sz="1050" b="1" dirty="0" smtClean="0"/>
              <a:t>대</a:t>
            </a:r>
            <a:endParaRPr lang="en-US" altLang="ko-KR" sz="1050" b="1" dirty="0" smtClean="0"/>
          </a:p>
          <a:p>
            <a:r>
              <a:rPr lang="en-US" altLang="ko-KR" sz="1050" b="1" dirty="0" smtClean="0"/>
              <a:t>   -Appliance(</a:t>
            </a:r>
            <a:r>
              <a:rPr lang="ko-KR" altLang="en-US" sz="1050" b="1" dirty="0" smtClean="0"/>
              <a:t>라즈베리</a:t>
            </a:r>
            <a:r>
              <a:rPr lang="en-US" altLang="ko-KR" sz="1050" b="1" dirty="0" smtClean="0"/>
              <a:t>) 1</a:t>
            </a:r>
            <a:r>
              <a:rPr lang="ko-KR" altLang="en-US" sz="1050" b="1" dirty="0" smtClean="0"/>
              <a:t>대</a:t>
            </a:r>
            <a:r>
              <a:rPr lang="en-US" altLang="ko-KR" sz="1050" b="1" dirty="0" smtClean="0"/>
              <a:t>  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3699" y="2372822"/>
            <a:ext cx="5902919" cy="4441351"/>
          </a:xfrm>
          <a:prstGeom prst="rect">
            <a:avLst/>
          </a:prstGeom>
        </p:spPr>
      </p:pic>
      <p:grpSp>
        <p:nvGrpSpPr>
          <p:cNvPr id="12" name="그룹 11"/>
          <p:cNvGrpSpPr/>
          <p:nvPr/>
        </p:nvGrpSpPr>
        <p:grpSpPr>
          <a:xfrm>
            <a:off x="395536" y="2420888"/>
            <a:ext cx="2339502" cy="3869267"/>
            <a:chOff x="-1784974" y="1429469"/>
            <a:chExt cx="2339502" cy="3869267"/>
          </a:xfrm>
        </p:grpSpPr>
        <p:grpSp>
          <p:nvGrpSpPr>
            <p:cNvPr id="24" name="그룹 8"/>
            <p:cNvGrpSpPr/>
            <p:nvPr/>
          </p:nvGrpSpPr>
          <p:grpSpPr>
            <a:xfrm>
              <a:off x="-1216345" y="1429469"/>
              <a:ext cx="699851" cy="676350"/>
              <a:chOff x="3714744" y="1326843"/>
              <a:chExt cx="1143008" cy="957157"/>
            </a:xfrm>
          </p:grpSpPr>
          <p:sp>
            <p:nvSpPr>
              <p:cNvPr id="38" name="직사각형 37"/>
              <p:cNvSpPr/>
              <p:nvPr/>
            </p:nvSpPr>
            <p:spPr bwMode="auto">
              <a:xfrm>
                <a:off x="3714744" y="1643050"/>
                <a:ext cx="1143008" cy="571504"/>
              </a:xfrm>
              <a:prstGeom prst="rect">
                <a:avLst/>
              </a:prstGeom>
              <a:noFill/>
              <a:ln w="12699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11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굴림" pitchFamily="50" charset="-127"/>
                </a:endParaRPr>
              </a:p>
            </p:txBody>
          </p:sp>
          <p:sp>
            <p:nvSpPr>
              <p:cNvPr id="41" name="TextBox 40"/>
              <p:cNvSpPr txBox="1"/>
              <p:nvPr/>
            </p:nvSpPr>
            <p:spPr>
              <a:xfrm>
                <a:off x="3925648" y="1804885"/>
                <a:ext cx="696926" cy="47911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800" b="1" dirty="0" smtClean="0">
                    <a:latin typeface="+mn-ea"/>
                  </a:rPr>
                  <a:t>VTN</a:t>
                </a:r>
              </a:p>
              <a:p>
                <a:r>
                  <a:rPr lang="en-US" altLang="ko-KR" sz="800" b="1" i="1" dirty="0" smtClean="0">
                    <a:latin typeface="+mn-ea"/>
                  </a:rPr>
                  <a:t>JAVA</a:t>
                </a:r>
                <a:endParaRPr lang="en-US" altLang="ko-KR" sz="800" b="1" i="1" dirty="0">
                  <a:latin typeface="+mn-ea"/>
                </a:endParaRPr>
              </a:p>
            </p:txBody>
          </p:sp>
          <p:pic>
            <p:nvPicPr>
              <p:cNvPr id="42" name="Picture 3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3929058" y="1326843"/>
                <a:ext cx="571504" cy="5143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43" name="Picture 2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4429124" y="1454436"/>
                <a:ext cx="285752" cy="37247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</p:grpSp>
        <p:sp>
          <p:nvSpPr>
            <p:cNvPr id="44" name="직사각형 43"/>
            <p:cNvSpPr/>
            <p:nvPr/>
          </p:nvSpPr>
          <p:spPr bwMode="auto">
            <a:xfrm>
              <a:off x="-1610011" y="2287626"/>
              <a:ext cx="1682010" cy="440880"/>
            </a:xfrm>
            <a:prstGeom prst="rect">
              <a:avLst/>
            </a:prstGeom>
            <a:noFill/>
            <a:ln w="12699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lang="ko-KR" altLang="en-US" sz="1100" dirty="0">
                <a:latin typeface="Times New Roman" pitchFamily="18" charset="0"/>
                <a:ea typeface="굴림" pitchFamily="50" charset="-127"/>
              </a:endParaRPr>
            </a:p>
          </p:txBody>
        </p:sp>
        <p:cxnSp>
          <p:nvCxnSpPr>
            <p:cNvPr id="45" name="직선 연결선 44"/>
            <p:cNvCxnSpPr/>
            <p:nvPr/>
          </p:nvCxnSpPr>
          <p:spPr bwMode="auto">
            <a:xfrm rot="5400000">
              <a:off x="-981859" y="2172261"/>
              <a:ext cx="230879" cy="972"/>
            </a:xfrm>
            <a:prstGeom prst="line">
              <a:avLst/>
            </a:prstGeom>
            <a:solidFill>
              <a:schemeClr val="accent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pic>
          <p:nvPicPr>
            <p:cNvPr id="46" name="Picture 20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-1435048" y="2338106"/>
              <a:ext cx="338247" cy="30966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47" name="그룹 46"/>
            <p:cNvGrpSpPr/>
            <p:nvPr/>
          </p:nvGrpSpPr>
          <p:grpSpPr>
            <a:xfrm>
              <a:off x="-1500659" y="2728506"/>
              <a:ext cx="1399702" cy="1325913"/>
              <a:chOff x="3250396" y="3124231"/>
              <a:chExt cx="2286015" cy="1876406"/>
            </a:xfrm>
          </p:grpSpPr>
          <p:cxnSp>
            <p:nvCxnSpPr>
              <p:cNvPr id="48" name="직선 연결선 47"/>
              <p:cNvCxnSpPr>
                <a:stCxn id="57" idx="0"/>
                <a:endCxn id="44" idx="2"/>
              </p:cNvCxnSpPr>
              <p:nvPr/>
            </p:nvCxnSpPr>
            <p:spPr bwMode="auto">
              <a:xfrm flipV="1">
                <a:off x="3250396" y="3124231"/>
                <a:ext cx="1194947" cy="1876406"/>
              </a:xfrm>
              <a:prstGeom prst="line">
                <a:avLst/>
              </a:prstGeom>
              <a:solidFill>
                <a:schemeClr val="accent1"/>
              </a:solidFill>
              <a:ln w="12699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9" name="직선 연결선 48"/>
              <p:cNvCxnSpPr>
                <a:stCxn id="44" idx="2"/>
                <a:endCxn id="54" idx="0"/>
              </p:cNvCxnSpPr>
              <p:nvPr/>
            </p:nvCxnSpPr>
            <p:spPr bwMode="auto">
              <a:xfrm flipH="1">
                <a:off x="4393403" y="3124231"/>
                <a:ext cx="51940" cy="1876406"/>
              </a:xfrm>
              <a:prstGeom prst="line">
                <a:avLst/>
              </a:prstGeom>
              <a:solidFill>
                <a:schemeClr val="accent1"/>
              </a:solidFill>
              <a:ln w="12699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0" name="직선 연결선 49"/>
              <p:cNvCxnSpPr>
                <a:stCxn id="44" idx="2"/>
                <a:endCxn id="60" idx="0"/>
              </p:cNvCxnSpPr>
              <p:nvPr/>
            </p:nvCxnSpPr>
            <p:spPr bwMode="auto">
              <a:xfrm>
                <a:off x="4445343" y="3124231"/>
                <a:ext cx="1091068" cy="1876406"/>
              </a:xfrm>
              <a:prstGeom prst="line">
                <a:avLst/>
              </a:prstGeom>
              <a:solidFill>
                <a:schemeClr val="accent1"/>
              </a:solidFill>
              <a:ln w="12699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pic>
          <p:nvPicPr>
            <p:cNvPr id="51" name="Picture 6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-1085123" y="4155379"/>
              <a:ext cx="218703" cy="231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52" name="TextBox 51"/>
            <p:cNvSpPr txBox="1"/>
            <p:nvPr/>
          </p:nvSpPr>
          <p:spPr>
            <a:xfrm>
              <a:off x="-997641" y="2321745"/>
              <a:ext cx="7435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>
                  <a:latin typeface="+mj-ea"/>
                  <a:ea typeface="+mj-ea"/>
                </a:rPr>
                <a:t>VEN</a:t>
              </a:r>
            </a:p>
            <a:p>
              <a:r>
                <a:rPr lang="en-US" altLang="ko-KR" sz="900" b="1" dirty="0">
                  <a:latin typeface="+mj-ea"/>
                </a:rPr>
                <a:t>SEMA</a:t>
              </a:r>
              <a:endParaRPr lang="en-US" altLang="ko-KR" sz="900" b="1" dirty="0">
                <a:latin typeface="+mj-ea"/>
                <a:ea typeface="+mj-ea"/>
              </a:endParaRPr>
            </a:p>
          </p:txBody>
        </p:sp>
        <p:sp>
          <p:nvSpPr>
            <p:cNvPr id="53" name="오른쪽 중괄호 52"/>
            <p:cNvSpPr/>
            <p:nvPr/>
          </p:nvSpPr>
          <p:spPr bwMode="auto">
            <a:xfrm>
              <a:off x="-603976" y="2338106"/>
              <a:ext cx="131222" cy="302879"/>
            </a:xfrm>
            <a:prstGeom prst="rightBrace">
              <a:avLst/>
            </a:prstGeom>
            <a:noFill/>
            <a:ln w="12699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54" name="직사각형 53"/>
            <p:cNvSpPr/>
            <p:nvPr/>
          </p:nvSpPr>
          <p:spPr bwMode="auto">
            <a:xfrm>
              <a:off x="-1085123" y="4054419"/>
              <a:ext cx="568629" cy="454318"/>
            </a:xfrm>
            <a:prstGeom prst="rect">
              <a:avLst/>
            </a:prstGeom>
            <a:noFill/>
            <a:ln w="12699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lang="ko-KR" altLang="en-US" sz="1100" dirty="0"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-910160" y="4189497"/>
              <a:ext cx="437406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>
                  <a:latin typeface="+mj-ea"/>
                </a:rPr>
                <a:t>CEMA</a:t>
              </a:r>
              <a:endParaRPr lang="en-US" altLang="ko-KR" sz="700" b="1" dirty="0">
                <a:latin typeface="+mj-ea"/>
                <a:ea typeface="+mj-ea"/>
              </a:endParaRPr>
            </a:p>
          </p:txBody>
        </p:sp>
        <p:pic>
          <p:nvPicPr>
            <p:cNvPr id="56" name="Picture 6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-1784974" y="4155379"/>
              <a:ext cx="218703" cy="231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57" name="직사각형 56"/>
            <p:cNvSpPr/>
            <p:nvPr/>
          </p:nvSpPr>
          <p:spPr bwMode="auto">
            <a:xfrm>
              <a:off x="-1784974" y="4054419"/>
              <a:ext cx="568629" cy="454318"/>
            </a:xfrm>
            <a:prstGeom prst="rect">
              <a:avLst/>
            </a:prstGeom>
            <a:noFill/>
            <a:ln w="12699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lang="ko-KR" altLang="en-US" sz="1100" dirty="0"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-1610011" y="4189497"/>
              <a:ext cx="437406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>
                  <a:latin typeface="+mj-ea"/>
                </a:rPr>
                <a:t>CEMA</a:t>
              </a:r>
              <a:endParaRPr lang="en-US" altLang="ko-KR" sz="700" b="1" dirty="0">
                <a:latin typeface="+mj-ea"/>
                <a:ea typeface="+mj-ea"/>
              </a:endParaRPr>
            </a:p>
          </p:txBody>
        </p:sp>
        <p:pic>
          <p:nvPicPr>
            <p:cNvPr id="59" name="Picture 6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-385272" y="4155379"/>
              <a:ext cx="218703" cy="231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60" name="직사각형 59"/>
            <p:cNvSpPr/>
            <p:nvPr/>
          </p:nvSpPr>
          <p:spPr bwMode="auto">
            <a:xfrm>
              <a:off x="-385272" y="4054419"/>
              <a:ext cx="568629" cy="454318"/>
            </a:xfrm>
            <a:prstGeom prst="rect">
              <a:avLst/>
            </a:prstGeom>
            <a:noFill/>
            <a:ln w="12699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lang="ko-KR" altLang="en-US" sz="1100" dirty="0"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-210310" y="4189497"/>
              <a:ext cx="437406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>
                  <a:latin typeface="+mj-ea"/>
                </a:rPr>
                <a:t>CEMA</a:t>
              </a:r>
              <a:endParaRPr lang="en-US" altLang="ko-KR" sz="700" b="1" dirty="0">
                <a:latin typeface="+mj-ea"/>
                <a:ea typeface="+mj-ea"/>
              </a:endParaRPr>
            </a:p>
          </p:txBody>
        </p:sp>
        <p:grpSp>
          <p:nvGrpSpPr>
            <p:cNvPr id="63" name="그룹 62"/>
            <p:cNvGrpSpPr/>
            <p:nvPr/>
          </p:nvGrpSpPr>
          <p:grpSpPr>
            <a:xfrm>
              <a:off x="-1391308" y="4508737"/>
              <a:ext cx="885749" cy="605758"/>
              <a:chOff x="2107389" y="3124230"/>
              <a:chExt cx="3429025" cy="1876407"/>
            </a:xfrm>
          </p:grpSpPr>
          <p:cxnSp>
            <p:nvCxnSpPr>
              <p:cNvPr id="64" name="직선 연결선 63"/>
              <p:cNvCxnSpPr/>
              <p:nvPr/>
            </p:nvCxnSpPr>
            <p:spPr bwMode="auto">
              <a:xfrm rot="5400000" flipH="1" flipV="1">
                <a:off x="2285985" y="2964655"/>
                <a:ext cx="1857386" cy="2214577"/>
              </a:xfrm>
              <a:prstGeom prst="line">
                <a:avLst/>
              </a:prstGeom>
              <a:solidFill>
                <a:schemeClr val="accent1"/>
              </a:solidFill>
              <a:ln w="12699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65" name="직선 연결선 64"/>
              <p:cNvCxnSpPr/>
              <p:nvPr/>
            </p:nvCxnSpPr>
            <p:spPr bwMode="auto">
              <a:xfrm rot="5400000" flipH="1" flipV="1">
                <a:off x="2847980" y="3526649"/>
                <a:ext cx="1876405" cy="1071570"/>
              </a:xfrm>
              <a:prstGeom prst="line">
                <a:avLst/>
              </a:prstGeom>
              <a:solidFill>
                <a:schemeClr val="accent1"/>
              </a:solidFill>
              <a:ln w="12699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66" name="직선 연결선 65"/>
              <p:cNvCxnSpPr/>
              <p:nvPr/>
            </p:nvCxnSpPr>
            <p:spPr bwMode="auto">
              <a:xfrm rot="16200000" flipH="1">
                <a:off x="3403782" y="4042416"/>
                <a:ext cx="1876404" cy="40034"/>
              </a:xfrm>
              <a:prstGeom prst="line">
                <a:avLst/>
              </a:prstGeom>
              <a:solidFill>
                <a:schemeClr val="accent1"/>
              </a:solidFill>
              <a:ln w="12699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67" name="직선 연결선 66"/>
              <p:cNvCxnSpPr/>
              <p:nvPr/>
            </p:nvCxnSpPr>
            <p:spPr bwMode="auto">
              <a:xfrm rot="16200000" flipH="1">
                <a:off x="3990988" y="3455210"/>
                <a:ext cx="1876405" cy="1214446"/>
              </a:xfrm>
              <a:prstGeom prst="line">
                <a:avLst/>
              </a:prstGeom>
              <a:solidFill>
                <a:schemeClr val="accent1"/>
              </a:solidFill>
              <a:ln w="12699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pic>
          <p:nvPicPr>
            <p:cNvPr id="68" name="그림 32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435048" y="5164975"/>
              <a:ext cx="102749" cy="1337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9" name="그림 32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144131" y="5164975"/>
              <a:ext cx="102749" cy="1337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0" name="그림 32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866420" y="5164975"/>
              <a:ext cx="102749" cy="1337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1" name="그림 32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516494" y="5164975"/>
              <a:ext cx="102749" cy="1337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2" name="TextBox 71"/>
            <p:cNvSpPr txBox="1"/>
            <p:nvPr/>
          </p:nvSpPr>
          <p:spPr>
            <a:xfrm>
              <a:off x="-516495" y="4559217"/>
              <a:ext cx="793807" cy="2154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800" b="1" dirty="0" err="1">
                  <a:solidFill>
                    <a:srgbClr val="FF0000"/>
                  </a:solidFill>
                  <a:latin typeface="+mj-ea"/>
                </a:rPr>
                <a:t>CoAP</a:t>
              </a:r>
              <a:r>
                <a:rPr lang="en-US" altLang="ko-KR" sz="800" b="1" dirty="0">
                  <a:solidFill>
                    <a:srgbClr val="FF0000"/>
                  </a:solidFill>
                  <a:latin typeface="+mj-ea"/>
                </a:rPr>
                <a:t>, MQTT</a:t>
              </a: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-313017" y="2024493"/>
              <a:ext cx="86754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i="1" dirty="0" smtClean="0"/>
                <a:t>EPRI(C++)</a:t>
              </a:r>
              <a:endParaRPr lang="ko-KR" altLang="en-US" sz="1100" i="1" dirty="0"/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-450899" y="2388542"/>
              <a:ext cx="393056" cy="21544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800" b="1" dirty="0">
                  <a:solidFill>
                    <a:srgbClr val="0000FF"/>
                  </a:solidFill>
                  <a:latin typeface="+mj-ea"/>
                  <a:ea typeface="+mj-ea"/>
                </a:rPr>
                <a:t>UDP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E79F731A-012F-4E30-B4BA-1622FBDBF0FD}"/>
                </a:ext>
              </a:extLst>
            </p:cNvPr>
            <p:cNvSpPr txBox="1"/>
            <p:nvPr/>
          </p:nvSpPr>
          <p:spPr>
            <a:xfrm>
              <a:off x="-1509769" y="3865966"/>
              <a:ext cx="338554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/>
                <a:t>101</a:t>
              </a:r>
              <a:endParaRPr lang="ko-KR" altLang="en-US" sz="800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41E09243-2F50-463B-9B8F-04243F550044}"/>
                </a:ext>
              </a:extLst>
            </p:cNvPr>
            <p:cNvSpPr txBox="1"/>
            <p:nvPr/>
          </p:nvSpPr>
          <p:spPr>
            <a:xfrm>
              <a:off x="-860040" y="3865966"/>
              <a:ext cx="338554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/>
                <a:t>102</a:t>
              </a:r>
              <a:endParaRPr lang="ko-KR" altLang="en-US" sz="800" dirty="0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309C3B68-6724-495E-AD63-82EAF1E41845}"/>
                </a:ext>
              </a:extLst>
            </p:cNvPr>
            <p:cNvSpPr txBox="1"/>
            <p:nvPr/>
          </p:nvSpPr>
          <p:spPr>
            <a:xfrm>
              <a:off x="-192384" y="3865966"/>
              <a:ext cx="338554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/>
                <a:t>103</a:t>
              </a:r>
              <a:endParaRPr lang="ko-KR" altLang="en-US" sz="800" dirty="0"/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4FDD81CC-4553-4639-AE7B-08AF2B661170}"/>
                </a:ext>
              </a:extLst>
            </p:cNvPr>
            <p:cNvSpPr txBox="1"/>
            <p:nvPr/>
          </p:nvSpPr>
          <p:spPr>
            <a:xfrm>
              <a:off x="-1708427" y="4957927"/>
              <a:ext cx="338554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/>
                <a:t>200</a:t>
              </a:r>
              <a:endParaRPr lang="ko-KR" altLang="en-US" sz="800" dirty="0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1B885706-0F59-40C4-9763-A471FDFEC6EF}"/>
                </a:ext>
              </a:extLst>
            </p:cNvPr>
            <p:cNvSpPr txBox="1"/>
            <p:nvPr/>
          </p:nvSpPr>
          <p:spPr>
            <a:xfrm>
              <a:off x="-1383674" y="4965540"/>
              <a:ext cx="338554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/>
                <a:t>149</a:t>
              </a:r>
              <a:endParaRPr lang="ko-KR" altLang="en-US" sz="800" dirty="0"/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6F16B1C7-827C-4180-8A2F-338E0F437EAA}"/>
                </a:ext>
              </a:extLst>
            </p:cNvPr>
            <p:cNvSpPr txBox="1"/>
            <p:nvPr/>
          </p:nvSpPr>
          <p:spPr>
            <a:xfrm>
              <a:off x="-1110141" y="4965540"/>
              <a:ext cx="338554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/>
                <a:t>237</a:t>
              </a:r>
              <a:endParaRPr lang="ko-KR" altLang="en-US" sz="800" dirty="0"/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42FA66CF-9469-4609-8FF0-7FB404117D89}"/>
                </a:ext>
              </a:extLst>
            </p:cNvPr>
            <p:cNvSpPr txBox="1"/>
            <p:nvPr/>
          </p:nvSpPr>
          <p:spPr>
            <a:xfrm>
              <a:off x="-560714" y="4990617"/>
              <a:ext cx="338554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/>
                <a:t>135</a:t>
              </a:r>
              <a:endParaRPr lang="ko-KR" altLang="en-US" sz="800" dirty="0"/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93F3DF92-AA47-41E8-BE5B-7CFDABA5FE06}"/>
                </a:ext>
              </a:extLst>
            </p:cNvPr>
            <p:cNvSpPr txBox="1"/>
            <p:nvPr/>
          </p:nvSpPr>
          <p:spPr>
            <a:xfrm>
              <a:off x="-879692" y="2090832"/>
              <a:ext cx="338554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/>
                <a:t>172</a:t>
              </a:r>
              <a:endParaRPr lang="ko-KR" altLang="en-US" sz="800" dirty="0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EA1543EB-7E4B-4AE5-9F36-85967D179253}"/>
                </a:ext>
              </a:extLst>
            </p:cNvPr>
            <p:cNvSpPr txBox="1"/>
            <p:nvPr/>
          </p:nvSpPr>
          <p:spPr>
            <a:xfrm>
              <a:off x="-541138" y="1538368"/>
              <a:ext cx="338554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/>
                <a:t>181</a:t>
              </a:r>
              <a:endParaRPr lang="ko-KR" altLang="en-US" sz="800" dirty="0"/>
            </a:p>
          </p:txBody>
        </p:sp>
      </p:grpSp>
      <p:sp>
        <p:nvSpPr>
          <p:cNvPr id="13" name="직사각형 12"/>
          <p:cNvSpPr/>
          <p:nvPr/>
        </p:nvSpPr>
        <p:spPr bwMode="auto">
          <a:xfrm>
            <a:off x="-8389" y="3130763"/>
            <a:ext cx="2555526" cy="3316855"/>
          </a:xfrm>
          <a:prstGeom prst="rect">
            <a:avLst/>
          </a:prstGeom>
          <a:noFill/>
          <a:ln w="12699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pic>
        <p:nvPicPr>
          <p:cNvPr id="91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633584" y="3642017"/>
            <a:ext cx="218703" cy="2311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2" name="직사각형 91"/>
          <p:cNvSpPr/>
          <p:nvPr/>
        </p:nvSpPr>
        <p:spPr bwMode="auto">
          <a:xfrm>
            <a:off x="4633584" y="3541057"/>
            <a:ext cx="568629" cy="454318"/>
          </a:xfrm>
          <a:prstGeom prst="rect">
            <a:avLst/>
          </a:prstGeom>
          <a:noFill/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en-US" sz="1100" dirty="0"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4808547" y="3676135"/>
            <a:ext cx="43740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latin typeface="+mj-ea"/>
              </a:rPr>
              <a:t>CEMA</a:t>
            </a:r>
            <a:endParaRPr lang="en-US" altLang="ko-KR" sz="700" b="1" dirty="0">
              <a:latin typeface="+mj-ea"/>
              <a:ea typeface="+mj-ea"/>
            </a:endParaRPr>
          </a:p>
        </p:txBody>
      </p:sp>
      <p:pic>
        <p:nvPicPr>
          <p:cNvPr id="94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970816" y="3633584"/>
            <a:ext cx="218703" cy="2311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5" name="직사각형 94"/>
          <p:cNvSpPr/>
          <p:nvPr/>
        </p:nvSpPr>
        <p:spPr bwMode="auto">
          <a:xfrm>
            <a:off x="3970816" y="3532624"/>
            <a:ext cx="568629" cy="454318"/>
          </a:xfrm>
          <a:prstGeom prst="rect">
            <a:avLst/>
          </a:prstGeom>
          <a:noFill/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en-US" sz="1100" dirty="0"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4145779" y="3667702"/>
            <a:ext cx="43740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latin typeface="+mj-ea"/>
              </a:rPr>
              <a:t>CEMA</a:t>
            </a:r>
            <a:endParaRPr lang="en-US" altLang="ko-KR" sz="700" b="1" dirty="0">
              <a:latin typeface="+mj-ea"/>
              <a:ea typeface="+mj-ea"/>
            </a:endParaRPr>
          </a:p>
        </p:txBody>
      </p:sp>
      <p:pic>
        <p:nvPicPr>
          <p:cNvPr id="97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294659" y="3667582"/>
            <a:ext cx="218703" cy="2311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8" name="직사각형 97"/>
          <p:cNvSpPr/>
          <p:nvPr/>
        </p:nvSpPr>
        <p:spPr bwMode="auto">
          <a:xfrm>
            <a:off x="3294659" y="3566622"/>
            <a:ext cx="568629" cy="454318"/>
          </a:xfrm>
          <a:prstGeom prst="rect">
            <a:avLst/>
          </a:prstGeom>
          <a:noFill/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en-US" sz="1100" dirty="0"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3469622" y="3701700"/>
            <a:ext cx="43740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latin typeface="+mj-ea"/>
              </a:rPr>
              <a:t>CEMA</a:t>
            </a:r>
            <a:endParaRPr lang="en-US" altLang="ko-KR" sz="700" b="1" dirty="0">
              <a:latin typeface="+mj-ea"/>
              <a:ea typeface="+mj-ea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90C6736A-E165-4FB9-AAFE-1A4F8236B77A}"/>
              </a:ext>
            </a:extLst>
          </p:cNvPr>
          <p:cNvSpPr txBox="1"/>
          <p:nvPr/>
        </p:nvSpPr>
        <p:spPr>
          <a:xfrm>
            <a:off x="3251076" y="3359611"/>
            <a:ext cx="35298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/>
              <a:t>102</a:t>
            </a:r>
            <a:endParaRPr lang="ko-KR" altLang="en-US" sz="800" dirty="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4CC23610-96BC-43EB-9C35-9912F5AF8BE6}"/>
              </a:ext>
            </a:extLst>
          </p:cNvPr>
          <p:cNvSpPr txBox="1"/>
          <p:nvPr/>
        </p:nvSpPr>
        <p:spPr>
          <a:xfrm>
            <a:off x="4002378" y="3325613"/>
            <a:ext cx="35298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/>
              <a:t>101</a:t>
            </a:r>
            <a:endParaRPr lang="ko-KR" altLang="en-US" sz="800" dirty="0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9212D532-D46F-447E-95AD-871B3991F0AC}"/>
              </a:ext>
            </a:extLst>
          </p:cNvPr>
          <p:cNvSpPr txBox="1"/>
          <p:nvPr/>
        </p:nvSpPr>
        <p:spPr>
          <a:xfrm>
            <a:off x="4600249" y="3334046"/>
            <a:ext cx="35298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/>
              <a:t>103</a:t>
            </a:r>
            <a:endParaRPr lang="ko-KR" altLang="en-US" sz="800" dirty="0"/>
          </a:p>
        </p:txBody>
      </p:sp>
      <p:sp>
        <p:nvSpPr>
          <p:cNvPr id="103" name="직사각형 102"/>
          <p:cNvSpPr/>
          <p:nvPr/>
        </p:nvSpPr>
        <p:spPr bwMode="auto">
          <a:xfrm>
            <a:off x="4626149" y="3907289"/>
            <a:ext cx="576064" cy="559512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104" name="직사각형 103"/>
          <p:cNvSpPr/>
          <p:nvPr/>
        </p:nvSpPr>
        <p:spPr bwMode="auto">
          <a:xfrm>
            <a:off x="3963381" y="3898736"/>
            <a:ext cx="576064" cy="559512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105" name="직사각형 104"/>
          <p:cNvSpPr/>
          <p:nvPr/>
        </p:nvSpPr>
        <p:spPr bwMode="auto">
          <a:xfrm>
            <a:off x="3304105" y="3898736"/>
            <a:ext cx="576064" cy="559512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90C6736A-E165-4FB9-AAFE-1A4F8236B77A}"/>
              </a:ext>
            </a:extLst>
          </p:cNvPr>
          <p:cNvSpPr txBox="1"/>
          <p:nvPr/>
        </p:nvSpPr>
        <p:spPr>
          <a:xfrm>
            <a:off x="8563619" y="2958208"/>
            <a:ext cx="35298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/>
              <a:t>172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26430740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b="1" dirty="0"/>
              <a:t>1. Smart Home Energy Framework :</a:t>
            </a:r>
            <a:r>
              <a:rPr lang="en-US" altLang="ko-KR" b="1" dirty="0"/>
              <a:t/>
            </a:r>
            <a:br>
              <a:rPr lang="en-US" altLang="ko-KR" b="1" dirty="0"/>
            </a:br>
            <a:r>
              <a:rPr lang="en-US" altLang="ko-KR" sz="2000" b="1" dirty="0"/>
              <a:t>1.1.4 Background </a:t>
            </a:r>
            <a:r>
              <a:rPr lang="en-US" altLang="ko-KR" sz="2000" b="1" dirty="0" err="1"/>
              <a:t>IoT</a:t>
            </a:r>
            <a:r>
              <a:rPr lang="en-US" altLang="ko-KR" sz="2000" b="1" dirty="0"/>
              <a:t> </a:t>
            </a:r>
            <a:r>
              <a:rPr lang="ko-KR" altLang="en-US" sz="2000" b="1" dirty="0"/>
              <a:t>수요반응 프로토콜</a:t>
            </a:r>
            <a:r>
              <a:rPr lang="en-US" altLang="ko-KR" sz="2000" b="1" dirty="0"/>
              <a:t> : CoAP (7/7)</a:t>
            </a:r>
            <a:endParaRPr lang="ko-KR" altLang="en-US" sz="24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AB2D1F1-EAAA-4541-A9AD-BBD67953F620}" type="slidenum">
              <a:rPr lang="ko-KR" altLang="en-US" smtClean="0">
                <a:solidFill>
                  <a:srgbClr val="000000"/>
                </a:solidFill>
              </a:rPr>
              <a:pPr>
                <a:defRPr/>
              </a:pPr>
              <a:t>33</a:t>
            </a:fld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39" name="바닥글 개체 틀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sv-SE" altLang="ko-KR" dirty="0"/>
              <a:t>HYU 2018 TIPS</a:t>
            </a:r>
            <a:endParaRPr lang="ko-KR" altLang="ko-KR" dirty="0"/>
          </a:p>
        </p:txBody>
      </p:sp>
      <p:sp>
        <p:nvSpPr>
          <p:cNvPr id="7" name="직사각형 6"/>
          <p:cNvSpPr/>
          <p:nvPr/>
        </p:nvSpPr>
        <p:spPr>
          <a:xfrm>
            <a:off x="457200" y="1402816"/>
            <a:ext cx="835113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맑은 고딕" pitchFamily="50" charset="-127"/>
                <a:ea typeface="맑은 고딕" pitchFamily="50" charset="-127"/>
              </a:rPr>
              <a:t>  CoAP request message</a:t>
            </a:r>
            <a:r>
              <a:rPr lang="en-US" altLang="ko-KR" dirty="0">
                <a:latin typeface="맑은 고딕" pitchFamily="50" charset="-127"/>
              </a:rPr>
              <a:t>/response message</a:t>
            </a:r>
            <a:r>
              <a:rPr lang="ko-KR" altLang="en-US" dirty="0">
                <a:latin typeface="맑은 고딕" pitchFamily="50" charset="-127"/>
              </a:rPr>
              <a:t>는 아래 그림과 같이 </a:t>
            </a:r>
            <a:r>
              <a:rPr lang="ko-KR" altLang="en-US" dirty="0" err="1">
                <a:latin typeface="맑은 고딕" pitchFamily="50" charset="-127"/>
              </a:rPr>
              <a:t>인코딩</a:t>
            </a:r>
            <a:r>
              <a:rPr lang="ko-KR" altLang="en-US" dirty="0">
                <a:latin typeface="맑은 고딕" pitchFamily="50" charset="-127"/>
              </a:rPr>
              <a:t> 된다</a:t>
            </a:r>
            <a:r>
              <a:rPr lang="en-US" altLang="ko-KR" dirty="0">
                <a:latin typeface="맑은 고딕" pitchFamily="50" charset="-127"/>
              </a:rPr>
              <a:t>.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29" name="그룹 28"/>
          <p:cNvGrpSpPr/>
          <p:nvPr/>
        </p:nvGrpSpPr>
        <p:grpSpPr>
          <a:xfrm>
            <a:off x="410672" y="1968685"/>
            <a:ext cx="3879502" cy="1728570"/>
            <a:chOff x="-1107702" y="4203401"/>
            <a:chExt cx="4887615" cy="2825999"/>
          </a:xfrm>
        </p:grpSpPr>
        <p:sp>
          <p:nvSpPr>
            <p:cNvPr id="2" name="모서리가 둥근 직사각형 1"/>
            <p:cNvSpPr/>
            <p:nvPr/>
          </p:nvSpPr>
          <p:spPr bwMode="auto">
            <a:xfrm>
              <a:off x="-1107702" y="4203401"/>
              <a:ext cx="949778" cy="543834"/>
            </a:xfrm>
            <a:prstGeom prst="roundRect">
              <a:avLst/>
            </a:prstGeom>
            <a:solidFill>
              <a:schemeClr val="bg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200" dirty="0">
                  <a:latin typeface="Times New Roman" pitchFamily="18" charset="0"/>
                  <a:ea typeface="굴림" pitchFamily="50" charset="-127"/>
                </a:rPr>
                <a:t>CoAP</a:t>
              </a:r>
            </a:p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200" dirty="0">
                  <a:latin typeface="Times New Roman" pitchFamily="18" charset="0"/>
                  <a:ea typeface="굴림" pitchFamily="50" charset="-127"/>
                </a:rPr>
                <a:t>Client</a:t>
              </a:r>
              <a:endPara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-68997" y="4824973"/>
              <a:ext cx="3101630" cy="7547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accent2"/>
                  </a:solidFill>
                </a:rPr>
                <a:t>CON</a:t>
              </a:r>
              <a:r>
                <a:rPr lang="en-US" altLang="ko-KR" sz="1200" dirty="0"/>
                <a:t> [</a:t>
              </a:r>
              <a:r>
                <a:rPr lang="en-US" altLang="ko-KR" sz="1200" b="1" dirty="0">
                  <a:solidFill>
                    <a:srgbClr val="FFC000"/>
                  </a:solidFill>
                </a:rPr>
                <a:t>0xbc90</a:t>
              </a:r>
              <a:r>
                <a:rPr lang="en-US" altLang="ko-KR" sz="1200" dirty="0"/>
                <a:t>] </a:t>
              </a:r>
              <a:r>
                <a:rPr lang="en-US" altLang="ko-KR" sz="1200" b="1" dirty="0">
                  <a:solidFill>
                    <a:schemeClr val="accent1"/>
                  </a:solidFill>
                </a:rPr>
                <a:t>GET</a:t>
              </a:r>
              <a:r>
                <a:rPr lang="en-US" altLang="ko-KR" sz="1200" dirty="0"/>
                <a:t> /</a:t>
              </a:r>
              <a:r>
                <a:rPr lang="en-US" altLang="ko-KR" sz="1200" b="1" dirty="0">
                  <a:solidFill>
                    <a:srgbClr val="FF0000"/>
                  </a:solidFill>
                </a:rPr>
                <a:t>temperature</a:t>
              </a:r>
            </a:p>
            <a:p>
              <a:pPr algn="ctr"/>
              <a:r>
                <a:rPr lang="en-US" altLang="ko-KR" sz="1200" dirty="0"/>
                <a:t>(Token </a:t>
              </a:r>
              <a:r>
                <a:rPr lang="en-US" altLang="ko-KR" sz="1200" b="1" dirty="0">
                  <a:solidFill>
                    <a:srgbClr val="7030A0"/>
                  </a:solidFill>
                </a:rPr>
                <a:t>0x71</a:t>
              </a:r>
              <a:r>
                <a:rPr lang="en-US" altLang="ko-KR" sz="1200" dirty="0"/>
                <a:t>)</a:t>
              </a:r>
              <a:endParaRPr lang="ko-KR" altLang="en-US" sz="1200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-3241" y="5766767"/>
              <a:ext cx="2970118" cy="5990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/>
                <a:t>ACK[0xc90] 2.05 Content “22.5C”</a:t>
              </a:r>
            </a:p>
            <a:p>
              <a:pPr algn="ctr"/>
              <a:r>
                <a:rPr lang="en-US" altLang="ko-KR" sz="1200" dirty="0"/>
                <a:t>(Token 0x71)</a:t>
              </a:r>
              <a:endParaRPr lang="ko-KR" altLang="en-US" sz="1200" dirty="0"/>
            </a:p>
          </p:txBody>
        </p:sp>
        <p:sp>
          <p:nvSpPr>
            <p:cNvPr id="15" name="모서리가 둥근 직사각형 14"/>
            <p:cNvSpPr/>
            <p:nvPr/>
          </p:nvSpPr>
          <p:spPr bwMode="auto">
            <a:xfrm>
              <a:off x="2830135" y="4203401"/>
              <a:ext cx="949778" cy="543834"/>
            </a:xfrm>
            <a:prstGeom prst="roundRect">
              <a:avLst/>
            </a:prstGeom>
            <a:solidFill>
              <a:schemeClr val="bg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200" dirty="0">
                  <a:latin typeface="Times New Roman" pitchFamily="18" charset="0"/>
                  <a:ea typeface="굴림" pitchFamily="50" charset="-127"/>
                </a:rPr>
                <a:t>CoAP</a:t>
              </a:r>
            </a:p>
            <a:p>
              <a:pPr algn="ctr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200" dirty="0">
                  <a:latin typeface="Times New Roman" pitchFamily="18" charset="0"/>
                  <a:ea typeface="굴림" pitchFamily="50" charset="-127"/>
                </a:rPr>
                <a:t>Server</a:t>
              </a:r>
              <a:endParaRPr lang="ko-KR" altLang="en-US" sz="1200" dirty="0">
                <a:latin typeface="Times New Roman" pitchFamily="18" charset="0"/>
                <a:ea typeface="굴림" pitchFamily="50" charset="-127"/>
              </a:endParaRPr>
            </a:p>
          </p:txBody>
        </p:sp>
        <p:cxnSp>
          <p:nvCxnSpPr>
            <p:cNvPr id="20" name="직선 연결선 19"/>
            <p:cNvCxnSpPr>
              <a:stCxn id="2" idx="2"/>
            </p:cNvCxnSpPr>
            <p:nvPr/>
          </p:nvCxnSpPr>
          <p:spPr bwMode="auto">
            <a:xfrm>
              <a:off x="-632813" y="4747235"/>
              <a:ext cx="0" cy="2282165"/>
            </a:xfrm>
            <a:prstGeom prst="line">
              <a:avLst/>
            </a:prstGeom>
            <a:solidFill>
              <a:schemeClr val="accent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2" name="직선 연결선 21"/>
            <p:cNvCxnSpPr>
              <a:stCxn id="15" idx="2"/>
            </p:cNvCxnSpPr>
            <p:nvPr/>
          </p:nvCxnSpPr>
          <p:spPr bwMode="auto">
            <a:xfrm>
              <a:off x="3305024" y="4747235"/>
              <a:ext cx="0" cy="2282165"/>
            </a:xfrm>
            <a:prstGeom prst="line">
              <a:avLst/>
            </a:prstGeom>
            <a:solidFill>
              <a:schemeClr val="accent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4" name="직선 화살표 연결선 23"/>
            <p:cNvCxnSpPr/>
            <p:nvPr/>
          </p:nvCxnSpPr>
          <p:spPr bwMode="auto">
            <a:xfrm>
              <a:off x="-632813" y="5562793"/>
              <a:ext cx="3937837" cy="0"/>
            </a:xfrm>
            <a:prstGeom prst="straightConnector1">
              <a:avLst/>
            </a:prstGeom>
            <a:solidFill>
              <a:schemeClr val="accent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6" name="직선 화살표 연결선 25"/>
            <p:cNvCxnSpPr/>
            <p:nvPr/>
          </p:nvCxnSpPr>
          <p:spPr bwMode="auto">
            <a:xfrm flipH="1">
              <a:off x="-632813" y="6477000"/>
              <a:ext cx="3937837" cy="0"/>
            </a:xfrm>
            <a:prstGeom prst="straightConnector1">
              <a:avLst/>
            </a:prstGeom>
            <a:solidFill>
              <a:schemeClr val="accent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grpSp>
        <p:nvGrpSpPr>
          <p:cNvPr id="40" name="그룹 39"/>
          <p:cNvGrpSpPr/>
          <p:nvPr/>
        </p:nvGrpSpPr>
        <p:grpSpPr>
          <a:xfrm>
            <a:off x="410672" y="4336829"/>
            <a:ext cx="3879502" cy="1728570"/>
            <a:chOff x="-1107702" y="4203401"/>
            <a:chExt cx="4887615" cy="2825999"/>
          </a:xfrm>
        </p:grpSpPr>
        <p:sp>
          <p:nvSpPr>
            <p:cNvPr id="41" name="모서리가 둥근 직사각형 40"/>
            <p:cNvSpPr/>
            <p:nvPr/>
          </p:nvSpPr>
          <p:spPr bwMode="auto">
            <a:xfrm>
              <a:off x="-1107702" y="4203401"/>
              <a:ext cx="949778" cy="543834"/>
            </a:xfrm>
            <a:prstGeom prst="roundRect">
              <a:avLst/>
            </a:prstGeom>
            <a:solidFill>
              <a:schemeClr val="bg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200" dirty="0">
                  <a:latin typeface="Times New Roman" pitchFamily="18" charset="0"/>
                  <a:ea typeface="굴림" pitchFamily="50" charset="-127"/>
                </a:rPr>
                <a:t>CoAP</a:t>
              </a:r>
            </a:p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200" dirty="0">
                  <a:latin typeface="Times New Roman" pitchFamily="18" charset="0"/>
                  <a:ea typeface="굴림" pitchFamily="50" charset="-127"/>
                </a:rPr>
                <a:t>Client</a:t>
              </a:r>
              <a:endPara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8432" y="4824973"/>
              <a:ext cx="2946771" cy="5990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/>
                <a:t>CON [0xbc90] GET /temperature</a:t>
              </a:r>
            </a:p>
            <a:p>
              <a:pPr algn="ctr"/>
              <a:r>
                <a:rPr lang="en-US" altLang="ko-KR" sz="1200" dirty="0"/>
                <a:t>(Token 0x71)</a:t>
              </a:r>
              <a:endParaRPr lang="ko-KR" altLang="en-US" sz="1200" dirty="0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-123446" y="5766767"/>
              <a:ext cx="3210525" cy="7547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accent2"/>
                  </a:solidFill>
                </a:rPr>
                <a:t>ACK</a:t>
              </a:r>
              <a:r>
                <a:rPr lang="en-US" altLang="ko-KR" sz="1200" dirty="0"/>
                <a:t>[</a:t>
              </a:r>
              <a:r>
                <a:rPr lang="en-US" altLang="ko-KR" sz="1200" b="1" dirty="0">
                  <a:solidFill>
                    <a:srgbClr val="FFC000"/>
                  </a:solidFill>
                </a:rPr>
                <a:t>0xbc90</a:t>
              </a:r>
              <a:r>
                <a:rPr lang="en-US" altLang="ko-KR" sz="1200" dirty="0"/>
                <a:t>] </a:t>
              </a:r>
              <a:r>
                <a:rPr lang="en-US" altLang="ko-KR" sz="1200" b="1" dirty="0">
                  <a:solidFill>
                    <a:schemeClr val="accent1"/>
                  </a:solidFill>
                </a:rPr>
                <a:t>2.05</a:t>
              </a:r>
              <a:r>
                <a:rPr lang="en-US" altLang="ko-KR" sz="1200" dirty="0"/>
                <a:t> Content </a:t>
              </a:r>
              <a:r>
                <a:rPr lang="en-US" altLang="ko-KR" sz="1200" b="1" dirty="0">
                  <a:solidFill>
                    <a:srgbClr val="FF0000"/>
                  </a:solidFill>
                </a:rPr>
                <a:t>“22.5C”</a:t>
              </a:r>
            </a:p>
            <a:p>
              <a:pPr algn="ctr"/>
              <a:r>
                <a:rPr lang="en-US" altLang="ko-KR" sz="1200" dirty="0"/>
                <a:t>(Token </a:t>
              </a:r>
              <a:r>
                <a:rPr lang="en-US" altLang="ko-KR" sz="1200" b="1" dirty="0">
                  <a:solidFill>
                    <a:srgbClr val="7030A0"/>
                  </a:solidFill>
                </a:rPr>
                <a:t>0x71</a:t>
              </a:r>
              <a:r>
                <a:rPr lang="en-US" altLang="ko-KR" sz="1200" dirty="0"/>
                <a:t>)</a:t>
              </a:r>
              <a:endParaRPr lang="ko-KR" altLang="en-US" sz="1200" dirty="0"/>
            </a:p>
          </p:txBody>
        </p:sp>
        <p:sp>
          <p:nvSpPr>
            <p:cNvPr id="44" name="모서리가 둥근 직사각형 43"/>
            <p:cNvSpPr/>
            <p:nvPr/>
          </p:nvSpPr>
          <p:spPr bwMode="auto">
            <a:xfrm>
              <a:off x="2830135" y="4203401"/>
              <a:ext cx="949778" cy="543834"/>
            </a:xfrm>
            <a:prstGeom prst="roundRect">
              <a:avLst/>
            </a:prstGeom>
            <a:solidFill>
              <a:schemeClr val="bg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200" dirty="0">
                  <a:latin typeface="Times New Roman" pitchFamily="18" charset="0"/>
                  <a:ea typeface="굴림" pitchFamily="50" charset="-127"/>
                </a:rPr>
                <a:t>CoAP</a:t>
              </a:r>
            </a:p>
            <a:p>
              <a:pPr algn="ctr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200" dirty="0">
                  <a:latin typeface="Times New Roman" pitchFamily="18" charset="0"/>
                  <a:ea typeface="굴림" pitchFamily="50" charset="-127"/>
                </a:rPr>
                <a:t>Server</a:t>
              </a:r>
              <a:endParaRPr lang="ko-KR" altLang="en-US" sz="1200" dirty="0">
                <a:latin typeface="Times New Roman" pitchFamily="18" charset="0"/>
                <a:ea typeface="굴림" pitchFamily="50" charset="-127"/>
              </a:endParaRPr>
            </a:p>
          </p:txBody>
        </p:sp>
        <p:cxnSp>
          <p:nvCxnSpPr>
            <p:cNvPr id="45" name="직선 연결선 44"/>
            <p:cNvCxnSpPr>
              <a:stCxn id="41" idx="2"/>
            </p:cNvCxnSpPr>
            <p:nvPr/>
          </p:nvCxnSpPr>
          <p:spPr bwMode="auto">
            <a:xfrm>
              <a:off x="-632813" y="4747235"/>
              <a:ext cx="0" cy="2282165"/>
            </a:xfrm>
            <a:prstGeom prst="line">
              <a:avLst/>
            </a:prstGeom>
            <a:solidFill>
              <a:schemeClr val="accent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6" name="직선 연결선 45"/>
            <p:cNvCxnSpPr>
              <a:stCxn id="44" idx="2"/>
            </p:cNvCxnSpPr>
            <p:nvPr/>
          </p:nvCxnSpPr>
          <p:spPr bwMode="auto">
            <a:xfrm>
              <a:off x="3305024" y="4747235"/>
              <a:ext cx="0" cy="2282165"/>
            </a:xfrm>
            <a:prstGeom prst="line">
              <a:avLst/>
            </a:prstGeom>
            <a:solidFill>
              <a:schemeClr val="accent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7" name="직선 화살표 연결선 46"/>
            <p:cNvCxnSpPr/>
            <p:nvPr/>
          </p:nvCxnSpPr>
          <p:spPr bwMode="auto">
            <a:xfrm>
              <a:off x="-632813" y="5562793"/>
              <a:ext cx="3937837" cy="0"/>
            </a:xfrm>
            <a:prstGeom prst="straightConnector1">
              <a:avLst/>
            </a:prstGeom>
            <a:solidFill>
              <a:schemeClr val="accent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48" name="직선 화살표 연결선 47"/>
            <p:cNvCxnSpPr/>
            <p:nvPr/>
          </p:nvCxnSpPr>
          <p:spPr bwMode="auto">
            <a:xfrm flipH="1">
              <a:off x="-632813" y="6477000"/>
              <a:ext cx="3937837" cy="0"/>
            </a:xfrm>
            <a:prstGeom prst="straightConnector1">
              <a:avLst/>
            </a:prstGeom>
            <a:solidFill>
              <a:schemeClr val="accent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graphicFrame>
        <p:nvGraphicFramePr>
          <p:cNvPr id="49" name="표 48"/>
          <p:cNvGraphicFramePr>
            <a:graphicFrameLocks noGrp="1"/>
          </p:cNvGraphicFramePr>
          <p:nvPr>
            <p:extLst/>
          </p:nvPr>
        </p:nvGraphicFramePr>
        <p:xfrm>
          <a:off x="4412951" y="2539058"/>
          <a:ext cx="4586512" cy="10586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35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47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85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7105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45856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646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accent2"/>
                          </a:solidFill>
                        </a:rPr>
                        <a:t>0</a:t>
                      </a:r>
                      <a:endParaRPr lang="ko-KR" altLang="en-US" sz="1100" b="1" dirty="0">
                        <a:solidFill>
                          <a:schemeClr val="accent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accent1"/>
                          </a:solidFill>
                        </a:rPr>
                        <a:t>GET</a:t>
                      </a:r>
                      <a:r>
                        <a:rPr lang="en-US" altLang="ko-KR" sz="1100" b="1" baseline="0" dirty="0">
                          <a:solidFill>
                            <a:schemeClr val="accent1"/>
                          </a:solidFill>
                        </a:rPr>
                        <a:t> = 1</a:t>
                      </a:r>
                      <a:endParaRPr lang="ko-KR" altLang="en-US" sz="1100" b="1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rgbClr val="FFC000"/>
                          </a:solidFill>
                        </a:rPr>
                        <a:t>0x</a:t>
                      </a:r>
                      <a:r>
                        <a:rPr lang="en-US" altLang="ko-KR" sz="1100" b="1" baseline="0" dirty="0">
                          <a:solidFill>
                            <a:srgbClr val="FFC000"/>
                          </a:solidFill>
                        </a:rPr>
                        <a:t>bc90</a:t>
                      </a:r>
                      <a:endParaRPr lang="ko-KR" altLang="en-US" sz="1100" b="1" dirty="0">
                        <a:solidFill>
                          <a:srgbClr val="FFC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4661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rgbClr val="7030A0"/>
                          </a:solidFill>
                        </a:rPr>
                        <a:t>0x</a:t>
                      </a:r>
                      <a:r>
                        <a:rPr lang="en-US" altLang="ko-KR" sz="1100" b="1" baseline="0" dirty="0">
                          <a:solidFill>
                            <a:srgbClr val="7030A0"/>
                          </a:solidFill>
                        </a:rPr>
                        <a:t> 71</a:t>
                      </a:r>
                      <a:endParaRPr lang="ko-KR" altLang="en-US" sz="1100" b="1" dirty="0">
                        <a:solidFill>
                          <a:srgbClr val="7030A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466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11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11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 rowSpan="2"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rgbClr val="FF0000"/>
                          </a:solidFill>
                        </a:rPr>
                        <a:t>“temperature</a:t>
                      </a:r>
                      <a:r>
                        <a:rPr lang="en-US" altLang="ko-KR" sz="1100" b="1" baseline="0" dirty="0">
                          <a:solidFill>
                            <a:srgbClr val="FF0000"/>
                          </a:solidFill>
                        </a:rPr>
                        <a:t>”(11 B)</a:t>
                      </a:r>
                      <a:endParaRPr lang="ko-KR" altLang="en-US" sz="11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4661"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0" name="TextBox 49"/>
          <p:cNvSpPr txBox="1"/>
          <p:nvPr/>
        </p:nvSpPr>
        <p:spPr>
          <a:xfrm>
            <a:off x="4412951" y="2245103"/>
            <a:ext cx="45865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0  1  2  3  4  5  6  7  8  9  0  1  2  3  4  5  6  7  8  9  0  1  2  3  4  5  6  7  8  9  0  1</a:t>
            </a:r>
            <a:endParaRPr lang="ko-KR" altLang="en-US" sz="1100" dirty="0"/>
          </a:p>
        </p:txBody>
      </p:sp>
      <p:graphicFrame>
        <p:nvGraphicFramePr>
          <p:cNvPr id="51" name="표 50"/>
          <p:cNvGraphicFramePr>
            <a:graphicFrameLocks noGrp="1"/>
          </p:cNvGraphicFramePr>
          <p:nvPr>
            <p:extLst/>
          </p:nvPr>
        </p:nvGraphicFramePr>
        <p:xfrm>
          <a:off x="4412950" y="4986632"/>
          <a:ext cx="4586512" cy="7939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35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47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85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7105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45856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646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accent2"/>
                          </a:solidFill>
                        </a:rPr>
                        <a:t>2</a:t>
                      </a:r>
                      <a:endParaRPr lang="ko-KR" altLang="en-US" sz="1100" b="1" dirty="0">
                        <a:solidFill>
                          <a:schemeClr val="accent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accent1"/>
                          </a:solidFill>
                        </a:rPr>
                        <a:t>2.05=69</a:t>
                      </a:r>
                      <a:endParaRPr lang="ko-KR" altLang="en-US" sz="1100" b="1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rgbClr val="FFC000"/>
                          </a:solidFill>
                        </a:rPr>
                        <a:t>0x</a:t>
                      </a:r>
                      <a:r>
                        <a:rPr lang="en-US" altLang="ko-KR" sz="1100" b="1" baseline="0" dirty="0">
                          <a:solidFill>
                            <a:srgbClr val="FFC000"/>
                          </a:solidFill>
                        </a:rPr>
                        <a:t>bc90</a:t>
                      </a:r>
                      <a:endParaRPr lang="ko-KR" altLang="en-US" sz="1100" b="1" dirty="0">
                        <a:solidFill>
                          <a:srgbClr val="FFC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4661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rgbClr val="7030A0"/>
                          </a:solidFill>
                        </a:rPr>
                        <a:t>0x</a:t>
                      </a:r>
                      <a:r>
                        <a:rPr lang="en-US" altLang="ko-KR" sz="1100" b="1" baseline="0" dirty="0">
                          <a:solidFill>
                            <a:srgbClr val="7030A0"/>
                          </a:solidFill>
                        </a:rPr>
                        <a:t> 71</a:t>
                      </a:r>
                      <a:endParaRPr lang="ko-KR" altLang="en-US" sz="1100" b="1" dirty="0">
                        <a:solidFill>
                          <a:srgbClr val="7030A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4661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spc="300" dirty="0">
                          <a:solidFill>
                            <a:schemeClr val="tx1"/>
                          </a:solidFill>
                        </a:rPr>
                        <a:t>11111111</a:t>
                      </a:r>
                      <a:endParaRPr lang="ko-KR" altLang="en-US" sz="1000" b="0" spc="3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rgbClr val="FF0000"/>
                          </a:solidFill>
                        </a:rPr>
                        <a:t>“22.5</a:t>
                      </a:r>
                      <a:r>
                        <a:rPr lang="en-US" altLang="ko-KR" sz="1100" b="1" baseline="0" dirty="0">
                          <a:solidFill>
                            <a:srgbClr val="FF0000"/>
                          </a:solidFill>
                        </a:rPr>
                        <a:t> C”(6B)</a:t>
                      </a:r>
                      <a:endParaRPr lang="ko-KR" altLang="en-US" sz="11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2" name="TextBox 51"/>
          <p:cNvSpPr txBox="1"/>
          <p:nvPr/>
        </p:nvSpPr>
        <p:spPr>
          <a:xfrm>
            <a:off x="4412950" y="4692677"/>
            <a:ext cx="45865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0  1  2  3  4  5  6  7  8  9  0  1  2  3  4  5  6  7  8  9  0  1  2  3  4  5  6  7  8  9  0  1</a:t>
            </a:r>
            <a:endParaRPr lang="ko-KR" altLang="en-US" sz="1100" dirty="0"/>
          </a:p>
        </p:txBody>
      </p:sp>
      <p:sp>
        <p:nvSpPr>
          <p:cNvPr id="53" name="직사각형 52"/>
          <p:cNvSpPr/>
          <p:nvPr/>
        </p:nvSpPr>
        <p:spPr bwMode="auto">
          <a:xfrm>
            <a:off x="410672" y="2380266"/>
            <a:ext cx="3733877" cy="46634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54" name="직사각형 53"/>
          <p:cNvSpPr/>
          <p:nvPr/>
        </p:nvSpPr>
        <p:spPr bwMode="auto">
          <a:xfrm>
            <a:off x="410671" y="5309048"/>
            <a:ext cx="3733877" cy="46634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1719161" y="3662506"/>
            <a:ext cx="11411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▲ </a:t>
            </a:r>
            <a:r>
              <a:rPr lang="en-US" altLang="ko-KR" sz="1600" dirty="0"/>
              <a:t>Request</a:t>
            </a:r>
            <a:endParaRPr lang="ko-KR" altLang="en-US" sz="1600" dirty="0"/>
          </a:p>
        </p:txBody>
      </p:sp>
      <p:sp>
        <p:nvSpPr>
          <p:cNvPr id="57" name="TextBox 56"/>
          <p:cNvSpPr txBox="1"/>
          <p:nvPr/>
        </p:nvSpPr>
        <p:spPr>
          <a:xfrm>
            <a:off x="1886097" y="6046039"/>
            <a:ext cx="9286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▲ </a:t>
            </a:r>
            <a:r>
              <a:rPr lang="en-US" altLang="ko-KR" sz="1600" dirty="0"/>
              <a:t>Reply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325682570"/>
      </p:ext>
    </p:extLst>
  </p:cSld>
  <p:clrMapOvr>
    <a:masterClrMapping/>
  </p:clrMapOvr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계층 구조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Smart Energy Framework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050143" y="18331"/>
            <a:ext cx="2073003" cy="235449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50" dirty="0" smtClean="0"/>
              <a:t>IP : 192.168.1.xxx</a:t>
            </a:r>
          </a:p>
          <a:p>
            <a:endParaRPr lang="en-US" altLang="ko-KR" sz="1050" dirty="0" smtClean="0"/>
          </a:p>
          <a:p>
            <a:r>
              <a:rPr lang="en-US" altLang="ko-KR" sz="1050" dirty="0" smtClean="0"/>
              <a:t>EMS 1</a:t>
            </a:r>
            <a:r>
              <a:rPr lang="ko-KR" altLang="en-US" sz="1050" dirty="0" smtClean="0"/>
              <a:t>대 </a:t>
            </a:r>
            <a:r>
              <a:rPr lang="en-US" altLang="ko-KR" sz="1050" dirty="0" smtClean="0"/>
              <a:t>(Window)</a:t>
            </a:r>
          </a:p>
          <a:p>
            <a:endParaRPr lang="en-US" altLang="ko-KR" sz="1050" dirty="0" smtClean="0"/>
          </a:p>
          <a:p>
            <a:r>
              <a:rPr lang="en-US" altLang="ko-KR" sz="1050" dirty="0" smtClean="0"/>
              <a:t>VTN 1</a:t>
            </a:r>
            <a:r>
              <a:rPr lang="ko-KR" altLang="en-US" sz="1050" dirty="0" smtClean="0"/>
              <a:t>대 </a:t>
            </a:r>
            <a:r>
              <a:rPr lang="en-US" altLang="ko-KR" sz="1050" dirty="0" smtClean="0"/>
              <a:t>(</a:t>
            </a:r>
            <a:r>
              <a:rPr lang="ko-KR" altLang="en-US" sz="1050" dirty="0" smtClean="0"/>
              <a:t>리눅스</a:t>
            </a:r>
            <a:r>
              <a:rPr lang="en-US" altLang="ko-KR" sz="1050" dirty="0" smtClean="0"/>
              <a:t>)</a:t>
            </a:r>
          </a:p>
          <a:p>
            <a:r>
              <a:rPr lang="en-US" altLang="ko-KR" sz="1050" dirty="0" smtClean="0">
                <a:solidFill>
                  <a:srgbClr val="FF0000"/>
                </a:solidFill>
              </a:rPr>
              <a:t>   -SEMA+VEN </a:t>
            </a:r>
            <a:r>
              <a:rPr lang="en-US" altLang="ko-KR" sz="1050" dirty="0">
                <a:solidFill>
                  <a:srgbClr val="FF0000"/>
                </a:solidFill>
              </a:rPr>
              <a:t>(</a:t>
            </a:r>
            <a:r>
              <a:rPr lang="ko-KR" altLang="en-US" sz="1050" dirty="0">
                <a:solidFill>
                  <a:srgbClr val="FF0000"/>
                </a:solidFill>
              </a:rPr>
              <a:t>리눅스</a:t>
            </a:r>
            <a:r>
              <a:rPr lang="en-US" altLang="ko-KR" sz="1050" dirty="0">
                <a:solidFill>
                  <a:srgbClr val="FF0000"/>
                </a:solidFill>
              </a:rPr>
              <a:t>) 1</a:t>
            </a:r>
            <a:r>
              <a:rPr lang="ko-KR" altLang="en-US" sz="1050" dirty="0">
                <a:solidFill>
                  <a:srgbClr val="FF0000"/>
                </a:solidFill>
              </a:rPr>
              <a:t>대</a:t>
            </a:r>
            <a:endParaRPr lang="en-US" altLang="ko-KR" sz="1050" dirty="0">
              <a:solidFill>
                <a:srgbClr val="FF0000"/>
              </a:solidFill>
            </a:endParaRPr>
          </a:p>
          <a:p>
            <a:r>
              <a:rPr lang="en-US" altLang="ko-KR" sz="1050" dirty="0" smtClean="0">
                <a:solidFill>
                  <a:srgbClr val="FF0000"/>
                </a:solidFill>
              </a:rPr>
              <a:t>   -Appliance(</a:t>
            </a:r>
            <a:r>
              <a:rPr lang="ko-KR" altLang="en-US" sz="1050" dirty="0" smtClean="0">
                <a:solidFill>
                  <a:srgbClr val="FF0000"/>
                </a:solidFill>
              </a:rPr>
              <a:t>라즈베리</a:t>
            </a:r>
            <a:r>
              <a:rPr lang="en-US" altLang="ko-KR" sz="1050" dirty="0" smtClean="0">
                <a:solidFill>
                  <a:srgbClr val="FF0000"/>
                </a:solidFill>
              </a:rPr>
              <a:t>) 3</a:t>
            </a:r>
            <a:r>
              <a:rPr lang="ko-KR" altLang="en-US" sz="1050" dirty="0" smtClean="0">
                <a:solidFill>
                  <a:srgbClr val="FF0000"/>
                </a:solidFill>
              </a:rPr>
              <a:t>대</a:t>
            </a:r>
            <a:endParaRPr lang="en-US" altLang="ko-KR" sz="1050" dirty="0" smtClean="0">
              <a:solidFill>
                <a:srgbClr val="FF0000"/>
              </a:solidFill>
            </a:endParaRPr>
          </a:p>
          <a:p>
            <a:r>
              <a:rPr lang="en-US" altLang="ko-KR" sz="1050" dirty="0"/>
              <a:t> </a:t>
            </a:r>
            <a:r>
              <a:rPr lang="en-US" altLang="ko-KR" sz="1050" dirty="0" smtClean="0"/>
              <a:t>  -SEMA+VEN_</a:t>
            </a:r>
            <a:r>
              <a:rPr lang="en-US" altLang="ko-KR" sz="1050" i="1" dirty="0" smtClean="0"/>
              <a:t>Java</a:t>
            </a:r>
            <a:r>
              <a:rPr lang="en-US" altLang="ko-KR" sz="1050" dirty="0"/>
              <a:t>(</a:t>
            </a:r>
            <a:r>
              <a:rPr lang="ko-KR" altLang="en-US" sz="1050" dirty="0"/>
              <a:t>윈도우</a:t>
            </a:r>
            <a:r>
              <a:rPr lang="en-US" altLang="ko-KR" sz="1050" dirty="0"/>
              <a:t>) 1</a:t>
            </a:r>
            <a:r>
              <a:rPr lang="ko-KR" altLang="en-US" sz="1050" dirty="0"/>
              <a:t>대</a:t>
            </a:r>
            <a:endParaRPr lang="en-US" altLang="ko-KR" sz="1050" dirty="0"/>
          </a:p>
          <a:p>
            <a:r>
              <a:rPr lang="en-US" altLang="ko-KR" sz="1050" dirty="0" smtClean="0"/>
              <a:t>   -CEMA(</a:t>
            </a:r>
            <a:r>
              <a:rPr lang="en-US" altLang="ko-KR" sz="1050" dirty="0" err="1" smtClean="0"/>
              <a:t>OpenWRT</a:t>
            </a:r>
            <a:r>
              <a:rPr lang="en-US" altLang="ko-KR" sz="1050" dirty="0" smtClean="0"/>
              <a:t>) 3</a:t>
            </a:r>
            <a:r>
              <a:rPr lang="ko-KR" altLang="en-US" sz="1050" dirty="0" smtClean="0"/>
              <a:t>대</a:t>
            </a:r>
            <a:endParaRPr lang="en-US" altLang="ko-KR" sz="1050" dirty="0" smtClean="0"/>
          </a:p>
          <a:p>
            <a:endParaRPr lang="en-US" altLang="ko-KR" sz="1050" dirty="0" smtClean="0"/>
          </a:p>
          <a:p>
            <a:r>
              <a:rPr lang="en-US" altLang="ko-KR" sz="1050" dirty="0" smtClean="0"/>
              <a:t>SEMA </a:t>
            </a:r>
            <a:r>
              <a:rPr lang="en-US" altLang="ko-KR" sz="1050" dirty="0"/>
              <a:t>(</a:t>
            </a:r>
            <a:r>
              <a:rPr lang="ko-KR" altLang="en-US" sz="1050" dirty="0"/>
              <a:t>윈도우</a:t>
            </a:r>
            <a:r>
              <a:rPr lang="en-US" altLang="ko-KR" sz="1050" dirty="0"/>
              <a:t>) 1</a:t>
            </a:r>
            <a:r>
              <a:rPr lang="ko-KR" altLang="en-US" sz="1050" dirty="0"/>
              <a:t>대</a:t>
            </a:r>
            <a:endParaRPr lang="en-US" altLang="ko-KR" sz="1050" dirty="0"/>
          </a:p>
          <a:p>
            <a:r>
              <a:rPr lang="en-US" altLang="ko-KR" sz="1050" b="1" dirty="0" smtClean="0"/>
              <a:t>   -CEMA(</a:t>
            </a:r>
            <a:r>
              <a:rPr lang="en-US" altLang="ko-KR" sz="1050" b="1" dirty="0" err="1" smtClean="0"/>
              <a:t>OpenWRT</a:t>
            </a:r>
            <a:r>
              <a:rPr lang="en-US" altLang="ko-KR" sz="1050" b="1" dirty="0" smtClean="0"/>
              <a:t>) 2</a:t>
            </a:r>
            <a:r>
              <a:rPr lang="ko-KR" altLang="en-US" sz="1050" b="1" dirty="0" smtClean="0"/>
              <a:t>대</a:t>
            </a:r>
            <a:endParaRPr lang="en-US" altLang="ko-KR" sz="1050" b="1" dirty="0" smtClean="0"/>
          </a:p>
          <a:p>
            <a:r>
              <a:rPr lang="en-US" altLang="ko-KR" sz="1050" b="1" dirty="0" smtClean="0"/>
              <a:t>   -CEMA(</a:t>
            </a:r>
            <a:r>
              <a:rPr lang="ko-KR" altLang="en-US" sz="1050" b="1" dirty="0" smtClean="0"/>
              <a:t>리눅스</a:t>
            </a:r>
            <a:r>
              <a:rPr lang="en-US" altLang="ko-KR" sz="1050" b="1" dirty="0" smtClean="0"/>
              <a:t>) 1</a:t>
            </a:r>
            <a:r>
              <a:rPr lang="ko-KR" altLang="en-US" sz="1050" b="1" dirty="0" smtClean="0"/>
              <a:t>대</a:t>
            </a:r>
            <a:endParaRPr lang="en-US" altLang="ko-KR" sz="1050" b="1" dirty="0" smtClean="0"/>
          </a:p>
          <a:p>
            <a:r>
              <a:rPr lang="en-US" altLang="ko-KR" sz="1050" b="1" dirty="0" smtClean="0"/>
              <a:t>   -Appliance(</a:t>
            </a:r>
            <a:r>
              <a:rPr lang="ko-KR" altLang="en-US" sz="1050" b="1" dirty="0" smtClean="0"/>
              <a:t>라즈베리</a:t>
            </a:r>
            <a:r>
              <a:rPr lang="en-US" altLang="ko-KR" sz="1050" b="1" dirty="0" smtClean="0"/>
              <a:t>) 1</a:t>
            </a:r>
            <a:r>
              <a:rPr lang="ko-KR" altLang="en-US" sz="1050" b="1" dirty="0" smtClean="0"/>
              <a:t>대</a:t>
            </a:r>
            <a:r>
              <a:rPr lang="en-US" altLang="ko-KR" sz="1050" b="1" dirty="0" smtClean="0"/>
              <a:t>  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8680" y="2406556"/>
            <a:ext cx="5502479" cy="4574770"/>
          </a:xfrm>
          <a:prstGeom prst="rect">
            <a:avLst/>
          </a:prstGeom>
        </p:spPr>
      </p:pic>
      <p:sp>
        <p:nvSpPr>
          <p:cNvPr id="120" name="TextBox 119">
            <a:extLst>
              <a:ext uri="{FF2B5EF4-FFF2-40B4-BE49-F238E27FC236}">
                <a16:creationId xmlns:a16="http://schemas.microsoft.com/office/drawing/2014/main" id="{DB1EB9D5-6349-4DB9-9AD4-8468621E804F}"/>
              </a:ext>
            </a:extLst>
          </p:cNvPr>
          <p:cNvSpPr txBox="1"/>
          <p:nvPr/>
        </p:nvSpPr>
        <p:spPr>
          <a:xfrm>
            <a:off x="8495841" y="3170393"/>
            <a:ext cx="3385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/>
              <a:t>171</a:t>
            </a:r>
            <a:endParaRPr lang="ko-KR" altLang="en-US" sz="800" dirty="0"/>
          </a:p>
        </p:txBody>
      </p:sp>
      <p:sp>
        <p:nvSpPr>
          <p:cNvPr id="122" name="TextBox 121"/>
          <p:cNvSpPr txBox="1"/>
          <p:nvPr/>
        </p:nvSpPr>
        <p:spPr>
          <a:xfrm>
            <a:off x="7880403" y="3060935"/>
            <a:ext cx="962063" cy="741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latin typeface="+mj-ea"/>
                <a:ea typeface="+mj-ea"/>
              </a:rPr>
              <a:t>VEN</a:t>
            </a:r>
          </a:p>
          <a:p>
            <a:r>
              <a:rPr lang="en-US" altLang="ko-KR" sz="900" b="1" dirty="0">
                <a:latin typeface="+mj-ea"/>
              </a:rPr>
              <a:t>SEMA</a:t>
            </a:r>
            <a:endParaRPr lang="en-US" altLang="ko-KR" sz="900" b="1" dirty="0">
              <a:latin typeface="+mj-ea"/>
              <a:ea typeface="+mj-ea"/>
            </a:endParaRPr>
          </a:p>
        </p:txBody>
      </p:sp>
      <p:sp>
        <p:nvSpPr>
          <p:cNvPr id="123" name="직사각형 122"/>
          <p:cNvSpPr/>
          <p:nvPr/>
        </p:nvSpPr>
        <p:spPr bwMode="auto">
          <a:xfrm>
            <a:off x="8398768" y="3155984"/>
            <a:ext cx="576064" cy="680182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grpSp>
        <p:nvGrpSpPr>
          <p:cNvPr id="125" name="그룹 124"/>
          <p:cNvGrpSpPr/>
          <p:nvPr/>
        </p:nvGrpSpPr>
        <p:grpSpPr>
          <a:xfrm>
            <a:off x="174022" y="3095008"/>
            <a:ext cx="2885810" cy="2854272"/>
            <a:chOff x="174022" y="3095008"/>
            <a:chExt cx="2403366" cy="2267881"/>
          </a:xfrm>
        </p:grpSpPr>
        <p:sp>
          <p:nvSpPr>
            <p:cNvPr id="126" name="TextBox 125"/>
            <p:cNvSpPr txBox="1"/>
            <p:nvPr/>
          </p:nvSpPr>
          <p:spPr>
            <a:xfrm>
              <a:off x="1368403" y="3095008"/>
              <a:ext cx="1208985" cy="2154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800" b="1" dirty="0" err="1">
                  <a:solidFill>
                    <a:srgbClr val="0000FF"/>
                  </a:solidFill>
                  <a:latin typeface="+mj-ea"/>
                  <a:ea typeface="+mj-ea"/>
                </a:rPr>
                <a:t>OpenADR</a:t>
              </a:r>
              <a:r>
                <a:rPr lang="en-US" altLang="ko-KR" sz="800" b="1" dirty="0">
                  <a:solidFill>
                    <a:srgbClr val="0000FF"/>
                  </a:solidFill>
                  <a:latin typeface="+mj-ea"/>
                  <a:ea typeface="+mj-ea"/>
                </a:rPr>
                <a:t>(HTTP,XML)</a:t>
              </a:r>
            </a:p>
          </p:txBody>
        </p:sp>
        <p:sp>
          <p:nvSpPr>
            <p:cNvPr id="127" name="직사각형 126"/>
            <p:cNvSpPr/>
            <p:nvPr/>
          </p:nvSpPr>
          <p:spPr bwMode="auto">
            <a:xfrm>
              <a:off x="668576" y="3495351"/>
              <a:ext cx="1530924" cy="440880"/>
            </a:xfrm>
            <a:prstGeom prst="rect">
              <a:avLst/>
            </a:prstGeom>
            <a:noFill/>
            <a:ln w="12699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lang="ko-KR" altLang="en-US" sz="1100" dirty="0">
                <a:latin typeface="Times New Roman" pitchFamily="18" charset="0"/>
                <a:ea typeface="굴림" pitchFamily="50" charset="-127"/>
              </a:endParaRPr>
            </a:p>
          </p:txBody>
        </p:sp>
        <p:pic>
          <p:nvPicPr>
            <p:cNvPr id="128" name="Picture 20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843539" y="3532393"/>
              <a:ext cx="338247" cy="30966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29" name="TextBox 128"/>
            <p:cNvSpPr txBox="1"/>
            <p:nvPr/>
          </p:nvSpPr>
          <p:spPr>
            <a:xfrm>
              <a:off x="1280947" y="3516032"/>
              <a:ext cx="7435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>
                  <a:latin typeface="+mj-ea"/>
                  <a:ea typeface="+mj-ea"/>
                </a:rPr>
                <a:t>VEN</a:t>
              </a:r>
            </a:p>
            <a:p>
              <a:r>
                <a:rPr lang="en-US" altLang="ko-KR" sz="900" b="1" dirty="0">
                  <a:latin typeface="+mj-ea"/>
                </a:rPr>
                <a:t>SEMA</a:t>
              </a:r>
              <a:endParaRPr lang="en-US" altLang="ko-KR" sz="900" b="1" dirty="0">
                <a:latin typeface="+mj-ea"/>
                <a:ea typeface="+mj-ea"/>
              </a:endParaRPr>
            </a:p>
          </p:txBody>
        </p:sp>
        <p:grpSp>
          <p:nvGrpSpPr>
            <p:cNvPr id="130" name="그룹 129"/>
            <p:cNvGrpSpPr/>
            <p:nvPr/>
          </p:nvGrpSpPr>
          <p:grpSpPr>
            <a:xfrm>
              <a:off x="669864" y="3936233"/>
              <a:ext cx="1399702" cy="611191"/>
              <a:chOff x="1435035" y="3124231"/>
              <a:chExt cx="5418708" cy="1893234"/>
            </a:xfrm>
          </p:grpSpPr>
          <p:cxnSp>
            <p:nvCxnSpPr>
              <p:cNvPr id="148" name="직선 연결선 147"/>
              <p:cNvCxnSpPr>
                <a:stCxn id="134" idx="0"/>
              </p:cNvCxnSpPr>
              <p:nvPr/>
            </p:nvCxnSpPr>
            <p:spPr bwMode="auto">
              <a:xfrm flipV="1">
                <a:off x="1435035" y="3124231"/>
                <a:ext cx="2886931" cy="1867010"/>
              </a:xfrm>
              <a:prstGeom prst="line">
                <a:avLst/>
              </a:prstGeom>
              <a:solidFill>
                <a:schemeClr val="accent1"/>
              </a:solidFill>
              <a:ln w="12699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9" name="직선 연결선 148"/>
              <p:cNvCxnSpPr>
                <a:endCxn id="133" idx="0"/>
              </p:cNvCxnSpPr>
              <p:nvPr/>
            </p:nvCxnSpPr>
            <p:spPr bwMode="auto">
              <a:xfrm flipH="1">
                <a:off x="4144389" y="3124231"/>
                <a:ext cx="177578" cy="1867010"/>
              </a:xfrm>
              <a:prstGeom prst="line">
                <a:avLst/>
              </a:prstGeom>
              <a:solidFill>
                <a:schemeClr val="accent1"/>
              </a:solidFill>
              <a:ln w="12699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50" name="직선 연결선 149"/>
              <p:cNvCxnSpPr>
                <a:endCxn id="135" idx="0"/>
              </p:cNvCxnSpPr>
              <p:nvPr/>
            </p:nvCxnSpPr>
            <p:spPr bwMode="auto">
              <a:xfrm>
                <a:off x="4321967" y="3150455"/>
                <a:ext cx="2531776" cy="1867010"/>
              </a:xfrm>
              <a:prstGeom prst="line">
                <a:avLst/>
              </a:prstGeom>
              <a:solidFill>
                <a:schemeClr val="accent1"/>
              </a:solidFill>
              <a:ln w="12699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sp>
          <p:nvSpPr>
            <p:cNvPr id="131" name="직사각형 130"/>
            <p:cNvSpPr/>
            <p:nvPr/>
          </p:nvSpPr>
          <p:spPr>
            <a:xfrm>
              <a:off x="1324687" y="4785808"/>
              <a:ext cx="244985" cy="57708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050" dirty="0"/>
                <a:t>∙∙∙</a:t>
              </a:r>
              <a:endParaRPr lang="ko-KR" altLang="en-US" sz="1050" dirty="0"/>
            </a:p>
          </p:txBody>
        </p:sp>
        <p:sp>
          <p:nvSpPr>
            <p:cNvPr id="132" name="TextBox 131"/>
            <p:cNvSpPr txBox="1"/>
            <p:nvPr/>
          </p:nvSpPr>
          <p:spPr>
            <a:xfrm>
              <a:off x="679098" y="3218780"/>
              <a:ext cx="45076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i="1" dirty="0"/>
                <a:t>Java</a:t>
              </a:r>
              <a:endParaRPr lang="ko-KR" altLang="en-US" sz="1100" i="1" dirty="0"/>
            </a:p>
          </p:txBody>
        </p:sp>
        <p:sp>
          <p:nvSpPr>
            <p:cNvPr id="133" name="직사각형 132"/>
            <p:cNvSpPr/>
            <p:nvPr/>
          </p:nvSpPr>
          <p:spPr bwMode="auto">
            <a:xfrm>
              <a:off x="1085400" y="4538958"/>
              <a:ext cx="568629" cy="454318"/>
            </a:xfrm>
            <a:prstGeom prst="rect">
              <a:avLst/>
            </a:prstGeom>
            <a:noFill/>
            <a:ln w="12699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lang="ko-KR" altLang="en-US" sz="1100" dirty="0"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134" name="직사각형 133"/>
            <p:cNvSpPr/>
            <p:nvPr/>
          </p:nvSpPr>
          <p:spPr bwMode="auto">
            <a:xfrm>
              <a:off x="385549" y="4538958"/>
              <a:ext cx="568629" cy="454318"/>
            </a:xfrm>
            <a:prstGeom prst="rect">
              <a:avLst/>
            </a:prstGeom>
            <a:noFill/>
            <a:ln w="12699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lang="ko-KR" altLang="en-US" sz="1100" dirty="0"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135" name="직사각형 134"/>
            <p:cNvSpPr/>
            <p:nvPr/>
          </p:nvSpPr>
          <p:spPr bwMode="auto">
            <a:xfrm>
              <a:off x="1785251" y="4547423"/>
              <a:ext cx="568629" cy="454318"/>
            </a:xfrm>
            <a:prstGeom prst="rect">
              <a:avLst/>
            </a:prstGeom>
            <a:noFill/>
            <a:ln w="12699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lang="ko-KR" altLang="en-US" sz="1100" dirty="0"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136" name="TextBox 135"/>
            <p:cNvSpPr txBox="1"/>
            <p:nvPr/>
          </p:nvSpPr>
          <p:spPr>
            <a:xfrm>
              <a:off x="403690" y="4666089"/>
              <a:ext cx="58688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>
                  <a:latin typeface="+mj-ea"/>
                </a:rPr>
                <a:t>Appliance</a:t>
              </a:r>
            </a:p>
            <a:p>
              <a:r>
                <a:rPr lang="en-US" altLang="ko-KR" sz="700" b="1" dirty="0">
                  <a:latin typeface="+mj-ea"/>
                </a:rPr>
                <a:t>EMA</a:t>
              </a:r>
              <a:endParaRPr lang="en-US" altLang="ko-KR" sz="700" b="1" dirty="0">
                <a:latin typeface="+mj-ea"/>
                <a:ea typeface="+mj-ea"/>
              </a:endParaRPr>
            </a:p>
          </p:txBody>
        </p:sp>
        <p:pic>
          <p:nvPicPr>
            <p:cNvPr id="137" name="그림 3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218" y="4533419"/>
              <a:ext cx="144687" cy="1883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8" name="TextBox 137"/>
            <p:cNvSpPr txBox="1"/>
            <p:nvPr/>
          </p:nvSpPr>
          <p:spPr>
            <a:xfrm>
              <a:off x="1103024" y="4683505"/>
              <a:ext cx="5931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>
                  <a:latin typeface="+mj-ea"/>
                </a:rPr>
                <a:t>Appliance</a:t>
              </a:r>
            </a:p>
            <a:p>
              <a:r>
                <a:rPr lang="en-US" altLang="ko-KR" sz="700" b="1" dirty="0">
                  <a:latin typeface="+mj-ea"/>
                </a:rPr>
                <a:t>EMA</a:t>
              </a:r>
            </a:p>
          </p:txBody>
        </p:sp>
        <p:pic>
          <p:nvPicPr>
            <p:cNvPr id="139" name="그림 3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7140" y="4559299"/>
              <a:ext cx="144687" cy="1883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0" name="TextBox 139"/>
            <p:cNvSpPr txBox="1"/>
            <p:nvPr/>
          </p:nvSpPr>
          <p:spPr>
            <a:xfrm>
              <a:off x="1805715" y="4691970"/>
              <a:ext cx="60640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>
                  <a:latin typeface="+mj-ea"/>
                </a:rPr>
                <a:t>Appliance</a:t>
              </a:r>
            </a:p>
            <a:p>
              <a:r>
                <a:rPr lang="en-US" altLang="ko-KR" sz="700" b="1" dirty="0">
                  <a:latin typeface="+mj-ea"/>
                </a:rPr>
                <a:t>EMA</a:t>
              </a:r>
            </a:p>
          </p:txBody>
        </p:sp>
        <p:pic>
          <p:nvPicPr>
            <p:cNvPr id="141" name="그림 3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99827" y="4567764"/>
              <a:ext cx="144687" cy="1883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2" name="TextBox 141"/>
            <p:cNvSpPr txBox="1"/>
            <p:nvPr/>
          </p:nvSpPr>
          <p:spPr>
            <a:xfrm>
              <a:off x="850973" y="4129872"/>
              <a:ext cx="1590500" cy="2154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800" b="1" dirty="0">
                  <a:solidFill>
                    <a:srgbClr val="0000FF"/>
                  </a:solidFill>
                  <a:latin typeface="+mj-ea"/>
                  <a:ea typeface="+mj-ea"/>
                </a:rPr>
                <a:t>OpenADR(CoAP MQTT/JSON)</a:t>
              </a:r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158F88E7-4492-47BD-953C-B012E6272CBE}"/>
                </a:ext>
              </a:extLst>
            </p:cNvPr>
            <p:cNvSpPr txBox="1"/>
            <p:nvPr/>
          </p:nvSpPr>
          <p:spPr>
            <a:xfrm>
              <a:off x="391667" y="4340481"/>
              <a:ext cx="338554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/>
                <a:t>131</a:t>
              </a:r>
              <a:endParaRPr lang="ko-KR" altLang="en-US" sz="800" dirty="0"/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1F98AA84-DF59-4DC8-8D07-5DB0CC98463B}"/>
                </a:ext>
              </a:extLst>
            </p:cNvPr>
            <p:cNvSpPr txBox="1"/>
            <p:nvPr/>
          </p:nvSpPr>
          <p:spPr>
            <a:xfrm>
              <a:off x="1054096" y="4340481"/>
              <a:ext cx="338554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/>
                <a:t>132</a:t>
              </a:r>
              <a:endParaRPr lang="ko-KR" altLang="en-US" sz="800" dirty="0"/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3CD313FC-43D8-43A8-9FD1-5A540B1C74C3}"/>
                </a:ext>
              </a:extLst>
            </p:cNvPr>
            <p:cNvSpPr txBox="1"/>
            <p:nvPr/>
          </p:nvSpPr>
          <p:spPr>
            <a:xfrm>
              <a:off x="1665112" y="4340481"/>
              <a:ext cx="338554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/>
                <a:t>133</a:t>
              </a:r>
              <a:endParaRPr lang="ko-KR" altLang="en-US" sz="800" dirty="0"/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DB1EB9D5-6349-4DB9-9AD4-8468621E804F}"/>
                </a:ext>
              </a:extLst>
            </p:cNvPr>
            <p:cNvSpPr txBox="1"/>
            <p:nvPr/>
          </p:nvSpPr>
          <p:spPr>
            <a:xfrm>
              <a:off x="1147451" y="3285119"/>
              <a:ext cx="338554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/>
                <a:t>171</a:t>
              </a:r>
              <a:endParaRPr lang="ko-KR" altLang="en-US" sz="800" dirty="0"/>
            </a:p>
          </p:txBody>
        </p:sp>
        <p:sp>
          <p:nvSpPr>
            <p:cNvPr id="147" name="TextBox 146"/>
            <p:cNvSpPr txBox="1"/>
            <p:nvPr/>
          </p:nvSpPr>
          <p:spPr>
            <a:xfrm>
              <a:off x="174022" y="3857324"/>
              <a:ext cx="211788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 smtClean="0">
                  <a:solidFill>
                    <a:srgbClr val="FF0000"/>
                  </a:solidFill>
                </a:rPr>
                <a:t>DR Event </a:t>
              </a:r>
              <a:r>
                <a:rPr lang="ko-KR" altLang="en-US" sz="1200" b="1" dirty="0" smtClean="0">
                  <a:solidFill>
                    <a:srgbClr val="FF0000"/>
                  </a:solidFill>
                </a:rPr>
                <a:t>전달</a:t>
              </a:r>
              <a:r>
                <a:rPr lang="en-US" altLang="ko-KR" sz="1200" b="1" dirty="0" smtClean="0">
                  <a:solidFill>
                    <a:srgbClr val="FF0000"/>
                  </a:solidFill>
                </a:rPr>
                <a:t>(131, 132, 133)</a:t>
              </a:r>
              <a:endParaRPr lang="ko-KR" altLang="en-US" sz="1200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151" name="직사각형 150"/>
          <p:cNvSpPr/>
          <p:nvPr/>
        </p:nvSpPr>
        <p:spPr bwMode="auto">
          <a:xfrm>
            <a:off x="3194986" y="5356534"/>
            <a:ext cx="576064" cy="559512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152" name="직사각형 151"/>
          <p:cNvSpPr/>
          <p:nvPr/>
        </p:nvSpPr>
        <p:spPr bwMode="auto">
          <a:xfrm>
            <a:off x="3771050" y="5356534"/>
            <a:ext cx="435490" cy="559512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153" name="직사각형 152"/>
          <p:cNvSpPr/>
          <p:nvPr/>
        </p:nvSpPr>
        <p:spPr bwMode="auto">
          <a:xfrm>
            <a:off x="4213096" y="5353918"/>
            <a:ext cx="435490" cy="559512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158F88E7-4492-47BD-953C-B012E6272CBE}"/>
              </a:ext>
            </a:extLst>
          </p:cNvPr>
          <p:cNvSpPr txBox="1"/>
          <p:nvPr/>
        </p:nvSpPr>
        <p:spPr>
          <a:xfrm>
            <a:off x="3287340" y="5142398"/>
            <a:ext cx="406514" cy="2711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/>
              <a:t>131</a:t>
            </a:r>
            <a:endParaRPr lang="ko-KR" altLang="en-US" sz="800" dirty="0"/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158F88E7-4492-47BD-953C-B012E6272CBE}"/>
              </a:ext>
            </a:extLst>
          </p:cNvPr>
          <p:cNvSpPr txBox="1"/>
          <p:nvPr/>
        </p:nvSpPr>
        <p:spPr>
          <a:xfrm>
            <a:off x="3796906" y="5130416"/>
            <a:ext cx="35298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/>
              <a:t>132</a:t>
            </a:r>
            <a:endParaRPr lang="ko-KR" altLang="en-US" sz="800" dirty="0"/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158F88E7-4492-47BD-953C-B012E6272CBE}"/>
              </a:ext>
            </a:extLst>
          </p:cNvPr>
          <p:cNvSpPr txBox="1"/>
          <p:nvPr/>
        </p:nvSpPr>
        <p:spPr>
          <a:xfrm>
            <a:off x="4274201" y="5126138"/>
            <a:ext cx="35298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/>
              <a:t>133</a:t>
            </a:r>
            <a:endParaRPr lang="ko-KR" altLang="en-US" sz="800" dirty="0"/>
          </a:p>
        </p:txBody>
      </p:sp>
      <p:sp>
        <p:nvSpPr>
          <p:cNvPr id="157" name="TextBox 156"/>
          <p:cNvSpPr txBox="1"/>
          <p:nvPr/>
        </p:nvSpPr>
        <p:spPr>
          <a:xfrm>
            <a:off x="3278212" y="4900553"/>
            <a:ext cx="704696" cy="387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latin typeface="+mj-ea"/>
              </a:rPr>
              <a:t>Appliance</a:t>
            </a:r>
          </a:p>
          <a:p>
            <a:r>
              <a:rPr lang="en-US" altLang="ko-KR" sz="700" b="1" dirty="0">
                <a:latin typeface="+mj-ea"/>
              </a:rPr>
              <a:t>EMA</a:t>
            </a:r>
            <a:endParaRPr lang="en-US" altLang="ko-KR" sz="700" b="1" dirty="0">
              <a:latin typeface="+mj-ea"/>
              <a:ea typeface="+mj-ea"/>
            </a:endParaRPr>
          </a:p>
        </p:txBody>
      </p:sp>
      <p:pic>
        <p:nvPicPr>
          <p:cNvPr id="158" name="그림 3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8470" y="4733579"/>
            <a:ext cx="173731" cy="2370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9" name="TextBox 158"/>
          <p:cNvSpPr txBox="1"/>
          <p:nvPr/>
        </p:nvSpPr>
        <p:spPr>
          <a:xfrm>
            <a:off x="3761486" y="4900553"/>
            <a:ext cx="704696" cy="387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latin typeface="+mj-ea"/>
              </a:rPr>
              <a:t>Appliance</a:t>
            </a:r>
          </a:p>
          <a:p>
            <a:r>
              <a:rPr lang="en-US" altLang="ko-KR" sz="700" b="1" dirty="0">
                <a:latin typeface="+mj-ea"/>
              </a:rPr>
              <a:t>EMA</a:t>
            </a:r>
            <a:endParaRPr lang="en-US" altLang="ko-KR" sz="700" b="1" dirty="0">
              <a:latin typeface="+mj-ea"/>
              <a:ea typeface="+mj-ea"/>
            </a:endParaRPr>
          </a:p>
        </p:txBody>
      </p:sp>
      <p:pic>
        <p:nvPicPr>
          <p:cNvPr id="160" name="그림 3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1744" y="4733579"/>
            <a:ext cx="173731" cy="2370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1" name="TextBox 160"/>
          <p:cNvSpPr txBox="1"/>
          <p:nvPr/>
        </p:nvSpPr>
        <p:spPr>
          <a:xfrm>
            <a:off x="4220951" y="4894203"/>
            <a:ext cx="704696" cy="387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latin typeface="+mj-ea"/>
              </a:rPr>
              <a:t>Appliance</a:t>
            </a:r>
          </a:p>
          <a:p>
            <a:r>
              <a:rPr lang="en-US" altLang="ko-KR" sz="700" b="1" dirty="0">
                <a:latin typeface="+mj-ea"/>
              </a:rPr>
              <a:t>EMA</a:t>
            </a:r>
            <a:endParaRPr lang="en-US" altLang="ko-KR" sz="700" b="1" dirty="0">
              <a:latin typeface="+mj-ea"/>
              <a:ea typeface="+mj-ea"/>
            </a:endParaRPr>
          </a:p>
        </p:txBody>
      </p:sp>
      <p:pic>
        <p:nvPicPr>
          <p:cNvPr id="162" name="그림 3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1209" y="4727229"/>
            <a:ext cx="173731" cy="2370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9032441"/>
      </p:ext>
    </p:extLst>
  </p:cSld>
  <p:clrMapOvr>
    <a:masterClrMapping/>
  </p:clrMapOvr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395536" y="1380222"/>
            <a:ext cx="8686800" cy="1628772"/>
          </a:xfrm>
        </p:spPr>
        <p:txBody>
          <a:bodyPr/>
          <a:lstStyle/>
          <a:p>
            <a:pPr algn="ctr">
              <a:buFont typeface="Wingdings" panose="05000000000000000000" pitchFamily="2" charset="2"/>
              <a:buChar char="Ø"/>
            </a:pPr>
            <a:r>
              <a:rPr lang="en-US" altLang="ko-KR" sz="2400" dirty="0"/>
              <a:t>OpenADR2.0b HTTP/XML+EMA Protocol </a:t>
            </a:r>
            <a:r>
              <a:rPr lang="ko-KR" altLang="en-US" sz="2400" dirty="0" smtClean="0"/>
              <a:t>계층 실험</a:t>
            </a:r>
            <a:endParaRPr lang="en-US" altLang="ko-KR" sz="2400" dirty="0" smtClean="0"/>
          </a:p>
          <a:p>
            <a:pPr marL="457200" indent="-457200">
              <a:buAutoNum type="arabicPeriod"/>
            </a:pPr>
            <a:r>
              <a:rPr lang="ko-KR" altLang="en-US" sz="2400" dirty="0" smtClean="0"/>
              <a:t>데이터 트래픽 측정  </a:t>
            </a:r>
            <a:r>
              <a:rPr lang="en-US" altLang="ko-KR" sz="2400" dirty="0" smtClean="0"/>
              <a:t>(Poll, UpdateReport)</a:t>
            </a:r>
            <a:endParaRPr lang="en-US" altLang="ko-KR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2000" dirty="0" smtClean="0"/>
              <a:t>EMS – VTN  </a:t>
            </a:r>
            <a:r>
              <a:rPr lang="en-US" altLang="ko-KR" sz="2000" dirty="0"/>
              <a:t>– [</a:t>
            </a:r>
            <a:r>
              <a:rPr lang="en-US" altLang="ko-KR" sz="2000" dirty="0" smtClean="0"/>
              <a:t>VEN-SEMA 1</a:t>
            </a:r>
            <a:r>
              <a:rPr lang="ko-KR" altLang="en-US" sz="2000" dirty="0" smtClean="0"/>
              <a:t>대</a:t>
            </a:r>
            <a:r>
              <a:rPr lang="en-US" altLang="ko-KR" sz="2000" dirty="0" smtClean="0"/>
              <a:t>] – ApplianceEMA [3</a:t>
            </a:r>
            <a:r>
              <a:rPr lang="ko-KR" altLang="en-US" sz="2000" dirty="0" smtClean="0"/>
              <a:t>대</a:t>
            </a:r>
            <a:r>
              <a:rPr lang="en-US" altLang="ko-KR" sz="2000" dirty="0" smtClean="0"/>
              <a:t>] </a:t>
            </a:r>
            <a:r>
              <a:rPr lang="ko-KR" altLang="en-US" sz="2000" dirty="0"/>
              <a:t>데이터 트래픽 측정</a:t>
            </a:r>
            <a:endParaRPr lang="en-US" altLang="ko-KR" sz="1800" dirty="0"/>
          </a:p>
          <a:p>
            <a:pPr marL="400050" lvl="1" indent="0">
              <a:buNone/>
            </a:pPr>
            <a:endParaRPr lang="en-US" altLang="ko-KR" sz="2000" dirty="0"/>
          </a:p>
          <a:p>
            <a:pPr lvl="1" indent="-342900">
              <a:buFontTx/>
              <a:buChar char="-"/>
            </a:pPr>
            <a:endParaRPr lang="en-US" altLang="ko-KR" sz="20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Energy Framework</a:t>
            </a:r>
            <a:br>
              <a:rPr lang="en-US" altLang="ko-KR" dirty="0" smtClean="0"/>
            </a:br>
            <a:r>
              <a:rPr lang="ko-KR" altLang="en-US" dirty="0" smtClean="0"/>
              <a:t>실험 </a:t>
            </a:r>
            <a:r>
              <a:rPr lang="ko-KR" altLang="en-US" dirty="0"/>
              <a:t>측정 방법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7C6F095-276F-4AD3-9842-1213BA0CC323}" type="slidenum">
              <a:rPr lang="ko-KR" altLang="en-US" smtClean="0"/>
              <a:pPr>
                <a:defRPr/>
              </a:pPr>
              <a:t>331</a:t>
            </a:fld>
            <a:endParaRPr lang="ko-KR" altLang="en-US"/>
          </a:p>
        </p:txBody>
      </p:sp>
      <p:sp>
        <p:nvSpPr>
          <p:cNvPr id="5" name="내용 개체 틀 1"/>
          <p:cNvSpPr txBox="1">
            <a:spLocks/>
          </p:cNvSpPr>
          <p:nvPr/>
        </p:nvSpPr>
        <p:spPr bwMode="auto">
          <a:xfrm>
            <a:off x="385582" y="4149080"/>
            <a:ext cx="8686800" cy="16287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457200" indent="-457200" latinLnBrk="0">
              <a:buAutoNum type="arabicPeriod" startAt="2"/>
            </a:pPr>
            <a:r>
              <a:rPr lang="ko-KR" altLang="en-US" sz="2400" kern="0" dirty="0" smtClean="0"/>
              <a:t>이벤트 응답시간 측정 </a:t>
            </a:r>
            <a:r>
              <a:rPr lang="en-US" altLang="ko-KR" sz="2400" kern="0" dirty="0" smtClean="0"/>
              <a:t>(EMS</a:t>
            </a:r>
            <a:r>
              <a:rPr lang="ko-KR" altLang="en-US" sz="2400" kern="0" dirty="0" smtClean="0"/>
              <a:t>에서 응답 시간 측정</a:t>
            </a:r>
            <a:r>
              <a:rPr lang="en-US" altLang="ko-KR" sz="2400" kern="0" dirty="0" smtClean="0"/>
              <a:t>)</a:t>
            </a:r>
          </a:p>
          <a:p>
            <a:pPr latinLnBrk="0"/>
            <a:r>
              <a:rPr lang="en-US" altLang="ko-KR" sz="2000" kern="0" dirty="0" smtClean="0"/>
              <a:t>EMS – VTN </a:t>
            </a:r>
            <a:r>
              <a:rPr lang="en-US" altLang="ko-KR" sz="2000" kern="0" dirty="0"/>
              <a:t>–</a:t>
            </a:r>
            <a:r>
              <a:rPr lang="en-US" altLang="ko-KR" sz="2000" kern="0" dirty="0" smtClean="0"/>
              <a:t> [VEN-SEAM]</a:t>
            </a:r>
            <a:r>
              <a:rPr lang="ko-KR" altLang="en-US" sz="2000" kern="0" dirty="0" smtClean="0"/>
              <a:t> </a:t>
            </a:r>
            <a:r>
              <a:rPr lang="en-US" altLang="ko-KR" sz="2000" kern="0" dirty="0" smtClean="0"/>
              <a:t>– ApplianceEMA  3</a:t>
            </a:r>
            <a:r>
              <a:rPr lang="ko-KR" altLang="en-US" sz="2000" kern="0" dirty="0" smtClean="0"/>
              <a:t>대 </a:t>
            </a:r>
            <a:r>
              <a:rPr lang="en-US" altLang="ko-KR" sz="2000" kern="0" dirty="0" smtClean="0"/>
              <a:t>(OpenADR)</a:t>
            </a:r>
            <a:r>
              <a:rPr lang="ko-KR" altLang="en-US" sz="2000" kern="0" dirty="0" smtClean="0"/>
              <a:t> </a:t>
            </a:r>
            <a:endParaRPr lang="en-US" altLang="ko-KR" sz="2000" kern="0" dirty="0" smtClean="0"/>
          </a:p>
          <a:p>
            <a:pPr latinLnBrk="0"/>
            <a:r>
              <a:rPr lang="en-US" altLang="ko-KR" sz="2000" kern="0" dirty="0"/>
              <a:t>EMS – VTN  – [VEN-SEMA(UDP)] – CEMA 3</a:t>
            </a:r>
            <a:r>
              <a:rPr lang="ko-KR" altLang="en-US" sz="2000" kern="0" dirty="0"/>
              <a:t>대</a:t>
            </a:r>
            <a:r>
              <a:rPr lang="en-US" altLang="ko-KR" sz="2000" kern="0" dirty="0"/>
              <a:t> – </a:t>
            </a:r>
            <a:r>
              <a:rPr lang="en-US" altLang="ko-KR" sz="2000" kern="0" dirty="0" smtClean="0"/>
              <a:t>Appliance</a:t>
            </a:r>
            <a:r>
              <a:rPr lang="ko-KR" altLang="en-US" sz="2000" kern="0" dirty="0" smtClean="0"/>
              <a:t> </a:t>
            </a:r>
            <a:endParaRPr lang="en-US" altLang="ko-KR" sz="2000" kern="0" dirty="0"/>
          </a:p>
          <a:p>
            <a:pPr latinLnBrk="0"/>
            <a:r>
              <a:rPr lang="en-US" altLang="ko-KR" sz="2000" kern="0" dirty="0" smtClean="0"/>
              <a:t>EMS – SEMA – CEMA(3</a:t>
            </a:r>
            <a:r>
              <a:rPr lang="ko-KR" altLang="en-US" sz="2000" kern="0" dirty="0" smtClean="0"/>
              <a:t>대</a:t>
            </a:r>
            <a:r>
              <a:rPr lang="en-US" altLang="ko-KR" sz="2000" kern="0" dirty="0" smtClean="0"/>
              <a:t>) – ApplianceEMA (1</a:t>
            </a:r>
            <a:r>
              <a:rPr lang="ko-KR" altLang="en-US" sz="2000" kern="0" dirty="0" smtClean="0"/>
              <a:t>대</a:t>
            </a:r>
            <a:r>
              <a:rPr lang="en-US" altLang="ko-KR" sz="2000" kern="0" dirty="0" smtClean="0"/>
              <a:t>) </a:t>
            </a:r>
          </a:p>
          <a:p>
            <a:pPr latinLnBrk="0"/>
            <a:endParaRPr lang="en-US" altLang="ko-KR" sz="2000" kern="0" dirty="0" smtClean="0"/>
          </a:p>
        </p:txBody>
      </p:sp>
      <p:sp>
        <p:nvSpPr>
          <p:cNvPr id="6" name="내용 개체 틀 1"/>
          <p:cNvSpPr txBox="1">
            <a:spLocks/>
          </p:cNvSpPr>
          <p:nvPr/>
        </p:nvSpPr>
        <p:spPr bwMode="auto">
          <a:xfrm>
            <a:off x="385582" y="2627994"/>
            <a:ext cx="8686800" cy="16287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latinLnBrk="0"/>
            <a:r>
              <a:rPr lang="en-US" altLang="ko-KR" sz="2000" kern="0" dirty="0" smtClean="0"/>
              <a:t>EMS – VTN  – [VEN-SEMA(UDP)] – CEMA 3</a:t>
            </a:r>
            <a:r>
              <a:rPr lang="ko-KR" altLang="en-US" sz="2000" kern="0" dirty="0" smtClean="0"/>
              <a:t>대</a:t>
            </a:r>
            <a:r>
              <a:rPr lang="en-US" altLang="ko-KR" sz="2000" kern="0" dirty="0" smtClean="0"/>
              <a:t> – Appliance </a:t>
            </a:r>
            <a:r>
              <a:rPr lang="ko-KR" altLang="en-US" sz="2000" kern="0" dirty="0" smtClean="0"/>
              <a:t>데이터 트래픽 측정 </a:t>
            </a:r>
            <a:endParaRPr lang="en-US" altLang="ko-KR" sz="2000" kern="0" dirty="0" smtClean="0"/>
          </a:p>
          <a:p>
            <a:pPr latinLnBrk="0"/>
            <a:r>
              <a:rPr lang="en-US" altLang="ko-KR" sz="2000" kern="0" dirty="0" smtClean="0"/>
              <a:t>EMS – SEMA – CEMA(3</a:t>
            </a:r>
            <a:r>
              <a:rPr lang="ko-KR" altLang="en-US" sz="2000" kern="0" dirty="0" smtClean="0"/>
              <a:t>대</a:t>
            </a:r>
            <a:r>
              <a:rPr lang="en-US" altLang="ko-KR" sz="2000" kern="0" dirty="0" smtClean="0"/>
              <a:t>) – ApplianceEMA (1</a:t>
            </a:r>
            <a:r>
              <a:rPr lang="ko-KR" altLang="en-US" sz="2000" kern="0" dirty="0" smtClean="0"/>
              <a:t>대</a:t>
            </a:r>
            <a:r>
              <a:rPr lang="en-US" altLang="ko-KR" sz="2000" kern="0" dirty="0" smtClean="0"/>
              <a:t>) </a:t>
            </a:r>
            <a:r>
              <a:rPr lang="ko-KR" altLang="en-US" sz="2000" kern="0" dirty="0" smtClean="0"/>
              <a:t>데이터 트래픽 측정</a:t>
            </a:r>
            <a:endParaRPr lang="en-US" altLang="ko-KR" sz="1800" kern="0" dirty="0" smtClean="0"/>
          </a:p>
          <a:p>
            <a:pPr marL="400050" lvl="1" indent="0" latinLnBrk="0">
              <a:buFontTx/>
              <a:buNone/>
            </a:pPr>
            <a:endParaRPr lang="en-US" altLang="ko-KR" sz="2000" kern="0" dirty="0" smtClean="0"/>
          </a:p>
          <a:p>
            <a:pPr lvl="1" indent="-342900" latinLnBrk="0">
              <a:buFontTx/>
              <a:buChar char="-"/>
            </a:pPr>
            <a:endParaRPr lang="en-US" altLang="ko-KR" sz="2000" kern="0" dirty="0"/>
          </a:p>
        </p:txBody>
      </p:sp>
    </p:spTree>
    <p:extLst>
      <p:ext uri="{BB962C8B-B14F-4D97-AF65-F5344CB8AC3E}">
        <p14:creationId xmlns:p14="http://schemas.microsoft.com/office/powerpoint/2010/main" val="932034870"/>
      </p:ext>
    </p:extLst>
  </p:cSld>
  <p:clrMapOvr>
    <a:masterClrMapping/>
  </p:clrMapOvr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Message Flow(1</a:t>
            </a:r>
            <a:r>
              <a:rPr lang="en-US" altLang="ko-KR" b="1" dirty="0" smtClean="0"/>
              <a:t>) _ Traffic</a:t>
            </a:r>
            <a:endParaRPr lang="ko-KR" altLang="en-US" b="1" dirty="0"/>
          </a:p>
        </p:txBody>
      </p:sp>
      <p:cxnSp>
        <p:nvCxnSpPr>
          <p:cNvPr id="10" name="직선 연결선 9"/>
          <p:cNvCxnSpPr>
            <a:cxnSpLocks/>
          </p:cNvCxnSpPr>
          <p:nvPr/>
        </p:nvCxnSpPr>
        <p:spPr bwMode="auto">
          <a:xfrm rot="5400000">
            <a:off x="-1446997" y="4515694"/>
            <a:ext cx="4731726" cy="1588"/>
          </a:xfrm>
          <a:prstGeom prst="line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1" name="직선 연결선 160"/>
          <p:cNvCxnSpPr/>
          <p:nvPr/>
        </p:nvCxnSpPr>
        <p:spPr bwMode="auto">
          <a:xfrm>
            <a:off x="3034816" y="11392223"/>
            <a:ext cx="357190" cy="1588"/>
          </a:xfrm>
          <a:prstGeom prst="line">
            <a:avLst/>
          </a:prstGeom>
          <a:solidFill>
            <a:schemeClr val="accent1"/>
          </a:solidFill>
          <a:ln w="12699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6" name="그룹 5"/>
          <p:cNvGrpSpPr/>
          <p:nvPr/>
        </p:nvGrpSpPr>
        <p:grpSpPr>
          <a:xfrm>
            <a:off x="637440" y="1414703"/>
            <a:ext cx="547883" cy="653549"/>
            <a:chOff x="181080" y="1507694"/>
            <a:chExt cx="619080" cy="802175"/>
          </a:xfrm>
        </p:grpSpPr>
        <p:grpSp>
          <p:nvGrpSpPr>
            <p:cNvPr id="4" name="그룹 3"/>
            <p:cNvGrpSpPr/>
            <p:nvPr/>
          </p:nvGrpSpPr>
          <p:grpSpPr>
            <a:xfrm>
              <a:off x="193576" y="1507694"/>
              <a:ext cx="606584" cy="406091"/>
              <a:chOff x="257834" y="1182679"/>
              <a:chExt cx="606584" cy="406091"/>
            </a:xfrm>
          </p:grpSpPr>
          <p:pic>
            <p:nvPicPr>
              <p:cNvPr id="83" name="Picture 3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257834" y="1182679"/>
                <a:ext cx="441152" cy="40609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84" name="Picture 2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643842" y="1283416"/>
                <a:ext cx="220576" cy="29407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</p:grpSp>
        <p:sp>
          <p:nvSpPr>
            <p:cNvPr id="5" name="TextBox 4"/>
            <p:cNvSpPr txBox="1"/>
            <p:nvPr/>
          </p:nvSpPr>
          <p:spPr>
            <a:xfrm>
              <a:off x="181080" y="1940537"/>
              <a:ext cx="6190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EMS</a:t>
              </a:r>
              <a:endParaRPr lang="ko-KR" altLang="en-US" dirty="0"/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1763019" y="1392491"/>
            <a:ext cx="1345092" cy="657806"/>
            <a:chOff x="1305303" y="1422122"/>
            <a:chExt cx="1464802" cy="802175"/>
          </a:xfrm>
        </p:grpSpPr>
        <p:grpSp>
          <p:nvGrpSpPr>
            <p:cNvPr id="8" name="그룹 7"/>
            <p:cNvGrpSpPr/>
            <p:nvPr/>
          </p:nvGrpSpPr>
          <p:grpSpPr>
            <a:xfrm>
              <a:off x="1305303" y="1422122"/>
              <a:ext cx="937447" cy="794265"/>
              <a:chOff x="1136431" y="1412131"/>
              <a:chExt cx="937447" cy="794265"/>
            </a:xfrm>
          </p:grpSpPr>
          <p:pic>
            <p:nvPicPr>
              <p:cNvPr id="108" name="Picture 20"/>
              <p:cNvPicPr>
                <a:picLocks noChangeAspect="1" noChangeArrowheads="1"/>
              </p:cNvPicPr>
              <p:nvPr/>
            </p:nvPicPr>
            <p:blipFill>
              <a:blip r:embed="rId4"/>
              <a:srcRect/>
              <a:stretch>
                <a:fillRect/>
              </a:stretch>
            </p:blipFill>
            <p:spPr bwMode="auto">
              <a:xfrm>
                <a:off x="1261442" y="1412131"/>
                <a:ext cx="426428" cy="34599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17" name="TextBox 116"/>
              <p:cNvSpPr txBox="1"/>
              <p:nvPr/>
            </p:nvSpPr>
            <p:spPr>
              <a:xfrm>
                <a:off x="1136431" y="1837064"/>
                <a:ext cx="93744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/>
                  <a:t>SEMA</a:t>
                </a:r>
                <a:endParaRPr lang="en-US" altLang="ko-KR" sz="1050" dirty="0">
                  <a:ea typeface="+mj-ea"/>
                </a:endParaRPr>
              </a:p>
            </p:txBody>
          </p:sp>
        </p:grpSp>
        <p:grpSp>
          <p:nvGrpSpPr>
            <p:cNvPr id="118" name="그룹 117"/>
            <p:cNvGrpSpPr/>
            <p:nvPr/>
          </p:nvGrpSpPr>
          <p:grpSpPr>
            <a:xfrm>
              <a:off x="2151025" y="1422122"/>
              <a:ext cx="619080" cy="802175"/>
              <a:chOff x="181080" y="1507694"/>
              <a:chExt cx="619080" cy="802175"/>
            </a:xfrm>
          </p:grpSpPr>
          <p:grpSp>
            <p:nvGrpSpPr>
              <p:cNvPr id="120" name="그룹 119"/>
              <p:cNvGrpSpPr/>
              <p:nvPr/>
            </p:nvGrpSpPr>
            <p:grpSpPr>
              <a:xfrm>
                <a:off x="193576" y="1507694"/>
                <a:ext cx="606584" cy="406091"/>
                <a:chOff x="257834" y="1182679"/>
                <a:chExt cx="606584" cy="406091"/>
              </a:xfrm>
            </p:grpSpPr>
            <p:pic>
              <p:nvPicPr>
                <p:cNvPr id="127" name="Picture 3"/>
                <p:cNvPicPr>
                  <a:picLocks noChangeAspect="1" noChangeArrowheads="1"/>
                </p:cNvPicPr>
                <p:nvPr/>
              </p:nvPicPr>
              <p:blipFill>
                <a:blip r:embed="rId2" cstate="print"/>
                <a:srcRect/>
                <a:stretch>
                  <a:fillRect/>
                </a:stretch>
              </p:blipFill>
              <p:spPr bwMode="auto">
                <a:xfrm>
                  <a:off x="257834" y="1182679"/>
                  <a:ext cx="441152" cy="40609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  <p:pic>
              <p:nvPicPr>
                <p:cNvPr id="128" name="Picture 2"/>
                <p:cNvPicPr>
                  <a:picLocks noChangeAspect="1" noChangeArrowheads="1"/>
                </p:cNvPicPr>
                <p:nvPr/>
              </p:nvPicPr>
              <p:blipFill>
                <a:blip r:embed="rId3" cstate="print"/>
                <a:srcRect/>
                <a:stretch>
                  <a:fillRect/>
                </a:stretch>
              </p:blipFill>
              <p:spPr bwMode="auto">
                <a:xfrm>
                  <a:off x="643842" y="1283416"/>
                  <a:ext cx="220576" cy="29407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</p:grpSp>
          <p:sp>
            <p:nvSpPr>
              <p:cNvPr id="122" name="TextBox 121"/>
              <p:cNvSpPr txBox="1"/>
              <p:nvPr/>
            </p:nvSpPr>
            <p:spPr>
              <a:xfrm>
                <a:off x="181080" y="1940537"/>
                <a:ext cx="61747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 smtClean="0"/>
                  <a:t>VTN</a:t>
                </a:r>
                <a:endParaRPr lang="ko-KR" altLang="en-US" dirty="0"/>
              </a:p>
            </p:txBody>
          </p:sp>
        </p:grpSp>
      </p:grpSp>
      <p:grpSp>
        <p:nvGrpSpPr>
          <p:cNvPr id="17" name="그룹 16"/>
          <p:cNvGrpSpPr/>
          <p:nvPr/>
        </p:nvGrpSpPr>
        <p:grpSpPr>
          <a:xfrm>
            <a:off x="3393944" y="1373087"/>
            <a:ext cx="3170551" cy="814852"/>
            <a:chOff x="2804647" y="1328135"/>
            <a:chExt cx="3170551" cy="814852"/>
          </a:xfrm>
        </p:grpSpPr>
        <p:grpSp>
          <p:nvGrpSpPr>
            <p:cNvPr id="13" name="그룹 12"/>
            <p:cNvGrpSpPr/>
            <p:nvPr/>
          </p:nvGrpSpPr>
          <p:grpSpPr>
            <a:xfrm>
              <a:off x="4227899" y="1328135"/>
              <a:ext cx="1747299" cy="814852"/>
              <a:chOff x="3407790" y="2219432"/>
              <a:chExt cx="1509455" cy="702636"/>
            </a:xfrm>
          </p:grpSpPr>
          <p:pic>
            <p:nvPicPr>
              <p:cNvPr id="151" name="Picture 20"/>
              <p:cNvPicPr>
                <a:picLocks noChangeAspect="1" noChangeArrowheads="1"/>
              </p:cNvPicPr>
              <p:nvPr/>
            </p:nvPicPr>
            <p:blipFill>
              <a:blip r:embed="rId4"/>
              <a:srcRect/>
              <a:stretch>
                <a:fillRect/>
              </a:stretch>
            </p:blipFill>
            <p:spPr bwMode="auto">
              <a:xfrm>
                <a:off x="3407790" y="2219432"/>
                <a:ext cx="464608" cy="51534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54" name="TextBox 153"/>
              <p:cNvSpPr txBox="1"/>
              <p:nvPr/>
            </p:nvSpPr>
            <p:spPr>
              <a:xfrm>
                <a:off x="3895866" y="2307439"/>
                <a:ext cx="1021379" cy="6146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b="1" dirty="0">
                    <a:latin typeface="+mj-ea"/>
                    <a:ea typeface="+mj-ea"/>
                  </a:rPr>
                  <a:t>VEN</a:t>
                </a:r>
              </a:p>
              <a:p>
                <a:r>
                  <a:rPr lang="en-US" altLang="ko-KR" sz="900" b="1" dirty="0">
                    <a:latin typeface="+mj-ea"/>
                  </a:rPr>
                  <a:t>SEMA</a:t>
                </a:r>
                <a:endParaRPr lang="en-US" altLang="ko-KR" sz="900" b="1" dirty="0">
                  <a:latin typeface="+mj-ea"/>
                  <a:ea typeface="+mj-ea"/>
                </a:endParaRPr>
              </a:p>
            </p:txBody>
          </p:sp>
        </p:grpSp>
        <p:grpSp>
          <p:nvGrpSpPr>
            <p:cNvPr id="11" name="그룹 10"/>
            <p:cNvGrpSpPr/>
            <p:nvPr/>
          </p:nvGrpSpPr>
          <p:grpSpPr>
            <a:xfrm>
              <a:off x="2804647" y="1381994"/>
              <a:ext cx="1414145" cy="669962"/>
              <a:chOff x="3663562" y="1482821"/>
              <a:chExt cx="1414145" cy="669962"/>
            </a:xfrm>
          </p:grpSpPr>
          <p:pic>
            <p:nvPicPr>
              <p:cNvPr id="136" name="Picture 20"/>
              <p:cNvPicPr>
                <a:picLocks noChangeAspect="1" noChangeArrowheads="1"/>
              </p:cNvPicPr>
              <p:nvPr/>
            </p:nvPicPr>
            <p:blipFill>
              <a:blip r:embed="rId4"/>
              <a:srcRect/>
              <a:stretch>
                <a:fillRect/>
              </a:stretch>
            </p:blipFill>
            <p:spPr bwMode="auto">
              <a:xfrm>
                <a:off x="3663562" y="1482821"/>
                <a:ext cx="464608" cy="55402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7" name="TextBox 136"/>
              <p:cNvSpPr txBox="1"/>
              <p:nvPr/>
            </p:nvSpPr>
            <p:spPr>
              <a:xfrm>
                <a:off x="3985172" y="1538154"/>
                <a:ext cx="1021379" cy="6146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b="1" dirty="0">
                    <a:latin typeface="+mj-ea"/>
                    <a:ea typeface="+mj-ea"/>
                  </a:rPr>
                  <a:t>VEN</a:t>
                </a:r>
              </a:p>
              <a:p>
                <a:r>
                  <a:rPr lang="en-US" altLang="ko-KR" sz="900" b="1" dirty="0">
                    <a:latin typeface="+mj-ea"/>
                  </a:rPr>
                  <a:t>SEMA</a:t>
                </a:r>
                <a:endParaRPr lang="en-US" altLang="ko-KR" sz="900" b="1" dirty="0">
                  <a:latin typeface="+mj-ea"/>
                  <a:ea typeface="+mj-ea"/>
                </a:endParaRPr>
              </a:p>
            </p:txBody>
          </p:sp>
          <p:sp>
            <p:nvSpPr>
              <p:cNvPr id="138" name="오른쪽 중괄호 137"/>
              <p:cNvSpPr/>
              <p:nvPr/>
            </p:nvSpPr>
            <p:spPr bwMode="auto">
              <a:xfrm>
                <a:off x="4402189" y="1531593"/>
                <a:ext cx="180243" cy="504040"/>
              </a:xfrm>
              <a:prstGeom prst="rightBrace">
                <a:avLst/>
              </a:prstGeom>
              <a:noFill/>
              <a:ln w="12699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11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굴림" pitchFamily="50" charset="-127"/>
                </a:endParaRPr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4554807" y="1590657"/>
                <a:ext cx="52290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dirty="0" smtClean="0"/>
                  <a:t>UDP</a:t>
                </a:r>
                <a:endParaRPr lang="ko-KR" altLang="en-US" sz="1400" dirty="0"/>
              </a:p>
            </p:txBody>
          </p:sp>
        </p:grpSp>
      </p:grpSp>
      <p:grpSp>
        <p:nvGrpSpPr>
          <p:cNvPr id="18" name="그룹 17"/>
          <p:cNvGrpSpPr/>
          <p:nvPr/>
        </p:nvGrpSpPr>
        <p:grpSpPr>
          <a:xfrm>
            <a:off x="5870012" y="1315114"/>
            <a:ext cx="1707269" cy="908008"/>
            <a:chOff x="5538995" y="1540443"/>
            <a:chExt cx="1707269" cy="908008"/>
          </a:xfrm>
        </p:grpSpPr>
        <p:grpSp>
          <p:nvGrpSpPr>
            <p:cNvPr id="168" name="그룹 167"/>
            <p:cNvGrpSpPr/>
            <p:nvPr/>
          </p:nvGrpSpPr>
          <p:grpSpPr>
            <a:xfrm>
              <a:off x="5899051" y="1540443"/>
              <a:ext cx="1347213" cy="820612"/>
              <a:chOff x="5524655" y="2156789"/>
              <a:chExt cx="612369" cy="403450"/>
            </a:xfrm>
          </p:grpSpPr>
          <p:pic>
            <p:nvPicPr>
              <p:cNvPr id="169" name="Picture 6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5524655" y="2156789"/>
                <a:ext cx="218703" cy="2311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170" name="TextBox 169"/>
              <p:cNvSpPr txBox="1"/>
              <p:nvPr/>
            </p:nvSpPr>
            <p:spPr>
              <a:xfrm>
                <a:off x="5699618" y="2190907"/>
                <a:ext cx="43740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b="1" dirty="0">
                    <a:latin typeface="+mj-ea"/>
                  </a:rPr>
                  <a:t>CEMA</a:t>
                </a:r>
                <a:endParaRPr lang="en-US" altLang="ko-KR" sz="900" b="1" dirty="0">
                  <a:latin typeface="+mj-ea"/>
                  <a:ea typeface="+mj-ea"/>
                </a:endParaRPr>
              </a:p>
            </p:txBody>
          </p:sp>
        </p:grpSp>
        <p:pic>
          <p:nvPicPr>
            <p:cNvPr id="172" name="Picture 6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5721752" y="1770265"/>
              <a:ext cx="481147" cy="4701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5" name="Picture 6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5538995" y="1978287"/>
              <a:ext cx="481147" cy="4701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cxnSp>
        <p:nvCxnSpPr>
          <p:cNvPr id="177" name="직선 연결선 176"/>
          <p:cNvCxnSpPr>
            <a:cxnSpLocks/>
          </p:cNvCxnSpPr>
          <p:nvPr/>
        </p:nvCxnSpPr>
        <p:spPr bwMode="auto">
          <a:xfrm rot="5400000">
            <a:off x="-266658" y="4489501"/>
            <a:ext cx="4731726" cy="1588"/>
          </a:xfrm>
          <a:prstGeom prst="line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78" name="직선 연결선 177"/>
          <p:cNvCxnSpPr>
            <a:cxnSpLocks/>
          </p:cNvCxnSpPr>
          <p:nvPr/>
        </p:nvCxnSpPr>
        <p:spPr bwMode="auto">
          <a:xfrm rot="5400000">
            <a:off x="453422" y="4517212"/>
            <a:ext cx="4731726" cy="1588"/>
          </a:xfrm>
          <a:prstGeom prst="line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79" name="직선 연결선 178"/>
          <p:cNvCxnSpPr>
            <a:cxnSpLocks/>
          </p:cNvCxnSpPr>
          <p:nvPr/>
        </p:nvCxnSpPr>
        <p:spPr bwMode="auto">
          <a:xfrm rot="5400000">
            <a:off x="1533542" y="4491343"/>
            <a:ext cx="4731726" cy="1588"/>
          </a:xfrm>
          <a:prstGeom prst="line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80" name="직선 연결선 179"/>
          <p:cNvCxnSpPr>
            <a:cxnSpLocks/>
          </p:cNvCxnSpPr>
          <p:nvPr/>
        </p:nvCxnSpPr>
        <p:spPr bwMode="auto">
          <a:xfrm rot="5400000">
            <a:off x="2613662" y="4532438"/>
            <a:ext cx="4731726" cy="1588"/>
          </a:xfrm>
          <a:prstGeom prst="line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181" name="그룹 180"/>
          <p:cNvGrpSpPr/>
          <p:nvPr/>
        </p:nvGrpSpPr>
        <p:grpSpPr>
          <a:xfrm>
            <a:off x="8362241" y="1760118"/>
            <a:ext cx="1258364" cy="434038"/>
            <a:chOff x="5274996" y="2607137"/>
            <a:chExt cx="1258364" cy="434038"/>
          </a:xfrm>
        </p:grpSpPr>
        <p:sp>
          <p:nvSpPr>
            <p:cNvPr id="182" name="TextBox 181"/>
            <p:cNvSpPr txBox="1"/>
            <p:nvPr/>
          </p:nvSpPr>
          <p:spPr>
            <a:xfrm>
              <a:off x="5274996" y="2787259"/>
              <a:ext cx="1258364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b="1" dirty="0" smtClean="0">
                  <a:latin typeface="+mj-ea"/>
                </a:rPr>
                <a:t>Device</a:t>
              </a:r>
              <a:endParaRPr lang="en-US" altLang="ko-KR" sz="1050" b="1" dirty="0">
                <a:latin typeface="+mj-ea"/>
                <a:ea typeface="+mj-ea"/>
              </a:endParaRPr>
            </a:p>
          </p:txBody>
        </p:sp>
        <p:pic>
          <p:nvPicPr>
            <p:cNvPr id="183" name="그림 3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92592" y="2607137"/>
              <a:ext cx="310229" cy="221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cxnSp>
        <p:nvCxnSpPr>
          <p:cNvPr id="185" name="직선 연결선 184"/>
          <p:cNvCxnSpPr>
            <a:cxnSpLocks/>
          </p:cNvCxnSpPr>
          <p:nvPr/>
        </p:nvCxnSpPr>
        <p:spPr bwMode="auto">
          <a:xfrm rot="5400000">
            <a:off x="4040275" y="4520345"/>
            <a:ext cx="4731726" cy="1588"/>
          </a:xfrm>
          <a:prstGeom prst="line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86" name="직선 연결선 185"/>
          <p:cNvCxnSpPr>
            <a:cxnSpLocks/>
          </p:cNvCxnSpPr>
          <p:nvPr/>
        </p:nvCxnSpPr>
        <p:spPr bwMode="auto">
          <a:xfrm rot="5400000">
            <a:off x="5133941" y="4505231"/>
            <a:ext cx="4731726" cy="1588"/>
          </a:xfrm>
          <a:prstGeom prst="line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87" name="직선 연결선 186"/>
          <p:cNvCxnSpPr>
            <a:cxnSpLocks/>
          </p:cNvCxnSpPr>
          <p:nvPr/>
        </p:nvCxnSpPr>
        <p:spPr bwMode="auto">
          <a:xfrm rot="5400000">
            <a:off x="6289551" y="4481246"/>
            <a:ext cx="4731726" cy="1588"/>
          </a:xfrm>
          <a:prstGeom prst="line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94" name="TextBox 193"/>
          <p:cNvSpPr txBox="1"/>
          <p:nvPr/>
        </p:nvSpPr>
        <p:spPr>
          <a:xfrm>
            <a:off x="1317199" y="2843518"/>
            <a:ext cx="461665" cy="36945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dirty="0"/>
              <a:t>…</a:t>
            </a:r>
            <a:endParaRPr lang="ko-KR" altLang="en-US" dirty="0"/>
          </a:p>
        </p:txBody>
      </p:sp>
      <p:cxnSp>
        <p:nvCxnSpPr>
          <p:cNvPr id="199" name="직선 화살표 연결선 198">
            <a:extLst>
              <a:ext uri="{FF2B5EF4-FFF2-40B4-BE49-F238E27FC236}">
                <a16:creationId xmlns:a16="http://schemas.microsoft.com/office/drawing/2014/main" id="{86D000AB-2848-485C-B931-37C9E1DB5D9F}"/>
              </a:ext>
            </a:extLst>
          </p:cNvPr>
          <p:cNvCxnSpPr/>
          <p:nvPr/>
        </p:nvCxnSpPr>
        <p:spPr bwMode="auto">
          <a:xfrm flipH="1">
            <a:off x="947873" y="3343621"/>
            <a:ext cx="1870618" cy="0"/>
          </a:xfrm>
          <a:prstGeom prst="straightConnector1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00" name="TextBox 199"/>
          <p:cNvSpPr txBox="1"/>
          <p:nvPr/>
        </p:nvSpPr>
        <p:spPr>
          <a:xfrm>
            <a:off x="1261653" y="3111668"/>
            <a:ext cx="40748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50" dirty="0"/>
              <a:t>Poll</a:t>
            </a:r>
            <a:endParaRPr lang="ko-KR" altLang="en-US" sz="1050" dirty="0"/>
          </a:p>
        </p:txBody>
      </p:sp>
      <p:sp>
        <p:nvSpPr>
          <p:cNvPr id="201" name="TextBox 200"/>
          <p:cNvSpPr txBox="1"/>
          <p:nvPr/>
        </p:nvSpPr>
        <p:spPr>
          <a:xfrm>
            <a:off x="1140217" y="3429256"/>
            <a:ext cx="73770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50" dirty="0" smtClean="0"/>
              <a:t>Response</a:t>
            </a:r>
            <a:endParaRPr lang="ko-KR" altLang="en-US" sz="1050" dirty="0"/>
          </a:p>
        </p:txBody>
      </p:sp>
      <p:cxnSp>
        <p:nvCxnSpPr>
          <p:cNvPr id="202" name="직선 화살표 연결선 201">
            <a:extLst>
              <a:ext uri="{FF2B5EF4-FFF2-40B4-BE49-F238E27FC236}">
                <a16:creationId xmlns:a16="http://schemas.microsoft.com/office/drawing/2014/main" id="{67684A1B-1659-42FC-AFDA-FD6519BAC247}"/>
              </a:ext>
            </a:extLst>
          </p:cNvPr>
          <p:cNvCxnSpPr>
            <a:cxnSpLocks/>
          </p:cNvCxnSpPr>
          <p:nvPr/>
        </p:nvCxnSpPr>
        <p:spPr bwMode="auto">
          <a:xfrm flipV="1">
            <a:off x="918072" y="3738559"/>
            <a:ext cx="1861863" cy="17255"/>
          </a:xfrm>
          <a:prstGeom prst="straightConnector1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03" name="직선 화살표 연결선 202">
            <a:extLst>
              <a:ext uri="{FF2B5EF4-FFF2-40B4-BE49-F238E27FC236}">
                <a16:creationId xmlns:a16="http://schemas.microsoft.com/office/drawing/2014/main" id="{86D000AB-2848-485C-B931-37C9E1DB5D9F}"/>
              </a:ext>
            </a:extLst>
          </p:cNvPr>
          <p:cNvCxnSpPr/>
          <p:nvPr/>
        </p:nvCxnSpPr>
        <p:spPr bwMode="auto">
          <a:xfrm flipH="1">
            <a:off x="2861299" y="3496021"/>
            <a:ext cx="2119020" cy="0"/>
          </a:xfrm>
          <a:prstGeom prst="straightConnector1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04" name="TextBox 203"/>
          <p:cNvSpPr txBox="1"/>
          <p:nvPr/>
        </p:nvSpPr>
        <p:spPr>
          <a:xfrm>
            <a:off x="3214053" y="3179566"/>
            <a:ext cx="40748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/>
              <a:t>Poll</a:t>
            </a:r>
            <a:endParaRPr lang="ko-KR" altLang="en-US" sz="1050" dirty="0"/>
          </a:p>
        </p:txBody>
      </p:sp>
      <p:sp>
        <p:nvSpPr>
          <p:cNvPr id="205" name="TextBox 204"/>
          <p:cNvSpPr txBox="1"/>
          <p:nvPr/>
        </p:nvSpPr>
        <p:spPr>
          <a:xfrm>
            <a:off x="3100556" y="3597349"/>
            <a:ext cx="73770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 smtClean="0"/>
              <a:t>Response</a:t>
            </a:r>
            <a:endParaRPr lang="ko-KR" altLang="en-US" sz="1050" dirty="0"/>
          </a:p>
        </p:txBody>
      </p:sp>
      <p:cxnSp>
        <p:nvCxnSpPr>
          <p:cNvPr id="206" name="직선 화살표 연결선 205">
            <a:extLst>
              <a:ext uri="{FF2B5EF4-FFF2-40B4-BE49-F238E27FC236}">
                <a16:creationId xmlns:a16="http://schemas.microsoft.com/office/drawing/2014/main" id="{67684A1B-1659-42FC-AFDA-FD6519BAC247}"/>
              </a:ext>
            </a:extLst>
          </p:cNvPr>
          <p:cNvCxnSpPr>
            <a:cxnSpLocks/>
          </p:cNvCxnSpPr>
          <p:nvPr/>
        </p:nvCxnSpPr>
        <p:spPr bwMode="auto">
          <a:xfrm>
            <a:off x="2839100" y="3836771"/>
            <a:ext cx="2119021" cy="0"/>
          </a:xfrm>
          <a:prstGeom prst="straightConnector1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grpSp>
        <p:nvGrpSpPr>
          <p:cNvPr id="51" name="그룹 50"/>
          <p:cNvGrpSpPr/>
          <p:nvPr/>
        </p:nvGrpSpPr>
        <p:grpSpPr>
          <a:xfrm>
            <a:off x="7129907" y="1412480"/>
            <a:ext cx="1258364" cy="803921"/>
            <a:chOff x="6632381" y="1320827"/>
            <a:chExt cx="1258364" cy="803921"/>
          </a:xfrm>
        </p:grpSpPr>
        <p:grpSp>
          <p:nvGrpSpPr>
            <p:cNvPr id="16" name="그룹 15"/>
            <p:cNvGrpSpPr/>
            <p:nvPr/>
          </p:nvGrpSpPr>
          <p:grpSpPr>
            <a:xfrm>
              <a:off x="6632381" y="1529128"/>
              <a:ext cx="1258364" cy="595620"/>
              <a:chOff x="5274996" y="2607137"/>
              <a:chExt cx="1258364" cy="595620"/>
            </a:xfrm>
          </p:grpSpPr>
          <p:sp>
            <p:nvSpPr>
              <p:cNvPr id="155" name="TextBox 154"/>
              <p:cNvSpPr txBox="1"/>
              <p:nvPr/>
            </p:nvSpPr>
            <p:spPr>
              <a:xfrm>
                <a:off x="5274996" y="2787259"/>
                <a:ext cx="1258364" cy="415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50" b="1" dirty="0">
                    <a:latin typeface="+mj-ea"/>
                  </a:rPr>
                  <a:t>Appliance</a:t>
                </a:r>
              </a:p>
              <a:p>
                <a:r>
                  <a:rPr lang="en-US" altLang="ko-KR" sz="1050" b="1" dirty="0">
                    <a:latin typeface="+mj-ea"/>
                  </a:rPr>
                  <a:t>EMA</a:t>
                </a:r>
                <a:endParaRPr lang="en-US" altLang="ko-KR" sz="1050" b="1" dirty="0">
                  <a:latin typeface="+mj-ea"/>
                  <a:ea typeface="+mj-ea"/>
                </a:endParaRPr>
              </a:p>
            </p:txBody>
          </p:sp>
          <p:pic>
            <p:nvPicPr>
              <p:cNvPr id="157" name="그림 32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92592" y="2607137"/>
                <a:ext cx="310229" cy="1883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209" name="그림 3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51329" y="1415007"/>
              <a:ext cx="310229" cy="1883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0" name="그림 3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39130" y="1320827"/>
              <a:ext cx="310229" cy="1883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211" name="그림 3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0651" y="1587649"/>
            <a:ext cx="310229" cy="1883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2" name="그림 3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6645" y="1398655"/>
            <a:ext cx="275532" cy="1672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3" name="그림 3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9600" y="1574505"/>
            <a:ext cx="310229" cy="1883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14" name="직선 화살표 연결선 213">
            <a:extLst>
              <a:ext uri="{FF2B5EF4-FFF2-40B4-BE49-F238E27FC236}">
                <a16:creationId xmlns:a16="http://schemas.microsoft.com/office/drawing/2014/main" id="{86D000AB-2848-485C-B931-37C9E1DB5D9F}"/>
              </a:ext>
            </a:extLst>
          </p:cNvPr>
          <p:cNvCxnSpPr/>
          <p:nvPr/>
        </p:nvCxnSpPr>
        <p:spPr bwMode="auto">
          <a:xfrm flipH="1">
            <a:off x="5037691" y="3648421"/>
            <a:ext cx="2461319" cy="0"/>
          </a:xfrm>
          <a:prstGeom prst="straightConnector1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15" name="TextBox 214"/>
          <p:cNvSpPr txBox="1"/>
          <p:nvPr/>
        </p:nvSpPr>
        <p:spPr>
          <a:xfrm>
            <a:off x="5849027" y="3365591"/>
            <a:ext cx="40748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/>
              <a:t>Poll</a:t>
            </a:r>
            <a:endParaRPr lang="ko-KR" altLang="en-US" sz="1050" dirty="0"/>
          </a:p>
        </p:txBody>
      </p:sp>
      <p:sp>
        <p:nvSpPr>
          <p:cNvPr id="216" name="TextBox 215"/>
          <p:cNvSpPr txBox="1"/>
          <p:nvPr/>
        </p:nvSpPr>
        <p:spPr>
          <a:xfrm>
            <a:off x="5676899" y="3709813"/>
            <a:ext cx="73770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 smtClean="0"/>
              <a:t>Response</a:t>
            </a:r>
            <a:endParaRPr lang="ko-KR" altLang="en-US" sz="1050" dirty="0"/>
          </a:p>
        </p:txBody>
      </p:sp>
      <p:cxnSp>
        <p:nvCxnSpPr>
          <p:cNvPr id="217" name="직선 화살표 연결선 216">
            <a:extLst>
              <a:ext uri="{FF2B5EF4-FFF2-40B4-BE49-F238E27FC236}">
                <a16:creationId xmlns:a16="http://schemas.microsoft.com/office/drawing/2014/main" id="{67684A1B-1659-42FC-AFDA-FD6519BAC247}"/>
              </a:ext>
            </a:extLst>
          </p:cNvPr>
          <p:cNvCxnSpPr>
            <a:cxnSpLocks/>
          </p:cNvCxnSpPr>
          <p:nvPr/>
        </p:nvCxnSpPr>
        <p:spPr bwMode="auto">
          <a:xfrm>
            <a:off x="5037690" y="3996637"/>
            <a:ext cx="2461320" cy="0"/>
          </a:xfrm>
          <a:prstGeom prst="straightConnector1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18" name="TextBox 217"/>
          <p:cNvSpPr txBox="1"/>
          <p:nvPr/>
        </p:nvSpPr>
        <p:spPr>
          <a:xfrm>
            <a:off x="1264749" y="3903756"/>
            <a:ext cx="461665" cy="36945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dirty="0"/>
              <a:t>…</a:t>
            </a:r>
            <a:endParaRPr lang="ko-KR" altLang="en-US" dirty="0"/>
          </a:p>
        </p:txBody>
      </p:sp>
      <p:cxnSp>
        <p:nvCxnSpPr>
          <p:cNvPr id="219" name="직선 화살표 연결선 218">
            <a:extLst>
              <a:ext uri="{FF2B5EF4-FFF2-40B4-BE49-F238E27FC236}">
                <a16:creationId xmlns:a16="http://schemas.microsoft.com/office/drawing/2014/main" id="{86D000AB-2848-485C-B931-37C9E1DB5D9F}"/>
              </a:ext>
            </a:extLst>
          </p:cNvPr>
          <p:cNvCxnSpPr/>
          <p:nvPr/>
        </p:nvCxnSpPr>
        <p:spPr bwMode="auto">
          <a:xfrm flipH="1">
            <a:off x="909317" y="4484598"/>
            <a:ext cx="1870618" cy="0"/>
          </a:xfrm>
          <a:prstGeom prst="straightConnector1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20" name="TextBox 219"/>
          <p:cNvSpPr txBox="1"/>
          <p:nvPr/>
        </p:nvSpPr>
        <p:spPr>
          <a:xfrm>
            <a:off x="1068953" y="4228792"/>
            <a:ext cx="99578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50" dirty="0" smtClean="0"/>
              <a:t>UpdateReport</a:t>
            </a:r>
            <a:endParaRPr lang="ko-KR" altLang="en-US" sz="1050" dirty="0"/>
          </a:p>
        </p:txBody>
      </p:sp>
      <p:sp>
        <p:nvSpPr>
          <p:cNvPr id="221" name="TextBox 220"/>
          <p:cNvSpPr txBox="1"/>
          <p:nvPr/>
        </p:nvSpPr>
        <p:spPr>
          <a:xfrm>
            <a:off x="1016809" y="4570044"/>
            <a:ext cx="107112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50" dirty="0" smtClean="0"/>
              <a:t>UpdatedReport</a:t>
            </a:r>
            <a:endParaRPr lang="ko-KR" altLang="en-US" sz="1050" dirty="0"/>
          </a:p>
        </p:txBody>
      </p:sp>
      <p:cxnSp>
        <p:nvCxnSpPr>
          <p:cNvPr id="223" name="직선 화살표 연결선 222">
            <a:extLst>
              <a:ext uri="{FF2B5EF4-FFF2-40B4-BE49-F238E27FC236}">
                <a16:creationId xmlns:a16="http://schemas.microsoft.com/office/drawing/2014/main" id="{86D000AB-2848-485C-B931-37C9E1DB5D9F}"/>
              </a:ext>
            </a:extLst>
          </p:cNvPr>
          <p:cNvCxnSpPr/>
          <p:nvPr/>
        </p:nvCxnSpPr>
        <p:spPr bwMode="auto">
          <a:xfrm flipH="1">
            <a:off x="2822743" y="4636998"/>
            <a:ext cx="2119020" cy="0"/>
          </a:xfrm>
          <a:prstGeom prst="straightConnector1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24" name="TextBox 223"/>
          <p:cNvSpPr txBox="1"/>
          <p:nvPr/>
        </p:nvSpPr>
        <p:spPr>
          <a:xfrm>
            <a:off x="2886806" y="4405045"/>
            <a:ext cx="115726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 smtClean="0"/>
              <a:t>UpdateReport</a:t>
            </a:r>
            <a:endParaRPr lang="ko-KR" altLang="en-US" sz="1050" dirty="0"/>
          </a:p>
        </p:txBody>
      </p:sp>
      <p:sp>
        <p:nvSpPr>
          <p:cNvPr id="225" name="TextBox 224"/>
          <p:cNvSpPr txBox="1"/>
          <p:nvPr/>
        </p:nvSpPr>
        <p:spPr>
          <a:xfrm>
            <a:off x="2873928" y="4693681"/>
            <a:ext cx="118664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 smtClean="0"/>
              <a:t>UpdatedReport</a:t>
            </a:r>
            <a:endParaRPr lang="ko-KR" altLang="en-US" sz="1050" dirty="0"/>
          </a:p>
        </p:txBody>
      </p:sp>
      <p:cxnSp>
        <p:nvCxnSpPr>
          <p:cNvPr id="226" name="직선 화살표 연결선 225">
            <a:extLst>
              <a:ext uri="{FF2B5EF4-FFF2-40B4-BE49-F238E27FC236}">
                <a16:creationId xmlns:a16="http://schemas.microsoft.com/office/drawing/2014/main" id="{67684A1B-1659-42FC-AFDA-FD6519BAC247}"/>
              </a:ext>
            </a:extLst>
          </p:cNvPr>
          <p:cNvCxnSpPr>
            <a:cxnSpLocks/>
          </p:cNvCxnSpPr>
          <p:nvPr/>
        </p:nvCxnSpPr>
        <p:spPr bwMode="auto">
          <a:xfrm>
            <a:off x="2822742" y="4985214"/>
            <a:ext cx="2119021" cy="0"/>
          </a:xfrm>
          <a:prstGeom prst="straightConnector1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27" name="직선 화살표 연결선 226">
            <a:extLst>
              <a:ext uri="{FF2B5EF4-FFF2-40B4-BE49-F238E27FC236}">
                <a16:creationId xmlns:a16="http://schemas.microsoft.com/office/drawing/2014/main" id="{86D000AB-2848-485C-B931-37C9E1DB5D9F}"/>
              </a:ext>
            </a:extLst>
          </p:cNvPr>
          <p:cNvCxnSpPr/>
          <p:nvPr/>
        </p:nvCxnSpPr>
        <p:spPr bwMode="auto">
          <a:xfrm flipH="1">
            <a:off x="4999135" y="4789398"/>
            <a:ext cx="2461319" cy="0"/>
          </a:xfrm>
          <a:prstGeom prst="straightConnector1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28" name="TextBox 227"/>
          <p:cNvSpPr txBox="1"/>
          <p:nvPr/>
        </p:nvSpPr>
        <p:spPr>
          <a:xfrm>
            <a:off x="4834674" y="4502574"/>
            <a:ext cx="152721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 smtClean="0"/>
              <a:t>UpdateReport</a:t>
            </a:r>
            <a:endParaRPr lang="ko-KR" altLang="en-US" sz="1050" dirty="0"/>
          </a:p>
        </p:txBody>
      </p:sp>
      <p:sp>
        <p:nvSpPr>
          <p:cNvPr id="229" name="TextBox 228"/>
          <p:cNvSpPr txBox="1"/>
          <p:nvPr/>
        </p:nvSpPr>
        <p:spPr>
          <a:xfrm>
            <a:off x="4941762" y="4875033"/>
            <a:ext cx="170529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 smtClean="0"/>
              <a:t>UpdatedReport</a:t>
            </a:r>
            <a:endParaRPr lang="ko-KR" altLang="en-US" sz="1050" dirty="0"/>
          </a:p>
        </p:txBody>
      </p:sp>
      <p:cxnSp>
        <p:nvCxnSpPr>
          <p:cNvPr id="230" name="직선 화살표 연결선 229">
            <a:extLst>
              <a:ext uri="{FF2B5EF4-FFF2-40B4-BE49-F238E27FC236}">
                <a16:creationId xmlns:a16="http://schemas.microsoft.com/office/drawing/2014/main" id="{67684A1B-1659-42FC-AFDA-FD6519BAC247}"/>
              </a:ext>
            </a:extLst>
          </p:cNvPr>
          <p:cNvCxnSpPr>
            <a:cxnSpLocks/>
          </p:cNvCxnSpPr>
          <p:nvPr/>
        </p:nvCxnSpPr>
        <p:spPr bwMode="auto">
          <a:xfrm>
            <a:off x="4999134" y="5137614"/>
            <a:ext cx="2461320" cy="0"/>
          </a:xfrm>
          <a:prstGeom prst="straightConnector1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31" name="TextBox 230"/>
          <p:cNvSpPr txBox="1"/>
          <p:nvPr/>
        </p:nvSpPr>
        <p:spPr>
          <a:xfrm>
            <a:off x="1226193" y="5290569"/>
            <a:ext cx="461665" cy="36945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dirty="0"/>
              <a:t>…</a:t>
            </a:r>
            <a:endParaRPr lang="ko-KR" altLang="en-US" dirty="0"/>
          </a:p>
        </p:txBody>
      </p:sp>
      <p:cxnSp>
        <p:nvCxnSpPr>
          <p:cNvPr id="232" name="직선 화살표 연결선 231">
            <a:extLst>
              <a:ext uri="{FF2B5EF4-FFF2-40B4-BE49-F238E27FC236}">
                <a16:creationId xmlns:a16="http://schemas.microsoft.com/office/drawing/2014/main" id="{F551AB90-6268-47A5-8C8B-A0E0094B5942}"/>
              </a:ext>
            </a:extLst>
          </p:cNvPr>
          <p:cNvCxnSpPr>
            <a:cxnSpLocks/>
          </p:cNvCxnSpPr>
          <p:nvPr/>
        </p:nvCxnSpPr>
        <p:spPr bwMode="auto">
          <a:xfrm>
            <a:off x="7530904" y="4714521"/>
            <a:ext cx="1123716" cy="0"/>
          </a:xfrm>
          <a:prstGeom prst="straightConnector1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33" name="직선 화살표 연결선 232">
            <a:extLst>
              <a:ext uri="{FF2B5EF4-FFF2-40B4-BE49-F238E27FC236}">
                <a16:creationId xmlns:a16="http://schemas.microsoft.com/office/drawing/2014/main" id="{5C5ACBB1-206B-4BF5-9C57-47A7A53076E2}"/>
              </a:ext>
            </a:extLst>
          </p:cNvPr>
          <p:cNvCxnSpPr/>
          <p:nvPr/>
        </p:nvCxnSpPr>
        <p:spPr bwMode="auto">
          <a:xfrm flipH="1">
            <a:off x="7530904" y="4357331"/>
            <a:ext cx="1123716" cy="0"/>
          </a:xfrm>
          <a:prstGeom prst="straightConnector1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34" name="TextBox 233"/>
          <p:cNvSpPr txBox="1"/>
          <p:nvPr/>
        </p:nvSpPr>
        <p:spPr>
          <a:xfrm>
            <a:off x="7981415" y="4988005"/>
            <a:ext cx="461665" cy="36945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dirty="0"/>
              <a:t>…</a:t>
            </a:r>
            <a:endParaRPr lang="ko-KR" altLang="en-US" dirty="0"/>
          </a:p>
        </p:txBody>
      </p:sp>
      <p:cxnSp>
        <p:nvCxnSpPr>
          <p:cNvPr id="235" name="직선 화살표 연결선 234">
            <a:extLst>
              <a:ext uri="{FF2B5EF4-FFF2-40B4-BE49-F238E27FC236}">
                <a16:creationId xmlns:a16="http://schemas.microsoft.com/office/drawing/2014/main" id="{F551AB90-6268-47A5-8C8B-A0E0094B5942}"/>
              </a:ext>
            </a:extLst>
          </p:cNvPr>
          <p:cNvCxnSpPr>
            <a:cxnSpLocks/>
          </p:cNvCxnSpPr>
          <p:nvPr/>
        </p:nvCxnSpPr>
        <p:spPr bwMode="auto">
          <a:xfrm>
            <a:off x="7530904" y="5928967"/>
            <a:ext cx="1113588" cy="26735"/>
          </a:xfrm>
          <a:prstGeom prst="straightConnector1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36" name="직선 화살표 연결선 235">
            <a:extLst>
              <a:ext uri="{FF2B5EF4-FFF2-40B4-BE49-F238E27FC236}">
                <a16:creationId xmlns:a16="http://schemas.microsoft.com/office/drawing/2014/main" id="{5C5ACBB1-206B-4BF5-9C57-47A7A53076E2}"/>
              </a:ext>
            </a:extLst>
          </p:cNvPr>
          <p:cNvCxnSpPr/>
          <p:nvPr/>
        </p:nvCxnSpPr>
        <p:spPr bwMode="auto">
          <a:xfrm flipH="1" flipV="1">
            <a:off x="7530904" y="5571777"/>
            <a:ext cx="1113588" cy="19192"/>
          </a:xfrm>
          <a:prstGeom prst="straightConnector1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37" name="직사각형 236"/>
          <p:cNvSpPr/>
          <p:nvPr/>
        </p:nvSpPr>
        <p:spPr>
          <a:xfrm>
            <a:off x="7569808" y="4010403"/>
            <a:ext cx="15424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/>
              <a:t>Monitoring(Appliance 1)</a:t>
            </a:r>
            <a:endParaRPr lang="ko-KR" altLang="en-US" sz="1000" dirty="0"/>
          </a:p>
        </p:txBody>
      </p:sp>
      <p:sp>
        <p:nvSpPr>
          <p:cNvPr id="238" name="직사각형 237"/>
          <p:cNvSpPr/>
          <p:nvPr/>
        </p:nvSpPr>
        <p:spPr>
          <a:xfrm>
            <a:off x="7811697" y="4452348"/>
            <a:ext cx="70884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/>
              <a:t>Response</a:t>
            </a:r>
            <a:endParaRPr lang="ko-KR" altLang="en-US" sz="1000" dirty="0"/>
          </a:p>
        </p:txBody>
      </p:sp>
      <p:sp>
        <p:nvSpPr>
          <p:cNvPr id="239" name="직사각형 238"/>
          <p:cNvSpPr/>
          <p:nvPr/>
        </p:nvSpPr>
        <p:spPr>
          <a:xfrm>
            <a:off x="7569808" y="5274349"/>
            <a:ext cx="147989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/>
              <a:t>Monitoring(Appliance 2)</a:t>
            </a:r>
            <a:endParaRPr lang="ko-KR" altLang="en-US" sz="1000" dirty="0"/>
          </a:p>
        </p:txBody>
      </p:sp>
      <p:sp>
        <p:nvSpPr>
          <p:cNvPr id="240" name="직사각형 239"/>
          <p:cNvSpPr/>
          <p:nvPr/>
        </p:nvSpPr>
        <p:spPr>
          <a:xfrm>
            <a:off x="7820942" y="5650225"/>
            <a:ext cx="70884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/>
              <a:t>Response</a:t>
            </a:r>
            <a:endParaRPr lang="ko-KR" altLang="en-US" sz="1000" dirty="0"/>
          </a:p>
        </p:txBody>
      </p:sp>
      <p:sp>
        <p:nvSpPr>
          <p:cNvPr id="253" name="TextBox 252"/>
          <p:cNvSpPr txBox="1"/>
          <p:nvPr/>
        </p:nvSpPr>
        <p:spPr>
          <a:xfrm>
            <a:off x="3329811" y="5494399"/>
            <a:ext cx="461665" cy="36945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dirty="0"/>
              <a:t>…</a:t>
            </a:r>
            <a:endParaRPr lang="ko-KR" altLang="en-US" dirty="0"/>
          </a:p>
        </p:txBody>
      </p:sp>
      <p:sp>
        <p:nvSpPr>
          <p:cNvPr id="254" name="TextBox 253"/>
          <p:cNvSpPr txBox="1"/>
          <p:nvPr/>
        </p:nvSpPr>
        <p:spPr>
          <a:xfrm>
            <a:off x="5552452" y="5590969"/>
            <a:ext cx="461665" cy="36945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dirty="0"/>
              <a:t>…</a:t>
            </a:r>
            <a:endParaRPr lang="ko-KR" altLang="en-US" dirty="0"/>
          </a:p>
        </p:txBody>
      </p:sp>
      <p:sp>
        <p:nvSpPr>
          <p:cNvPr id="255" name="TextBox 254"/>
          <p:cNvSpPr txBox="1"/>
          <p:nvPr/>
        </p:nvSpPr>
        <p:spPr>
          <a:xfrm>
            <a:off x="7946805" y="6299902"/>
            <a:ext cx="461665" cy="36945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dirty="0"/>
              <a:t>…</a:t>
            </a:r>
            <a:endParaRPr lang="ko-KR" altLang="en-US" dirty="0"/>
          </a:p>
        </p:txBody>
      </p:sp>
      <p:cxnSp>
        <p:nvCxnSpPr>
          <p:cNvPr id="259" name="직선 화살표 연결선 258"/>
          <p:cNvCxnSpPr/>
          <p:nvPr/>
        </p:nvCxnSpPr>
        <p:spPr bwMode="auto">
          <a:xfrm flipH="1">
            <a:off x="768053" y="3738559"/>
            <a:ext cx="1" cy="3109344"/>
          </a:xfrm>
          <a:prstGeom prst="straightConnector1">
            <a:avLst/>
          </a:prstGeom>
          <a:solidFill>
            <a:schemeClr val="accent1"/>
          </a:solidFill>
          <a:ln w="12699" cap="flat" cmpd="sng" algn="ctr">
            <a:solidFill>
              <a:srgbClr val="FF0000"/>
            </a:solidFill>
            <a:prstDash val="solid"/>
            <a:round/>
            <a:headEnd type="triangle" w="med" len="med"/>
            <a:tailEnd type="triangle"/>
          </a:ln>
          <a:effectLst/>
        </p:spPr>
      </p:cxnSp>
      <p:sp>
        <p:nvSpPr>
          <p:cNvPr id="260" name="TextBox 259"/>
          <p:cNvSpPr txBox="1"/>
          <p:nvPr/>
        </p:nvSpPr>
        <p:spPr>
          <a:xfrm>
            <a:off x="-126744" y="4606093"/>
            <a:ext cx="8947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Measuring</a:t>
            </a:r>
          </a:p>
          <a:p>
            <a:pPr algn="ctr"/>
            <a:r>
              <a:rPr lang="en-US" altLang="ko-KR" sz="1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Section</a:t>
            </a:r>
          </a:p>
        </p:txBody>
      </p:sp>
      <p:cxnSp>
        <p:nvCxnSpPr>
          <p:cNvPr id="264" name="직선 화살표 연결선 263">
            <a:extLst>
              <a:ext uri="{FF2B5EF4-FFF2-40B4-BE49-F238E27FC236}">
                <a16:creationId xmlns:a16="http://schemas.microsoft.com/office/drawing/2014/main" id="{67684A1B-1659-42FC-AFDA-FD6519BAC247}"/>
              </a:ext>
            </a:extLst>
          </p:cNvPr>
          <p:cNvCxnSpPr>
            <a:cxnSpLocks/>
          </p:cNvCxnSpPr>
          <p:nvPr/>
        </p:nvCxnSpPr>
        <p:spPr bwMode="auto">
          <a:xfrm>
            <a:off x="964497" y="4895091"/>
            <a:ext cx="1856055" cy="16777"/>
          </a:xfrm>
          <a:prstGeom prst="straightConnector1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65" name="TextBox 264"/>
          <p:cNvSpPr txBox="1"/>
          <p:nvPr/>
        </p:nvSpPr>
        <p:spPr>
          <a:xfrm>
            <a:off x="1016296" y="2039545"/>
            <a:ext cx="27706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0156FF"/>
                </a:solidFill>
              </a:rPr>
              <a:t>EMA </a:t>
            </a:r>
            <a:r>
              <a:rPr lang="en-US" altLang="ko-KR" sz="1200" dirty="0" smtClean="0">
                <a:solidFill>
                  <a:srgbClr val="0156FF"/>
                </a:solidFill>
              </a:rPr>
              <a:t>Protocol (CoAP, MQTT)</a:t>
            </a:r>
            <a:endParaRPr lang="en-US" altLang="ko-KR" sz="1200" dirty="0">
              <a:solidFill>
                <a:srgbClr val="0156FF"/>
              </a:solidFill>
            </a:endParaRPr>
          </a:p>
        </p:txBody>
      </p:sp>
      <p:cxnSp>
        <p:nvCxnSpPr>
          <p:cNvPr id="266" name="직선 화살표 연결선 265"/>
          <p:cNvCxnSpPr/>
          <p:nvPr/>
        </p:nvCxnSpPr>
        <p:spPr bwMode="auto">
          <a:xfrm>
            <a:off x="953918" y="2361522"/>
            <a:ext cx="2024972" cy="0"/>
          </a:xfrm>
          <a:prstGeom prst="straightConnector1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</p:spPr>
      </p:cxnSp>
      <p:cxnSp>
        <p:nvCxnSpPr>
          <p:cNvPr id="267" name="직선 화살표 연결선 266"/>
          <p:cNvCxnSpPr/>
          <p:nvPr/>
        </p:nvCxnSpPr>
        <p:spPr bwMode="auto">
          <a:xfrm>
            <a:off x="2964095" y="2492896"/>
            <a:ext cx="2024972" cy="0"/>
          </a:xfrm>
          <a:prstGeom prst="straightConnector1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</p:spPr>
      </p:cxnSp>
      <p:sp>
        <p:nvSpPr>
          <p:cNvPr id="268" name="TextBox 267"/>
          <p:cNvSpPr txBox="1"/>
          <p:nvPr/>
        </p:nvSpPr>
        <p:spPr>
          <a:xfrm>
            <a:off x="3130208" y="2158496"/>
            <a:ext cx="27706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rgbClr val="0156FF"/>
                </a:solidFill>
              </a:rPr>
              <a:t>OpenADR (HTTP/XML)</a:t>
            </a:r>
            <a:endParaRPr lang="en-US" altLang="ko-KR" sz="1200" dirty="0">
              <a:solidFill>
                <a:srgbClr val="0156FF"/>
              </a:solidFill>
            </a:endParaRPr>
          </a:p>
        </p:txBody>
      </p:sp>
      <p:cxnSp>
        <p:nvCxnSpPr>
          <p:cNvPr id="269" name="직선 화살표 연결선 268"/>
          <p:cNvCxnSpPr/>
          <p:nvPr/>
        </p:nvCxnSpPr>
        <p:spPr bwMode="auto">
          <a:xfrm flipV="1">
            <a:off x="4980319" y="2707543"/>
            <a:ext cx="2468536" cy="1377"/>
          </a:xfrm>
          <a:prstGeom prst="straightConnector1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</p:spPr>
      </p:cxnSp>
      <p:sp>
        <p:nvSpPr>
          <p:cNvPr id="270" name="TextBox 269"/>
          <p:cNvSpPr txBox="1"/>
          <p:nvPr/>
        </p:nvSpPr>
        <p:spPr>
          <a:xfrm>
            <a:off x="5358376" y="2400268"/>
            <a:ext cx="27706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rgbClr val="0156FF"/>
                </a:solidFill>
              </a:rPr>
              <a:t>OpenADR(CoAP, MQTT/JSON)</a:t>
            </a:r>
            <a:endParaRPr lang="en-US" altLang="ko-KR" sz="1200" dirty="0">
              <a:solidFill>
                <a:srgbClr val="0156FF"/>
              </a:solidFill>
            </a:endParaRPr>
          </a:p>
        </p:txBody>
      </p:sp>
      <p:cxnSp>
        <p:nvCxnSpPr>
          <p:cNvPr id="271" name="직선 화살표 연결선 270"/>
          <p:cNvCxnSpPr/>
          <p:nvPr/>
        </p:nvCxnSpPr>
        <p:spPr bwMode="auto">
          <a:xfrm>
            <a:off x="4966108" y="3068960"/>
            <a:ext cx="1451006" cy="3185"/>
          </a:xfrm>
          <a:prstGeom prst="straightConnector1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</p:spPr>
      </p:cxnSp>
      <p:sp>
        <p:nvSpPr>
          <p:cNvPr id="272" name="TextBox 271"/>
          <p:cNvSpPr txBox="1"/>
          <p:nvPr/>
        </p:nvSpPr>
        <p:spPr>
          <a:xfrm>
            <a:off x="5045962" y="2813915"/>
            <a:ext cx="277068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rgbClr val="0156FF"/>
                </a:solidFill>
              </a:rPr>
              <a:t>EMA </a:t>
            </a:r>
            <a:r>
              <a:rPr lang="en-US" altLang="ko-KR" sz="800" dirty="0" smtClean="0">
                <a:solidFill>
                  <a:srgbClr val="0156FF"/>
                </a:solidFill>
              </a:rPr>
              <a:t>Protocol (CoAP, MQTT)</a:t>
            </a:r>
            <a:endParaRPr lang="en-US" altLang="ko-KR" sz="800" dirty="0">
              <a:solidFill>
                <a:srgbClr val="0156FF"/>
              </a:solidFill>
            </a:endParaRPr>
          </a:p>
        </p:txBody>
      </p:sp>
      <p:cxnSp>
        <p:nvCxnSpPr>
          <p:cNvPr id="273" name="직선 화살표 연결선 272"/>
          <p:cNvCxnSpPr/>
          <p:nvPr/>
        </p:nvCxnSpPr>
        <p:spPr bwMode="auto">
          <a:xfrm flipV="1">
            <a:off x="6446074" y="3365555"/>
            <a:ext cx="2223315" cy="18324"/>
          </a:xfrm>
          <a:prstGeom prst="straightConnector1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</p:spPr>
      </p:cxnSp>
      <p:sp>
        <p:nvSpPr>
          <p:cNvPr id="274" name="TextBox 273"/>
          <p:cNvSpPr txBox="1"/>
          <p:nvPr/>
        </p:nvSpPr>
        <p:spPr>
          <a:xfrm>
            <a:off x="7129907" y="3080139"/>
            <a:ext cx="27706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rgbClr val="0156FF"/>
                </a:solidFill>
              </a:rPr>
              <a:t>MQTT, CoAP</a:t>
            </a:r>
            <a:endParaRPr lang="en-US" altLang="ko-KR" sz="1200" dirty="0">
              <a:solidFill>
                <a:srgbClr val="0156FF"/>
              </a:solidFill>
            </a:endParaRPr>
          </a:p>
        </p:txBody>
      </p:sp>
      <p:grpSp>
        <p:nvGrpSpPr>
          <p:cNvPr id="285" name="그룹 284"/>
          <p:cNvGrpSpPr/>
          <p:nvPr/>
        </p:nvGrpSpPr>
        <p:grpSpPr>
          <a:xfrm>
            <a:off x="344807" y="790390"/>
            <a:ext cx="8783948" cy="430887"/>
            <a:chOff x="344807" y="790390"/>
            <a:chExt cx="8783948" cy="430887"/>
          </a:xfrm>
        </p:grpSpPr>
        <p:sp>
          <p:nvSpPr>
            <p:cNvPr id="276" name="TextBox 275"/>
            <p:cNvSpPr txBox="1"/>
            <p:nvPr/>
          </p:nvSpPr>
          <p:spPr>
            <a:xfrm>
              <a:off x="344807" y="890379"/>
              <a:ext cx="109356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i="1" dirty="0" smtClean="0"/>
                <a:t>192.168.1.191</a:t>
              </a:r>
              <a:endParaRPr lang="ko-KR" altLang="en-US" sz="1200" i="1" dirty="0"/>
            </a:p>
          </p:txBody>
        </p:sp>
        <p:sp>
          <p:nvSpPr>
            <p:cNvPr id="277" name="TextBox 276"/>
            <p:cNvSpPr txBox="1"/>
            <p:nvPr/>
          </p:nvSpPr>
          <p:spPr>
            <a:xfrm>
              <a:off x="1838359" y="890379"/>
              <a:ext cx="4299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i="1" dirty="0" smtClean="0"/>
                <a:t>173</a:t>
              </a:r>
              <a:endParaRPr lang="ko-KR" altLang="en-US" sz="1200" i="1" dirty="0"/>
            </a:p>
          </p:txBody>
        </p:sp>
        <p:sp>
          <p:nvSpPr>
            <p:cNvPr id="278" name="TextBox 277"/>
            <p:cNvSpPr txBox="1"/>
            <p:nvPr/>
          </p:nvSpPr>
          <p:spPr>
            <a:xfrm>
              <a:off x="2551100" y="890379"/>
              <a:ext cx="4299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i="1" dirty="0" smtClean="0"/>
                <a:t>181</a:t>
              </a:r>
              <a:endParaRPr lang="ko-KR" altLang="en-US" sz="1200" i="1" dirty="0"/>
            </a:p>
          </p:txBody>
        </p:sp>
        <p:sp>
          <p:nvSpPr>
            <p:cNvPr id="280" name="TextBox 279"/>
            <p:cNvSpPr txBox="1"/>
            <p:nvPr/>
          </p:nvSpPr>
          <p:spPr>
            <a:xfrm>
              <a:off x="3630645" y="890379"/>
              <a:ext cx="4299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i="1" dirty="0" smtClean="0"/>
                <a:t>172</a:t>
              </a:r>
              <a:endParaRPr lang="ko-KR" altLang="en-US" sz="1200" i="1" dirty="0"/>
            </a:p>
          </p:txBody>
        </p:sp>
        <p:sp>
          <p:nvSpPr>
            <p:cNvPr id="281" name="TextBox 280"/>
            <p:cNvSpPr txBox="1"/>
            <p:nvPr/>
          </p:nvSpPr>
          <p:spPr>
            <a:xfrm>
              <a:off x="4881737" y="890379"/>
              <a:ext cx="473275" cy="2794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i="1" dirty="0" smtClean="0"/>
                <a:t>171</a:t>
              </a:r>
              <a:endParaRPr lang="ko-KR" altLang="en-US" sz="1200" i="1" dirty="0"/>
            </a:p>
          </p:txBody>
        </p:sp>
        <p:sp>
          <p:nvSpPr>
            <p:cNvPr id="282" name="TextBox 281"/>
            <p:cNvSpPr txBox="1"/>
            <p:nvPr/>
          </p:nvSpPr>
          <p:spPr>
            <a:xfrm>
              <a:off x="6045750" y="890379"/>
              <a:ext cx="8839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i="1" dirty="0" smtClean="0"/>
                <a:t>101~103</a:t>
              </a:r>
              <a:endParaRPr lang="ko-KR" altLang="en-US" sz="1200" i="1" dirty="0"/>
            </a:p>
          </p:txBody>
        </p:sp>
        <p:sp>
          <p:nvSpPr>
            <p:cNvPr id="283" name="TextBox 282"/>
            <p:cNvSpPr txBox="1"/>
            <p:nvPr/>
          </p:nvSpPr>
          <p:spPr>
            <a:xfrm>
              <a:off x="8244844" y="790390"/>
              <a:ext cx="88391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i="1" dirty="0" smtClean="0"/>
                <a:t>135, 149, 200, 237</a:t>
              </a:r>
              <a:endParaRPr lang="ko-KR" altLang="en-US" sz="1050" i="1" dirty="0"/>
            </a:p>
          </p:txBody>
        </p:sp>
        <p:sp>
          <p:nvSpPr>
            <p:cNvPr id="284" name="TextBox 283"/>
            <p:cNvSpPr txBox="1"/>
            <p:nvPr/>
          </p:nvSpPr>
          <p:spPr>
            <a:xfrm>
              <a:off x="7194113" y="890379"/>
              <a:ext cx="8839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i="1" dirty="0" smtClean="0"/>
                <a:t>131~134</a:t>
              </a:r>
              <a:endParaRPr lang="ko-KR" altLang="en-US" sz="1200" i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709050267"/>
      </p:ext>
    </p:extLst>
  </p:cSld>
  <p:clrMapOvr>
    <a:masterClrMapping/>
  </p:clrMapOvr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Message </a:t>
            </a:r>
            <a:r>
              <a:rPr lang="en-US" altLang="ko-KR" b="1" dirty="0" smtClean="0"/>
              <a:t>Flow(2) _Event Response Time</a:t>
            </a:r>
            <a:endParaRPr lang="ko-KR" altLang="en-US" b="1" dirty="0"/>
          </a:p>
        </p:txBody>
      </p:sp>
      <p:cxnSp>
        <p:nvCxnSpPr>
          <p:cNvPr id="10" name="직선 연결선 9"/>
          <p:cNvCxnSpPr>
            <a:cxnSpLocks/>
          </p:cNvCxnSpPr>
          <p:nvPr/>
        </p:nvCxnSpPr>
        <p:spPr bwMode="auto">
          <a:xfrm rot="5400000">
            <a:off x="-1374989" y="4515694"/>
            <a:ext cx="4731726" cy="1588"/>
          </a:xfrm>
          <a:prstGeom prst="line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11" name="TextBox 110"/>
          <p:cNvSpPr txBox="1"/>
          <p:nvPr/>
        </p:nvSpPr>
        <p:spPr>
          <a:xfrm>
            <a:off x="1745672" y="10857187"/>
            <a:ext cx="461665" cy="36945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dirty="0"/>
              <a:t>…</a:t>
            </a:r>
            <a:endParaRPr lang="ko-KR" altLang="en-US" dirty="0"/>
          </a:p>
        </p:txBody>
      </p:sp>
      <p:cxnSp>
        <p:nvCxnSpPr>
          <p:cNvPr id="161" name="직선 연결선 160"/>
          <p:cNvCxnSpPr/>
          <p:nvPr/>
        </p:nvCxnSpPr>
        <p:spPr bwMode="auto">
          <a:xfrm>
            <a:off x="3034816" y="11392223"/>
            <a:ext cx="357190" cy="1588"/>
          </a:xfrm>
          <a:prstGeom prst="line">
            <a:avLst/>
          </a:prstGeom>
          <a:solidFill>
            <a:schemeClr val="accent1"/>
          </a:solidFill>
          <a:ln w="12699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6" name="그룹 5"/>
          <p:cNvGrpSpPr/>
          <p:nvPr/>
        </p:nvGrpSpPr>
        <p:grpSpPr>
          <a:xfrm>
            <a:off x="709448" y="1414703"/>
            <a:ext cx="547883" cy="653549"/>
            <a:chOff x="181080" y="1507694"/>
            <a:chExt cx="619080" cy="802175"/>
          </a:xfrm>
        </p:grpSpPr>
        <p:grpSp>
          <p:nvGrpSpPr>
            <p:cNvPr id="4" name="그룹 3"/>
            <p:cNvGrpSpPr/>
            <p:nvPr/>
          </p:nvGrpSpPr>
          <p:grpSpPr>
            <a:xfrm>
              <a:off x="193576" y="1507694"/>
              <a:ext cx="606584" cy="406091"/>
              <a:chOff x="257834" y="1182679"/>
              <a:chExt cx="606584" cy="406091"/>
            </a:xfrm>
          </p:grpSpPr>
          <p:pic>
            <p:nvPicPr>
              <p:cNvPr id="83" name="Picture 3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257834" y="1182679"/>
                <a:ext cx="441152" cy="40609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84" name="Picture 2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643842" y="1283416"/>
                <a:ext cx="220576" cy="29407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</p:grpSp>
        <p:sp>
          <p:nvSpPr>
            <p:cNvPr id="5" name="TextBox 4"/>
            <p:cNvSpPr txBox="1"/>
            <p:nvPr/>
          </p:nvSpPr>
          <p:spPr>
            <a:xfrm>
              <a:off x="181080" y="1940537"/>
              <a:ext cx="6190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EMS</a:t>
              </a:r>
              <a:endParaRPr lang="ko-KR" altLang="en-US" dirty="0"/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1835027" y="1392491"/>
            <a:ext cx="1345092" cy="657806"/>
            <a:chOff x="1305303" y="1422122"/>
            <a:chExt cx="1464802" cy="802175"/>
          </a:xfrm>
        </p:grpSpPr>
        <p:grpSp>
          <p:nvGrpSpPr>
            <p:cNvPr id="8" name="그룹 7"/>
            <p:cNvGrpSpPr/>
            <p:nvPr/>
          </p:nvGrpSpPr>
          <p:grpSpPr>
            <a:xfrm>
              <a:off x="1305303" y="1422122"/>
              <a:ext cx="937447" cy="794265"/>
              <a:chOff x="1136431" y="1412131"/>
              <a:chExt cx="937447" cy="794265"/>
            </a:xfrm>
          </p:grpSpPr>
          <p:pic>
            <p:nvPicPr>
              <p:cNvPr id="108" name="Picture 20"/>
              <p:cNvPicPr>
                <a:picLocks noChangeAspect="1" noChangeArrowheads="1"/>
              </p:cNvPicPr>
              <p:nvPr/>
            </p:nvPicPr>
            <p:blipFill>
              <a:blip r:embed="rId4"/>
              <a:srcRect/>
              <a:stretch>
                <a:fillRect/>
              </a:stretch>
            </p:blipFill>
            <p:spPr bwMode="auto">
              <a:xfrm>
                <a:off x="1261442" y="1412131"/>
                <a:ext cx="426428" cy="34599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17" name="TextBox 116"/>
              <p:cNvSpPr txBox="1"/>
              <p:nvPr/>
            </p:nvSpPr>
            <p:spPr>
              <a:xfrm>
                <a:off x="1136431" y="1837064"/>
                <a:ext cx="93744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/>
                  <a:t>SEMA</a:t>
                </a:r>
                <a:endParaRPr lang="en-US" altLang="ko-KR" sz="1050" dirty="0">
                  <a:ea typeface="+mj-ea"/>
                </a:endParaRPr>
              </a:p>
            </p:txBody>
          </p:sp>
        </p:grpSp>
        <p:grpSp>
          <p:nvGrpSpPr>
            <p:cNvPr id="118" name="그룹 117"/>
            <p:cNvGrpSpPr/>
            <p:nvPr/>
          </p:nvGrpSpPr>
          <p:grpSpPr>
            <a:xfrm>
              <a:off x="2151025" y="1422122"/>
              <a:ext cx="619080" cy="802175"/>
              <a:chOff x="181080" y="1507694"/>
              <a:chExt cx="619080" cy="802175"/>
            </a:xfrm>
          </p:grpSpPr>
          <p:grpSp>
            <p:nvGrpSpPr>
              <p:cNvPr id="120" name="그룹 119"/>
              <p:cNvGrpSpPr/>
              <p:nvPr/>
            </p:nvGrpSpPr>
            <p:grpSpPr>
              <a:xfrm>
                <a:off x="193576" y="1507694"/>
                <a:ext cx="606584" cy="406091"/>
                <a:chOff x="257834" y="1182679"/>
                <a:chExt cx="606584" cy="406091"/>
              </a:xfrm>
            </p:grpSpPr>
            <p:pic>
              <p:nvPicPr>
                <p:cNvPr id="127" name="Picture 3"/>
                <p:cNvPicPr>
                  <a:picLocks noChangeAspect="1" noChangeArrowheads="1"/>
                </p:cNvPicPr>
                <p:nvPr/>
              </p:nvPicPr>
              <p:blipFill>
                <a:blip r:embed="rId2" cstate="print"/>
                <a:srcRect/>
                <a:stretch>
                  <a:fillRect/>
                </a:stretch>
              </p:blipFill>
              <p:spPr bwMode="auto">
                <a:xfrm>
                  <a:off x="257834" y="1182679"/>
                  <a:ext cx="441152" cy="40609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  <p:pic>
              <p:nvPicPr>
                <p:cNvPr id="128" name="Picture 2"/>
                <p:cNvPicPr>
                  <a:picLocks noChangeAspect="1" noChangeArrowheads="1"/>
                </p:cNvPicPr>
                <p:nvPr/>
              </p:nvPicPr>
              <p:blipFill>
                <a:blip r:embed="rId3" cstate="print"/>
                <a:srcRect/>
                <a:stretch>
                  <a:fillRect/>
                </a:stretch>
              </p:blipFill>
              <p:spPr bwMode="auto">
                <a:xfrm>
                  <a:off x="643842" y="1283416"/>
                  <a:ext cx="220576" cy="29407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</p:grpSp>
          <p:sp>
            <p:nvSpPr>
              <p:cNvPr id="122" name="TextBox 121"/>
              <p:cNvSpPr txBox="1"/>
              <p:nvPr/>
            </p:nvSpPr>
            <p:spPr>
              <a:xfrm>
                <a:off x="181080" y="1940537"/>
                <a:ext cx="61747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 smtClean="0"/>
                  <a:t>VTN</a:t>
                </a:r>
                <a:endParaRPr lang="ko-KR" altLang="en-US" dirty="0"/>
              </a:p>
            </p:txBody>
          </p:sp>
        </p:grpSp>
      </p:grpSp>
      <p:grpSp>
        <p:nvGrpSpPr>
          <p:cNvPr id="17" name="그룹 16"/>
          <p:cNvGrpSpPr/>
          <p:nvPr/>
        </p:nvGrpSpPr>
        <p:grpSpPr>
          <a:xfrm>
            <a:off x="3465952" y="1373087"/>
            <a:ext cx="3170551" cy="814852"/>
            <a:chOff x="2804647" y="1328135"/>
            <a:chExt cx="3170551" cy="814852"/>
          </a:xfrm>
        </p:grpSpPr>
        <p:grpSp>
          <p:nvGrpSpPr>
            <p:cNvPr id="13" name="그룹 12"/>
            <p:cNvGrpSpPr/>
            <p:nvPr/>
          </p:nvGrpSpPr>
          <p:grpSpPr>
            <a:xfrm>
              <a:off x="4227899" y="1328135"/>
              <a:ext cx="1747299" cy="814852"/>
              <a:chOff x="3407790" y="2219432"/>
              <a:chExt cx="1509455" cy="702636"/>
            </a:xfrm>
          </p:grpSpPr>
          <p:pic>
            <p:nvPicPr>
              <p:cNvPr id="151" name="Picture 20"/>
              <p:cNvPicPr>
                <a:picLocks noChangeAspect="1" noChangeArrowheads="1"/>
              </p:cNvPicPr>
              <p:nvPr/>
            </p:nvPicPr>
            <p:blipFill>
              <a:blip r:embed="rId4"/>
              <a:srcRect/>
              <a:stretch>
                <a:fillRect/>
              </a:stretch>
            </p:blipFill>
            <p:spPr bwMode="auto">
              <a:xfrm>
                <a:off x="3407790" y="2219432"/>
                <a:ext cx="464608" cy="51534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54" name="TextBox 153"/>
              <p:cNvSpPr txBox="1"/>
              <p:nvPr/>
            </p:nvSpPr>
            <p:spPr>
              <a:xfrm>
                <a:off x="3895866" y="2307439"/>
                <a:ext cx="1021379" cy="6146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b="1" dirty="0">
                    <a:latin typeface="+mj-ea"/>
                    <a:ea typeface="+mj-ea"/>
                  </a:rPr>
                  <a:t>VEN</a:t>
                </a:r>
              </a:p>
              <a:p>
                <a:r>
                  <a:rPr lang="en-US" altLang="ko-KR" sz="900" b="1" dirty="0">
                    <a:latin typeface="+mj-ea"/>
                  </a:rPr>
                  <a:t>SEMA</a:t>
                </a:r>
                <a:endParaRPr lang="en-US" altLang="ko-KR" sz="900" b="1" dirty="0">
                  <a:latin typeface="+mj-ea"/>
                  <a:ea typeface="+mj-ea"/>
                </a:endParaRPr>
              </a:p>
            </p:txBody>
          </p:sp>
        </p:grpSp>
        <p:grpSp>
          <p:nvGrpSpPr>
            <p:cNvPr id="11" name="그룹 10"/>
            <p:cNvGrpSpPr/>
            <p:nvPr/>
          </p:nvGrpSpPr>
          <p:grpSpPr>
            <a:xfrm>
              <a:off x="2804647" y="1381994"/>
              <a:ext cx="1414145" cy="669962"/>
              <a:chOff x="3663562" y="1482821"/>
              <a:chExt cx="1414145" cy="669962"/>
            </a:xfrm>
          </p:grpSpPr>
          <p:pic>
            <p:nvPicPr>
              <p:cNvPr id="136" name="Picture 20"/>
              <p:cNvPicPr>
                <a:picLocks noChangeAspect="1" noChangeArrowheads="1"/>
              </p:cNvPicPr>
              <p:nvPr/>
            </p:nvPicPr>
            <p:blipFill>
              <a:blip r:embed="rId4"/>
              <a:srcRect/>
              <a:stretch>
                <a:fillRect/>
              </a:stretch>
            </p:blipFill>
            <p:spPr bwMode="auto">
              <a:xfrm>
                <a:off x="3663562" y="1482821"/>
                <a:ext cx="464608" cy="55402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7" name="TextBox 136"/>
              <p:cNvSpPr txBox="1"/>
              <p:nvPr/>
            </p:nvSpPr>
            <p:spPr>
              <a:xfrm>
                <a:off x="3985172" y="1538154"/>
                <a:ext cx="1021379" cy="6146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b="1" dirty="0">
                    <a:latin typeface="+mj-ea"/>
                    <a:ea typeface="+mj-ea"/>
                  </a:rPr>
                  <a:t>VEN</a:t>
                </a:r>
              </a:p>
              <a:p>
                <a:r>
                  <a:rPr lang="en-US" altLang="ko-KR" sz="900" b="1" dirty="0">
                    <a:latin typeface="+mj-ea"/>
                  </a:rPr>
                  <a:t>SEMA</a:t>
                </a:r>
                <a:endParaRPr lang="en-US" altLang="ko-KR" sz="900" b="1" dirty="0">
                  <a:latin typeface="+mj-ea"/>
                  <a:ea typeface="+mj-ea"/>
                </a:endParaRPr>
              </a:p>
            </p:txBody>
          </p:sp>
          <p:sp>
            <p:nvSpPr>
              <p:cNvPr id="138" name="오른쪽 중괄호 137"/>
              <p:cNvSpPr/>
              <p:nvPr/>
            </p:nvSpPr>
            <p:spPr bwMode="auto">
              <a:xfrm>
                <a:off x="4402189" y="1531593"/>
                <a:ext cx="180243" cy="504040"/>
              </a:xfrm>
              <a:prstGeom prst="rightBrace">
                <a:avLst/>
              </a:prstGeom>
              <a:noFill/>
              <a:ln w="12699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11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굴림" pitchFamily="50" charset="-127"/>
                </a:endParaRPr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4554807" y="1590657"/>
                <a:ext cx="52290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dirty="0" smtClean="0"/>
                  <a:t>UDP</a:t>
                </a:r>
                <a:endParaRPr lang="ko-KR" altLang="en-US" sz="1400" dirty="0"/>
              </a:p>
            </p:txBody>
          </p:sp>
        </p:grpSp>
      </p:grpSp>
      <p:grpSp>
        <p:nvGrpSpPr>
          <p:cNvPr id="18" name="그룹 17"/>
          <p:cNvGrpSpPr/>
          <p:nvPr/>
        </p:nvGrpSpPr>
        <p:grpSpPr>
          <a:xfrm>
            <a:off x="5942020" y="1315114"/>
            <a:ext cx="1707269" cy="908008"/>
            <a:chOff x="5538995" y="1540443"/>
            <a:chExt cx="1707269" cy="908008"/>
          </a:xfrm>
        </p:grpSpPr>
        <p:grpSp>
          <p:nvGrpSpPr>
            <p:cNvPr id="168" name="그룹 167"/>
            <p:cNvGrpSpPr/>
            <p:nvPr/>
          </p:nvGrpSpPr>
          <p:grpSpPr>
            <a:xfrm>
              <a:off x="5899051" y="1540443"/>
              <a:ext cx="1347213" cy="820612"/>
              <a:chOff x="5524655" y="2156789"/>
              <a:chExt cx="612369" cy="403450"/>
            </a:xfrm>
          </p:grpSpPr>
          <p:pic>
            <p:nvPicPr>
              <p:cNvPr id="169" name="Picture 6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5524655" y="2156789"/>
                <a:ext cx="218703" cy="2311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170" name="TextBox 169"/>
              <p:cNvSpPr txBox="1"/>
              <p:nvPr/>
            </p:nvSpPr>
            <p:spPr>
              <a:xfrm>
                <a:off x="5699618" y="2190907"/>
                <a:ext cx="43740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b="1" dirty="0">
                    <a:latin typeface="+mj-ea"/>
                  </a:rPr>
                  <a:t>CEMA</a:t>
                </a:r>
                <a:endParaRPr lang="en-US" altLang="ko-KR" sz="900" b="1" dirty="0">
                  <a:latin typeface="+mj-ea"/>
                  <a:ea typeface="+mj-ea"/>
                </a:endParaRPr>
              </a:p>
            </p:txBody>
          </p:sp>
        </p:grpSp>
        <p:pic>
          <p:nvPicPr>
            <p:cNvPr id="172" name="Picture 6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5721752" y="1770265"/>
              <a:ext cx="481147" cy="4701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5" name="Picture 6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5538995" y="1978287"/>
              <a:ext cx="481147" cy="4701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cxnSp>
        <p:nvCxnSpPr>
          <p:cNvPr id="177" name="직선 연결선 176"/>
          <p:cNvCxnSpPr>
            <a:cxnSpLocks/>
          </p:cNvCxnSpPr>
          <p:nvPr/>
        </p:nvCxnSpPr>
        <p:spPr bwMode="auto">
          <a:xfrm rot="5400000">
            <a:off x="-194650" y="4489501"/>
            <a:ext cx="4731726" cy="1588"/>
          </a:xfrm>
          <a:prstGeom prst="line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78" name="직선 연결선 177"/>
          <p:cNvCxnSpPr>
            <a:cxnSpLocks/>
          </p:cNvCxnSpPr>
          <p:nvPr/>
        </p:nvCxnSpPr>
        <p:spPr bwMode="auto">
          <a:xfrm rot="5400000">
            <a:off x="669446" y="4517212"/>
            <a:ext cx="4731726" cy="1588"/>
          </a:xfrm>
          <a:prstGeom prst="line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79" name="직선 연결선 178"/>
          <p:cNvCxnSpPr>
            <a:cxnSpLocks/>
          </p:cNvCxnSpPr>
          <p:nvPr/>
        </p:nvCxnSpPr>
        <p:spPr bwMode="auto">
          <a:xfrm rot="5400000">
            <a:off x="1605550" y="4491343"/>
            <a:ext cx="4731726" cy="1588"/>
          </a:xfrm>
          <a:prstGeom prst="line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80" name="직선 연결선 179"/>
          <p:cNvCxnSpPr>
            <a:cxnSpLocks/>
          </p:cNvCxnSpPr>
          <p:nvPr/>
        </p:nvCxnSpPr>
        <p:spPr bwMode="auto">
          <a:xfrm rot="5400000">
            <a:off x="2685670" y="4532438"/>
            <a:ext cx="4731726" cy="1588"/>
          </a:xfrm>
          <a:prstGeom prst="line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181" name="그룹 180"/>
          <p:cNvGrpSpPr/>
          <p:nvPr/>
        </p:nvGrpSpPr>
        <p:grpSpPr>
          <a:xfrm>
            <a:off x="8434249" y="1760118"/>
            <a:ext cx="1258364" cy="434038"/>
            <a:chOff x="5274996" y="2607137"/>
            <a:chExt cx="1258364" cy="434038"/>
          </a:xfrm>
        </p:grpSpPr>
        <p:sp>
          <p:nvSpPr>
            <p:cNvPr id="182" name="TextBox 181"/>
            <p:cNvSpPr txBox="1"/>
            <p:nvPr/>
          </p:nvSpPr>
          <p:spPr>
            <a:xfrm>
              <a:off x="5274996" y="2787259"/>
              <a:ext cx="1258364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b="1" dirty="0" smtClean="0">
                  <a:latin typeface="+mj-ea"/>
                </a:rPr>
                <a:t>Device</a:t>
              </a:r>
              <a:endParaRPr lang="en-US" altLang="ko-KR" sz="1050" b="1" dirty="0">
                <a:latin typeface="+mj-ea"/>
                <a:ea typeface="+mj-ea"/>
              </a:endParaRPr>
            </a:p>
          </p:txBody>
        </p:sp>
        <p:pic>
          <p:nvPicPr>
            <p:cNvPr id="183" name="그림 3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92592" y="2607137"/>
              <a:ext cx="310229" cy="221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cxnSp>
        <p:nvCxnSpPr>
          <p:cNvPr id="185" name="직선 연결선 184"/>
          <p:cNvCxnSpPr>
            <a:cxnSpLocks/>
          </p:cNvCxnSpPr>
          <p:nvPr/>
        </p:nvCxnSpPr>
        <p:spPr bwMode="auto">
          <a:xfrm rot="5400000">
            <a:off x="4112283" y="4520345"/>
            <a:ext cx="4731726" cy="1588"/>
          </a:xfrm>
          <a:prstGeom prst="line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86" name="직선 연결선 185"/>
          <p:cNvCxnSpPr>
            <a:cxnSpLocks/>
          </p:cNvCxnSpPr>
          <p:nvPr/>
        </p:nvCxnSpPr>
        <p:spPr bwMode="auto">
          <a:xfrm rot="5400000">
            <a:off x="5169744" y="4488066"/>
            <a:ext cx="4731726" cy="1588"/>
          </a:xfrm>
          <a:prstGeom prst="line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87" name="직선 연결선 186"/>
          <p:cNvCxnSpPr>
            <a:cxnSpLocks/>
          </p:cNvCxnSpPr>
          <p:nvPr/>
        </p:nvCxnSpPr>
        <p:spPr bwMode="auto">
          <a:xfrm rot="5400000">
            <a:off x="6361559" y="4481246"/>
            <a:ext cx="4731726" cy="1588"/>
          </a:xfrm>
          <a:prstGeom prst="line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51" name="그룹 50"/>
          <p:cNvGrpSpPr/>
          <p:nvPr/>
        </p:nvGrpSpPr>
        <p:grpSpPr>
          <a:xfrm>
            <a:off x="7201915" y="1412480"/>
            <a:ext cx="1258364" cy="803921"/>
            <a:chOff x="6632381" y="1320827"/>
            <a:chExt cx="1258364" cy="803921"/>
          </a:xfrm>
        </p:grpSpPr>
        <p:grpSp>
          <p:nvGrpSpPr>
            <p:cNvPr id="16" name="그룹 15"/>
            <p:cNvGrpSpPr/>
            <p:nvPr/>
          </p:nvGrpSpPr>
          <p:grpSpPr>
            <a:xfrm>
              <a:off x="6632381" y="1529128"/>
              <a:ext cx="1258364" cy="595620"/>
              <a:chOff x="5274996" y="2607137"/>
              <a:chExt cx="1258364" cy="595620"/>
            </a:xfrm>
          </p:grpSpPr>
          <p:sp>
            <p:nvSpPr>
              <p:cNvPr id="155" name="TextBox 154"/>
              <p:cNvSpPr txBox="1"/>
              <p:nvPr/>
            </p:nvSpPr>
            <p:spPr>
              <a:xfrm>
                <a:off x="5274996" y="2787259"/>
                <a:ext cx="1258364" cy="415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50" b="1" dirty="0">
                    <a:latin typeface="+mj-ea"/>
                  </a:rPr>
                  <a:t>Appliance</a:t>
                </a:r>
              </a:p>
              <a:p>
                <a:r>
                  <a:rPr lang="en-US" altLang="ko-KR" sz="1050" b="1" dirty="0">
                    <a:latin typeface="+mj-ea"/>
                  </a:rPr>
                  <a:t>EMA</a:t>
                </a:r>
                <a:endParaRPr lang="en-US" altLang="ko-KR" sz="1050" b="1" dirty="0">
                  <a:latin typeface="+mj-ea"/>
                  <a:ea typeface="+mj-ea"/>
                </a:endParaRPr>
              </a:p>
            </p:txBody>
          </p:sp>
          <p:pic>
            <p:nvPicPr>
              <p:cNvPr id="157" name="그림 32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92592" y="2607137"/>
                <a:ext cx="310229" cy="1883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209" name="그림 3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51329" y="1415007"/>
              <a:ext cx="310229" cy="1883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0" name="그림 3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39130" y="1320827"/>
              <a:ext cx="310229" cy="1883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211" name="그림 3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2659" y="1587649"/>
            <a:ext cx="310229" cy="1883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2" name="그림 3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8653" y="1398655"/>
            <a:ext cx="275532" cy="1672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3" name="그림 3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1608" y="1574505"/>
            <a:ext cx="310229" cy="1883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1" name="TextBox 170"/>
          <p:cNvSpPr txBox="1"/>
          <p:nvPr/>
        </p:nvSpPr>
        <p:spPr>
          <a:xfrm>
            <a:off x="1451100" y="3354316"/>
            <a:ext cx="461665" cy="369458"/>
          </a:xfrm>
          <a:prstGeom prst="rect">
            <a:avLst/>
          </a:prstGeom>
          <a:noFill/>
          <a:ln w="12700">
            <a:noFill/>
          </a:ln>
        </p:spPr>
        <p:txBody>
          <a:bodyPr vert="eaVert" wrap="square" rtlCol="0">
            <a:spAutoFit/>
          </a:bodyPr>
          <a:lstStyle/>
          <a:p>
            <a:r>
              <a:rPr lang="en-US" altLang="ko-KR" dirty="0"/>
              <a:t>…</a:t>
            </a:r>
            <a:endParaRPr lang="ko-KR" altLang="en-US" dirty="0"/>
          </a:p>
        </p:txBody>
      </p:sp>
      <p:sp>
        <p:nvSpPr>
          <p:cNvPr id="173" name="직사각형 172"/>
          <p:cNvSpPr/>
          <p:nvPr/>
        </p:nvSpPr>
        <p:spPr>
          <a:xfrm>
            <a:off x="1421101" y="3645024"/>
            <a:ext cx="394660" cy="246221"/>
          </a:xfrm>
          <a:prstGeom prst="rect">
            <a:avLst/>
          </a:prstGeom>
          <a:ln w="12700">
            <a:noFill/>
          </a:ln>
        </p:spPr>
        <p:txBody>
          <a:bodyPr wrap="none">
            <a:spAutoFit/>
          </a:bodyPr>
          <a:lstStyle/>
          <a:p>
            <a:r>
              <a:rPr lang="en-US" altLang="ko-KR" sz="1000" dirty="0">
                <a:solidFill>
                  <a:srgbClr val="FF0000"/>
                </a:solidFill>
              </a:rPr>
              <a:t>Poll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176" name="직사각형 175"/>
          <p:cNvSpPr/>
          <p:nvPr/>
        </p:nvSpPr>
        <p:spPr>
          <a:xfrm>
            <a:off x="1222853" y="4662492"/>
            <a:ext cx="910827" cy="246221"/>
          </a:xfrm>
          <a:prstGeom prst="rect">
            <a:avLst/>
          </a:prstGeom>
          <a:ln w="12700">
            <a:noFill/>
          </a:ln>
        </p:spPr>
        <p:txBody>
          <a:bodyPr wrap="none">
            <a:spAutoFit/>
          </a:bodyPr>
          <a:lstStyle/>
          <a:p>
            <a:r>
              <a:rPr lang="en-US" altLang="ko-KR" sz="1000" dirty="0" err="1">
                <a:solidFill>
                  <a:srgbClr val="FF0000"/>
                </a:solidFill>
              </a:rPr>
              <a:t>createdEvent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184" name="직사각형 183"/>
          <p:cNvSpPr/>
          <p:nvPr/>
        </p:nvSpPr>
        <p:spPr>
          <a:xfrm>
            <a:off x="1269795" y="5114909"/>
            <a:ext cx="708848" cy="246221"/>
          </a:xfrm>
          <a:prstGeom prst="rect">
            <a:avLst/>
          </a:prstGeom>
          <a:ln w="12700">
            <a:noFill/>
          </a:ln>
        </p:spPr>
        <p:txBody>
          <a:bodyPr wrap="none">
            <a:spAutoFit/>
          </a:bodyPr>
          <a:lstStyle/>
          <a:p>
            <a:r>
              <a:rPr lang="en-US" altLang="ko-KR" sz="1000" dirty="0">
                <a:solidFill>
                  <a:srgbClr val="FF0000"/>
                </a:solidFill>
              </a:rPr>
              <a:t>Response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cxnSp>
        <p:nvCxnSpPr>
          <p:cNvPr id="188" name="직선 화살표 연결선 187"/>
          <p:cNvCxnSpPr/>
          <p:nvPr/>
        </p:nvCxnSpPr>
        <p:spPr bwMode="auto">
          <a:xfrm>
            <a:off x="995320" y="4169088"/>
            <a:ext cx="2008231" cy="95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dash"/>
            <a:round/>
            <a:headEnd type="arrow" w="med" len="med"/>
            <a:tailEnd type="none" w="med" len="med"/>
          </a:ln>
          <a:effectLst/>
        </p:spPr>
      </p:cxnSp>
      <p:sp>
        <p:nvSpPr>
          <p:cNvPr id="192" name="TextBox 191"/>
          <p:cNvSpPr txBox="1"/>
          <p:nvPr/>
        </p:nvSpPr>
        <p:spPr>
          <a:xfrm>
            <a:off x="3458511" y="3328336"/>
            <a:ext cx="461665" cy="608501"/>
          </a:xfrm>
          <a:prstGeom prst="rect">
            <a:avLst/>
          </a:prstGeom>
          <a:noFill/>
          <a:ln w="12700">
            <a:noFill/>
          </a:ln>
        </p:spPr>
        <p:txBody>
          <a:bodyPr vert="eaVert" wrap="square" rtlCol="0">
            <a:spAutoFit/>
          </a:bodyPr>
          <a:lstStyle/>
          <a:p>
            <a:r>
              <a:rPr lang="en-US" altLang="ko-KR" dirty="0"/>
              <a:t>…</a:t>
            </a:r>
            <a:endParaRPr lang="ko-KR" altLang="en-US" dirty="0"/>
          </a:p>
        </p:txBody>
      </p:sp>
      <p:cxnSp>
        <p:nvCxnSpPr>
          <p:cNvPr id="242" name="직선 화살표 연결선 241"/>
          <p:cNvCxnSpPr/>
          <p:nvPr/>
        </p:nvCxnSpPr>
        <p:spPr bwMode="auto">
          <a:xfrm rot="5400000">
            <a:off x="178052" y="4824934"/>
            <a:ext cx="1285884" cy="794"/>
          </a:xfrm>
          <a:prstGeom prst="straightConnector1">
            <a:avLst/>
          </a:prstGeom>
          <a:solidFill>
            <a:schemeClr val="accent1"/>
          </a:solidFill>
          <a:ln w="12699" cap="flat" cmpd="sng" algn="ctr">
            <a:solidFill>
              <a:srgbClr val="FF0000"/>
            </a:solidFill>
            <a:prstDash val="solid"/>
            <a:round/>
            <a:headEnd type="triangle" w="med" len="med"/>
            <a:tailEnd type="triangle"/>
          </a:ln>
          <a:effectLst/>
        </p:spPr>
      </p:cxnSp>
      <p:sp>
        <p:nvSpPr>
          <p:cNvPr id="243" name="TextBox 242"/>
          <p:cNvSpPr txBox="1"/>
          <p:nvPr/>
        </p:nvSpPr>
        <p:spPr>
          <a:xfrm>
            <a:off x="3211" y="3948149"/>
            <a:ext cx="8947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Measuring</a:t>
            </a:r>
          </a:p>
          <a:p>
            <a:pPr algn="ctr"/>
            <a:r>
              <a:rPr lang="en-US" altLang="ko-KR" sz="1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Section</a:t>
            </a:r>
          </a:p>
        </p:txBody>
      </p:sp>
      <p:cxnSp>
        <p:nvCxnSpPr>
          <p:cNvPr id="247" name="직선 화살표 연결선 246"/>
          <p:cNvCxnSpPr/>
          <p:nvPr/>
        </p:nvCxnSpPr>
        <p:spPr bwMode="auto">
          <a:xfrm>
            <a:off x="1047399" y="4547648"/>
            <a:ext cx="1987116" cy="5475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dash"/>
            <a:round/>
            <a:headEnd type="none" w="med" len="med"/>
            <a:tailEnd type="arrow"/>
          </a:ln>
          <a:effectLst/>
        </p:spPr>
      </p:cxnSp>
      <p:sp>
        <p:nvSpPr>
          <p:cNvPr id="257" name="직사각형 256"/>
          <p:cNvSpPr/>
          <p:nvPr/>
        </p:nvSpPr>
        <p:spPr>
          <a:xfrm>
            <a:off x="1053975" y="4280158"/>
            <a:ext cx="1053494" cy="246221"/>
          </a:xfrm>
          <a:prstGeom prst="rect">
            <a:avLst/>
          </a:prstGeom>
          <a:ln w="12700">
            <a:noFill/>
          </a:ln>
        </p:spPr>
        <p:txBody>
          <a:bodyPr wrap="none">
            <a:spAutoFit/>
          </a:bodyPr>
          <a:lstStyle/>
          <a:p>
            <a:r>
              <a:rPr lang="en-US" altLang="ko-KR" sz="1000" dirty="0" err="1">
                <a:solidFill>
                  <a:srgbClr val="FF0000"/>
                </a:solidFill>
              </a:rPr>
              <a:t>DistributeEvent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272" name="직사각형 271"/>
          <p:cNvSpPr/>
          <p:nvPr/>
        </p:nvSpPr>
        <p:spPr>
          <a:xfrm>
            <a:off x="3380074" y="4047812"/>
            <a:ext cx="394660" cy="246221"/>
          </a:xfrm>
          <a:prstGeom prst="rect">
            <a:avLst/>
          </a:prstGeom>
          <a:ln w="12700">
            <a:noFill/>
          </a:ln>
        </p:spPr>
        <p:txBody>
          <a:bodyPr wrap="none">
            <a:spAutoFit/>
          </a:bodyPr>
          <a:lstStyle/>
          <a:p>
            <a:r>
              <a:rPr lang="en-US" altLang="ko-KR" sz="1000" dirty="0">
                <a:solidFill>
                  <a:srgbClr val="FF0000"/>
                </a:solidFill>
              </a:rPr>
              <a:t>Poll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273" name="직사각형 272"/>
          <p:cNvSpPr/>
          <p:nvPr/>
        </p:nvSpPr>
        <p:spPr>
          <a:xfrm>
            <a:off x="3224976" y="4877981"/>
            <a:ext cx="910827" cy="246221"/>
          </a:xfrm>
          <a:prstGeom prst="rect">
            <a:avLst/>
          </a:prstGeom>
          <a:ln w="12700">
            <a:noFill/>
          </a:ln>
        </p:spPr>
        <p:txBody>
          <a:bodyPr wrap="none">
            <a:spAutoFit/>
          </a:bodyPr>
          <a:lstStyle/>
          <a:p>
            <a:r>
              <a:rPr lang="en-US" altLang="ko-KR" sz="1000" dirty="0" err="1">
                <a:solidFill>
                  <a:srgbClr val="FF0000"/>
                </a:solidFill>
              </a:rPr>
              <a:t>createdEvent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274" name="직사각형 273"/>
          <p:cNvSpPr/>
          <p:nvPr/>
        </p:nvSpPr>
        <p:spPr>
          <a:xfrm>
            <a:off x="3271918" y="5330398"/>
            <a:ext cx="708848" cy="246221"/>
          </a:xfrm>
          <a:prstGeom prst="rect">
            <a:avLst/>
          </a:prstGeom>
          <a:ln w="12700">
            <a:noFill/>
          </a:ln>
        </p:spPr>
        <p:txBody>
          <a:bodyPr wrap="none">
            <a:spAutoFit/>
          </a:bodyPr>
          <a:lstStyle/>
          <a:p>
            <a:r>
              <a:rPr lang="en-US" altLang="ko-KR" sz="1000" dirty="0">
                <a:solidFill>
                  <a:srgbClr val="FF0000"/>
                </a:solidFill>
              </a:rPr>
              <a:t>Response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cxnSp>
        <p:nvCxnSpPr>
          <p:cNvPr id="275" name="직선 화살표 연결선 274"/>
          <p:cNvCxnSpPr/>
          <p:nvPr/>
        </p:nvCxnSpPr>
        <p:spPr bwMode="auto">
          <a:xfrm>
            <a:off x="3088726" y="4384577"/>
            <a:ext cx="1825665" cy="95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dash"/>
            <a:round/>
            <a:headEnd type="arrow" w="med" len="med"/>
            <a:tailEnd type="none" w="med" len="med"/>
          </a:ln>
          <a:effectLst/>
        </p:spPr>
      </p:cxnSp>
      <p:cxnSp>
        <p:nvCxnSpPr>
          <p:cNvPr id="279" name="직선 화살표 연결선 278"/>
          <p:cNvCxnSpPr/>
          <p:nvPr/>
        </p:nvCxnSpPr>
        <p:spPr bwMode="auto">
          <a:xfrm>
            <a:off x="3049522" y="4763137"/>
            <a:ext cx="1987116" cy="5475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dash"/>
            <a:round/>
            <a:headEnd type="none" w="med" len="med"/>
            <a:tailEnd type="arrow"/>
          </a:ln>
          <a:effectLst/>
        </p:spPr>
      </p:cxnSp>
      <p:sp>
        <p:nvSpPr>
          <p:cNvPr id="280" name="직사각형 279"/>
          <p:cNvSpPr/>
          <p:nvPr/>
        </p:nvSpPr>
        <p:spPr>
          <a:xfrm>
            <a:off x="3056098" y="4495647"/>
            <a:ext cx="1053494" cy="246221"/>
          </a:xfrm>
          <a:prstGeom prst="rect">
            <a:avLst/>
          </a:prstGeom>
          <a:ln w="12700">
            <a:noFill/>
          </a:ln>
        </p:spPr>
        <p:txBody>
          <a:bodyPr wrap="none">
            <a:spAutoFit/>
          </a:bodyPr>
          <a:lstStyle/>
          <a:p>
            <a:r>
              <a:rPr lang="en-US" altLang="ko-KR" sz="1000" dirty="0" err="1">
                <a:solidFill>
                  <a:srgbClr val="FF0000"/>
                </a:solidFill>
              </a:rPr>
              <a:t>DistributeEvent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281" name="직사각형 280"/>
          <p:cNvSpPr/>
          <p:nvPr/>
        </p:nvSpPr>
        <p:spPr>
          <a:xfrm>
            <a:off x="5398772" y="4191828"/>
            <a:ext cx="394660" cy="246221"/>
          </a:xfrm>
          <a:prstGeom prst="rect">
            <a:avLst/>
          </a:prstGeom>
          <a:ln w="12700">
            <a:noFill/>
          </a:ln>
        </p:spPr>
        <p:txBody>
          <a:bodyPr wrap="square">
            <a:spAutoFit/>
          </a:bodyPr>
          <a:lstStyle/>
          <a:p>
            <a:r>
              <a:rPr lang="en-US" altLang="ko-KR" sz="1000" dirty="0">
                <a:solidFill>
                  <a:srgbClr val="FF0000"/>
                </a:solidFill>
              </a:rPr>
              <a:t>Poll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282" name="직사각형 281"/>
          <p:cNvSpPr/>
          <p:nvPr/>
        </p:nvSpPr>
        <p:spPr>
          <a:xfrm>
            <a:off x="5243674" y="5021997"/>
            <a:ext cx="910827" cy="246221"/>
          </a:xfrm>
          <a:prstGeom prst="rect">
            <a:avLst/>
          </a:prstGeom>
          <a:ln w="12700">
            <a:noFill/>
          </a:ln>
        </p:spPr>
        <p:txBody>
          <a:bodyPr wrap="square">
            <a:spAutoFit/>
          </a:bodyPr>
          <a:lstStyle/>
          <a:p>
            <a:r>
              <a:rPr lang="en-US" altLang="ko-KR" sz="1000" dirty="0" err="1">
                <a:solidFill>
                  <a:srgbClr val="FF0000"/>
                </a:solidFill>
              </a:rPr>
              <a:t>createdEvent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283" name="직사각형 282"/>
          <p:cNvSpPr/>
          <p:nvPr/>
        </p:nvSpPr>
        <p:spPr>
          <a:xfrm>
            <a:off x="5290616" y="5474414"/>
            <a:ext cx="708848" cy="246221"/>
          </a:xfrm>
          <a:prstGeom prst="rect">
            <a:avLst/>
          </a:prstGeom>
          <a:ln w="12700">
            <a:noFill/>
          </a:ln>
        </p:spPr>
        <p:txBody>
          <a:bodyPr wrap="square">
            <a:spAutoFit/>
          </a:bodyPr>
          <a:lstStyle/>
          <a:p>
            <a:r>
              <a:rPr lang="en-US" altLang="ko-KR" sz="1000" dirty="0">
                <a:solidFill>
                  <a:srgbClr val="FF0000"/>
                </a:solidFill>
              </a:rPr>
              <a:t>Response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cxnSp>
        <p:nvCxnSpPr>
          <p:cNvPr id="284" name="직선 화살표 연결선 283"/>
          <p:cNvCxnSpPr/>
          <p:nvPr/>
        </p:nvCxnSpPr>
        <p:spPr bwMode="auto">
          <a:xfrm flipV="1">
            <a:off x="5107424" y="4525252"/>
            <a:ext cx="2367201" cy="3342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dash"/>
            <a:round/>
            <a:headEnd type="arrow" w="med" len="med"/>
            <a:tailEnd type="none" w="med" len="med"/>
          </a:ln>
          <a:effectLst/>
        </p:spPr>
      </p:cxnSp>
      <p:cxnSp>
        <p:nvCxnSpPr>
          <p:cNvPr id="287" name="직선 화살표 연결선 286"/>
          <p:cNvCxnSpPr/>
          <p:nvPr/>
        </p:nvCxnSpPr>
        <p:spPr bwMode="auto">
          <a:xfrm>
            <a:off x="5068220" y="4907153"/>
            <a:ext cx="2452643" cy="156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dash"/>
            <a:round/>
            <a:headEnd type="none" w="med" len="med"/>
            <a:tailEnd type="arrow"/>
          </a:ln>
          <a:effectLst/>
        </p:spPr>
      </p:cxnSp>
      <p:sp>
        <p:nvSpPr>
          <p:cNvPr id="288" name="직사각형 287"/>
          <p:cNvSpPr/>
          <p:nvPr/>
        </p:nvSpPr>
        <p:spPr>
          <a:xfrm>
            <a:off x="5074796" y="4639663"/>
            <a:ext cx="1053494" cy="246221"/>
          </a:xfrm>
          <a:prstGeom prst="rect">
            <a:avLst/>
          </a:prstGeom>
          <a:ln w="12700">
            <a:noFill/>
          </a:ln>
        </p:spPr>
        <p:txBody>
          <a:bodyPr wrap="square">
            <a:spAutoFit/>
          </a:bodyPr>
          <a:lstStyle/>
          <a:p>
            <a:r>
              <a:rPr lang="en-US" altLang="ko-KR" sz="1000" dirty="0" err="1">
                <a:solidFill>
                  <a:srgbClr val="FF0000"/>
                </a:solidFill>
              </a:rPr>
              <a:t>DistributeEvent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cxnSp>
        <p:nvCxnSpPr>
          <p:cNvPr id="289" name="직선 화살표 연결선 288"/>
          <p:cNvCxnSpPr/>
          <p:nvPr/>
        </p:nvCxnSpPr>
        <p:spPr bwMode="auto">
          <a:xfrm>
            <a:off x="996351" y="4981495"/>
            <a:ext cx="2008231" cy="95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dash"/>
            <a:round/>
            <a:headEnd type="arrow" w="med" len="med"/>
            <a:tailEnd type="none" w="med" len="med"/>
          </a:ln>
          <a:effectLst/>
        </p:spPr>
      </p:cxnSp>
      <p:cxnSp>
        <p:nvCxnSpPr>
          <p:cNvPr id="290" name="직선 화살표 연결선 289"/>
          <p:cNvCxnSpPr/>
          <p:nvPr/>
        </p:nvCxnSpPr>
        <p:spPr bwMode="auto">
          <a:xfrm>
            <a:off x="3012233" y="5208546"/>
            <a:ext cx="2008232" cy="95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dash"/>
            <a:round/>
            <a:headEnd type="arrow" w="med" len="med"/>
            <a:tailEnd type="none" w="med" len="med"/>
          </a:ln>
          <a:effectLst/>
        </p:spPr>
      </p:cxnSp>
      <p:cxnSp>
        <p:nvCxnSpPr>
          <p:cNvPr id="291" name="직선 화살표 연결선 290"/>
          <p:cNvCxnSpPr/>
          <p:nvPr/>
        </p:nvCxnSpPr>
        <p:spPr bwMode="auto">
          <a:xfrm flipV="1">
            <a:off x="5016481" y="5415964"/>
            <a:ext cx="2521407" cy="17104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dash"/>
            <a:round/>
            <a:headEnd type="arrow" w="med" len="med"/>
            <a:tailEnd type="none" w="med" len="med"/>
          </a:ln>
          <a:effectLst/>
        </p:spPr>
      </p:cxnSp>
      <p:cxnSp>
        <p:nvCxnSpPr>
          <p:cNvPr id="293" name="직선 화살표 연결선 292"/>
          <p:cNvCxnSpPr/>
          <p:nvPr/>
        </p:nvCxnSpPr>
        <p:spPr bwMode="auto">
          <a:xfrm>
            <a:off x="1056536" y="5439529"/>
            <a:ext cx="1987116" cy="5475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dash"/>
            <a:round/>
            <a:headEnd type="none" w="med" len="med"/>
            <a:tailEnd type="arrow"/>
          </a:ln>
          <a:effectLst/>
        </p:spPr>
      </p:cxnSp>
      <p:cxnSp>
        <p:nvCxnSpPr>
          <p:cNvPr id="294" name="직선 화살표 연결선 293"/>
          <p:cNvCxnSpPr/>
          <p:nvPr/>
        </p:nvCxnSpPr>
        <p:spPr bwMode="auto">
          <a:xfrm>
            <a:off x="3012233" y="5647031"/>
            <a:ext cx="1987116" cy="5475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dash"/>
            <a:round/>
            <a:headEnd type="none" w="med" len="med"/>
            <a:tailEnd type="arrow"/>
          </a:ln>
          <a:effectLst/>
        </p:spPr>
      </p:cxnSp>
      <p:cxnSp>
        <p:nvCxnSpPr>
          <p:cNvPr id="295" name="직선 화살표 연결선 294"/>
          <p:cNvCxnSpPr/>
          <p:nvPr/>
        </p:nvCxnSpPr>
        <p:spPr bwMode="auto">
          <a:xfrm>
            <a:off x="5079332" y="5947720"/>
            <a:ext cx="2452643" cy="156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dash"/>
            <a:round/>
            <a:headEnd type="none" w="med" len="med"/>
            <a:tailEnd type="arrow"/>
          </a:ln>
          <a:effectLst/>
        </p:spPr>
      </p:cxnSp>
      <p:sp>
        <p:nvSpPr>
          <p:cNvPr id="296" name="TextBox 295"/>
          <p:cNvSpPr txBox="1"/>
          <p:nvPr/>
        </p:nvSpPr>
        <p:spPr>
          <a:xfrm>
            <a:off x="1088304" y="2039545"/>
            <a:ext cx="27706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0156FF"/>
                </a:solidFill>
              </a:rPr>
              <a:t>EMA </a:t>
            </a:r>
            <a:r>
              <a:rPr lang="en-US" altLang="ko-KR" sz="1200" dirty="0" smtClean="0">
                <a:solidFill>
                  <a:srgbClr val="0156FF"/>
                </a:solidFill>
              </a:rPr>
              <a:t>Protocol (CoAP, MQTT)</a:t>
            </a:r>
            <a:endParaRPr lang="en-US" altLang="ko-KR" sz="1200" dirty="0">
              <a:solidFill>
                <a:srgbClr val="0156FF"/>
              </a:solidFill>
            </a:endParaRPr>
          </a:p>
        </p:txBody>
      </p:sp>
      <p:cxnSp>
        <p:nvCxnSpPr>
          <p:cNvPr id="64" name="직선 화살표 연결선 63"/>
          <p:cNvCxnSpPr/>
          <p:nvPr/>
        </p:nvCxnSpPr>
        <p:spPr bwMode="auto">
          <a:xfrm>
            <a:off x="1025926" y="2361522"/>
            <a:ext cx="2024972" cy="0"/>
          </a:xfrm>
          <a:prstGeom prst="straightConnector1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</p:spPr>
      </p:cxnSp>
      <p:cxnSp>
        <p:nvCxnSpPr>
          <p:cNvPr id="297" name="직선 화살표 연결선 296"/>
          <p:cNvCxnSpPr/>
          <p:nvPr/>
        </p:nvCxnSpPr>
        <p:spPr bwMode="auto">
          <a:xfrm>
            <a:off x="3036103" y="2492896"/>
            <a:ext cx="2024972" cy="0"/>
          </a:xfrm>
          <a:prstGeom prst="straightConnector1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</p:spPr>
      </p:cxnSp>
      <p:sp>
        <p:nvSpPr>
          <p:cNvPr id="298" name="TextBox 297"/>
          <p:cNvSpPr txBox="1"/>
          <p:nvPr/>
        </p:nvSpPr>
        <p:spPr>
          <a:xfrm>
            <a:off x="3202216" y="2158496"/>
            <a:ext cx="27706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rgbClr val="0156FF"/>
                </a:solidFill>
              </a:rPr>
              <a:t>OpenADR (HTTP/XML)</a:t>
            </a:r>
            <a:endParaRPr lang="en-US" altLang="ko-KR" sz="1200" dirty="0">
              <a:solidFill>
                <a:srgbClr val="0156FF"/>
              </a:solidFill>
            </a:endParaRPr>
          </a:p>
        </p:txBody>
      </p:sp>
      <p:cxnSp>
        <p:nvCxnSpPr>
          <p:cNvPr id="299" name="직선 화살표 연결선 298"/>
          <p:cNvCxnSpPr/>
          <p:nvPr/>
        </p:nvCxnSpPr>
        <p:spPr bwMode="auto">
          <a:xfrm flipV="1">
            <a:off x="5052327" y="2707543"/>
            <a:ext cx="2468536" cy="1377"/>
          </a:xfrm>
          <a:prstGeom prst="straightConnector1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</p:spPr>
      </p:cxnSp>
      <p:sp>
        <p:nvSpPr>
          <p:cNvPr id="300" name="TextBox 299"/>
          <p:cNvSpPr txBox="1"/>
          <p:nvPr/>
        </p:nvSpPr>
        <p:spPr>
          <a:xfrm>
            <a:off x="5430384" y="2400268"/>
            <a:ext cx="27706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rgbClr val="0156FF"/>
                </a:solidFill>
              </a:rPr>
              <a:t>OpenADR(CoAP, MQTT/JSON)</a:t>
            </a:r>
            <a:endParaRPr lang="en-US" altLang="ko-KR" sz="1200" dirty="0">
              <a:solidFill>
                <a:srgbClr val="0156FF"/>
              </a:solidFill>
            </a:endParaRPr>
          </a:p>
        </p:txBody>
      </p:sp>
      <p:cxnSp>
        <p:nvCxnSpPr>
          <p:cNvPr id="301" name="직선 화살표 연결선 300"/>
          <p:cNvCxnSpPr/>
          <p:nvPr/>
        </p:nvCxnSpPr>
        <p:spPr bwMode="auto">
          <a:xfrm>
            <a:off x="5038116" y="3068960"/>
            <a:ext cx="1451006" cy="3185"/>
          </a:xfrm>
          <a:prstGeom prst="straightConnector1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</p:spPr>
      </p:cxnSp>
      <p:sp>
        <p:nvSpPr>
          <p:cNvPr id="302" name="TextBox 301"/>
          <p:cNvSpPr txBox="1"/>
          <p:nvPr/>
        </p:nvSpPr>
        <p:spPr>
          <a:xfrm>
            <a:off x="5117970" y="2813915"/>
            <a:ext cx="277068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rgbClr val="0156FF"/>
                </a:solidFill>
              </a:rPr>
              <a:t>EMA </a:t>
            </a:r>
            <a:r>
              <a:rPr lang="en-US" altLang="ko-KR" sz="800" dirty="0" smtClean="0">
                <a:solidFill>
                  <a:srgbClr val="0156FF"/>
                </a:solidFill>
              </a:rPr>
              <a:t>Protocol (CoAP, MQTT)</a:t>
            </a:r>
            <a:endParaRPr lang="en-US" altLang="ko-KR" sz="800" dirty="0">
              <a:solidFill>
                <a:srgbClr val="0156FF"/>
              </a:solidFill>
            </a:endParaRPr>
          </a:p>
        </p:txBody>
      </p:sp>
      <p:cxnSp>
        <p:nvCxnSpPr>
          <p:cNvPr id="304" name="직선 화살표 연결선 303"/>
          <p:cNvCxnSpPr/>
          <p:nvPr/>
        </p:nvCxnSpPr>
        <p:spPr bwMode="auto">
          <a:xfrm flipV="1">
            <a:off x="6518082" y="3365555"/>
            <a:ext cx="2223315" cy="18324"/>
          </a:xfrm>
          <a:prstGeom prst="straightConnector1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</p:spPr>
      </p:cxnSp>
      <p:sp>
        <p:nvSpPr>
          <p:cNvPr id="305" name="TextBox 304"/>
          <p:cNvSpPr txBox="1"/>
          <p:nvPr/>
        </p:nvSpPr>
        <p:spPr>
          <a:xfrm>
            <a:off x="5562466" y="3448522"/>
            <a:ext cx="461665" cy="608501"/>
          </a:xfrm>
          <a:prstGeom prst="rect">
            <a:avLst/>
          </a:prstGeom>
          <a:noFill/>
          <a:ln w="12700">
            <a:noFill/>
          </a:ln>
        </p:spPr>
        <p:txBody>
          <a:bodyPr vert="eaVert" wrap="square" rtlCol="0">
            <a:spAutoFit/>
          </a:bodyPr>
          <a:lstStyle/>
          <a:p>
            <a:r>
              <a:rPr lang="en-US" altLang="ko-KR" dirty="0"/>
              <a:t>…</a:t>
            </a:r>
            <a:endParaRPr lang="ko-KR" altLang="en-US" dirty="0"/>
          </a:p>
        </p:txBody>
      </p:sp>
      <p:sp>
        <p:nvSpPr>
          <p:cNvPr id="306" name="TextBox 305"/>
          <p:cNvSpPr txBox="1"/>
          <p:nvPr/>
        </p:nvSpPr>
        <p:spPr>
          <a:xfrm>
            <a:off x="7201915" y="3080139"/>
            <a:ext cx="27706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rgbClr val="0156FF"/>
                </a:solidFill>
              </a:rPr>
              <a:t>MQTT, CoAP</a:t>
            </a:r>
            <a:endParaRPr lang="en-US" altLang="ko-KR" sz="1200" dirty="0">
              <a:solidFill>
                <a:srgbClr val="0156FF"/>
              </a:solidFill>
            </a:endParaRPr>
          </a:p>
        </p:txBody>
      </p:sp>
      <p:grpSp>
        <p:nvGrpSpPr>
          <p:cNvPr id="307" name="그룹 306"/>
          <p:cNvGrpSpPr/>
          <p:nvPr/>
        </p:nvGrpSpPr>
        <p:grpSpPr>
          <a:xfrm>
            <a:off x="344807" y="790390"/>
            <a:ext cx="8783948" cy="430887"/>
            <a:chOff x="344807" y="790390"/>
            <a:chExt cx="8783948" cy="430887"/>
          </a:xfrm>
        </p:grpSpPr>
        <p:sp>
          <p:nvSpPr>
            <p:cNvPr id="308" name="TextBox 307"/>
            <p:cNvSpPr txBox="1"/>
            <p:nvPr/>
          </p:nvSpPr>
          <p:spPr>
            <a:xfrm>
              <a:off x="344807" y="890379"/>
              <a:ext cx="109356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i="1" dirty="0" smtClean="0"/>
                <a:t>192.168.1.191</a:t>
              </a:r>
              <a:endParaRPr lang="ko-KR" altLang="en-US" sz="1200" i="1" dirty="0"/>
            </a:p>
          </p:txBody>
        </p:sp>
        <p:sp>
          <p:nvSpPr>
            <p:cNvPr id="309" name="TextBox 308"/>
            <p:cNvSpPr txBox="1"/>
            <p:nvPr/>
          </p:nvSpPr>
          <p:spPr>
            <a:xfrm>
              <a:off x="1838359" y="890379"/>
              <a:ext cx="4299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i="1" dirty="0" smtClean="0"/>
                <a:t>173</a:t>
              </a:r>
              <a:endParaRPr lang="ko-KR" altLang="en-US" sz="1200" i="1" dirty="0"/>
            </a:p>
          </p:txBody>
        </p:sp>
        <p:sp>
          <p:nvSpPr>
            <p:cNvPr id="310" name="TextBox 309"/>
            <p:cNvSpPr txBox="1"/>
            <p:nvPr/>
          </p:nvSpPr>
          <p:spPr>
            <a:xfrm>
              <a:off x="2551100" y="890379"/>
              <a:ext cx="4299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i="1" dirty="0" smtClean="0"/>
                <a:t>181</a:t>
              </a:r>
              <a:endParaRPr lang="ko-KR" altLang="en-US" sz="1200" i="1" dirty="0"/>
            </a:p>
          </p:txBody>
        </p:sp>
        <p:sp>
          <p:nvSpPr>
            <p:cNvPr id="311" name="TextBox 310"/>
            <p:cNvSpPr txBox="1"/>
            <p:nvPr/>
          </p:nvSpPr>
          <p:spPr>
            <a:xfrm>
              <a:off x="3630645" y="890379"/>
              <a:ext cx="4299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i="1" dirty="0" smtClean="0"/>
                <a:t>172</a:t>
              </a:r>
              <a:endParaRPr lang="ko-KR" altLang="en-US" sz="1200" i="1" dirty="0"/>
            </a:p>
          </p:txBody>
        </p:sp>
        <p:sp>
          <p:nvSpPr>
            <p:cNvPr id="312" name="TextBox 311"/>
            <p:cNvSpPr txBox="1"/>
            <p:nvPr/>
          </p:nvSpPr>
          <p:spPr>
            <a:xfrm>
              <a:off x="4881737" y="890379"/>
              <a:ext cx="473275" cy="2794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i="1" dirty="0" smtClean="0"/>
                <a:t>171</a:t>
              </a:r>
              <a:endParaRPr lang="ko-KR" altLang="en-US" sz="1200" i="1" dirty="0"/>
            </a:p>
          </p:txBody>
        </p:sp>
        <p:sp>
          <p:nvSpPr>
            <p:cNvPr id="313" name="TextBox 312"/>
            <p:cNvSpPr txBox="1"/>
            <p:nvPr/>
          </p:nvSpPr>
          <p:spPr>
            <a:xfrm>
              <a:off x="6045750" y="890379"/>
              <a:ext cx="8839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i="1" dirty="0" smtClean="0"/>
                <a:t>101~103</a:t>
              </a:r>
              <a:endParaRPr lang="ko-KR" altLang="en-US" sz="1200" i="1" dirty="0"/>
            </a:p>
          </p:txBody>
        </p:sp>
        <p:sp>
          <p:nvSpPr>
            <p:cNvPr id="314" name="TextBox 313"/>
            <p:cNvSpPr txBox="1"/>
            <p:nvPr/>
          </p:nvSpPr>
          <p:spPr>
            <a:xfrm>
              <a:off x="8244844" y="790390"/>
              <a:ext cx="88391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i="1" dirty="0" smtClean="0"/>
                <a:t>135, 149, 200, 237</a:t>
              </a:r>
              <a:endParaRPr lang="ko-KR" altLang="en-US" sz="1050" i="1" dirty="0"/>
            </a:p>
          </p:txBody>
        </p:sp>
        <p:sp>
          <p:nvSpPr>
            <p:cNvPr id="315" name="TextBox 314"/>
            <p:cNvSpPr txBox="1"/>
            <p:nvPr/>
          </p:nvSpPr>
          <p:spPr>
            <a:xfrm>
              <a:off x="7194113" y="890379"/>
              <a:ext cx="8839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i="1" dirty="0" smtClean="0"/>
                <a:t>131~134</a:t>
              </a:r>
              <a:endParaRPr lang="ko-KR" altLang="en-US" sz="1200" i="1" dirty="0"/>
            </a:p>
          </p:txBody>
        </p:sp>
      </p:grpSp>
      <p:cxnSp>
        <p:nvCxnSpPr>
          <p:cNvPr id="102" name="직선 화살표 연결선 101"/>
          <p:cNvCxnSpPr/>
          <p:nvPr/>
        </p:nvCxnSpPr>
        <p:spPr bwMode="auto">
          <a:xfrm>
            <a:off x="993752" y="4077072"/>
            <a:ext cx="1139928" cy="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dash"/>
            <a:round/>
            <a:headEnd type="arrow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916111434"/>
      </p:ext>
    </p:extLst>
  </p:cSld>
  <p:clrMapOvr>
    <a:masterClrMapping/>
  </p:clrMapOvr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>
            <p:extLst/>
          </p:nvPr>
        </p:nvGraphicFramePr>
        <p:xfrm>
          <a:off x="580767" y="1300745"/>
          <a:ext cx="8229599" cy="5510950"/>
        </p:xfrm>
        <a:graphic>
          <a:graphicData uri="http://schemas.openxmlformats.org/drawingml/2006/table">
            <a:tbl>
              <a:tblPr firstRow="1" firstCol="1" bandRow="1"/>
              <a:tblGrid>
                <a:gridCol w="9493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156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486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94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4866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943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4866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11971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7681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항목 번호</a:t>
                      </a: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4937" marR="649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4937" marR="649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b="1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시험 일자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4937" marR="649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4937" marR="649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b="1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시 험 자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4937" marR="649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4937" marR="649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218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대 항 목</a:t>
                      </a: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4937" marR="649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4937" marR="649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b="1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중 항 목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4937" marR="649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4937" marR="649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b="1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소 항 목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4937" marR="649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4937" marR="649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939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b="1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목 적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4937" marR="649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457200" indent="-457200">
                        <a:buNone/>
                      </a:pPr>
                      <a:r>
                        <a:rPr lang="ko-KR" altLang="en-US" sz="1100" dirty="0"/>
                        <a:t>실험 측정 구간 </a:t>
                      </a:r>
                      <a:r>
                        <a:rPr lang="en-US" altLang="ko-KR" sz="1100" dirty="0"/>
                        <a:t>SEMA</a:t>
                      </a:r>
                      <a:r>
                        <a:rPr lang="ko-KR" altLang="en-US" sz="1100" dirty="0"/>
                        <a:t> 데이터 </a:t>
                      </a:r>
                      <a:r>
                        <a:rPr lang="ko-KR" altLang="en-US" sz="1100" dirty="0" smtClean="0"/>
                        <a:t>트래픽</a:t>
                      </a:r>
                      <a:endParaRPr lang="en-US" altLang="ko-KR" sz="1100" dirty="0"/>
                    </a:p>
                  </a:txBody>
                  <a:tcPr marL="64937" marR="649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0848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11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시험 절차</a:t>
                      </a:r>
                      <a:endParaRPr lang="en-US" altLang="ko-KR" sz="1100" b="1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ko-KR" altLang="ko-KR" sz="11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시험 절차 또는 방법 작성</a:t>
                      </a:r>
                      <a:r>
                        <a:rPr lang="en-US" altLang="ko-KR" sz="11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)</a:t>
                      </a:r>
                      <a:endParaRPr lang="ko-KR" alt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4937" marR="649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228600" indent="-228600" algn="just" latinLnBrk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ko-KR" altLang="en-US" sz="11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시험 구성도와 같이 시험 환경을 구성한다</a:t>
                      </a:r>
                      <a:r>
                        <a:rPr lang="en-US" altLang="ko-KR" sz="11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</a:t>
                      </a:r>
                    </a:p>
                    <a:p>
                      <a:pPr marL="228600" marR="0" lvl="0" indent="-228600" algn="just" defTabSz="914400" rtl="0" eaLnBrk="1" fontAlgn="auto" latinLnBrk="1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en-US" altLang="ko-KR" sz="1100" kern="100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EMS 1</a:t>
                      </a:r>
                      <a:r>
                        <a:rPr lang="ko-KR" altLang="en-US" sz="1100" kern="100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대</a:t>
                      </a:r>
                      <a:r>
                        <a:rPr lang="en-US" altLang="ko-KR" sz="1100" kern="100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, VTN 1</a:t>
                      </a:r>
                      <a:r>
                        <a:rPr lang="ko-KR" altLang="en-US" sz="1100" kern="100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대</a:t>
                      </a:r>
                      <a:r>
                        <a:rPr lang="en-US" altLang="ko-KR" sz="1100" kern="100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, SEMA 3</a:t>
                      </a:r>
                      <a:r>
                        <a:rPr lang="ko-KR" altLang="en-US" sz="1100" kern="100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대</a:t>
                      </a:r>
                      <a:r>
                        <a:rPr lang="en-US" altLang="ko-KR" sz="1100" kern="100" baseline="0" dirty="0" smtClean="0">
                          <a:effectLst/>
                          <a:latin typeface="맑은 고딕" panose="020B0503020000020004" pitchFamily="50" charset="-127"/>
                          <a:ea typeface="+mn-ea"/>
                          <a:cs typeface="Times New Roman" panose="02020603050405020304" pitchFamily="18" charset="0"/>
                        </a:rPr>
                        <a:t>, CEMA 6</a:t>
                      </a:r>
                      <a:r>
                        <a:rPr lang="ko-KR" altLang="en-US" sz="1100" kern="100" baseline="0" dirty="0" smtClean="0">
                          <a:effectLst/>
                          <a:latin typeface="맑은 고딕" panose="020B0503020000020004" pitchFamily="50" charset="-127"/>
                          <a:ea typeface="+mn-ea"/>
                          <a:cs typeface="Times New Roman" panose="02020603050405020304" pitchFamily="18" charset="0"/>
                        </a:rPr>
                        <a:t>대</a:t>
                      </a:r>
                      <a:r>
                        <a:rPr lang="en-US" altLang="ko-KR" sz="1100" kern="100" baseline="0" dirty="0" smtClean="0">
                          <a:effectLst/>
                          <a:latin typeface="맑은 고딕" panose="020B0503020000020004" pitchFamily="50" charset="-127"/>
                          <a:ea typeface="+mn-ea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altLang="ko-KR" sz="1100" kern="100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ApplianceEMA 4</a:t>
                      </a:r>
                      <a:r>
                        <a:rPr lang="ko-KR" altLang="en-US" sz="1100" kern="100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대</a:t>
                      </a:r>
                      <a:r>
                        <a:rPr lang="en-US" altLang="ko-KR" sz="1100" kern="100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, Device 4</a:t>
                      </a:r>
                      <a:r>
                        <a:rPr lang="ko-KR" altLang="en-US" sz="1100" kern="100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대를</a:t>
                      </a:r>
                      <a:r>
                        <a:rPr lang="en-US" altLang="ko-KR" sz="1100" kern="100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ko-KR" altLang="en-US" sz="1100" kern="100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실행한다</a:t>
                      </a:r>
                      <a:r>
                        <a:rPr lang="en-US" altLang="ko-KR" sz="1100" kern="100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</a:t>
                      </a:r>
                    </a:p>
                    <a:p>
                      <a:pPr marL="228600" indent="-228600"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altLang="ko-KR" sz="1100" kern="10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Wireshark </a:t>
                      </a:r>
                      <a:r>
                        <a:rPr lang="ko-KR" altLang="en-US" sz="1100" kern="10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실행한다</a:t>
                      </a:r>
                      <a:r>
                        <a:rPr lang="en-US" altLang="ko-KR" sz="1100" kern="10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 </a:t>
                      </a:r>
                    </a:p>
                    <a:p>
                      <a:pPr marL="228600" indent="-228600"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altLang="ko-KR" sz="1100" kern="10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EMS</a:t>
                      </a:r>
                      <a:r>
                        <a:rPr lang="en-US" altLang="ko-KR" sz="1100" kern="100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ko-KR" altLang="en-US" sz="1100" kern="100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각 계층별 </a:t>
                      </a:r>
                      <a:r>
                        <a:rPr lang="en-US" altLang="ko-KR" sz="1100" kern="100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VTN JAVA, SEMA</a:t>
                      </a:r>
                      <a:r>
                        <a:rPr lang="ko-KR" altLang="en-US" sz="1100" kern="100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의 하위 계층 부터 데이터 트래픽을 구한다</a:t>
                      </a:r>
                      <a:r>
                        <a:rPr lang="en-US" altLang="ko-KR" sz="1100" kern="100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</a:t>
                      </a:r>
                      <a:endParaRPr lang="en-US" altLang="ko-KR" sz="1100" kern="100" dirty="0" smtClean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  <a:p>
                      <a:pPr marL="228600" indent="-228600"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ko-KR" altLang="en-US" sz="1100" kern="100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주기적인 </a:t>
                      </a:r>
                      <a:r>
                        <a:rPr lang="en-US" altLang="ko-KR" sz="1100" kern="100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Poll/Response </a:t>
                      </a:r>
                      <a:r>
                        <a:rPr lang="ko-KR" altLang="en-US" sz="1100" kern="100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메시지</a:t>
                      </a:r>
                      <a:r>
                        <a:rPr lang="en-US" altLang="ko-KR" sz="1100" kern="100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, UpdateReport</a:t>
                      </a:r>
                      <a:r>
                        <a:rPr lang="ko-KR" altLang="en-US" sz="1100" dirty="0" smtClean="0"/>
                        <a:t>의</a:t>
                      </a:r>
                      <a:r>
                        <a:rPr lang="en-US" altLang="ko-KR" sz="1100" baseline="0" dirty="0" smtClean="0"/>
                        <a:t> </a:t>
                      </a:r>
                      <a:r>
                        <a:rPr lang="ko-KR" altLang="en-US" sz="1100" baseline="0" dirty="0" err="1" smtClean="0"/>
                        <a:t>트래픽양을</a:t>
                      </a:r>
                      <a:r>
                        <a:rPr lang="ko-KR" altLang="en-US" sz="1100" baseline="0" dirty="0" smtClean="0"/>
                        <a:t> </a:t>
                      </a:r>
                      <a:r>
                        <a:rPr lang="en-US" altLang="ko-KR" sz="1100" baseline="0" dirty="0" smtClean="0"/>
                        <a:t>SEMA</a:t>
                      </a:r>
                      <a:r>
                        <a:rPr lang="ko-KR" altLang="en-US" sz="1100" baseline="0" dirty="0" smtClean="0"/>
                        <a:t>에서 측정한다</a:t>
                      </a:r>
                      <a:r>
                        <a:rPr lang="en-US" altLang="ko-KR" sz="1100" baseline="0" dirty="0" smtClean="0"/>
                        <a:t>.</a:t>
                      </a:r>
                      <a:endParaRPr lang="en-US" altLang="ko-KR" sz="1100" kern="100" baseline="0" dirty="0" smtClean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  <a:p>
                      <a:pPr marL="228600" indent="-228600"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altLang="ko-KR" sz="1100" kern="100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SEMA</a:t>
                      </a:r>
                      <a:r>
                        <a:rPr lang="ko-KR" altLang="en-US" sz="1100" kern="100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에서 </a:t>
                      </a:r>
                      <a:r>
                        <a:rPr lang="en-US" altLang="ko-KR" sz="1100" kern="100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Wireshark</a:t>
                      </a:r>
                      <a:r>
                        <a:rPr lang="ko-KR" altLang="en-US" sz="1100" kern="100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로 </a:t>
                      </a:r>
                      <a:r>
                        <a:rPr lang="en-US" altLang="ko-KR" sz="1100" kern="100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60</a:t>
                      </a:r>
                      <a:r>
                        <a:rPr lang="ko-KR" altLang="en-US" sz="1100" kern="100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초 동안 측정한다</a:t>
                      </a:r>
                      <a:r>
                        <a:rPr lang="en-US" altLang="ko-KR" sz="1100" kern="100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 (Wireshark </a:t>
                      </a:r>
                      <a:r>
                        <a:rPr lang="ko-KR" altLang="en-US" sz="1100" kern="100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종료 옵션</a:t>
                      </a:r>
                      <a:r>
                        <a:rPr lang="en-US" altLang="ko-KR" sz="1100" kern="100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)</a:t>
                      </a:r>
                    </a:p>
                    <a:p>
                      <a:pPr marL="228600" indent="-228600"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altLang="ko-KR" sz="1100" kern="100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ko-KR" altLang="en-US" sz="1100" kern="100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프로그램을 종료 후 다시 측정한다</a:t>
                      </a:r>
                      <a:r>
                        <a:rPr lang="en-US" altLang="ko-KR" sz="1100" kern="100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</a:t>
                      </a:r>
                    </a:p>
                    <a:p>
                      <a:pPr marL="228600" indent="-228600"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endParaRPr lang="en-US" altLang="ko-KR" sz="1100" kern="100" baseline="0" dirty="0" smtClean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  <a:p>
                      <a:pPr marL="228600" indent="-228600"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endParaRPr lang="en-US" altLang="ko-KR" sz="1100" kern="100" baseline="0" dirty="0" smtClean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4937" marR="6493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5900"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ko-KR" sz="11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판정</a:t>
                      </a:r>
                      <a:r>
                        <a:rPr lang="en-US" altLang="ko-KR" sz="11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ko-KR" altLang="en-US" sz="11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측정</a:t>
                      </a:r>
                      <a:r>
                        <a:rPr lang="en-US" altLang="ko-KR" sz="11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)</a:t>
                      </a:r>
                      <a:r>
                        <a:rPr lang="ko-KR" altLang="ko-KR" sz="11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 기준</a:t>
                      </a: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4937" marR="649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시험 구성</a:t>
                      </a:r>
                      <a:r>
                        <a:rPr lang="en-US" sz="11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ko-KR" sz="11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시험 구성도 및 관련 명령어 작성</a:t>
                      </a:r>
                      <a:r>
                        <a:rPr lang="en-US" sz="11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)</a:t>
                      </a: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4937" marR="649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58779">
                <a:tc gridSpan="4">
                  <a:txBody>
                    <a:bodyPr/>
                    <a:lstStyle/>
                    <a:p>
                      <a:pPr marL="228600" indent="-228600"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endParaRPr lang="en-US" altLang="ko-KR" sz="1100" kern="100" baseline="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4937" marR="649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4937" marR="649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865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b="1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판정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4937" marR="649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4937" marR="649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비고</a:t>
                      </a: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4937" marR="649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4937" marR="649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6" name="제목 2"/>
          <p:cNvSpPr txBox="1">
            <a:spLocks/>
          </p:cNvSpPr>
          <p:nvPr/>
        </p:nvSpPr>
        <p:spPr>
          <a:xfrm>
            <a:off x="457200" y="304800"/>
            <a:ext cx="8229600" cy="838200"/>
          </a:xfrm>
          <a:prstGeom prst="rect">
            <a:avLst/>
          </a:prstGeom>
        </p:spPr>
        <p:txBody>
          <a:bodyPr/>
          <a:lstStyle>
            <a:lvl1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imes New Roman" pitchFamily="18" charset="0"/>
                <a:ea typeface="굴림" pitchFamily="50" charset="-127"/>
              </a:defRPr>
            </a:lvl2pPr>
            <a:lvl3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imes New Roman" pitchFamily="18" charset="0"/>
                <a:ea typeface="굴림" pitchFamily="50" charset="-127"/>
              </a:defRPr>
            </a:lvl3pPr>
            <a:lvl4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imes New Roman" pitchFamily="18" charset="0"/>
                <a:ea typeface="굴림" pitchFamily="50" charset="-127"/>
              </a:defRPr>
            </a:lvl4pPr>
            <a:lvl5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imes New Roman" pitchFamily="18" charset="0"/>
                <a:ea typeface="굴림" pitchFamily="50" charset="-127"/>
              </a:defRPr>
            </a:lvl5pPr>
            <a:lvl6pPr marL="457200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imes New Roman" pitchFamily="18" charset="0"/>
                <a:ea typeface="굴림" pitchFamily="50" charset="-127"/>
              </a:defRPr>
            </a:lvl6pPr>
            <a:lvl7pPr marL="914400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imes New Roman" pitchFamily="18" charset="0"/>
                <a:ea typeface="굴림" pitchFamily="50" charset="-127"/>
              </a:defRPr>
            </a:lvl7pPr>
            <a:lvl8pPr marL="1371600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imes New Roman" pitchFamily="18" charset="0"/>
                <a:ea typeface="굴림" pitchFamily="50" charset="-127"/>
              </a:defRPr>
            </a:lvl8pPr>
            <a:lvl9pPr marL="1828800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imes New Roman" pitchFamily="18" charset="0"/>
                <a:ea typeface="굴림" pitchFamily="50" charset="-127"/>
              </a:defRPr>
            </a:lvl9pPr>
          </a:lstStyle>
          <a:p>
            <a:r>
              <a:rPr lang="en-US" altLang="ko-KR" b="1" kern="0" dirty="0"/>
              <a:t>Experiment Procedure</a:t>
            </a:r>
            <a:endParaRPr lang="ko-KR" altLang="en-US" b="1" kern="0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812" y="4182533"/>
            <a:ext cx="3879737" cy="237424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745069" y="4182533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측정 구역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1" name="직사각형 10"/>
          <p:cNvSpPr/>
          <p:nvPr/>
        </p:nvSpPr>
        <p:spPr bwMode="auto">
          <a:xfrm>
            <a:off x="4812497" y="4182533"/>
            <a:ext cx="3874303" cy="2335982"/>
          </a:xfrm>
          <a:prstGeom prst="rect">
            <a:avLst/>
          </a:prstGeom>
          <a:noFill/>
          <a:ln w="12699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6573" y="4347133"/>
            <a:ext cx="3346149" cy="2045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109710"/>
      </p:ext>
    </p:extLst>
  </p:cSld>
  <p:clrMapOvr>
    <a:masterClrMapping/>
  </p:clrMapOvr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>
            <p:extLst/>
          </p:nvPr>
        </p:nvGraphicFramePr>
        <p:xfrm>
          <a:off x="580767" y="1300745"/>
          <a:ext cx="8229599" cy="5501422"/>
        </p:xfrm>
        <a:graphic>
          <a:graphicData uri="http://schemas.openxmlformats.org/drawingml/2006/table">
            <a:tbl>
              <a:tblPr firstRow="1" firstCol="1" bandRow="1"/>
              <a:tblGrid>
                <a:gridCol w="9493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156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486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94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4866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943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4866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11971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7681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항목 번호</a:t>
                      </a: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4937" marR="649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4937" marR="649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b="1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시험 일자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4937" marR="649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4937" marR="649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b="1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시 험 자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4937" marR="649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4937" marR="649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218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대 항 목</a:t>
                      </a: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4937" marR="649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4937" marR="649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b="1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중 항 목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4937" marR="649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4937" marR="649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b="1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소 항 목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4937" marR="649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4937" marR="649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939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b="1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목 적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4937" marR="649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457200" indent="-457200">
                        <a:buNone/>
                      </a:pPr>
                      <a:r>
                        <a:rPr lang="en-US" altLang="ko-KR" sz="1100" dirty="0"/>
                        <a:t>OpenADR2.0b HTTP/XML+EMA Protocol </a:t>
                      </a:r>
                      <a:r>
                        <a:rPr lang="ko-KR" altLang="en-US" sz="1100" dirty="0">
                          <a:solidFill>
                            <a:srgbClr val="FF0000"/>
                          </a:solidFill>
                        </a:rPr>
                        <a:t>이벤트 응답 </a:t>
                      </a:r>
                      <a:r>
                        <a:rPr lang="ko-KR" altLang="en-US" sz="1100" dirty="0" smtClean="0">
                          <a:solidFill>
                            <a:srgbClr val="FF0000"/>
                          </a:solidFill>
                        </a:rPr>
                        <a:t>시간 </a:t>
                      </a:r>
                      <a:r>
                        <a:rPr lang="en-US" altLang="ko-KR" sz="1100" dirty="0" smtClean="0"/>
                        <a:t>(VTN - VEN+SEMA - CEMA)</a:t>
                      </a:r>
                      <a:endParaRPr lang="en-US" altLang="ko-KR" sz="1100" dirty="0"/>
                    </a:p>
                  </a:txBody>
                  <a:tcPr marL="64937" marR="649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9895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11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시험 절차</a:t>
                      </a:r>
                      <a:endParaRPr lang="en-US" altLang="ko-KR" sz="1100" b="1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ko-KR" altLang="ko-KR" sz="11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시험 절차 또는 방법 작성</a:t>
                      </a:r>
                      <a:r>
                        <a:rPr lang="en-US" altLang="ko-KR" sz="11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)</a:t>
                      </a:r>
                      <a:endParaRPr lang="ko-KR" alt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4937" marR="649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228600" indent="-228600" algn="just" latinLnBrk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ko-KR" altLang="en-US" sz="11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시험 구성도와 같이 시험 환경을 구성한다</a:t>
                      </a:r>
                      <a:r>
                        <a:rPr lang="en-US" altLang="ko-KR" sz="11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</a:t>
                      </a:r>
                    </a:p>
                    <a:p>
                      <a:pPr marL="228600" marR="0" lvl="0" indent="-228600" algn="just" defTabSz="914400" rtl="0" eaLnBrk="1" fontAlgn="auto" latinLnBrk="1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en-US" altLang="ko-KR" sz="1100" kern="100" baseline="0" dirty="0" smtClean="0">
                          <a:effectLst/>
                          <a:latin typeface="맑은 고딕" panose="020B0503020000020004" pitchFamily="50" charset="-127"/>
                          <a:ea typeface="+mn-ea"/>
                          <a:cs typeface="Times New Roman" panose="02020603050405020304" pitchFamily="18" charset="0"/>
                        </a:rPr>
                        <a:t>EMS 1</a:t>
                      </a:r>
                      <a:r>
                        <a:rPr lang="ko-KR" altLang="en-US" sz="1100" kern="100" baseline="0" dirty="0" smtClean="0">
                          <a:effectLst/>
                          <a:latin typeface="맑은 고딕" panose="020B0503020000020004" pitchFamily="50" charset="-127"/>
                          <a:ea typeface="+mn-ea"/>
                          <a:cs typeface="Times New Roman" panose="02020603050405020304" pitchFamily="18" charset="0"/>
                        </a:rPr>
                        <a:t>대</a:t>
                      </a:r>
                      <a:r>
                        <a:rPr lang="en-US" altLang="ko-KR" sz="1100" kern="100" baseline="0" dirty="0" smtClean="0">
                          <a:effectLst/>
                          <a:latin typeface="맑은 고딕" panose="020B0503020000020004" pitchFamily="50" charset="-127"/>
                          <a:ea typeface="+mn-ea"/>
                          <a:cs typeface="Times New Roman" panose="02020603050405020304" pitchFamily="18" charset="0"/>
                        </a:rPr>
                        <a:t>, VTN 1</a:t>
                      </a:r>
                      <a:r>
                        <a:rPr lang="ko-KR" altLang="en-US" sz="1100" kern="100" baseline="0" dirty="0" smtClean="0">
                          <a:effectLst/>
                          <a:latin typeface="맑은 고딕" panose="020B0503020000020004" pitchFamily="50" charset="-127"/>
                          <a:ea typeface="+mn-ea"/>
                          <a:cs typeface="Times New Roman" panose="02020603050405020304" pitchFamily="18" charset="0"/>
                        </a:rPr>
                        <a:t>대</a:t>
                      </a:r>
                      <a:r>
                        <a:rPr lang="en-US" altLang="ko-KR" sz="1100" kern="100" baseline="0" dirty="0" smtClean="0">
                          <a:effectLst/>
                          <a:latin typeface="맑은 고딕" panose="020B0503020000020004" pitchFamily="50" charset="-127"/>
                          <a:ea typeface="+mn-ea"/>
                          <a:cs typeface="Times New Roman" panose="02020603050405020304" pitchFamily="18" charset="0"/>
                        </a:rPr>
                        <a:t>, SEMA 3</a:t>
                      </a:r>
                      <a:r>
                        <a:rPr lang="ko-KR" altLang="en-US" sz="1100" kern="100" baseline="0" dirty="0" smtClean="0">
                          <a:effectLst/>
                          <a:latin typeface="맑은 고딕" panose="020B0503020000020004" pitchFamily="50" charset="-127"/>
                          <a:ea typeface="+mn-ea"/>
                          <a:cs typeface="Times New Roman" panose="02020603050405020304" pitchFamily="18" charset="0"/>
                        </a:rPr>
                        <a:t>대</a:t>
                      </a:r>
                      <a:r>
                        <a:rPr lang="en-US" altLang="ko-KR" sz="1100" kern="100" baseline="0" dirty="0" smtClean="0">
                          <a:effectLst/>
                          <a:latin typeface="맑은 고딕" panose="020B0503020000020004" pitchFamily="50" charset="-127"/>
                          <a:ea typeface="+mn-ea"/>
                          <a:cs typeface="Times New Roman" panose="02020603050405020304" pitchFamily="18" charset="0"/>
                        </a:rPr>
                        <a:t>, CEMA 6</a:t>
                      </a:r>
                      <a:r>
                        <a:rPr lang="ko-KR" altLang="en-US" sz="1100" kern="100" baseline="0" dirty="0" smtClean="0">
                          <a:effectLst/>
                          <a:latin typeface="맑은 고딕" panose="020B0503020000020004" pitchFamily="50" charset="-127"/>
                          <a:ea typeface="+mn-ea"/>
                          <a:cs typeface="Times New Roman" panose="02020603050405020304" pitchFamily="18" charset="0"/>
                        </a:rPr>
                        <a:t>대</a:t>
                      </a:r>
                      <a:r>
                        <a:rPr lang="en-US" altLang="ko-KR" sz="1100" kern="100" baseline="0" dirty="0" smtClean="0">
                          <a:effectLst/>
                          <a:latin typeface="맑은 고딕" panose="020B0503020000020004" pitchFamily="50" charset="-127"/>
                          <a:ea typeface="+mn-ea"/>
                          <a:cs typeface="Times New Roman" panose="02020603050405020304" pitchFamily="18" charset="0"/>
                        </a:rPr>
                        <a:t>, ApplianceEMA 4</a:t>
                      </a:r>
                      <a:r>
                        <a:rPr lang="ko-KR" altLang="en-US" sz="1100" kern="100" baseline="0" dirty="0" smtClean="0">
                          <a:effectLst/>
                          <a:latin typeface="맑은 고딕" panose="020B0503020000020004" pitchFamily="50" charset="-127"/>
                          <a:ea typeface="+mn-ea"/>
                          <a:cs typeface="Times New Roman" panose="02020603050405020304" pitchFamily="18" charset="0"/>
                        </a:rPr>
                        <a:t>대</a:t>
                      </a:r>
                      <a:r>
                        <a:rPr lang="en-US" altLang="ko-KR" sz="1100" kern="100" baseline="0" dirty="0" smtClean="0">
                          <a:effectLst/>
                          <a:latin typeface="맑은 고딕" panose="020B0503020000020004" pitchFamily="50" charset="-127"/>
                          <a:ea typeface="+mn-ea"/>
                          <a:cs typeface="Times New Roman" panose="02020603050405020304" pitchFamily="18" charset="0"/>
                        </a:rPr>
                        <a:t>, Device 4</a:t>
                      </a:r>
                      <a:r>
                        <a:rPr lang="ko-KR" altLang="en-US" sz="1100" kern="100" baseline="0" dirty="0" smtClean="0">
                          <a:effectLst/>
                          <a:latin typeface="맑은 고딕" panose="020B0503020000020004" pitchFamily="50" charset="-127"/>
                          <a:ea typeface="+mn-ea"/>
                          <a:cs typeface="Times New Roman" panose="02020603050405020304" pitchFamily="18" charset="0"/>
                        </a:rPr>
                        <a:t>대를</a:t>
                      </a:r>
                      <a:r>
                        <a:rPr lang="en-US" altLang="ko-KR" sz="1100" kern="100" baseline="0" dirty="0" smtClean="0">
                          <a:effectLst/>
                          <a:latin typeface="맑은 고딕" panose="020B0503020000020004" pitchFamily="50" charset="-127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ko-KR" altLang="en-US" sz="1100" kern="100" baseline="0" dirty="0" smtClean="0">
                          <a:effectLst/>
                          <a:latin typeface="맑은 고딕" panose="020B0503020000020004" pitchFamily="50" charset="-127"/>
                          <a:ea typeface="+mn-ea"/>
                          <a:cs typeface="Times New Roman" panose="02020603050405020304" pitchFamily="18" charset="0"/>
                        </a:rPr>
                        <a:t>실행한다</a:t>
                      </a:r>
                      <a:r>
                        <a:rPr lang="en-US" altLang="ko-KR" sz="1100" kern="100" baseline="0" dirty="0" smtClean="0">
                          <a:effectLst/>
                          <a:latin typeface="맑은 고딕" panose="020B0503020000020004" pitchFamily="50" charset="-127"/>
                          <a:ea typeface="+mn-ea"/>
                          <a:cs typeface="Times New Roman" panose="02020603050405020304" pitchFamily="18" charset="0"/>
                        </a:rPr>
                        <a:t>.</a:t>
                      </a:r>
                    </a:p>
                    <a:p>
                      <a:pPr marL="228600" indent="-228600"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altLang="ko-KR" sz="1100" kern="10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Wireshark </a:t>
                      </a:r>
                      <a:r>
                        <a:rPr lang="ko-KR" altLang="en-US" sz="11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실행한다</a:t>
                      </a:r>
                      <a:r>
                        <a:rPr lang="en-US" altLang="ko-KR" sz="11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</a:t>
                      </a:r>
                    </a:p>
                    <a:p>
                      <a:pPr marL="228600" indent="-228600"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ko-KR" altLang="en-US" sz="1100" kern="100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각 </a:t>
                      </a:r>
                      <a:r>
                        <a:rPr lang="en-US" altLang="ko-KR" sz="1100" kern="100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Client EMA 5</a:t>
                      </a:r>
                      <a:r>
                        <a:rPr lang="ko-KR" altLang="en-US" sz="1100" kern="100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대를 실행한다</a:t>
                      </a:r>
                      <a:r>
                        <a:rPr lang="en-US" altLang="ko-KR" sz="1100" kern="100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</a:t>
                      </a:r>
                    </a:p>
                    <a:p>
                      <a:pPr marL="361950" lvl="1" indent="-180975"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kern="100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Client EMA starter</a:t>
                      </a:r>
                      <a:r>
                        <a:rPr lang="ko-KR" altLang="en-US" sz="1100" kern="100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를 이용하여 각 </a:t>
                      </a:r>
                      <a:r>
                        <a:rPr lang="en-US" altLang="ko-KR" sz="1100" kern="100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EMA</a:t>
                      </a:r>
                      <a:r>
                        <a:rPr lang="ko-KR" altLang="en-US" sz="1100" kern="100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들을 가능한 동시에 실행</a:t>
                      </a:r>
                      <a:endParaRPr lang="en-US" altLang="ko-KR" sz="1100" kern="100" baseline="0" dirty="0" smtClean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  <a:p>
                      <a:pPr marL="361950" lvl="1" indent="-180975"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kern="100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각 </a:t>
                      </a:r>
                      <a:r>
                        <a:rPr lang="en-US" altLang="ko-KR" sz="1100" kern="100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Client EMA</a:t>
                      </a:r>
                      <a:r>
                        <a:rPr lang="ko-KR" altLang="en-US" sz="1100" kern="100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의 가상 </a:t>
                      </a:r>
                      <a:r>
                        <a:rPr lang="en-US" altLang="ko-KR" sz="1100" kern="100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Device 5</a:t>
                      </a:r>
                      <a:r>
                        <a:rPr lang="ko-KR" altLang="en-US" sz="1100" kern="100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대를 실행한다</a:t>
                      </a:r>
                      <a:r>
                        <a:rPr lang="en-US" altLang="ko-KR" sz="1100" kern="100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</a:t>
                      </a:r>
                    </a:p>
                    <a:p>
                      <a:pPr marL="228600" indent="-228600"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altLang="ko-KR" sz="1100" kern="100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VTN</a:t>
                      </a:r>
                      <a:r>
                        <a:rPr lang="ko-KR" altLang="en-US" sz="1100" kern="100" baseline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에서 해당 </a:t>
                      </a:r>
                      <a:r>
                        <a:rPr lang="en-US" altLang="ko-KR" sz="1100" kern="100" baseline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VEN</a:t>
                      </a:r>
                      <a:r>
                        <a:rPr lang="ko-KR" altLang="en-US" sz="1100" kern="100" baseline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으로 </a:t>
                      </a:r>
                      <a:r>
                        <a:rPr lang="en-US" altLang="ko-KR" sz="1100" kern="100" baseline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DR</a:t>
                      </a:r>
                      <a:r>
                        <a:rPr lang="ko-KR" altLang="en-US" sz="1100" kern="100" baseline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을 내리면 </a:t>
                      </a:r>
                      <a:r>
                        <a:rPr lang="en-US" altLang="ko-KR" sz="1100" kern="100" baseline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VEN</a:t>
                      </a:r>
                      <a:r>
                        <a:rPr lang="ko-KR" altLang="en-US" sz="1100" kern="100" baseline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이 </a:t>
                      </a:r>
                      <a:r>
                        <a:rPr lang="en-US" altLang="ko-KR" sz="1100" kern="100" baseline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UDP</a:t>
                      </a:r>
                      <a:r>
                        <a:rPr lang="ko-KR" altLang="en-US" sz="1100" kern="100" baseline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로 </a:t>
                      </a:r>
                      <a:r>
                        <a:rPr lang="en-US" altLang="ko-KR" sz="1100" kern="100" baseline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SEMA</a:t>
                      </a:r>
                      <a:r>
                        <a:rPr lang="ko-KR" altLang="en-US" sz="1100" kern="100" baseline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에게 </a:t>
                      </a:r>
                      <a:r>
                        <a:rPr lang="en-US" altLang="ko-KR" sz="1100" kern="100" baseline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DR</a:t>
                      </a:r>
                      <a:r>
                        <a:rPr lang="ko-KR" altLang="en-US" sz="1100" kern="100" baseline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을 전달</a:t>
                      </a:r>
                      <a:r>
                        <a:rPr lang="en-US" altLang="ko-KR" sz="1100" kern="100" baseline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,</a:t>
                      </a:r>
                      <a:r>
                        <a:rPr lang="ko-KR" altLang="en-US" sz="1100" kern="100" baseline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ko-KR" sz="1100" kern="100" baseline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SEMA</a:t>
                      </a:r>
                      <a:r>
                        <a:rPr lang="ko-KR" altLang="en-US" sz="1100" kern="100" baseline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는 </a:t>
                      </a:r>
                      <a:r>
                        <a:rPr lang="en-US" altLang="ko-KR" sz="1100" kern="100" baseline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CEMA</a:t>
                      </a:r>
                      <a:r>
                        <a:rPr lang="ko-KR" altLang="en-US" sz="1100" kern="100" baseline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에게  </a:t>
                      </a:r>
                      <a:r>
                        <a:rPr lang="en-US" altLang="ko-KR" sz="1100" kern="100" baseline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DR</a:t>
                      </a:r>
                      <a:r>
                        <a:rPr lang="ko-KR" altLang="en-US" sz="1100" kern="100" baseline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을 내린다</a:t>
                      </a:r>
                      <a:r>
                        <a:rPr lang="en-US" altLang="ko-KR" sz="1100" kern="100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</a:t>
                      </a:r>
                    </a:p>
                    <a:p>
                      <a:pPr marL="363600" lvl="0" indent="-180000"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kern="100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SEMA</a:t>
                      </a:r>
                      <a:r>
                        <a:rPr lang="ko-KR" altLang="en-US" sz="1100" kern="100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는 </a:t>
                      </a:r>
                      <a:r>
                        <a:rPr lang="en-US" altLang="ko-KR" sz="1100" kern="100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VTN</a:t>
                      </a:r>
                      <a:r>
                        <a:rPr lang="ko-KR" altLang="en-US" sz="1100" kern="100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에게 받은 이벤트를 </a:t>
                      </a:r>
                      <a:r>
                        <a:rPr lang="en-US" altLang="ko-KR" sz="1100" kern="100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1/N</a:t>
                      </a:r>
                      <a:r>
                        <a:rPr lang="ko-KR" altLang="en-US" sz="1100" kern="100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로 분배하여 </a:t>
                      </a:r>
                      <a:r>
                        <a:rPr lang="en-US" altLang="ko-KR" sz="1100" kern="100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CEMA</a:t>
                      </a:r>
                      <a:r>
                        <a:rPr lang="ko-KR" altLang="en-US" sz="1100" kern="100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에게 </a:t>
                      </a:r>
                      <a:r>
                        <a:rPr lang="en-US" altLang="ko-KR" sz="1100" kern="100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DR</a:t>
                      </a:r>
                      <a:r>
                        <a:rPr lang="ko-KR" altLang="en-US" sz="1100" kern="100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을 내린다</a:t>
                      </a:r>
                      <a:r>
                        <a:rPr lang="en-US" altLang="ko-KR" sz="1100" kern="100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 </a:t>
                      </a:r>
                    </a:p>
                    <a:p>
                      <a:pPr marL="0" indent="0"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altLang="ko-KR" sz="1100" kern="100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6.   Wireshark </a:t>
                      </a:r>
                      <a:r>
                        <a:rPr lang="ko-KR" altLang="en-US" sz="1100" kern="100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측정을 종료한다</a:t>
                      </a:r>
                      <a:r>
                        <a:rPr lang="en-US" altLang="ko-KR" sz="1100" kern="100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</a:t>
                      </a:r>
                    </a:p>
                    <a:p>
                      <a:pPr marL="228600" indent="-228600"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+mj-lt"/>
                        <a:buAutoNum type="arabicPeriod" startAt="7"/>
                      </a:pPr>
                      <a:r>
                        <a:rPr lang="ko-KR" altLang="en-US" sz="1100" kern="100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프로그램을 </a:t>
                      </a:r>
                      <a:r>
                        <a:rPr lang="ko-KR" altLang="en-US" sz="1100" kern="100" baseline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종료 후 다시 측정한다</a:t>
                      </a:r>
                      <a:r>
                        <a:rPr lang="en-US" altLang="ko-KR" sz="1100" kern="100" baseline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</a:t>
                      </a:r>
                    </a:p>
                  </a:txBody>
                  <a:tcPr marL="64937" marR="6493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5900"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ko-KR" sz="11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판정</a:t>
                      </a:r>
                      <a:r>
                        <a:rPr lang="en-US" altLang="ko-KR" sz="11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ko-KR" altLang="en-US" sz="11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측정</a:t>
                      </a:r>
                      <a:r>
                        <a:rPr lang="en-US" altLang="ko-KR" sz="11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)</a:t>
                      </a:r>
                      <a:r>
                        <a:rPr lang="ko-KR" altLang="ko-KR" sz="11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 기준</a:t>
                      </a: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4937" marR="649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시험 구성</a:t>
                      </a:r>
                      <a:r>
                        <a:rPr lang="en-US" sz="11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ko-KR" sz="11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시험 구성도 및 관련 명령어 작성</a:t>
                      </a:r>
                      <a:r>
                        <a:rPr lang="en-US" sz="11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)</a:t>
                      </a: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4937" marR="649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58779">
                <a:tc gridSpan="4">
                  <a:txBody>
                    <a:bodyPr/>
                    <a:lstStyle/>
                    <a:p>
                      <a:pPr marL="228600" indent="-228600"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endParaRPr lang="en-US" altLang="ko-KR" sz="1100" kern="100" baseline="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4937" marR="649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4937" marR="649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865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b="1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판정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4937" marR="649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4937" marR="649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비고</a:t>
                      </a: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4937" marR="649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4937" marR="649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6" name="제목 2"/>
          <p:cNvSpPr txBox="1">
            <a:spLocks/>
          </p:cNvSpPr>
          <p:nvPr/>
        </p:nvSpPr>
        <p:spPr>
          <a:xfrm>
            <a:off x="457200" y="304800"/>
            <a:ext cx="8229600" cy="838200"/>
          </a:xfrm>
          <a:prstGeom prst="rect">
            <a:avLst/>
          </a:prstGeom>
        </p:spPr>
        <p:txBody>
          <a:bodyPr/>
          <a:lstStyle>
            <a:lvl1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imes New Roman" pitchFamily="18" charset="0"/>
                <a:ea typeface="굴림" pitchFamily="50" charset="-127"/>
              </a:defRPr>
            </a:lvl2pPr>
            <a:lvl3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imes New Roman" pitchFamily="18" charset="0"/>
                <a:ea typeface="굴림" pitchFamily="50" charset="-127"/>
              </a:defRPr>
            </a:lvl3pPr>
            <a:lvl4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imes New Roman" pitchFamily="18" charset="0"/>
                <a:ea typeface="굴림" pitchFamily="50" charset="-127"/>
              </a:defRPr>
            </a:lvl4pPr>
            <a:lvl5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imes New Roman" pitchFamily="18" charset="0"/>
                <a:ea typeface="굴림" pitchFamily="50" charset="-127"/>
              </a:defRPr>
            </a:lvl5pPr>
            <a:lvl6pPr marL="457200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imes New Roman" pitchFamily="18" charset="0"/>
                <a:ea typeface="굴림" pitchFamily="50" charset="-127"/>
              </a:defRPr>
            </a:lvl6pPr>
            <a:lvl7pPr marL="914400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imes New Roman" pitchFamily="18" charset="0"/>
                <a:ea typeface="굴림" pitchFamily="50" charset="-127"/>
              </a:defRPr>
            </a:lvl7pPr>
            <a:lvl8pPr marL="1371600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imes New Roman" pitchFamily="18" charset="0"/>
                <a:ea typeface="굴림" pitchFamily="50" charset="-127"/>
              </a:defRPr>
            </a:lvl8pPr>
            <a:lvl9pPr marL="1828800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imes New Roman" pitchFamily="18" charset="0"/>
                <a:ea typeface="굴림" pitchFamily="50" charset="-127"/>
              </a:defRPr>
            </a:lvl9pPr>
          </a:lstStyle>
          <a:p>
            <a:r>
              <a:rPr lang="en-US" altLang="ko-KR" b="1" kern="0" dirty="0"/>
              <a:t>Experiment Procedure</a:t>
            </a:r>
            <a:endParaRPr lang="ko-KR" altLang="en-US" b="1" kern="0" dirty="0"/>
          </a:p>
        </p:txBody>
      </p:sp>
      <p:sp>
        <p:nvSpPr>
          <p:cNvPr id="117" name="직사각형 116"/>
          <p:cNvSpPr/>
          <p:nvPr/>
        </p:nvSpPr>
        <p:spPr bwMode="auto">
          <a:xfrm>
            <a:off x="4805539" y="4139788"/>
            <a:ext cx="3874303" cy="2457564"/>
          </a:xfrm>
          <a:prstGeom prst="rect">
            <a:avLst/>
          </a:prstGeom>
          <a:noFill/>
          <a:ln w="12699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pic>
        <p:nvPicPr>
          <p:cNvPr id="118" name="그림 1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6960" y="4365104"/>
            <a:ext cx="3553472" cy="2162392"/>
          </a:xfrm>
          <a:prstGeom prst="rect">
            <a:avLst/>
          </a:prstGeom>
        </p:spPr>
      </p:pic>
      <p:sp>
        <p:nvSpPr>
          <p:cNvPr id="116" name="TextBox 115"/>
          <p:cNvSpPr txBox="1"/>
          <p:nvPr/>
        </p:nvSpPr>
        <p:spPr>
          <a:xfrm>
            <a:off x="7500583" y="4180438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측정 구역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119" name="그림 1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128" y="4179729"/>
            <a:ext cx="3876536" cy="2393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03222"/>
      </p:ext>
    </p:extLst>
  </p:cSld>
  <p:clrMapOvr>
    <a:masterClrMapping/>
  </p:clrMapOvr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"/>
          <p:cNvSpPr>
            <a:spLocks noGrp="1"/>
          </p:cNvSpPr>
          <p:nvPr>
            <p:ph type="ctrTitle"/>
          </p:nvPr>
        </p:nvSpPr>
        <p:spPr>
          <a:xfrm>
            <a:off x="685800" y="1928810"/>
            <a:ext cx="7772400" cy="1143000"/>
          </a:xfrm>
        </p:spPr>
        <p:txBody>
          <a:bodyPr/>
          <a:lstStyle/>
          <a:p>
            <a:r>
              <a:rPr lang="ko-KR" altLang="en-US" dirty="0"/>
              <a:t>계층 </a:t>
            </a:r>
            <a:r>
              <a:rPr lang="ko-KR" altLang="en-US" dirty="0" smtClean="0"/>
              <a:t>실험 계획서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DEMO</a:t>
            </a:r>
            <a:endParaRPr lang="zh-CN" altLang="en-US" dirty="0"/>
          </a:p>
        </p:txBody>
      </p:sp>
      <p:sp>
        <p:nvSpPr>
          <p:cNvPr id="11" name="副标题 2"/>
          <p:cNvSpPr>
            <a:spLocks noGrp="1"/>
          </p:cNvSpPr>
          <p:nvPr>
            <p:ph type="subTitle" idx="1"/>
          </p:nvPr>
        </p:nvSpPr>
        <p:spPr>
          <a:xfrm>
            <a:off x="457216" y="4357694"/>
            <a:ext cx="6400800" cy="1752600"/>
          </a:xfrm>
        </p:spPr>
        <p:txBody>
          <a:bodyPr/>
          <a:lstStyle/>
          <a:p>
            <a:pPr algn="r"/>
            <a:r>
              <a:rPr lang="en-US" altLang="zh-CN" dirty="0" err="1"/>
              <a:t>Hanyang</a:t>
            </a:r>
            <a:r>
              <a:rPr lang="en-US" altLang="zh-CN" dirty="0"/>
              <a:t> University</a:t>
            </a:r>
          </a:p>
          <a:p>
            <a:pPr algn="r"/>
            <a:r>
              <a:rPr lang="en-US" altLang="zh-CN" dirty="0"/>
              <a:t>MIR-Lab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F13F5CC-B8E9-482F-A016-6EE14B7359EE}" type="slidenum">
              <a:rPr lang="ko-KR" altLang="en-US" smtClean="0"/>
              <a:pPr/>
              <a:t>336</a:t>
            </a:fld>
            <a:endParaRPr lang="ko-KR" alt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786578" y="4429132"/>
            <a:ext cx="1428760" cy="12934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298882566"/>
      </p:ext>
    </p:extLst>
  </p:cSld>
  <p:clrMapOvr>
    <a:masterClrMapping/>
  </p:clrMapOvr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"/>
          <p:cNvSpPr>
            <a:spLocks noGrp="1"/>
          </p:cNvSpPr>
          <p:nvPr>
            <p:ph type="ctrTitle"/>
          </p:nvPr>
        </p:nvSpPr>
        <p:spPr>
          <a:xfrm>
            <a:off x="685800" y="2071678"/>
            <a:ext cx="7772400" cy="2000264"/>
          </a:xfrm>
        </p:spPr>
        <p:txBody>
          <a:bodyPr/>
          <a:lstStyle/>
          <a:p>
            <a:r>
              <a:rPr lang="en-US" altLang="ko-KR" dirty="0"/>
              <a:t>Background</a:t>
            </a:r>
            <a:endParaRPr lang="en-US" b="1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F13F5CC-B8E9-482F-A016-6EE14B7359EE}" type="slidenum">
              <a:rPr lang="ko-KR" altLang="en-US" smtClean="0"/>
              <a:pPr/>
              <a:t>337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0000323"/>
      </p:ext>
    </p:extLst>
  </p:cSld>
  <p:clrMapOvr>
    <a:masterClrMapping/>
  </p:clrMapOvr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모서리가 둥근 직사각형 1">
            <a:extLst>
              <a:ext uri="{FF2B5EF4-FFF2-40B4-BE49-F238E27FC236}">
                <a16:creationId xmlns:a16="http://schemas.microsoft.com/office/drawing/2014/main" id="{7165CE8B-C13D-460D-ABAA-6E0247816CAB}"/>
              </a:ext>
            </a:extLst>
          </p:cNvPr>
          <p:cNvSpPr/>
          <p:nvPr/>
        </p:nvSpPr>
        <p:spPr>
          <a:xfrm>
            <a:off x="111125" y="1447800"/>
            <a:ext cx="2178050" cy="516413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>
            <a:lvl1pPr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ctr">
              <a:defRPr/>
            </a:pPr>
            <a:endParaRPr lang="ko-KR" altLang="en-US" sz="1000" smtClean="0">
              <a:solidFill>
                <a:srgbClr val="FFFFFF"/>
              </a:solidFill>
            </a:endParaRPr>
          </a:p>
        </p:txBody>
      </p:sp>
      <p:sp>
        <p:nvSpPr>
          <p:cNvPr id="216" name="모서리가 둥근 직사각형 1">
            <a:extLst>
              <a:ext uri="{FF2B5EF4-FFF2-40B4-BE49-F238E27FC236}">
                <a16:creationId xmlns:a16="http://schemas.microsoft.com/office/drawing/2014/main" id="{7165CE8B-C13D-460D-ABAA-6E0247816CAB}"/>
              </a:ext>
            </a:extLst>
          </p:cNvPr>
          <p:cNvSpPr/>
          <p:nvPr/>
        </p:nvSpPr>
        <p:spPr>
          <a:xfrm>
            <a:off x="31750" y="1530350"/>
            <a:ext cx="2178050" cy="516413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>
            <a:lvl1pPr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ctr">
              <a:defRPr/>
            </a:pPr>
            <a:endParaRPr lang="ko-KR" altLang="en-US" sz="1000" smtClean="0">
              <a:solidFill>
                <a:srgbClr val="FFFFFF"/>
              </a:solidFill>
            </a:endParaRPr>
          </a:p>
        </p:txBody>
      </p:sp>
      <p:sp>
        <p:nvSpPr>
          <p:cNvPr id="66564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b="1" smtClean="0"/>
              <a:t>Smart Energy Framework including Homes</a:t>
            </a:r>
            <a:endParaRPr lang="ko-KR" altLang="en-US" sz="3200" b="1" smtClean="0"/>
          </a:p>
        </p:txBody>
      </p:sp>
      <p:pic>
        <p:nvPicPr>
          <p:cNvPr id="66565" name="Picture 2" descr="관련 이미지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50" y="2922588"/>
            <a:ext cx="2058988" cy="1617662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838E69DD-8874-4B5E-8D45-7BDEB17F3DEB}"/>
              </a:ext>
            </a:extLst>
          </p:cNvPr>
          <p:cNvSpPr/>
          <p:nvPr/>
        </p:nvSpPr>
        <p:spPr>
          <a:xfrm>
            <a:off x="147638" y="4318000"/>
            <a:ext cx="847725" cy="142875"/>
          </a:xfrm>
          <a:prstGeom prst="rect">
            <a:avLst/>
          </a:prstGeom>
          <a:solidFill>
            <a:schemeClr val="bg1"/>
          </a:solidFill>
          <a:ln>
            <a:solidFill>
              <a:srgbClr val="19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/>
          <a:lstStyle>
            <a:lvl1pPr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defRPr/>
            </a:pPr>
            <a:r>
              <a:rPr lang="en-US" altLang="ko-KR" sz="600" smtClean="0">
                <a:cs typeface="Times New Roman" panose="02020603050405020304" pitchFamily="18" charset="0"/>
              </a:rPr>
              <a:t>Other Appliance (EMA)</a:t>
            </a:r>
            <a:endParaRPr lang="ko-KR" altLang="en-US" sz="600" smtClean="0">
              <a:cs typeface="Times New Roman" panose="02020603050405020304" pitchFamily="18" charset="0"/>
            </a:endParaRPr>
          </a:p>
        </p:txBody>
      </p:sp>
      <p:sp>
        <p:nvSpPr>
          <p:cNvPr id="221" name="직사각형 220">
            <a:extLst>
              <a:ext uri="{FF2B5EF4-FFF2-40B4-BE49-F238E27FC236}">
                <a16:creationId xmlns:a16="http://schemas.microsoft.com/office/drawing/2014/main" id="{85A9827A-F51E-41F8-86E9-90CEF9A0EA38}"/>
              </a:ext>
            </a:extLst>
          </p:cNvPr>
          <p:cNvSpPr/>
          <p:nvPr/>
        </p:nvSpPr>
        <p:spPr>
          <a:xfrm>
            <a:off x="652463" y="3381375"/>
            <a:ext cx="849312" cy="1412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lvl1pPr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defRPr/>
            </a:pPr>
            <a:r>
              <a:rPr lang="en-US" altLang="ko-KR" sz="600" smtClean="0">
                <a:cs typeface="Times New Roman" panose="02020603050405020304" pitchFamily="18" charset="0"/>
              </a:rPr>
              <a:t>In-Home Display</a:t>
            </a:r>
            <a:endParaRPr lang="ko-KR" altLang="en-US" sz="600" smtClean="0">
              <a:cs typeface="Times New Roman" panose="02020603050405020304" pitchFamily="18" charset="0"/>
            </a:endParaRPr>
          </a:p>
        </p:txBody>
      </p:sp>
      <p:cxnSp>
        <p:nvCxnSpPr>
          <p:cNvPr id="222" name="꺾인 연결선 188">
            <a:extLst>
              <a:ext uri="{FF2B5EF4-FFF2-40B4-BE49-F238E27FC236}">
                <a16:creationId xmlns:a16="http://schemas.microsoft.com/office/drawing/2014/main" id="{C6AFC329-3BE5-4745-9299-B402849409FF}"/>
              </a:ext>
            </a:extLst>
          </p:cNvPr>
          <p:cNvCxnSpPr>
            <a:stCxn id="322" idx="1"/>
            <a:endCxn id="220" idx="3"/>
          </p:cNvCxnSpPr>
          <p:nvPr/>
        </p:nvCxnSpPr>
        <p:spPr>
          <a:xfrm rot="10800000" flipV="1">
            <a:off x="995363" y="4291013"/>
            <a:ext cx="569912" cy="98425"/>
          </a:xfrm>
          <a:prstGeom prst="bentConnector3">
            <a:avLst>
              <a:gd name="adj1" fmla="val 50000"/>
            </a:avLst>
          </a:prstGeom>
          <a:ln w="1905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3" name="꺾인 연결선 192">
            <a:extLst>
              <a:ext uri="{FF2B5EF4-FFF2-40B4-BE49-F238E27FC236}">
                <a16:creationId xmlns:a16="http://schemas.microsoft.com/office/drawing/2014/main" id="{8494437B-A511-4938-973A-28F65DE0C81C}"/>
              </a:ext>
            </a:extLst>
          </p:cNvPr>
          <p:cNvCxnSpPr>
            <a:stCxn id="322" idx="1"/>
            <a:endCxn id="219" idx="3"/>
          </p:cNvCxnSpPr>
          <p:nvPr/>
        </p:nvCxnSpPr>
        <p:spPr>
          <a:xfrm rot="10800000">
            <a:off x="995363" y="4159250"/>
            <a:ext cx="569912" cy="131763"/>
          </a:xfrm>
          <a:prstGeom prst="bentConnector3">
            <a:avLst>
              <a:gd name="adj1" fmla="val 50000"/>
            </a:avLst>
          </a:prstGeom>
          <a:ln w="19050">
            <a:prstDash val="solid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4" name="꺾인 연결선 195">
            <a:extLst>
              <a:ext uri="{FF2B5EF4-FFF2-40B4-BE49-F238E27FC236}">
                <a16:creationId xmlns:a16="http://schemas.microsoft.com/office/drawing/2014/main" id="{788A7CFE-5172-4C26-963D-141F14D4E1AF}"/>
              </a:ext>
            </a:extLst>
          </p:cNvPr>
          <p:cNvCxnSpPr>
            <a:stCxn id="220" idx="3"/>
            <a:endCxn id="218" idx="3"/>
          </p:cNvCxnSpPr>
          <p:nvPr/>
        </p:nvCxnSpPr>
        <p:spPr>
          <a:xfrm flipV="1">
            <a:off x="995363" y="3927475"/>
            <a:ext cx="12700" cy="461963"/>
          </a:xfrm>
          <a:prstGeom prst="bentConnector3">
            <a:avLst>
              <a:gd name="adj1" fmla="val 2250000"/>
            </a:avLst>
          </a:prstGeom>
          <a:ln w="19050">
            <a:prstDash val="solid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5" name="꺾인 연결선 198">
            <a:extLst>
              <a:ext uri="{FF2B5EF4-FFF2-40B4-BE49-F238E27FC236}">
                <a16:creationId xmlns:a16="http://schemas.microsoft.com/office/drawing/2014/main" id="{BE0DA2C3-3FAE-452A-B18F-4A6232D73BD8}"/>
              </a:ext>
            </a:extLst>
          </p:cNvPr>
          <p:cNvCxnSpPr>
            <a:stCxn id="323" idx="2"/>
            <a:endCxn id="322" idx="0"/>
          </p:cNvCxnSpPr>
          <p:nvPr/>
        </p:nvCxnSpPr>
        <p:spPr>
          <a:xfrm rot="16200000" flipH="1">
            <a:off x="1743076" y="4033837"/>
            <a:ext cx="171450" cy="3175"/>
          </a:xfrm>
          <a:prstGeom prst="bentConnector3">
            <a:avLst>
              <a:gd name="adj1" fmla="val 50000"/>
            </a:avLst>
          </a:prstGeom>
          <a:ln w="190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6" name="꺾인 연결선 201">
            <a:extLst>
              <a:ext uri="{FF2B5EF4-FFF2-40B4-BE49-F238E27FC236}">
                <a16:creationId xmlns:a16="http://schemas.microsoft.com/office/drawing/2014/main" id="{AFE5F08C-A30C-429C-AAC9-1100D2B47DEF}"/>
              </a:ext>
            </a:extLst>
          </p:cNvPr>
          <p:cNvCxnSpPr>
            <a:stCxn id="323" idx="1"/>
            <a:endCxn id="221" idx="2"/>
          </p:cNvCxnSpPr>
          <p:nvPr/>
        </p:nvCxnSpPr>
        <p:spPr>
          <a:xfrm rot="10800000">
            <a:off x="1077913" y="3522663"/>
            <a:ext cx="423862" cy="244475"/>
          </a:xfrm>
          <a:prstGeom prst="bentConnector2">
            <a:avLst/>
          </a:prstGeom>
          <a:ln w="19050">
            <a:solidFill>
              <a:schemeClr val="accent2"/>
            </a:solidFill>
            <a:prstDash val="sys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7" name="모서리가 둥근 직사각형 231">
            <a:extLst>
              <a:ext uri="{FF2B5EF4-FFF2-40B4-BE49-F238E27FC236}">
                <a16:creationId xmlns:a16="http://schemas.microsoft.com/office/drawing/2014/main" id="{F1C36526-AC57-4722-954D-D5A2C7F22631}"/>
              </a:ext>
            </a:extLst>
          </p:cNvPr>
          <p:cNvSpPr/>
          <p:nvPr/>
        </p:nvSpPr>
        <p:spPr>
          <a:xfrm>
            <a:off x="93663" y="5000625"/>
            <a:ext cx="2046287" cy="143033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/>
          <a:lstStyle>
            <a:lvl1pPr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r">
              <a:defRPr/>
            </a:pPr>
            <a:r>
              <a:rPr lang="en-US" altLang="ko-KR" sz="900" smtClean="0">
                <a:solidFill>
                  <a:srgbClr val="000000"/>
                </a:solidFill>
                <a:cs typeface="Times New Roman" panose="02020603050405020304" pitchFamily="18" charset="0"/>
              </a:rPr>
              <a:t>Social Infrastructure</a:t>
            </a:r>
            <a:endParaRPr lang="ko-KR" altLang="en-US" sz="900" smtClean="0">
              <a:solidFill>
                <a:srgbClr val="000000"/>
              </a:solidFill>
              <a:cs typeface="Times New Roman" panose="02020603050405020304" pitchFamily="18" charset="0"/>
            </a:endParaRPr>
          </a:p>
        </p:txBody>
      </p:sp>
      <p:sp>
        <p:nvSpPr>
          <p:cNvPr id="66574" name="TextBox 227"/>
          <p:cNvSpPr txBox="1">
            <a:spLocks noChangeArrowheads="1"/>
          </p:cNvSpPr>
          <p:nvPr/>
        </p:nvSpPr>
        <p:spPr bwMode="auto">
          <a:xfrm>
            <a:off x="211138" y="5221288"/>
            <a:ext cx="709612" cy="2317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ko-KR" sz="900" b="1" dirty="0" err="1">
                <a:cs typeface="Times New Roman" panose="02020603050405020304" pitchFamily="18" charset="0"/>
              </a:rPr>
              <a:t>OpenFMB</a:t>
            </a:r>
            <a:endParaRPr lang="ko-KR" altLang="en-US" sz="900" b="1" dirty="0">
              <a:cs typeface="Times New Roman" panose="02020603050405020304" pitchFamily="18" charset="0"/>
            </a:endParaRPr>
          </a:p>
        </p:txBody>
      </p:sp>
      <p:sp>
        <p:nvSpPr>
          <p:cNvPr id="229" name="모서리가 둥근 직사각형 82">
            <a:extLst>
              <a:ext uri="{FF2B5EF4-FFF2-40B4-BE49-F238E27FC236}">
                <a16:creationId xmlns:a16="http://schemas.microsoft.com/office/drawing/2014/main" id="{3AEBAC05-9069-4FD0-BF25-6240812E62A3}"/>
              </a:ext>
            </a:extLst>
          </p:cNvPr>
          <p:cNvSpPr/>
          <p:nvPr/>
        </p:nvSpPr>
        <p:spPr>
          <a:xfrm>
            <a:off x="268288" y="5480050"/>
            <a:ext cx="820737" cy="26511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ctr">
              <a:defRPr/>
            </a:pPr>
            <a:r>
              <a:rPr lang="en-US" altLang="ko-KR" sz="1000" smtClean="0">
                <a:cs typeface="Times New Roman" panose="02020603050405020304" pitchFamily="18" charset="0"/>
              </a:rPr>
              <a:t>Battery</a:t>
            </a:r>
            <a:endParaRPr lang="ko-KR" altLang="en-US" sz="1000" smtClean="0">
              <a:cs typeface="Times New Roman" panose="02020603050405020304" pitchFamily="18" charset="0"/>
            </a:endParaRPr>
          </a:p>
        </p:txBody>
      </p:sp>
      <p:sp>
        <p:nvSpPr>
          <p:cNvPr id="230" name="모서리가 둥근 직사각형 83">
            <a:extLst>
              <a:ext uri="{FF2B5EF4-FFF2-40B4-BE49-F238E27FC236}">
                <a16:creationId xmlns:a16="http://schemas.microsoft.com/office/drawing/2014/main" id="{10601ADE-89F5-48A1-87F4-99D5830BA4CF}"/>
              </a:ext>
            </a:extLst>
          </p:cNvPr>
          <p:cNvSpPr/>
          <p:nvPr/>
        </p:nvSpPr>
        <p:spPr>
          <a:xfrm>
            <a:off x="1222375" y="5476875"/>
            <a:ext cx="819150" cy="26511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ctr">
              <a:defRPr/>
            </a:pPr>
            <a:r>
              <a:rPr lang="en-US" altLang="ko-KR" sz="1000" smtClean="0">
                <a:cs typeface="Times New Roman" panose="02020603050405020304" pitchFamily="18" charset="0"/>
              </a:rPr>
              <a:t>Recloser</a:t>
            </a:r>
            <a:endParaRPr lang="ko-KR" altLang="en-US" sz="1000" smtClean="0">
              <a:cs typeface="Times New Roman" panose="02020603050405020304" pitchFamily="18" charset="0"/>
            </a:endParaRPr>
          </a:p>
        </p:txBody>
      </p:sp>
      <p:sp>
        <p:nvSpPr>
          <p:cNvPr id="231" name="모서리가 둥근 직사각형 84">
            <a:extLst>
              <a:ext uri="{FF2B5EF4-FFF2-40B4-BE49-F238E27FC236}">
                <a16:creationId xmlns:a16="http://schemas.microsoft.com/office/drawing/2014/main" id="{A8DA7265-2F0B-4DE7-8CDF-9DFABDA6A8E0}"/>
              </a:ext>
            </a:extLst>
          </p:cNvPr>
          <p:cNvSpPr/>
          <p:nvPr/>
        </p:nvSpPr>
        <p:spPr>
          <a:xfrm>
            <a:off x="1216025" y="5757863"/>
            <a:ext cx="819150" cy="26352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ctr">
              <a:defRPr/>
            </a:pPr>
            <a:r>
              <a:rPr lang="en-US" altLang="ko-KR" sz="1000" smtClean="0">
                <a:cs typeface="Times New Roman" panose="02020603050405020304" pitchFamily="18" charset="0"/>
              </a:rPr>
              <a:t>EV</a:t>
            </a:r>
            <a:endParaRPr lang="ko-KR" altLang="en-US" sz="1000" smtClean="0">
              <a:cs typeface="Times New Roman" panose="02020603050405020304" pitchFamily="18" charset="0"/>
            </a:endParaRPr>
          </a:p>
        </p:txBody>
      </p:sp>
      <p:sp>
        <p:nvSpPr>
          <p:cNvPr id="232" name="모서리가 둥근 직사각형 87">
            <a:extLst>
              <a:ext uri="{FF2B5EF4-FFF2-40B4-BE49-F238E27FC236}">
                <a16:creationId xmlns:a16="http://schemas.microsoft.com/office/drawing/2014/main" id="{0FE65AF4-FE2F-41AF-8DCD-F696768AD1CD}"/>
              </a:ext>
            </a:extLst>
          </p:cNvPr>
          <p:cNvSpPr/>
          <p:nvPr/>
        </p:nvSpPr>
        <p:spPr>
          <a:xfrm>
            <a:off x="265113" y="5765800"/>
            <a:ext cx="820737" cy="26511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ctr">
              <a:defRPr/>
            </a:pPr>
            <a:r>
              <a:rPr lang="en-US" altLang="ko-KR" sz="1000" smtClean="0">
                <a:cs typeface="Times New Roman" panose="02020603050405020304" pitchFamily="18" charset="0"/>
              </a:rPr>
              <a:t>PV</a:t>
            </a:r>
            <a:endParaRPr lang="ko-KR" altLang="en-US" sz="1000" smtClean="0">
              <a:cs typeface="Times New Roman" panose="02020603050405020304" pitchFamily="18" charset="0"/>
            </a:endParaRPr>
          </a:p>
        </p:txBody>
      </p:sp>
      <p:sp>
        <p:nvSpPr>
          <p:cNvPr id="233" name="모서리가 둥근 직사각형 89">
            <a:extLst>
              <a:ext uri="{FF2B5EF4-FFF2-40B4-BE49-F238E27FC236}">
                <a16:creationId xmlns:a16="http://schemas.microsoft.com/office/drawing/2014/main" id="{5DED0A08-6898-4B68-883D-45FAE110D0F3}"/>
              </a:ext>
            </a:extLst>
          </p:cNvPr>
          <p:cNvSpPr/>
          <p:nvPr/>
        </p:nvSpPr>
        <p:spPr>
          <a:xfrm>
            <a:off x="266700" y="6064250"/>
            <a:ext cx="819150" cy="26511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ctr">
              <a:defRPr/>
            </a:pPr>
            <a:r>
              <a:rPr lang="en-US" altLang="ko-KR" sz="1000" smtClean="0">
                <a:cs typeface="Times New Roman" panose="02020603050405020304" pitchFamily="18" charset="0"/>
              </a:rPr>
              <a:t>Resource</a:t>
            </a:r>
            <a:endParaRPr lang="ko-KR" altLang="en-US" sz="1000" smtClean="0">
              <a:cs typeface="Times New Roman" panose="02020603050405020304" pitchFamily="18" charset="0"/>
            </a:endParaRPr>
          </a:p>
        </p:txBody>
      </p:sp>
      <p:sp>
        <p:nvSpPr>
          <p:cNvPr id="234" name="모서리가 둥근 직사각형 90">
            <a:extLst>
              <a:ext uri="{FF2B5EF4-FFF2-40B4-BE49-F238E27FC236}">
                <a16:creationId xmlns:a16="http://schemas.microsoft.com/office/drawing/2014/main" id="{075DFCEC-0004-4FC5-BB6B-1B2BCCA373DD}"/>
              </a:ext>
            </a:extLst>
          </p:cNvPr>
          <p:cNvSpPr/>
          <p:nvPr/>
        </p:nvSpPr>
        <p:spPr>
          <a:xfrm>
            <a:off x="1222375" y="6051550"/>
            <a:ext cx="819150" cy="26511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ctr">
              <a:defRPr/>
            </a:pPr>
            <a:r>
              <a:rPr lang="en-US" altLang="ko-KR" sz="1000" smtClean="0">
                <a:cs typeface="Times New Roman" panose="02020603050405020304" pitchFamily="18" charset="0"/>
              </a:rPr>
              <a:t>ESS</a:t>
            </a:r>
            <a:endParaRPr lang="ko-KR" altLang="en-US" sz="1000" smtClean="0">
              <a:cs typeface="Times New Roman" panose="02020603050405020304" pitchFamily="18" charset="0"/>
            </a:endParaRPr>
          </a:p>
        </p:txBody>
      </p:sp>
      <p:cxnSp>
        <p:nvCxnSpPr>
          <p:cNvPr id="236" name="직선 화살표 연결선 235">
            <a:extLst>
              <a:ext uri="{FF2B5EF4-FFF2-40B4-BE49-F238E27FC236}">
                <a16:creationId xmlns:a16="http://schemas.microsoft.com/office/drawing/2014/main" id="{86E38CE6-D2AE-49A4-94F9-58E10115B8BC}"/>
              </a:ext>
            </a:extLst>
          </p:cNvPr>
          <p:cNvCxnSpPr>
            <a:stCxn id="322" idx="2"/>
          </p:cNvCxnSpPr>
          <p:nvPr/>
        </p:nvCxnSpPr>
        <p:spPr>
          <a:xfrm flipH="1">
            <a:off x="1827213" y="4460875"/>
            <a:ext cx="4762" cy="539750"/>
          </a:xfrm>
          <a:prstGeom prst="straightConnector1">
            <a:avLst/>
          </a:prstGeom>
          <a:ln w="19050">
            <a:solidFill>
              <a:srgbClr val="C00000"/>
            </a:solidFill>
            <a:prstDash val="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직선 화살표 연결선 236">
            <a:extLst>
              <a:ext uri="{FF2B5EF4-FFF2-40B4-BE49-F238E27FC236}">
                <a16:creationId xmlns:a16="http://schemas.microsoft.com/office/drawing/2014/main" id="{E3ACD8EC-2902-4889-9C0B-5A0F0EAE8B68}"/>
              </a:ext>
            </a:extLst>
          </p:cNvPr>
          <p:cNvCxnSpPr>
            <a:stCxn id="220" idx="2"/>
          </p:cNvCxnSpPr>
          <p:nvPr/>
        </p:nvCxnSpPr>
        <p:spPr>
          <a:xfrm flipH="1">
            <a:off x="568325" y="4460875"/>
            <a:ext cx="3175" cy="539750"/>
          </a:xfrm>
          <a:prstGeom prst="straightConnector1">
            <a:avLst/>
          </a:prstGeom>
          <a:ln w="19050">
            <a:solidFill>
              <a:schemeClr val="accent2"/>
            </a:solidFill>
            <a:prstDash val="sys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583" name="TextBox 237"/>
          <p:cNvSpPr txBox="1">
            <a:spLocks noChangeArrowheads="1"/>
          </p:cNvSpPr>
          <p:nvPr/>
        </p:nvSpPr>
        <p:spPr bwMode="auto">
          <a:xfrm>
            <a:off x="330200" y="1614488"/>
            <a:ext cx="1008063" cy="23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ko-KR" sz="900" b="1">
                <a:cs typeface="Times New Roman" panose="02020603050405020304" pitchFamily="18" charset="0"/>
              </a:rPr>
              <a:t>Residential Area</a:t>
            </a:r>
            <a:endParaRPr lang="ko-KR" altLang="en-US" sz="900" b="1">
              <a:cs typeface="Times New Roman" panose="02020603050405020304" pitchFamily="18" charset="0"/>
            </a:endParaRPr>
          </a:p>
        </p:txBody>
      </p:sp>
      <p:grpSp>
        <p:nvGrpSpPr>
          <p:cNvPr id="66584" name="그룹 19"/>
          <p:cNvGrpSpPr>
            <a:grpSpLocks/>
          </p:cNvGrpSpPr>
          <p:nvPr/>
        </p:nvGrpSpPr>
        <p:grpSpPr bwMode="auto">
          <a:xfrm>
            <a:off x="6156325" y="4540250"/>
            <a:ext cx="2849563" cy="2138363"/>
            <a:chOff x="6156558" y="4540927"/>
            <a:chExt cx="2849419" cy="2137734"/>
          </a:xfrm>
        </p:grpSpPr>
        <p:sp>
          <p:nvSpPr>
            <p:cNvPr id="239" name="모서리가 둥근 직사각형 216">
              <a:extLst>
                <a:ext uri="{FF2B5EF4-FFF2-40B4-BE49-F238E27FC236}">
                  <a16:creationId xmlns:a16="http://schemas.microsoft.com/office/drawing/2014/main" id="{3C2275A7-2C0B-4ADD-A07E-254931E64979}"/>
                </a:ext>
              </a:extLst>
            </p:cNvPr>
            <p:cNvSpPr/>
            <p:nvPr/>
          </p:nvSpPr>
          <p:spPr>
            <a:xfrm>
              <a:off x="6156558" y="4540927"/>
              <a:ext cx="2849419" cy="2137734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/>
            <a:lstStyle>
              <a:lvl1pPr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1pPr>
              <a:lvl2pPr marL="742950" indent="-28575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2pPr>
              <a:lvl3pPr marL="11430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3pPr>
              <a:lvl4pPr marL="16002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4pPr>
              <a:lvl5pPr marL="20574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9pPr>
            </a:lstStyle>
            <a:p>
              <a:pPr algn="r">
                <a:defRPr/>
              </a:pPr>
              <a:r>
                <a:rPr lang="en-US" altLang="ko-KR" sz="1000" b="1" smtClean="0">
                  <a:solidFill>
                    <a:srgbClr val="000000"/>
                  </a:solidFill>
                  <a:cs typeface="Times New Roman" panose="02020603050405020304" pitchFamily="18" charset="0"/>
                </a:rPr>
                <a:t>Utility</a:t>
              </a:r>
              <a:endParaRPr lang="ko-KR" altLang="en-US" sz="1000" b="1" smtClean="0">
                <a:solidFill>
                  <a:srgbClr val="000000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240" name="직사각형 239">
              <a:extLst>
                <a:ext uri="{FF2B5EF4-FFF2-40B4-BE49-F238E27FC236}">
                  <a16:creationId xmlns:a16="http://schemas.microsoft.com/office/drawing/2014/main" id="{18E8CF29-D69E-440C-B8BE-18A9D89125B5}"/>
                </a:ext>
              </a:extLst>
            </p:cNvPr>
            <p:cNvSpPr/>
            <p:nvPr/>
          </p:nvSpPr>
          <p:spPr>
            <a:xfrm>
              <a:off x="6361336" y="4929751"/>
              <a:ext cx="1022298" cy="165844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1pPr>
              <a:lvl2pPr marL="742950" indent="-28575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2pPr>
              <a:lvl3pPr marL="11430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3pPr>
              <a:lvl4pPr marL="16002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4pPr>
              <a:lvl5pPr marL="20574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9pPr>
            </a:lstStyle>
            <a:p>
              <a:pPr algn="ctr">
                <a:defRPr/>
              </a:pPr>
              <a:endParaRPr lang="ko-KR" altLang="en-US" sz="1000" smtClean="0">
                <a:solidFill>
                  <a:srgbClr val="FFFFFF"/>
                </a:solidFill>
              </a:endParaRPr>
            </a:p>
          </p:txBody>
        </p:sp>
        <p:sp>
          <p:nvSpPr>
            <p:cNvPr id="241" name="직사각형 240">
              <a:extLst>
                <a:ext uri="{FF2B5EF4-FFF2-40B4-BE49-F238E27FC236}">
                  <a16:creationId xmlns:a16="http://schemas.microsoft.com/office/drawing/2014/main" id="{120AD49E-B900-4071-A3CD-84F880033BD1}"/>
                </a:ext>
              </a:extLst>
            </p:cNvPr>
            <p:cNvSpPr/>
            <p:nvPr/>
          </p:nvSpPr>
          <p:spPr>
            <a:xfrm>
              <a:off x="7747153" y="4929751"/>
              <a:ext cx="1022298" cy="165844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1pPr>
              <a:lvl2pPr marL="742950" indent="-28575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2pPr>
              <a:lvl3pPr marL="11430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3pPr>
              <a:lvl4pPr marL="16002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4pPr>
              <a:lvl5pPr marL="20574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9pPr>
            </a:lstStyle>
            <a:p>
              <a:pPr algn="ctr">
                <a:defRPr/>
              </a:pPr>
              <a:endParaRPr lang="ko-KR" altLang="en-US" sz="1000" smtClean="0">
                <a:solidFill>
                  <a:srgbClr val="FFFFFF"/>
                </a:solidFill>
              </a:endParaRPr>
            </a:p>
          </p:txBody>
        </p:sp>
        <p:sp>
          <p:nvSpPr>
            <p:cNvPr id="66680" name="TextBox 241"/>
            <p:cNvSpPr txBox="1">
              <a:spLocks noChangeArrowheads="1"/>
            </p:cNvSpPr>
            <p:nvPr/>
          </p:nvSpPr>
          <p:spPr bwMode="auto">
            <a:xfrm>
              <a:off x="6464700" y="4933042"/>
              <a:ext cx="748923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ko-KR" sz="900" b="1">
                  <a:cs typeface="Times New Roman" panose="02020603050405020304" pitchFamily="18" charset="0"/>
                </a:rPr>
                <a:t>Distributed</a:t>
              </a:r>
            </a:p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ko-KR" sz="900" b="1">
                  <a:cs typeface="Times New Roman" panose="02020603050405020304" pitchFamily="18" charset="0"/>
                </a:rPr>
                <a:t>Generation</a:t>
              </a:r>
              <a:endParaRPr lang="ko-KR" altLang="en-US" sz="900" b="1">
                <a:cs typeface="Times New Roman" panose="02020603050405020304" pitchFamily="18" charset="0"/>
              </a:endParaRPr>
            </a:p>
          </p:txBody>
        </p:sp>
        <p:sp>
          <p:nvSpPr>
            <p:cNvPr id="66681" name="TextBox 242"/>
            <p:cNvSpPr txBox="1">
              <a:spLocks noChangeArrowheads="1"/>
            </p:cNvSpPr>
            <p:nvPr/>
          </p:nvSpPr>
          <p:spPr bwMode="auto">
            <a:xfrm>
              <a:off x="7829100" y="4929407"/>
              <a:ext cx="1022384" cy="230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ko-KR" sz="900" b="1">
                  <a:cs typeface="Times New Roman" panose="02020603050405020304" pitchFamily="18" charset="0"/>
                </a:rPr>
                <a:t>Power Plant</a:t>
              </a:r>
              <a:endParaRPr lang="ko-KR" altLang="en-US" sz="900" b="1">
                <a:cs typeface="Times New Roman" panose="02020603050405020304" pitchFamily="18" charset="0"/>
              </a:endParaRPr>
            </a:p>
          </p:txBody>
        </p:sp>
        <p:sp>
          <p:nvSpPr>
            <p:cNvPr id="244" name="모서리가 둥근 직사각형 141">
              <a:extLst>
                <a:ext uri="{FF2B5EF4-FFF2-40B4-BE49-F238E27FC236}">
                  <a16:creationId xmlns:a16="http://schemas.microsoft.com/office/drawing/2014/main" id="{8735892B-D946-4B0B-A90F-236C2BBE6681}"/>
                </a:ext>
              </a:extLst>
            </p:cNvPr>
            <p:cNvSpPr/>
            <p:nvPr/>
          </p:nvSpPr>
          <p:spPr>
            <a:xfrm>
              <a:off x="6464517" y="5350314"/>
              <a:ext cx="819109" cy="247577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1pPr>
              <a:lvl2pPr marL="742950" indent="-28575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2pPr>
              <a:lvl3pPr marL="11430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3pPr>
              <a:lvl4pPr marL="16002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4pPr>
              <a:lvl5pPr marL="20574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9pPr>
            </a:lstStyle>
            <a:p>
              <a:pPr algn="ctr">
                <a:defRPr/>
              </a:pPr>
              <a:r>
                <a:rPr lang="en-US" altLang="ko-KR" sz="900" smtClean="0">
                  <a:cs typeface="Times New Roman" panose="02020603050405020304" pitchFamily="18" charset="0"/>
                </a:rPr>
                <a:t>Solar Power</a:t>
              </a:r>
              <a:endParaRPr lang="ko-KR" altLang="en-US" sz="900" smtClean="0">
                <a:cs typeface="Times New Roman" panose="02020603050405020304" pitchFamily="18" charset="0"/>
              </a:endParaRPr>
            </a:p>
          </p:txBody>
        </p:sp>
        <p:sp>
          <p:nvSpPr>
            <p:cNvPr id="245" name="모서리가 둥근 직사각형 222">
              <a:extLst>
                <a:ext uri="{FF2B5EF4-FFF2-40B4-BE49-F238E27FC236}">
                  <a16:creationId xmlns:a16="http://schemas.microsoft.com/office/drawing/2014/main" id="{CC573B41-FB2A-492D-8604-C434DA9B0926}"/>
                </a:ext>
              </a:extLst>
            </p:cNvPr>
            <p:cNvSpPr/>
            <p:nvPr/>
          </p:nvSpPr>
          <p:spPr>
            <a:xfrm>
              <a:off x="6464517" y="5682004"/>
              <a:ext cx="819109" cy="249164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1pPr>
              <a:lvl2pPr marL="742950" indent="-28575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2pPr>
              <a:lvl3pPr marL="11430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3pPr>
              <a:lvl4pPr marL="16002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4pPr>
              <a:lvl5pPr marL="20574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9pPr>
            </a:lstStyle>
            <a:p>
              <a:pPr algn="ctr">
                <a:defRPr/>
              </a:pPr>
              <a:r>
                <a:rPr lang="en-US" altLang="ko-KR" sz="900" smtClean="0">
                  <a:cs typeface="Times New Roman" panose="02020603050405020304" pitchFamily="18" charset="0"/>
                </a:rPr>
                <a:t>Wind Power</a:t>
              </a:r>
              <a:endParaRPr lang="ko-KR" altLang="en-US" sz="900" smtClean="0">
                <a:cs typeface="Times New Roman" panose="02020603050405020304" pitchFamily="18" charset="0"/>
              </a:endParaRPr>
            </a:p>
          </p:txBody>
        </p:sp>
        <p:sp>
          <p:nvSpPr>
            <p:cNvPr id="246" name="모서리가 둥근 직사각형 223">
              <a:extLst>
                <a:ext uri="{FF2B5EF4-FFF2-40B4-BE49-F238E27FC236}">
                  <a16:creationId xmlns:a16="http://schemas.microsoft.com/office/drawing/2014/main" id="{F25EADB7-09A8-473B-829D-FFCF507C5808}"/>
                </a:ext>
              </a:extLst>
            </p:cNvPr>
            <p:cNvSpPr/>
            <p:nvPr/>
          </p:nvSpPr>
          <p:spPr>
            <a:xfrm>
              <a:off x="6464517" y="6012107"/>
              <a:ext cx="819109" cy="249164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1pPr>
              <a:lvl2pPr marL="742950" indent="-28575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2pPr>
              <a:lvl3pPr marL="11430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3pPr>
              <a:lvl4pPr marL="16002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4pPr>
              <a:lvl5pPr marL="20574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9pPr>
            </a:lstStyle>
            <a:p>
              <a:pPr algn="ctr">
                <a:defRPr/>
              </a:pPr>
              <a:r>
                <a:rPr lang="en-US" altLang="ko-KR" sz="900" smtClean="0">
                  <a:cs typeface="Times New Roman" panose="02020603050405020304" pitchFamily="18" charset="0"/>
                </a:rPr>
                <a:t>Battery</a:t>
              </a:r>
              <a:endParaRPr lang="ko-KR" altLang="en-US" sz="900" smtClean="0">
                <a:cs typeface="Times New Roman" panose="02020603050405020304" pitchFamily="18" charset="0"/>
              </a:endParaRPr>
            </a:p>
          </p:txBody>
        </p:sp>
        <p:sp>
          <p:nvSpPr>
            <p:cNvPr id="247" name="모서리가 둥근 직사각형 224">
              <a:extLst>
                <a:ext uri="{FF2B5EF4-FFF2-40B4-BE49-F238E27FC236}">
                  <a16:creationId xmlns:a16="http://schemas.microsoft.com/office/drawing/2014/main" id="{7797796C-2919-4AB8-8D9D-46258E4BA0C8}"/>
                </a:ext>
              </a:extLst>
            </p:cNvPr>
            <p:cNvSpPr/>
            <p:nvPr/>
          </p:nvSpPr>
          <p:spPr>
            <a:xfrm>
              <a:off x="7843986" y="5132891"/>
              <a:ext cx="819109" cy="434847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1pPr>
              <a:lvl2pPr marL="742950" indent="-28575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2pPr>
              <a:lvl3pPr marL="11430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3pPr>
              <a:lvl4pPr marL="16002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4pPr>
              <a:lvl5pPr marL="20574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9pPr>
            </a:lstStyle>
            <a:p>
              <a:pPr algn="ctr">
                <a:defRPr/>
              </a:pPr>
              <a:r>
                <a:rPr lang="en-US" altLang="ko-KR" sz="900" smtClean="0">
                  <a:cs typeface="Times New Roman" panose="02020603050405020304" pitchFamily="18" charset="0"/>
                </a:rPr>
                <a:t>Nuclear</a:t>
              </a:r>
            </a:p>
            <a:p>
              <a:pPr algn="ctr">
                <a:defRPr/>
              </a:pPr>
              <a:r>
                <a:rPr lang="en-US" altLang="ko-KR" sz="900" smtClean="0">
                  <a:cs typeface="Times New Roman" panose="02020603050405020304" pitchFamily="18" charset="0"/>
                </a:rPr>
                <a:t>Power Station</a:t>
              </a:r>
              <a:endParaRPr lang="ko-KR" altLang="en-US" sz="900" smtClean="0">
                <a:cs typeface="Times New Roman" panose="02020603050405020304" pitchFamily="18" charset="0"/>
              </a:endParaRPr>
            </a:p>
          </p:txBody>
        </p:sp>
        <p:sp>
          <p:nvSpPr>
            <p:cNvPr id="248" name="모서리가 둥근 직사각형 225">
              <a:extLst>
                <a:ext uri="{FF2B5EF4-FFF2-40B4-BE49-F238E27FC236}">
                  <a16:creationId xmlns:a16="http://schemas.microsoft.com/office/drawing/2014/main" id="{A95DE287-155C-4BEF-B330-42591EE60DB3}"/>
                </a:ext>
              </a:extLst>
            </p:cNvPr>
            <p:cNvSpPr/>
            <p:nvPr/>
          </p:nvSpPr>
          <p:spPr>
            <a:xfrm>
              <a:off x="7843986" y="5607413"/>
              <a:ext cx="819109" cy="433261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1pPr>
              <a:lvl2pPr marL="742950" indent="-28575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2pPr>
              <a:lvl3pPr marL="11430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3pPr>
              <a:lvl4pPr marL="16002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4pPr>
              <a:lvl5pPr marL="20574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9pPr>
            </a:lstStyle>
            <a:p>
              <a:pPr algn="ctr">
                <a:defRPr/>
              </a:pPr>
              <a:r>
                <a:rPr lang="en-US" altLang="ko-KR" sz="900" smtClean="0">
                  <a:cs typeface="Times New Roman" panose="02020603050405020304" pitchFamily="18" charset="0"/>
                </a:rPr>
                <a:t>Thermal</a:t>
              </a:r>
            </a:p>
            <a:p>
              <a:pPr algn="ctr">
                <a:defRPr/>
              </a:pPr>
              <a:r>
                <a:rPr lang="en-US" altLang="ko-KR" sz="900" smtClean="0">
                  <a:cs typeface="Times New Roman" panose="02020603050405020304" pitchFamily="18" charset="0"/>
                </a:rPr>
                <a:t>Power</a:t>
              </a:r>
            </a:p>
            <a:p>
              <a:pPr algn="ctr">
                <a:defRPr/>
              </a:pPr>
              <a:r>
                <a:rPr lang="en-US" altLang="ko-KR" sz="900" smtClean="0">
                  <a:cs typeface="Times New Roman" panose="02020603050405020304" pitchFamily="18" charset="0"/>
                </a:rPr>
                <a:t>Station</a:t>
              </a:r>
              <a:endParaRPr lang="ko-KR" altLang="en-US" sz="900" smtClean="0">
                <a:cs typeface="Times New Roman" panose="02020603050405020304" pitchFamily="18" charset="0"/>
              </a:endParaRPr>
            </a:p>
          </p:txBody>
        </p:sp>
        <p:sp>
          <p:nvSpPr>
            <p:cNvPr id="249" name="모서리가 둥근 직사각형 226">
              <a:extLst>
                <a:ext uri="{FF2B5EF4-FFF2-40B4-BE49-F238E27FC236}">
                  <a16:creationId xmlns:a16="http://schemas.microsoft.com/office/drawing/2014/main" id="{DA7CDEAF-A395-4AA3-8E03-0F2314056C4B}"/>
                </a:ext>
              </a:extLst>
            </p:cNvPr>
            <p:cNvSpPr/>
            <p:nvPr/>
          </p:nvSpPr>
          <p:spPr>
            <a:xfrm>
              <a:off x="7843986" y="6097807"/>
              <a:ext cx="819109" cy="434847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1pPr>
              <a:lvl2pPr marL="742950" indent="-28575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2pPr>
              <a:lvl3pPr marL="11430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3pPr>
              <a:lvl4pPr marL="16002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4pPr>
              <a:lvl5pPr marL="20574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9pPr>
            </a:lstStyle>
            <a:p>
              <a:pPr algn="ctr">
                <a:defRPr/>
              </a:pPr>
              <a:r>
                <a:rPr lang="en-US" altLang="ko-KR" sz="900" smtClean="0">
                  <a:cs typeface="Times New Roman" panose="02020603050405020304" pitchFamily="18" charset="0"/>
                </a:rPr>
                <a:t>Hydro</a:t>
              </a:r>
            </a:p>
            <a:p>
              <a:pPr algn="ctr">
                <a:defRPr/>
              </a:pPr>
              <a:r>
                <a:rPr lang="en-US" altLang="ko-KR" sz="900" smtClean="0">
                  <a:cs typeface="Times New Roman" panose="02020603050405020304" pitchFamily="18" charset="0"/>
                </a:rPr>
                <a:t>Power</a:t>
              </a:r>
            </a:p>
            <a:p>
              <a:pPr algn="ctr">
                <a:defRPr/>
              </a:pPr>
              <a:r>
                <a:rPr lang="en-US" altLang="ko-KR" sz="900" smtClean="0">
                  <a:cs typeface="Times New Roman" panose="02020603050405020304" pitchFamily="18" charset="0"/>
                </a:rPr>
                <a:t>Station</a:t>
              </a:r>
              <a:endParaRPr lang="ko-KR" altLang="en-US" sz="900" smtClean="0">
                <a:cs typeface="Times New Roman" panose="02020603050405020304" pitchFamily="18" charset="0"/>
              </a:endParaRPr>
            </a:p>
          </p:txBody>
        </p:sp>
      </p:grpSp>
      <p:pic>
        <p:nvPicPr>
          <p:cNvPr id="66585" name="Picture 2" descr="Substation icon에 대한 이미지 검색결과">
            <a:hlinkClick r:id="rId4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2575" y="3965575"/>
            <a:ext cx="701675" cy="87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6586" name="TextBox 250"/>
          <p:cNvSpPr txBox="1">
            <a:spLocks noChangeArrowheads="1"/>
          </p:cNvSpPr>
          <p:nvPr/>
        </p:nvSpPr>
        <p:spPr bwMode="auto">
          <a:xfrm>
            <a:off x="2770188" y="3535363"/>
            <a:ext cx="184150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ko-KR" altLang="en-US" sz="900" b="1">
              <a:cs typeface="Times New Roman" panose="02020603050405020304" pitchFamily="18" charset="0"/>
            </a:endParaRPr>
          </a:p>
        </p:txBody>
      </p:sp>
      <p:sp>
        <p:nvSpPr>
          <p:cNvPr id="66587" name="TextBox 251"/>
          <p:cNvSpPr txBox="1">
            <a:spLocks noChangeArrowheads="1"/>
          </p:cNvSpPr>
          <p:nvPr/>
        </p:nvSpPr>
        <p:spPr bwMode="auto">
          <a:xfrm>
            <a:off x="3738563" y="3522663"/>
            <a:ext cx="939800" cy="36988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ko-KR" sz="900" b="1">
                <a:cs typeface="Times New Roman" panose="02020603050405020304" pitchFamily="18" charset="0"/>
              </a:rPr>
              <a:t>Transmission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ko-KR" sz="900" b="1">
                <a:cs typeface="Times New Roman" panose="02020603050405020304" pitchFamily="18" charset="0"/>
              </a:rPr>
              <a:t> &amp; Distribution</a:t>
            </a:r>
            <a:endParaRPr lang="ko-KR" altLang="en-US" sz="900" b="1">
              <a:cs typeface="Times New Roman" panose="02020603050405020304" pitchFamily="18" charset="0"/>
            </a:endParaRPr>
          </a:p>
        </p:txBody>
      </p:sp>
      <p:sp>
        <p:nvSpPr>
          <p:cNvPr id="263" name="모서리가 둥근 직사각형 134">
            <a:extLst>
              <a:ext uri="{FF2B5EF4-FFF2-40B4-BE49-F238E27FC236}">
                <a16:creationId xmlns:a16="http://schemas.microsoft.com/office/drawing/2014/main" id="{83187FC6-5376-4B3C-A50A-341F94C74B2D}"/>
              </a:ext>
            </a:extLst>
          </p:cNvPr>
          <p:cNvSpPr/>
          <p:nvPr/>
        </p:nvSpPr>
        <p:spPr>
          <a:xfrm>
            <a:off x="2752725" y="1517650"/>
            <a:ext cx="3065463" cy="498157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/>
          <a:lstStyle>
            <a:lvl1pPr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r">
              <a:defRPr/>
            </a:pPr>
            <a:endParaRPr lang="en-US" altLang="ko-KR" sz="900" b="1" smtClean="0">
              <a:cs typeface="Times New Roman" panose="02020603050405020304" pitchFamily="18" charset="0"/>
            </a:endParaRPr>
          </a:p>
          <a:p>
            <a:pPr algn="r">
              <a:defRPr/>
            </a:pPr>
            <a:endParaRPr lang="ko-KR" altLang="en-US" sz="900" b="1" smtClean="0">
              <a:cs typeface="Times New Roman" panose="02020603050405020304" pitchFamily="18" charset="0"/>
            </a:endParaRPr>
          </a:p>
        </p:txBody>
      </p:sp>
      <p:pic>
        <p:nvPicPr>
          <p:cNvPr id="66589" name="Picture 6" descr="transmission line icon transparent에 대한 이미지 검색결과">
            <a:hlinkClick r:id="rId6"/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2238" y="2900363"/>
            <a:ext cx="696912" cy="735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6590" name="Picture 6" descr="transmission line icon transparent에 대한 이미지 검색결과">
            <a:hlinkClick r:id="rId6"/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8900" y="4437063"/>
            <a:ext cx="750888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6591" name="Picture 6" descr="transmission line icon transparent에 대한 이미지 검색결과">
            <a:hlinkClick r:id="rId6"/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9175" y="3678238"/>
            <a:ext cx="757238" cy="80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69" name="꺾인 연결선 151">
            <a:extLst>
              <a:ext uri="{FF2B5EF4-FFF2-40B4-BE49-F238E27FC236}">
                <a16:creationId xmlns:a16="http://schemas.microsoft.com/office/drawing/2014/main" id="{579B1143-C77B-4B58-94F5-A499656700E0}"/>
              </a:ext>
            </a:extLst>
          </p:cNvPr>
          <p:cNvCxnSpPr>
            <a:stCxn id="322" idx="3"/>
            <a:endCxn id="66594" idx="1"/>
          </p:cNvCxnSpPr>
          <p:nvPr/>
        </p:nvCxnSpPr>
        <p:spPr>
          <a:xfrm flipV="1">
            <a:off x="2097088" y="3621088"/>
            <a:ext cx="1035050" cy="669925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꺾인 연결선 153">
            <a:extLst>
              <a:ext uri="{FF2B5EF4-FFF2-40B4-BE49-F238E27FC236}">
                <a16:creationId xmlns:a16="http://schemas.microsoft.com/office/drawing/2014/main" id="{D3A05E9D-3CE8-4BF2-9052-6EF855B752EE}"/>
              </a:ext>
            </a:extLst>
          </p:cNvPr>
          <p:cNvCxnSpPr>
            <a:stCxn id="322" idx="3"/>
            <a:endCxn id="66595" idx="1"/>
          </p:cNvCxnSpPr>
          <p:nvPr/>
        </p:nvCxnSpPr>
        <p:spPr>
          <a:xfrm>
            <a:off x="2097088" y="4291013"/>
            <a:ext cx="979487" cy="261937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6594" name="Picture 2" descr="Substation icon에 대한 이미지 검색결과">
            <a:hlinkClick r:id="rId4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60" r="10658"/>
          <a:stretch>
            <a:fillRect/>
          </a:stretch>
        </p:blipFill>
        <p:spPr bwMode="auto">
          <a:xfrm>
            <a:off x="3132138" y="3225800"/>
            <a:ext cx="576262" cy="79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6595" name="Picture 2" descr="Substation icon에 대한 이미지 검색결과">
            <a:hlinkClick r:id="rId4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6575" y="4157663"/>
            <a:ext cx="749300" cy="79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76" name="꺾인 연결선 194">
            <a:extLst>
              <a:ext uri="{FF2B5EF4-FFF2-40B4-BE49-F238E27FC236}">
                <a16:creationId xmlns:a16="http://schemas.microsoft.com/office/drawing/2014/main" id="{64A61A71-7B20-4210-B11B-E5835AECDE2F}"/>
              </a:ext>
            </a:extLst>
          </p:cNvPr>
          <p:cNvCxnSpPr>
            <a:stCxn id="261" idx="2"/>
            <a:endCxn id="239" idx="0"/>
          </p:cNvCxnSpPr>
          <p:nvPr/>
        </p:nvCxnSpPr>
        <p:spPr>
          <a:xfrm rot="5400000">
            <a:off x="7392988" y="4341812"/>
            <a:ext cx="387350" cy="9525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1" name="직선 화살표 연결선 280">
            <a:extLst>
              <a:ext uri="{FF2B5EF4-FFF2-40B4-BE49-F238E27FC236}">
                <a16:creationId xmlns:a16="http://schemas.microsoft.com/office/drawing/2014/main" id="{3F28077C-09E8-4FFE-980D-BC64C5BC3887}"/>
              </a:ext>
            </a:extLst>
          </p:cNvPr>
          <p:cNvCxnSpPr/>
          <p:nvPr/>
        </p:nvCxnSpPr>
        <p:spPr>
          <a:xfrm rot="10800000" flipV="1">
            <a:off x="146050" y="2787650"/>
            <a:ext cx="319088" cy="0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직선 화살표 연결선 281">
            <a:extLst>
              <a:ext uri="{FF2B5EF4-FFF2-40B4-BE49-F238E27FC236}">
                <a16:creationId xmlns:a16="http://schemas.microsoft.com/office/drawing/2014/main" id="{F9F26F3A-4B7E-4F20-BEB5-3BBAEC43B22E}"/>
              </a:ext>
            </a:extLst>
          </p:cNvPr>
          <p:cNvCxnSpPr/>
          <p:nvPr/>
        </p:nvCxnSpPr>
        <p:spPr>
          <a:xfrm rot="10800000">
            <a:off x="146050" y="2654300"/>
            <a:ext cx="319088" cy="0"/>
          </a:xfrm>
          <a:prstGeom prst="straightConnector1">
            <a:avLst/>
          </a:prstGeom>
          <a:ln w="19050">
            <a:solidFill>
              <a:srgbClr val="C00000"/>
            </a:solidFill>
            <a:prstDash val="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직선 화살표 연결선 282">
            <a:extLst>
              <a:ext uri="{FF2B5EF4-FFF2-40B4-BE49-F238E27FC236}">
                <a16:creationId xmlns:a16="http://schemas.microsoft.com/office/drawing/2014/main" id="{5FED1BC4-6987-4FDB-A555-2D897AE2E544}"/>
              </a:ext>
            </a:extLst>
          </p:cNvPr>
          <p:cNvCxnSpPr/>
          <p:nvPr/>
        </p:nvCxnSpPr>
        <p:spPr>
          <a:xfrm rot="10800000" flipV="1">
            <a:off x="139700" y="2514600"/>
            <a:ext cx="319088" cy="0"/>
          </a:xfrm>
          <a:prstGeom prst="straightConnector1">
            <a:avLst/>
          </a:prstGeom>
          <a:ln w="19050">
            <a:solidFill>
              <a:schemeClr val="accent2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4" name="직사각형 283">
            <a:extLst>
              <a:ext uri="{FF2B5EF4-FFF2-40B4-BE49-F238E27FC236}">
                <a16:creationId xmlns:a16="http://schemas.microsoft.com/office/drawing/2014/main" id="{1B2B57DC-E184-4A5D-8622-40103362065E}"/>
              </a:ext>
            </a:extLst>
          </p:cNvPr>
          <p:cNvSpPr/>
          <p:nvPr/>
        </p:nvSpPr>
        <p:spPr>
          <a:xfrm>
            <a:off x="79375" y="2406650"/>
            <a:ext cx="2028825" cy="4953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ctr">
              <a:defRPr/>
            </a:pPr>
            <a:endParaRPr lang="ko-KR" altLang="en-US" sz="1000" smtClean="0">
              <a:solidFill>
                <a:srgbClr val="FFFFFF"/>
              </a:solidFill>
            </a:endParaRPr>
          </a:p>
        </p:txBody>
      </p:sp>
      <p:sp>
        <p:nvSpPr>
          <p:cNvPr id="66601" name="TextBox 284"/>
          <p:cNvSpPr txBox="1">
            <a:spLocks noChangeArrowheads="1"/>
          </p:cNvSpPr>
          <p:nvPr/>
        </p:nvSpPr>
        <p:spPr bwMode="auto">
          <a:xfrm>
            <a:off x="568325" y="2406650"/>
            <a:ext cx="1393825" cy="21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ko-KR" sz="800">
                <a:cs typeface="Times New Roman" panose="02020603050405020304" pitchFamily="18" charset="0"/>
              </a:rPr>
              <a:t>Demand Response &amp; Control</a:t>
            </a:r>
            <a:endParaRPr lang="ko-KR" altLang="en-US" sz="800">
              <a:cs typeface="Times New Roman" panose="02020603050405020304" pitchFamily="18" charset="0"/>
            </a:endParaRPr>
          </a:p>
        </p:txBody>
      </p:sp>
      <p:sp>
        <p:nvSpPr>
          <p:cNvPr id="66602" name="TextBox 285"/>
          <p:cNvSpPr txBox="1">
            <a:spLocks noChangeArrowheads="1"/>
          </p:cNvSpPr>
          <p:nvPr/>
        </p:nvSpPr>
        <p:spPr bwMode="auto">
          <a:xfrm>
            <a:off x="568325" y="2533650"/>
            <a:ext cx="989013" cy="21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ko-KR" sz="800">
                <a:cs typeface="Times New Roman" panose="02020603050405020304" pitchFamily="18" charset="0"/>
              </a:rPr>
              <a:t>Monitoring (Meter)</a:t>
            </a:r>
            <a:endParaRPr lang="ko-KR" altLang="en-US" sz="800">
              <a:cs typeface="Times New Roman" panose="02020603050405020304" pitchFamily="18" charset="0"/>
            </a:endParaRPr>
          </a:p>
        </p:txBody>
      </p:sp>
      <p:sp>
        <p:nvSpPr>
          <p:cNvPr id="66603" name="TextBox 286"/>
          <p:cNvSpPr txBox="1">
            <a:spLocks noChangeArrowheads="1"/>
          </p:cNvSpPr>
          <p:nvPr/>
        </p:nvSpPr>
        <p:spPr bwMode="auto">
          <a:xfrm>
            <a:off x="568325" y="2667000"/>
            <a:ext cx="1487488" cy="21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ko-KR" sz="800">
                <a:cs typeface="Times New Roman" panose="02020603050405020304" pitchFamily="18" charset="0"/>
              </a:rPr>
              <a:t>Sell Saved/Produced Electricity</a:t>
            </a:r>
            <a:endParaRPr lang="ko-KR" altLang="en-US" sz="800">
              <a:cs typeface="Times New Roman" panose="02020603050405020304" pitchFamily="18" charset="0"/>
            </a:endParaRPr>
          </a:p>
        </p:txBody>
      </p:sp>
      <p:cxnSp>
        <p:nvCxnSpPr>
          <p:cNvPr id="289" name="직선 연결선 288">
            <a:extLst>
              <a:ext uri="{FF2B5EF4-FFF2-40B4-BE49-F238E27FC236}">
                <a16:creationId xmlns:a16="http://schemas.microsoft.com/office/drawing/2014/main" id="{5CB82018-0B60-4DF9-B905-A7C8BFA53224}"/>
              </a:ext>
            </a:extLst>
          </p:cNvPr>
          <p:cNvCxnSpPr/>
          <p:nvPr/>
        </p:nvCxnSpPr>
        <p:spPr>
          <a:xfrm flipV="1">
            <a:off x="3670300" y="3267075"/>
            <a:ext cx="261938" cy="95250"/>
          </a:xfrm>
          <a:prstGeom prst="line">
            <a:avLst/>
          </a:prstGeom>
          <a:ln w="381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0" name="직선 연결선 289">
            <a:extLst>
              <a:ext uri="{FF2B5EF4-FFF2-40B4-BE49-F238E27FC236}">
                <a16:creationId xmlns:a16="http://schemas.microsoft.com/office/drawing/2014/main" id="{E10457D7-70A6-439D-BE23-187F4AF1AB0C}"/>
              </a:ext>
            </a:extLst>
          </p:cNvPr>
          <p:cNvCxnSpPr/>
          <p:nvPr/>
        </p:nvCxnSpPr>
        <p:spPr>
          <a:xfrm>
            <a:off x="4595813" y="3246438"/>
            <a:ext cx="619125" cy="409575"/>
          </a:xfrm>
          <a:prstGeom prst="line">
            <a:avLst/>
          </a:prstGeom>
          <a:ln w="381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1" name="직선 연결선 290">
            <a:extLst>
              <a:ext uri="{FF2B5EF4-FFF2-40B4-BE49-F238E27FC236}">
                <a16:creationId xmlns:a16="http://schemas.microsoft.com/office/drawing/2014/main" id="{CBF69BCE-5F08-45AE-95F7-FD485B8349F1}"/>
              </a:ext>
            </a:extLst>
          </p:cNvPr>
          <p:cNvCxnSpPr/>
          <p:nvPr/>
        </p:nvCxnSpPr>
        <p:spPr>
          <a:xfrm flipV="1">
            <a:off x="4468813" y="4478338"/>
            <a:ext cx="739775" cy="550862"/>
          </a:xfrm>
          <a:prstGeom prst="line">
            <a:avLst/>
          </a:prstGeom>
          <a:ln w="381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2" name="직선 연결선 291">
            <a:extLst>
              <a:ext uri="{FF2B5EF4-FFF2-40B4-BE49-F238E27FC236}">
                <a16:creationId xmlns:a16="http://schemas.microsoft.com/office/drawing/2014/main" id="{C27BEF01-948C-47C0-BA1E-55A9FC0643F3}"/>
              </a:ext>
            </a:extLst>
          </p:cNvPr>
          <p:cNvCxnSpPr/>
          <p:nvPr/>
        </p:nvCxnSpPr>
        <p:spPr>
          <a:xfrm>
            <a:off x="3616325" y="4922838"/>
            <a:ext cx="438150" cy="112712"/>
          </a:xfrm>
          <a:prstGeom prst="line">
            <a:avLst/>
          </a:prstGeom>
          <a:ln w="381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3" name="직선 연결선 292">
            <a:extLst>
              <a:ext uri="{FF2B5EF4-FFF2-40B4-BE49-F238E27FC236}">
                <a16:creationId xmlns:a16="http://schemas.microsoft.com/office/drawing/2014/main" id="{AAB060E1-8D2A-4CC9-B77B-C0597E904577}"/>
              </a:ext>
            </a:extLst>
          </p:cNvPr>
          <p:cNvCxnSpPr/>
          <p:nvPr/>
        </p:nvCxnSpPr>
        <p:spPr>
          <a:xfrm>
            <a:off x="5445125" y="3952875"/>
            <a:ext cx="711200" cy="1657350"/>
          </a:xfrm>
          <a:prstGeom prst="line">
            <a:avLst/>
          </a:prstGeom>
          <a:ln w="381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6609" name="Picture 14" descr="CUSTOMER ICON transparent에 대한 이미지 검색결과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900" y="1806575"/>
            <a:ext cx="652463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6610" name="TextBox 294"/>
          <p:cNvSpPr txBox="1">
            <a:spLocks noChangeArrowheads="1"/>
          </p:cNvSpPr>
          <p:nvPr/>
        </p:nvSpPr>
        <p:spPr bwMode="auto">
          <a:xfrm>
            <a:off x="620713" y="2105025"/>
            <a:ext cx="563562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ko-KR" sz="700" b="1">
                <a:solidFill>
                  <a:schemeClr val="bg1"/>
                </a:solidFill>
                <a:cs typeface="Times New Roman" panose="02020603050405020304" pitchFamily="18" charset="0"/>
              </a:rPr>
              <a:t>Customer</a:t>
            </a:r>
            <a:endParaRPr lang="ko-KR" altLang="en-US" sz="700" b="1">
              <a:solidFill>
                <a:schemeClr val="bg1"/>
              </a:solidFill>
              <a:cs typeface="Times New Roman" panose="02020603050405020304" pitchFamily="18" charset="0"/>
            </a:endParaRPr>
          </a:p>
        </p:txBody>
      </p:sp>
      <p:cxnSp>
        <p:nvCxnSpPr>
          <p:cNvPr id="298" name="직선 화살표 연결선 297">
            <a:extLst>
              <a:ext uri="{FF2B5EF4-FFF2-40B4-BE49-F238E27FC236}">
                <a16:creationId xmlns:a16="http://schemas.microsoft.com/office/drawing/2014/main" id="{AA684BAE-00B0-46C3-91C0-4A9D7A5C3F28}"/>
              </a:ext>
            </a:extLst>
          </p:cNvPr>
          <p:cNvCxnSpPr>
            <a:stCxn id="328" idx="1"/>
            <a:endCxn id="174" idx="2"/>
          </p:cNvCxnSpPr>
          <p:nvPr/>
        </p:nvCxnSpPr>
        <p:spPr>
          <a:xfrm rot="10800000">
            <a:off x="2457450" y="5456238"/>
            <a:ext cx="2427288" cy="230187"/>
          </a:xfrm>
          <a:prstGeom prst="bentConnector2">
            <a:avLst/>
          </a:prstGeom>
          <a:ln w="15875">
            <a:solidFill>
              <a:srgbClr val="FF0000"/>
            </a:solidFill>
            <a:prstDash val="dashDot"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6612" name="그룹 39"/>
          <p:cNvGrpSpPr>
            <a:grpSpLocks/>
          </p:cNvGrpSpPr>
          <p:nvPr/>
        </p:nvGrpSpPr>
        <p:grpSpPr bwMode="auto">
          <a:xfrm>
            <a:off x="3211513" y="1608138"/>
            <a:ext cx="2395537" cy="1244600"/>
            <a:chOff x="3211908" y="1608138"/>
            <a:chExt cx="2394816" cy="1244798"/>
          </a:xfrm>
        </p:grpSpPr>
        <p:sp>
          <p:nvSpPr>
            <p:cNvPr id="267" name="직사각형 266">
              <a:extLst>
                <a:ext uri="{FF2B5EF4-FFF2-40B4-BE49-F238E27FC236}">
                  <a16:creationId xmlns:a16="http://schemas.microsoft.com/office/drawing/2014/main" id="{F61E7EAE-9569-4D8E-9B20-2840397563E7}"/>
                </a:ext>
              </a:extLst>
            </p:cNvPr>
            <p:cNvSpPr/>
            <p:nvPr/>
          </p:nvSpPr>
          <p:spPr bwMode="auto">
            <a:xfrm>
              <a:off x="4686251" y="1608138"/>
              <a:ext cx="920473" cy="123844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/>
            <a:lstStyle>
              <a:lvl1pPr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1pPr>
              <a:lvl2pPr marL="742950" indent="-28575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2pPr>
              <a:lvl3pPr marL="11430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3pPr>
              <a:lvl4pPr marL="16002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4pPr>
              <a:lvl5pPr marL="20574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9pPr>
            </a:lstStyle>
            <a:p>
              <a:pPr algn="ctr">
                <a:defRPr/>
              </a:pPr>
              <a:endParaRPr lang="ko-KR" altLang="en-US" sz="900" b="1" smtClean="0">
                <a:cs typeface="Times New Roman" panose="02020603050405020304" pitchFamily="18" charset="0"/>
              </a:endParaRPr>
            </a:p>
          </p:txBody>
        </p:sp>
        <p:sp>
          <p:nvSpPr>
            <p:cNvPr id="268" name="모서리가 둥근 직사각형 148">
              <a:extLst>
                <a:ext uri="{FF2B5EF4-FFF2-40B4-BE49-F238E27FC236}">
                  <a16:creationId xmlns:a16="http://schemas.microsoft.com/office/drawing/2014/main" id="{E09417E6-4AF1-4F53-B188-B0600FE75912}"/>
                </a:ext>
              </a:extLst>
            </p:cNvPr>
            <p:cNvSpPr/>
            <p:nvPr/>
          </p:nvSpPr>
          <p:spPr bwMode="auto">
            <a:xfrm>
              <a:off x="3226191" y="2611598"/>
              <a:ext cx="415800" cy="241338"/>
            </a:xfrm>
            <a:prstGeom prst="round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36000" tIns="0" rIns="36000" bIns="0" anchor="ctr"/>
            <a:lstStyle>
              <a:lvl1pPr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1pPr>
              <a:lvl2pPr marL="742950" indent="-28575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2pPr>
              <a:lvl3pPr marL="11430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3pPr>
              <a:lvl4pPr marL="16002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4pPr>
              <a:lvl5pPr marL="20574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9pPr>
            </a:lstStyle>
            <a:p>
              <a:pPr algn="ctr">
                <a:defRPr/>
              </a:pPr>
              <a:r>
                <a:rPr lang="en-US" altLang="ko-KR" sz="800" smtClean="0">
                  <a:solidFill>
                    <a:srgbClr val="000000"/>
                  </a:solidFill>
                  <a:cs typeface="Times New Roman" panose="02020603050405020304" pitchFamily="18" charset="0"/>
                </a:rPr>
                <a:t>VEN/</a:t>
              </a:r>
            </a:p>
            <a:p>
              <a:pPr algn="ctr">
                <a:defRPr/>
              </a:pPr>
              <a:r>
                <a:rPr lang="en-US" altLang="ko-KR" sz="800" smtClean="0">
                  <a:solidFill>
                    <a:srgbClr val="000000"/>
                  </a:solidFill>
                  <a:cs typeface="Times New Roman" panose="02020603050405020304" pitchFamily="18" charset="0"/>
                </a:rPr>
                <a:t>VTN</a:t>
              </a:r>
              <a:endParaRPr lang="ko-KR" altLang="en-US" sz="800" smtClean="0">
                <a:solidFill>
                  <a:srgbClr val="000000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275" name="모서리가 둥근 직사각형 191">
              <a:extLst>
                <a:ext uri="{FF2B5EF4-FFF2-40B4-BE49-F238E27FC236}">
                  <a16:creationId xmlns:a16="http://schemas.microsoft.com/office/drawing/2014/main" id="{0E4EB5F2-FBC1-4FB7-A7A1-8EC6A0FEBD36}"/>
                </a:ext>
              </a:extLst>
            </p:cNvPr>
            <p:cNvSpPr/>
            <p:nvPr/>
          </p:nvSpPr>
          <p:spPr bwMode="auto">
            <a:xfrm>
              <a:off x="4984611" y="2322627"/>
              <a:ext cx="417387" cy="220697"/>
            </a:xfrm>
            <a:prstGeom prst="round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>
              <a:lvl1pPr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1pPr>
              <a:lvl2pPr marL="742950" indent="-28575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2pPr>
              <a:lvl3pPr marL="11430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3pPr>
              <a:lvl4pPr marL="16002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4pPr>
              <a:lvl5pPr marL="20574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9pPr>
            </a:lstStyle>
            <a:p>
              <a:pPr algn="ctr">
                <a:defRPr/>
              </a:pPr>
              <a:r>
                <a:rPr lang="en-US" altLang="ko-KR" sz="800" smtClean="0">
                  <a:solidFill>
                    <a:srgbClr val="000000"/>
                  </a:solidFill>
                  <a:cs typeface="Times New Roman" panose="02020603050405020304" pitchFamily="18" charset="0"/>
                </a:rPr>
                <a:t>VTN</a:t>
              </a:r>
              <a:endParaRPr lang="ko-KR" altLang="en-US" sz="800" smtClean="0">
                <a:solidFill>
                  <a:srgbClr val="000000"/>
                </a:solidFill>
                <a:cs typeface="Times New Roman" panose="02020603050405020304" pitchFamily="18" charset="0"/>
              </a:endParaRPr>
            </a:p>
          </p:txBody>
        </p:sp>
        <p:cxnSp>
          <p:nvCxnSpPr>
            <p:cNvPr id="280" name="직선 화살표 연결선 279">
              <a:extLst>
                <a:ext uri="{FF2B5EF4-FFF2-40B4-BE49-F238E27FC236}">
                  <a16:creationId xmlns:a16="http://schemas.microsoft.com/office/drawing/2014/main" id="{8E9758F8-8F2C-4F4F-A406-BF52045B6367}"/>
                </a:ext>
              </a:extLst>
            </p:cNvPr>
            <p:cNvCxnSpPr>
              <a:stCxn id="310" idx="2"/>
              <a:endCxn id="275" idx="0"/>
            </p:cNvCxnSpPr>
            <p:nvPr/>
          </p:nvCxnSpPr>
          <p:spPr bwMode="auto">
            <a:xfrm>
              <a:off x="5184576" y="2162263"/>
              <a:ext cx="9522" cy="160364"/>
            </a:xfrm>
            <a:prstGeom prst="straightConnector1">
              <a:avLst/>
            </a:prstGeom>
            <a:ln w="12700">
              <a:solidFill>
                <a:srgbClr val="1966FF"/>
              </a:solidFill>
              <a:prstDash val="sysDash"/>
              <a:headEnd type="arrow" w="sm" len="sm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직선 화살표 연결선 298">
              <a:extLst>
                <a:ext uri="{FF2B5EF4-FFF2-40B4-BE49-F238E27FC236}">
                  <a16:creationId xmlns:a16="http://schemas.microsoft.com/office/drawing/2014/main" id="{2481155F-0591-41AE-B98C-90B664A9E403}"/>
                </a:ext>
              </a:extLst>
            </p:cNvPr>
            <p:cNvCxnSpPr>
              <a:stCxn id="275" idx="1"/>
              <a:endCxn id="268" idx="3"/>
            </p:cNvCxnSpPr>
            <p:nvPr/>
          </p:nvCxnSpPr>
          <p:spPr bwMode="auto">
            <a:xfrm flipH="1">
              <a:off x="3641991" y="2433769"/>
              <a:ext cx="1342621" cy="298497"/>
            </a:xfrm>
            <a:prstGeom prst="straightConnector1">
              <a:avLst/>
            </a:prstGeom>
            <a:ln w="12700">
              <a:solidFill>
                <a:srgbClr val="1966FF"/>
              </a:solidFill>
              <a:prstDash val="sysDash"/>
              <a:headEnd type="arrow" w="sm" len="sm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1" name="모서리가 둥근 직사각형 148">
              <a:extLst>
                <a:ext uri="{FF2B5EF4-FFF2-40B4-BE49-F238E27FC236}">
                  <a16:creationId xmlns:a16="http://schemas.microsoft.com/office/drawing/2014/main" id="{E09417E6-4AF1-4F53-B188-B0600FE75912}"/>
                </a:ext>
              </a:extLst>
            </p:cNvPr>
            <p:cNvSpPr/>
            <p:nvPr/>
          </p:nvSpPr>
          <p:spPr bwMode="auto">
            <a:xfrm>
              <a:off x="3211908" y="1816133"/>
              <a:ext cx="415800" cy="219110"/>
            </a:xfrm>
            <a:prstGeom prst="round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36000" tIns="0" rIns="36000" bIns="0" anchor="ctr"/>
            <a:lstStyle>
              <a:lvl1pPr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1pPr>
              <a:lvl2pPr marL="742950" indent="-28575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2pPr>
              <a:lvl3pPr marL="11430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3pPr>
              <a:lvl4pPr marL="16002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4pPr>
              <a:lvl5pPr marL="20574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9pPr>
            </a:lstStyle>
            <a:p>
              <a:pPr algn="ctr">
                <a:defRPr/>
              </a:pPr>
              <a:r>
                <a:rPr lang="en-US" altLang="ko-KR" sz="800" smtClean="0">
                  <a:solidFill>
                    <a:srgbClr val="000000"/>
                  </a:solidFill>
                  <a:cs typeface="Times New Roman" panose="02020603050405020304" pitchFamily="18" charset="0"/>
                </a:rPr>
                <a:t>VEN/</a:t>
              </a:r>
              <a:br>
                <a:rPr lang="en-US" altLang="ko-KR" sz="800" smtClean="0">
                  <a:solidFill>
                    <a:srgbClr val="000000"/>
                  </a:solidFill>
                  <a:cs typeface="Times New Roman" panose="02020603050405020304" pitchFamily="18" charset="0"/>
                </a:rPr>
              </a:br>
              <a:r>
                <a:rPr lang="en-US" altLang="ko-KR" sz="800" smtClean="0">
                  <a:solidFill>
                    <a:srgbClr val="000000"/>
                  </a:solidFill>
                  <a:cs typeface="Times New Roman" panose="02020603050405020304" pitchFamily="18" charset="0"/>
                </a:rPr>
                <a:t>VTN</a:t>
              </a:r>
              <a:endParaRPr lang="ko-KR" altLang="en-US" sz="800" smtClean="0">
                <a:solidFill>
                  <a:srgbClr val="000000"/>
                </a:solidFill>
                <a:cs typeface="Times New Roman" panose="02020603050405020304" pitchFamily="18" charset="0"/>
              </a:endParaRPr>
            </a:p>
          </p:txBody>
        </p:sp>
        <p:cxnSp>
          <p:nvCxnSpPr>
            <p:cNvPr id="162" name="직선 화살표 연결선 161">
              <a:extLst>
                <a:ext uri="{FF2B5EF4-FFF2-40B4-BE49-F238E27FC236}">
                  <a16:creationId xmlns:a16="http://schemas.microsoft.com/office/drawing/2014/main" id="{2481155F-0591-41AE-B98C-90B664A9E403}"/>
                </a:ext>
              </a:extLst>
            </p:cNvPr>
            <p:cNvCxnSpPr>
              <a:stCxn id="275" idx="1"/>
              <a:endCxn id="161" idx="3"/>
            </p:cNvCxnSpPr>
            <p:nvPr/>
          </p:nvCxnSpPr>
          <p:spPr bwMode="auto">
            <a:xfrm flipH="1" flipV="1">
              <a:off x="3627708" y="1925689"/>
              <a:ext cx="1356903" cy="508081"/>
            </a:xfrm>
            <a:prstGeom prst="straightConnector1">
              <a:avLst/>
            </a:prstGeom>
            <a:ln w="12700">
              <a:solidFill>
                <a:srgbClr val="1966FF"/>
              </a:solidFill>
              <a:prstDash val="sysDash"/>
              <a:headEnd type="arrow" w="sm" len="sm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6" name="모서리가 둥근 직사각형 148">
              <a:extLst>
                <a:ext uri="{FF2B5EF4-FFF2-40B4-BE49-F238E27FC236}">
                  <a16:creationId xmlns:a16="http://schemas.microsoft.com/office/drawing/2014/main" id="{E09417E6-4AF1-4F53-B188-B0600FE75912}"/>
                </a:ext>
              </a:extLst>
            </p:cNvPr>
            <p:cNvSpPr/>
            <p:nvPr/>
          </p:nvSpPr>
          <p:spPr bwMode="auto">
            <a:xfrm>
              <a:off x="3221430" y="2132096"/>
              <a:ext cx="415800" cy="220697"/>
            </a:xfrm>
            <a:prstGeom prst="round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36000" tIns="0" rIns="36000" bIns="0" anchor="ctr"/>
            <a:lstStyle>
              <a:lvl1pPr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1pPr>
              <a:lvl2pPr marL="742950" indent="-28575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2pPr>
              <a:lvl3pPr marL="11430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3pPr>
              <a:lvl4pPr marL="16002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4pPr>
              <a:lvl5pPr marL="20574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9pPr>
            </a:lstStyle>
            <a:p>
              <a:pPr algn="ctr">
                <a:defRPr/>
              </a:pPr>
              <a:r>
                <a:rPr lang="en-US" altLang="ko-KR" sz="800" smtClean="0">
                  <a:solidFill>
                    <a:srgbClr val="000000"/>
                  </a:solidFill>
                  <a:cs typeface="Times New Roman" panose="02020603050405020304" pitchFamily="18" charset="0"/>
                </a:rPr>
                <a:t>VEN/</a:t>
              </a:r>
            </a:p>
            <a:p>
              <a:pPr algn="ctr">
                <a:defRPr/>
              </a:pPr>
              <a:r>
                <a:rPr lang="en-US" altLang="ko-KR" sz="800" smtClean="0">
                  <a:solidFill>
                    <a:srgbClr val="000000"/>
                  </a:solidFill>
                  <a:cs typeface="Times New Roman" panose="02020603050405020304" pitchFamily="18" charset="0"/>
                </a:rPr>
                <a:t>VTN</a:t>
              </a:r>
              <a:endParaRPr lang="ko-KR" altLang="en-US" sz="800" smtClean="0">
                <a:solidFill>
                  <a:srgbClr val="000000"/>
                </a:solidFill>
                <a:cs typeface="Times New Roman" panose="02020603050405020304" pitchFamily="18" charset="0"/>
              </a:endParaRPr>
            </a:p>
          </p:txBody>
        </p:sp>
        <p:cxnSp>
          <p:nvCxnSpPr>
            <p:cNvPr id="177" name="직선 화살표 연결선 176">
              <a:extLst>
                <a:ext uri="{FF2B5EF4-FFF2-40B4-BE49-F238E27FC236}">
                  <a16:creationId xmlns:a16="http://schemas.microsoft.com/office/drawing/2014/main" id="{2481155F-0591-41AE-B98C-90B664A9E403}"/>
                </a:ext>
              </a:extLst>
            </p:cNvPr>
            <p:cNvCxnSpPr>
              <a:stCxn id="275" idx="1"/>
              <a:endCxn id="176" idx="3"/>
            </p:cNvCxnSpPr>
            <p:nvPr/>
          </p:nvCxnSpPr>
          <p:spPr bwMode="auto">
            <a:xfrm flipH="1" flipV="1">
              <a:off x="3637230" y="2243239"/>
              <a:ext cx="1347381" cy="190530"/>
            </a:xfrm>
            <a:prstGeom prst="straightConnector1">
              <a:avLst/>
            </a:prstGeom>
            <a:ln w="12700">
              <a:solidFill>
                <a:srgbClr val="1966FF"/>
              </a:solidFill>
              <a:prstDash val="sysDash"/>
              <a:headEnd type="arrow" w="sm" len="sm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04" name="꺾인 연결선 15">
            <a:extLst>
              <a:ext uri="{FF2B5EF4-FFF2-40B4-BE49-F238E27FC236}">
                <a16:creationId xmlns:a16="http://schemas.microsoft.com/office/drawing/2014/main" id="{D61B6F7B-B393-4A44-B823-670DF5165E45}"/>
              </a:ext>
            </a:extLst>
          </p:cNvPr>
          <p:cNvCxnSpPr>
            <a:stCxn id="328" idx="3"/>
            <a:endCxn id="267" idx="3"/>
          </p:cNvCxnSpPr>
          <p:nvPr/>
        </p:nvCxnSpPr>
        <p:spPr>
          <a:xfrm flipV="1">
            <a:off x="5554663" y="2227263"/>
            <a:ext cx="52387" cy="3459162"/>
          </a:xfrm>
          <a:prstGeom prst="bentConnector3">
            <a:avLst>
              <a:gd name="adj1" fmla="val 539100"/>
            </a:avLst>
          </a:prstGeom>
          <a:ln w="15875">
            <a:solidFill>
              <a:srgbClr val="FF0000"/>
            </a:solidFill>
            <a:prstDash val="dash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6614" name="그룹 20"/>
          <p:cNvGrpSpPr>
            <a:grpSpLocks/>
          </p:cNvGrpSpPr>
          <p:nvPr/>
        </p:nvGrpSpPr>
        <p:grpSpPr bwMode="auto">
          <a:xfrm>
            <a:off x="6154738" y="1509713"/>
            <a:ext cx="2849562" cy="2838450"/>
            <a:chOff x="6155431" y="1509622"/>
            <a:chExt cx="2849419" cy="2838261"/>
          </a:xfrm>
        </p:grpSpPr>
        <p:sp>
          <p:nvSpPr>
            <p:cNvPr id="253" name="모서리가 둥근 직사각형 102">
              <a:extLst>
                <a:ext uri="{FF2B5EF4-FFF2-40B4-BE49-F238E27FC236}">
                  <a16:creationId xmlns:a16="http://schemas.microsoft.com/office/drawing/2014/main" id="{D5DEAE9B-911D-44D4-A761-7BE34E63BB08}"/>
                </a:ext>
              </a:extLst>
            </p:cNvPr>
            <p:cNvSpPr/>
            <p:nvPr/>
          </p:nvSpPr>
          <p:spPr>
            <a:xfrm>
              <a:off x="6155431" y="1509622"/>
              <a:ext cx="2849419" cy="2838261"/>
            </a:xfrm>
            <a:prstGeom prst="roundRect">
              <a:avLst/>
            </a:prstGeom>
            <a:noFill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/>
            <a:lstStyle>
              <a:lvl1pPr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1pPr>
              <a:lvl2pPr marL="742950" indent="-28575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2pPr>
              <a:lvl3pPr marL="11430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3pPr>
              <a:lvl4pPr marL="16002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4pPr>
              <a:lvl5pPr marL="20574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9pPr>
            </a:lstStyle>
            <a:p>
              <a:pPr algn="r">
                <a:defRPr/>
              </a:pPr>
              <a:r>
                <a:rPr lang="en-US" altLang="ko-KR" sz="900" b="1" smtClean="0">
                  <a:solidFill>
                    <a:srgbClr val="000000"/>
                  </a:solidFill>
                  <a:cs typeface="Times New Roman" panose="02020603050405020304" pitchFamily="18" charset="0"/>
                </a:rPr>
                <a:t>Market(e.g. KPX[KOREA], PJM[USA])</a:t>
              </a:r>
              <a:endParaRPr lang="ko-KR" altLang="en-US" sz="900" b="1" smtClean="0">
                <a:solidFill>
                  <a:srgbClr val="000000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254" name="직사각형 253">
              <a:extLst>
                <a:ext uri="{FF2B5EF4-FFF2-40B4-BE49-F238E27FC236}">
                  <a16:creationId xmlns:a16="http://schemas.microsoft.com/office/drawing/2014/main" id="{6FF286B6-D0F9-4A9D-860D-FBEDB9DAB7B1}"/>
                </a:ext>
              </a:extLst>
            </p:cNvPr>
            <p:cNvSpPr/>
            <p:nvPr/>
          </p:nvSpPr>
          <p:spPr>
            <a:xfrm>
              <a:off x="6444342" y="2095370"/>
              <a:ext cx="2290647" cy="212552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1pPr>
              <a:lvl2pPr marL="742950" indent="-28575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2pPr>
              <a:lvl3pPr marL="11430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3pPr>
              <a:lvl4pPr marL="16002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4pPr>
              <a:lvl5pPr marL="20574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9pPr>
            </a:lstStyle>
            <a:p>
              <a:pPr algn="ctr">
                <a:defRPr/>
              </a:pPr>
              <a:endParaRPr lang="ko-KR" altLang="en-US" sz="1000" smtClean="0">
                <a:solidFill>
                  <a:srgbClr val="FFFFFF"/>
                </a:solidFill>
              </a:endParaRPr>
            </a:p>
          </p:txBody>
        </p:sp>
        <p:sp>
          <p:nvSpPr>
            <p:cNvPr id="66654" name="TextBox 254"/>
            <p:cNvSpPr txBox="1">
              <a:spLocks noChangeArrowheads="1"/>
            </p:cNvSpPr>
            <p:nvPr/>
          </p:nvSpPr>
          <p:spPr bwMode="auto">
            <a:xfrm>
              <a:off x="6616787" y="2053617"/>
              <a:ext cx="2058498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ko-KR" sz="1100">
                  <a:cs typeface="Times New Roman" panose="02020603050405020304" pitchFamily="18" charset="0"/>
                </a:rPr>
                <a:t>Electricity Service </a:t>
              </a:r>
            </a:p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ko-KR" sz="1100">
                  <a:cs typeface="Times New Roman" panose="02020603050405020304" pitchFamily="18" charset="0"/>
                </a:rPr>
                <a:t>based on DR Pricing Policy</a:t>
              </a:r>
              <a:endParaRPr lang="ko-KR" altLang="en-US" sz="1100">
                <a:cs typeface="Times New Roman" panose="02020603050405020304" pitchFamily="18" charset="0"/>
              </a:endParaRPr>
            </a:p>
          </p:txBody>
        </p:sp>
        <p:sp>
          <p:nvSpPr>
            <p:cNvPr id="256" name="모서리가 둥근 직사각형 46">
              <a:extLst>
                <a:ext uri="{FF2B5EF4-FFF2-40B4-BE49-F238E27FC236}">
                  <a16:creationId xmlns:a16="http://schemas.microsoft.com/office/drawing/2014/main" id="{6C8276D5-5F8E-4C4E-9687-63C62B058D3C}"/>
                </a:ext>
              </a:extLst>
            </p:cNvPr>
            <p:cNvSpPr/>
            <p:nvPr/>
          </p:nvSpPr>
          <p:spPr>
            <a:xfrm>
              <a:off x="6680867" y="2533491"/>
              <a:ext cx="1806484" cy="273032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1pPr>
              <a:lvl2pPr marL="742950" indent="-28575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2pPr>
              <a:lvl3pPr marL="11430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3pPr>
              <a:lvl4pPr marL="16002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4pPr>
              <a:lvl5pPr marL="20574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9pPr>
            </a:lstStyle>
            <a:p>
              <a:pPr algn="ctr">
                <a:defRPr/>
              </a:pPr>
              <a:endParaRPr lang="ko-KR" altLang="en-US" sz="900" smtClean="0">
                <a:solidFill>
                  <a:srgbClr val="FFFFFF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66656" name="TextBox 256"/>
            <p:cNvSpPr txBox="1">
              <a:spLocks noChangeArrowheads="1"/>
            </p:cNvSpPr>
            <p:nvPr/>
          </p:nvSpPr>
          <p:spPr bwMode="auto">
            <a:xfrm>
              <a:off x="7738896" y="2543785"/>
              <a:ext cx="605291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ko-KR" sz="1000">
                  <a:cs typeface="Times New Roman" panose="02020603050405020304" pitchFamily="18" charset="0"/>
                </a:rPr>
                <a:t>Billing</a:t>
              </a:r>
              <a:endParaRPr lang="ko-KR" altLang="en-US" sz="1000">
                <a:cs typeface="Times New Roman" panose="02020603050405020304" pitchFamily="18" charset="0"/>
              </a:endParaRPr>
            </a:p>
          </p:txBody>
        </p:sp>
        <p:sp>
          <p:nvSpPr>
            <p:cNvPr id="66657" name="TextBox 257"/>
            <p:cNvSpPr txBox="1">
              <a:spLocks noChangeArrowheads="1"/>
            </p:cNvSpPr>
            <p:nvPr/>
          </p:nvSpPr>
          <p:spPr bwMode="auto">
            <a:xfrm>
              <a:off x="6811587" y="2545155"/>
              <a:ext cx="759938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ko-KR" sz="1000">
                  <a:cs typeface="Times New Roman" panose="02020603050405020304" pitchFamily="18" charset="0"/>
                </a:rPr>
                <a:t>Incentive</a:t>
              </a:r>
              <a:endParaRPr lang="ko-KR" altLang="en-US" sz="1000">
                <a:cs typeface="Times New Roman" panose="02020603050405020304" pitchFamily="18" charset="0"/>
              </a:endParaRPr>
            </a:p>
          </p:txBody>
        </p:sp>
        <p:sp>
          <p:nvSpPr>
            <p:cNvPr id="259" name="모서리가 둥근 직사각형 119">
              <a:extLst>
                <a:ext uri="{FF2B5EF4-FFF2-40B4-BE49-F238E27FC236}">
                  <a16:creationId xmlns:a16="http://schemas.microsoft.com/office/drawing/2014/main" id="{2D1122A8-5703-4F0C-BC8A-E18AC3A6CBD0}"/>
                </a:ext>
              </a:extLst>
            </p:cNvPr>
            <p:cNvSpPr/>
            <p:nvPr/>
          </p:nvSpPr>
          <p:spPr>
            <a:xfrm>
              <a:off x="6690391" y="2966850"/>
              <a:ext cx="1806484" cy="271444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1pPr>
              <a:lvl2pPr marL="742950" indent="-28575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2pPr>
              <a:lvl3pPr marL="11430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3pPr>
              <a:lvl4pPr marL="16002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4pPr>
              <a:lvl5pPr marL="20574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9pPr>
            </a:lstStyle>
            <a:p>
              <a:pPr algn="ctr">
                <a:defRPr/>
              </a:pPr>
              <a:endParaRPr lang="ko-KR" altLang="en-US" sz="900" smtClean="0">
                <a:solidFill>
                  <a:srgbClr val="FFFFFF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66659" name="TextBox 259"/>
            <p:cNvSpPr txBox="1">
              <a:spLocks noChangeArrowheads="1"/>
            </p:cNvSpPr>
            <p:nvPr/>
          </p:nvSpPr>
          <p:spPr bwMode="auto">
            <a:xfrm>
              <a:off x="6813558" y="2988519"/>
              <a:ext cx="1790890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ko-KR" sz="1000">
                  <a:cs typeface="Times New Roman" panose="02020603050405020304" pitchFamily="18" charset="0"/>
                </a:rPr>
                <a:t>DR Resource Manage(VTN)</a:t>
              </a:r>
              <a:endParaRPr lang="ko-KR" altLang="en-US" sz="1000">
                <a:cs typeface="Times New Roman" panose="02020603050405020304" pitchFamily="18" charset="0"/>
              </a:endParaRPr>
            </a:p>
          </p:txBody>
        </p:sp>
        <p:sp>
          <p:nvSpPr>
            <p:cNvPr id="261" name="모서리가 둥근 직사각형 129">
              <a:extLst>
                <a:ext uri="{FF2B5EF4-FFF2-40B4-BE49-F238E27FC236}">
                  <a16:creationId xmlns:a16="http://schemas.microsoft.com/office/drawing/2014/main" id="{94A5BB58-4181-4B60-A75F-B844FC1CD5D3}"/>
                </a:ext>
              </a:extLst>
            </p:cNvPr>
            <p:cNvSpPr/>
            <p:nvPr/>
          </p:nvSpPr>
          <p:spPr>
            <a:xfrm>
              <a:off x="6688804" y="3533549"/>
              <a:ext cx="1806484" cy="619084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1pPr>
              <a:lvl2pPr marL="742950" indent="-28575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2pPr>
              <a:lvl3pPr marL="11430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3pPr>
              <a:lvl4pPr marL="16002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4pPr>
              <a:lvl5pPr marL="20574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9pPr>
            </a:lstStyle>
            <a:p>
              <a:pPr algn="ctr">
                <a:defRPr/>
              </a:pPr>
              <a:endParaRPr lang="ko-KR" altLang="en-US" sz="900" smtClean="0">
                <a:solidFill>
                  <a:srgbClr val="FFFFFF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66661" name="TextBox 261"/>
            <p:cNvSpPr txBox="1">
              <a:spLocks noChangeArrowheads="1"/>
            </p:cNvSpPr>
            <p:nvPr/>
          </p:nvSpPr>
          <p:spPr bwMode="auto">
            <a:xfrm>
              <a:off x="6813275" y="3535789"/>
              <a:ext cx="1552532" cy="2539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ko-KR" sz="1000">
                  <a:cs typeface="Times New Roman" panose="02020603050405020304" pitchFamily="18" charset="0"/>
                </a:rPr>
                <a:t>Monitoring (</a:t>
              </a:r>
              <a:r>
                <a:rPr lang="en-US" altLang="ko-KR" sz="1000" b="1">
                  <a:cs typeface="Times New Roman" panose="02020603050405020304" pitchFamily="18" charset="0"/>
                </a:rPr>
                <a:t>EMS</a:t>
              </a:r>
              <a:r>
                <a:rPr lang="en-US" altLang="ko-KR" sz="1000">
                  <a:cs typeface="Times New Roman" panose="02020603050405020304" pitchFamily="18" charset="0"/>
                </a:rPr>
                <a:t>)</a:t>
              </a:r>
              <a:endParaRPr lang="ko-KR" altLang="en-US" sz="1000">
                <a:cs typeface="Times New Roman" panose="02020603050405020304" pitchFamily="18" charset="0"/>
              </a:endParaRPr>
            </a:p>
          </p:txBody>
        </p:sp>
        <p:sp>
          <p:nvSpPr>
            <p:cNvPr id="300" name="모서리가 둥근 직사각형 120">
              <a:extLst>
                <a:ext uri="{FF2B5EF4-FFF2-40B4-BE49-F238E27FC236}">
                  <a16:creationId xmlns:a16="http://schemas.microsoft.com/office/drawing/2014/main" id="{02CB3865-2AC7-434A-A929-21F15EEC1F7F}"/>
                </a:ext>
              </a:extLst>
            </p:cNvPr>
            <p:cNvSpPr/>
            <p:nvPr/>
          </p:nvSpPr>
          <p:spPr>
            <a:xfrm>
              <a:off x="6723727" y="3752610"/>
              <a:ext cx="598457" cy="276207"/>
            </a:xfrm>
            <a:prstGeom prst="round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anchor="ctr"/>
            <a:lstStyle>
              <a:lvl1pPr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1pPr>
              <a:lvl2pPr marL="742950" indent="-28575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2pPr>
              <a:lvl3pPr marL="11430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3pPr>
              <a:lvl4pPr marL="16002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4pPr>
              <a:lvl5pPr marL="20574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9pPr>
            </a:lstStyle>
            <a:p>
              <a:pPr algn="ctr">
                <a:defRPr/>
              </a:pPr>
              <a:r>
                <a:rPr lang="en-US" altLang="ko-KR" sz="1000" smtClean="0">
                  <a:solidFill>
                    <a:srgbClr val="000000"/>
                  </a:solidFill>
                  <a:cs typeface="Times New Roman" panose="02020603050405020304" pitchFamily="18" charset="0"/>
                </a:rPr>
                <a:t>Schedule</a:t>
              </a:r>
              <a:endParaRPr lang="ko-KR" altLang="en-US" sz="1000" smtClean="0">
                <a:solidFill>
                  <a:srgbClr val="000000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301" name="모서리가 둥근 직사각형 127">
              <a:extLst>
                <a:ext uri="{FF2B5EF4-FFF2-40B4-BE49-F238E27FC236}">
                  <a16:creationId xmlns:a16="http://schemas.microsoft.com/office/drawing/2014/main" id="{F60A380A-B5E0-409F-8C93-8941FD084BF0}"/>
                </a:ext>
              </a:extLst>
            </p:cNvPr>
            <p:cNvSpPr/>
            <p:nvPr/>
          </p:nvSpPr>
          <p:spPr>
            <a:xfrm>
              <a:off x="7360283" y="3752610"/>
              <a:ext cx="542898" cy="276207"/>
            </a:xfrm>
            <a:prstGeom prst="round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anchor="ctr"/>
            <a:lstStyle>
              <a:lvl1pPr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1pPr>
              <a:lvl2pPr marL="742950" indent="-28575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2pPr>
              <a:lvl3pPr marL="11430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3pPr>
              <a:lvl4pPr marL="16002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4pPr>
              <a:lvl5pPr marL="20574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9pPr>
            </a:lstStyle>
            <a:p>
              <a:pPr algn="ctr">
                <a:defRPr/>
              </a:pPr>
              <a:r>
                <a:rPr lang="en-US" altLang="ko-KR" sz="1000" smtClean="0">
                  <a:solidFill>
                    <a:srgbClr val="000000"/>
                  </a:solidFill>
                  <a:cs typeface="Times New Roman" panose="02020603050405020304" pitchFamily="18" charset="0"/>
                </a:rPr>
                <a:t>Monitor</a:t>
              </a:r>
              <a:endParaRPr lang="ko-KR" altLang="en-US" sz="1000" smtClean="0">
                <a:solidFill>
                  <a:srgbClr val="000000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302" name="모서리가 둥근 직사각형 128">
              <a:extLst>
                <a:ext uri="{FF2B5EF4-FFF2-40B4-BE49-F238E27FC236}">
                  <a16:creationId xmlns:a16="http://schemas.microsoft.com/office/drawing/2014/main" id="{FF592E64-B46D-42DC-B020-4275F36F955C}"/>
                </a:ext>
              </a:extLst>
            </p:cNvPr>
            <p:cNvSpPr/>
            <p:nvPr/>
          </p:nvSpPr>
          <p:spPr>
            <a:xfrm>
              <a:off x="7941278" y="3744673"/>
              <a:ext cx="511149" cy="277794"/>
            </a:xfrm>
            <a:prstGeom prst="round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anchor="ctr"/>
            <a:lstStyle>
              <a:lvl1pPr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1pPr>
              <a:lvl2pPr marL="742950" indent="-28575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2pPr>
              <a:lvl3pPr marL="11430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3pPr>
              <a:lvl4pPr marL="16002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4pPr>
              <a:lvl5pPr marL="20574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9pPr>
            </a:lstStyle>
            <a:p>
              <a:pPr algn="ctr">
                <a:defRPr/>
              </a:pPr>
              <a:r>
                <a:rPr lang="en-US" altLang="ko-KR" sz="1000" smtClean="0">
                  <a:solidFill>
                    <a:srgbClr val="000000"/>
                  </a:solidFill>
                  <a:cs typeface="Times New Roman" panose="02020603050405020304" pitchFamily="18" charset="0"/>
                </a:rPr>
                <a:t>Report</a:t>
              </a:r>
              <a:endParaRPr lang="ko-KR" altLang="en-US" sz="1000" smtClean="0">
                <a:solidFill>
                  <a:srgbClr val="000000"/>
                </a:solidFill>
                <a:cs typeface="Times New Roman" panose="02020603050405020304" pitchFamily="18" charset="0"/>
              </a:endParaRPr>
            </a:p>
          </p:txBody>
        </p:sp>
        <p:cxnSp>
          <p:nvCxnSpPr>
            <p:cNvPr id="303" name="직선 화살표 연결선 302">
              <a:extLst>
                <a:ext uri="{FF2B5EF4-FFF2-40B4-BE49-F238E27FC236}">
                  <a16:creationId xmlns:a16="http://schemas.microsoft.com/office/drawing/2014/main" id="{8E46091F-8970-4488-B02A-BB89DADF6926}"/>
                </a:ext>
              </a:extLst>
            </p:cNvPr>
            <p:cNvCxnSpPr>
              <a:stCxn id="259" idx="2"/>
              <a:endCxn id="66661" idx="0"/>
            </p:cNvCxnSpPr>
            <p:nvPr/>
          </p:nvCxnSpPr>
          <p:spPr>
            <a:xfrm flipH="1">
              <a:off x="7588871" y="3238294"/>
              <a:ext cx="4763" cy="296843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꺾인 연결선 21">
              <a:extLst>
                <a:ext uri="{FF2B5EF4-FFF2-40B4-BE49-F238E27FC236}">
                  <a16:creationId xmlns:a16="http://schemas.microsoft.com/office/drawing/2014/main" id="{EC0E4A34-B40E-4A64-B8FF-C34211547AC9}"/>
                </a:ext>
              </a:extLst>
            </p:cNvPr>
            <p:cNvCxnSpPr>
              <a:stCxn id="256" idx="3"/>
              <a:endCxn id="259" idx="3"/>
            </p:cNvCxnSpPr>
            <p:nvPr/>
          </p:nvCxnSpPr>
          <p:spPr>
            <a:xfrm>
              <a:off x="8487351" y="2670007"/>
              <a:ext cx="9525" cy="431771"/>
            </a:xfrm>
            <a:prstGeom prst="bentConnector3">
              <a:avLst>
                <a:gd name="adj1" fmla="val 1985205"/>
              </a:avLst>
            </a:prstGeom>
            <a:ln w="19050">
              <a:solidFill>
                <a:srgbClr val="C00000"/>
              </a:solidFill>
              <a:prstDash val="dash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꺾인 연결선 136">
              <a:extLst>
                <a:ext uri="{FF2B5EF4-FFF2-40B4-BE49-F238E27FC236}">
                  <a16:creationId xmlns:a16="http://schemas.microsoft.com/office/drawing/2014/main" id="{6B4D5CE4-FFBD-4505-8AA7-AD8C5B7DCA2A}"/>
                </a:ext>
              </a:extLst>
            </p:cNvPr>
            <p:cNvCxnSpPr>
              <a:stCxn id="259" idx="3"/>
              <a:endCxn id="261" idx="3"/>
            </p:cNvCxnSpPr>
            <p:nvPr/>
          </p:nvCxnSpPr>
          <p:spPr>
            <a:xfrm flipH="1">
              <a:off x="8495289" y="3101778"/>
              <a:ext cx="1587" cy="741314"/>
            </a:xfrm>
            <a:prstGeom prst="bentConnector3">
              <a:avLst>
                <a:gd name="adj1" fmla="val -11503025"/>
              </a:avLst>
            </a:prstGeom>
            <a:ln w="19050">
              <a:solidFill>
                <a:srgbClr val="C00000"/>
              </a:solidFill>
              <a:prstDash val="dash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6615" name="직사각형 306"/>
          <p:cNvSpPr>
            <a:spLocks noChangeArrowheads="1"/>
          </p:cNvSpPr>
          <p:nvPr/>
        </p:nvSpPr>
        <p:spPr bwMode="auto">
          <a:xfrm>
            <a:off x="2941638" y="4926013"/>
            <a:ext cx="711200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ko-KR" sz="900" b="1">
                <a:cs typeface="Times New Roman" panose="02020603050405020304" pitchFamily="18" charset="0"/>
              </a:rPr>
              <a:t>Substation</a:t>
            </a:r>
            <a:endParaRPr lang="ko-KR" altLang="en-US" sz="900" b="1">
              <a:cs typeface="Times New Roman" panose="02020603050405020304" pitchFamily="18" charset="0"/>
            </a:endParaRPr>
          </a:p>
        </p:txBody>
      </p:sp>
      <p:sp>
        <p:nvSpPr>
          <p:cNvPr id="322" name="직사각형 321">
            <a:extLst>
              <a:ext uri="{FF2B5EF4-FFF2-40B4-BE49-F238E27FC236}">
                <a16:creationId xmlns:a16="http://schemas.microsoft.com/office/drawing/2014/main" id="{3B7AAC30-15AF-4FC1-A181-5ECD4C6873B7}"/>
              </a:ext>
            </a:extLst>
          </p:cNvPr>
          <p:cNvSpPr/>
          <p:nvPr/>
        </p:nvSpPr>
        <p:spPr>
          <a:xfrm>
            <a:off x="1565275" y="4121150"/>
            <a:ext cx="531813" cy="339725"/>
          </a:xfrm>
          <a:prstGeom prst="rect">
            <a:avLst/>
          </a:prstGeom>
          <a:solidFill>
            <a:schemeClr val="bg1"/>
          </a:solidFill>
          <a:ln w="25400">
            <a:solidFill>
              <a:srgbClr val="FF000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/>
          <a:lstStyle>
            <a:lvl1pPr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ctr">
              <a:defRPr/>
            </a:pPr>
            <a:r>
              <a:rPr lang="en-US" altLang="ko-KR" sz="800" smtClean="0">
                <a:solidFill>
                  <a:srgbClr val="000000"/>
                </a:solidFill>
                <a:cs typeface="Times New Roman" panose="02020603050405020304" pitchFamily="18" charset="0"/>
              </a:rPr>
              <a:t>Smart Meter</a:t>
            </a:r>
            <a:endParaRPr lang="ko-KR" altLang="en-US" sz="800" smtClean="0">
              <a:solidFill>
                <a:srgbClr val="000000"/>
              </a:solidFill>
              <a:cs typeface="Times New Roman" panose="02020603050405020304" pitchFamily="18" charset="0"/>
            </a:endParaRPr>
          </a:p>
        </p:txBody>
      </p:sp>
      <p:grpSp>
        <p:nvGrpSpPr>
          <p:cNvPr id="66617" name="그룹 73"/>
          <p:cNvGrpSpPr>
            <a:grpSpLocks/>
          </p:cNvGrpSpPr>
          <p:nvPr/>
        </p:nvGrpSpPr>
        <p:grpSpPr bwMode="auto">
          <a:xfrm>
            <a:off x="1501775" y="3582988"/>
            <a:ext cx="650875" cy="366712"/>
            <a:chOff x="1532129" y="3378474"/>
            <a:chExt cx="651864" cy="366964"/>
          </a:xfrm>
        </p:grpSpPr>
        <p:sp>
          <p:nvSpPr>
            <p:cNvPr id="323" name="직사각형 322">
              <a:extLst>
                <a:ext uri="{FF2B5EF4-FFF2-40B4-BE49-F238E27FC236}">
                  <a16:creationId xmlns:a16="http://schemas.microsoft.com/office/drawing/2014/main" id="{60190865-B3FE-4645-9F18-472BB4EDEA55}"/>
                </a:ext>
              </a:extLst>
            </p:cNvPr>
            <p:cNvSpPr/>
            <p:nvPr/>
          </p:nvSpPr>
          <p:spPr>
            <a:xfrm>
              <a:off x="1532129" y="3378474"/>
              <a:ext cx="651864" cy="366964"/>
            </a:xfrm>
            <a:prstGeom prst="rect">
              <a:avLst/>
            </a:prstGeom>
            <a:solidFill>
              <a:srgbClr val="FFFFD1"/>
            </a:solidFill>
            <a:ln>
              <a:solidFill>
                <a:srgbClr val="19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lvl1pPr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1pPr>
              <a:lvl2pPr marL="742950" indent="-28575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2pPr>
              <a:lvl3pPr marL="11430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3pPr>
              <a:lvl4pPr marL="16002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4pPr>
              <a:lvl5pPr marL="20574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9pPr>
            </a:lstStyle>
            <a:p>
              <a:pPr algn="ctr">
                <a:defRPr/>
              </a:pPr>
              <a:r>
                <a:rPr lang="en-US" altLang="ko-KR" sz="800" smtClean="0">
                  <a:cs typeface="Times New Roman" panose="02020603050405020304" pitchFamily="18" charset="0"/>
                </a:rPr>
                <a:t>C-EMA</a:t>
              </a:r>
              <a:endParaRPr lang="ko-KR" altLang="en-US" sz="800" smtClean="0">
                <a:cs typeface="Times New Roman" panose="02020603050405020304" pitchFamily="18" charset="0"/>
              </a:endParaRPr>
            </a:p>
          </p:txBody>
        </p:sp>
        <p:sp>
          <p:nvSpPr>
            <p:cNvPr id="324" name="모서리가 둥근 직사각형 150">
              <a:extLst>
                <a:ext uri="{FF2B5EF4-FFF2-40B4-BE49-F238E27FC236}">
                  <a16:creationId xmlns:a16="http://schemas.microsoft.com/office/drawing/2014/main" id="{C84C2FBF-F270-48CD-9801-43769D3DAF45}"/>
                </a:ext>
              </a:extLst>
            </p:cNvPr>
            <p:cNvSpPr/>
            <p:nvPr/>
          </p:nvSpPr>
          <p:spPr>
            <a:xfrm>
              <a:off x="1648193" y="3564339"/>
              <a:ext cx="430866" cy="130264"/>
            </a:xfrm>
            <a:prstGeom prst="round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>
              <a:lvl1pPr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1pPr>
              <a:lvl2pPr marL="742950" indent="-28575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2pPr>
              <a:lvl3pPr marL="11430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3pPr>
              <a:lvl4pPr marL="16002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4pPr>
              <a:lvl5pPr marL="20574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9pPr>
            </a:lstStyle>
            <a:p>
              <a:pPr algn="ctr">
                <a:defRPr/>
              </a:pPr>
              <a:r>
                <a:rPr lang="en-US" altLang="ko-KR" sz="700" smtClean="0">
                  <a:solidFill>
                    <a:srgbClr val="000000"/>
                  </a:solidFill>
                </a:rPr>
                <a:t>VEN</a:t>
              </a:r>
              <a:endParaRPr lang="ko-KR" altLang="en-US" sz="700" smtClean="0">
                <a:solidFill>
                  <a:srgbClr val="000000"/>
                </a:solidFill>
              </a:endParaRPr>
            </a:p>
          </p:txBody>
        </p:sp>
      </p:grpSp>
      <p:cxnSp>
        <p:nvCxnSpPr>
          <p:cNvPr id="325" name="꺾인 연결선 80">
            <a:extLst>
              <a:ext uri="{FF2B5EF4-FFF2-40B4-BE49-F238E27FC236}">
                <a16:creationId xmlns:a16="http://schemas.microsoft.com/office/drawing/2014/main" id="{43ECD215-4B82-4B3B-8C3C-E37D855EFA96}"/>
              </a:ext>
            </a:extLst>
          </p:cNvPr>
          <p:cNvCxnSpPr>
            <a:stCxn id="322" idx="2"/>
            <a:endCxn id="174" idx="0"/>
          </p:cNvCxnSpPr>
          <p:nvPr/>
        </p:nvCxnSpPr>
        <p:spPr>
          <a:xfrm rot="16200000" flipH="1">
            <a:off x="1893887" y="4397376"/>
            <a:ext cx="500063" cy="627062"/>
          </a:xfrm>
          <a:prstGeom prst="bentConnector3">
            <a:avLst>
              <a:gd name="adj1" fmla="val 64968"/>
            </a:avLst>
          </a:prstGeom>
          <a:ln w="19050">
            <a:solidFill>
              <a:srgbClr val="FF0000"/>
            </a:solidFill>
            <a:prstDash val="dash"/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66619" name="그룹 24"/>
          <p:cNvGrpSpPr>
            <a:grpSpLocks/>
          </p:cNvGrpSpPr>
          <p:nvPr/>
        </p:nvGrpSpPr>
        <p:grpSpPr bwMode="auto">
          <a:xfrm>
            <a:off x="4884738" y="5099050"/>
            <a:ext cx="669925" cy="1174750"/>
            <a:chOff x="3007732" y="4988476"/>
            <a:chExt cx="671059" cy="1173698"/>
          </a:xfrm>
        </p:grpSpPr>
        <p:sp>
          <p:nvSpPr>
            <p:cNvPr id="328" name="직사각형 327">
              <a:extLst>
                <a:ext uri="{FF2B5EF4-FFF2-40B4-BE49-F238E27FC236}">
                  <a16:creationId xmlns:a16="http://schemas.microsoft.com/office/drawing/2014/main" id="{FCD65B6E-4A86-4FB7-8FEB-98B11666DB96}"/>
                </a:ext>
              </a:extLst>
            </p:cNvPr>
            <p:cNvSpPr/>
            <p:nvPr/>
          </p:nvSpPr>
          <p:spPr>
            <a:xfrm>
              <a:off x="3007732" y="4988476"/>
              <a:ext cx="671059" cy="117369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lvl1pPr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1pPr>
              <a:lvl2pPr marL="742950" indent="-28575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2pPr>
              <a:lvl3pPr marL="11430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3pPr>
              <a:lvl4pPr marL="16002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4pPr>
              <a:lvl5pPr marL="20574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9pPr>
            </a:lstStyle>
            <a:p>
              <a:pPr algn="ctr">
                <a:defRPr/>
              </a:pPr>
              <a:r>
                <a:rPr lang="en-US" altLang="ko-KR" sz="900" b="1" smtClean="0">
                  <a:cs typeface="Times New Roman" panose="02020603050405020304" pitchFamily="18" charset="0"/>
                </a:rPr>
                <a:t>MDMS</a:t>
              </a:r>
            </a:p>
            <a:p>
              <a:pPr algn="ctr">
                <a:defRPr/>
              </a:pPr>
              <a:r>
                <a:rPr lang="en-US" altLang="ko-KR" sz="900" b="1" smtClean="0">
                  <a:cs typeface="Times New Roman" panose="02020603050405020304" pitchFamily="18" charset="0"/>
                </a:rPr>
                <a:t>(AMI)</a:t>
              </a:r>
              <a:endParaRPr lang="ko-KR" altLang="en-US" sz="900" b="1" smtClean="0">
                <a:cs typeface="Times New Roman" panose="02020603050405020304" pitchFamily="18" charset="0"/>
              </a:endParaRPr>
            </a:p>
          </p:txBody>
        </p:sp>
        <p:pic>
          <p:nvPicPr>
            <p:cNvPr id="66646" name="Picture 2" descr="computer icon transparent에 대한 이미지 검색결과">
              <a:hlinkClick r:id="rId11"/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68736" y="5444222"/>
              <a:ext cx="542261" cy="5930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6647" name="Picture 4" descr="graph icon transparent에 대한 이미지 검색결과">
              <a:hlinkClick r:id="rId13"/>
            </p:cNvPr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79080" y="5492798"/>
              <a:ext cx="381648" cy="3766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6648" name="Picture 6" descr="graph icon transparent에 대한 이미지 검색결과">
              <a:hlinkClick r:id="rId15"/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11677" y="5497510"/>
              <a:ext cx="165340" cy="1631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6649" name="Picture 8" descr="graph icon transparent에 대한 이미지 검색결과">
              <a:hlinkClick r:id="rId17"/>
            </p:cNvPr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10882" y="5673425"/>
              <a:ext cx="165221" cy="1630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66620" name="그룹 1"/>
          <p:cNvGrpSpPr>
            <a:grpSpLocks/>
          </p:cNvGrpSpPr>
          <p:nvPr/>
        </p:nvGrpSpPr>
        <p:grpSpPr bwMode="auto">
          <a:xfrm>
            <a:off x="1536700" y="1671638"/>
            <a:ext cx="571500" cy="642937"/>
            <a:chOff x="1534660" y="1742197"/>
            <a:chExt cx="571504" cy="642942"/>
          </a:xfrm>
        </p:grpSpPr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60190865-B3FE-4645-9F18-472BB4EDEA55}"/>
                </a:ext>
              </a:extLst>
            </p:cNvPr>
            <p:cNvSpPr/>
            <p:nvPr/>
          </p:nvSpPr>
          <p:spPr>
            <a:xfrm>
              <a:off x="1534660" y="1742197"/>
              <a:ext cx="571504" cy="64294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19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lvl1pPr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1pPr>
              <a:lvl2pPr marL="742950" indent="-28575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2pPr>
              <a:lvl3pPr marL="11430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3pPr>
              <a:lvl4pPr marL="16002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4pPr>
              <a:lvl5pPr marL="20574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9pPr>
            </a:lstStyle>
            <a:p>
              <a:pPr algn="ctr">
                <a:defRPr/>
              </a:pPr>
              <a:r>
                <a:rPr lang="en-US" altLang="ko-KR" sz="800" smtClean="0">
                  <a:cs typeface="Times New Roman" panose="02020603050405020304" pitchFamily="18" charset="0"/>
                </a:rPr>
                <a:t>S-EMA</a:t>
              </a:r>
              <a:endParaRPr lang="ko-KR" altLang="en-US" sz="800" smtClean="0">
                <a:cs typeface="Times New Roman" panose="02020603050405020304" pitchFamily="18" charset="0"/>
              </a:endParaRPr>
            </a:p>
          </p:txBody>
        </p:sp>
        <p:sp>
          <p:nvSpPr>
            <p:cNvPr id="122" name="모서리가 둥근 직사각형 150">
              <a:extLst>
                <a:ext uri="{FF2B5EF4-FFF2-40B4-BE49-F238E27FC236}">
                  <a16:creationId xmlns:a16="http://schemas.microsoft.com/office/drawing/2014/main" id="{C84C2FBF-F270-48CD-9801-43769D3DAF45}"/>
                </a:ext>
              </a:extLst>
            </p:cNvPr>
            <p:cNvSpPr/>
            <p:nvPr/>
          </p:nvSpPr>
          <p:spPr>
            <a:xfrm>
              <a:off x="1606099" y="1969211"/>
              <a:ext cx="430215" cy="130176"/>
            </a:xfrm>
            <a:prstGeom prst="round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>
              <a:lvl1pPr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1pPr>
              <a:lvl2pPr marL="742950" indent="-28575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2pPr>
              <a:lvl3pPr marL="11430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3pPr>
              <a:lvl4pPr marL="16002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4pPr>
              <a:lvl5pPr marL="20574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9pPr>
            </a:lstStyle>
            <a:p>
              <a:pPr algn="ctr">
                <a:defRPr/>
              </a:pPr>
              <a:r>
                <a:rPr lang="en-US" altLang="ko-KR" sz="700" smtClean="0">
                  <a:solidFill>
                    <a:srgbClr val="000000"/>
                  </a:solidFill>
                </a:rPr>
                <a:t>VEN</a:t>
              </a:r>
              <a:endParaRPr lang="ko-KR" altLang="en-US" sz="700" smtClean="0">
                <a:solidFill>
                  <a:srgbClr val="000000"/>
                </a:solidFill>
              </a:endParaRPr>
            </a:p>
          </p:txBody>
        </p:sp>
        <p:sp>
          <p:nvSpPr>
            <p:cNvPr id="123" name="모서리가 둥근 직사각형 150">
              <a:extLst>
                <a:ext uri="{FF2B5EF4-FFF2-40B4-BE49-F238E27FC236}">
                  <a16:creationId xmlns:a16="http://schemas.microsoft.com/office/drawing/2014/main" id="{C84C2FBF-F270-48CD-9801-43769D3DAF45}"/>
                </a:ext>
              </a:extLst>
            </p:cNvPr>
            <p:cNvSpPr/>
            <p:nvPr/>
          </p:nvSpPr>
          <p:spPr>
            <a:xfrm>
              <a:off x="1606099" y="2170825"/>
              <a:ext cx="430215" cy="130176"/>
            </a:xfrm>
            <a:prstGeom prst="round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>
              <a:lvl1pPr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1pPr>
              <a:lvl2pPr marL="742950" indent="-28575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2pPr>
              <a:lvl3pPr marL="11430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3pPr>
              <a:lvl4pPr marL="16002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4pPr>
              <a:lvl5pPr marL="20574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9pPr>
            </a:lstStyle>
            <a:p>
              <a:pPr algn="ctr">
                <a:defRPr/>
              </a:pPr>
              <a:r>
                <a:rPr lang="en-US" altLang="ko-KR" sz="700" smtClean="0">
                  <a:solidFill>
                    <a:srgbClr val="000000"/>
                  </a:solidFill>
                </a:rPr>
                <a:t>VTN</a:t>
              </a:r>
              <a:endParaRPr lang="ko-KR" altLang="en-US" sz="700" smtClean="0">
                <a:solidFill>
                  <a:srgbClr val="000000"/>
                </a:solidFill>
              </a:endParaRPr>
            </a:p>
          </p:txBody>
        </p:sp>
      </p:grpSp>
      <p:cxnSp>
        <p:nvCxnSpPr>
          <p:cNvPr id="66621" name="꺾인 연결선 13"/>
          <p:cNvCxnSpPr>
            <a:cxnSpLocks noChangeShapeType="1"/>
            <a:stCxn id="121" idx="3"/>
            <a:endCxn id="161" idx="1"/>
          </p:cNvCxnSpPr>
          <p:nvPr/>
        </p:nvCxnSpPr>
        <p:spPr bwMode="auto">
          <a:xfrm flipV="1">
            <a:off x="2108200" y="1925638"/>
            <a:ext cx="1103313" cy="68262"/>
          </a:xfrm>
          <a:prstGeom prst="bentConnector3">
            <a:avLst>
              <a:gd name="adj1" fmla="val 50000"/>
            </a:avLst>
          </a:prstGeom>
          <a:noFill/>
          <a:ln w="12700" algn="ctr">
            <a:solidFill>
              <a:srgbClr val="1966FF"/>
            </a:solidFill>
            <a:prstDash val="sysDash"/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6622" name="직사각형 23"/>
          <p:cNvSpPr>
            <a:spLocks noChangeArrowheads="1"/>
          </p:cNvSpPr>
          <p:nvPr/>
        </p:nvSpPr>
        <p:spPr bwMode="auto">
          <a:xfrm>
            <a:off x="2989263" y="1254125"/>
            <a:ext cx="2752725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r>
              <a:rPr lang="en-US" altLang="ko-KR" sz="1200" b="1">
                <a:cs typeface="Times New Roman" panose="02020603050405020304" pitchFamily="18" charset="0"/>
              </a:rPr>
              <a:t> Energy Service Provider(e.g. KEPCO)</a:t>
            </a: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FCD65B6E-4A86-4FB7-8FEB-98B11666DB96}"/>
              </a:ext>
            </a:extLst>
          </p:cNvPr>
          <p:cNvSpPr/>
          <p:nvPr/>
        </p:nvSpPr>
        <p:spPr>
          <a:xfrm>
            <a:off x="2338388" y="4960938"/>
            <a:ext cx="236537" cy="4953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lvl1pPr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ctr">
              <a:defRPr/>
            </a:pPr>
            <a:r>
              <a:rPr lang="en-US" altLang="ko-KR" sz="900" b="1" smtClean="0">
                <a:cs typeface="Times New Roman" panose="02020603050405020304" pitchFamily="18" charset="0"/>
              </a:rPr>
              <a:t>DCU</a:t>
            </a:r>
            <a:endParaRPr lang="ko-KR" altLang="en-US" sz="900" b="1" smtClean="0">
              <a:cs typeface="Times New Roman" panose="02020603050405020304" pitchFamily="18" charset="0"/>
            </a:endParaRPr>
          </a:p>
        </p:txBody>
      </p:sp>
      <p:cxnSp>
        <p:nvCxnSpPr>
          <p:cNvPr id="66624" name="꺾인 연결선 181"/>
          <p:cNvCxnSpPr>
            <a:cxnSpLocks noChangeShapeType="1"/>
            <a:endCxn id="254" idx="1"/>
          </p:cNvCxnSpPr>
          <p:nvPr/>
        </p:nvCxnSpPr>
        <p:spPr bwMode="auto">
          <a:xfrm>
            <a:off x="5484813" y="2441575"/>
            <a:ext cx="958850" cy="717550"/>
          </a:xfrm>
          <a:prstGeom prst="bentConnector3">
            <a:avLst>
              <a:gd name="adj1" fmla="val 50000"/>
            </a:avLst>
          </a:prstGeom>
          <a:noFill/>
          <a:ln w="12700" algn="ctr">
            <a:solidFill>
              <a:srgbClr val="1966FF"/>
            </a:solidFill>
            <a:prstDash val="sysDash"/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6" name="Shape 217">
            <a:extLst>
              <a:ext uri="{FF2B5EF4-FFF2-40B4-BE49-F238E27FC236}">
                <a16:creationId xmlns:a16="http://schemas.microsoft.com/office/drawing/2014/main" id="{F3A31439-7382-4AC8-98BC-50C3641073D5}"/>
              </a:ext>
            </a:extLst>
          </p:cNvPr>
          <p:cNvCxnSpPr>
            <a:stCxn id="323" idx="1"/>
            <a:endCxn id="218" idx="0"/>
          </p:cNvCxnSpPr>
          <p:nvPr/>
        </p:nvCxnSpPr>
        <p:spPr>
          <a:xfrm rot="10800000" flipV="1">
            <a:off x="571500" y="3767138"/>
            <a:ext cx="930275" cy="90487"/>
          </a:xfrm>
          <a:prstGeom prst="bentConnector2">
            <a:avLst/>
          </a:prstGeom>
          <a:ln w="15875">
            <a:solidFill>
              <a:srgbClr val="1966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꺾인 연결선 201">
            <a:extLst>
              <a:ext uri="{FF2B5EF4-FFF2-40B4-BE49-F238E27FC236}">
                <a16:creationId xmlns:a16="http://schemas.microsoft.com/office/drawing/2014/main" id="{AFE5F08C-A30C-429C-AAC9-1100D2B47DEF}"/>
              </a:ext>
            </a:extLst>
          </p:cNvPr>
          <p:cNvCxnSpPr>
            <a:stCxn id="323" idx="1"/>
            <a:endCxn id="219" idx="0"/>
          </p:cNvCxnSpPr>
          <p:nvPr/>
        </p:nvCxnSpPr>
        <p:spPr>
          <a:xfrm rot="10800000" flipV="1">
            <a:off x="571500" y="3767138"/>
            <a:ext cx="930275" cy="320675"/>
          </a:xfrm>
          <a:prstGeom prst="bentConnector2">
            <a:avLst/>
          </a:prstGeom>
          <a:ln w="19050"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2" name="꺾인 연결선 201">
            <a:extLst>
              <a:ext uri="{FF2B5EF4-FFF2-40B4-BE49-F238E27FC236}">
                <a16:creationId xmlns:a16="http://schemas.microsoft.com/office/drawing/2014/main" id="{AFE5F08C-A30C-429C-AAC9-1100D2B47DEF}"/>
              </a:ext>
            </a:extLst>
          </p:cNvPr>
          <p:cNvCxnSpPr>
            <a:stCxn id="323" idx="1"/>
            <a:endCxn id="220" idx="0"/>
          </p:cNvCxnSpPr>
          <p:nvPr/>
        </p:nvCxnSpPr>
        <p:spPr>
          <a:xfrm rot="10800000" flipV="1">
            <a:off x="571500" y="3767138"/>
            <a:ext cx="930275" cy="550862"/>
          </a:xfrm>
          <a:prstGeom prst="bentConnector2">
            <a:avLst/>
          </a:prstGeom>
          <a:ln w="19050">
            <a:solidFill>
              <a:schemeClr val="accent2"/>
            </a:solidFill>
            <a:prstDash val="sys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F86B02D6-2E27-4E01-AD01-9CC433104E20}"/>
              </a:ext>
            </a:extLst>
          </p:cNvPr>
          <p:cNvSpPr/>
          <p:nvPr/>
        </p:nvSpPr>
        <p:spPr>
          <a:xfrm>
            <a:off x="147638" y="3857625"/>
            <a:ext cx="847725" cy="141288"/>
          </a:xfrm>
          <a:prstGeom prst="rect">
            <a:avLst/>
          </a:prstGeom>
          <a:solidFill>
            <a:schemeClr val="bg1"/>
          </a:solidFill>
          <a:ln>
            <a:solidFill>
              <a:srgbClr val="19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/>
          <a:lstStyle>
            <a:lvl1pPr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defRPr/>
            </a:pPr>
            <a:r>
              <a:rPr lang="en-US" altLang="ko-KR" sz="600" smtClean="0">
                <a:cs typeface="Times New Roman" panose="02020603050405020304" pitchFamily="18" charset="0"/>
              </a:rPr>
              <a:t>Air Conditioner (EMA)</a:t>
            </a:r>
            <a:endParaRPr lang="ko-KR" altLang="en-US" sz="600" smtClean="0">
              <a:cs typeface="Times New Roman" panose="02020603050405020304" pitchFamily="18" charset="0"/>
            </a:endParaRPr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4D149E00-9509-43DB-95EF-24B6BECF8935}"/>
              </a:ext>
            </a:extLst>
          </p:cNvPr>
          <p:cNvSpPr/>
          <p:nvPr/>
        </p:nvSpPr>
        <p:spPr>
          <a:xfrm>
            <a:off x="147638" y="4087813"/>
            <a:ext cx="847725" cy="141287"/>
          </a:xfrm>
          <a:prstGeom prst="rect">
            <a:avLst/>
          </a:prstGeom>
          <a:solidFill>
            <a:schemeClr val="bg1"/>
          </a:solidFill>
          <a:ln>
            <a:solidFill>
              <a:srgbClr val="19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/>
          <a:lstStyle>
            <a:lvl1pPr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defRPr/>
            </a:pPr>
            <a:r>
              <a:rPr lang="en-US" altLang="ko-KR" sz="600" smtClean="0">
                <a:cs typeface="Times New Roman" panose="02020603050405020304" pitchFamily="18" charset="0"/>
              </a:rPr>
              <a:t>Refrigerator (EMA)</a:t>
            </a:r>
            <a:endParaRPr lang="ko-KR" altLang="en-US" sz="600" smtClean="0">
              <a:cs typeface="Times New Roman" panose="02020603050405020304" pitchFamily="18" charset="0"/>
            </a:endParaRPr>
          </a:p>
        </p:txBody>
      </p:sp>
      <p:cxnSp>
        <p:nvCxnSpPr>
          <p:cNvPr id="235" name="Shape 217">
            <a:extLst>
              <a:ext uri="{FF2B5EF4-FFF2-40B4-BE49-F238E27FC236}">
                <a16:creationId xmlns:a16="http://schemas.microsoft.com/office/drawing/2014/main" id="{F3A31439-7382-4AC8-98BC-50C3641073D5}"/>
              </a:ext>
            </a:extLst>
          </p:cNvPr>
          <p:cNvCxnSpPr>
            <a:stCxn id="323" idx="3"/>
            <a:endCxn id="123" idx="3"/>
          </p:cNvCxnSpPr>
          <p:nvPr/>
        </p:nvCxnSpPr>
        <p:spPr>
          <a:xfrm flipH="1" flipV="1">
            <a:off x="2038350" y="2165350"/>
            <a:ext cx="114300" cy="1601788"/>
          </a:xfrm>
          <a:prstGeom prst="bentConnector3">
            <a:avLst>
              <a:gd name="adj1" fmla="val -199677"/>
            </a:avLst>
          </a:prstGeom>
          <a:ln w="15875">
            <a:solidFill>
              <a:srgbClr val="1966FF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631" name="직사각형 191"/>
          <p:cNvSpPr>
            <a:spLocks noChangeArrowheads="1"/>
          </p:cNvSpPr>
          <p:nvPr/>
        </p:nvSpPr>
        <p:spPr bwMode="auto">
          <a:xfrm>
            <a:off x="4564063" y="2611438"/>
            <a:ext cx="1185862" cy="430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ko-KR" sz="1100" b="1">
                <a:cs typeface="Times New Roman" panose="02020603050405020304" pitchFamily="18" charset="0"/>
              </a:rPr>
              <a:t> DRMS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ko-KR" sz="1100">
                <a:cs typeface="Times New Roman" panose="02020603050405020304" pitchFamily="18" charset="0"/>
              </a:rPr>
              <a:t>(service provider)</a:t>
            </a:r>
            <a:endParaRPr lang="en-US" altLang="ko-KR" sz="1100" b="1">
              <a:cs typeface="Times New Roman" panose="02020603050405020304" pitchFamily="18" charset="0"/>
            </a:endParaRPr>
          </a:p>
        </p:txBody>
      </p:sp>
      <p:grpSp>
        <p:nvGrpSpPr>
          <p:cNvPr id="66632" name="그룹 38"/>
          <p:cNvGrpSpPr>
            <a:grpSpLocks/>
          </p:cNvGrpSpPr>
          <p:nvPr/>
        </p:nvGrpSpPr>
        <p:grpSpPr bwMode="auto">
          <a:xfrm>
            <a:off x="4802188" y="1601788"/>
            <a:ext cx="766762" cy="560387"/>
            <a:chOff x="4788024" y="1602936"/>
            <a:chExt cx="766638" cy="560033"/>
          </a:xfrm>
        </p:grpSpPr>
        <p:sp>
          <p:nvSpPr>
            <p:cNvPr id="277" name="모서리가 둥근 직사각형 206">
              <a:extLst>
                <a:ext uri="{FF2B5EF4-FFF2-40B4-BE49-F238E27FC236}">
                  <a16:creationId xmlns:a16="http://schemas.microsoft.com/office/drawing/2014/main" id="{6620A669-7D14-4545-8548-43C83D4FC4AB}"/>
                </a:ext>
              </a:extLst>
            </p:cNvPr>
            <p:cNvSpPr/>
            <p:nvPr/>
          </p:nvSpPr>
          <p:spPr bwMode="auto">
            <a:xfrm>
              <a:off x="4830879" y="1796489"/>
              <a:ext cx="630136" cy="144371"/>
            </a:xfrm>
            <a:prstGeom prst="round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>
              <a:lvl1pPr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1pPr>
              <a:lvl2pPr marL="742950" indent="-28575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2pPr>
              <a:lvl3pPr marL="11430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3pPr>
              <a:lvl4pPr marL="16002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4pPr>
              <a:lvl5pPr marL="20574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9pPr>
            </a:lstStyle>
            <a:p>
              <a:pPr algn="ctr">
                <a:defRPr/>
              </a:pPr>
              <a:r>
                <a:rPr lang="en-US" altLang="ko-KR" sz="800" smtClean="0">
                  <a:solidFill>
                    <a:srgbClr val="000000"/>
                  </a:solidFill>
                  <a:cs typeface="Times New Roman" panose="02020603050405020304" pitchFamily="18" charset="0"/>
                </a:rPr>
                <a:t>Schedule</a:t>
              </a:r>
              <a:endParaRPr lang="ko-KR" altLang="en-US" sz="800" smtClean="0">
                <a:solidFill>
                  <a:srgbClr val="000000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278" name="모서리가 둥근 직사각형 207">
              <a:extLst>
                <a:ext uri="{FF2B5EF4-FFF2-40B4-BE49-F238E27FC236}">
                  <a16:creationId xmlns:a16="http://schemas.microsoft.com/office/drawing/2014/main" id="{B914F06F-AAA2-4FE0-8EDB-AD2BDFB49807}"/>
                </a:ext>
              </a:extLst>
            </p:cNvPr>
            <p:cNvSpPr/>
            <p:nvPr/>
          </p:nvSpPr>
          <p:spPr bwMode="auto">
            <a:xfrm>
              <a:off x="4811832" y="2004319"/>
              <a:ext cx="349194" cy="139612"/>
            </a:xfrm>
            <a:prstGeom prst="round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lIns="0" tIns="0" rIns="0" bIns="0" anchor="ctr"/>
            <a:lstStyle>
              <a:lvl1pPr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1pPr>
              <a:lvl2pPr marL="742950" indent="-28575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2pPr>
              <a:lvl3pPr marL="11430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3pPr>
              <a:lvl4pPr marL="16002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4pPr>
              <a:lvl5pPr marL="20574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9pPr>
            </a:lstStyle>
            <a:p>
              <a:pPr algn="ctr">
                <a:defRPr/>
              </a:pPr>
              <a:r>
                <a:rPr lang="en-US" altLang="ko-KR" sz="800" smtClean="0">
                  <a:solidFill>
                    <a:srgbClr val="000000"/>
                  </a:solidFill>
                  <a:cs typeface="Times New Roman" panose="02020603050405020304" pitchFamily="18" charset="0"/>
                </a:rPr>
                <a:t>Monitor</a:t>
              </a:r>
              <a:endParaRPr lang="ko-KR" altLang="en-US" sz="800" smtClean="0">
                <a:solidFill>
                  <a:srgbClr val="000000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310" name="직사각형 309">
              <a:extLst>
                <a:ext uri="{FF2B5EF4-FFF2-40B4-BE49-F238E27FC236}">
                  <a16:creationId xmlns:a16="http://schemas.microsoft.com/office/drawing/2014/main" id="{F61E7EAE-9569-4D8E-9B20-2840397563E7}"/>
                </a:ext>
              </a:extLst>
            </p:cNvPr>
            <p:cNvSpPr/>
            <p:nvPr/>
          </p:nvSpPr>
          <p:spPr bwMode="auto">
            <a:xfrm>
              <a:off x="4788024" y="1772691"/>
              <a:ext cx="766638" cy="390278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tIns="0"/>
            <a:lstStyle>
              <a:lvl1pPr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1pPr>
              <a:lvl2pPr marL="742950" indent="-28575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2pPr>
              <a:lvl3pPr marL="11430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3pPr>
              <a:lvl4pPr marL="16002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4pPr>
              <a:lvl5pPr marL="20574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9pPr>
            </a:lstStyle>
            <a:p>
              <a:pPr algn="ctr">
                <a:defRPr/>
              </a:pPr>
              <a:endParaRPr lang="en-US" altLang="ko-KR" sz="900" b="1" smtClean="0">
                <a:cs typeface="Times New Roman" panose="02020603050405020304" pitchFamily="18" charset="0"/>
              </a:endParaRPr>
            </a:p>
            <a:p>
              <a:pPr algn="ctr">
                <a:defRPr/>
              </a:pPr>
              <a:endParaRPr lang="en-US" altLang="ko-KR" sz="900" b="1" smtClean="0">
                <a:cs typeface="Times New Roman" panose="02020603050405020304" pitchFamily="18" charset="0"/>
              </a:endParaRPr>
            </a:p>
            <a:p>
              <a:pPr algn="ctr">
                <a:defRPr/>
              </a:pPr>
              <a:endParaRPr lang="en-US" altLang="ko-KR" sz="500" b="1" smtClean="0">
                <a:cs typeface="Times New Roman" panose="02020603050405020304" pitchFamily="18" charset="0"/>
              </a:endParaRPr>
            </a:p>
            <a:p>
              <a:pPr algn="ctr">
                <a:defRPr/>
              </a:pPr>
              <a:endParaRPr lang="en-US" altLang="ko-KR" sz="900" b="1" smtClean="0">
                <a:cs typeface="Times New Roman" panose="02020603050405020304" pitchFamily="18" charset="0"/>
              </a:endParaRPr>
            </a:p>
            <a:p>
              <a:pPr algn="ctr">
                <a:defRPr/>
              </a:pPr>
              <a:endParaRPr lang="en-US" altLang="ko-KR" sz="900" b="1" smtClean="0">
                <a:cs typeface="Times New Roman" panose="02020603050405020304" pitchFamily="18" charset="0"/>
              </a:endParaRPr>
            </a:p>
            <a:p>
              <a:pPr algn="ctr">
                <a:defRPr/>
              </a:pPr>
              <a:endParaRPr lang="en-US" altLang="ko-KR" sz="900" b="1" smtClean="0">
                <a:cs typeface="Times New Roman" panose="02020603050405020304" pitchFamily="18" charset="0"/>
              </a:endParaRPr>
            </a:p>
            <a:p>
              <a:pPr algn="ctr">
                <a:defRPr/>
              </a:pPr>
              <a:endParaRPr lang="en-US" altLang="ko-KR" sz="900" b="1" smtClean="0">
                <a:cs typeface="Times New Roman" panose="02020603050405020304" pitchFamily="18" charset="0"/>
              </a:endParaRPr>
            </a:p>
            <a:p>
              <a:pPr algn="ctr">
                <a:defRPr/>
              </a:pPr>
              <a:endParaRPr lang="en-US" altLang="ko-KR" sz="900" b="1" smtClean="0">
                <a:cs typeface="Times New Roman" panose="02020603050405020304" pitchFamily="18" charset="0"/>
              </a:endParaRPr>
            </a:p>
          </p:txBody>
        </p:sp>
        <p:sp>
          <p:nvSpPr>
            <p:cNvPr id="152" name="모서리가 둥근 직사각형 207">
              <a:extLst>
                <a:ext uri="{FF2B5EF4-FFF2-40B4-BE49-F238E27FC236}">
                  <a16:creationId xmlns:a16="http://schemas.microsoft.com/office/drawing/2014/main" id="{B914F06F-AAA2-4FE0-8EDB-AD2BDFB49807}"/>
                </a:ext>
              </a:extLst>
            </p:cNvPr>
            <p:cNvSpPr/>
            <p:nvPr/>
          </p:nvSpPr>
          <p:spPr bwMode="auto">
            <a:xfrm>
              <a:off x="5191184" y="2010665"/>
              <a:ext cx="349194" cy="138026"/>
            </a:xfrm>
            <a:prstGeom prst="round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lIns="0" tIns="0" rIns="0" bIns="0" anchor="ctr"/>
            <a:lstStyle>
              <a:lvl1pPr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1pPr>
              <a:lvl2pPr marL="742950" indent="-28575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2pPr>
              <a:lvl3pPr marL="11430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3pPr>
              <a:lvl4pPr marL="16002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4pPr>
              <a:lvl5pPr marL="20574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9pPr>
            </a:lstStyle>
            <a:p>
              <a:pPr algn="ctr">
                <a:defRPr/>
              </a:pPr>
              <a:r>
                <a:rPr lang="en-US" altLang="ko-KR" sz="800" smtClean="0">
                  <a:solidFill>
                    <a:srgbClr val="000000"/>
                  </a:solidFill>
                  <a:cs typeface="Times New Roman" panose="02020603050405020304" pitchFamily="18" charset="0"/>
                </a:rPr>
                <a:t>Report</a:t>
              </a:r>
              <a:endParaRPr lang="ko-KR" altLang="en-US" sz="800" smtClean="0">
                <a:solidFill>
                  <a:srgbClr val="000000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66641" name="직사각형 310"/>
            <p:cNvSpPr>
              <a:spLocks noChangeArrowheads="1"/>
            </p:cNvSpPr>
            <p:nvPr/>
          </p:nvSpPr>
          <p:spPr bwMode="auto">
            <a:xfrm>
              <a:off x="5086081" y="1602936"/>
              <a:ext cx="335596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36000" tIns="0" rIns="3600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ko-KR" sz="1000">
                  <a:cs typeface="Times New Roman" panose="02020603050405020304" pitchFamily="18" charset="0"/>
                </a:rPr>
                <a:t>EMS</a:t>
              </a:r>
              <a:endParaRPr lang="en-US" altLang="ko-KR" sz="1100">
                <a:cs typeface="Times New Roman" panose="02020603050405020304" pitchFamily="18" charset="0"/>
              </a:endParaRPr>
            </a:p>
          </p:txBody>
        </p:sp>
      </p:grpSp>
      <p:sp>
        <p:nvSpPr>
          <p:cNvPr id="66633" name="TextBox 3"/>
          <p:cNvSpPr txBox="1">
            <a:spLocks noChangeArrowheads="1"/>
          </p:cNvSpPr>
          <p:nvPr/>
        </p:nvSpPr>
        <p:spPr bwMode="auto">
          <a:xfrm>
            <a:off x="2273300" y="1558925"/>
            <a:ext cx="590550" cy="15398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6000" tIns="0" rIns="36000" bIns="0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ko-KR" sz="1000" dirty="0" err="1"/>
              <a:t>openADR</a:t>
            </a:r>
            <a:endParaRPr lang="ko-KR" altLang="en-US" sz="1000" dirty="0"/>
          </a:p>
        </p:txBody>
      </p:sp>
      <p:cxnSp>
        <p:nvCxnSpPr>
          <p:cNvPr id="136" name="꺾인 연결선 195">
            <a:extLst>
              <a:ext uri="{FF2B5EF4-FFF2-40B4-BE49-F238E27FC236}">
                <a16:creationId xmlns:a16="http://schemas.microsoft.com/office/drawing/2014/main" id="{788A7CFE-5172-4C26-963D-141F14D4E1AF}"/>
              </a:ext>
            </a:extLst>
          </p:cNvPr>
          <p:cNvCxnSpPr>
            <a:endCxn id="220" idx="3"/>
          </p:cNvCxnSpPr>
          <p:nvPr/>
        </p:nvCxnSpPr>
        <p:spPr>
          <a:xfrm rot="16200000" flipV="1">
            <a:off x="732632" y="4652169"/>
            <a:ext cx="646112" cy="120650"/>
          </a:xfrm>
          <a:prstGeom prst="bentConnector2">
            <a:avLst/>
          </a:prstGeom>
          <a:ln w="19050">
            <a:prstDash val="solid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636" name="TextBox 3"/>
          <p:cNvSpPr txBox="1">
            <a:spLocks noChangeArrowheads="1"/>
          </p:cNvSpPr>
          <p:nvPr/>
        </p:nvSpPr>
        <p:spPr bwMode="auto">
          <a:xfrm>
            <a:off x="3113088" y="1568450"/>
            <a:ext cx="817562" cy="15398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6000" tIns="0" rIns="36000" bIns="0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ko-KR" sz="1000"/>
              <a:t>aggregators</a:t>
            </a:r>
            <a:endParaRPr lang="ko-KR" altLang="en-US" sz="1000"/>
          </a:p>
        </p:txBody>
      </p:sp>
    </p:spTree>
    <p:extLst>
      <p:ext uri="{BB962C8B-B14F-4D97-AF65-F5344CB8AC3E}">
        <p14:creationId xmlns:p14="http://schemas.microsoft.com/office/powerpoint/2010/main" val="2020704134"/>
      </p:ext>
    </p:extLst>
  </p:cSld>
  <p:clrMapOvr>
    <a:masterClrMapping/>
  </p:clrMapOvr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428860" y="500042"/>
            <a:ext cx="464524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Smart Home overall Terms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214282" y="1135497"/>
            <a:ext cx="8569410" cy="62940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1000" b="1" dirty="0">
              <a:latin typeface="+mj-ea"/>
              <a:ea typeface="+mj-ea"/>
              <a:cs typeface="Times New Roman" panose="02020603050405020304" pitchFamily="18" charset="0"/>
            </a:endParaRPr>
          </a:p>
          <a:p>
            <a:pPr algn="just" fontAlgn="base">
              <a:lnSpc>
                <a:spcPct val="150000"/>
              </a:lnSpc>
            </a:pPr>
            <a:r>
              <a:rPr lang="ko-KR" altLang="en-US" sz="1000" b="1" kern="0" dirty="0">
                <a:solidFill>
                  <a:srgbClr val="000000"/>
                </a:solidFill>
                <a:latin typeface="+mj-ea"/>
                <a:cs typeface="Times New Roman" panose="02020603050405020304" pitchFamily="18" charset="0"/>
              </a:rPr>
              <a:t>스마트 에너지 홈 </a:t>
            </a:r>
            <a:r>
              <a:rPr lang="en-US" altLang="ko-KR" sz="1000" b="1" kern="0" dirty="0">
                <a:solidFill>
                  <a:srgbClr val="000000"/>
                </a:solidFill>
                <a:latin typeface="+mj-ea"/>
                <a:cs typeface="Times New Roman" panose="02020603050405020304" pitchFamily="18" charset="0"/>
              </a:rPr>
              <a:t>(Smart Energy Home)</a:t>
            </a:r>
          </a:p>
          <a:p>
            <a:pPr algn="just" fontAlgn="base">
              <a:lnSpc>
                <a:spcPct val="150000"/>
              </a:lnSpc>
            </a:pPr>
            <a:r>
              <a:rPr lang="en-US" altLang="ko-KR" sz="1000" kern="0" dirty="0">
                <a:solidFill>
                  <a:srgbClr val="000000"/>
                </a:solidFill>
                <a:latin typeface="+mj-ea"/>
                <a:cs typeface="Times New Roman" panose="02020603050405020304" pitchFamily="18" charset="0"/>
              </a:rPr>
              <a:t>: </a:t>
            </a:r>
            <a:r>
              <a:rPr lang="ko-KR" altLang="en-US" sz="1000" kern="0" dirty="0">
                <a:solidFill>
                  <a:srgbClr val="000000"/>
                </a:solidFill>
                <a:latin typeface="+mj-ea"/>
                <a:cs typeface="Times New Roman" panose="02020603050405020304" pitchFamily="18" charset="0"/>
              </a:rPr>
              <a:t>스마트 에너지 홈이란 전력 기술과 </a:t>
            </a:r>
            <a:r>
              <a:rPr lang="en-US" altLang="ko-KR" sz="1000" kern="0" dirty="0">
                <a:solidFill>
                  <a:srgbClr val="000000"/>
                </a:solidFill>
                <a:latin typeface="+mj-ea"/>
                <a:cs typeface="Times New Roman" panose="02020603050405020304" pitchFamily="18" charset="0"/>
              </a:rPr>
              <a:t>ICT </a:t>
            </a:r>
            <a:r>
              <a:rPr lang="ko-KR" altLang="en-US" sz="1000" kern="0" dirty="0">
                <a:solidFill>
                  <a:srgbClr val="000000"/>
                </a:solidFill>
                <a:latin typeface="+mj-ea"/>
                <a:cs typeface="Times New Roman" panose="02020603050405020304" pitchFamily="18" charset="0"/>
              </a:rPr>
              <a:t>기술이 융합되어 탄생한 지능형 </a:t>
            </a:r>
            <a:r>
              <a:rPr lang="ko-KR" altLang="en-US" sz="1000" kern="0" dirty="0" err="1">
                <a:solidFill>
                  <a:srgbClr val="000000"/>
                </a:solidFill>
                <a:latin typeface="+mj-ea"/>
                <a:cs typeface="Times New Roman" panose="02020603050405020304" pitchFamily="18" charset="0"/>
              </a:rPr>
              <a:t>전력망</a:t>
            </a:r>
            <a:r>
              <a:rPr lang="ko-KR" altLang="en-US" sz="1000" kern="0" dirty="0">
                <a:solidFill>
                  <a:srgbClr val="000000"/>
                </a:solidFill>
                <a:latin typeface="+mj-ea"/>
                <a:cs typeface="Times New Roman" panose="02020603050405020304" pitchFamily="18" charset="0"/>
              </a:rPr>
              <a:t> 기술이 댁내 환경에 도입됨에 따라</a:t>
            </a:r>
            <a:r>
              <a:rPr lang="en-US" altLang="ko-KR" sz="1000" kern="0" dirty="0">
                <a:solidFill>
                  <a:srgbClr val="000000"/>
                </a:solidFill>
                <a:latin typeface="+mj-ea"/>
                <a:cs typeface="Times New Roman" panose="02020603050405020304" pitchFamily="18" charset="0"/>
              </a:rPr>
              <a:t>, </a:t>
            </a:r>
            <a:r>
              <a:rPr lang="ko-KR" altLang="en-US" sz="1000" kern="0" dirty="0">
                <a:solidFill>
                  <a:srgbClr val="000000"/>
                </a:solidFill>
                <a:latin typeface="+mj-ea"/>
                <a:cs typeface="Times New Roman" panose="02020603050405020304" pitchFamily="18" charset="0"/>
              </a:rPr>
              <a:t>생산자 중심으로 이루어지는 에너지의 관리 기능을 소비자 중심으로 전환하여 소비자 측면에서의 에너지 효율성 향상 및 이를 위한 서비스 제공이 가능하도록 하는 기술</a:t>
            </a:r>
            <a:r>
              <a:rPr lang="en-US" altLang="ko-KR" sz="1000" kern="0" dirty="0">
                <a:solidFill>
                  <a:srgbClr val="000000"/>
                </a:solidFill>
                <a:latin typeface="+mj-ea"/>
                <a:cs typeface="Times New Roman" panose="02020603050405020304" pitchFamily="18" charset="0"/>
              </a:rPr>
              <a:t>.</a:t>
            </a:r>
          </a:p>
          <a:p>
            <a:pPr algn="just" fontAlgn="base">
              <a:lnSpc>
                <a:spcPct val="150000"/>
              </a:lnSpc>
            </a:pPr>
            <a:endParaRPr lang="ko-KR" altLang="en-US" sz="1000" kern="0" dirty="0">
              <a:solidFill>
                <a:srgbClr val="000000"/>
              </a:solidFill>
              <a:latin typeface="+mj-ea"/>
              <a:cs typeface="Times New Roman" panose="02020603050405020304" pitchFamily="18" charset="0"/>
            </a:endParaRPr>
          </a:p>
          <a:p>
            <a:pPr algn="just" fontAlgn="base">
              <a:lnSpc>
                <a:spcPct val="150000"/>
              </a:lnSpc>
            </a:pPr>
            <a:r>
              <a:rPr lang="ko-KR" altLang="en-US" sz="1000" b="1" kern="0" dirty="0">
                <a:solidFill>
                  <a:srgbClr val="000000"/>
                </a:solidFill>
                <a:latin typeface="+mj-ea"/>
                <a:cs typeface="Times New Roman" panose="02020603050405020304" pitchFamily="18" charset="0"/>
              </a:rPr>
              <a:t>지능형 홈 네트워크 </a:t>
            </a:r>
            <a:endParaRPr lang="en-US" altLang="ko-KR" sz="1000" b="1" kern="0" dirty="0">
              <a:solidFill>
                <a:srgbClr val="000000"/>
              </a:solidFill>
              <a:latin typeface="+mj-ea"/>
              <a:cs typeface="Times New Roman" panose="02020603050405020304" pitchFamily="18" charset="0"/>
            </a:endParaRPr>
          </a:p>
          <a:p>
            <a:pPr algn="just" fontAlgn="base">
              <a:lnSpc>
                <a:spcPct val="150000"/>
              </a:lnSpc>
            </a:pPr>
            <a:r>
              <a:rPr lang="en-US" altLang="ko-KR" sz="1000" kern="0" dirty="0">
                <a:solidFill>
                  <a:srgbClr val="000000"/>
                </a:solidFill>
                <a:latin typeface="+mj-ea"/>
                <a:cs typeface="Times New Roman" panose="02020603050405020304" pitchFamily="18" charset="0"/>
              </a:rPr>
              <a:t>: </a:t>
            </a:r>
            <a:r>
              <a:rPr lang="ko-KR" altLang="en-US" sz="1000" kern="0" dirty="0" err="1">
                <a:solidFill>
                  <a:srgbClr val="000000"/>
                </a:solidFill>
                <a:latin typeface="+mj-ea"/>
                <a:cs typeface="Times New Roman" panose="02020603050405020304" pitchFamily="18" charset="0"/>
              </a:rPr>
              <a:t>홈네트워크를</a:t>
            </a:r>
            <a:r>
              <a:rPr lang="ko-KR" altLang="en-US" sz="1000" kern="0" dirty="0">
                <a:solidFill>
                  <a:srgbClr val="000000"/>
                </a:solidFill>
                <a:latin typeface="+mj-ea"/>
                <a:cs typeface="Times New Roman" panose="02020603050405020304" pitchFamily="18" charset="0"/>
              </a:rPr>
              <a:t> 기본으로 댁내에 존재하는 정보 가전 기기들을 통합</a:t>
            </a:r>
            <a:r>
              <a:rPr lang="en-US" altLang="ko-KR" sz="1000" kern="0" dirty="0">
                <a:solidFill>
                  <a:srgbClr val="000000"/>
                </a:solidFill>
                <a:latin typeface="+mj-ea"/>
                <a:cs typeface="Times New Roman" panose="02020603050405020304" pitchFamily="18" charset="0"/>
              </a:rPr>
              <a:t>, </a:t>
            </a:r>
            <a:r>
              <a:rPr lang="ko-KR" altLang="en-US" sz="1000" kern="0" dirty="0">
                <a:solidFill>
                  <a:srgbClr val="000000"/>
                </a:solidFill>
                <a:latin typeface="+mj-ea"/>
                <a:cs typeface="Times New Roman" panose="02020603050405020304" pitchFamily="18" charset="0"/>
              </a:rPr>
              <a:t>연결하는 동시에 외부에 존재하는 여러 종류의 서비스 네트워크들과의 연결성을 제공하여 누구나 기기</a:t>
            </a:r>
            <a:r>
              <a:rPr lang="en-US" altLang="ko-KR" sz="1000" kern="0" dirty="0">
                <a:solidFill>
                  <a:srgbClr val="000000"/>
                </a:solidFill>
                <a:latin typeface="+mj-ea"/>
                <a:cs typeface="Times New Roman" panose="02020603050405020304" pitchFamily="18" charset="0"/>
              </a:rPr>
              <a:t>, </a:t>
            </a:r>
            <a:r>
              <a:rPr lang="ko-KR" altLang="en-US" sz="1000" kern="0" dirty="0">
                <a:solidFill>
                  <a:srgbClr val="000000"/>
                </a:solidFill>
                <a:latin typeface="+mj-ea"/>
                <a:cs typeface="Times New Roman" panose="02020603050405020304" pitchFamily="18" charset="0"/>
              </a:rPr>
              <a:t>시간</a:t>
            </a:r>
            <a:r>
              <a:rPr lang="en-US" altLang="ko-KR" sz="1000" kern="0" dirty="0">
                <a:solidFill>
                  <a:srgbClr val="000000"/>
                </a:solidFill>
                <a:latin typeface="+mj-ea"/>
                <a:cs typeface="Times New Roman" panose="02020603050405020304" pitchFamily="18" charset="0"/>
              </a:rPr>
              <a:t>, </a:t>
            </a:r>
            <a:r>
              <a:rPr lang="ko-KR" altLang="en-US" sz="1000" kern="0" dirty="0">
                <a:solidFill>
                  <a:srgbClr val="000000"/>
                </a:solidFill>
                <a:latin typeface="+mj-ea"/>
                <a:cs typeface="Times New Roman" panose="02020603050405020304" pitchFamily="18" charset="0"/>
              </a:rPr>
              <a:t>장소에 </a:t>
            </a:r>
            <a:r>
              <a:rPr lang="ko-KR" altLang="en-US" sz="1000" kern="0" dirty="0" err="1">
                <a:solidFill>
                  <a:srgbClr val="000000"/>
                </a:solidFill>
                <a:latin typeface="+mj-ea"/>
                <a:cs typeface="Times New Roman" panose="02020603050405020304" pitchFamily="18" charset="0"/>
              </a:rPr>
              <a:t>구애받지</a:t>
            </a:r>
            <a:r>
              <a:rPr lang="ko-KR" altLang="en-US" sz="1000" kern="0" dirty="0">
                <a:solidFill>
                  <a:srgbClr val="000000"/>
                </a:solidFill>
                <a:latin typeface="+mj-ea"/>
                <a:cs typeface="Times New Roman" panose="02020603050405020304" pitchFamily="18" charset="0"/>
              </a:rPr>
              <a:t> 않고 다양한 </a:t>
            </a:r>
            <a:r>
              <a:rPr lang="ko-KR" altLang="en-US" sz="1000" kern="0" dirty="0" err="1">
                <a:solidFill>
                  <a:srgbClr val="000000"/>
                </a:solidFill>
                <a:latin typeface="+mj-ea"/>
                <a:cs typeface="Times New Roman" panose="02020603050405020304" pitchFamily="18" charset="0"/>
              </a:rPr>
              <a:t>컨텐츠와</a:t>
            </a:r>
            <a:r>
              <a:rPr lang="ko-KR" altLang="en-US" sz="1000" kern="0" dirty="0">
                <a:solidFill>
                  <a:srgbClr val="000000"/>
                </a:solidFill>
                <a:latin typeface="+mj-ea"/>
                <a:cs typeface="Times New Roman" panose="02020603050405020304" pitchFamily="18" charset="0"/>
              </a:rPr>
              <a:t> 서비스를 제공할 수 있는 환경으로</a:t>
            </a:r>
            <a:r>
              <a:rPr lang="en-US" altLang="ko-KR" sz="1000" kern="0" dirty="0">
                <a:solidFill>
                  <a:srgbClr val="000000"/>
                </a:solidFill>
                <a:latin typeface="+mj-ea"/>
                <a:cs typeface="Times New Roman" panose="02020603050405020304" pitchFamily="18" charset="0"/>
              </a:rPr>
              <a:t>, </a:t>
            </a:r>
            <a:r>
              <a:rPr lang="ko-KR" altLang="en-US" sz="1000" kern="0" dirty="0">
                <a:solidFill>
                  <a:srgbClr val="000000"/>
                </a:solidFill>
                <a:latin typeface="+mj-ea"/>
                <a:cs typeface="Times New Roman" panose="02020603050405020304" pitchFamily="18" charset="0"/>
              </a:rPr>
              <a:t>지능형 홈</a:t>
            </a:r>
            <a:r>
              <a:rPr lang="en-US" altLang="ko-KR" sz="1000" kern="0" dirty="0">
                <a:solidFill>
                  <a:srgbClr val="000000"/>
                </a:solidFill>
                <a:latin typeface="+mj-ea"/>
                <a:cs typeface="Times New Roman" panose="02020603050405020304" pitchFamily="18" charset="0"/>
              </a:rPr>
              <a:t>, </a:t>
            </a:r>
            <a:r>
              <a:rPr lang="ko-KR" altLang="en-US" sz="1000" kern="0" dirty="0" err="1">
                <a:solidFill>
                  <a:srgbClr val="000000"/>
                </a:solidFill>
                <a:latin typeface="+mj-ea"/>
                <a:cs typeface="Times New Roman" panose="02020603050405020304" pitchFamily="18" charset="0"/>
              </a:rPr>
              <a:t>홈네트워크</a:t>
            </a:r>
            <a:r>
              <a:rPr lang="en-US" altLang="ko-KR" sz="1000" kern="0" dirty="0">
                <a:solidFill>
                  <a:srgbClr val="000000"/>
                </a:solidFill>
                <a:latin typeface="+mj-ea"/>
                <a:cs typeface="Times New Roman" panose="02020603050405020304" pitchFamily="18" charset="0"/>
              </a:rPr>
              <a:t>, </a:t>
            </a:r>
            <a:r>
              <a:rPr lang="ko-KR" altLang="en-US" sz="1000" kern="0" dirty="0">
                <a:solidFill>
                  <a:srgbClr val="000000"/>
                </a:solidFill>
                <a:latin typeface="+mj-ea"/>
                <a:cs typeface="Times New Roman" panose="02020603050405020304" pitchFamily="18" charset="0"/>
              </a:rPr>
              <a:t>디지털 홈</a:t>
            </a:r>
            <a:r>
              <a:rPr lang="en-US" altLang="ko-KR" sz="1000" kern="0" dirty="0">
                <a:solidFill>
                  <a:srgbClr val="000000"/>
                </a:solidFill>
                <a:latin typeface="+mj-ea"/>
                <a:cs typeface="Times New Roman" panose="02020603050405020304" pitchFamily="18" charset="0"/>
              </a:rPr>
              <a:t>, </a:t>
            </a:r>
            <a:r>
              <a:rPr lang="ko-KR" altLang="en-US" sz="1000" kern="0" dirty="0">
                <a:solidFill>
                  <a:srgbClr val="000000"/>
                </a:solidFill>
                <a:latin typeface="+mj-ea"/>
                <a:cs typeface="Times New Roman" panose="02020603050405020304" pitchFamily="18" charset="0"/>
              </a:rPr>
              <a:t>스마트 홈 환경과 인프라를 종합하는 개념</a:t>
            </a:r>
          </a:p>
          <a:p>
            <a:pPr>
              <a:lnSpc>
                <a:spcPct val="150000"/>
              </a:lnSpc>
            </a:pPr>
            <a:endParaRPr lang="en-US" altLang="ko-KR" sz="1000" b="1" dirty="0">
              <a:latin typeface="+mj-ea"/>
              <a:ea typeface="+mj-ea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000" b="1" dirty="0" err="1">
                <a:latin typeface="+mj-ea"/>
                <a:ea typeface="+mj-ea"/>
                <a:cs typeface="Times New Roman" panose="02020603050405020304" pitchFamily="18" charset="0"/>
              </a:rPr>
              <a:t>OpenADR</a:t>
            </a:r>
            <a:r>
              <a:rPr lang="en-US" altLang="ko-KR" sz="1000" b="1" dirty="0">
                <a:latin typeface="+mj-ea"/>
                <a:ea typeface="+mj-ea"/>
                <a:cs typeface="Times New Roman" panose="02020603050405020304" pitchFamily="18" charset="0"/>
              </a:rPr>
              <a:t>(Automated Demand Response)</a:t>
            </a:r>
          </a:p>
          <a:p>
            <a:pPr>
              <a:lnSpc>
                <a:spcPct val="150000"/>
              </a:lnSpc>
            </a:pPr>
            <a:r>
              <a:rPr lang="en-US" altLang="ko-KR" sz="1000" b="1" dirty="0">
                <a:latin typeface="+mj-ea"/>
                <a:ea typeface="+mj-ea"/>
                <a:cs typeface="Times New Roman" panose="02020603050405020304" pitchFamily="18" charset="0"/>
              </a:rPr>
              <a:t>: </a:t>
            </a:r>
            <a:r>
              <a:rPr lang="ko-KR" altLang="ko-KR" sz="1000" kern="100" dirty="0">
                <a:latin typeface="+mj-ea"/>
                <a:ea typeface="+mj-ea"/>
                <a:cs typeface="Times New Roman" panose="02020603050405020304" pitchFamily="18" charset="0"/>
              </a:rPr>
              <a:t>지능형</a:t>
            </a:r>
            <a:r>
              <a:rPr lang="en-US" altLang="ko-KR" sz="1000" kern="100" dirty="0">
                <a:latin typeface="+mj-ea"/>
                <a:ea typeface="+mj-ea"/>
                <a:cs typeface="Times New Roman" panose="02020603050405020304" pitchFamily="18" charset="0"/>
              </a:rPr>
              <a:t> DR(Demand Response)</a:t>
            </a:r>
            <a:r>
              <a:rPr lang="ko-KR" altLang="ko-KR" sz="1000" kern="100" dirty="0">
                <a:latin typeface="+mj-ea"/>
                <a:ea typeface="+mj-ea"/>
                <a:cs typeface="Times New Roman" panose="02020603050405020304" pitchFamily="18" charset="0"/>
              </a:rPr>
              <a:t>에 적용되는 표준 통신 프로토콜</a:t>
            </a:r>
            <a:r>
              <a:rPr lang="en-US" altLang="ko-KR" sz="1000" kern="100" dirty="0">
                <a:latin typeface="+mj-ea"/>
                <a:ea typeface="+mj-ea"/>
                <a:cs typeface="Times New Roman" panose="02020603050405020304" pitchFamily="18" charset="0"/>
              </a:rPr>
              <a:t> </a:t>
            </a:r>
            <a:r>
              <a:rPr lang="ko-KR" altLang="ko-KR" sz="1000" kern="100" dirty="0">
                <a:latin typeface="+mj-ea"/>
                <a:ea typeface="+mj-ea"/>
                <a:cs typeface="Times New Roman" panose="02020603050405020304" pitchFamily="18" charset="0"/>
              </a:rPr>
              <a:t>특히 전력공급자와 소비자 간 양방향 통신을 가능케 함으로써 송전과 배전의 효율성을 극대화하는 게 주목적</a:t>
            </a:r>
            <a:r>
              <a:rPr lang="en-US" altLang="ko-KR" sz="1000" kern="100" dirty="0">
                <a:latin typeface="+mj-ea"/>
                <a:ea typeface="+mj-ea"/>
                <a:cs typeface="Times New Roman" panose="02020603050405020304" pitchFamily="18" charset="0"/>
              </a:rPr>
              <a:t>. OpenADR </a:t>
            </a:r>
            <a:r>
              <a:rPr lang="ko-KR" altLang="ko-KR" sz="1000" kern="100" dirty="0">
                <a:latin typeface="+mj-ea"/>
                <a:ea typeface="+mj-ea"/>
                <a:cs typeface="Times New Roman" panose="02020603050405020304" pitchFamily="18" charset="0"/>
              </a:rPr>
              <a:t>물리적 통신방식이 아닌 명령</a:t>
            </a:r>
            <a:r>
              <a:rPr lang="en-US" altLang="ko-KR" sz="1000" kern="100" dirty="0">
                <a:latin typeface="+mj-ea"/>
                <a:ea typeface="+mj-ea"/>
                <a:cs typeface="Times New Roman" panose="02020603050405020304" pitchFamily="18" charset="0"/>
              </a:rPr>
              <a:t>, </a:t>
            </a:r>
            <a:r>
              <a:rPr lang="ko-KR" altLang="ko-KR" sz="1000" kern="100" dirty="0">
                <a:latin typeface="+mj-ea"/>
                <a:ea typeface="+mj-ea"/>
                <a:cs typeface="Times New Roman" panose="02020603050405020304" pitchFamily="18" charset="0"/>
              </a:rPr>
              <a:t>요청 등과 같은 </a:t>
            </a:r>
            <a:r>
              <a:rPr lang="en-US" altLang="ko-KR" sz="1000" kern="100" dirty="0">
                <a:latin typeface="+mj-ea"/>
                <a:ea typeface="+mj-ea"/>
                <a:cs typeface="Times New Roman" panose="02020603050405020304" pitchFamily="18" charset="0"/>
              </a:rPr>
              <a:t>DR </a:t>
            </a:r>
            <a:r>
              <a:rPr lang="ko-KR" altLang="ko-KR" sz="1000" kern="100" dirty="0">
                <a:latin typeface="+mj-ea"/>
                <a:ea typeface="+mj-ea"/>
                <a:cs typeface="Times New Roman" panose="02020603050405020304" pitchFamily="18" charset="0"/>
              </a:rPr>
              <a:t>신호 교환을 위한 응용계층의 표준기술로써</a:t>
            </a:r>
            <a:r>
              <a:rPr lang="en-US" altLang="ko-KR" sz="1000" kern="100" dirty="0">
                <a:latin typeface="+mj-ea"/>
                <a:ea typeface="+mj-ea"/>
                <a:cs typeface="Times New Roman" panose="02020603050405020304" pitchFamily="18" charset="0"/>
              </a:rPr>
              <a:t> OpenADR</a:t>
            </a:r>
            <a:r>
              <a:rPr lang="ko-KR" altLang="ko-KR" sz="1000" kern="100" dirty="0">
                <a:latin typeface="+mj-ea"/>
                <a:ea typeface="+mj-ea"/>
                <a:cs typeface="Times New Roman" panose="02020603050405020304" pitchFamily="18" charset="0"/>
              </a:rPr>
              <a:t>을 적용함으로써 전력공급자가 실시간으로 수요관리 명령을 내렸을 때</a:t>
            </a:r>
            <a:r>
              <a:rPr lang="en-US" altLang="ko-KR" sz="1000" kern="100" dirty="0">
                <a:latin typeface="+mj-ea"/>
                <a:ea typeface="+mj-ea"/>
                <a:cs typeface="Times New Roman" panose="02020603050405020304" pitchFamily="18" charset="0"/>
              </a:rPr>
              <a:t>, </a:t>
            </a:r>
            <a:r>
              <a:rPr lang="ko-KR" altLang="ko-KR" sz="1000" kern="100" dirty="0">
                <a:latin typeface="+mj-ea"/>
                <a:ea typeface="+mj-ea"/>
                <a:cs typeface="Times New Roman" panose="02020603050405020304" pitchFamily="18" charset="0"/>
              </a:rPr>
              <a:t>소비자가 이에 대응해 자동으로 전기사용량을 줄이는 지능형</a:t>
            </a:r>
            <a:r>
              <a:rPr lang="en-US" altLang="ko-KR" sz="1000" kern="100" dirty="0">
                <a:latin typeface="+mj-ea"/>
                <a:ea typeface="+mj-ea"/>
                <a:cs typeface="Times New Roman" panose="02020603050405020304" pitchFamily="18" charset="0"/>
              </a:rPr>
              <a:t> DR</a:t>
            </a:r>
            <a:r>
              <a:rPr lang="ko-KR" altLang="ko-KR" sz="1000" kern="100" dirty="0">
                <a:latin typeface="+mj-ea"/>
                <a:ea typeface="+mj-ea"/>
                <a:cs typeface="Times New Roman" panose="02020603050405020304" pitchFamily="18" charset="0"/>
              </a:rPr>
              <a:t>을 구현</a:t>
            </a:r>
          </a:p>
          <a:p>
            <a:pPr>
              <a:lnSpc>
                <a:spcPct val="150000"/>
              </a:lnSpc>
            </a:pPr>
            <a:endParaRPr lang="en-US" altLang="ko-KR" sz="1000" b="1" dirty="0">
              <a:latin typeface="+mj-ea"/>
              <a:ea typeface="+mj-ea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000" b="1" dirty="0" err="1">
                <a:latin typeface="+mj-ea"/>
                <a:ea typeface="+mj-ea"/>
                <a:cs typeface="Times New Roman" panose="02020603050405020304" pitchFamily="18" charset="0"/>
              </a:rPr>
              <a:t>OpenFMB</a:t>
            </a:r>
            <a:r>
              <a:rPr lang="en-US" altLang="ko-KR" sz="1000" b="1" dirty="0">
                <a:latin typeface="+mj-ea"/>
                <a:ea typeface="+mj-ea"/>
                <a:cs typeface="Times New Roman" panose="02020603050405020304" pitchFamily="18" charset="0"/>
              </a:rPr>
              <a:t>(Field Message Bus)</a:t>
            </a: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+mj-ea"/>
                <a:ea typeface="+mj-ea"/>
                <a:cs typeface="Times New Roman" panose="02020603050405020304" pitchFamily="18" charset="0"/>
              </a:rPr>
              <a:t>: </a:t>
            </a:r>
            <a:r>
              <a:rPr lang="en-US" altLang="ko-KR" sz="1000" dirty="0" err="1">
                <a:latin typeface="+mj-ea"/>
                <a:ea typeface="+mj-ea"/>
                <a:cs typeface="Times New Roman" panose="02020603050405020304" pitchFamily="18" charset="0"/>
              </a:rPr>
              <a:t>OpenFMB</a:t>
            </a:r>
            <a:r>
              <a:rPr lang="ko-KR" altLang="en-US" sz="1000" dirty="0">
                <a:latin typeface="+mj-ea"/>
                <a:ea typeface="+mj-ea"/>
                <a:cs typeface="Times New Roman" panose="02020603050405020304" pitchFamily="18" charset="0"/>
              </a:rPr>
              <a:t>는 </a:t>
            </a:r>
            <a:r>
              <a:rPr lang="ko-KR" altLang="en-US" sz="1000" dirty="0" err="1">
                <a:latin typeface="+mj-ea"/>
                <a:ea typeface="+mj-ea"/>
                <a:cs typeface="Times New Roman" panose="02020603050405020304" pitchFamily="18" charset="0"/>
              </a:rPr>
              <a:t>그리드</a:t>
            </a:r>
            <a:r>
              <a:rPr lang="ko-KR" altLang="en-US" sz="1000" dirty="0">
                <a:latin typeface="+mj-ea"/>
                <a:ea typeface="+mj-ea"/>
                <a:cs typeface="Times New Roman" panose="02020603050405020304" pitchFamily="18" charset="0"/>
              </a:rPr>
              <a:t> 말단의 </a:t>
            </a:r>
            <a:r>
              <a:rPr lang="ko-KR" altLang="en-US" sz="1000" dirty="0" err="1">
                <a:latin typeface="+mj-ea"/>
                <a:ea typeface="+mj-ea"/>
                <a:cs typeface="Times New Roman" panose="02020603050405020304" pitchFamily="18" charset="0"/>
              </a:rPr>
              <a:t>상호운용성</a:t>
            </a:r>
            <a:r>
              <a:rPr lang="en-US" altLang="ko-KR" sz="1000" dirty="0">
                <a:latin typeface="+mj-ea"/>
                <a:ea typeface="+mj-ea"/>
                <a:cs typeface="Times New Roman" panose="02020603050405020304" pitchFamily="18" charset="0"/>
              </a:rPr>
              <a:t>(interoperability)</a:t>
            </a:r>
            <a:r>
              <a:rPr lang="ko-KR" altLang="en-US" sz="1000" dirty="0">
                <a:latin typeface="+mj-ea"/>
                <a:ea typeface="+mj-ea"/>
                <a:cs typeface="Times New Roman" panose="02020603050405020304" pitchFamily="18" charset="0"/>
              </a:rPr>
              <a:t>과 분산지능화</a:t>
            </a:r>
            <a:r>
              <a:rPr lang="en-US" altLang="ko-KR" sz="1000" dirty="0">
                <a:latin typeface="+mj-ea"/>
                <a:ea typeface="+mj-ea"/>
                <a:cs typeface="Times New Roman" panose="02020603050405020304" pitchFamily="18" charset="0"/>
              </a:rPr>
              <a:t>(distributed intelligence)</a:t>
            </a:r>
            <a:r>
              <a:rPr lang="ko-KR" altLang="en-US" sz="1000" dirty="0">
                <a:latin typeface="+mj-ea"/>
                <a:ea typeface="+mj-ea"/>
                <a:cs typeface="Times New Roman" panose="02020603050405020304" pitchFamily="18" charset="0"/>
              </a:rPr>
              <a:t>를 위한 프레임워크이자 참고 </a:t>
            </a:r>
            <a:r>
              <a:rPr lang="ko-KR" altLang="en-US" sz="1000" dirty="0" err="1">
                <a:latin typeface="+mj-ea"/>
                <a:ea typeface="+mj-ea"/>
                <a:cs typeface="Times New Roman" panose="02020603050405020304" pitchFamily="18" charset="0"/>
              </a:rPr>
              <a:t>아키텍쳐</a:t>
            </a:r>
            <a:endParaRPr lang="en-US" altLang="ko-KR" sz="1000" dirty="0">
              <a:latin typeface="+mj-ea"/>
              <a:ea typeface="+mj-ea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latin typeface="+mj-ea"/>
              <a:ea typeface="+mj-ea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000" b="1" dirty="0" err="1">
                <a:latin typeface="+mj-ea"/>
                <a:ea typeface="+mj-ea"/>
                <a:cs typeface="Times New Roman" panose="02020603050405020304" pitchFamily="18" charset="0"/>
              </a:rPr>
              <a:t>OpenHAB</a:t>
            </a:r>
            <a:r>
              <a:rPr lang="en-US" altLang="ko-KR" sz="1000" b="1" dirty="0">
                <a:latin typeface="+mj-ea"/>
                <a:ea typeface="+mj-ea"/>
                <a:cs typeface="Times New Roman" panose="02020603050405020304" pitchFamily="18" charset="0"/>
              </a:rPr>
              <a:t>(Open Home Automation Bus)</a:t>
            </a: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+mj-ea"/>
                <a:ea typeface="+mj-ea"/>
                <a:cs typeface="Times New Roman" panose="02020603050405020304" pitchFamily="18" charset="0"/>
              </a:rPr>
              <a:t>: </a:t>
            </a:r>
            <a:r>
              <a:rPr lang="ko-KR" altLang="en-US" sz="1000" dirty="0">
                <a:latin typeface="+mj-ea"/>
                <a:ea typeface="+mj-ea"/>
                <a:cs typeface="Times New Roman" panose="02020603050405020304" pitchFamily="18" charset="0"/>
              </a:rPr>
              <a:t>홈 자동화에 대한 모든 것들의 전반적인 통합 플랫폼을 제공하기 위한 프로젝트</a:t>
            </a:r>
            <a:endParaRPr lang="en-US" altLang="ko-KR" sz="1000" dirty="0">
              <a:latin typeface="+mj-ea"/>
              <a:ea typeface="+mj-ea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endParaRPr lang="en-US" altLang="ko-KR" sz="1000" dirty="0">
              <a:latin typeface="+mj-ea"/>
              <a:ea typeface="+mj-ea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000" b="1" dirty="0">
                <a:latin typeface="+mj-ea"/>
                <a:ea typeface="+mj-ea"/>
                <a:cs typeface="Times New Roman" panose="02020603050405020304" pitchFamily="18" charset="0"/>
              </a:rPr>
              <a:t>Demand Response</a:t>
            </a: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+mj-ea"/>
                <a:ea typeface="+mj-ea"/>
                <a:cs typeface="Times New Roman" panose="02020603050405020304" pitchFamily="18" charset="0"/>
              </a:rPr>
              <a:t>: </a:t>
            </a:r>
            <a:r>
              <a:rPr lang="ko-KR" altLang="ko-KR" sz="1000" dirty="0" err="1">
                <a:latin typeface="+mj-ea"/>
                <a:ea typeface="+mj-ea"/>
                <a:cs typeface="Times New Roman" panose="02020603050405020304" pitchFamily="18" charset="0"/>
              </a:rPr>
              <a:t>스마트그리드에서</a:t>
            </a:r>
            <a:r>
              <a:rPr lang="ko-KR" altLang="ko-KR" sz="1000" dirty="0">
                <a:latin typeface="+mj-ea"/>
                <a:ea typeface="+mj-ea"/>
                <a:cs typeface="Times New Roman" panose="02020603050405020304" pitchFamily="18" charset="0"/>
              </a:rPr>
              <a:t> 수요반응이란 </a:t>
            </a:r>
            <a:r>
              <a:rPr lang="en-US" altLang="ko-KR" sz="1000" dirty="0">
                <a:latin typeface="+mj-ea"/>
                <a:ea typeface="+mj-ea"/>
                <a:cs typeface="Times New Roman" panose="02020603050405020304" pitchFamily="18" charset="0"/>
              </a:rPr>
              <a:t>Utility company</a:t>
            </a:r>
            <a:r>
              <a:rPr lang="ko-KR" altLang="ko-KR" sz="1000" dirty="0">
                <a:latin typeface="+mj-ea"/>
                <a:ea typeface="+mj-ea"/>
                <a:cs typeface="Times New Roman" panose="02020603050405020304" pitchFamily="18" charset="0"/>
              </a:rPr>
              <a:t>와 </a:t>
            </a:r>
            <a:r>
              <a:rPr lang="en-US" altLang="ko-KR" sz="1000" dirty="0">
                <a:latin typeface="+mj-ea"/>
                <a:ea typeface="+mj-ea"/>
                <a:cs typeface="Times New Roman" panose="02020603050405020304" pitchFamily="18" charset="0"/>
              </a:rPr>
              <a:t>ISO, third part service provider</a:t>
            </a:r>
            <a:r>
              <a:rPr lang="ko-KR" altLang="ko-KR" sz="1000" dirty="0">
                <a:latin typeface="+mj-ea"/>
                <a:ea typeface="+mj-ea"/>
                <a:cs typeface="Times New Roman" panose="02020603050405020304" pitchFamily="18" charset="0"/>
              </a:rPr>
              <a:t>가 소비자들의 최대 전기 사용량 차이를 완화시키고</a:t>
            </a:r>
            <a:r>
              <a:rPr lang="en-US" altLang="ko-KR" sz="1000" dirty="0">
                <a:latin typeface="+mj-ea"/>
                <a:ea typeface="+mj-ea"/>
                <a:cs typeface="Times New Roman" panose="02020603050405020304" pitchFamily="18" charset="0"/>
              </a:rPr>
              <a:t>, </a:t>
            </a:r>
            <a:r>
              <a:rPr lang="ko-KR" altLang="ko-KR" sz="1000" dirty="0">
                <a:latin typeface="+mj-ea"/>
                <a:ea typeface="+mj-ea"/>
                <a:cs typeface="Times New Roman" panose="02020603050405020304" pitchFamily="18" charset="0"/>
              </a:rPr>
              <a:t>전기 공급과 수요의 균형을 맞추기 위하여 일시적으로 전기 사용량을 축소시키기 위해 소비자의 전력사용패턴 변화를 유도하는 기술</a:t>
            </a:r>
            <a:endParaRPr lang="en-US" altLang="ko-KR" sz="1000" dirty="0">
              <a:latin typeface="+mj-ea"/>
              <a:ea typeface="+mj-ea"/>
              <a:cs typeface="Times New Roman" panose="02020603050405020304" pitchFamily="18" charset="0"/>
            </a:endParaRPr>
          </a:p>
          <a:p>
            <a:endParaRPr lang="en-US" altLang="ko-KR" sz="1000" dirty="0">
              <a:latin typeface="+mj-ea"/>
              <a:ea typeface="+mj-ea"/>
              <a:cs typeface="Times New Roman" panose="02020603050405020304" pitchFamily="18" charset="0"/>
            </a:endParaRPr>
          </a:p>
          <a:p>
            <a:endParaRPr lang="ko-KR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altLang="ko-KR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ko-KR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16449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b="1" dirty="0"/>
              <a:t>1. Smart Home Energy Framework :</a:t>
            </a:r>
            <a:r>
              <a:rPr lang="en-US" altLang="ko-KR" sz="4000" b="1" dirty="0"/>
              <a:t/>
            </a:r>
            <a:br>
              <a:rPr lang="en-US" altLang="ko-KR" sz="4000" b="1" dirty="0"/>
            </a:br>
            <a:r>
              <a:rPr lang="en-US" altLang="ko-KR" sz="2000" b="1" dirty="0"/>
              <a:t>1.1.4 Background </a:t>
            </a:r>
            <a:r>
              <a:rPr lang="en-US" altLang="ko-KR" sz="2000" b="1" dirty="0" err="1"/>
              <a:t>IoT</a:t>
            </a:r>
            <a:r>
              <a:rPr lang="en-US" altLang="ko-KR" sz="2000" b="1" dirty="0"/>
              <a:t> </a:t>
            </a:r>
            <a:r>
              <a:rPr lang="ko-KR" altLang="en-US" sz="2000" b="1" dirty="0"/>
              <a:t>수요반응 프로토콜</a:t>
            </a:r>
            <a:r>
              <a:rPr lang="en-US" altLang="ko-KR" sz="2000" b="1" dirty="0"/>
              <a:t> : CoAP</a:t>
            </a:r>
            <a:endParaRPr lang="ko-KR" altLang="en-US" sz="20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AB2D1F1-EAAA-4541-A9AD-BBD67953F620}" type="slidenum">
              <a:rPr lang="ko-KR" altLang="en-US" smtClean="0">
                <a:solidFill>
                  <a:srgbClr val="000000"/>
                </a:solidFill>
              </a:rPr>
              <a:pPr>
                <a:defRPr/>
              </a:pPr>
              <a:t>34</a:t>
            </a:fld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784860" y="1498015"/>
            <a:ext cx="684276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/>
            <a:r>
              <a:rPr lang="en-US" altLang="ko-KR" sz="2400" dirty="0">
                <a:latin typeface="+mj-ea"/>
                <a:ea typeface="+mj-ea"/>
              </a:rPr>
              <a:t>   </a:t>
            </a:r>
            <a:r>
              <a:rPr lang="en-US" altLang="ko-KR" sz="2400" dirty="0" err="1">
                <a:latin typeface="+mj-ea"/>
                <a:ea typeface="+mj-ea"/>
              </a:rPr>
              <a:t>Iot</a:t>
            </a:r>
            <a:r>
              <a:rPr lang="en-US" altLang="ko-KR" sz="2400" dirty="0">
                <a:latin typeface="+mj-ea"/>
                <a:ea typeface="+mj-ea"/>
              </a:rPr>
              <a:t> </a:t>
            </a:r>
            <a:r>
              <a:rPr lang="ko-KR" altLang="en-US" sz="2400" dirty="0">
                <a:latin typeface="+mj-ea"/>
                <a:ea typeface="+mj-ea"/>
              </a:rPr>
              <a:t>환경의 </a:t>
            </a:r>
            <a:r>
              <a:rPr lang="en-US" altLang="ko-KR" sz="2400" dirty="0" err="1">
                <a:latin typeface="+mj-ea"/>
                <a:ea typeface="+mj-ea"/>
              </a:rPr>
              <a:t>IoT</a:t>
            </a:r>
            <a:r>
              <a:rPr lang="en-US" altLang="ko-KR" sz="2400" dirty="0">
                <a:latin typeface="+mj-ea"/>
                <a:ea typeface="+mj-ea"/>
              </a:rPr>
              <a:t> </a:t>
            </a:r>
            <a:r>
              <a:rPr lang="ko-KR" altLang="en-US" sz="2400" dirty="0">
                <a:latin typeface="+mj-ea"/>
                <a:ea typeface="+mj-ea"/>
              </a:rPr>
              <a:t>프로토콜 </a:t>
            </a:r>
            <a:r>
              <a:rPr lang="en-US" altLang="ko-KR" sz="2400" dirty="0">
                <a:latin typeface="+mj-ea"/>
                <a:ea typeface="+mj-ea"/>
              </a:rPr>
              <a:t>MQTT, CoAP </a:t>
            </a:r>
            <a:r>
              <a:rPr lang="ko-KR" altLang="en-US" sz="2400" dirty="0">
                <a:latin typeface="+mj-ea"/>
                <a:ea typeface="+mj-ea"/>
              </a:rPr>
              <a:t>비교</a:t>
            </a:r>
            <a:endParaRPr lang="en-US" altLang="ko-KR" sz="2400" dirty="0">
              <a:latin typeface="+mj-ea"/>
              <a:ea typeface="+mj-ea"/>
            </a:endParaRPr>
          </a:p>
        </p:txBody>
      </p:sp>
      <p:sp>
        <p:nvSpPr>
          <p:cNvPr id="2" name="직사각형 1"/>
          <p:cNvSpPr/>
          <p:nvPr/>
        </p:nvSpPr>
        <p:spPr bwMode="auto">
          <a:xfrm>
            <a:off x="1224657" y="2248096"/>
            <a:ext cx="3096344" cy="518721"/>
          </a:xfrm>
          <a:prstGeom prst="rect">
            <a:avLst/>
          </a:prstGeom>
          <a:solidFill>
            <a:srgbClr val="00B0F0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2000" dirty="0">
                <a:latin typeface="Times New Roman" pitchFamily="18" charset="0"/>
                <a:ea typeface="굴림" pitchFamily="50" charset="-127"/>
              </a:rPr>
              <a:t>MQTT</a:t>
            </a:r>
            <a:endParaRPr kumimoji="0" lang="ko-KR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9" name="직사각형 8"/>
          <p:cNvSpPr/>
          <p:nvPr/>
        </p:nvSpPr>
        <p:spPr bwMode="auto">
          <a:xfrm>
            <a:off x="1224657" y="3043664"/>
            <a:ext cx="3096344" cy="1551456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171450" marR="0" indent="-17145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anose="05000000000000000000" pitchFamily="2" charset="2"/>
              <a:buChar char="§"/>
              <a:tabLst/>
            </a:pPr>
            <a:r>
              <a:rPr lang="en-US" altLang="ko-KR" sz="1200" dirty="0">
                <a:latin typeface="+mn-ea"/>
              </a:rPr>
              <a:t>MQTT</a:t>
            </a:r>
            <a:r>
              <a:rPr lang="ko-KR" altLang="en-US" sz="1200" dirty="0">
                <a:latin typeface="+mn-ea"/>
              </a:rPr>
              <a:t>는 </a:t>
            </a:r>
            <a:r>
              <a:rPr lang="en-US" altLang="ko-KR" sz="1200" b="1" dirty="0">
                <a:solidFill>
                  <a:srgbClr val="FF0000"/>
                </a:solidFill>
                <a:latin typeface="+mn-ea"/>
              </a:rPr>
              <a:t>Publish/Subscribe</a:t>
            </a:r>
            <a:r>
              <a:rPr lang="ko-KR" altLang="en-US" sz="1200" dirty="0">
                <a:latin typeface="+mn-ea"/>
              </a:rPr>
              <a:t>를 </a:t>
            </a:r>
            <a:endParaRPr lang="en-US" altLang="ko-KR" sz="1200" dirty="0">
              <a:latin typeface="+mn-ea"/>
            </a:endParaRPr>
          </a:p>
          <a:p>
            <a:pPr marR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Tx/>
              <a:tabLst/>
            </a:pPr>
            <a:r>
              <a:rPr lang="ko-KR" altLang="en-US" sz="1200" dirty="0">
                <a:latin typeface="+mn-ea"/>
              </a:rPr>
              <a:t> 기반으로 중앙에 있는 브로커와 연결됨</a:t>
            </a:r>
            <a:endParaRPr lang="en-US" altLang="ko-KR" sz="1200" dirty="0">
              <a:latin typeface="+mn-ea"/>
            </a:endParaRPr>
          </a:p>
          <a:p>
            <a:pPr marL="171450" marR="0" indent="-17145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anose="05000000000000000000" pitchFamily="2" charset="2"/>
              <a:buChar char="§"/>
              <a:tabLst/>
            </a:pPr>
            <a:r>
              <a:rPr lang="ko-KR" altLang="en-US" sz="1200" dirty="0">
                <a:latin typeface="+mn-ea"/>
              </a:rPr>
              <a:t>메시지는 </a:t>
            </a:r>
            <a:r>
              <a:rPr lang="ko-KR" altLang="en-US" sz="1200" b="1" dirty="0">
                <a:solidFill>
                  <a:srgbClr val="FF0000"/>
                </a:solidFill>
                <a:latin typeface="+mn-ea"/>
              </a:rPr>
              <a:t>브로커</a:t>
            </a:r>
            <a:r>
              <a:rPr lang="ko-KR" altLang="en-US" sz="1200" dirty="0">
                <a:latin typeface="+mn-ea"/>
              </a:rPr>
              <a:t>로 모여서 </a:t>
            </a:r>
            <a:endParaRPr lang="en-US" altLang="ko-KR" sz="1200" dirty="0">
              <a:latin typeface="+mn-ea"/>
            </a:endParaRPr>
          </a:p>
          <a:p>
            <a:pPr marR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Tx/>
              <a:tabLst/>
            </a:pPr>
            <a:r>
              <a:rPr lang="en-US" altLang="ko-KR" sz="1200" dirty="0">
                <a:latin typeface="+mn-ea"/>
              </a:rPr>
              <a:t> Subscriber</a:t>
            </a:r>
            <a:r>
              <a:rPr lang="ko-KR" altLang="en-US" sz="1200" dirty="0">
                <a:latin typeface="+mn-ea"/>
              </a:rPr>
              <a:t>에게 메시지를 복사해서 전달</a:t>
            </a:r>
            <a:endParaRPr lang="en-US" altLang="ko-KR" sz="1200" dirty="0">
              <a:latin typeface="+mn-ea"/>
            </a:endParaRPr>
          </a:p>
          <a:p>
            <a:pPr marL="171450" marR="0" indent="-17145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anose="05000000000000000000" pitchFamily="2" charset="2"/>
              <a:buChar char="§"/>
              <a:tabLst/>
            </a:pPr>
            <a:r>
              <a:rPr lang="ko-KR" altLang="en-US" sz="1200" b="1" dirty="0">
                <a:solidFill>
                  <a:srgbClr val="FF0000"/>
                </a:solidFill>
                <a:latin typeface="+mn-ea"/>
              </a:rPr>
              <a:t>지속적인 연결</a:t>
            </a:r>
            <a:r>
              <a:rPr lang="ko-KR" altLang="en-US" sz="1200" dirty="0">
                <a:latin typeface="+mn-ea"/>
              </a:rPr>
              <a:t>을 지원</a:t>
            </a:r>
            <a:endParaRPr lang="en-US" altLang="ko-KR" sz="1200" dirty="0">
              <a:latin typeface="+mn-ea"/>
            </a:endParaRPr>
          </a:p>
          <a:p>
            <a:pPr marL="171450" marR="0" indent="-17145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anose="05000000000000000000" pitchFamily="2" charset="2"/>
              <a:buChar char="§"/>
              <a:tabLst/>
            </a:pPr>
            <a:r>
              <a:rPr lang="ko-KR" altLang="en-US" sz="1200" b="1" dirty="0">
                <a:solidFill>
                  <a:srgbClr val="FF0000"/>
                </a:solidFill>
                <a:latin typeface="+mn-ea"/>
              </a:rPr>
              <a:t>실시간 데이터를 전달</a:t>
            </a:r>
            <a:r>
              <a:rPr lang="ko-KR" altLang="en-US" sz="1200" dirty="0">
                <a:latin typeface="+mn-ea"/>
              </a:rPr>
              <a:t>하는데 적당함</a:t>
            </a:r>
            <a:endParaRPr lang="en-US" altLang="ko-KR" sz="1200" dirty="0">
              <a:latin typeface="+mn-ea"/>
            </a:endParaRPr>
          </a:p>
        </p:txBody>
      </p:sp>
      <p:sp>
        <p:nvSpPr>
          <p:cNvPr id="10" name="직사각형 9"/>
          <p:cNvSpPr/>
          <p:nvPr/>
        </p:nvSpPr>
        <p:spPr bwMode="auto">
          <a:xfrm>
            <a:off x="1224657" y="4683425"/>
            <a:ext cx="3096344" cy="847799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171450" marR="0" indent="-17145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lang="en-US" altLang="ko-KR" sz="1200" b="1" dirty="0">
                <a:latin typeface="+mn-ea"/>
              </a:rPr>
              <a:t>TCP/IP </a:t>
            </a:r>
            <a:r>
              <a:rPr lang="ko-KR" altLang="en-US" sz="1200" b="1" dirty="0">
                <a:latin typeface="+mn-ea"/>
              </a:rPr>
              <a:t>기반 프로토콜</a:t>
            </a:r>
            <a:r>
              <a:rPr lang="ko-KR" altLang="en-US" sz="1200" dirty="0">
                <a:latin typeface="+mn-ea"/>
              </a:rPr>
              <a:t>로 서버</a:t>
            </a:r>
            <a:r>
              <a:rPr lang="en-US" altLang="ko-KR" sz="1200" dirty="0">
                <a:latin typeface="+mn-ea"/>
              </a:rPr>
              <a:t>(</a:t>
            </a:r>
            <a:r>
              <a:rPr lang="ko-KR" altLang="en-US" sz="1200" dirty="0">
                <a:latin typeface="+mn-ea"/>
              </a:rPr>
              <a:t>브로커</a:t>
            </a:r>
            <a:r>
              <a:rPr lang="en-US" altLang="ko-KR" sz="1200" dirty="0">
                <a:latin typeface="+mn-ea"/>
              </a:rPr>
              <a:t>)</a:t>
            </a:r>
            <a:r>
              <a:rPr lang="ko-KR" altLang="en-US" sz="1200" dirty="0">
                <a:latin typeface="+mn-ea"/>
              </a:rPr>
              <a:t>와</a:t>
            </a:r>
            <a:endParaRPr lang="en-US" altLang="ko-KR" sz="1200" dirty="0">
              <a:latin typeface="+mn-ea"/>
            </a:endParaRPr>
          </a:p>
          <a:p>
            <a:pPr marR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ko-KR" altLang="en-US" sz="1200" dirty="0">
                <a:latin typeface="+mn-ea"/>
              </a:rPr>
              <a:t> 지속적인 연결을 맺기 때문에 </a:t>
            </a:r>
            <a:r>
              <a:rPr lang="en-US" altLang="ko-KR" sz="1200" b="1" dirty="0">
                <a:solidFill>
                  <a:srgbClr val="FF0000"/>
                </a:solidFill>
                <a:latin typeface="+mn-ea"/>
              </a:rPr>
              <a:t>NAT</a:t>
            </a:r>
            <a:r>
              <a:rPr lang="ko-KR" altLang="en-US" sz="1200" b="1" dirty="0">
                <a:solidFill>
                  <a:srgbClr val="FF0000"/>
                </a:solidFill>
                <a:latin typeface="+mn-ea"/>
              </a:rPr>
              <a:t>와</a:t>
            </a:r>
            <a:endParaRPr lang="en-US" altLang="ko-KR" sz="1200" b="1" dirty="0">
              <a:solidFill>
                <a:srgbClr val="FF0000"/>
              </a:solidFill>
              <a:latin typeface="+mn-ea"/>
            </a:endParaRPr>
          </a:p>
          <a:p>
            <a:pPr marR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ko-KR" altLang="en-US" sz="1200" b="1" dirty="0">
                <a:solidFill>
                  <a:srgbClr val="FF0000"/>
                </a:solidFill>
                <a:latin typeface="+mn-ea"/>
              </a:rPr>
              <a:t> 같은 환경에서 문제없이 작동함</a:t>
            </a:r>
            <a:endParaRPr lang="en-US" altLang="ko-KR" sz="12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11" name="직사각형 10"/>
          <p:cNvSpPr/>
          <p:nvPr/>
        </p:nvSpPr>
        <p:spPr bwMode="auto">
          <a:xfrm>
            <a:off x="1224657" y="5619529"/>
            <a:ext cx="3096344" cy="847799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171450" marR="0" indent="-17145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lang="ko-KR" altLang="en-US" sz="1200" dirty="0">
                <a:latin typeface="+mn-ea"/>
              </a:rPr>
              <a:t>서비스 발견 기능이 없기 때문에</a:t>
            </a:r>
            <a:endParaRPr lang="en-US" altLang="ko-KR" sz="1200" dirty="0">
              <a:latin typeface="+mn-ea"/>
            </a:endParaRPr>
          </a:p>
          <a:p>
            <a:pPr marR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1200" dirty="0">
                <a:latin typeface="+mn-ea"/>
              </a:rPr>
              <a:t> </a:t>
            </a:r>
            <a:r>
              <a:rPr lang="en-US" altLang="ko-KR" sz="1200" b="1" dirty="0">
                <a:solidFill>
                  <a:srgbClr val="FF0000"/>
                </a:solidFill>
                <a:latin typeface="+mn-ea"/>
              </a:rPr>
              <a:t>DNS-SD, SSDP</a:t>
            </a:r>
            <a:r>
              <a:rPr lang="ko-KR" altLang="en-US" sz="1200" b="1" dirty="0">
                <a:solidFill>
                  <a:srgbClr val="FF0000"/>
                </a:solidFill>
                <a:latin typeface="+mn-ea"/>
              </a:rPr>
              <a:t>의 도움이 필요</a:t>
            </a:r>
            <a:r>
              <a:rPr lang="ko-KR" altLang="en-US" sz="1200" dirty="0">
                <a:latin typeface="+mn-ea"/>
              </a:rPr>
              <a:t>함</a:t>
            </a:r>
            <a:endParaRPr lang="en-US" altLang="ko-KR" sz="1200" dirty="0">
              <a:latin typeface="+mn-ea"/>
            </a:endParaRPr>
          </a:p>
        </p:txBody>
      </p:sp>
      <p:sp>
        <p:nvSpPr>
          <p:cNvPr id="12" name="직사각형 11"/>
          <p:cNvSpPr/>
          <p:nvPr/>
        </p:nvSpPr>
        <p:spPr bwMode="auto">
          <a:xfrm>
            <a:off x="4788024" y="2232310"/>
            <a:ext cx="3096344" cy="518721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2000" dirty="0">
                <a:latin typeface="Times New Roman" pitchFamily="18" charset="0"/>
                <a:ea typeface="굴림" pitchFamily="50" charset="-127"/>
              </a:rPr>
              <a:t>CoAP</a:t>
            </a:r>
            <a:endParaRPr kumimoji="0" lang="ko-KR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13" name="직사각형 12"/>
          <p:cNvSpPr/>
          <p:nvPr/>
        </p:nvSpPr>
        <p:spPr bwMode="auto">
          <a:xfrm>
            <a:off x="4788024" y="3027878"/>
            <a:ext cx="3096344" cy="1551456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171450" marR="0" indent="-17145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lang="ko-KR" altLang="en-US" sz="1200" dirty="0">
                <a:latin typeface="+mn-ea"/>
              </a:rPr>
              <a:t>기본적으로 하나의 서버와 하나의 </a:t>
            </a:r>
            <a:endParaRPr lang="en-US" altLang="ko-KR" sz="1200" dirty="0">
              <a:latin typeface="+mn-ea"/>
            </a:endParaRPr>
          </a:p>
          <a:p>
            <a:pPr marR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ko-KR" altLang="en-US" sz="1200" dirty="0">
                <a:latin typeface="+mn-ea"/>
              </a:rPr>
              <a:t> 클라이언트가 참여하는 </a:t>
            </a:r>
            <a:r>
              <a:rPr lang="en-US" altLang="ko-KR" sz="1200" b="1" dirty="0">
                <a:solidFill>
                  <a:srgbClr val="FF0000"/>
                </a:solidFill>
                <a:latin typeface="+mn-ea"/>
              </a:rPr>
              <a:t>1:1 </a:t>
            </a:r>
            <a:r>
              <a:rPr lang="ko-KR" altLang="en-US" sz="1200" b="1" dirty="0">
                <a:solidFill>
                  <a:srgbClr val="FF0000"/>
                </a:solidFill>
                <a:latin typeface="+mn-ea"/>
              </a:rPr>
              <a:t>프로토콜</a:t>
            </a:r>
            <a:endParaRPr lang="en-US" altLang="ko-KR" sz="1200" b="1" dirty="0">
              <a:solidFill>
                <a:srgbClr val="FF0000"/>
              </a:solidFill>
              <a:latin typeface="+mn-ea"/>
            </a:endParaRPr>
          </a:p>
          <a:p>
            <a:pPr marL="171450" marR="0" indent="-17145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lang="ko-KR" altLang="en-US" sz="1200" dirty="0">
                <a:latin typeface="+mn-ea"/>
              </a:rPr>
              <a:t>자원을 발견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>
                <a:latin typeface="+mn-ea"/>
              </a:rPr>
              <a:t>관찰 할 수 있기는 하지만</a:t>
            </a:r>
            <a:endParaRPr lang="en-US" altLang="ko-KR" sz="1200" dirty="0">
              <a:latin typeface="+mn-ea"/>
            </a:endParaRPr>
          </a:p>
          <a:p>
            <a:pPr marR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ko-KR" altLang="en-US" sz="1200" dirty="0">
                <a:latin typeface="+mn-ea"/>
              </a:rPr>
              <a:t> </a:t>
            </a:r>
            <a:r>
              <a:rPr lang="ko-KR" altLang="en-US" sz="1200" b="1" dirty="0">
                <a:solidFill>
                  <a:srgbClr val="FF0000"/>
                </a:solidFill>
                <a:latin typeface="+mn-ea"/>
              </a:rPr>
              <a:t>이벤트 기반 데이터 통신에는 적당하지</a:t>
            </a:r>
            <a:endParaRPr lang="en-US" altLang="ko-KR" sz="1200" b="1" dirty="0">
              <a:solidFill>
                <a:srgbClr val="FF0000"/>
              </a:solidFill>
              <a:latin typeface="+mn-ea"/>
            </a:endParaRPr>
          </a:p>
          <a:p>
            <a:pPr marR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ko-KR" altLang="en-US" sz="1200" b="1" dirty="0">
                <a:solidFill>
                  <a:srgbClr val="FF0000"/>
                </a:solidFill>
                <a:latin typeface="+mn-ea"/>
              </a:rPr>
              <a:t> 않음</a:t>
            </a:r>
            <a:endParaRPr lang="en-US" altLang="ko-KR" sz="1200" b="1" dirty="0">
              <a:solidFill>
                <a:srgbClr val="FF0000"/>
              </a:solidFill>
              <a:latin typeface="+mn-ea"/>
            </a:endParaRPr>
          </a:p>
          <a:p>
            <a:pPr marL="171450" marR="0" indent="-17145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anose="05000000000000000000" pitchFamily="2" charset="2"/>
              <a:buChar char="§"/>
              <a:tabLst/>
            </a:pPr>
            <a:r>
              <a:rPr lang="ko-KR" altLang="en-US" sz="1200" b="1" dirty="0">
                <a:solidFill>
                  <a:srgbClr val="FF0000"/>
                </a:solidFill>
                <a:latin typeface="+mn-ea"/>
              </a:rPr>
              <a:t>분산환경에서의 상태정보에 적당</a:t>
            </a:r>
            <a:r>
              <a:rPr lang="ko-KR" altLang="en-US" sz="1200" dirty="0">
                <a:latin typeface="+mn-ea"/>
              </a:rPr>
              <a:t>한</a:t>
            </a:r>
            <a:endParaRPr lang="en-US" altLang="ko-KR" sz="1200" dirty="0">
              <a:latin typeface="+mn-ea"/>
            </a:endParaRPr>
          </a:p>
          <a:p>
            <a:pPr marR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ko-KR" altLang="en-US" sz="1200" dirty="0">
                <a:latin typeface="+mn-ea"/>
              </a:rPr>
              <a:t> 프로토콜</a:t>
            </a:r>
            <a:endParaRPr lang="en-US" altLang="ko-KR" sz="1200" dirty="0">
              <a:latin typeface="+mn-ea"/>
            </a:endParaRPr>
          </a:p>
        </p:txBody>
      </p:sp>
      <p:sp>
        <p:nvSpPr>
          <p:cNvPr id="14" name="직사각형 13"/>
          <p:cNvSpPr/>
          <p:nvPr/>
        </p:nvSpPr>
        <p:spPr bwMode="auto">
          <a:xfrm>
            <a:off x="4788024" y="4667639"/>
            <a:ext cx="3096344" cy="847799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171450" marR="0" indent="-17145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anose="05000000000000000000" pitchFamily="2" charset="2"/>
              <a:buChar char="§"/>
              <a:tabLst/>
            </a:pPr>
            <a:r>
              <a:rPr lang="en-US" altLang="ko-KR" sz="1200" b="1" dirty="0">
                <a:solidFill>
                  <a:srgbClr val="FF0000"/>
                </a:solidFill>
                <a:latin typeface="+mn-ea"/>
              </a:rPr>
              <a:t>UDP </a:t>
            </a:r>
            <a:r>
              <a:rPr lang="ko-KR" altLang="en-US" sz="1200" b="1" dirty="0" err="1">
                <a:solidFill>
                  <a:srgbClr val="FF0000"/>
                </a:solidFill>
                <a:latin typeface="+mn-ea"/>
              </a:rPr>
              <a:t>패킷만을</a:t>
            </a:r>
            <a:r>
              <a:rPr lang="ko-KR" altLang="en-US" sz="1200" b="1" dirty="0">
                <a:solidFill>
                  <a:srgbClr val="FF0000"/>
                </a:solidFill>
                <a:latin typeface="+mn-ea"/>
              </a:rPr>
              <a:t> 사용</a:t>
            </a:r>
            <a:r>
              <a:rPr lang="ko-KR" altLang="en-US" sz="1200" dirty="0">
                <a:latin typeface="+mn-ea"/>
              </a:rPr>
              <a:t>하기 때문에</a:t>
            </a:r>
            <a:r>
              <a:rPr lang="en-US" altLang="ko-KR" sz="1200" dirty="0">
                <a:latin typeface="+mn-ea"/>
              </a:rPr>
              <a:t>,</a:t>
            </a:r>
          </a:p>
          <a:p>
            <a:pPr marR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1200" dirty="0">
                <a:latin typeface="+mn-ea"/>
              </a:rPr>
              <a:t> NAT </a:t>
            </a:r>
            <a:r>
              <a:rPr lang="ko-KR" altLang="en-US" sz="1200" dirty="0">
                <a:latin typeface="+mn-ea"/>
              </a:rPr>
              <a:t>환경에서 사용하기 </a:t>
            </a:r>
            <a:r>
              <a:rPr lang="ko-KR" altLang="en-US" sz="1200" dirty="0" err="1">
                <a:latin typeface="+mn-ea"/>
              </a:rPr>
              <a:t>힘듬</a:t>
            </a:r>
            <a:endParaRPr lang="en-US" altLang="ko-KR" sz="1200" dirty="0">
              <a:latin typeface="+mn-ea"/>
            </a:endParaRPr>
          </a:p>
          <a:p>
            <a:pPr marL="171450" marR="0" indent="-17145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lang="en-US" altLang="ko-KR" sz="1200" dirty="0">
                <a:latin typeface="+mn-ea"/>
              </a:rPr>
              <a:t>NAT </a:t>
            </a:r>
            <a:r>
              <a:rPr lang="ko-KR" altLang="en-US" sz="1200" dirty="0">
                <a:latin typeface="+mn-ea"/>
              </a:rPr>
              <a:t>환경에서 사용하려면 </a:t>
            </a:r>
            <a:r>
              <a:rPr lang="ko-KR" altLang="en-US" sz="1200" dirty="0" err="1">
                <a:latin typeface="+mn-ea"/>
              </a:rPr>
              <a:t>터널링</a:t>
            </a:r>
            <a:r>
              <a:rPr lang="ko-KR" altLang="en-US" sz="1200" dirty="0">
                <a:latin typeface="+mn-ea"/>
              </a:rPr>
              <a:t> 하거나</a:t>
            </a:r>
            <a:endParaRPr lang="en-US" altLang="ko-KR" sz="1200" dirty="0">
              <a:latin typeface="+mn-ea"/>
            </a:endParaRPr>
          </a:p>
          <a:p>
            <a:pPr marR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ko-KR" altLang="en-US" sz="1200" dirty="0">
                <a:latin typeface="+mn-ea"/>
              </a:rPr>
              <a:t> 포트 </a:t>
            </a:r>
            <a:r>
              <a:rPr lang="ko-KR" altLang="en-US" sz="1200" dirty="0" err="1">
                <a:latin typeface="+mn-ea"/>
              </a:rPr>
              <a:t>포워딩</a:t>
            </a:r>
            <a:r>
              <a:rPr lang="en-US" altLang="ko-KR" sz="1200" dirty="0">
                <a:latin typeface="+mn-ea"/>
              </a:rPr>
              <a:t>(Port Forwarding)</a:t>
            </a:r>
            <a:r>
              <a:rPr lang="ko-KR" altLang="en-US" sz="1200" dirty="0" err="1">
                <a:latin typeface="+mn-ea"/>
              </a:rPr>
              <a:t>을해야함</a:t>
            </a:r>
            <a:endParaRPr lang="en-US" altLang="ko-KR" sz="1200" dirty="0">
              <a:latin typeface="+mn-ea"/>
            </a:endParaRPr>
          </a:p>
        </p:txBody>
      </p:sp>
      <p:sp>
        <p:nvSpPr>
          <p:cNvPr id="15" name="직사각형 14"/>
          <p:cNvSpPr/>
          <p:nvPr/>
        </p:nvSpPr>
        <p:spPr bwMode="auto">
          <a:xfrm>
            <a:off x="4788024" y="5603743"/>
            <a:ext cx="3096344" cy="847799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171450" marR="0" indent="-17145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anose="05000000000000000000" pitchFamily="2" charset="2"/>
              <a:buChar char="§"/>
              <a:tabLst/>
            </a:pPr>
            <a:r>
              <a:rPr lang="ko-KR" altLang="en-US" sz="1200" b="1" dirty="0">
                <a:solidFill>
                  <a:srgbClr val="FF0000"/>
                </a:solidFill>
                <a:latin typeface="+mn-ea"/>
              </a:rPr>
              <a:t>서비스 발견 기능을 기본으로 지원</a:t>
            </a:r>
            <a:r>
              <a:rPr lang="ko-KR" altLang="en-US" sz="1200" dirty="0">
                <a:latin typeface="+mn-ea"/>
              </a:rPr>
              <a:t>하기</a:t>
            </a:r>
            <a:endParaRPr lang="en-US" altLang="ko-KR" sz="1200" dirty="0">
              <a:latin typeface="+mn-ea"/>
            </a:endParaRPr>
          </a:p>
          <a:p>
            <a:pPr marR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ko-KR" altLang="en-US" sz="1200" dirty="0">
                <a:latin typeface="+mn-ea"/>
              </a:rPr>
              <a:t> 때문에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>
                <a:latin typeface="+mn-ea"/>
              </a:rPr>
              <a:t>어떤 형식의 데이터를 사용해야 </a:t>
            </a:r>
            <a:endParaRPr lang="en-US" altLang="ko-KR" sz="1200" dirty="0">
              <a:latin typeface="+mn-ea"/>
            </a:endParaRPr>
          </a:p>
          <a:p>
            <a:pPr marR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ko-KR" altLang="en-US" sz="1200" dirty="0">
                <a:latin typeface="+mn-ea"/>
              </a:rPr>
              <a:t> 할지를 알고 있음</a:t>
            </a:r>
            <a:endParaRPr lang="en-US" altLang="ko-KR" sz="12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28446975"/>
      </p:ext>
    </p:extLst>
  </p:cSld>
  <p:clrMapOvr>
    <a:masterClrMapping/>
  </p:clrMapOvr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285984" y="428604"/>
            <a:ext cx="490871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Energy Management System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285720" y="1428736"/>
            <a:ext cx="8723870" cy="52886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spcAft>
                <a:spcPts val="800"/>
              </a:spcAft>
            </a:pPr>
            <a:r>
              <a:rPr lang="ko-KR" altLang="ko-KR" sz="1050" b="1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에너지 관리 시스템</a:t>
            </a:r>
            <a:r>
              <a:rPr lang="en-US" altLang="ko-KR" sz="1050" b="1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(Energy Management System; EMS)</a:t>
            </a:r>
            <a:endParaRPr lang="ko-KR" altLang="ko-KR" sz="1050" b="1" kern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30000"/>
              </a:lnSpc>
              <a:spcAft>
                <a:spcPts val="800"/>
              </a:spcAft>
            </a:pPr>
            <a:r>
              <a:rPr lang="en-US" altLang="ko-KR" sz="105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ko-KR" altLang="ko-KR" sz="105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에너지소비자에게</a:t>
            </a:r>
            <a:r>
              <a:rPr lang="ko-KR" altLang="ko-KR" sz="1050" kern="100" dirty="0">
                <a:effectLst/>
                <a:latin typeface="Times New Roman" panose="02020603050405020304" pitchFamily="18" charset="0"/>
                <a:ea typeface="바탕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ko-KR" sz="105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에너지</a:t>
            </a:r>
            <a:r>
              <a:rPr lang="ko-KR" altLang="ko-KR" sz="1050" kern="100" dirty="0">
                <a:effectLst/>
                <a:latin typeface="Times New Roman" panose="02020603050405020304" pitchFamily="18" charset="0"/>
                <a:ea typeface="바탕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ko-KR" sz="105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절감</a:t>
            </a:r>
            <a:r>
              <a:rPr lang="ko-KR" altLang="ko-KR" sz="1050" kern="100" dirty="0">
                <a:effectLst/>
                <a:latin typeface="Times New Roman" panose="02020603050405020304" pitchFamily="18" charset="0"/>
                <a:ea typeface="바탕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ko-KR" sz="105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및</a:t>
            </a:r>
            <a:r>
              <a:rPr lang="ko-KR" altLang="ko-KR" sz="1050" kern="100" dirty="0">
                <a:effectLst/>
                <a:latin typeface="Times New Roman" panose="02020603050405020304" pitchFamily="18" charset="0"/>
                <a:ea typeface="바탕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ko-KR" sz="105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에너지효율화를</a:t>
            </a:r>
            <a:r>
              <a:rPr lang="ko-KR" altLang="ko-KR" sz="1050" kern="100" dirty="0">
                <a:effectLst/>
                <a:latin typeface="Times New Roman" panose="02020603050405020304" pitchFamily="18" charset="0"/>
                <a:ea typeface="바탕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ko-KR" sz="105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포함한</a:t>
            </a:r>
            <a:r>
              <a:rPr lang="ko-KR" altLang="ko-KR" sz="1050" kern="100" dirty="0">
                <a:effectLst/>
                <a:latin typeface="Times New Roman" panose="02020603050405020304" pitchFamily="18" charset="0"/>
                <a:ea typeface="바탕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ko-KR" sz="105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통합적인</a:t>
            </a:r>
            <a:r>
              <a:rPr lang="ko-KR" altLang="ko-KR" sz="1050" kern="100" dirty="0">
                <a:effectLst/>
                <a:latin typeface="Times New Roman" panose="02020603050405020304" pitchFamily="18" charset="0"/>
                <a:ea typeface="바탕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ko-KR" sz="105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에너지관리</a:t>
            </a:r>
            <a:r>
              <a:rPr lang="ko-KR" altLang="ko-KR" sz="1050" kern="100" dirty="0">
                <a:effectLst/>
                <a:latin typeface="Times New Roman" panose="02020603050405020304" pitchFamily="18" charset="0"/>
                <a:ea typeface="바탕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ko-KR" sz="105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서비스를</a:t>
            </a:r>
            <a:r>
              <a:rPr lang="ko-KR" altLang="ko-KR" sz="1050" kern="100" dirty="0">
                <a:effectLst/>
                <a:latin typeface="Times New Roman" panose="02020603050405020304" pitchFamily="18" charset="0"/>
                <a:ea typeface="바탕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ko-KR" sz="105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제공하기</a:t>
            </a:r>
            <a:r>
              <a:rPr lang="ko-KR" altLang="ko-KR" sz="1050" kern="100" dirty="0">
                <a:effectLst/>
                <a:latin typeface="Times New Roman" panose="02020603050405020304" pitchFamily="18" charset="0"/>
                <a:ea typeface="바탕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ko-KR" sz="105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위한</a:t>
            </a:r>
            <a:r>
              <a:rPr lang="en-US" altLang="ko-KR" sz="105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105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시스템</a:t>
            </a:r>
            <a:endParaRPr lang="en-US" altLang="ko-KR" sz="1050" kern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30000"/>
              </a:lnSpc>
              <a:spcAft>
                <a:spcPts val="800"/>
              </a:spcAft>
            </a:pPr>
            <a:r>
              <a:rPr lang="ko-KR" altLang="en-US" sz="1050" b="1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분산 전원 시스템</a:t>
            </a:r>
            <a:r>
              <a:rPr lang="en-US" altLang="ko-KR" sz="1050" b="1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(Distributed Energy Resources; DER)</a:t>
            </a:r>
          </a:p>
          <a:p>
            <a:pPr>
              <a:lnSpc>
                <a:spcPct val="130000"/>
              </a:lnSpc>
              <a:spcAft>
                <a:spcPts val="800"/>
              </a:spcAft>
            </a:pPr>
            <a:r>
              <a:rPr lang="en-US" altLang="ko-KR" sz="105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ko-KR" altLang="en-US" sz="105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중앙집중 형 발전에서 벗어나</a:t>
            </a:r>
            <a:r>
              <a:rPr lang="en-US" altLang="ko-KR" sz="105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ko-KR" altLang="en-US" sz="105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수요자 주변에 발전소를 분산 배치하여 마이크로그리드 망에서 전력 수송을 효율적으로 해 주는 차세대 시스템</a:t>
            </a:r>
            <a:endParaRPr lang="en-US" altLang="ko-KR" sz="1050" kern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30000"/>
              </a:lnSpc>
              <a:spcAft>
                <a:spcPts val="800"/>
              </a:spcAft>
            </a:pPr>
            <a:r>
              <a:rPr lang="en-US" altLang="ko-KR" sz="1050" b="1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BAS(</a:t>
            </a:r>
            <a:r>
              <a:rPr lang="en-US" altLang="ko-KR" sz="10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Building Automation System)</a:t>
            </a:r>
          </a:p>
          <a:p>
            <a:pPr>
              <a:lnSpc>
                <a:spcPct val="130000"/>
              </a:lnSpc>
              <a:spcAft>
                <a:spcPts val="800"/>
              </a:spcAft>
            </a:pPr>
            <a:r>
              <a:rPr lang="en-US" altLang="ko-KR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ko-KR" alt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전력</a:t>
            </a:r>
            <a:r>
              <a:rPr lang="en-US" altLang="ko-KR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ko-KR" alt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공조</a:t>
            </a:r>
            <a:r>
              <a:rPr lang="en-US" altLang="ko-KR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ko-KR" alt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냉난방</a:t>
            </a:r>
            <a:r>
              <a:rPr lang="en-US" altLang="ko-KR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ko-KR" alt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조명 설비 등과 같은 건물에너지 설비에 대한 상태 감시 및 자동화 된 감시 조작 시스템으로 건물 설비에 대한 자동화 운용 및 중앙 감시를 목적으로 하는 시스템</a:t>
            </a:r>
            <a:endParaRPr lang="en-US" altLang="ko-KR" sz="1050" kern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30000"/>
              </a:lnSpc>
              <a:spcAft>
                <a:spcPts val="800"/>
              </a:spcAft>
            </a:pPr>
            <a:r>
              <a:rPr lang="en-US" altLang="ko-KR" sz="1050" b="1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Home Gateway</a:t>
            </a:r>
          </a:p>
          <a:p>
            <a:pPr>
              <a:lnSpc>
                <a:spcPct val="130000"/>
              </a:lnSpc>
              <a:spcAft>
                <a:spcPts val="800"/>
              </a:spcAft>
            </a:pPr>
            <a:r>
              <a:rPr lang="en-US" altLang="ko-KR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ko-KR" alt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다양한 가정 내 통신 기기들을 외부의 통신망과의 통신을 위해 연결하기 위한 가정 내 네트워크 장치로 외부와의 통신뿐만 아니라 가정 내의 통신 기기들의 통신을 지원</a:t>
            </a:r>
            <a:endParaRPr lang="en-US" altLang="ko-KR" sz="1050" kern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30000"/>
              </a:lnSpc>
              <a:spcAft>
                <a:spcPts val="800"/>
              </a:spcAft>
            </a:pPr>
            <a:r>
              <a:rPr lang="en-US" altLang="ko-KR" sz="1050" b="1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SCADA(</a:t>
            </a:r>
            <a:r>
              <a:rPr lang="en-US" altLang="ko-KR" sz="10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Supervisory Control And Data Acquisition)</a:t>
            </a:r>
          </a:p>
          <a:p>
            <a:pPr>
              <a:lnSpc>
                <a:spcPct val="130000"/>
              </a:lnSpc>
              <a:spcAft>
                <a:spcPts val="800"/>
              </a:spcAft>
            </a:pPr>
            <a:r>
              <a:rPr lang="en-US" altLang="ko-KR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ICT </a:t>
            </a:r>
            <a:r>
              <a:rPr lang="ko-KR" alt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기술을 이용하여 산업 공정</a:t>
            </a:r>
            <a:r>
              <a:rPr lang="en-US" altLang="ko-KR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ko-KR" alt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기반시설</a:t>
            </a:r>
            <a:r>
              <a:rPr lang="en-US" altLang="ko-KR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ko-KR" alt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설비를 바탕으로 한 작업 공정을 감시하고 제어하는 시스템</a:t>
            </a:r>
            <a:endParaRPr lang="en-US" altLang="ko-KR" sz="1050" kern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30000"/>
              </a:lnSpc>
              <a:spcAft>
                <a:spcPts val="800"/>
              </a:spcAft>
            </a:pPr>
            <a:r>
              <a:rPr lang="en-US" altLang="ko-KR" sz="1050" b="1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AMI(</a:t>
            </a:r>
            <a:r>
              <a:rPr lang="en-US" altLang="ko-KR" sz="10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Advanced Metering Infrastructure)</a:t>
            </a:r>
          </a:p>
          <a:p>
            <a:pPr>
              <a:lnSpc>
                <a:spcPct val="130000"/>
              </a:lnSpc>
              <a:spcAft>
                <a:spcPts val="800"/>
              </a:spcAft>
            </a:pPr>
            <a:r>
              <a:rPr lang="en-US" altLang="ko-KR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ko-KR" alt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기존의 인력에 의한 검침 방법의 검침 효율 및 정확성 결여 등의 문제를 개선하고자 제안 된 방법</a:t>
            </a:r>
            <a:endParaRPr lang="en-US" altLang="ko-KR" sz="1050" kern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30000"/>
              </a:lnSpc>
              <a:spcAft>
                <a:spcPts val="800"/>
              </a:spcAft>
            </a:pPr>
            <a:r>
              <a:rPr lang="en-US" altLang="ko-KR" sz="1050" b="1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IHID(</a:t>
            </a:r>
            <a:r>
              <a:rPr lang="en-US" altLang="ko-KR" sz="10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Home Display)</a:t>
            </a:r>
          </a:p>
          <a:p>
            <a:pPr>
              <a:lnSpc>
                <a:spcPct val="130000"/>
              </a:lnSpc>
              <a:spcAft>
                <a:spcPts val="800"/>
              </a:spcAft>
            </a:pPr>
            <a:r>
              <a:rPr lang="en-US" altLang="ko-KR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:AMI</a:t>
            </a:r>
            <a:r>
              <a:rPr lang="ko-KR" alt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의 주요 구성요소로서 고객의 건물 내에서 </a:t>
            </a:r>
            <a:r>
              <a:rPr lang="en-US" altLang="ko-KR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AMI</a:t>
            </a:r>
            <a:r>
              <a:rPr lang="ko-KR" alt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와 연계하여 에너지 사용 및 통계에 대한 정보</a:t>
            </a:r>
            <a:r>
              <a:rPr lang="en-US" altLang="ko-KR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ko-KR" alt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서비스 정보 등을 실시간으로 소비자에게 제공하여 사용자에게 자발적 에너지 절감을 유도하는 방식</a:t>
            </a:r>
          </a:p>
          <a:p>
            <a:pPr>
              <a:lnSpc>
                <a:spcPct val="130000"/>
              </a:lnSpc>
              <a:spcAft>
                <a:spcPts val="800"/>
              </a:spcAft>
            </a:pPr>
            <a:endParaRPr lang="ko-KR" altLang="ko-KR" sz="1050" kern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3651328"/>
      </p:ext>
    </p:extLst>
  </p:cSld>
  <p:clrMapOvr>
    <a:masterClrMapping/>
  </p:clrMapOvr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428860" y="500042"/>
            <a:ext cx="469513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Energy Management Agent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358346" y="1428736"/>
            <a:ext cx="8785654" cy="34932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ko-KR" altLang="ko-KR" sz="1000" b="1" dirty="0">
                <a:solidFill>
                  <a:srgbClr val="000000"/>
                </a:solidFill>
                <a:effectLst/>
                <a:latin typeface="+mn-ea"/>
                <a:cs typeface="Times New Roman" panose="02020603050405020304" pitchFamily="18" charset="0"/>
              </a:rPr>
              <a:t>홈 에너지관리에이전트</a:t>
            </a:r>
            <a:r>
              <a:rPr lang="de-DE" altLang="ko-KR" sz="1000" dirty="0">
                <a:solidFill>
                  <a:srgbClr val="000000"/>
                </a:solidFill>
                <a:effectLst/>
                <a:latin typeface="+mn-ea"/>
                <a:cs typeface="Times New Roman" panose="02020603050405020304" pitchFamily="18" charset="0"/>
              </a:rPr>
              <a:t>(Home Energy Management Agnet)</a:t>
            </a:r>
            <a:endParaRPr lang="ko-KR" altLang="ko-KR" sz="1000" dirty="0">
              <a:effectLst/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30000"/>
              </a:lnSpc>
            </a:pPr>
            <a:r>
              <a:rPr lang="en-US" altLang="ko-KR" sz="1000" dirty="0">
                <a:solidFill>
                  <a:srgbClr val="000000"/>
                </a:solidFill>
                <a:effectLst/>
                <a:latin typeface="+mn-ea"/>
                <a:cs typeface="Times New Roman" panose="02020603050405020304" pitchFamily="18" charset="0"/>
              </a:rPr>
              <a:t>: </a:t>
            </a:r>
            <a:r>
              <a:rPr lang="ko-KR" altLang="ko-KR" sz="1000" dirty="0">
                <a:solidFill>
                  <a:srgbClr val="000000"/>
                </a:solidFill>
                <a:effectLst/>
                <a:latin typeface="+mn-ea"/>
                <a:cs typeface="Times New Roman" panose="02020603050405020304" pitchFamily="18" charset="0"/>
              </a:rPr>
              <a:t>홈 소비자 영역에 위치하여 에너지관리 서비스를 제공하는 제어 기능을 가진 장치</a:t>
            </a:r>
            <a:r>
              <a:rPr lang="en-US" altLang="ko-KR" sz="1000" dirty="0">
                <a:solidFill>
                  <a:srgbClr val="000000"/>
                </a:solidFill>
                <a:effectLst/>
                <a:latin typeface="+mn-ea"/>
                <a:cs typeface="Times New Roman" panose="02020603050405020304" pitchFamily="18" charset="0"/>
              </a:rPr>
              <a:t> </a:t>
            </a:r>
            <a:r>
              <a:rPr lang="en-US" altLang="ko-KR" sz="1000" dirty="0"/>
              <a:t>(specified in ISO/IEC 15067-3</a:t>
            </a:r>
            <a:endParaRPr lang="ko-KR" altLang="ko-KR" sz="1000" dirty="0">
              <a:effectLst/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30000"/>
              </a:lnSpc>
            </a:pPr>
            <a:r>
              <a:rPr lang="de-DE" altLang="ko-KR" sz="1000" dirty="0">
                <a:solidFill>
                  <a:srgbClr val="000000"/>
                </a:solidFill>
                <a:effectLst/>
                <a:latin typeface="+mn-ea"/>
                <a:cs typeface="Times New Roman" panose="02020603050405020304" pitchFamily="18" charset="0"/>
              </a:rPr>
              <a:t> </a:t>
            </a:r>
            <a:endParaRPr lang="ko-KR" altLang="ko-KR" sz="1000" b="1" dirty="0">
              <a:effectLst/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30000"/>
              </a:lnSpc>
            </a:pPr>
            <a:r>
              <a:rPr lang="ko-KR" altLang="ko-KR" sz="1000" b="1" dirty="0">
                <a:solidFill>
                  <a:srgbClr val="000000"/>
                </a:solidFill>
                <a:effectLst/>
                <a:latin typeface="+mn-ea"/>
                <a:cs typeface="Times New Roman" panose="02020603050405020304" pitchFamily="18" charset="0"/>
              </a:rPr>
              <a:t>커뮤니티 에너지관리에이전트</a:t>
            </a:r>
            <a:r>
              <a:rPr lang="de-DE" altLang="ko-KR" sz="1000" dirty="0">
                <a:solidFill>
                  <a:srgbClr val="000000"/>
                </a:solidFill>
                <a:effectLst/>
                <a:latin typeface="+mn-ea"/>
                <a:cs typeface="Times New Roman" panose="02020603050405020304" pitchFamily="18" charset="0"/>
              </a:rPr>
              <a:t>(Community Energy Management Agnet)</a:t>
            </a:r>
            <a:endParaRPr lang="ko-KR" altLang="ko-KR" sz="1000" dirty="0">
              <a:effectLst/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30000"/>
              </a:lnSpc>
            </a:pPr>
            <a:r>
              <a:rPr lang="en-US" altLang="ko-KR" sz="1000" dirty="0">
                <a:solidFill>
                  <a:srgbClr val="000000"/>
                </a:solidFill>
                <a:effectLst/>
                <a:latin typeface="+mn-ea"/>
                <a:cs typeface="Times New Roman" panose="02020603050405020304" pitchFamily="18" charset="0"/>
              </a:rPr>
              <a:t>: </a:t>
            </a:r>
            <a:r>
              <a:rPr lang="ko-KR" altLang="ko-KR" sz="1000" dirty="0">
                <a:solidFill>
                  <a:srgbClr val="000000"/>
                </a:solidFill>
                <a:effectLst/>
                <a:latin typeface="+mn-ea"/>
                <a:cs typeface="Times New Roman" panose="02020603050405020304" pitchFamily="18" charset="0"/>
              </a:rPr>
              <a:t>커뮤니티 영역에 위치하여 에너지관리 서비스를 제공하는 제어 기능을 가진 장치</a:t>
            </a:r>
            <a:endParaRPr lang="ko-KR" altLang="ko-KR" sz="1000" dirty="0">
              <a:effectLst/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30000"/>
              </a:lnSpc>
            </a:pPr>
            <a:r>
              <a:rPr lang="de-DE" altLang="ko-KR" sz="1000" dirty="0">
                <a:solidFill>
                  <a:srgbClr val="000000"/>
                </a:solidFill>
                <a:effectLst/>
                <a:latin typeface="+mn-ea"/>
                <a:cs typeface="Times New Roman" panose="02020603050405020304" pitchFamily="18" charset="0"/>
              </a:rPr>
              <a:t> </a:t>
            </a:r>
            <a:endParaRPr lang="ko-KR" altLang="ko-KR" sz="1000" b="1" dirty="0">
              <a:effectLst/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30000"/>
              </a:lnSpc>
            </a:pPr>
            <a:r>
              <a:rPr lang="ko-KR" altLang="ko-KR" sz="1000" b="1" dirty="0">
                <a:solidFill>
                  <a:srgbClr val="000000"/>
                </a:solidFill>
                <a:effectLst/>
                <a:latin typeface="+mn-ea"/>
                <a:cs typeface="Times New Roman" panose="02020603050405020304" pitchFamily="18" charset="0"/>
              </a:rPr>
              <a:t>온라인 에너지관리에이전트</a:t>
            </a:r>
            <a:r>
              <a:rPr lang="de-DE" altLang="ko-KR" sz="1000" dirty="0">
                <a:solidFill>
                  <a:srgbClr val="000000"/>
                </a:solidFill>
                <a:effectLst/>
                <a:latin typeface="+mn-ea"/>
                <a:cs typeface="Times New Roman" panose="02020603050405020304" pitchFamily="18" charset="0"/>
              </a:rPr>
              <a:t>(Online Energy Management Agnet)</a:t>
            </a:r>
            <a:endParaRPr lang="ko-KR" altLang="ko-KR" sz="1000" dirty="0">
              <a:effectLst/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30000"/>
              </a:lnSpc>
            </a:pPr>
            <a:r>
              <a:rPr lang="en-US" altLang="ko-KR" sz="1000" dirty="0">
                <a:solidFill>
                  <a:srgbClr val="000000"/>
                </a:solidFill>
                <a:effectLst/>
                <a:latin typeface="+mn-ea"/>
                <a:cs typeface="Times New Roman" panose="02020603050405020304" pitchFamily="18" charset="0"/>
              </a:rPr>
              <a:t>: </a:t>
            </a:r>
            <a:r>
              <a:rPr lang="ko-KR" altLang="ko-KR" sz="1000" dirty="0" err="1">
                <a:solidFill>
                  <a:srgbClr val="000000"/>
                </a:solidFill>
                <a:effectLst/>
                <a:latin typeface="+mn-ea"/>
                <a:cs typeface="Times New Roman" panose="02020603050405020304" pitchFamily="18" charset="0"/>
              </a:rPr>
              <a:t>클라우드</a:t>
            </a:r>
            <a:r>
              <a:rPr lang="ko-KR" altLang="ko-KR" sz="1000" dirty="0">
                <a:solidFill>
                  <a:srgbClr val="000000"/>
                </a:solidFill>
                <a:effectLst/>
                <a:latin typeface="+mn-ea"/>
                <a:cs typeface="Times New Roman" panose="02020603050405020304" pitchFamily="18" charset="0"/>
              </a:rPr>
              <a:t> 환경에 위치하여 에너지관리 서비스를 제공하는 제어 기능을 가진 장치</a:t>
            </a:r>
            <a:endParaRPr lang="en-US" altLang="ko-KR" sz="1000" dirty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30000"/>
              </a:lnSpc>
            </a:pPr>
            <a:endParaRPr lang="ko-KR" altLang="ko-KR" sz="1000" b="1" dirty="0">
              <a:effectLst/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30000"/>
              </a:lnSpc>
            </a:pPr>
            <a:r>
              <a:rPr lang="ko-KR" altLang="ko-KR" sz="1000" b="1" dirty="0">
                <a:solidFill>
                  <a:srgbClr val="000000"/>
                </a:solidFill>
                <a:effectLst/>
                <a:latin typeface="+mn-ea"/>
                <a:cs typeface="Times New Roman" panose="02020603050405020304" pitchFamily="18" charset="0"/>
              </a:rPr>
              <a:t>커뮤니티 수요반응</a:t>
            </a:r>
            <a:r>
              <a:rPr lang="de-DE" altLang="ko-KR" sz="1000" dirty="0">
                <a:solidFill>
                  <a:srgbClr val="000000"/>
                </a:solidFill>
                <a:effectLst/>
                <a:latin typeface="+mn-ea"/>
                <a:cs typeface="Times New Roman" panose="02020603050405020304" pitchFamily="18" charset="0"/>
              </a:rPr>
              <a:t>(Community Demand Response)</a:t>
            </a:r>
            <a:endParaRPr lang="ko-KR" altLang="ko-KR" sz="1000" dirty="0">
              <a:effectLst/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30000"/>
              </a:lnSpc>
            </a:pPr>
            <a:r>
              <a:rPr lang="en-US" altLang="ko-KR" sz="1000" dirty="0">
                <a:solidFill>
                  <a:srgbClr val="000000"/>
                </a:solidFill>
                <a:effectLst/>
                <a:latin typeface="+mn-ea"/>
                <a:cs typeface="Times New Roman" panose="02020603050405020304" pitchFamily="18" charset="0"/>
              </a:rPr>
              <a:t>: </a:t>
            </a:r>
            <a:r>
              <a:rPr lang="ko-KR" altLang="ko-KR" sz="1000" dirty="0">
                <a:solidFill>
                  <a:srgbClr val="000000"/>
                </a:solidFill>
                <a:effectLst/>
                <a:latin typeface="+mn-ea"/>
                <a:cs typeface="Times New Roman" panose="02020603050405020304" pitchFamily="18" charset="0"/>
              </a:rPr>
              <a:t>소규모 수요반응 자원을 하나의 수요반응 자원으로 통합하여 보다 커다란 규모의 수요반응 자원 제어하는 기술</a:t>
            </a:r>
            <a:endParaRPr lang="ko-KR" altLang="ko-KR" sz="1000" dirty="0">
              <a:effectLst/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30000"/>
              </a:lnSpc>
            </a:pPr>
            <a:r>
              <a:rPr lang="de-DE" altLang="ko-KR" sz="1000" dirty="0">
                <a:solidFill>
                  <a:srgbClr val="000000"/>
                </a:solidFill>
                <a:effectLst/>
                <a:latin typeface="+mn-ea"/>
                <a:cs typeface="Times New Roman" panose="02020603050405020304" pitchFamily="18" charset="0"/>
              </a:rPr>
              <a:t> </a:t>
            </a:r>
            <a:endParaRPr lang="ko-KR" altLang="ko-KR" sz="1000" dirty="0">
              <a:effectLst/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30000"/>
              </a:lnSpc>
            </a:pPr>
            <a:r>
              <a:rPr lang="ko-KR" altLang="ko-KR" sz="1000" b="1" dirty="0">
                <a:solidFill>
                  <a:srgbClr val="000000"/>
                </a:solidFill>
                <a:effectLst/>
                <a:latin typeface="+mn-ea"/>
                <a:cs typeface="Times New Roman" panose="02020603050405020304" pitchFamily="18" charset="0"/>
              </a:rPr>
              <a:t>커뮤니티 에너지관리시스템</a:t>
            </a:r>
            <a:r>
              <a:rPr lang="de-DE" altLang="ko-KR" sz="1000" dirty="0">
                <a:solidFill>
                  <a:srgbClr val="000000"/>
                </a:solidFill>
                <a:effectLst/>
                <a:latin typeface="+mn-ea"/>
                <a:cs typeface="Times New Roman" panose="02020603050405020304" pitchFamily="18" charset="0"/>
              </a:rPr>
              <a:t>(Community Energy Management System)</a:t>
            </a:r>
            <a:endParaRPr lang="ko-KR" altLang="ko-KR" sz="1000" dirty="0">
              <a:effectLst/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30000"/>
              </a:lnSpc>
            </a:pPr>
            <a:r>
              <a:rPr lang="en-US" altLang="ko-KR" sz="1000" dirty="0">
                <a:solidFill>
                  <a:srgbClr val="000000"/>
                </a:solidFill>
                <a:effectLst/>
                <a:latin typeface="+mn-ea"/>
                <a:cs typeface="Times New Roman" panose="02020603050405020304" pitchFamily="18" charset="0"/>
              </a:rPr>
              <a:t>: </a:t>
            </a:r>
            <a:r>
              <a:rPr lang="ko-KR" altLang="ko-KR" sz="1000" dirty="0">
                <a:solidFill>
                  <a:srgbClr val="000000"/>
                </a:solidFill>
                <a:effectLst/>
                <a:latin typeface="+mn-ea"/>
                <a:cs typeface="Times New Roman" panose="02020603050405020304" pitchFamily="18" charset="0"/>
              </a:rPr>
              <a:t>다수의 개별 홈 소비자로부터 에너지 정보를 수집</a:t>
            </a:r>
            <a:r>
              <a:rPr lang="de-DE" altLang="ko-KR" sz="1000" dirty="0">
                <a:solidFill>
                  <a:srgbClr val="000000"/>
                </a:solidFill>
                <a:effectLst/>
                <a:latin typeface="+mn-ea"/>
                <a:cs typeface="Times New Roman" panose="02020603050405020304" pitchFamily="18" charset="0"/>
              </a:rPr>
              <a:t>, </a:t>
            </a:r>
            <a:r>
              <a:rPr lang="ko-KR" altLang="ko-KR" sz="1000" dirty="0">
                <a:solidFill>
                  <a:srgbClr val="000000"/>
                </a:solidFill>
                <a:effectLst/>
                <a:latin typeface="+mn-ea"/>
                <a:cs typeface="Times New Roman" panose="02020603050405020304" pitchFamily="18" charset="0"/>
              </a:rPr>
              <a:t>통합하여 커뮤니티 또는 온라인 에너지관리시스템을 통한 에너지 관리 시스템</a:t>
            </a:r>
            <a:endParaRPr lang="ko-KR" altLang="ko-KR" sz="1000" dirty="0">
              <a:effectLst/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30000"/>
              </a:lnSpc>
            </a:pPr>
            <a:r>
              <a:rPr lang="de-DE" altLang="ko-KR" sz="1000" dirty="0">
                <a:solidFill>
                  <a:srgbClr val="000000"/>
                </a:solidFill>
                <a:effectLst/>
                <a:latin typeface="+mn-ea"/>
                <a:cs typeface="Times New Roman" panose="02020603050405020304" pitchFamily="18" charset="0"/>
              </a:rPr>
              <a:t> </a:t>
            </a:r>
            <a:endParaRPr lang="ko-KR" altLang="ko-KR" sz="1000" b="1" dirty="0">
              <a:effectLst/>
              <a:latin typeface="+mn-ea"/>
              <a:cs typeface="Times New Roman" panose="02020603050405020304" pitchFamily="18" charset="0"/>
            </a:endParaRPr>
          </a:p>
          <a:p>
            <a:pPr latinLnBrk="0">
              <a:lnSpc>
                <a:spcPct val="130000"/>
              </a:lnSpc>
            </a:pPr>
            <a:r>
              <a:rPr lang="de-DE" altLang="ko-KR" sz="1000" b="1" dirty="0">
                <a:solidFill>
                  <a:srgbClr val="000000"/>
                </a:solidFill>
                <a:effectLst/>
                <a:latin typeface="+mn-ea"/>
                <a:cs typeface="Times New Roman" panose="02020603050405020304" pitchFamily="18" charset="0"/>
              </a:rPr>
              <a:t> </a:t>
            </a:r>
            <a:r>
              <a:rPr lang="de-DE" altLang="ko-KR" sz="1000" dirty="0">
                <a:solidFill>
                  <a:srgbClr val="000000"/>
                </a:solidFill>
                <a:effectLst/>
                <a:latin typeface="+mn-ea"/>
                <a:cs typeface="Times New Roman" panose="02020603050405020304" pitchFamily="18" charset="0"/>
              </a:rPr>
              <a:t> </a:t>
            </a:r>
            <a:endParaRPr lang="ko-KR" altLang="ko-KR" sz="1000" dirty="0">
              <a:effectLst/>
              <a:latin typeface="+mn-ea"/>
              <a:cs typeface="Times New Roman" panose="02020603050405020304" pitchFamily="18" charset="0"/>
            </a:endParaRPr>
          </a:p>
          <a:p>
            <a:pPr latinLnBrk="0">
              <a:lnSpc>
                <a:spcPct val="130000"/>
              </a:lnSpc>
            </a:pPr>
            <a:r>
              <a:rPr lang="de-DE" altLang="ko-KR" sz="1000" b="1" dirty="0">
                <a:solidFill>
                  <a:srgbClr val="000000"/>
                </a:solidFill>
                <a:effectLst/>
                <a:latin typeface="+mn-ea"/>
                <a:cs typeface="Times New Roman" panose="02020603050405020304" pitchFamily="18" charset="0"/>
              </a:rPr>
              <a:t> </a:t>
            </a:r>
            <a:endParaRPr lang="ko-KR" altLang="ko-KR" sz="1000" dirty="0">
              <a:effectLst/>
              <a:latin typeface="+mn-ea"/>
              <a:cs typeface="Times New Roman" panose="02020603050405020304" pitchFamily="18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428860" y="4447512"/>
            <a:ext cx="3929090" cy="2264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776712126"/>
      </p:ext>
    </p:extLst>
  </p:cSld>
  <p:clrMapOvr>
    <a:masterClrMapping/>
  </p:clrMapOvr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"/>
          <p:cNvSpPr>
            <a:spLocks noGrp="1"/>
          </p:cNvSpPr>
          <p:nvPr>
            <p:ph type="ctrTitle"/>
          </p:nvPr>
        </p:nvSpPr>
        <p:spPr>
          <a:xfrm>
            <a:off x="685800" y="2071678"/>
            <a:ext cx="7772400" cy="2000264"/>
          </a:xfrm>
        </p:spPr>
        <p:txBody>
          <a:bodyPr/>
          <a:lstStyle/>
          <a:p>
            <a:r>
              <a:rPr lang="en-US" b="1" dirty="0"/>
              <a:t>Main Part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F13F5CC-B8E9-482F-A016-6EE14B7359EE}" type="slidenum">
              <a:rPr lang="ko-KR" altLang="en-US" smtClean="0"/>
              <a:pPr/>
              <a:t>342</a:t>
            </a:fld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3735873" y="3748776"/>
            <a:ext cx="16722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계층 구조 실험</a:t>
            </a:r>
            <a:endParaRPr lang="en-US" altLang="ko-KR" dirty="0" smtClean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931609367"/>
      </p:ext>
    </p:extLst>
  </p:cSld>
  <p:clrMapOvr>
    <a:masterClrMapping/>
  </p:clrMapOvr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구름 130"/>
          <p:cNvSpPr/>
          <p:nvPr/>
        </p:nvSpPr>
        <p:spPr bwMode="auto">
          <a:xfrm>
            <a:off x="4854913" y="2542838"/>
            <a:ext cx="4104854" cy="4269292"/>
          </a:xfrm>
          <a:prstGeom prst="cloud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6" name="구름 5"/>
          <p:cNvSpPr/>
          <p:nvPr/>
        </p:nvSpPr>
        <p:spPr bwMode="auto">
          <a:xfrm>
            <a:off x="290860" y="2283709"/>
            <a:ext cx="5042017" cy="4529667"/>
          </a:xfrm>
          <a:prstGeom prst="cloud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계층 구조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Smart Energy Framework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050143" y="18331"/>
            <a:ext cx="2016899" cy="235449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50" dirty="0" smtClean="0"/>
              <a:t>IP : 192.168.1.xxx</a:t>
            </a:r>
          </a:p>
          <a:p>
            <a:endParaRPr lang="en-US" altLang="ko-KR" sz="1050" dirty="0" smtClean="0"/>
          </a:p>
          <a:p>
            <a:r>
              <a:rPr lang="en-US" altLang="ko-KR" sz="1050" dirty="0" smtClean="0"/>
              <a:t>EMS 1</a:t>
            </a:r>
            <a:r>
              <a:rPr lang="ko-KR" altLang="en-US" sz="1050" dirty="0" smtClean="0"/>
              <a:t>대 </a:t>
            </a:r>
            <a:r>
              <a:rPr lang="en-US" altLang="ko-KR" sz="1050" dirty="0" smtClean="0"/>
              <a:t>(Window)</a:t>
            </a:r>
          </a:p>
          <a:p>
            <a:endParaRPr lang="en-US" altLang="ko-KR" sz="1050" dirty="0" smtClean="0"/>
          </a:p>
          <a:p>
            <a:r>
              <a:rPr lang="en-US" altLang="ko-KR" sz="1050" dirty="0" smtClean="0"/>
              <a:t>VTN 1</a:t>
            </a:r>
            <a:r>
              <a:rPr lang="ko-KR" altLang="en-US" sz="1050" dirty="0" smtClean="0"/>
              <a:t>대 </a:t>
            </a:r>
            <a:r>
              <a:rPr lang="en-US" altLang="ko-KR" sz="1050" dirty="0" smtClean="0"/>
              <a:t>(</a:t>
            </a:r>
            <a:r>
              <a:rPr lang="ko-KR" altLang="en-US" sz="1050" dirty="0" smtClean="0"/>
              <a:t>리눅스</a:t>
            </a:r>
            <a:r>
              <a:rPr lang="en-US" altLang="ko-KR" sz="1050" dirty="0" smtClean="0"/>
              <a:t>)</a:t>
            </a:r>
          </a:p>
          <a:p>
            <a:r>
              <a:rPr lang="en-US" altLang="ko-KR" sz="1050" dirty="0" smtClean="0"/>
              <a:t>   -SEMA+VEN </a:t>
            </a:r>
            <a:r>
              <a:rPr lang="en-US" altLang="ko-KR" sz="1050" dirty="0"/>
              <a:t>(</a:t>
            </a:r>
            <a:r>
              <a:rPr lang="ko-KR" altLang="en-US" sz="1050" dirty="0"/>
              <a:t>리눅스</a:t>
            </a:r>
            <a:r>
              <a:rPr lang="en-US" altLang="ko-KR" sz="1050" dirty="0"/>
              <a:t>) 1</a:t>
            </a:r>
            <a:r>
              <a:rPr lang="ko-KR" altLang="en-US" sz="1050" dirty="0"/>
              <a:t>대</a:t>
            </a:r>
            <a:endParaRPr lang="en-US" altLang="ko-KR" sz="1050" dirty="0"/>
          </a:p>
          <a:p>
            <a:r>
              <a:rPr lang="en-US" altLang="ko-KR" sz="1050" dirty="0" smtClean="0"/>
              <a:t>   -Appliance(</a:t>
            </a:r>
            <a:r>
              <a:rPr lang="ko-KR" altLang="en-US" sz="1050" dirty="0" smtClean="0"/>
              <a:t>라즈베리</a:t>
            </a:r>
            <a:r>
              <a:rPr lang="en-US" altLang="ko-KR" sz="1050" dirty="0" smtClean="0"/>
              <a:t>) 3</a:t>
            </a:r>
            <a:r>
              <a:rPr lang="ko-KR" altLang="en-US" sz="1050" dirty="0" smtClean="0"/>
              <a:t>대</a:t>
            </a:r>
            <a:endParaRPr lang="en-US" altLang="ko-KR" sz="1050" dirty="0" smtClean="0"/>
          </a:p>
          <a:p>
            <a:r>
              <a:rPr lang="en-US" altLang="ko-KR" sz="1050" dirty="0"/>
              <a:t> </a:t>
            </a:r>
            <a:r>
              <a:rPr lang="en-US" altLang="ko-KR" sz="1050" dirty="0" smtClean="0"/>
              <a:t>  -SEMA+VEN_</a:t>
            </a:r>
            <a:r>
              <a:rPr lang="en-US" altLang="ko-KR" sz="1050" i="1" dirty="0" smtClean="0"/>
              <a:t>Java</a:t>
            </a:r>
            <a:r>
              <a:rPr lang="en-US" altLang="ko-KR" sz="1050" dirty="0"/>
              <a:t>(</a:t>
            </a:r>
            <a:r>
              <a:rPr lang="ko-KR" altLang="en-US" sz="1050" dirty="0"/>
              <a:t>윈도우</a:t>
            </a:r>
            <a:r>
              <a:rPr lang="en-US" altLang="ko-KR" sz="1050" dirty="0"/>
              <a:t>) 1</a:t>
            </a:r>
            <a:r>
              <a:rPr lang="ko-KR" altLang="en-US" sz="1050" dirty="0"/>
              <a:t>대</a:t>
            </a:r>
            <a:endParaRPr lang="en-US" altLang="ko-KR" sz="1050" dirty="0"/>
          </a:p>
          <a:p>
            <a:r>
              <a:rPr lang="en-US" altLang="ko-KR" sz="1050" dirty="0" smtClean="0"/>
              <a:t>   -CEMA(</a:t>
            </a:r>
            <a:r>
              <a:rPr lang="en-US" altLang="ko-KR" sz="1050" dirty="0" err="1" smtClean="0"/>
              <a:t>OpenWRT</a:t>
            </a:r>
            <a:r>
              <a:rPr lang="en-US" altLang="ko-KR" sz="1050" dirty="0" smtClean="0"/>
              <a:t>) 3</a:t>
            </a:r>
            <a:r>
              <a:rPr lang="ko-KR" altLang="en-US" sz="1050" dirty="0" smtClean="0"/>
              <a:t>대</a:t>
            </a:r>
            <a:endParaRPr lang="en-US" altLang="ko-KR" sz="1050" dirty="0" smtClean="0"/>
          </a:p>
          <a:p>
            <a:endParaRPr lang="en-US" altLang="ko-KR" sz="1050" dirty="0" smtClean="0"/>
          </a:p>
          <a:p>
            <a:r>
              <a:rPr lang="en-US" altLang="ko-KR" sz="1050" dirty="0" smtClean="0"/>
              <a:t>SEMA </a:t>
            </a:r>
            <a:r>
              <a:rPr lang="en-US" altLang="ko-KR" sz="1050" dirty="0"/>
              <a:t>(</a:t>
            </a:r>
            <a:r>
              <a:rPr lang="ko-KR" altLang="en-US" sz="1050" dirty="0"/>
              <a:t>윈도우</a:t>
            </a:r>
            <a:r>
              <a:rPr lang="en-US" altLang="ko-KR" sz="1050" dirty="0"/>
              <a:t>) 1</a:t>
            </a:r>
            <a:r>
              <a:rPr lang="ko-KR" altLang="en-US" sz="1050" dirty="0"/>
              <a:t>대</a:t>
            </a:r>
            <a:endParaRPr lang="en-US" altLang="ko-KR" sz="1050" dirty="0"/>
          </a:p>
          <a:p>
            <a:r>
              <a:rPr lang="en-US" altLang="ko-KR" sz="1050" dirty="0" smtClean="0"/>
              <a:t>   -CEMA(</a:t>
            </a:r>
            <a:r>
              <a:rPr lang="en-US" altLang="ko-KR" sz="1050" dirty="0" err="1" smtClean="0"/>
              <a:t>OpenWRT</a:t>
            </a:r>
            <a:r>
              <a:rPr lang="en-US" altLang="ko-KR" sz="1050" dirty="0" smtClean="0"/>
              <a:t>) 2</a:t>
            </a:r>
            <a:r>
              <a:rPr lang="ko-KR" altLang="en-US" sz="1050" dirty="0" smtClean="0"/>
              <a:t>대</a:t>
            </a:r>
            <a:endParaRPr lang="en-US" altLang="ko-KR" sz="1050" dirty="0" smtClean="0"/>
          </a:p>
          <a:p>
            <a:r>
              <a:rPr lang="en-US" altLang="ko-KR" sz="1050" dirty="0" smtClean="0"/>
              <a:t>   -CEMA(</a:t>
            </a:r>
            <a:r>
              <a:rPr lang="ko-KR" altLang="en-US" sz="1050" dirty="0" smtClean="0"/>
              <a:t>리눅스</a:t>
            </a:r>
            <a:r>
              <a:rPr lang="en-US" altLang="ko-KR" sz="1050" dirty="0" smtClean="0"/>
              <a:t>) 1</a:t>
            </a:r>
            <a:r>
              <a:rPr lang="ko-KR" altLang="en-US" sz="1050" dirty="0" smtClean="0"/>
              <a:t>대</a:t>
            </a:r>
            <a:endParaRPr lang="en-US" altLang="ko-KR" sz="1050" dirty="0" smtClean="0"/>
          </a:p>
          <a:p>
            <a:r>
              <a:rPr lang="en-US" altLang="ko-KR" sz="1050" dirty="0" smtClean="0"/>
              <a:t>   -Appliance(</a:t>
            </a:r>
            <a:r>
              <a:rPr lang="ko-KR" altLang="en-US" sz="1050" dirty="0" smtClean="0"/>
              <a:t>라즈베리</a:t>
            </a:r>
            <a:r>
              <a:rPr lang="en-US" altLang="ko-KR" sz="1050" dirty="0" smtClean="0"/>
              <a:t>) 1</a:t>
            </a:r>
            <a:r>
              <a:rPr lang="ko-KR" altLang="en-US" sz="1050" dirty="0" smtClean="0"/>
              <a:t>대</a:t>
            </a:r>
            <a:r>
              <a:rPr lang="en-US" altLang="ko-KR" sz="1050" dirty="0" smtClean="0"/>
              <a:t>  </a:t>
            </a:r>
          </a:p>
        </p:txBody>
      </p:sp>
      <p:grpSp>
        <p:nvGrpSpPr>
          <p:cNvPr id="8" name="그룹 8"/>
          <p:cNvGrpSpPr/>
          <p:nvPr/>
        </p:nvGrpSpPr>
        <p:grpSpPr>
          <a:xfrm>
            <a:off x="2768129" y="2623756"/>
            <a:ext cx="699851" cy="676350"/>
            <a:chOff x="3714744" y="1326843"/>
            <a:chExt cx="1143008" cy="957157"/>
          </a:xfrm>
        </p:grpSpPr>
        <p:sp>
          <p:nvSpPr>
            <p:cNvPr id="9" name="직사각형 8"/>
            <p:cNvSpPr/>
            <p:nvPr/>
          </p:nvSpPr>
          <p:spPr bwMode="auto">
            <a:xfrm>
              <a:off x="3714744" y="1643050"/>
              <a:ext cx="1143008" cy="571504"/>
            </a:xfrm>
            <a:prstGeom prst="rect">
              <a:avLst/>
            </a:prstGeom>
            <a:noFill/>
            <a:ln w="12699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925648" y="1804885"/>
              <a:ext cx="696926" cy="47911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800" b="1" dirty="0" smtClean="0">
                  <a:latin typeface="+mn-ea"/>
                </a:rPr>
                <a:t>VTN</a:t>
              </a:r>
            </a:p>
            <a:p>
              <a:r>
                <a:rPr lang="en-US" altLang="ko-KR" sz="800" b="1" i="1" dirty="0" smtClean="0">
                  <a:latin typeface="+mn-ea"/>
                </a:rPr>
                <a:t>JAVA</a:t>
              </a:r>
              <a:endParaRPr lang="en-US" altLang="ko-KR" sz="800" b="1" i="1" dirty="0">
                <a:latin typeface="+mn-ea"/>
              </a:endParaRPr>
            </a:p>
          </p:txBody>
        </p:sp>
        <p:pic>
          <p:nvPicPr>
            <p:cNvPr id="11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929058" y="1326843"/>
              <a:ext cx="571504" cy="5143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2" name="Picture 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429124" y="1454436"/>
              <a:ext cx="285752" cy="3724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13" name="직사각형 12"/>
          <p:cNvSpPr/>
          <p:nvPr/>
        </p:nvSpPr>
        <p:spPr bwMode="auto">
          <a:xfrm>
            <a:off x="2374463" y="3481913"/>
            <a:ext cx="1682010" cy="440880"/>
          </a:xfrm>
          <a:prstGeom prst="rect">
            <a:avLst/>
          </a:prstGeom>
          <a:noFill/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en-US" sz="1100" dirty="0">
              <a:latin typeface="Times New Roman" pitchFamily="18" charset="0"/>
              <a:ea typeface="굴림" pitchFamily="50" charset="-127"/>
            </a:endParaRPr>
          </a:p>
        </p:txBody>
      </p:sp>
      <p:cxnSp>
        <p:nvCxnSpPr>
          <p:cNvPr id="14" name="직선 연결선 13"/>
          <p:cNvCxnSpPr/>
          <p:nvPr/>
        </p:nvCxnSpPr>
        <p:spPr bwMode="auto">
          <a:xfrm rot="5400000">
            <a:off x="3002615" y="3366548"/>
            <a:ext cx="230879" cy="972"/>
          </a:xfrm>
          <a:prstGeom prst="line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8" name="직선 연결선 17"/>
          <p:cNvCxnSpPr/>
          <p:nvPr/>
        </p:nvCxnSpPr>
        <p:spPr bwMode="auto">
          <a:xfrm rot="5400000">
            <a:off x="2160608" y="2524465"/>
            <a:ext cx="230879" cy="1684016"/>
          </a:xfrm>
          <a:prstGeom prst="line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22" name="Picture 20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549426" y="3532393"/>
            <a:ext cx="338247" cy="3096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28" name="그룹 227"/>
          <p:cNvGrpSpPr/>
          <p:nvPr/>
        </p:nvGrpSpPr>
        <p:grpSpPr>
          <a:xfrm>
            <a:off x="2483815" y="3922793"/>
            <a:ext cx="1399702" cy="1325913"/>
            <a:chOff x="3250396" y="3124231"/>
            <a:chExt cx="2286015" cy="1876406"/>
          </a:xfrm>
        </p:grpSpPr>
        <p:cxnSp>
          <p:nvCxnSpPr>
            <p:cNvPr id="48" name="직선 연결선 47"/>
            <p:cNvCxnSpPr>
              <a:stCxn id="213" idx="0"/>
              <a:endCxn id="13" idx="2"/>
            </p:cNvCxnSpPr>
            <p:nvPr/>
          </p:nvCxnSpPr>
          <p:spPr bwMode="auto">
            <a:xfrm flipV="1">
              <a:off x="3250396" y="3124231"/>
              <a:ext cx="1194947" cy="1876406"/>
            </a:xfrm>
            <a:prstGeom prst="line">
              <a:avLst/>
            </a:prstGeom>
            <a:solidFill>
              <a:schemeClr val="accent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1" name="직선 연결선 70"/>
            <p:cNvCxnSpPr>
              <a:stCxn id="13" idx="2"/>
              <a:endCxn id="204" idx="0"/>
            </p:cNvCxnSpPr>
            <p:nvPr/>
          </p:nvCxnSpPr>
          <p:spPr bwMode="auto">
            <a:xfrm flipH="1">
              <a:off x="4393403" y="3124231"/>
              <a:ext cx="51940" cy="1876406"/>
            </a:xfrm>
            <a:prstGeom prst="line">
              <a:avLst/>
            </a:prstGeom>
            <a:solidFill>
              <a:schemeClr val="accent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2" name="직선 연결선 71"/>
            <p:cNvCxnSpPr>
              <a:stCxn id="13" idx="2"/>
              <a:endCxn id="217" idx="0"/>
            </p:cNvCxnSpPr>
            <p:nvPr/>
          </p:nvCxnSpPr>
          <p:spPr bwMode="auto">
            <a:xfrm>
              <a:off x="4445343" y="3124231"/>
              <a:ext cx="1091068" cy="1876406"/>
            </a:xfrm>
            <a:prstGeom prst="line">
              <a:avLst/>
            </a:prstGeom>
            <a:solidFill>
              <a:schemeClr val="accent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pic>
        <p:nvPicPr>
          <p:cNvPr id="73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899351" y="5349666"/>
            <a:ext cx="218703" cy="2311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7" name="TextBox 76"/>
          <p:cNvSpPr txBox="1"/>
          <p:nvPr/>
        </p:nvSpPr>
        <p:spPr>
          <a:xfrm>
            <a:off x="2956717" y="4484044"/>
            <a:ext cx="1811714" cy="2154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800" b="1" dirty="0">
                <a:solidFill>
                  <a:srgbClr val="FF0000"/>
                </a:solidFill>
                <a:latin typeface="+mj-ea"/>
              </a:rPr>
              <a:t>EMA Protocol(CoAP, MQTT/JSON)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2986833" y="3516032"/>
            <a:ext cx="7435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latin typeface="+mj-ea"/>
                <a:ea typeface="+mj-ea"/>
              </a:rPr>
              <a:t>VEN</a:t>
            </a:r>
          </a:p>
          <a:p>
            <a:r>
              <a:rPr lang="en-US" altLang="ko-KR" sz="900" b="1" dirty="0">
                <a:latin typeface="+mj-ea"/>
              </a:rPr>
              <a:t>SEMA</a:t>
            </a:r>
            <a:endParaRPr lang="en-US" altLang="ko-KR" sz="900" b="1" dirty="0">
              <a:latin typeface="+mj-ea"/>
              <a:ea typeface="+mj-ea"/>
            </a:endParaRPr>
          </a:p>
        </p:txBody>
      </p:sp>
      <p:sp>
        <p:nvSpPr>
          <p:cNvPr id="182" name="오른쪽 중괄호 181"/>
          <p:cNvSpPr/>
          <p:nvPr/>
        </p:nvSpPr>
        <p:spPr bwMode="auto">
          <a:xfrm>
            <a:off x="3380498" y="3532393"/>
            <a:ext cx="131222" cy="302879"/>
          </a:xfrm>
          <a:prstGeom prst="rightBrace">
            <a:avLst/>
          </a:prstGeom>
          <a:noFill/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204" name="직사각형 203"/>
          <p:cNvSpPr/>
          <p:nvPr/>
        </p:nvSpPr>
        <p:spPr bwMode="auto">
          <a:xfrm>
            <a:off x="2899351" y="5248706"/>
            <a:ext cx="568629" cy="454318"/>
          </a:xfrm>
          <a:prstGeom prst="rect">
            <a:avLst/>
          </a:prstGeom>
          <a:noFill/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en-US" sz="1100" dirty="0"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206" name="TextBox 205"/>
          <p:cNvSpPr txBox="1"/>
          <p:nvPr/>
        </p:nvSpPr>
        <p:spPr>
          <a:xfrm>
            <a:off x="3074314" y="5383784"/>
            <a:ext cx="43740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latin typeface="+mj-ea"/>
              </a:rPr>
              <a:t>CEMA</a:t>
            </a:r>
            <a:endParaRPr lang="en-US" altLang="ko-KR" sz="700" b="1" dirty="0">
              <a:latin typeface="+mj-ea"/>
              <a:ea typeface="+mj-ea"/>
            </a:endParaRPr>
          </a:p>
        </p:txBody>
      </p:sp>
      <p:pic>
        <p:nvPicPr>
          <p:cNvPr id="212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199500" y="5349666"/>
            <a:ext cx="218703" cy="2311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13" name="직사각형 212"/>
          <p:cNvSpPr/>
          <p:nvPr/>
        </p:nvSpPr>
        <p:spPr bwMode="auto">
          <a:xfrm>
            <a:off x="2199500" y="5248706"/>
            <a:ext cx="568629" cy="454318"/>
          </a:xfrm>
          <a:prstGeom prst="rect">
            <a:avLst/>
          </a:prstGeom>
          <a:noFill/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en-US" sz="1100" dirty="0"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214" name="TextBox 213"/>
          <p:cNvSpPr txBox="1"/>
          <p:nvPr/>
        </p:nvSpPr>
        <p:spPr>
          <a:xfrm>
            <a:off x="2374463" y="5383784"/>
            <a:ext cx="43740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latin typeface="+mj-ea"/>
              </a:rPr>
              <a:t>CEMA</a:t>
            </a:r>
            <a:endParaRPr lang="en-US" altLang="ko-KR" sz="700" b="1" dirty="0">
              <a:latin typeface="+mj-ea"/>
              <a:ea typeface="+mj-ea"/>
            </a:endParaRPr>
          </a:p>
        </p:txBody>
      </p:sp>
      <p:pic>
        <p:nvPicPr>
          <p:cNvPr id="216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599202" y="5349666"/>
            <a:ext cx="218703" cy="2311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17" name="직사각형 216"/>
          <p:cNvSpPr/>
          <p:nvPr/>
        </p:nvSpPr>
        <p:spPr bwMode="auto">
          <a:xfrm>
            <a:off x="3599202" y="5248706"/>
            <a:ext cx="568629" cy="454318"/>
          </a:xfrm>
          <a:prstGeom prst="rect">
            <a:avLst/>
          </a:prstGeom>
          <a:noFill/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en-US" sz="1100" dirty="0"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218" name="TextBox 217"/>
          <p:cNvSpPr txBox="1"/>
          <p:nvPr/>
        </p:nvSpPr>
        <p:spPr>
          <a:xfrm>
            <a:off x="3774164" y="5383784"/>
            <a:ext cx="43740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latin typeface="+mj-ea"/>
              </a:rPr>
              <a:t>CEMA</a:t>
            </a:r>
            <a:endParaRPr lang="en-US" altLang="ko-KR" sz="700" b="1" dirty="0">
              <a:latin typeface="+mj-ea"/>
              <a:ea typeface="+mj-ea"/>
            </a:endParaRPr>
          </a:p>
        </p:txBody>
      </p:sp>
      <p:sp>
        <p:nvSpPr>
          <p:cNvPr id="260" name="직사각형 259"/>
          <p:cNvSpPr/>
          <p:nvPr/>
        </p:nvSpPr>
        <p:spPr>
          <a:xfrm>
            <a:off x="4167831" y="5896364"/>
            <a:ext cx="244985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50" dirty="0"/>
              <a:t>∙∙∙</a:t>
            </a:r>
            <a:endParaRPr lang="ko-KR" altLang="en-US" sz="1050" dirty="0"/>
          </a:p>
        </p:txBody>
      </p:sp>
      <p:grpSp>
        <p:nvGrpSpPr>
          <p:cNvPr id="262" name="그룹 261"/>
          <p:cNvGrpSpPr/>
          <p:nvPr/>
        </p:nvGrpSpPr>
        <p:grpSpPr>
          <a:xfrm>
            <a:off x="2682772" y="5703024"/>
            <a:ext cx="885749" cy="605758"/>
            <a:chOff x="2107389" y="3124230"/>
            <a:chExt cx="3429025" cy="1876407"/>
          </a:xfrm>
        </p:grpSpPr>
        <p:cxnSp>
          <p:nvCxnSpPr>
            <p:cNvPr id="263" name="직선 연결선 262"/>
            <p:cNvCxnSpPr/>
            <p:nvPr/>
          </p:nvCxnSpPr>
          <p:spPr bwMode="auto">
            <a:xfrm rot="5400000" flipH="1" flipV="1">
              <a:off x="2285985" y="2964655"/>
              <a:ext cx="1857386" cy="2214577"/>
            </a:xfrm>
            <a:prstGeom prst="line">
              <a:avLst/>
            </a:prstGeom>
            <a:solidFill>
              <a:schemeClr val="accent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65" name="직선 연결선 264"/>
            <p:cNvCxnSpPr/>
            <p:nvPr/>
          </p:nvCxnSpPr>
          <p:spPr bwMode="auto">
            <a:xfrm rot="5400000" flipH="1" flipV="1">
              <a:off x="2847980" y="3526649"/>
              <a:ext cx="1876405" cy="1071570"/>
            </a:xfrm>
            <a:prstGeom prst="line">
              <a:avLst/>
            </a:prstGeom>
            <a:solidFill>
              <a:schemeClr val="accent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66" name="직선 연결선 265"/>
            <p:cNvCxnSpPr/>
            <p:nvPr/>
          </p:nvCxnSpPr>
          <p:spPr bwMode="auto">
            <a:xfrm rot="16200000" flipH="1">
              <a:off x="3403782" y="4042416"/>
              <a:ext cx="1876404" cy="40034"/>
            </a:xfrm>
            <a:prstGeom prst="line">
              <a:avLst/>
            </a:prstGeom>
            <a:solidFill>
              <a:schemeClr val="accent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67" name="직선 연결선 266"/>
            <p:cNvCxnSpPr/>
            <p:nvPr/>
          </p:nvCxnSpPr>
          <p:spPr bwMode="auto">
            <a:xfrm rot="16200000" flipH="1">
              <a:off x="3990988" y="3455210"/>
              <a:ext cx="1876405" cy="1214446"/>
            </a:xfrm>
            <a:prstGeom prst="line">
              <a:avLst/>
            </a:prstGeom>
            <a:solidFill>
              <a:schemeClr val="accent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pic>
        <p:nvPicPr>
          <p:cNvPr id="268" name="그림 3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9032" y="6359262"/>
            <a:ext cx="102749" cy="1337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9" name="그림 3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9949" y="6359262"/>
            <a:ext cx="102749" cy="1337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0" name="그림 3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7660" y="6359262"/>
            <a:ext cx="102749" cy="1337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1" name="그림 3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7586" y="6359262"/>
            <a:ext cx="102749" cy="1337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4" name="TextBox 273"/>
          <p:cNvSpPr txBox="1"/>
          <p:nvPr/>
        </p:nvSpPr>
        <p:spPr>
          <a:xfrm>
            <a:off x="3467979" y="5753504"/>
            <a:ext cx="793807" cy="2154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800" b="1" dirty="0" err="1">
                <a:solidFill>
                  <a:srgbClr val="FF0000"/>
                </a:solidFill>
                <a:latin typeface="+mj-ea"/>
              </a:rPr>
              <a:t>CoAP</a:t>
            </a:r>
            <a:r>
              <a:rPr lang="en-US" altLang="ko-KR" sz="800" b="1" dirty="0">
                <a:solidFill>
                  <a:srgbClr val="FF0000"/>
                </a:solidFill>
                <a:latin typeface="+mj-ea"/>
              </a:rPr>
              <a:t>, MQTT</a:t>
            </a:r>
          </a:p>
        </p:txBody>
      </p:sp>
      <p:sp>
        <p:nvSpPr>
          <p:cNvPr id="93" name="직사각형 92"/>
          <p:cNvSpPr/>
          <p:nvPr/>
        </p:nvSpPr>
        <p:spPr bwMode="auto">
          <a:xfrm>
            <a:off x="5511598" y="1632333"/>
            <a:ext cx="882304" cy="451212"/>
          </a:xfrm>
          <a:prstGeom prst="rect">
            <a:avLst/>
          </a:prstGeom>
          <a:noFill/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5759793" y="1760104"/>
            <a:ext cx="471604" cy="2616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latin typeface="+mn-ea"/>
              </a:rPr>
              <a:t>EMS</a:t>
            </a:r>
          </a:p>
        </p:txBody>
      </p:sp>
      <p:pic>
        <p:nvPicPr>
          <p:cNvPr id="9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77030" y="1382682"/>
            <a:ext cx="441152" cy="4060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63038" y="1483419"/>
            <a:ext cx="220576" cy="2940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5" name="직선 연결선 4"/>
          <p:cNvCxnSpPr>
            <a:stCxn id="9" idx="3"/>
            <a:endCxn id="93" idx="2"/>
          </p:cNvCxnSpPr>
          <p:nvPr/>
        </p:nvCxnSpPr>
        <p:spPr bwMode="auto">
          <a:xfrm flipV="1">
            <a:off x="3467980" y="2083545"/>
            <a:ext cx="2484770" cy="965570"/>
          </a:xfrm>
          <a:prstGeom prst="line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" name="직선 연결선 14"/>
          <p:cNvCxnSpPr>
            <a:stCxn id="93" idx="2"/>
            <a:endCxn id="99" idx="0"/>
          </p:cNvCxnSpPr>
          <p:nvPr/>
        </p:nvCxnSpPr>
        <p:spPr bwMode="auto">
          <a:xfrm>
            <a:off x="5952750" y="2083545"/>
            <a:ext cx="1835408" cy="864949"/>
          </a:xfrm>
          <a:prstGeom prst="line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05" name="TextBox 104"/>
          <p:cNvSpPr txBox="1"/>
          <p:nvPr/>
        </p:nvSpPr>
        <p:spPr>
          <a:xfrm>
            <a:off x="4969590" y="2412995"/>
            <a:ext cx="1811714" cy="2154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800" b="1" dirty="0">
                <a:solidFill>
                  <a:srgbClr val="FF0000"/>
                </a:solidFill>
                <a:latin typeface="+mj-ea"/>
              </a:rPr>
              <a:t>EMA Protocol(CoAP, MQTT/JSON)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671457" y="3218780"/>
            <a:ext cx="86754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i="1" dirty="0" smtClean="0"/>
              <a:t>EPRI(C++)</a:t>
            </a:r>
            <a:endParaRPr lang="ko-KR" altLang="en-US" sz="1100" i="1" dirty="0"/>
          </a:p>
        </p:txBody>
      </p:sp>
      <p:sp>
        <p:nvSpPr>
          <p:cNvPr id="140" name="TextBox 139"/>
          <p:cNvSpPr txBox="1"/>
          <p:nvPr/>
        </p:nvSpPr>
        <p:spPr>
          <a:xfrm>
            <a:off x="3533575" y="3582829"/>
            <a:ext cx="393056" cy="2154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800" b="1" dirty="0">
                <a:solidFill>
                  <a:srgbClr val="0000FF"/>
                </a:solidFill>
                <a:latin typeface="+mj-ea"/>
                <a:ea typeface="+mj-ea"/>
              </a:rPr>
              <a:t>UDP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79F731A-012F-4E30-B4BA-1622FBDBF0FD}"/>
              </a:ext>
            </a:extLst>
          </p:cNvPr>
          <p:cNvSpPr txBox="1"/>
          <p:nvPr/>
        </p:nvSpPr>
        <p:spPr>
          <a:xfrm>
            <a:off x="2474705" y="5060253"/>
            <a:ext cx="3385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/>
              <a:t>101</a:t>
            </a:r>
            <a:endParaRPr lang="ko-KR" altLang="en-US" sz="800" dirty="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41E09243-2F50-463B-9B8F-04243F550044}"/>
              </a:ext>
            </a:extLst>
          </p:cNvPr>
          <p:cNvSpPr txBox="1"/>
          <p:nvPr/>
        </p:nvSpPr>
        <p:spPr>
          <a:xfrm>
            <a:off x="3124434" y="5060253"/>
            <a:ext cx="3385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/>
              <a:t>102</a:t>
            </a:r>
            <a:endParaRPr lang="ko-KR" altLang="en-US" sz="800" dirty="0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309C3B68-6724-495E-AD63-82EAF1E41845}"/>
              </a:ext>
            </a:extLst>
          </p:cNvPr>
          <p:cNvSpPr txBox="1"/>
          <p:nvPr/>
        </p:nvSpPr>
        <p:spPr>
          <a:xfrm>
            <a:off x="3792090" y="5060253"/>
            <a:ext cx="3385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/>
              <a:t>103</a:t>
            </a:r>
            <a:endParaRPr lang="ko-KR" altLang="en-US" sz="800" dirty="0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4FDD81CC-4553-4639-AE7B-08AF2B661170}"/>
              </a:ext>
            </a:extLst>
          </p:cNvPr>
          <p:cNvSpPr txBox="1"/>
          <p:nvPr/>
        </p:nvSpPr>
        <p:spPr>
          <a:xfrm>
            <a:off x="2365653" y="6152214"/>
            <a:ext cx="3385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/>
              <a:t>200</a:t>
            </a:r>
            <a:endParaRPr lang="ko-KR" altLang="en-US" sz="800" dirty="0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1B885706-0F59-40C4-9763-A471FDFEC6EF}"/>
              </a:ext>
            </a:extLst>
          </p:cNvPr>
          <p:cNvSpPr txBox="1"/>
          <p:nvPr/>
        </p:nvSpPr>
        <p:spPr>
          <a:xfrm>
            <a:off x="2690406" y="6159827"/>
            <a:ext cx="3385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/>
              <a:t>149</a:t>
            </a:r>
            <a:endParaRPr lang="ko-KR" altLang="en-US" sz="800" dirty="0"/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6F16B1C7-827C-4180-8A2F-338E0F437EAA}"/>
              </a:ext>
            </a:extLst>
          </p:cNvPr>
          <p:cNvSpPr txBox="1"/>
          <p:nvPr/>
        </p:nvSpPr>
        <p:spPr>
          <a:xfrm>
            <a:off x="2963939" y="6159827"/>
            <a:ext cx="3385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/>
              <a:t>237</a:t>
            </a:r>
            <a:endParaRPr lang="ko-KR" altLang="en-US" sz="800" dirty="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42FA66CF-9469-4609-8FF0-7FB404117D89}"/>
              </a:ext>
            </a:extLst>
          </p:cNvPr>
          <p:cNvSpPr txBox="1"/>
          <p:nvPr/>
        </p:nvSpPr>
        <p:spPr>
          <a:xfrm>
            <a:off x="3513366" y="6184904"/>
            <a:ext cx="3385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/>
              <a:t>135</a:t>
            </a:r>
            <a:endParaRPr lang="ko-KR" altLang="en-US" sz="800" dirty="0"/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93F3DF92-AA47-41E8-BE5B-7CFDABA5FE06}"/>
              </a:ext>
            </a:extLst>
          </p:cNvPr>
          <p:cNvSpPr txBox="1"/>
          <p:nvPr/>
        </p:nvSpPr>
        <p:spPr>
          <a:xfrm>
            <a:off x="3104782" y="3285119"/>
            <a:ext cx="3385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/>
              <a:t>172</a:t>
            </a:r>
            <a:endParaRPr lang="ko-KR" altLang="en-US" sz="800" dirty="0"/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EA1543EB-7E4B-4AE5-9F36-85967D179253}"/>
              </a:ext>
            </a:extLst>
          </p:cNvPr>
          <p:cNvSpPr txBox="1"/>
          <p:nvPr/>
        </p:nvSpPr>
        <p:spPr>
          <a:xfrm>
            <a:off x="3443336" y="2732655"/>
            <a:ext cx="3385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/>
              <a:t>181</a:t>
            </a:r>
            <a:endParaRPr lang="ko-KR" altLang="en-US" sz="800" dirty="0"/>
          </a:p>
        </p:txBody>
      </p:sp>
      <p:grpSp>
        <p:nvGrpSpPr>
          <p:cNvPr id="17" name="그룹 16"/>
          <p:cNvGrpSpPr/>
          <p:nvPr/>
        </p:nvGrpSpPr>
        <p:grpSpPr>
          <a:xfrm>
            <a:off x="6306710" y="2732655"/>
            <a:ext cx="2555694" cy="3226333"/>
            <a:chOff x="6306710" y="2732655"/>
            <a:chExt cx="2555694" cy="3226333"/>
          </a:xfrm>
        </p:grpSpPr>
        <p:pic>
          <p:nvPicPr>
            <p:cNvPr id="97" name="Picture 20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7472969" y="2976912"/>
              <a:ext cx="426428" cy="345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8" name="TextBox 97"/>
            <p:cNvSpPr txBox="1"/>
            <p:nvPr/>
          </p:nvSpPr>
          <p:spPr>
            <a:xfrm>
              <a:off x="7924957" y="2976358"/>
              <a:ext cx="937447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b="1" dirty="0">
                  <a:latin typeface="+mj-ea"/>
                </a:rPr>
                <a:t>SEMA</a:t>
              </a:r>
              <a:endParaRPr lang="en-US" altLang="ko-KR" sz="1050" b="1" dirty="0">
                <a:latin typeface="+mj-ea"/>
                <a:ea typeface="+mj-ea"/>
              </a:endParaRPr>
            </a:p>
          </p:txBody>
        </p:sp>
        <p:sp>
          <p:nvSpPr>
            <p:cNvPr id="99" name="직사각형 98"/>
            <p:cNvSpPr/>
            <p:nvPr/>
          </p:nvSpPr>
          <p:spPr bwMode="auto">
            <a:xfrm>
              <a:off x="7084249" y="2948494"/>
              <a:ext cx="1407817" cy="492600"/>
            </a:xfrm>
            <a:prstGeom prst="rect">
              <a:avLst/>
            </a:prstGeom>
            <a:noFill/>
            <a:ln w="12699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lang="ko-KR" altLang="en-US" sz="1600" dirty="0">
                <a:latin typeface="Times New Roman" pitchFamily="18" charset="0"/>
                <a:ea typeface="굴림" pitchFamily="50" charset="-127"/>
              </a:endParaRPr>
            </a:p>
          </p:txBody>
        </p:sp>
        <p:cxnSp>
          <p:nvCxnSpPr>
            <p:cNvPr id="107" name="직선 연결선 106"/>
            <p:cNvCxnSpPr>
              <a:stCxn id="113" idx="0"/>
              <a:endCxn id="99" idx="2"/>
            </p:cNvCxnSpPr>
            <p:nvPr/>
          </p:nvCxnSpPr>
          <p:spPr bwMode="auto">
            <a:xfrm flipV="1">
              <a:off x="7334458" y="3441094"/>
              <a:ext cx="453700" cy="1101312"/>
            </a:xfrm>
            <a:prstGeom prst="line">
              <a:avLst/>
            </a:prstGeom>
            <a:solidFill>
              <a:schemeClr val="accent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08" name="직선 연결선 107"/>
            <p:cNvCxnSpPr>
              <a:stCxn id="99" idx="2"/>
              <a:endCxn id="110" idx="0"/>
            </p:cNvCxnSpPr>
            <p:nvPr/>
          </p:nvCxnSpPr>
          <p:spPr bwMode="auto">
            <a:xfrm>
              <a:off x="7788158" y="3441094"/>
              <a:ext cx="246151" cy="1101312"/>
            </a:xfrm>
            <a:prstGeom prst="line">
              <a:avLst/>
            </a:prstGeom>
            <a:solidFill>
              <a:schemeClr val="accent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pic>
          <p:nvPicPr>
            <p:cNvPr id="109" name="Picture 6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7749994" y="4643366"/>
              <a:ext cx="218703" cy="231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10" name="직사각형 109"/>
            <p:cNvSpPr/>
            <p:nvPr/>
          </p:nvSpPr>
          <p:spPr bwMode="auto">
            <a:xfrm>
              <a:off x="7749994" y="4542406"/>
              <a:ext cx="568629" cy="454318"/>
            </a:xfrm>
            <a:prstGeom prst="rect">
              <a:avLst/>
            </a:prstGeom>
            <a:noFill/>
            <a:ln w="12699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lang="ko-KR" altLang="en-US" sz="1100" dirty="0"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7924957" y="4677484"/>
              <a:ext cx="437406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>
                  <a:latin typeface="+mj-ea"/>
                </a:rPr>
                <a:t>CEMA</a:t>
              </a:r>
              <a:endParaRPr lang="en-US" altLang="ko-KR" sz="700" b="1" dirty="0">
                <a:latin typeface="+mj-ea"/>
                <a:ea typeface="+mj-ea"/>
              </a:endParaRPr>
            </a:p>
          </p:txBody>
        </p:sp>
        <p:pic>
          <p:nvPicPr>
            <p:cNvPr id="112" name="Picture 6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7050143" y="4643366"/>
              <a:ext cx="218703" cy="231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13" name="직사각형 112"/>
            <p:cNvSpPr/>
            <p:nvPr/>
          </p:nvSpPr>
          <p:spPr bwMode="auto">
            <a:xfrm>
              <a:off x="7050143" y="4542406"/>
              <a:ext cx="568629" cy="454318"/>
            </a:xfrm>
            <a:prstGeom prst="rect">
              <a:avLst/>
            </a:prstGeom>
            <a:noFill/>
            <a:ln w="12699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lang="ko-KR" altLang="en-US" sz="1100" dirty="0"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114" name="TextBox 113"/>
            <p:cNvSpPr txBox="1"/>
            <p:nvPr/>
          </p:nvSpPr>
          <p:spPr>
            <a:xfrm>
              <a:off x="7225106" y="4677484"/>
              <a:ext cx="437406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>
                  <a:latin typeface="+mj-ea"/>
                </a:rPr>
                <a:t>CEMA</a:t>
              </a:r>
              <a:endParaRPr lang="en-US" altLang="ko-KR" sz="700" b="1" dirty="0">
                <a:latin typeface="+mj-ea"/>
                <a:ea typeface="+mj-ea"/>
              </a:endParaRPr>
            </a:p>
          </p:txBody>
        </p:sp>
        <p:pic>
          <p:nvPicPr>
            <p:cNvPr id="115" name="Picture 6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6350293" y="4643366"/>
              <a:ext cx="218703" cy="231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16" name="직사각형 115"/>
            <p:cNvSpPr/>
            <p:nvPr/>
          </p:nvSpPr>
          <p:spPr bwMode="auto">
            <a:xfrm>
              <a:off x="6350293" y="4542406"/>
              <a:ext cx="568629" cy="454318"/>
            </a:xfrm>
            <a:prstGeom prst="rect">
              <a:avLst/>
            </a:prstGeom>
            <a:noFill/>
            <a:ln w="12699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lang="ko-KR" altLang="en-US" sz="1100" dirty="0"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117" name="TextBox 116"/>
            <p:cNvSpPr txBox="1"/>
            <p:nvPr/>
          </p:nvSpPr>
          <p:spPr>
            <a:xfrm>
              <a:off x="6525256" y="4677484"/>
              <a:ext cx="437406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>
                  <a:latin typeface="+mj-ea"/>
                </a:rPr>
                <a:t>CEMA</a:t>
              </a:r>
              <a:endParaRPr lang="en-US" altLang="ko-KR" sz="700" b="1" dirty="0">
                <a:latin typeface="+mj-ea"/>
                <a:ea typeface="+mj-ea"/>
              </a:endParaRPr>
            </a:p>
          </p:txBody>
        </p:sp>
        <p:cxnSp>
          <p:nvCxnSpPr>
            <p:cNvPr id="128" name="직선 연결선 127"/>
            <p:cNvCxnSpPr>
              <a:stCxn id="116" idx="0"/>
              <a:endCxn id="99" idx="2"/>
            </p:cNvCxnSpPr>
            <p:nvPr/>
          </p:nvCxnSpPr>
          <p:spPr bwMode="auto">
            <a:xfrm flipV="1">
              <a:off x="6634608" y="3441094"/>
              <a:ext cx="1153550" cy="1101312"/>
            </a:xfrm>
            <a:prstGeom prst="line">
              <a:avLst/>
            </a:prstGeom>
            <a:solidFill>
              <a:schemeClr val="accent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32" name="TextBox 131"/>
            <p:cNvSpPr txBox="1"/>
            <p:nvPr/>
          </p:nvSpPr>
          <p:spPr>
            <a:xfrm>
              <a:off x="6688133" y="4015197"/>
              <a:ext cx="1811714" cy="2154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800" b="1" dirty="0">
                  <a:solidFill>
                    <a:srgbClr val="FF0000"/>
                  </a:solidFill>
                  <a:latin typeface="+mj-ea"/>
                </a:rPr>
                <a:t>EMA Protocol(CoAP, MQTT/JSON)</a:t>
              </a:r>
            </a:p>
          </p:txBody>
        </p:sp>
        <p:sp>
          <p:nvSpPr>
            <p:cNvPr id="171" name="직사각형 170"/>
            <p:cNvSpPr/>
            <p:nvPr/>
          </p:nvSpPr>
          <p:spPr bwMode="auto">
            <a:xfrm>
              <a:off x="7052725" y="5504670"/>
              <a:ext cx="568629" cy="454318"/>
            </a:xfrm>
            <a:prstGeom prst="rect">
              <a:avLst/>
            </a:prstGeom>
            <a:noFill/>
            <a:ln w="12699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lang="ko-KR" altLang="en-US" sz="1100" dirty="0"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172" name="TextBox 171"/>
            <p:cNvSpPr txBox="1"/>
            <p:nvPr/>
          </p:nvSpPr>
          <p:spPr>
            <a:xfrm>
              <a:off x="7073189" y="5649217"/>
              <a:ext cx="60640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>
                  <a:latin typeface="+mj-ea"/>
                </a:rPr>
                <a:t>Appliance</a:t>
              </a:r>
            </a:p>
            <a:p>
              <a:r>
                <a:rPr lang="en-US" altLang="ko-KR" sz="700" b="1" dirty="0">
                  <a:latin typeface="+mj-ea"/>
                </a:rPr>
                <a:t>EMA</a:t>
              </a:r>
            </a:p>
          </p:txBody>
        </p:sp>
        <p:pic>
          <p:nvPicPr>
            <p:cNvPr id="173" name="그림 32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67301" y="5525011"/>
              <a:ext cx="144687" cy="1883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74" name="직선 연결선 173"/>
            <p:cNvCxnSpPr>
              <a:stCxn id="113" idx="2"/>
              <a:endCxn id="171" idx="0"/>
            </p:cNvCxnSpPr>
            <p:nvPr/>
          </p:nvCxnSpPr>
          <p:spPr bwMode="auto">
            <a:xfrm>
              <a:off x="7334458" y="4996724"/>
              <a:ext cx="2582" cy="507946"/>
            </a:xfrm>
            <a:prstGeom prst="line">
              <a:avLst/>
            </a:prstGeom>
            <a:solidFill>
              <a:schemeClr val="accent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77" name="TextBox 176"/>
            <p:cNvSpPr txBox="1"/>
            <p:nvPr/>
          </p:nvSpPr>
          <p:spPr>
            <a:xfrm>
              <a:off x="7211383" y="5175814"/>
              <a:ext cx="1598515" cy="2154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800" b="1" dirty="0">
                  <a:solidFill>
                    <a:srgbClr val="0000FF"/>
                  </a:solidFill>
                  <a:latin typeface="+mj-ea"/>
                  <a:ea typeface="+mj-ea"/>
                </a:rPr>
                <a:t>OpenADR(</a:t>
              </a:r>
              <a:r>
                <a:rPr lang="en-US" altLang="ko-KR" sz="800" b="1" dirty="0" err="1">
                  <a:solidFill>
                    <a:srgbClr val="0000FF"/>
                  </a:solidFill>
                  <a:latin typeface="+mj-ea"/>
                  <a:ea typeface="+mj-ea"/>
                </a:rPr>
                <a:t>CoAP,MQTT</a:t>
              </a:r>
              <a:r>
                <a:rPr lang="en-US" altLang="ko-KR" sz="800" b="1" dirty="0">
                  <a:solidFill>
                    <a:srgbClr val="0000FF"/>
                  </a:solidFill>
                  <a:latin typeface="+mj-ea"/>
                  <a:ea typeface="+mj-ea"/>
                </a:rPr>
                <a:t>/JSON)</a:t>
              </a: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332BAFED-1704-406F-8154-2B31F062E132}"/>
                </a:ext>
              </a:extLst>
            </p:cNvPr>
            <p:cNvSpPr txBox="1"/>
            <p:nvPr/>
          </p:nvSpPr>
          <p:spPr>
            <a:xfrm>
              <a:off x="7675894" y="2732655"/>
              <a:ext cx="338554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/>
                <a:t>173</a:t>
              </a:r>
              <a:endParaRPr lang="ko-KR" altLang="en-US" sz="800" dirty="0"/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90C6736A-E165-4FB9-AAFE-1A4F8236B77A}"/>
                </a:ext>
              </a:extLst>
            </p:cNvPr>
            <p:cNvSpPr txBox="1"/>
            <p:nvPr/>
          </p:nvSpPr>
          <p:spPr>
            <a:xfrm>
              <a:off x="6306710" y="4335395"/>
              <a:ext cx="338554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/>
                <a:t>104</a:t>
              </a:r>
              <a:endParaRPr lang="ko-KR" altLang="en-US" sz="800" dirty="0"/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4CC23610-96BC-43EB-9C35-9912F5AF8BE6}"/>
                </a:ext>
              </a:extLst>
            </p:cNvPr>
            <p:cNvSpPr txBox="1"/>
            <p:nvPr/>
          </p:nvSpPr>
          <p:spPr>
            <a:xfrm>
              <a:off x="7081705" y="4335395"/>
              <a:ext cx="338554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/>
                <a:t>121</a:t>
              </a:r>
              <a:endParaRPr lang="ko-KR" altLang="en-US" sz="800" dirty="0"/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9212D532-D46F-447E-95AD-871B3991F0AC}"/>
                </a:ext>
              </a:extLst>
            </p:cNvPr>
            <p:cNvSpPr txBox="1"/>
            <p:nvPr/>
          </p:nvSpPr>
          <p:spPr>
            <a:xfrm>
              <a:off x="7716659" y="4335395"/>
              <a:ext cx="338554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/>
                <a:t>105</a:t>
              </a:r>
              <a:endParaRPr lang="ko-KR" altLang="en-US" sz="800" dirty="0"/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9B9C373F-4D1B-4DC5-BD68-A67AE745EA17}"/>
                </a:ext>
              </a:extLst>
            </p:cNvPr>
            <p:cNvSpPr txBox="1"/>
            <p:nvPr/>
          </p:nvSpPr>
          <p:spPr>
            <a:xfrm>
              <a:off x="7613520" y="5487579"/>
              <a:ext cx="338554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/>
                <a:t>134</a:t>
              </a:r>
              <a:endParaRPr lang="ko-KR" altLang="en-US" sz="800" dirty="0"/>
            </a:p>
          </p:txBody>
        </p:sp>
      </p:grpSp>
      <p:sp>
        <p:nvSpPr>
          <p:cNvPr id="134" name="TextBox 133">
            <a:extLst>
              <a:ext uri="{FF2B5EF4-FFF2-40B4-BE49-F238E27FC236}">
                <a16:creationId xmlns:a16="http://schemas.microsoft.com/office/drawing/2014/main" id="{CC8738CB-2239-476E-AA60-DE69E851B770}"/>
              </a:ext>
            </a:extLst>
          </p:cNvPr>
          <p:cNvSpPr txBox="1"/>
          <p:nvPr/>
        </p:nvSpPr>
        <p:spPr>
          <a:xfrm>
            <a:off x="5745766" y="2117912"/>
            <a:ext cx="3385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/>
              <a:t>191</a:t>
            </a:r>
            <a:endParaRPr lang="ko-KR" altLang="en-US" sz="800" dirty="0"/>
          </a:p>
        </p:txBody>
      </p:sp>
      <p:sp>
        <p:nvSpPr>
          <p:cNvPr id="135" name="TextBox 134"/>
          <p:cNvSpPr txBox="1"/>
          <p:nvPr/>
        </p:nvSpPr>
        <p:spPr>
          <a:xfrm>
            <a:off x="3768588" y="2267213"/>
            <a:ext cx="11689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>
                <a:solidFill>
                  <a:srgbClr val="FF0000"/>
                </a:solidFill>
              </a:rPr>
              <a:t>DR Event 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발생</a:t>
            </a:r>
            <a:endParaRPr lang="en-US" altLang="ko-KR" sz="1200" b="1" dirty="0" smtClean="0">
              <a:solidFill>
                <a:srgbClr val="FF0000"/>
              </a:solidFill>
            </a:endParaRPr>
          </a:p>
          <a:p>
            <a:r>
              <a:rPr lang="en-US" altLang="ko-KR" sz="1200" b="1" dirty="0" smtClean="0">
                <a:solidFill>
                  <a:srgbClr val="FF0000"/>
                </a:solidFill>
              </a:rPr>
              <a:t>(181)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3479811" y="4196895"/>
            <a:ext cx="15023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>
                <a:solidFill>
                  <a:srgbClr val="FF0000"/>
                </a:solidFill>
              </a:rPr>
              <a:t>DR Event 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전달</a:t>
            </a:r>
            <a:r>
              <a:rPr lang="en-US" altLang="ko-KR" sz="1200" b="1" dirty="0" smtClean="0">
                <a:solidFill>
                  <a:srgbClr val="FF0000"/>
                </a:solidFill>
              </a:rPr>
              <a:t>(103)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grpSp>
        <p:nvGrpSpPr>
          <p:cNvPr id="19" name="그룹 18"/>
          <p:cNvGrpSpPr/>
          <p:nvPr/>
        </p:nvGrpSpPr>
        <p:grpSpPr>
          <a:xfrm>
            <a:off x="174022" y="3095008"/>
            <a:ext cx="2403366" cy="2267881"/>
            <a:chOff x="174022" y="3095008"/>
            <a:chExt cx="2403366" cy="2267881"/>
          </a:xfrm>
        </p:grpSpPr>
        <p:sp>
          <p:nvSpPr>
            <p:cNvPr id="76" name="TextBox 75"/>
            <p:cNvSpPr txBox="1"/>
            <p:nvPr/>
          </p:nvSpPr>
          <p:spPr>
            <a:xfrm>
              <a:off x="1368403" y="3095008"/>
              <a:ext cx="1208985" cy="2154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800" b="1" dirty="0" err="1">
                  <a:solidFill>
                    <a:srgbClr val="0000FF"/>
                  </a:solidFill>
                  <a:latin typeface="+mj-ea"/>
                  <a:ea typeface="+mj-ea"/>
                </a:rPr>
                <a:t>OpenADR</a:t>
              </a:r>
              <a:r>
                <a:rPr lang="en-US" altLang="ko-KR" sz="800" b="1" dirty="0">
                  <a:solidFill>
                    <a:srgbClr val="0000FF"/>
                  </a:solidFill>
                  <a:latin typeface="+mj-ea"/>
                  <a:ea typeface="+mj-ea"/>
                </a:rPr>
                <a:t>(HTTP,XML)</a:t>
              </a:r>
            </a:p>
          </p:txBody>
        </p:sp>
        <p:sp>
          <p:nvSpPr>
            <p:cNvPr id="189" name="직사각형 188"/>
            <p:cNvSpPr/>
            <p:nvPr/>
          </p:nvSpPr>
          <p:spPr bwMode="auto">
            <a:xfrm>
              <a:off x="668576" y="3495351"/>
              <a:ext cx="1530924" cy="440880"/>
            </a:xfrm>
            <a:prstGeom prst="rect">
              <a:avLst/>
            </a:prstGeom>
            <a:noFill/>
            <a:ln w="12699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lang="ko-KR" altLang="en-US" sz="1100" dirty="0">
                <a:latin typeface="Times New Roman" pitchFamily="18" charset="0"/>
                <a:ea typeface="굴림" pitchFamily="50" charset="-127"/>
              </a:endParaRPr>
            </a:p>
          </p:txBody>
        </p:sp>
        <p:pic>
          <p:nvPicPr>
            <p:cNvPr id="190" name="Picture 20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843539" y="3532393"/>
              <a:ext cx="338247" cy="30966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91" name="TextBox 190"/>
            <p:cNvSpPr txBox="1"/>
            <p:nvPr/>
          </p:nvSpPr>
          <p:spPr>
            <a:xfrm>
              <a:off x="1280947" y="3516032"/>
              <a:ext cx="7435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>
                  <a:latin typeface="+mj-ea"/>
                  <a:ea typeface="+mj-ea"/>
                </a:rPr>
                <a:t>VEN</a:t>
              </a:r>
            </a:p>
            <a:p>
              <a:r>
                <a:rPr lang="en-US" altLang="ko-KR" sz="900" b="1" dirty="0">
                  <a:latin typeface="+mj-ea"/>
                </a:rPr>
                <a:t>SEMA</a:t>
              </a:r>
              <a:endParaRPr lang="en-US" altLang="ko-KR" sz="900" b="1" dirty="0">
                <a:latin typeface="+mj-ea"/>
                <a:ea typeface="+mj-ea"/>
              </a:endParaRPr>
            </a:p>
          </p:txBody>
        </p:sp>
        <p:grpSp>
          <p:nvGrpSpPr>
            <p:cNvPr id="232" name="그룹 231"/>
            <p:cNvGrpSpPr/>
            <p:nvPr/>
          </p:nvGrpSpPr>
          <p:grpSpPr>
            <a:xfrm>
              <a:off x="669864" y="3936233"/>
              <a:ext cx="1399702" cy="611191"/>
              <a:chOff x="1435035" y="3124231"/>
              <a:chExt cx="5418708" cy="1893234"/>
            </a:xfrm>
          </p:grpSpPr>
          <p:cxnSp>
            <p:nvCxnSpPr>
              <p:cNvPr id="235" name="직선 연결선 234"/>
              <p:cNvCxnSpPr>
                <a:stCxn id="143" idx="0"/>
              </p:cNvCxnSpPr>
              <p:nvPr/>
            </p:nvCxnSpPr>
            <p:spPr bwMode="auto">
              <a:xfrm flipV="1">
                <a:off x="1435035" y="3124231"/>
                <a:ext cx="2886931" cy="1867010"/>
              </a:xfrm>
              <a:prstGeom prst="line">
                <a:avLst/>
              </a:prstGeom>
              <a:solidFill>
                <a:schemeClr val="accent1"/>
              </a:solidFill>
              <a:ln w="12699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36" name="직선 연결선 235"/>
              <p:cNvCxnSpPr>
                <a:endCxn id="142" idx="0"/>
              </p:cNvCxnSpPr>
              <p:nvPr/>
            </p:nvCxnSpPr>
            <p:spPr bwMode="auto">
              <a:xfrm flipH="1">
                <a:off x="4144389" y="3124231"/>
                <a:ext cx="177578" cy="1867010"/>
              </a:xfrm>
              <a:prstGeom prst="line">
                <a:avLst/>
              </a:prstGeom>
              <a:solidFill>
                <a:schemeClr val="accent1"/>
              </a:solidFill>
              <a:ln w="12699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37" name="직선 연결선 236"/>
              <p:cNvCxnSpPr>
                <a:endCxn id="144" idx="0"/>
              </p:cNvCxnSpPr>
              <p:nvPr/>
            </p:nvCxnSpPr>
            <p:spPr bwMode="auto">
              <a:xfrm>
                <a:off x="4321967" y="3150455"/>
                <a:ext cx="2531776" cy="1867010"/>
              </a:xfrm>
              <a:prstGeom prst="line">
                <a:avLst/>
              </a:prstGeom>
              <a:solidFill>
                <a:schemeClr val="accent1"/>
              </a:solidFill>
              <a:ln w="12699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sp>
          <p:nvSpPr>
            <p:cNvPr id="259" name="직사각형 258"/>
            <p:cNvSpPr/>
            <p:nvPr/>
          </p:nvSpPr>
          <p:spPr>
            <a:xfrm>
              <a:off x="1324687" y="4785808"/>
              <a:ext cx="244985" cy="57708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050" dirty="0"/>
                <a:t>∙∙∙</a:t>
              </a:r>
              <a:endParaRPr lang="ko-KR" altLang="en-US" sz="1050" dirty="0"/>
            </a:p>
          </p:txBody>
        </p:sp>
        <p:sp>
          <p:nvSpPr>
            <p:cNvPr id="138" name="TextBox 137"/>
            <p:cNvSpPr txBox="1"/>
            <p:nvPr/>
          </p:nvSpPr>
          <p:spPr>
            <a:xfrm>
              <a:off x="679098" y="3218780"/>
              <a:ext cx="45076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i="1" dirty="0"/>
                <a:t>Java</a:t>
              </a:r>
              <a:endParaRPr lang="ko-KR" altLang="en-US" sz="1100" i="1" dirty="0"/>
            </a:p>
          </p:txBody>
        </p:sp>
        <p:sp>
          <p:nvSpPr>
            <p:cNvPr id="142" name="직사각형 141"/>
            <p:cNvSpPr/>
            <p:nvPr/>
          </p:nvSpPr>
          <p:spPr bwMode="auto">
            <a:xfrm>
              <a:off x="1085400" y="4538958"/>
              <a:ext cx="568629" cy="454318"/>
            </a:xfrm>
            <a:prstGeom prst="rect">
              <a:avLst/>
            </a:prstGeom>
            <a:noFill/>
            <a:ln w="12699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lang="ko-KR" altLang="en-US" sz="1100" dirty="0"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143" name="직사각형 142"/>
            <p:cNvSpPr/>
            <p:nvPr/>
          </p:nvSpPr>
          <p:spPr bwMode="auto">
            <a:xfrm>
              <a:off x="385549" y="4538958"/>
              <a:ext cx="568629" cy="454318"/>
            </a:xfrm>
            <a:prstGeom prst="rect">
              <a:avLst/>
            </a:prstGeom>
            <a:noFill/>
            <a:ln w="12699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lang="ko-KR" altLang="en-US" sz="1100" dirty="0"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144" name="직사각형 143"/>
            <p:cNvSpPr/>
            <p:nvPr/>
          </p:nvSpPr>
          <p:spPr bwMode="auto">
            <a:xfrm>
              <a:off x="1785251" y="4547423"/>
              <a:ext cx="568629" cy="454318"/>
            </a:xfrm>
            <a:prstGeom prst="rect">
              <a:avLst/>
            </a:prstGeom>
            <a:noFill/>
            <a:ln w="12699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lang="ko-KR" altLang="en-US" sz="1100" dirty="0"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148" name="TextBox 147"/>
            <p:cNvSpPr txBox="1"/>
            <p:nvPr/>
          </p:nvSpPr>
          <p:spPr>
            <a:xfrm>
              <a:off x="403690" y="4666089"/>
              <a:ext cx="58688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>
                  <a:latin typeface="+mj-ea"/>
                </a:rPr>
                <a:t>Appliance</a:t>
              </a:r>
            </a:p>
            <a:p>
              <a:r>
                <a:rPr lang="en-US" altLang="ko-KR" sz="700" b="1" dirty="0">
                  <a:latin typeface="+mj-ea"/>
                </a:rPr>
                <a:t>EMA</a:t>
              </a:r>
              <a:endParaRPr lang="en-US" altLang="ko-KR" sz="700" b="1" dirty="0">
                <a:latin typeface="+mj-ea"/>
                <a:ea typeface="+mj-ea"/>
              </a:endParaRPr>
            </a:p>
          </p:txBody>
        </p:sp>
        <p:pic>
          <p:nvPicPr>
            <p:cNvPr id="149" name="그림 32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218" y="4533419"/>
              <a:ext cx="144687" cy="1883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0" name="TextBox 149"/>
            <p:cNvSpPr txBox="1"/>
            <p:nvPr/>
          </p:nvSpPr>
          <p:spPr>
            <a:xfrm>
              <a:off x="1103024" y="4683505"/>
              <a:ext cx="5931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>
                  <a:latin typeface="+mj-ea"/>
                </a:rPr>
                <a:t>Appliance</a:t>
              </a:r>
            </a:p>
            <a:p>
              <a:r>
                <a:rPr lang="en-US" altLang="ko-KR" sz="700" b="1" dirty="0">
                  <a:latin typeface="+mj-ea"/>
                </a:rPr>
                <a:t>EMA</a:t>
              </a:r>
            </a:p>
          </p:txBody>
        </p:sp>
        <p:pic>
          <p:nvPicPr>
            <p:cNvPr id="151" name="그림 32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7140" y="4559299"/>
              <a:ext cx="144687" cy="1883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2" name="TextBox 151"/>
            <p:cNvSpPr txBox="1"/>
            <p:nvPr/>
          </p:nvSpPr>
          <p:spPr>
            <a:xfrm>
              <a:off x="1805715" y="4691970"/>
              <a:ext cx="60640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>
                  <a:latin typeface="+mj-ea"/>
                </a:rPr>
                <a:t>Appliance</a:t>
              </a:r>
            </a:p>
            <a:p>
              <a:r>
                <a:rPr lang="en-US" altLang="ko-KR" sz="700" b="1" dirty="0">
                  <a:latin typeface="+mj-ea"/>
                </a:rPr>
                <a:t>EMA</a:t>
              </a:r>
            </a:p>
          </p:txBody>
        </p:sp>
        <p:pic>
          <p:nvPicPr>
            <p:cNvPr id="153" name="그림 32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99827" y="4567764"/>
              <a:ext cx="144687" cy="1883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4" name="TextBox 153"/>
            <p:cNvSpPr txBox="1"/>
            <p:nvPr/>
          </p:nvSpPr>
          <p:spPr>
            <a:xfrm>
              <a:off x="850973" y="4129872"/>
              <a:ext cx="1590500" cy="2154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800" b="1" dirty="0">
                  <a:solidFill>
                    <a:srgbClr val="0000FF"/>
                  </a:solidFill>
                  <a:latin typeface="+mj-ea"/>
                  <a:ea typeface="+mj-ea"/>
                </a:rPr>
                <a:t>OpenADR(CoAP MQTT/JSON)</a:t>
              </a: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158F88E7-4492-47BD-953C-B012E6272CBE}"/>
                </a:ext>
              </a:extLst>
            </p:cNvPr>
            <p:cNvSpPr txBox="1"/>
            <p:nvPr/>
          </p:nvSpPr>
          <p:spPr>
            <a:xfrm>
              <a:off x="391667" y="4340481"/>
              <a:ext cx="338554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/>
                <a:t>131</a:t>
              </a:r>
              <a:endParaRPr lang="ko-KR" altLang="en-US" sz="800" dirty="0"/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1F98AA84-DF59-4DC8-8D07-5DB0CC98463B}"/>
                </a:ext>
              </a:extLst>
            </p:cNvPr>
            <p:cNvSpPr txBox="1"/>
            <p:nvPr/>
          </p:nvSpPr>
          <p:spPr>
            <a:xfrm>
              <a:off x="1054096" y="4340481"/>
              <a:ext cx="338554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/>
                <a:t>132</a:t>
              </a:r>
              <a:endParaRPr lang="ko-KR" altLang="en-US" sz="800" dirty="0"/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3CD313FC-43D8-43A8-9FD1-5A540B1C74C3}"/>
                </a:ext>
              </a:extLst>
            </p:cNvPr>
            <p:cNvSpPr txBox="1"/>
            <p:nvPr/>
          </p:nvSpPr>
          <p:spPr>
            <a:xfrm>
              <a:off x="1665112" y="4340481"/>
              <a:ext cx="338554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/>
                <a:t>133</a:t>
              </a:r>
              <a:endParaRPr lang="ko-KR" altLang="en-US" sz="800" dirty="0"/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DB1EB9D5-6349-4DB9-9AD4-8468621E804F}"/>
                </a:ext>
              </a:extLst>
            </p:cNvPr>
            <p:cNvSpPr txBox="1"/>
            <p:nvPr/>
          </p:nvSpPr>
          <p:spPr>
            <a:xfrm>
              <a:off x="1147451" y="3285119"/>
              <a:ext cx="338554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/>
                <a:t>171</a:t>
              </a:r>
              <a:endParaRPr lang="ko-KR" altLang="en-US" sz="800" dirty="0"/>
            </a:p>
          </p:txBody>
        </p:sp>
        <p:sp>
          <p:nvSpPr>
            <p:cNvPr id="137" name="TextBox 136"/>
            <p:cNvSpPr txBox="1"/>
            <p:nvPr/>
          </p:nvSpPr>
          <p:spPr>
            <a:xfrm>
              <a:off x="174022" y="3857324"/>
              <a:ext cx="211788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 smtClean="0">
                  <a:solidFill>
                    <a:srgbClr val="FF0000"/>
                  </a:solidFill>
                </a:rPr>
                <a:t>DR Event </a:t>
              </a:r>
              <a:r>
                <a:rPr lang="ko-KR" altLang="en-US" sz="1200" b="1" dirty="0" smtClean="0">
                  <a:solidFill>
                    <a:srgbClr val="FF0000"/>
                  </a:solidFill>
                </a:rPr>
                <a:t>전달</a:t>
              </a:r>
              <a:r>
                <a:rPr lang="en-US" altLang="ko-KR" sz="1200" b="1" dirty="0" smtClean="0">
                  <a:solidFill>
                    <a:srgbClr val="FF0000"/>
                  </a:solidFill>
                </a:rPr>
                <a:t>(131, 132, 133)</a:t>
              </a:r>
              <a:endParaRPr lang="ko-KR" altLang="en-US" sz="12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5284593" y="4996724"/>
            <a:ext cx="1350015" cy="1342292"/>
            <a:chOff x="5283610" y="4655417"/>
            <a:chExt cx="1867998" cy="1763620"/>
          </a:xfrm>
        </p:grpSpPr>
        <p:sp>
          <p:nvSpPr>
            <p:cNvPr id="178" name="TextBox 227"/>
            <p:cNvSpPr txBox="1">
              <a:spLocks noChangeArrowheads="1"/>
            </p:cNvSpPr>
            <p:nvPr/>
          </p:nvSpPr>
          <p:spPr bwMode="auto">
            <a:xfrm>
              <a:off x="5283610" y="4961750"/>
              <a:ext cx="1016852" cy="30328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ko-KR" sz="900" b="1" dirty="0" err="1">
                  <a:cs typeface="Times New Roman" panose="02020603050405020304" pitchFamily="18" charset="0"/>
                </a:rPr>
                <a:t>OpenFMB</a:t>
              </a:r>
              <a:endParaRPr lang="ko-KR" altLang="en-US" sz="900" b="1" dirty="0">
                <a:cs typeface="Times New Roman" panose="02020603050405020304" pitchFamily="18" charset="0"/>
              </a:endParaRPr>
            </a:p>
          </p:txBody>
        </p:sp>
        <p:grpSp>
          <p:nvGrpSpPr>
            <p:cNvPr id="27" name="그룹 26"/>
            <p:cNvGrpSpPr/>
            <p:nvPr/>
          </p:nvGrpSpPr>
          <p:grpSpPr>
            <a:xfrm>
              <a:off x="5293096" y="5223024"/>
              <a:ext cx="1393116" cy="1196013"/>
              <a:chOff x="5481206" y="5112768"/>
              <a:chExt cx="1393116" cy="1196013"/>
            </a:xfrm>
          </p:grpSpPr>
          <p:sp>
            <p:nvSpPr>
              <p:cNvPr id="181" name="모서리가 둥근 직사각형 84">
                <a:extLst>
                  <a:ext uri="{FF2B5EF4-FFF2-40B4-BE49-F238E27FC236}">
                    <a16:creationId xmlns:a16="http://schemas.microsoft.com/office/drawing/2014/main" id="{A8DA7265-2F0B-4DE7-8CDF-9DFABDA6A8E0}"/>
                  </a:ext>
                </a:extLst>
              </p:cNvPr>
              <p:cNvSpPr/>
              <p:nvPr/>
            </p:nvSpPr>
            <p:spPr>
              <a:xfrm>
                <a:off x="5481206" y="5112768"/>
                <a:ext cx="1393116" cy="1196013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50" charset="-127"/>
                  </a:defRPr>
                </a:lvl1pPr>
                <a:lvl2pPr marL="742950" indent="-285750"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50" charset="-127"/>
                  </a:defRPr>
                </a:lvl2pPr>
                <a:lvl3pPr marL="1143000" indent="-228600"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50" charset="-127"/>
                  </a:defRPr>
                </a:lvl3pPr>
                <a:lvl4pPr marL="1600200" indent="-228600"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50" charset="-127"/>
                  </a:defRPr>
                </a:lvl4pPr>
                <a:lvl5pPr marL="2057400" indent="-228600"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50" charset="-127"/>
                  </a:defRPr>
                </a:lvl9pPr>
              </a:lstStyle>
              <a:p>
                <a:pPr algn="ctr">
                  <a:defRPr/>
                </a:pPr>
                <a:endParaRPr lang="ko-KR" altLang="en-US" sz="1000" dirty="0" smtClean="0"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21" name="그룹 20"/>
              <p:cNvGrpSpPr/>
              <p:nvPr/>
            </p:nvGrpSpPr>
            <p:grpSpPr>
              <a:xfrm>
                <a:off x="5581004" y="5218097"/>
                <a:ext cx="503316" cy="377204"/>
                <a:chOff x="-1634220" y="5508884"/>
                <a:chExt cx="750531" cy="561765"/>
              </a:xfrm>
            </p:grpSpPr>
            <p:pic>
              <p:nvPicPr>
                <p:cNvPr id="175" name="그림 174"/>
                <p:cNvPicPr>
                  <a:picLocks noChangeAspect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1617832" y="5568176"/>
                  <a:ext cx="397200" cy="269693"/>
                </a:xfrm>
                <a:prstGeom prst="rect">
                  <a:avLst/>
                </a:prstGeom>
              </p:spPr>
            </p:pic>
            <p:sp>
              <p:nvSpPr>
                <p:cNvPr id="186" name="직사각형 185"/>
                <p:cNvSpPr/>
                <p:nvPr/>
              </p:nvSpPr>
              <p:spPr bwMode="auto">
                <a:xfrm>
                  <a:off x="-1634220" y="5508884"/>
                  <a:ext cx="750531" cy="561765"/>
                </a:xfrm>
                <a:prstGeom prst="rect">
                  <a:avLst/>
                </a:prstGeom>
                <a:noFill/>
                <a:ln w="12699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fontAlgn="base" latinLnBrk="0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ko-KR" altLang="en-US" sz="1100" dirty="0">
                    <a:latin typeface="Times New Roman" pitchFamily="18" charset="0"/>
                    <a:ea typeface="굴림" pitchFamily="50" charset="-127"/>
                  </a:endParaRPr>
                </a:p>
              </p:txBody>
            </p:sp>
            <p:sp>
              <p:nvSpPr>
                <p:cNvPr id="20" name="직사각형 19"/>
                <p:cNvSpPr/>
                <p:nvPr/>
              </p:nvSpPr>
              <p:spPr>
                <a:xfrm>
                  <a:off x="-1421821" y="5830392"/>
                  <a:ext cx="325731" cy="20005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>
                    <a:defRPr/>
                  </a:pPr>
                  <a:r>
                    <a:rPr lang="en-US" altLang="ko-KR" sz="700" dirty="0" smtClean="0">
                      <a:cs typeface="Times New Roman" panose="02020603050405020304" pitchFamily="18" charset="0"/>
                    </a:rPr>
                    <a:t>ESS</a:t>
                  </a:r>
                  <a:endParaRPr lang="ko-KR" altLang="en-US" sz="700" dirty="0"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5" name="그룹 24"/>
              <p:cNvGrpSpPr/>
              <p:nvPr/>
            </p:nvGrpSpPr>
            <p:grpSpPr>
              <a:xfrm>
                <a:off x="6189284" y="5214274"/>
                <a:ext cx="554675" cy="366546"/>
                <a:chOff x="-643755" y="5502535"/>
                <a:chExt cx="750531" cy="561765"/>
              </a:xfrm>
            </p:grpSpPr>
            <p:pic>
              <p:nvPicPr>
                <p:cNvPr id="159" name="그림 158"/>
                <p:cNvPicPr>
                  <a:picLocks noChangeAspect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542939" y="5516102"/>
                  <a:ext cx="394776" cy="307941"/>
                </a:xfrm>
                <a:prstGeom prst="rect">
                  <a:avLst/>
                </a:prstGeom>
              </p:spPr>
            </p:pic>
            <p:grpSp>
              <p:nvGrpSpPr>
                <p:cNvPr id="187" name="그룹 186"/>
                <p:cNvGrpSpPr/>
                <p:nvPr/>
              </p:nvGrpSpPr>
              <p:grpSpPr>
                <a:xfrm>
                  <a:off x="-643755" y="5502535"/>
                  <a:ext cx="750531" cy="561765"/>
                  <a:chOff x="-1634220" y="5508884"/>
                  <a:chExt cx="750531" cy="561765"/>
                </a:xfrm>
              </p:grpSpPr>
              <p:sp>
                <p:nvSpPr>
                  <p:cNvPr id="192" name="직사각형 191"/>
                  <p:cNvSpPr/>
                  <p:nvPr/>
                </p:nvSpPr>
                <p:spPr bwMode="auto">
                  <a:xfrm>
                    <a:off x="-1634220" y="5508884"/>
                    <a:ext cx="750531" cy="561765"/>
                  </a:xfrm>
                  <a:prstGeom prst="rect">
                    <a:avLst/>
                  </a:prstGeom>
                  <a:noFill/>
                  <a:ln w="12699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eaLnBrk="0" fontAlgn="base" latinLnBrk="0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ko-KR" altLang="en-US" sz="1100" dirty="0">
                      <a:latin typeface="Times New Roman" pitchFamily="18" charset="0"/>
                      <a:ea typeface="굴림" pitchFamily="50" charset="-127"/>
                    </a:endParaRPr>
                  </a:p>
                </p:txBody>
              </p:sp>
              <p:sp>
                <p:nvSpPr>
                  <p:cNvPr id="193" name="직사각형 192"/>
                  <p:cNvSpPr/>
                  <p:nvPr/>
                </p:nvSpPr>
                <p:spPr>
                  <a:xfrm>
                    <a:off x="-1404187" y="5830392"/>
                    <a:ext cx="290464" cy="20005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>
                      <a:defRPr/>
                    </a:pPr>
                    <a:r>
                      <a:rPr lang="en-US" altLang="ko-KR" sz="700" dirty="0" smtClean="0">
                        <a:cs typeface="Times New Roman" panose="02020603050405020304" pitchFamily="18" charset="0"/>
                      </a:rPr>
                      <a:t>PV</a:t>
                    </a:r>
                    <a:endParaRPr lang="ko-KR" altLang="en-US" sz="700" dirty="0">
                      <a:cs typeface="Times New Roman" panose="02020603050405020304" pitchFamily="18" charset="0"/>
                    </a:endParaRPr>
                  </a:p>
                </p:txBody>
              </p:sp>
            </p:grpSp>
          </p:grpSp>
          <p:grpSp>
            <p:nvGrpSpPr>
              <p:cNvPr id="26" name="그룹 25"/>
              <p:cNvGrpSpPr/>
              <p:nvPr/>
            </p:nvGrpSpPr>
            <p:grpSpPr>
              <a:xfrm>
                <a:off x="5577485" y="5717828"/>
                <a:ext cx="506836" cy="508062"/>
                <a:chOff x="-1595898" y="6225889"/>
                <a:chExt cx="750531" cy="561765"/>
              </a:xfrm>
            </p:grpSpPr>
            <p:pic>
              <p:nvPicPr>
                <p:cNvPr id="155" name="그림 32"/>
                <p:cNvPicPr>
                  <a:picLocks noChangeAspect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-1411056" y="6245827"/>
                  <a:ext cx="375773" cy="36062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grpSp>
              <p:nvGrpSpPr>
                <p:cNvPr id="194" name="그룹 193"/>
                <p:cNvGrpSpPr/>
                <p:nvPr/>
              </p:nvGrpSpPr>
              <p:grpSpPr>
                <a:xfrm>
                  <a:off x="-1595898" y="6225889"/>
                  <a:ext cx="750531" cy="561765"/>
                  <a:chOff x="-1634220" y="5508884"/>
                  <a:chExt cx="750531" cy="561765"/>
                </a:xfrm>
              </p:grpSpPr>
              <p:sp>
                <p:nvSpPr>
                  <p:cNvPr id="195" name="직사각형 194"/>
                  <p:cNvSpPr/>
                  <p:nvPr/>
                </p:nvSpPr>
                <p:spPr bwMode="auto">
                  <a:xfrm>
                    <a:off x="-1634220" y="5508884"/>
                    <a:ext cx="750531" cy="561765"/>
                  </a:xfrm>
                  <a:prstGeom prst="rect">
                    <a:avLst/>
                  </a:prstGeom>
                  <a:noFill/>
                  <a:ln w="12699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eaLnBrk="0" fontAlgn="base" latinLnBrk="0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ko-KR" altLang="en-US" sz="1100" dirty="0">
                      <a:latin typeface="Times New Roman" pitchFamily="18" charset="0"/>
                      <a:ea typeface="굴림" pitchFamily="50" charset="-127"/>
                    </a:endParaRPr>
                  </a:p>
                </p:txBody>
              </p:sp>
              <p:sp>
                <p:nvSpPr>
                  <p:cNvPr id="196" name="직사각형 195"/>
                  <p:cNvSpPr/>
                  <p:nvPr/>
                </p:nvSpPr>
                <p:spPr>
                  <a:xfrm>
                    <a:off x="-1561278" y="5830392"/>
                    <a:ext cx="604653" cy="20005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>
                      <a:defRPr/>
                    </a:pPr>
                    <a:r>
                      <a:rPr lang="en-US" altLang="ko-KR" sz="700" dirty="0" smtClean="0">
                        <a:cs typeface="Times New Roman" panose="02020603050405020304" pitchFamily="18" charset="0"/>
                      </a:rPr>
                      <a:t>Appliances</a:t>
                    </a:r>
                    <a:endParaRPr lang="ko-KR" altLang="en-US" sz="700" dirty="0">
                      <a:cs typeface="Times New Roman" panose="02020603050405020304" pitchFamily="18" charset="0"/>
                    </a:endParaRPr>
                  </a:p>
                </p:txBody>
              </p:sp>
            </p:grpSp>
          </p:grpSp>
          <p:grpSp>
            <p:nvGrpSpPr>
              <p:cNvPr id="24" name="그룹 23"/>
              <p:cNvGrpSpPr/>
              <p:nvPr/>
            </p:nvGrpSpPr>
            <p:grpSpPr>
              <a:xfrm>
                <a:off x="6236207" y="5717829"/>
                <a:ext cx="544035" cy="508062"/>
                <a:chOff x="-653335" y="6218270"/>
                <a:chExt cx="750531" cy="561765"/>
              </a:xfrm>
            </p:grpSpPr>
            <p:pic>
              <p:nvPicPr>
                <p:cNvPr id="176" name="그림 175"/>
                <p:cNvPicPr>
                  <a:picLocks noChangeAspect="1"/>
                </p:cNvPicPr>
                <p:nvPr/>
              </p:nvPicPr>
              <p:blipFill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553710" y="6225889"/>
                  <a:ext cx="464630" cy="445904"/>
                </a:xfrm>
                <a:prstGeom prst="rect">
                  <a:avLst/>
                </a:prstGeom>
              </p:spPr>
            </p:pic>
            <p:grpSp>
              <p:nvGrpSpPr>
                <p:cNvPr id="198" name="그룹 197"/>
                <p:cNvGrpSpPr/>
                <p:nvPr/>
              </p:nvGrpSpPr>
              <p:grpSpPr>
                <a:xfrm>
                  <a:off x="-653335" y="6218270"/>
                  <a:ext cx="750531" cy="561765"/>
                  <a:chOff x="-1634220" y="5508884"/>
                  <a:chExt cx="750531" cy="561765"/>
                </a:xfrm>
              </p:grpSpPr>
              <p:sp>
                <p:nvSpPr>
                  <p:cNvPr id="199" name="직사각형 198"/>
                  <p:cNvSpPr/>
                  <p:nvPr/>
                </p:nvSpPr>
                <p:spPr bwMode="auto">
                  <a:xfrm>
                    <a:off x="-1634220" y="5508884"/>
                    <a:ext cx="750531" cy="561765"/>
                  </a:xfrm>
                  <a:prstGeom prst="rect">
                    <a:avLst/>
                  </a:prstGeom>
                  <a:noFill/>
                  <a:ln w="12699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eaLnBrk="0" fontAlgn="base" latinLnBrk="0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ko-KR" altLang="en-US" sz="1100" dirty="0">
                      <a:latin typeface="Times New Roman" pitchFamily="18" charset="0"/>
                      <a:ea typeface="굴림" pitchFamily="50" charset="-127"/>
                    </a:endParaRPr>
                  </a:p>
                </p:txBody>
              </p:sp>
              <p:sp>
                <p:nvSpPr>
                  <p:cNvPr id="200" name="직사각형 199"/>
                  <p:cNvSpPr/>
                  <p:nvPr/>
                </p:nvSpPr>
                <p:spPr>
                  <a:xfrm>
                    <a:off x="-1404187" y="5830392"/>
                    <a:ext cx="290464" cy="20005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>
                      <a:defRPr/>
                    </a:pPr>
                    <a:r>
                      <a:rPr lang="en-US" altLang="ko-KR" sz="700" dirty="0" smtClean="0">
                        <a:cs typeface="Times New Roman" panose="02020603050405020304" pitchFamily="18" charset="0"/>
                      </a:rPr>
                      <a:t>EV</a:t>
                    </a:r>
                    <a:endParaRPr lang="ko-KR" altLang="en-US" sz="700" dirty="0">
                      <a:cs typeface="Times New Roman" panose="02020603050405020304" pitchFamily="18" charset="0"/>
                    </a:endParaRPr>
                  </a:p>
                </p:txBody>
              </p:sp>
            </p:grpSp>
          </p:grpSp>
        </p:grpSp>
        <p:cxnSp>
          <p:nvCxnSpPr>
            <p:cNvPr id="202" name="직선 연결선 201"/>
            <p:cNvCxnSpPr>
              <a:stCxn id="178" idx="3"/>
              <a:endCxn id="116" idx="2"/>
            </p:cNvCxnSpPr>
            <p:nvPr/>
          </p:nvCxnSpPr>
          <p:spPr bwMode="auto">
            <a:xfrm flipV="1">
              <a:off x="6300462" y="4655417"/>
              <a:ext cx="851146" cy="457976"/>
            </a:xfrm>
            <a:prstGeom prst="line">
              <a:avLst/>
            </a:prstGeom>
            <a:solidFill>
              <a:schemeClr val="accent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34" name="직사각형 33"/>
          <p:cNvSpPr/>
          <p:nvPr/>
        </p:nvSpPr>
        <p:spPr bwMode="auto">
          <a:xfrm>
            <a:off x="9067042" y="108430"/>
            <a:ext cx="9396108" cy="1374989"/>
          </a:xfrm>
          <a:prstGeom prst="rect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2000" dirty="0" smtClean="0">
                <a:solidFill>
                  <a:srgbClr val="FF0000"/>
                </a:solidFill>
                <a:latin typeface="Times New Roman" pitchFamily="18" charset="0"/>
                <a:ea typeface="굴림" pitchFamily="50" charset="-127"/>
              </a:rPr>
              <a:t>계층적 </a:t>
            </a:r>
            <a:r>
              <a:rPr lang="en-US" altLang="ko-KR" sz="2000" dirty="0" smtClean="0">
                <a:solidFill>
                  <a:srgbClr val="FF0000"/>
                </a:solidFill>
                <a:latin typeface="Times New Roman" pitchFamily="18" charset="0"/>
                <a:ea typeface="굴림" pitchFamily="50" charset="-127"/>
              </a:rPr>
              <a:t>EMA</a:t>
            </a:r>
            <a:r>
              <a:rPr lang="ko-KR" altLang="en-US" sz="2000" dirty="0" smtClean="0">
                <a:solidFill>
                  <a:srgbClr val="FF0000"/>
                </a:solidFill>
                <a:latin typeface="Times New Roman" pitchFamily="18" charset="0"/>
                <a:ea typeface="굴림" pitchFamily="50" charset="-127"/>
              </a:rPr>
              <a:t>가 필요한 이유</a:t>
            </a:r>
            <a:r>
              <a:rPr lang="en-US" altLang="ko-KR" sz="2000" dirty="0" smtClean="0">
                <a:solidFill>
                  <a:srgbClr val="FF0000"/>
                </a:solidFill>
                <a:latin typeface="Times New Roman" pitchFamily="18" charset="0"/>
                <a:ea typeface="굴림" pitchFamily="50" charset="-127"/>
              </a:rPr>
              <a:t>?</a:t>
            </a:r>
            <a:endParaRPr lang="en-US" altLang="ko-KR" sz="2000" dirty="0">
              <a:solidFill>
                <a:srgbClr val="FF0000"/>
              </a:solidFill>
              <a:latin typeface="Times New Roman" pitchFamily="18" charset="0"/>
              <a:ea typeface="굴림" pitchFamily="50" charset="-127"/>
            </a:endParaRPr>
          </a:p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2000" dirty="0" err="1" smtClean="0">
                <a:solidFill>
                  <a:srgbClr val="FF0000"/>
                </a:solidFill>
                <a:latin typeface="Times New Roman" pitchFamily="18" charset="0"/>
                <a:ea typeface="굴림" pitchFamily="50" charset="-127"/>
              </a:rPr>
              <a:t>ClientEMA</a:t>
            </a:r>
            <a:r>
              <a:rPr lang="ko-KR" altLang="en-US" sz="2000" dirty="0" smtClean="0">
                <a:solidFill>
                  <a:srgbClr val="FF0000"/>
                </a:solidFill>
                <a:latin typeface="Times New Roman" pitchFamily="18" charset="0"/>
                <a:ea typeface="굴림" pitchFamily="50" charset="-127"/>
              </a:rPr>
              <a:t>대신 </a:t>
            </a:r>
            <a:r>
              <a:rPr lang="en-US" altLang="ko-KR" sz="2000" dirty="0" smtClean="0">
                <a:solidFill>
                  <a:srgbClr val="FF0000"/>
                </a:solidFill>
                <a:latin typeface="Times New Roman" pitchFamily="18" charset="0"/>
                <a:ea typeface="굴림" pitchFamily="50" charset="-127"/>
              </a:rPr>
              <a:t>ApplianceEMA</a:t>
            </a:r>
            <a:r>
              <a:rPr lang="ko-KR" altLang="en-US" sz="2000" dirty="0" smtClean="0">
                <a:solidFill>
                  <a:srgbClr val="FF0000"/>
                </a:solidFill>
                <a:latin typeface="Times New Roman" pitchFamily="18" charset="0"/>
                <a:ea typeface="굴림" pitchFamily="50" charset="-127"/>
              </a:rPr>
              <a:t>가 필요한 이유</a:t>
            </a:r>
            <a:r>
              <a:rPr lang="en-US" altLang="ko-KR" sz="2000" dirty="0" smtClean="0">
                <a:solidFill>
                  <a:srgbClr val="FF0000"/>
                </a:solidFill>
                <a:latin typeface="Times New Roman" pitchFamily="18" charset="0"/>
                <a:ea typeface="굴림" pitchFamily="50" charset="-127"/>
              </a:rPr>
              <a:t>?</a:t>
            </a:r>
          </a:p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2000" dirty="0" smtClean="0">
                <a:solidFill>
                  <a:srgbClr val="FF0000"/>
                </a:solidFill>
                <a:latin typeface="Times New Roman" pitchFamily="18" charset="0"/>
                <a:ea typeface="굴림" pitchFamily="50" charset="-127"/>
              </a:rPr>
              <a:t>진행 되어야 될 상황 </a:t>
            </a:r>
            <a:r>
              <a:rPr lang="en-US" altLang="ko-KR" sz="2000" dirty="0" smtClean="0">
                <a:solidFill>
                  <a:srgbClr val="FF0000"/>
                </a:solidFill>
                <a:latin typeface="Times New Roman" pitchFamily="18" charset="0"/>
                <a:ea typeface="굴림" pitchFamily="50" charset="-127"/>
              </a:rPr>
              <a:t>– EMA</a:t>
            </a:r>
            <a:r>
              <a:rPr lang="ko-KR" altLang="en-US" sz="2000" dirty="0" smtClean="0">
                <a:solidFill>
                  <a:srgbClr val="FF0000"/>
                </a:solidFill>
                <a:latin typeface="Times New Roman" pitchFamily="18" charset="0"/>
                <a:ea typeface="굴림" pitchFamily="50" charset="-127"/>
              </a:rPr>
              <a:t>간에 에너지 전력을 분배 할 수 있는 </a:t>
            </a:r>
            <a:r>
              <a:rPr lang="en-US" altLang="ko-KR" sz="2000" dirty="0" smtClean="0">
                <a:solidFill>
                  <a:srgbClr val="FF0000"/>
                </a:solidFill>
                <a:latin typeface="Times New Roman" pitchFamily="18" charset="0"/>
                <a:ea typeface="굴림" pitchFamily="50" charset="-127"/>
              </a:rPr>
              <a:t>Negotiation</a:t>
            </a:r>
            <a:r>
              <a:rPr lang="ko-KR" altLang="en-US" sz="2000" dirty="0" smtClean="0">
                <a:solidFill>
                  <a:srgbClr val="FF0000"/>
                </a:solidFill>
                <a:latin typeface="Times New Roman" pitchFamily="18" charset="0"/>
                <a:ea typeface="굴림" pitchFamily="50" charset="-127"/>
              </a:rPr>
              <a:t>이 필요</a:t>
            </a:r>
            <a:endParaRPr lang="en-US" altLang="ko-KR" sz="2000" dirty="0" smtClean="0">
              <a:solidFill>
                <a:srgbClr val="FF0000"/>
              </a:solidFill>
              <a:latin typeface="Times New Roman" pitchFamily="18" charset="0"/>
              <a:ea typeface="굴림" pitchFamily="50" charset="-127"/>
            </a:endParaRP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2000" dirty="0" smtClean="0">
                <a:solidFill>
                  <a:srgbClr val="FF0000"/>
                </a:solidFill>
                <a:latin typeface="Times New Roman" pitchFamily="18" charset="0"/>
                <a:ea typeface="굴림" pitchFamily="50" charset="-127"/>
              </a:rPr>
              <a:t>- Appliance EMA</a:t>
            </a:r>
            <a:r>
              <a:rPr lang="ko-KR" altLang="en-US" sz="2000" dirty="0" smtClean="0">
                <a:solidFill>
                  <a:srgbClr val="FF0000"/>
                </a:solidFill>
                <a:latin typeface="Times New Roman" pitchFamily="18" charset="0"/>
                <a:ea typeface="굴림" pitchFamily="50" charset="-127"/>
              </a:rPr>
              <a:t>간에는 </a:t>
            </a:r>
            <a:r>
              <a:rPr lang="en-US" altLang="ko-KR" sz="2000" dirty="0" smtClean="0">
                <a:solidFill>
                  <a:srgbClr val="FF0000"/>
                </a:solidFill>
                <a:latin typeface="Times New Roman" pitchFamily="18" charset="0"/>
                <a:ea typeface="굴림" pitchFamily="50" charset="-127"/>
              </a:rPr>
              <a:t>Calendaring</a:t>
            </a:r>
            <a:r>
              <a:rPr lang="en-US" altLang="ko-KR" sz="2000" dirty="0">
                <a:solidFill>
                  <a:srgbClr val="FF0000"/>
                </a:solidFill>
                <a:latin typeface="Times New Roman" pitchFamily="18" charset="0"/>
                <a:ea typeface="굴림" pitchFamily="50" charset="-127"/>
              </a:rPr>
              <a:t>, </a:t>
            </a:r>
            <a:r>
              <a:rPr lang="en-US" altLang="ko-KR" sz="2000" dirty="0" smtClean="0">
                <a:solidFill>
                  <a:srgbClr val="FF0000"/>
                </a:solidFill>
                <a:latin typeface="Times New Roman" pitchFamily="18" charset="0"/>
                <a:ea typeface="굴림" pitchFamily="50" charset="-127"/>
              </a:rPr>
              <a:t>scheduling Algorithm</a:t>
            </a:r>
            <a:r>
              <a:rPr lang="ko-KR" altLang="en-US" sz="2000" dirty="0" smtClean="0">
                <a:solidFill>
                  <a:srgbClr val="FF0000"/>
                </a:solidFill>
                <a:latin typeface="Times New Roman" pitchFamily="18" charset="0"/>
                <a:ea typeface="굴림" pitchFamily="50" charset="-127"/>
              </a:rPr>
              <a:t>에 방식이 필요</a:t>
            </a:r>
            <a:endParaRPr lang="en-US" altLang="ko-KR" sz="2000" dirty="0" smtClean="0">
              <a:solidFill>
                <a:srgbClr val="FF0000"/>
              </a:solidFill>
              <a:latin typeface="Times New Roman" pitchFamily="18" charset="0"/>
              <a:ea typeface="굴림" pitchFamily="50" charset="-127"/>
            </a:endParaRPr>
          </a:p>
        </p:txBody>
      </p:sp>
      <p:pic>
        <p:nvPicPr>
          <p:cNvPr id="203" name="그림 32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1405" y="5949399"/>
            <a:ext cx="167811" cy="189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05" name="직선 연결선 204"/>
          <p:cNvCxnSpPr/>
          <p:nvPr/>
        </p:nvCxnSpPr>
        <p:spPr bwMode="auto">
          <a:xfrm flipH="1">
            <a:off x="6503973" y="4985139"/>
            <a:ext cx="140593" cy="917826"/>
          </a:xfrm>
          <a:prstGeom prst="line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207" name="그림 32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5657" y="5953305"/>
            <a:ext cx="167811" cy="189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08" name="직선 연결선 207"/>
          <p:cNvCxnSpPr>
            <a:endCxn id="203" idx="0"/>
          </p:cNvCxnSpPr>
          <p:nvPr/>
        </p:nvCxnSpPr>
        <p:spPr bwMode="auto">
          <a:xfrm>
            <a:off x="6659142" y="5030842"/>
            <a:ext cx="236169" cy="918557"/>
          </a:xfrm>
          <a:prstGeom prst="line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80985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계층 구조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실험</a:t>
            </a:r>
            <a:endParaRPr lang="ko-KR" altLang="en-US" dirty="0"/>
          </a:p>
        </p:txBody>
      </p:sp>
      <p:sp>
        <p:nvSpPr>
          <p:cNvPr id="376" name="TextBox 375"/>
          <p:cNvSpPr txBox="1"/>
          <p:nvPr/>
        </p:nvSpPr>
        <p:spPr>
          <a:xfrm>
            <a:off x="5965745" y="188893"/>
            <a:ext cx="305910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VTN : 1</a:t>
            </a:r>
            <a:r>
              <a:rPr lang="ko-KR" altLang="en-US" sz="1400" dirty="0" smtClean="0"/>
              <a:t>대 </a:t>
            </a:r>
            <a:r>
              <a:rPr lang="en-US" altLang="ko-KR" sz="1400" dirty="0" smtClean="0">
                <a:sym typeface="Wingdings" pitchFamily="2" charset="2"/>
              </a:rPr>
              <a:t>(</a:t>
            </a:r>
            <a:r>
              <a:rPr lang="ko-KR" altLang="en-US" sz="1400" dirty="0" smtClean="0"/>
              <a:t>리눅스</a:t>
            </a:r>
            <a:r>
              <a:rPr lang="en-US" altLang="ko-KR" sz="1400" dirty="0" smtClean="0"/>
              <a:t>)</a:t>
            </a:r>
          </a:p>
          <a:p>
            <a:r>
              <a:rPr lang="en-US" altLang="ko-KR" sz="1400" dirty="0" smtClean="0"/>
              <a:t>SEMA +VEN: 2</a:t>
            </a:r>
            <a:r>
              <a:rPr lang="ko-KR" altLang="en-US" sz="1400" dirty="0" smtClean="0"/>
              <a:t>대</a:t>
            </a:r>
            <a:r>
              <a:rPr lang="en-US" altLang="ko-KR" sz="1400" dirty="0" smtClean="0"/>
              <a:t>(</a:t>
            </a:r>
            <a:r>
              <a:rPr lang="ko-KR" altLang="en-US" sz="1400" dirty="0" smtClean="0"/>
              <a:t>리눅스</a:t>
            </a:r>
            <a:r>
              <a:rPr lang="en-US" altLang="ko-KR" sz="1400" dirty="0" smtClean="0"/>
              <a:t>)</a:t>
            </a:r>
          </a:p>
          <a:p>
            <a:r>
              <a:rPr lang="en-US" altLang="ko-KR" sz="1400" dirty="0" smtClean="0"/>
              <a:t>CEMA : SEMA 1</a:t>
            </a:r>
            <a:r>
              <a:rPr lang="ko-KR" altLang="en-US" sz="1400" dirty="0" smtClean="0"/>
              <a:t>대당 </a:t>
            </a:r>
            <a:r>
              <a:rPr lang="en-US" altLang="ko-KR" sz="1400" dirty="0" smtClean="0"/>
              <a:t>10</a:t>
            </a:r>
            <a:r>
              <a:rPr lang="ko-KR" altLang="en-US" sz="1400" dirty="0" smtClean="0"/>
              <a:t>대</a:t>
            </a:r>
            <a:r>
              <a:rPr lang="en-US" altLang="ko-KR" sz="1400" dirty="0" smtClean="0"/>
              <a:t>(</a:t>
            </a:r>
            <a:r>
              <a:rPr lang="en-US" altLang="ko-KR" sz="1400" dirty="0" err="1" smtClean="0"/>
              <a:t>OpenWRT</a:t>
            </a:r>
            <a:r>
              <a:rPr lang="en-US" altLang="ko-KR" sz="1400" dirty="0" smtClean="0"/>
              <a:t>)</a:t>
            </a:r>
          </a:p>
          <a:p>
            <a:r>
              <a:rPr lang="en-US" altLang="ko-KR" sz="1400" dirty="0" smtClean="0"/>
              <a:t>Device : SEMA </a:t>
            </a:r>
            <a:r>
              <a:rPr lang="ko-KR" altLang="en-US" sz="1400" dirty="0" smtClean="0"/>
              <a:t>당 가상 </a:t>
            </a:r>
            <a:r>
              <a:rPr lang="en-US" altLang="ko-KR" sz="1400" dirty="0" smtClean="0"/>
              <a:t>device 5</a:t>
            </a:r>
            <a:r>
              <a:rPr lang="ko-KR" altLang="en-US" sz="1400" dirty="0" smtClean="0"/>
              <a:t>대 </a:t>
            </a:r>
            <a:endParaRPr lang="en-US" altLang="ko-KR" sz="1400" dirty="0" smtClean="0"/>
          </a:p>
        </p:txBody>
      </p:sp>
      <p:grpSp>
        <p:nvGrpSpPr>
          <p:cNvPr id="130" name="그룹 8"/>
          <p:cNvGrpSpPr/>
          <p:nvPr/>
        </p:nvGrpSpPr>
        <p:grpSpPr>
          <a:xfrm>
            <a:off x="4408014" y="1844824"/>
            <a:ext cx="823479" cy="866566"/>
            <a:chOff x="3714744" y="1326843"/>
            <a:chExt cx="1143008" cy="957157"/>
          </a:xfrm>
        </p:grpSpPr>
        <p:sp>
          <p:nvSpPr>
            <p:cNvPr id="194" name="직사각형 193"/>
            <p:cNvSpPr/>
            <p:nvPr/>
          </p:nvSpPr>
          <p:spPr bwMode="auto">
            <a:xfrm>
              <a:off x="3714744" y="1643050"/>
              <a:ext cx="1143008" cy="571504"/>
            </a:xfrm>
            <a:prstGeom prst="rect">
              <a:avLst/>
            </a:prstGeom>
            <a:noFill/>
            <a:ln w="12699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195" name="TextBox 194"/>
            <p:cNvSpPr txBox="1"/>
            <p:nvPr/>
          </p:nvSpPr>
          <p:spPr>
            <a:xfrm>
              <a:off x="3925648" y="1804885"/>
              <a:ext cx="696926" cy="47911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800" b="1" dirty="0" smtClean="0">
                  <a:latin typeface="+mn-ea"/>
                </a:rPr>
                <a:t>VTN</a:t>
              </a:r>
            </a:p>
            <a:p>
              <a:r>
                <a:rPr lang="en-US" altLang="ko-KR" sz="800" b="1" i="1" dirty="0" smtClean="0">
                  <a:latin typeface="+mn-ea"/>
                </a:rPr>
                <a:t>JAVA</a:t>
              </a:r>
              <a:endParaRPr lang="en-US" altLang="ko-KR" sz="800" b="1" i="1" dirty="0">
                <a:latin typeface="+mn-ea"/>
              </a:endParaRPr>
            </a:p>
          </p:txBody>
        </p:sp>
        <p:pic>
          <p:nvPicPr>
            <p:cNvPr id="196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929058" y="1326843"/>
              <a:ext cx="571504" cy="5143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97" name="Picture 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429124" y="1454436"/>
              <a:ext cx="285752" cy="3724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grpSp>
        <p:nvGrpSpPr>
          <p:cNvPr id="133" name="그룹 132"/>
          <p:cNvGrpSpPr/>
          <p:nvPr/>
        </p:nvGrpSpPr>
        <p:grpSpPr>
          <a:xfrm>
            <a:off x="1518540" y="4091637"/>
            <a:ext cx="2179487" cy="1555823"/>
            <a:chOff x="16620051" y="2980326"/>
            <a:chExt cx="3025177" cy="1718468"/>
          </a:xfrm>
        </p:grpSpPr>
        <p:cxnSp>
          <p:nvCxnSpPr>
            <p:cNvPr id="191" name="직선 연결선 190"/>
            <p:cNvCxnSpPr/>
            <p:nvPr/>
          </p:nvCxnSpPr>
          <p:spPr bwMode="auto">
            <a:xfrm flipV="1">
              <a:off x="16620051" y="3007340"/>
              <a:ext cx="2570384" cy="1684284"/>
            </a:xfrm>
            <a:prstGeom prst="line">
              <a:avLst/>
            </a:prstGeom>
            <a:solidFill>
              <a:schemeClr val="accent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92" name="직선 연결선 191"/>
            <p:cNvCxnSpPr>
              <a:stCxn id="143" idx="2"/>
              <a:endCxn id="135" idx="0"/>
            </p:cNvCxnSpPr>
            <p:nvPr/>
          </p:nvCxnSpPr>
          <p:spPr bwMode="auto">
            <a:xfrm flipH="1">
              <a:off x="17794175" y="2980326"/>
              <a:ext cx="1427376" cy="1684284"/>
            </a:xfrm>
            <a:prstGeom prst="line">
              <a:avLst/>
            </a:prstGeom>
            <a:solidFill>
              <a:schemeClr val="accent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93" name="직선 연결선 192"/>
            <p:cNvCxnSpPr>
              <a:stCxn id="143" idx="2"/>
            </p:cNvCxnSpPr>
            <p:nvPr/>
          </p:nvCxnSpPr>
          <p:spPr bwMode="auto">
            <a:xfrm>
              <a:off x="19221552" y="2980326"/>
              <a:ext cx="423676" cy="1718468"/>
            </a:xfrm>
            <a:prstGeom prst="line">
              <a:avLst/>
            </a:prstGeom>
            <a:solidFill>
              <a:schemeClr val="accent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pic>
        <p:nvPicPr>
          <p:cNvPr id="134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029897" y="5745866"/>
            <a:ext cx="257337" cy="296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5" name="직사각형 134"/>
          <p:cNvSpPr/>
          <p:nvPr/>
        </p:nvSpPr>
        <p:spPr bwMode="auto">
          <a:xfrm>
            <a:off x="2029897" y="5616512"/>
            <a:ext cx="669077" cy="582090"/>
          </a:xfrm>
          <a:prstGeom prst="rect">
            <a:avLst/>
          </a:prstGeom>
          <a:noFill/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en-US" sz="1100" dirty="0"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2235767" y="5789579"/>
            <a:ext cx="514673" cy="256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latin typeface="+mj-ea"/>
              </a:rPr>
              <a:t>CEMA</a:t>
            </a:r>
            <a:endParaRPr lang="en-US" altLang="ko-KR" sz="700" b="1" dirty="0">
              <a:latin typeface="+mj-ea"/>
              <a:ea typeface="+mj-ea"/>
            </a:endParaRPr>
          </a:p>
        </p:txBody>
      </p:sp>
      <p:pic>
        <p:nvPicPr>
          <p:cNvPr id="137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206418" y="5745866"/>
            <a:ext cx="257337" cy="296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8" name="직사각형 137"/>
          <p:cNvSpPr/>
          <p:nvPr/>
        </p:nvSpPr>
        <p:spPr bwMode="auto">
          <a:xfrm>
            <a:off x="1206418" y="5616512"/>
            <a:ext cx="669077" cy="582090"/>
          </a:xfrm>
          <a:prstGeom prst="rect">
            <a:avLst/>
          </a:prstGeom>
          <a:noFill/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en-US" sz="1100" dirty="0"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1412288" y="5789579"/>
            <a:ext cx="514673" cy="256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latin typeface="+mj-ea"/>
              </a:rPr>
              <a:t>CEMA</a:t>
            </a:r>
            <a:endParaRPr lang="en-US" altLang="ko-KR" sz="700" b="1" dirty="0">
              <a:latin typeface="+mj-ea"/>
              <a:ea typeface="+mj-ea"/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E79F731A-012F-4E30-B4BA-1622FBDBF0FD}"/>
              </a:ext>
            </a:extLst>
          </p:cNvPr>
          <p:cNvSpPr txBox="1"/>
          <p:nvPr/>
        </p:nvSpPr>
        <p:spPr>
          <a:xfrm>
            <a:off x="1530238" y="5375059"/>
            <a:ext cx="398359" cy="2760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/>
              <a:t>101</a:t>
            </a:r>
            <a:endParaRPr lang="ko-KR" altLang="en-US" sz="800" dirty="0"/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41E09243-2F50-463B-9B8F-04243F550044}"/>
              </a:ext>
            </a:extLst>
          </p:cNvPr>
          <p:cNvSpPr txBox="1"/>
          <p:nvPr/>
        </p:nvSpPr>
        <p:spPr>
          <a:xfrm>
            <a:off x="2294741" y="5375059"/>
            <a:ext cx="398359" cy="2760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/>
              <a:t>102</a:t>
            </a:r>
            <a:endParaRPr lang="ko-KR" altLang="en-US" sz="800" dirty="0"/>
          </a:p>
        </p:txBody>
      </p:sp>
      <p:sp>
        <p:nvSpPr>
          <p:cNvPr id="143" name="직사각형 142"/>
          <p:cNvSpPr/>
          <p:nvPr/>
        </p:nvSpPr>
        <p:spPr bwMode="auto">
          <a:xfrm>
            <a:off x="2403221" y="3526765"/>
            <a:ext cx="1979136" cy="564873"/>
          </a:xfrm>
          <a:prstGeom prst="rect">
            <a:avLst/>
          </a:prstGeom>
          <a:noFill/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en-US" sz="1100" dirty="0">
              <a:latin typeface="Times New Roman" pitchFamily="18" charset="0"/>
              <a:ea typeface="굴림" pitchFamily="50" charset="-127"/>
            </a:endParaRPr>
          </a:p>
        </p:txBody>
      </p:sp>
      <p:cxnSp>
        <p:nvCxnSpPr>
          <p:cNvPr id="144" name="직선 연결선 143"/>
          <p:cNvCxnSpPr/>
          <p:nvPr/>
        </p:nvCxnSpPr>
        <p:spPr bwMode="auto">
          <a:xfrm flipH="1">
            <a:off x="3277596" y="2711392"/>
            <a:ext cx="1392801" cy="816090"/>
          </a:xfrm>
          <a:prstGeom prst="line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145" name="Picture 20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609091" y="3591442"/>
            <a:ext cx="397998" cy="396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6" name="TextBox 145"/>
          <p:cNvSpPr txBox="1"/>
          <p:nvPr/>
        </p:nvSpPr>
        <p:spPr>
          <a:xfrm>
            <a:off x="3123765" y="3570480"/>
            <a:ext cx="874946" cy="473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latin typeface="+mj-ea"/>
                <a:ea typeface="+mj-ea"/>
              </a:rPr>
              <a:t>VEN</a:t>
            </a:r>
          </a:p>
          <a:p>
            <a:r>
              <a:rPr lang="en-US" altLang="ko-KR" sz="900" b="1" dirty="0">
                <a:latin typeface="+mj-ea"/>
              </a:rPr>
              <a:t>SEMA</a:t>
            </a:r>
            <a:endParaRPr lang="en-US" altLang="ko-KR" sz="900" b="1" dirty="0">
              <a:latin typeface="+mj-ea"/>
              <a:ea typeface="+mj-ea"/>
            </a:endParaRPr>
          </a:p>
        </p:txBody>
      </p:sp>
      <p:sp>
        <p:nvSpPr>
          <p:cNvPr id="147" name="TextBox 146"/>
          <p:cNvSpPr txBox="1"/>
          <p:nvPr/>
        </p:nvSpPr>
        <p:spPr>
          <a:xfrm>
            <a:off x="4149812" y="3046831"/>
            <a:ext cx="1422551" cy="27603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800" b="1" dirty="0" err="1">
                <a:solidFill>
                  <a:srgbClr val="0000FF"/>
                </a:solidFill>
                <a:latin typeface="+mj-ea"/>
                <a:ea typeface="+mj-ea"/>
              </a:rPr>
              <a:t>OpenADR</a:t>
            </a:r>
            <a:r>
              <a:rPr lang="en-US" altLang="ko-KR" sz="800" b="1" dirty="0">
                <a:solidFill>
                  <a:srgbClr val="0000FF"/>
                </a:solidFill>
                <a:latin typeface="+mj-ea"/>
                <a:ea typeface="+mj-ea"/>
              </a:rPr>
              <a:t>(HTTP,XML)</a:t>
            </a:r>
          </a:p>
        </p:txBody>
      </p:sp>
      <p:sp>
        <p:nvSpPr>
          <p:cNvPr id="148" name="TextBox 147"/>
          <p:cNvSpPr txBox="1"/>
          <p:nvPr/>
        </p:nvSpPr>
        <p:spPr>
          <a:xfrm>
            <a:off x="3778593" y="3638347"/>
            <a:ext cx="530391" cy="335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i="1" dirty="0"/>
              <a:t>Java</a:t>
            </a:r>
            <a:endParaRPr lang="ko-KR" altLang="en-US" sz="1100" i="1" dirty="0"/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DB1EB9D5-6349-4DB9-9AD4-8468621E804F}"/>
              </a:ext>
            </a:extLst>
          </p:cNvPr>
          <p:cNvSpPr txBox="1"/>
          <p:nvPr/>
        </p:nvSpPr>
        <p:spPr>
          <a:xfrm>
            <a:off x="2409911" y="3228485"/>
            <a:ext cx="398359" cy="2760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/>
              <a:t>171</a:t>
            </a:r>
            <a:endParaRPr lang="ko-KR" altLang="en-US" sz="800" dirty="0"/>
          </a:p>
        </p:txBody>
      </p:sp>
      <p:grpSp>
        <p:nvGrpSpPr>
          <p:cNvPr id="150" name="그룹 149"/>
          <p:cNvGrpSpPr/>
          <p:nvPr/>
        </p:nvGrpSpPr>
        <p:grpSpPr>
          <a:xfrm>
            <a:off x="3429236" y="5402194"/>
            <a:ext cx="669077" cy="823543"/>
            <a:chOff x="12300021" y="4822812"/>
            <a:chExt cx="568629" cy="642771"/>
          </a:xfrm>
        </p:grpSpPr>
        <p:pic>
          <p:nvPicPr>
            <p:cNvPr id="183" name="Picture 6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2300021" y="5112225"/>
              <a:ext cx="218703" cy="231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84" name="직사각형 183"/>
            <p:cNvSpPr/>
            <p:nvPr/>
          </p:nvSpPr>
          <p:spPr bwMode="auto">
            <a:xfrm>
              <a:off x="12300021" y="5011265"/>
              <a:ext cx="568629" cy="454318"/>
            </a:xfrm>
            <a:prstGeom prst="rect">
              <a:avLst/>
            </a:prstGeom>
            <a:noFill/>
            <a:ln w="12699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lang="ko-KR" altLang="en-US" sz="1100" dirty="0"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185" name="TextBox 184"/>
            <p:cNvSpPr txBox="1"/>
            <p:nvPr/>
          </p:nvSpPr>
          <p:spPr>
            <a:xfrm>
              <a:off x="12394057" y="5111085"/>
              <a:ext cx="437406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>
                  <a:latin typeface="+mj-ea"/>
                </a:rPr>
                <a:t>CEMA</a:t>
              </a:r>
              <a:endParaRPr lang="en-US" altLang="ko-KR" sz="700" b="1" dirty="0">
                <a:latin typeface="+mj-ea"/>
                <a:ea typeface="+mj-ea"/>
              </a:endParaRPr>
            </a:p>
          </p:txBody>
        </p:sp>
        <p:sp>
          <p:nvSpPr>
            <p:cNvPr id="186" name="TextBox 185">
              <a:extLst>
                <a:ext uri="{FF2B5EF4-FFF2-40B4-BE49-F238E27FC236}">
                  <a16:creationId xmlns:a16="http://schemas.microsoft.com/office/drawing/2014/main" id="{309C3B68-6724-495E-AD63-82EAF1E41845}"/>
                </a:ext>
              </a:extLst>
            </p:cNvPr>
            <p:cNvSpPr txBox="1"/>
            <p:nvPr/>
          </p:nvSpPr>
          <p:spPr>
            <a:xfrm>
              <a:off x="12492909" y="4822812"/>
              <a:ext cx="35298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 smtClean="0"/>
                <a:t>110</a:t>
              </a:r>
              <a:endParaRPr lang="ko-KR" altLang="en-US" sz="800" dirty="0"/>
            </a:p>
          </p:txBody>
        </p:sp>
      </p:grpSp>
      <p:sp>
        <p:nvSpPr>
          <p:cNvPr id="151" name="TextBox 150"/>
          <p:cNvSpPr txBox="1"/>
          <p:nvPr/>
        </p:nvSpPr>
        <p:spPr>
          <a:xfrm>
            <a:off x="2790594" y="5541241"/>
            <a:ext cx="420993" cy="4732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…</a:t>
            </a:r>
            <a:endParaRPr lang="ko-KR" altLang="en-US" dirty="0"/>
          </a:p>
        </p:txBody>
      </p:sp>
      <p:sp>
        <p:nvSpPr>
          <p:cNvPr id="153" name="TextBox 152"/>
          <p:cNvSpPr txBox="1"/>
          <p:nvPr/>
        </p:nvSpPr>
        <p:spPr>
          <a:xfrm>
            <a:off x="7476881" y="3586913"/>
            <a:ext cx="1020796" cy="335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i="1" dirty="0" smtClean="0"/>
              <a:t>EPRI(C++)</a:t>
            </a:r>
            <a:endParaRPr lang="ko-KR" altLang="en-US" sz="1100" i="1" dirty="0"/>
          </a:p>
        </p:txBody>
      </p:sp>
      <p:sp>
        <p:nvSpPr>
          <p:cNvPr id="154" name="직사각형 153"/>
          <p:cNvSpPr/>
          <p:nvPr/>
        </p:nvSpPr>
        <p:spPr bwMode="auto">
          <a:xfrm>
            <a:off x="5359226" y="3460661"/>
            <a:ext cx="1979136" cy="564873"/>
          </a:xfrm>
          <a:prstGeom prst="rect">
            <a:avLst/>
          </a:prstGeom>
          <a:noFill/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en-US" sz="1100" dirty="0">
              <a:latin typeface="Times New Roman" pitchFamily="18" charset="0"/>
              <a:ea typeface="굴림" pitchFamily="50" charset="-127"/>
            </a:endParaRPr>
          </a:p>
        </p:txBody>
      </p:sp>
      <p:cxnSp>
        <p:nvCxnSpPr>
          <p:cNvPr id="155" name="직선 연결선 154"/>
          <p:cNvCxnSpPr>
            <a:stCxn id="195" idx="2"/>
          </p:cNvCxnSpPr>
          <p:nvPr/>
        </p:nvCxnSpPr>
        <p:spPr bwMode="auto">
          <a:xfrm>
            <a:off x="4811010" y="2711390"/>
            <a:ext cx="1422591" cy="749989"/>
          </a:xfrm>
          <a:prstGeom prst="line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156" name="Picture 20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565096" y="3525338"/>
            <a:ext cx="397998" cy="396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7" name="TextBox 156"/>
          <p:cNvSpPr txBox="1"/>
          <p:nvPr/>
        </p:nvSpPr>
        <p:spPr>
          <a:xfrm>
            <a:off x="6079770" y="3504376"/>
            <a:ext cx="874946" cy="473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latin typeface="+mj-ea"/>
                <a:ea typeface="+mj-ea"/>
              </a:rPr>
              <a:t>VEN</a:t>
            </a:r>
          </a:p>
          <a:p>
            <a:r>
              <a:rPr lang="en-US" altLang="ko-KR" sz="900" b="1" dirty="0">
                <a:latin typeface="+mj-ea"/>
              </a:rPr>
              <a:t>SEMA</a:t>
            </a:r>
            <a:endParaRPr lang="en-US" altLang="ko-KR" sz="900" b="1" dirty="0">
              <a:latin typeface="+mj-ea"/>
              <a:ea typeface="+mj-ea"/>
            </a:endParaRPr>
          </a:p>
        </p:txBody>
      </p:sp>
      <p:sp>
        <p:nvSpPr>
          <p:cNvPr id="158" name="오른쪽 중괄호 157"/>
          <p:cNvSpPr/>
          <p:nvPr/>
        </p:nvSpPr>
        <p:spPr bwMode="auto">
          <a:xfrm>
            <a:off x="6542976" y="3525338"/>
            <a:ext cx="154402" cy="388060"/>
          </a:xfrm>
          <a:prstGeom prst="rightBrace">
            <a:avLst/>
          </a:prstGeom>
          <a:noFill/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159" name="TextBox 158"/>
          <p:cNvSpPr txBox="1"/>
          <p:nvPr/>
        </p:nvSpPr>
        <p:spPr>
          <a:xfrm>
            <a:off x="6723094" y="3589959"/>
            <a:ext cx="462489" cy="276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800" b="1" dirty="0">
                <a:solidFill>
                  <a:srgbClr val="0000FF"/>
                </a:solidFill>
                <a:latin typeface="+mj-ea"/>
                <a:ea typeface="+mj-ea"/>
              </a:rPr>
              <a:t>UDP</a:t>
            </a: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93F3DF92-AA47-41E8-BE5B-7CFDABA5FE06}"/>
              </a:ext>
            </a:extLst>
          </p:cNvPr>
          <p:cNvSpPr txBox="1"/>
          <p:nvPr/>
        </p:nvSpPr>
        <p:spPr>
          <a:xfrm>
            <a:off x="6328790" y="3151161"/>
            <a:ext cx="896387" cy="276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172</a:t>
            </a:r>
            <a:endParaRPr lang="ko-KR" altLang="en-US" sz="800" dirty="0"/>
          </a:p>
        </p:txBody>
      </p:sp>
      <p:sp>
        <p:nvSpPr>
          <p:cNvPr id="198" name="TextBox 197"/>
          <p:cNvSpPr txBox="1"/>
          <p:nvPr/>
        </p:nvSpPr>
        <p:spPr>
          <a:xfrm>
            <a:off x="3929425" y="4608073"/>
            <a:ext cx="1605509" cy="27603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800" b="1" dirty="0" smtClean="0">
                <a:solidFill>
                  <a:srgbClr val="0000FF"/>
                </a:solidFill>
                <a:latin typeface="+mj-ea"/>
                <a:ea typeface="+mj-ea"/>
              </a:rPr>
              <a:t>OpenADR(CoAP, MQTT)</a:t>
            </a:r>
            <a:endParaRPr lang="en-US" altLang="ko-KR" sz="800" b="1" dirty="0">
              <a:solidFill>
                <a:srgbClr val="0000FF"/>
              </a:solidFill>
              <a:latin typeface="+mj-ea"/>
              <a:ea typeface="+mj-ea"/>
            </a:endParaRPr>
          </a:p>
        </p:txBody>
      </p:sp>
      <p:cxnSp>
        <p:nvCxnSpPr>
          <p:cNvPr id="403" name="직선 연결선 402"/>
          <p:cNvCxnSpPr>
            <a:stCxn id="154" idx="2"/>
            <a:endCxn id="412" idx="1"/>
          </p:cNvCxnSpPr>
          <p:nvPr/>
        </p:nvCxnSpPr>
        <p:spPr bwMode="auto">
          <a:xfrm flipH="1">
            <a:off x="5687908" y="4025534"/>
            <a:ext cx="660886" cy="1514489"/>
          </a:xfrm>
          <a:prstGeom prst="line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04" name="직선 연결선 403"/>
          <p:cNvCxnSpPr/>
          <p:nvPr/>
        </p:nvCxnSpPr>
        <p:spPr bwMode="auto">
          <a:xfrm>
            <a:off x="6348794" y="4137119"/>
            <a:ext cx="176472" cy="1511352"/>
          </a:xfrm>
          <a:prstGeom prst="line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05" name="직선 연결선 404"/>
          <p:cNvCxnSpPr>
            <a:stCxn id="154" idx="2"/>
          </p:cNvCxnSpPr>
          <p:nvPr/>
        </p:nvCxnSpPr>
        <p:spPr bwMode="auto">
          <a:xfrm>
            <a:off x="6348794" y="4025534"/>
            <a:ext cx="1506884" cy="1679167"/>
          </a:xfrm>
          <a:prstGeom prst="line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406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187567" y="5803108"/>
            <a:ext cx="257337" cy="296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07" name="직사각형 406"/>
          <p:cNvSpPr/>
          <p:nvPr/>
        </p:nvSpPr>
        <p:spPr bwMode="auto">
          <a:xfrm>
            <a:off x="6187567" y="5673754"/>
            <a:ext cx="669077" cy="582090"/>
          </a:xfrm>
          <a:prstGeom prst="rect">
            <a:avLst/>
          </a:prstGeom>
          <a:noFill/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en-US" sz="1100" dirty="0"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408" name="TextBox 407"/>
          <p:cNvSpPr txBox="1"/>
          <p:nvPr/>
        </p:nvSpPr>
        <p:spPr>
          <a:xfrm>
            <a:off x="6393437" y="5846821"/>
            <a:ext cx="514673" cy="256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latin typeface="+mj-ea"/>
              </a:rPr>
              <a:t>CEMA</a:t>
            </a:r>
            <a:endParaRPr lang="en-US" altLang="ko-KR" sz="700" b="1" dirty="0">
              <a:latin typeface="+mj-ea"/>
              <a:ea typeface="+mj-ea"/>
            </a:endParaRPr>
          </a:p>
        </p:txBody>
      </p:sp>
      <p:pic>
        <p:nvPicPr>
          <p:cNvPr id="409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364088" y="5803108"/>
            <a:ext cx="257337" cy="296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10" name="직사각형 409"/>
          <p:cNvSpPr/>
          <p:nvPr/>
        </p:nvSpPr>
        <p:spPr bwMode="auto">
          <a:xfrm>
            <a:off x="5364088" y="5673754"/>
            <a:ext cx="669077" cy="582090"/>
          </a:xfrm>
          <a:prstGeom prst="rect">
            <a:avLst/>
          </a:prstGeom>
          <a:noFill/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en-US" sz="1100" dirty="0"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411" name="TextBox 410"/>
          <p:cNvSpPr txBox="1"/>
          <p:nvPr/>
        </p:nvSpPr>
        <p:spPr>
          <a:xfrm>
            <a:off x="5569958" y="5846821"/>
            <a:ext cx="514673" cy="256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latin typeface="+mj-ea"/>
              </a:rPr>
              <a:t>CEMA</a:t>
            </a:r>
            <a:endParaRPr lang="en-US" altLang="ko-KR" sz="700" b="1" dirty="0">
              <a:latin typeface="+mj-ea"/>
              <a:ea typeface="+mj-ea"/>
            </a:endParaRPr>
          </a:p>
        </p:txBody>
      </p:sp>
      <p:sp>
        <p:nvSpPr>
          <p:cNvPr id="412" name="TextBox 411">
            <a:extLst>
              <a:ext uri="{FF2B5EF4-FFF2-40B4-BE49-F238E27FC236}">
                <a16:creationId xmlns:a16="http://schemas.microsoft.com/office/drawing/2014/main" id="{E79F731A-012F-4E30-B4BA-1622FBDBF0FD}"/>
              </a:ext>
            </a:extLst>
          </p:cNvPr>
          <p:cNvSpPr txBox="1"/>
          <p:nvPr/>
        </p:nvSpPr>
        <p:spPr>
          <a:xfrm>
            <a:off x="5687908" y="5432301"/>
            <a:ext cx="35298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/>
              <a:t>111</a:t>
            </a:r>
            <a:endParaRPr lang="ko-KR" altLang="en-US" sz="800" dirty="0"/>
          </a:p>
        </p:txBody>
      </p:sp>
      <p:sp>
        <p:nvSpPr>
          <p:cNvPr id="413" name="TextBox 412">
            <a:extLst>
              <a:ext uri="{FF2B5EF4-FFF2-40B4-BE49-F238E27FC236}">
                <a16:creationId xmlns:a16="http://schemas.microsoft.com/office/drawing/2014/main" id="{41E09243-2F50-463B-9B8F-04243F550044}"/>
              </a:ext>
            </a:extLst>
          </p:cNvPr>
          <p:cNvSpPr txBox="1"/>
          <p:nvPr/>
        </p:nvSpPr>
        <p:spPr>
          <a:xfrm>
            <a:off x="6452411" y="5432301"/>
            <a:ext cx="35298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/>
              <a:t>112</a:t>
            </a:r>
            <a:endParaRPr lang="ko-KR" altLang="en-US" sz="800" dirty="0"/>
          </a:p>
        </p:txBody>
      </p:sp>
      <p:grpSp>
        <p:nvGrpSpPr>
          <p:cNvPr id="414" name="그룹 413"/>
          <p:cNvGrpSpPr/>
          <p:nvPr/>
        </p:nvGrpSpPr>
        <p:grpSpPr>
          <a:xfrm>
            <a:off x="7586906" y="5459436"/>
            <a:ext cx="669077" cy="823543"/>
            <a:chOff x="12300021" y="4822812"/>
            <a:chExt cx="568629" cy="642771"/>
          </a:xfrm>
        </p:grpSpPr>
        <p:pic>
          <p:nvPicPr>
            <p:cNvPr id="415" name="Picture 6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2300021" y="5112225"/>
              <a:ext cx="218703" cy="231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416" name="직사각형 415"/>
            <p:cNvSpPr/>
            <p:nvPr/>
          </p:nvSpPr>
          <p:spPr bwMode="auto">
            <a:xfrm>
              <a:off x="12300021" y="5011265"/>
              <a:ext cx="568629" cy="454318"/>
            </a:xfrm>
            <a:prstGeom prst="rect">
              <a:avLst/>
            </a:prstGeom>
            <a:noFill/>
            <a:ln w="12699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lang="ko-KR" altLang="en-US" sz="1100" dirty="0"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417" name="TextBox 416"/>
            <p:cNvSpPr txBox="1"/>
            <p:nvPr/>
          </p:nvSpPr>
          <p:spPr>
            <a:xfrm>
              <a:off x="12394057" y="5111085"/>
              <a:ext cx="437406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>
                  <a:latin typeface="+mj-ea"/>
                </a:rPr>
                <a:t>CEMA</a:t>
              </a:r>
              <a:endParaRPr lang="en-US" altLang="ko-KR" sz="700" b="1" dirty="0">
                <a:latin typeface="+mj-ea"/>
                <a:ea typeface="+mj-ea"/>
              </a:endParaRPr>
            </a:p>
          </p:txBody>
        </p:sp>
        <p:sp>
          <p:nvSpPr>
            <p:cNvPr id="418" name="TextBox 417">
              <a:extLst>
                <a:ext uri="{FF2B5EF4-FFF2-40B4-BE49-F238E27FC236}">
                  <a16:creationId xmlns:a16="http://schemas.microsoft.com/office/drawing/2014/main" id="{309C3B68-6724-495E-AD63-82EAF1E41845}"/>
                </a:ext>
              </a:extLst>
            </p:cNvPr>
            <p:cNvSpPr txBox="1"/>
            <p:nvPr/>
          </p:nvSpPr>
          <p:spPr>
            <a:xfrm>
              <a:off x="12492909" y="4822812"/>
              <a:ext cx="299989" cy="1681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 smtClean="0"/>
                <a:t>120</a:t>
              </a:r>
              <a:endParaRPr lang="ko-KR" altLang="en-US" sz="800" dirty="0"/>
            </a:p>
          </p:txBody>
        </p:sp>
      </p:grpSp>
      <p:sp>
        <p:nvSpPr>
          <p:cNvPr id="419" name="TextBox 418"/>
          <p:cNvSpPr txBox="1"/>
          <p:nvPr/>
        </p:nvSpPr>
        <p:spPr>
          <a:xfrm>
            <a:off x="6948264" y="5598483"/>
            <a:ext cx="420993" cy="4732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…</a:t>
            </a:r>
            <a:endParaRPr lang="ko-KR" altLang="en-US" dirty="0"/>
          </a:p>
        </p:txBody>
      </p:sp>
      <p:sp>
        <p:nvSpPr>
          <p:cNvPr id="461" name="TextBox 460">
            <a:extLst>
              <a:ext uri="{FF2B5EF4-FFF2-40B4-BE49-F238E27FC236}">
                <a16:creationId xmlns:a16="http://schemas.microsoft.com/office/drawing/2014/main" id="{93F3DF92-AA47-41E8-BE5B-7CFDABA5FE06}"/>
              </a:ext>
            </a:extLst>
          </p:cNvPr>
          <p:cNvSpPr txBox="1"/>
          <p:nvPr/>
        </p:nvSpPr>
        <p:spPr>
          <a:xfrm>
            <a:off x="4588588" y="1569478"/>
            <a:ext cx="89638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smtClean="0"/>
              <a:t>181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027872416"/>
      </p:ext>
    </p:extLst>
  </p:cSld>
  <p:clrMapOvr>
    <a:masterClrMapping/>
  </p:clrMapOvr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422290" y="1366842"/>
            <a:ext cx="8686800" cy="1628772"/>
          </a:xfrm>
        </p:spPr>
        <p:txBody>
          <a:bodyPr/>
          <a:lstStyle/>
          <a:p>
            <a:pPr marL="457200" indent="-457200">
              <a:buAutoNum type="arabicPeriod"/>
            </a:pPr>
            <a:r>
              <a:rPr lang="en-US" altLang="ko-KR" sz="2400" dirty="0"/>
              <a:t>OpenADR2.0b HTTP/XML</a:t>
            </a:r>
            <a:r>
              <a:rPr lang="en-US" altLang="ko-KR" sz="2400" dirty="0" smtClean="0"/>
              <a:t>+ OpenADR 2.0b MQTT/CoAP JSON </a:t>
            </a:r>
            <a:r>
              <a:rPr lang="ko-KR" altLang="en-US" sz="2400" dirty="0" smtClean="0"/>
              <a:t>데이터 트래픽</a:t>
            </a:r>
            <a:endParaRPr lang="en-US" altLang="ko-KR" sz="2400" dirty="0"/>
          </a:p>
          <a:p>
            <a:pPr marL="457200" indent="-457200">
              <a:buAutoNum type="arabicPeriod"/>
            </a:pPr>
            <a:endParaRPr lang="en-US" altLang="ko-KR" sz="2400" dirty="0"/>
          </a:p>
          <a:p>
            <a:pPr marL="457200" indent="-457200">
              <a:buAutoNum type="arabicPeriod" startAt="2"/>
            </a:pPr>
            <a:r>
              <a:rPr lang="en-US" altLang="ko-KR" sz="2400" dirty="0"/>
              <a:t>VTN – [VEN/SEMA </a:t>
            </a:r>
            <a:r>
              <a:rPr lang="en-US" altLang="ko-KR" sz="2400" dirty="0" smtClean="0"/>
              <a:t>2</a:t>
            </a:r>
            <a:r>
              <a:rPr lang="ko-KR" altLang="en-US" sz="2400" dirty="0" smtClean="0"/>
              <a:t>대</a:t>
            </a:r>
            <a:r>
              <a:rPr lang="en-US" altLang="ko-KR" sz="2400" dirty="0"/>
              <a:t>] – CEMA </a:t>
            </a:r>
            <a:r>
              <a:rPr lang="en-US" altLang="ko-KR" sz="2400" dirty="0" smtClean="0"/>
              <a:t>[20</a:t>
            </a:r>
            <a:r>
              <a:rPr lang="ko-KR" altLang="en-US" sz="2400" dirty="0" smtClean="0"/>
              <a:t>대</a:t>
            </a:r>
            <a:r>
              <a:rPr lang="en-US" altLang="ko-KR" sz="2400" dirty="0" smtClean="0"/>
              <a:t>] </a:t>
            </a:r>
            <a:r>
              <a:rPr lang="ko-KR" altLang="en-US" sz="2400" dirty="0"/>
              <a:t>데이터 트래픽 측정</a:t>
            </a:r>
            <a:endParaRPr lang="en-US" altLang="ko-KR" sz="2000" dirty="0"/>
          </a:p>
          <a:p>
            <a:pPr lvl="1" indent="-342900">
              <a:buFontTx/>
              <a:buChar char="-"/>
            </a:pPr>
            <a:r>
              <a:rPr lang="en-US" altLang="ko-KR" sz="2000" dirty="0" smtClean="0"/>
              <a:t>PULL, PUSH</a:t>
            </a:r>
            <a:r>
              <a:rPr lang="ko-KR" altLang="en-US" sz="2000" dirty="0" smtClean="0"/>
              <a:t> </a:t>
            </a:r>
            <a:r>
              <a:rPr lang="ko-KR" altLang="en-US" sz="2000" dirty="0"/>
              <a:t>데이터 트래픽 비교</a:t>
            </a:r>
            <a:endParaRPr lang="en-US" altLang="ko-KR" sz="2000" dirty="0"/>
          </a:p>
          <a:p>
            <a:pPr lvl="1" indent="-342900">
              <a:buFontTx/>
              <a:buChar char="-"/>
            </a:pPr>
            <a:r>
              <a:rPr lang="ko-KR" altLang="en-US" sz="2000" dirty="0"/>
              <a:t>총 </a:t>
            </a:r>
            <a:r>
              <a:rPr lang="en-US" altLang="ko-KR" sz="2000" dirty="0"/>
              <a:t>CEMA </a:t>
            </a:r>
            <a:r>
              <a:rPr lang="ko-KR" altLang="en-US" sz="2000" dirty="0"/>
              <a:t>개수는 </a:t>
            </a:r>
            <a:r>
              <a:rPr lang="en-US" altLang="ko-KR" sz="2000" dirty="0" smtClean="0"/>
              <a:t>20</a:t>
            </a:r>
            <a:r>
              <a:rPr lang="ko-KR" altLang="en-US" sz="2000" dirty="0" smtClean="0"/>
              <a:t>대</a:t>
            </a:r>
            <a:endParaRPr lang="en-US" altLang="ko-KR" sz="2000" dirty="0"/>
          </a:p>
          <a:p>
            <a:pPr lvl="1" indent="-342900">
              <a:buFontTx/>
              <a:buChar char="-"/>
            </a:pPr>
            <a:endParaRPr lang="en-US" altLang="ko-KR" sz="20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AS-IS</a:t>
            </a:r>
            <a:br>
              <a:rPr lang="en-US" altLang="ko-KR" dirty="0" smtClean="0"/>
            </a:br>
            <a:r>
              <a:rPr lang="ko-KR" altLang="en-US" dirty="0" smtClean="0"/>
              <a:t>실험 </a:t>
            </a:r>
            <a:r>
              <a:rPr lang="ko-KR" altLang="en-US" dirty="0"/>
              <a:t>측정 </a:t>
            </a:r>
            <a:r>
              <a:rPr lang="ko-KR" altLang="en-US" dirty="0" smtClean="0"/>
              <a:t>방법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7C6F095-276F-4AD3-9842-1213BA0CC323}" type="slidenum">
              <a:rPr lang="ko-KR" altLang="en-US" smtClean="0"/>
              <a:pPr>
                <a:defRPr/>
              </a:pPr>
              <a:t>345</a:t>
            </a:fld>
            <a:endParaRPr lang="ko-KR" altLang="en-US"/>
          </a:p>
        </p:txBody>
      </p:sp>
      <p:sp>
        <p:nvSpPr>
          <p:cNvPr id="5" name="내용 개체 틀 1"/>
          <p:cNvSpPr txBox="1">
            <a:spLocks/>
          </p:cNvSpPr>
          <p:nvPr/>
        </p:nvSpPr>
        <p:spPr bwMode="auto">
          <a:xfrm>
            <a:off x="323528" y="4293096"/>
            <a:ext cx="8686800" cy="16287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latinLnBrk="0">
              <a:buNone/>
            </a:pPr>
            <a:r>
              <a:rPr lang="en-US" altLang="ko-KR" sz="2400" kern="0" dirty="0" smtClean="0"/>
              <a:t>3.  VTN – SEMA - CEMA</a:t>
            </a:r>
            <a:r>
              <a:rPr lang="ko-KR" altLang="en-US" sz="2400" kern="0" dirty="0" smtClean="0"/>
              <a:t> 이벤트 응답시간 측정 </a:t>
            </a:r>
            <a:endParaRPr lang="en-US" altLang="ko-KR" sz="2400" kern="0" dirty="0" smtClean="0"/>
          </a:p>
          <a:p>
            <a:pPr lvl="1" indent="-342900" latinLnBrk="0">
              <a:buFontTx/>
              <a:buChar char="-"/>
            </a:pPr>
            <a:r>
              <a:rPr lang="en-US" altLang="ko-KR" sz="2000" kern="0" dirty="0" smtClean="0"/>
              <a:t>VTN</a:t>
            </a:r>
            <a:r>
              <a:rPr lang="ko-KR" altLang="en-US" sz="2000" kern="0" dirty="0" smtClean="0"/>
              <a:t>에서 </a:t>
            </a:r>
            <a:r>
              <a:rPr lang="en-US" altLang="ko-KR" sz="2000" kern="0" dirty="0" smtClean="0"/>
              <a:t>SEMA </a:t>
            </a:r>
            <a:r>
              <a:rPr lang="ko-KR" altLang="en-US" sz="2000" kern="0" dirty="0" smtClean="0"/>
              <a:t>까지 </a:t>
            </a:r>
            <a:r>
              <a:rPr lang="en-US" altLang="ko-KR" sz="2000" kern="0" dirty="0" smtClean="0"/>
              <a:t>Polling </a:t>
            </a:r>
            <a:r>
              <a:rPr lang="ko-KR" altLang="en-US" sz="2000" kern="0" dirty="0" smtClean="0"/>
              <a:t>주기 </a:t>
            </a:r>
            <a:r>
              <a:rPr lang="en-US" altLang="ko-KR" sz="2000" kern="0" dirty="0" smtClean="0"/>
              <a:t>1,3,5sec , Push</a:t>
            </a:r>
          </a:p>
          <a:p>
            <a:pPr lvl="1" indent="-342900" latinLnBrk="0">
              <a:buFontTx/>
              <a:buChar char="-"/>
            </a:pPr>
            <a:r>
              <a:rPr lang="en-US" altLang="ko-KR" sz="2000" kern="0" dirty="0" smtClean="0"/>
              <a:t>SEMA</a:t>
            </a:r>
            <a:r>
              <a:rPr lang="ko-KR" altLang="en-US" sz="2000" kern="0" dirty="0" smtClean="0"/>
              <a:t>에서 </a:t>
            </a:r>
            <a:r>
              <a:rPr lang="en-US" altLang="ko-KR" sz="2000" kern="0" dirty="0" smtClean="0"/>
              <a:t>CEMA</a:t>
            </a:r>
            <a:r>
              <a:rPr lang="ko-KR" altLang="en-US" sz="2000" kern="0" dirty="0" smtClean="0"/>
              <a:t>까지 </a:t>
            </a:r>
            <a:r>
              <a:rPr lang="en-US" altLang="ko-KR" sz="2000" kern="0" dirty="0" smtClean="0"/>
              <a:t>Polling </a:t>
            </a:r>
            <a:r>
              <a:rPr lang="ko-KR" altLang="en-US" sz="2000" kern="0" dirty="0" smtClean="0"/>
              <a:t>주기 </a:t>
            </a:r>
            <a:r>
              <a:rPr lang="en-US" altLang="ko-KR" sz="2000" kern="0" dirty="0" smtClean="0"/>
              <a:t>1,3,5sec, Push Event Response</a:t>
            </a:r>
          </a:p>
        </p:txBody>
      </p:sp>
    </p:spTree>
    <p:extLst>
      <p:ext uri="{BB962C8B-B14F-4D97-AF65-F5344CB8AC3E}">
        <p14:creationId xmlns:p14="http://schemas.microsoft.com/office/powerpoint/2010/main" val="1148780767"/>
      </p:ext>
    </p:extLst>
  </p:cSld>
  <p:clrMapOvr>
    <a:masterClrMapping/>
  </p:clrMapOvr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Message Flow(1</a:t>
            </a:r>
            <a:r>
              <a:rPr lang="en-US" altLang="ko-KR" b="1" dirty="0" smtClean="0"/>
              <a:t>) _</a:t>
            </a:r>
            <a:br>
              <a:rPr lang="en-US" altLang="ko-KR" b="1" dirty="0" smtClean="0"/>
            </a:br>
            <a:r>
              <a:rPr lang="en-US" altLang="ko-KR" b="1" dirty="0" smtClean="0"/>
              <a:t>Data </a:t>
            </a:r>
            <a:r>
              <a:rPr lang="en-US" altLang="ko-KR" b="1" dirty="0" err="1" smtClean="0"/>
              <a:t>Traffic_MQTT,CoAP_PULL</a:t>
            </a:r>
            <a:endParaRPr lang="ko-KR" altLang="en-US" b="1" dirty="0"/>
          </a:p>
        </p:txBody>
      </p:sp>
      <p:grpSp>
        <p:nvGrpSpPr>
          <p:cNvPr id="2" name="그룹 1"/>
          <p:cNvGrpSpPr/>
          <p:nvPr/>
        </p:nvGrpSpPr>
        <p:grpSpPr>
          <a:xfrm>
            <a:off x="1259632" y="1403628"/>
            <a:ext cx="6875870" cy="5454372"/>
            <a:chOff x="1296530" y="1261570"/>
            <a:chExt cx="6875870" cy="5454372"/>
          </a:xfrm>
        </p:grpSpPr>
        <p:cxnSp>
          <p:nvCxnSpPr>
            <p:cNvPr id="10" name="직선 연결선 9"/>
            <p:cNvCxnSpPr>
              <a:cxnSpLocks/>
              <a:stCxn id="23" idx="2"/>
            </p:cNvCxnSpPr>
            <p:nvPr/>
          </p:nvCxnSpPr>
          <p:spPr bwMode="auto">
            <a:xfrm rot="5400000">
              <a:off x="-497829" y="4349285"/>
              <a:ext cx="4731726" cy="1588"/>
            </a:xfrm>
            <a:prstGeom prst="line">
              <a:avLst/>
            </a:prstGeom>
            <a:solidFill>
              <a:schemeClr val="accent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2" name="TextBox 11"/>
            <p:cNvSpPr txBox="1"/>
            <p:nvPr/>
          </p:nvSpPr>
          <p:spPr>
            <a:xfrm>
              <a:off x="2653852" y="4047652"/>
              <a:ext cx="1071126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050" dirty="0" err="1"/>
                <a:t>UpdatedReport</a:t>
              </a:r>
              <a:endParaRPr lang="ko-KR" altLang="en-US" sz="1050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442745" y="3722298"/>
              <a:ext cx="1531189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050" dirty="0" smtClean="0"/>
                <a:t>UpdateReport(Explicit)</a:t>
              </a:r>
              <a:endParaRPr lang="ko-KR" altLang="en-US" sz="1050" dirty="0"/>
            </a:p>
          </p:txBody>
        </p:sp>
        <p:sp>
          <p:nvSpPr>
            <p:cNvPr id="23" name="직사각형 22"/>
            <p:cNvSpPr/>
            <p:nvPr/>
          </p:nvSpPr>
          <p:spPr bwMode="auto">
            <a:xfrm>
              <a:off x="1296530" y="1483356"/>
              <a:ext cx="1143008" cy="500066"/>
            </a:xfrm>
            <a:prstGeom prst="rect">
              <a:avLst/>
            </a:prstGeom>
            <a:solidFill>
              <a:schemeClr val="bg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300" b="1" dirty="0">
                  <a:latin typeface="Times New Roman" pitchFamily="18" charset="0"/>
                  <a:ea typeface="굴림" pitchFamily="50" charset="-127"/>
                </a:rPr>
                <a:t>VTN</a:t>
              </a:r>
              <a:endParaRPr kumimoji="0" lang="ko-KR" altLang="en-US" sz="1300" b="1" i="0" u="none" strike="noStrike" cap="none" normalizeH="0" baseline="0" dirty="0">
                <a:ln>
                  <a:noFill/>
                </a:ln>
                <a:effectLst/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2796728" y="1572613"/>
              <a:ext cx="10210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rgbClr val="0156FF"/>
                  </a:solidFill>
                </a:rPr>
                <a:t>OpenADR</a:t>
              </a:r>
            </a:p>
            <a:p>
              <a:r>
                <a:rPr lang="en-US" altLang="ko-KR" sz="1200" dirty="0">
                  <a:solidFill>
                    <a:srgbClr val="0156FF"/>
                  </a:solidFill>
                </a:rPr>
                <a:t>HTTP/XML</a:t>
              </a:r>
              <a:endParaRPr lang="ko-KR" altLang="en-US" sz="1200" dirty="0">
                <a:solidFill>
                  <a:srgbClr val="0156FF"/>
                </a:solidFill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5440362" y="1651803"/>
              <a:ext cx="17852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smtClean="0">
                  <a:solidFill>
                    <a:srgbClr val="0156FF"/>
                  </a:solidFill>
                </a:rPr>
                <a:t>OpenADR</a:t>
              </a:r>
            </a:p>
            <a:p>
              <a:r>
                <a:rPr lang="en-US" altLang="ko-KR" sz="1200" dirty="0" smtClean="0">
                  <a:solidFill>
                    <a:srgbClr val="0156FF"/>
                  </a:solidFill>
                </a:rPr>
                <a:t>MQTT, CoAP/JSON</a:t>
              </a:r>
              <a:endParaRPr lang="en-US" altLang="ko-KR" sz="1200" dirty="0">
                <a:solidFill>
                  <a:srgbClr val="0156FF"/>
                </a:solidFill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486DA710-C6F3-494B-B037-D4E46F1F49DC}"/>
                </a:ext>
              </a:extLst>
            </p:cNvPr>
            <p:cNvSpPr/>
            <p:nvPr/>
          </p:nvSpPr>
          <p:spPr bwMode="auto">
            <a:xfrm>
              <a:off x="4010561" y="1483357"/>
              <a:ext cx="1143008" cy="500066"/>
            </a:xfrm>
            <a:prstGeom prst="rect">
              <a:avLst/>
            </a:prstGeom>
            <a:solidFill>
              <a:schemeClr val="bg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300" b="1" dirty="0">
                  <a:latin typeface="Times New Roman" pitchFamily="18" charset="0"/>
                  <a:ea typeface="굴림" pitchFamily="50" charset="-127"/>
                </a:rPr>
                <a:t>VEN</a:t>
              </a:r>
            </a:p>
            <a:p>
              <a:pPr algn="ctr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300" b="1" dirty="0">
                  <a:latin typeface="Times New Roman" pitchFamily="18" charset="0"/>
                  <a:ea typeface="굴림" pitchFamily="50" charset="-127"/>
                </a:rPr>
                <a:t>Server EMA</a:t>
              </a:r>
              <a:endParaRPr lang="ko-KR" altLang="en-US" sz="1300" b="1" dirty="0">
                <a:latin typeface="Times New Roman" pitchFamily="18" charset="0"/>
                <a:ea typeface="굴림" pitchFamily="50" charset="-127"/>
              </a:endParaRPr>
            </a:p>
          </p:txBody>
        </p:sp>
        <p:cxnSp>
          <p:nvCxnSpPr>
            <p:cNvPr id="41" name="직선 화살표 연결선 40">
              <a:extLst>
                <a:ext uri="{FF2B5EF4-FFF2-40B4-BE49-F238E27FC236}">
                  <a16:creationId xmlns:a16="http://schemas.microsoft.com/office/drawing/2014/main" id="{67684A1B-1659-42FC-AFDA-FD6519BAC247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868033" y="2920271"/>
              <a:ext cx="2717905" cy="0"/>
            </a:xfrm>
            <a:prstGeom prst="straightConnector1">
              <a:avLst/>
            </a:prstGeom>
            <a:solidFill>
              <a:schemeClr val="accent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43" name="직선 화살표 연결선 42">
              <a:extLst>
                <a:ext uri="{FF2B5EF4-FFF2-40B4-BE49-F238E27FC236}">
                  <a16:creationId xmlns:a16="http://schemas.microsoft.com/office/drawing/2014/main" id="{86D000AB-2848-485C-B931-37C9E1DB5D9F}"/>
                </a:ext>
              </a:extLst>
            </p:cNvPr>
            <p:cNvCxnSpPr/>
            <p:nvPr/>
          </p:nvCxnSpPr>
          <p:spPr bwMode="auto">
            <a:xfrm flipH="1">
              <a:off x="1868033" y="2565027"/>
              <a:ext cx="2708682" cy="0"/>
            </a:xfrm>
            <a:prstGeom prst="straightConnector1">
              <a:avLst/>
            </a:prstGeom>
            <a:solidFill>
              <a:schemeClr val="accent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44" name="직선 화살표 연결선 43">
              <a:extLst>
                <a:ext uri="{FF2B5EF4-FFF2-40B4-BE49-F238E27FC236}">
                  <a16:creationId xmlns:a16="http://schemas.microsoft.com/office/drawing/2014/main" id="{D40D0535-EA1E-48C1-A272-2657000C3A83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868033" y="4341247"/>
              <a:ext cx="2717905" cy="0"/>
            </a:xfrm>
            <a:prstGeom prst="straightConnector1">
              <a:avLst/>
            </a:prstGeom>
            <a:solidFill>
              <a:schemeClr val="accent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45" name="직선 화살표 연결선 44">
              <a:extLst>
                <a:ext uri="{FF2B5EF4-FFF2-40B4-BE49-F238E27FC236}">
                  <a16:creationId xmlns:a16="http://schemas.microsoft.com/office/drawing/2014/main" id="{93825AEB-D105-4461-8C70-B2A394537026}"/>
                </a:ext>
              </a:extLst>
            </p:cNvPr>
            <p:cNvCxnSpPr/>
            <p:nvPr/>
          </p:nvCxnSpPr>
          <p:spPr bwMode="auto">
            <a:xfrm flipH="1">
              <a:off x="1868033" y="3986003"/>
              <a:ext cx="2708682" cy="0"/>
            </a:xfrm>
            <a:prstGeom prst="straightConnector1">
              <a:avLst/>
            </a:prstGeom>
            <a:solidFill>
              <a:schemeClr val="accent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52" name="직선 화살표 연결선 51">
              <a:extLst>
                <a:ext uri="{FF2B5EF4-FFF2-40B4-BE49-F238E27FC236}">
                  <a16:creationId xmlns:a16="http://schemas.microsoft.com/office/drawing/2014/main" id="{929795DE-277C-4922-A884-CC23B259604F}"/>
                </a:ext>
              </a:extLst>
            </p:cNvPr>
            <p:cNvCxnSpPr/>
            <p:nvPr/>
          </p:nvCxnSpPr>
          <p:spPr bwMode="auto">
            <a:xfrm flipH="1">
              <a:off x="4576715" y="2690330"/>
              <a:ext cx="2708682" cy="0"/>
            </a:xfrm>
            <a:prstGeom prst="straightConnector1">
              <a:avLst/>
            </a:prstGeom>
            <a:solidFill>
              <a:schemeClr val="accent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54" name="직선 화살표 연결선 53">
              <a:extLst>
                <a:ext uri="{FF2B5EF4-FFF2-40B4-BE49-F238E27FC236}">
                  <a16:creationId xmlns:a16="http://schemas.microsoft.com/office/drawing/2014/main" id="{AAEE2A5F-87BE-42ED-A1C1-EE6AB8522526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576715" y="3047520"/>
              <a:ext cx="2717905" cy="0"/>
            </a:xfrm>
            <a:prstGeom prst="straightConnector1">
              <a:avLst/>
            </a:prstGeom>
            <a:solidFill>
              <a:schemeClr val="accent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56" name="직선 화살표 연결선 55">
              <a:extLst>
                <a:ext uri="{FF2B5EF4-FFF2-40B4-BE49-F238E27FC236}">
                  <a16:creationId xmlns:a16="http://schemas.microsoft.com/office/drawing/2014/main" id="{F551AB90-6268-47A5-8C8B-A0E0094B594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576715" y="4190528"/>
              <a:ext cx="2717905" cy="0"/>
            </a:xfrm>
            <a:prstGeom prst="straightConnector1">
              <a:avLst/>
            </a:prstGeom>
            <a:solidFill>
              <a:schemeClr val="accent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57" name="직선 화살표 연결선 56">
              <a:extLst>
                <a:ext uri="{FF2B5EF4-FFF2-40B4-BE49-F238E27FC236}">
                  <a16:creationId xmlns:a16="http://schemas.microsoft.com/office/drawing/2014/main" id="{5C5ACBB1-206B-4BF5-9C57-47A7A53076E2}"/>
                </a:ext>
              </a:extLst>
            </p:cNvPr>
            <p:cNvCxnSpPr/>
            <p:nvPr/>
          </p:nvCxnSpPr>
          <p:spPr bwMode="auto">
            <a:xfrm flipH="1">
              <a:off x="4576715" y="3833338"/>
              <a:ext cx="2708682" cy="0"/>
            </a:xfrm>
            <a:prstGeom prst="straightConnector1">
              <a:avLst/>
            </a:prstGeom>
            <a:solidFill>
              <a:schemeClr val="accent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E8F945EC-3210-48D2-9727-5EF357424962}"/>
                </a:ext>
              </a:extLst>
            </p:cNvPr>
            <p:cNvSpPr/>
            <p:nvPr/>
          </p:nvSpPr>
          <p:spPr bwMode="auto">
            <a:xfrm>
              <a:off x="7029392" y="1261570"/>
              <a:ext cx="1143008" cy="500066"/>
            </a:xfrm>
            <a:prstGeom prst="rect">
              <a:avLst/>
            </a:prstGeom>
            <a:solidFill>
              <a:schemeClr val="bg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ko-KR" sz="1300" b="1" dirty="0"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E8F945EC-3210-48D2-9727-5EF357424962}"/>
                </a:ext>
              </a:extLst>
            </p:cNvPr>
            <p:cNvSpPr/>
            <p:nvPr/>
          </p:nvSpPr>
          <p:spPr bwMode="auto">
            <a:xfrm>
              <a:off x="6876992" y="1404446"/>
              <a:ext cx="1143008" cy="500066"/>
            </a:xfrm>
            <a:prstGeom prst="rect">
              <a:avLst/>
            </a:prstGeom>
            <a:solidFill>
              <a:schemeClr val="bg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ko-KR" sz="1300" b="1" dirty="0"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E8F945EC-3210-48D2-9727-5EF357424962}"/>
                </a:ext>
              </a:extLst>
            </p:cNvPr>
            <p:cNvSpPr/>
            <p:nvPr/>
          </p:nvSpPr>
          <p:spPr bwMode="auto">
            <a:xfrm>
              <a:off x="6724592" y="1483358"/>
              <a:ext cx="1143008" cy="500066"/>
            </a:xfrm>
            <a:prstGeom prst="rect">
              <a:avLst/>
            </a:prstGeom>
            <a:solidFill>
              <a:schemeClr val="bg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300" b="1" dirty="0">
                  <a:latin typeface="Times New Roman" pitchFamily="18" charset="0"/>
                  <a:ea typeface="굴림" pitchFamily="50" charset="-127"/>
                </a:rPr>
                <a:t>Client </a:t>
              </a:r>
              <a:r>
                <a:rPr lang="ko-KR" altLang="en-US" sz="1300" b="1" dirty="0">
                  <a:latin typeface="Times New Roman" pitchFamily="18" charset="0"/>
                  <a:ea typeface="굴림" pitchFamily="50" charset="-127"/>
                </a:rPr>
                <a:t> </a:t>
              </a:r>
              <a:r>
                <a:rPr lang="en-US" altLang="ko-KR" sz="1300" b="1" dirty="0">
                  <a:latin typeface="Times New Roman" pitchFamily="18" charset="0"/>
                  <a:ea typeface="굴림" pitchFamily="50" charset="-127"/>
                </a:rPr>
                <a:t>EMA</a:t>
              </a:r>
            </a:p>
          </p:txBody>
        </p:sp>
        <p:sp>
          <p:nvSpPr>
            <p:cNvPr id="94" name="TextBox 93"/>
            <p:cNvSpPr txBox="1"/>
            <p:nvPr/>
          </p:nvSpPr>
          <p:spPr>
            <a:xfrm>
              <a:off x="2889310" y="2333140"/>
              <a:ext cx="407484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050" dirty="0"/>
                <a:t>Poll</a:t>
              </a:r>
              <a:endParaRPr lang="ko-KR" altLang="en-US" sz="1050" dirty="0"/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2767874" y="2650728"/>
              <a:ext cx="737702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050" dirty="0" smtClean="0"/>
                <a:t>Response</a:t>
              </a:r>
              <a:endParaRPr lang="ko-KR" altLang="en-US" sz="1050" dirty="0"/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5368940" y="3944378"/>
              <a:ext cx="1071126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050" dirty="0" err="1"/>
                <a:t>UpdatedReport</a:t>
              </a:r>
              <a:endParaRPr lang="ko-KR" altLang="en-US" sz="1050" dirty="0"/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5135750" y="3571876"/>
              <a:ext cx="1531189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050" dirty="0" smtClean="0"/>
                <a:t>UpdateReport(Explicit)</a:t>
              </a:r>
              <a:endParaRPr lang="ko-KR" altLang="en-US" sz="1050" dirty="0"/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5675392" y="2476016"/>
              <a:ext cx="407484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050" dirty="0"/>
                <a:t>Poll</a:t>
              </a:r>
              <a:endParaRPr lang="ko-KR" altLang="en-US" sz="1050" dirty="0"/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5582810" y="2793604"/>
              <a:ext cx="679994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050" dirty="0" err="1"/>
                <a:t>Reponse</a:t>
              </a:r>
              <a:endParaRPr lang="ko-KR" altLang="en-US" sz="1050" dirty="0"/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2939604" y="3085138"/>
              <a:ext cx="461665" cy="369458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altLang="ko-KR" dirty="0"/>
                <a:t>…</a:t>
              </a:r>
              <a:endParaRPr lang="ko-KR" altLang="en-US" dirty="0"/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2939604" y="4404842"/>
              <a:ext cx="461665" cy="369458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altLang="ko-KR" dirty="0"/>
                <a:t>…</a:t>
              </a:r>
              <a:endParaRPr lang="ko-KR" altLang="en-US" dirty="0"/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5725686" y="3085138"/>
              <a:ext cx="461665" cy="369458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altLang="ko-KR" dirty="0"/>
                <a:t>…</a:t>
              </a:r>
              <a:endParaRPr lang="ko-KR" altLang="en-US" dirty="0"/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5692649" y="4261966"/>
              <a:ext cx="461665" cy="369458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altLang="ko-KR" dirty="0"/>
                <a:t>…</a:t>
              </a:r>
              <a:endParaRPr lang="ko-KR" altLang="en-US" dirty="0"/>
            </a:p>
          </p:txBody>
        </p:sp>
        <p:cxnSp>
          <p:nvCxnSpPr>
            <p:cNvPr id="109" name="직선 화살표 연결선 108">
              <a:extLst>
                <a:ext uri="{FF2B5EF4-FFF2-40B4-BE49-F238E27FC236}">
                  <a16:creationId xmlns:a16="http://schemas.microsoft.com/office/drawing/2014/main" id="{D40D0535-EA1E-48C1-A272-2657000C3A83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864773" y="5400549"/>
              <a:ext cx="2717905" cy="0"/>
            </a:xfrm>
            <a:prstGeom prst="straightConnector1">
              <a:avLst/>
            </a:prstGeom>
            <a:solidFill>
              <a:schemeClr val="accent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110" name="직선 화살표 연결선 109">
              <a:extLst>
                <a:ext uri="{FF2B5EF4-FFF2-40B4-BE49-F238E27FC236}">
                  <a16:creationId xmlns:a16="http://schemas.microsoft.com/office/drawing/2014/main" id="{93825AEB-D105-4461-8C70-B2A394537026}"/>
                </a:ext>
              </a:extLst>
            </p:cNvPr>
            <p:cNvCxnSpPr/>
            <p:nvPr/>
          </p:nvCxnSpPr>
          <p:spPr bwMode="auto">
            <a:xfrm flipH="1">
              <a:off x="1864773" y="5045305"/>
              <a:ext cx="2708682" cy="0"/>
            </a:xfrm>
            <a:prstGeom prst="straightConnector1">
              <a:avLst/>
            </a:prstGeom>
            <a:solidFill>
              <a:schemeClr val="accent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111" name="TextBox 110"/>
            <p:cNvSpPr txBox="1"/>
            <p:nvPr/>
          </p:nvSpPr>
          <p:spPr>
            <a:xfrm>
              <a:off x="2936344" y="5464144"/>
              <a:ext cx="461665" cy="369458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altLang="ko-KR" dirty="0"/>
                <a:t>…</a:t>
              </a:r>
              <a:endParaRPr lang="ko-KR" altLang="en-US" dirty="0"/>
            </a:p>
          </p:txBody>
        </p:sp>
        <p:cxnSp>
          <p:nvCxnSpPr>
            <p:cNvPr id="112" name="직선 화살표 연결선 111">
              <a:extLst>
                <a:ext uri="{FF2B5EF4-FFF2-40B4-BE49-F238E27FC236}">
                  <a16:creationId xmlns:a16="http://schemas.microsoft.com/office/drawing/2014/main" id="{D40D0535-EA1E-48C1-A272-2657000C3A83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579417" y="5329111"/>
              <a:ext cx="2717905" cy="0"/>
            </a:xfrm>
            <a:prstGeom prst="straightConnector1">
              <a:avLst/>
            </a:prstGeom>
            <a:solidFill>
              <a:schemeClr val="accent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113" name="직선 화살표 연결선 112">
              <a:extLst>
                <a:ext uri="{FF2B5EF4-FFF2-40B4-BE49-F238E27FC236}">
                  <a16:creationId xmlns:a16="http://schemas.microsoft.com/office/drawing/2014/main" id="{93825AEB-D105-4461-8C70-B2A394537026}"/>
                </a:ext>
              </a:extLst>
            </p:cNvPr>
            <p:cNvCxnSpPr/>
            <p:nvPr/>
          </p:nvCxnSpPr>
          <p:spPr bwMode="auto">
            <a:xfrm flipH="1">
              <a:off x="4579417" y="4973867"/>
              <a:ext cx="2708682" cy="0"/>
            </a:xfrm>
            <a:prstGeom prst="straightConnector1">
              <a:avLst/>
            </a:prstGeom>
            <a:solidFill>
              <a:schemeClr val="accent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114" name="TextBox 113"/>
            <p:cNvSpPr txBox="1"/>
            <p:nvPr/>
          </p:nvSpPr>
          <p:spPr>
            <a:xfrm>
              <a:off x="5650988" y="5392706"/>
              <a:ext cx="461665" cy="369458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altLang="ko-KR" dirty="0"/>
                <a:t>…</a:t>
              </a:r>
              <a:endParaRPr lang="ko-KR" altLang="en-US" dirty="0"/>
            </a:p>
          </p:txBody>
        </p:sp>
        <p:sp>
          <p:nvSpPr>
            <p:cNvPr id="123" name="TextBox 122"/>
            <p:cNvSpPr txBox="1"/>
            <p:nvPr/>
          </p:nvSpPr>
          <p:spPr>
            <a:xfrm>
              <a:off x="2653852" y="5151058"/>
              <a:ext cx="1071126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050" dirty="0" err="1"/>
                <a:t>UpdatedReport</a:t>
              </a:r>
              <a:endParaRPr lang="ko-KR" altLang="en-US" sz="1050" dirty="0"/>
            </a:p>
          </p:txBody>
        </p:sp>
        <p:sp>
          <p:nvSpPr>
            <p:cNvPr id="124" name="TextBox 123"/>
            <p:cNvSpPr txBox="1"/>
            <p:nvPr/>
          </p:nvSpPr>
          <p:spPr>
            <a:xfrm>
              <a:off x="2442745" y="4793868"/>
              <a:ext cx="1531189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050" dirty="0" smtClean="0"/>
                <a:t>UpdateReport(Explicit)</a:t>
              </a:r>
              <a:endParaRPr lang="ko-KR" altLang="en-US" sz="1050" dirty="0"/>
            </a:p>
          </p:txBody>
        </p:sp>
        <p:sp>
          <p:nvSpPr>
            <p:cNvPr id="125" name="직사각형 124"/>
            <p:cNvSpPr/>
            <p:nvPr/>
          </p:nvSpPr>
          <p:spPr>
            <a:xfrm>
              <a:off x="5184394" y="4778282"/>
              <a:ext cx="146546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dirty="0"/>
                <a:t>UpdateReport(Explicit)</a:t>
              </a:r>
              <a:endParaRPr lang="ko-KR" altLang="en-US" sz="1000" dirty="0"/>
            </a:p>
            <a:p>
              <a:endParaRPr lang="ko-KR" altLang="en-US" sz="1000" dirty="0"/>
            </a:p>
          </p:txBody>
        </p:sp>
        <p:sp>
          <p:nvSpPr>
            <p:cNvPr id="126" name="직사각형 125"/>
            <p:cNvSpPr/>
            <p:nvPr/>
          </p:nvSpPr>
          <p:spPr>
            <a:xfrm>
              <a:off x="5511372" y="5087315"/>
              <a:ext cx="1024639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dirty="0"/>
                <a:t>UpdatedReport</a:t>
              </a:r>
              <a:endParaRPr lang="ko-KR" altLang="en-US" sz="1000" dirty="0"/>
            </a:p>
          </p:txBody>
        </p:sp>
        <p:cxnSp>
          <p:nvCxnSpPr>
            <p:cNvPr id="139" name="직선 연결선 138"/>
            <p:cNvCxnSpPr>
              <a:cxnSpLocks/>
            </p:cNvCxnSpPr>
            <p:nvPr/>
          </p:nvCxnSpPr>
          <p:spPr bwMode="auto">
            <a:xfrm rot="5400000">
              <a:off x="2217609" y="4348491"/>
              <a:ext cx="4731726" cy="1588"/>
            </a:xfrm>
            <a:prstGeom prst="line">
              <a:avLst/>
            </a:prstGeom>
            <a:solidFill>
              <a:schemeClr val="accent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40" name="직선 연결선 139"/>
            <p:cNvCxnSpPr>
              <a:cxnSpLocks/>
            </p:cNvCxnSpPr>
            <p:nvPr/>
          </p:nvCxnSpPr>
          <p:spPr bwMode="auto">
            <a:xfrm rot="5400000">
              <a:off x="4930664" y="4348491"/>
              <a:ext cx="4731726" cy="1588"/>
            </a:xfrm>
            <a:prstGeom prst="line">
              <a:avLst/>
            </a:prstGeom>
            <a:solidFill>
              <a:schemeClr val="accent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42" name="직선 연결선 141"/>
            <p:cNvCxnSpPr>
              <a:cxnSpLocks/>
            </p:cNvCxnSpPr>
            <p:nvPr/>
          </p:nvCxnSpPr>
          <p:spPr bwMode="auto">
            <a:xfrm rot="5400000">
              <a:off x="5075129" y="4348491"/>
              <a:ext cx="4731726" cy="1588"/>
            </a:xfrm>
            <a:prstGeom prst="line">
              <a:avLst/>
            </a:prstGeom>
            <a:solidFill>
              <a:schemeClr val="accent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43" name="직선 연결선 142"/>
            <p:cNvCxnSpPr>
              <a:cxnSpLocks/>
            </p:cNvCxnSpPr>
            <p:nvPr/>
          </p:nvCxnSpPr>
          <p:spPr bwMode="auto">
            <a:xfrm rot="5400000">
              <a:off x="5218005" y="4348491"/>
              <a:ext cx="4731726" cy="1588"/>
            </a:xfrm>
            <a:prstGeom prst="line">
              <a:avLst/>
            </a:prstGeom>
            <a:solidFill>
              <a:schemeClr val="accent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47" name="직선 화살표 연결선 146"/>
            <p:cNvCxnSpPr/>
            <p:nvPr/>
          </p:nvCxnSpPr>
          <p:spPr bwMode="auto">
            <a:xfrm rot="5400000">
              <a:off x="2689968" y="4250140"/>
              <a:ext cx="3500462" cy="794"/>
            </a:xfrm>
            <a:prstGeom prst="straightConnector1">
              <a:avLst/>
            </a:prstGeom>
            <a:solidFill>
              <a:schemeClr val="accent1"/>
            </a:solidFill>
            <a:ln w="12699" cap="flat" cmpd="sng" algn="ctr">
              <a:solidFill>
                <a:srgbClr val="FF0000"/>
              </a:solidFill>
              <a:prstDash val="solid"/>
              <a:round/>
              <a:headEnd type="triangle" w="med" len="med"/>
              <a:tailEnd type="triangle"/>
            </a:ln>
            <a:effectLst/>
          </p:spPr>
        </p:cxnSp>
        <p:sp>
          <p:nvSpPr>
            <p:cNvPr id="148" name="TextBox 147"/>
            <p:cNvSpPr txBox="1"/>
            <p:nvPr/>
          </p:nvSpPr>
          <p:spPr>
            <a:xfrm>
              <a:off x="3582546" y="3181649"/>
              <a:ext cx="89479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Measuring</a:t>
              </a:r>
            </a:p>
            <a:p>
              <a:pPr algn="ctr"/>
              <a:r>
                <a:rPr lang="en-US" altLang="ko-KR" sz="1200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Section</a:t>
              </a:r>
            </a:p>
          </p:txBody>
        </p:sp>
        <p:cxnSp>
          <p:nvCxnSpPr>
            <p:cNvPr id="152" name="직선 화살표 연결선 151"/>
            <p:cNvCxnSpPr/>
            <p:nvPr/>
          </p:nvCxnSpPr>
          <p:spPr bwMode="auto">
            <a:xfrm>
              <a:off x="2440151" y="1643050"/>
              <a:ext cx="1571023" cy="1"/>
            </a:xfrm>
            <a:prstGeom prst="straightConnector1">
              <a:avLst/>
            </a:prstGeom>
            <a:solidFill>
              <a:schemeClr val="accent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  <p:cxnSp>
          <p:nvCxnSpPr>
            <p:cNvPr id="153" name="직선 화살표 연결선 152"/>
            <p:cNvCxnSpPr/>
            <p:nvPr/>
          </p:nvCxnSpPr>
          <p:spPr bwMode="auto">
            <a:xfrm>
              <a:off x="5154795" y="1643050"/>
              <a:ext cx="1571023" cy="1"/>
            </a:xfrm>
            <a:prstGeom prst="straightConnector1">
              <a:avLst/>
            </a:prstGeom>
            <a:solidFill>
              <a:schemeClr val="accent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  <p:cxnSp>
          <p:nvCxnSpPr>
            <p:cNvPr id="160" name="직선 연결선 159"/>
            <p:cNvCxnSpPr/>
            <p:nvPr/>
          </p:nvCxnSpPr>
          <p:spPr bwMode="auto">
            <a:xfrm>
              <a:off x="4225488" y="2500306"/>
              <a:ext cx="357190" cy="1588"/>
            </a:xfrm>
            <a:prstGeom prst="line">
              <a:avLst/>
            </a:prstGeom>
            <a:solidFill>
              <a:schemeClr val="accent1"/>
            </a:solidFill>
            <a:ln w="12699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61" name="직선 연결선 160"/>
            <p:cNvCxnSpPr/>
            <p:nvPr/>
          </p:nvCxnSpPr>
          <p:spPr bwMode="auto">
            <a:xfrm>
              <a:off x="4225488" y="5999180"/>
              <a:ext cx="357190" cy="1588"/>
            </a:xfrm>
            <a:prstGeom prst="line">
              <a:avLst/>
            </a:prstGeom>
            <a:solidFill>
              <a:schemeClr val="accent1"/>
            </a:solidFill>
            <a:ln w="12699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4206652557"/>
      </p:ext>
    </p:extLst>
  </p:cSld>
  <p:clrMapOvr>
    <a:masterClrMapping/>
  </p:clrMapOvr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Message </a:t>
            </a:r>
            <a:r>
              <a:rPr lang="en-US" altLang="ko-KR" b="1" dirty="0" smtClean="0"/>
              <a:t>Flow(2)</a:t>
            </a:r>
            <a:br>
              <a:rPr lang="en-US" altLang="ko-KR" b="1" dirty="0" smtClean="0"/>
            </a:br>
            <a:r>
              <a:rPr lang="en-US" altLang="ko-KR" b="1" dirty="0" smtClean="0"/>
              <a:t>Data Traffic - </a:t>
            </a:r>
            <a:r>
              <a:rPr lang="en-US" altLang="ko-KR" sz="3200" b="1" dirty="0" smtClean="0"/>
              <a:t>MQTT, </a:t>
            </a:r>
            <a:r>
              <a:rPr lang="en-US" altLang="ko-KR" sz="3200" b="1" dirty="0" err="1" smtClean="0"/>
              <a:t>CoAP_PUSH</a:t>
            </a:r>
            <a:endParaRPr lang="ko-KR" altLang="en-US" b="1" dirty="0"/>
          </a:p>
        </p:txBody>
      </p:sp>
      <p:cxnSp>
        <p:nvCxnSpPr>
          <p:cNvPr id="10" name="직선 연결선 9"/>
          <p:cNvCxnSpPr>
            <a:cxnSpLocks/>
            <a:stCxn id="23" idx="2"/>
          </p:cNvCxnSpPr>
          <p:nvPr/>
        </p:nvCxnSpPr>
        <p:spPr bwMode="auto">
          <a:xfrm rot="5400000">
            <a:off x="-534727" y="4491343"/>
            <a:ext cx="4731726" cy="1588"/>
          </a:xfrm>
          <a:prstGeom prst="line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2" name="TextBox 11"/>
          <p:cNvSpPr txBox="1"/>
          <p:nvPr/>
        </p:nvSpPr>
        <p:spPr>
          <a:xfrm>
            <a:off x="2616954" y="3671434"/>
            <a:ext cx="107112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50" dirty="0" err="1"/>
              <a:t>UpdatedReport</a:t>
            </a:r>
            <a:endParaRPr lang="ko-KR" altLang="en-US" sz="1050" dirty="0"/>
          </a:p>
        </p:txBody>
      </p:sp>
      <p:sp>
        <p:nvSpPr>
          <p:cNvPr id="22" name="TextBox 21"/>
          <p:cNvSpPr txBox="1"/>
          <p:nvPr/>
        </p:nvSpPr>
        <p:spPr>
          <a:xfrm>
            <a:off x="2405847" y="3346080"/>
            <a:ext cx="153118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50" dirty="0" smtClean="0"/>
              <a:t>UpdateReport(Explicit)</a:t>
            </a:r>
            <a:endParaRPr lang="ko-KR" altLang="en-US" sz="1050" dirty="0"/>
          </a:p>
        </p:txBody>
      </p:sp>
      <p:sp>
        <p:nvSpPr>
          <p:cNvPr id="23" name="직사각형 22"/>
          <p:cNvSpPr/>
          <p:nvPr/>
        </p:nvSpPr>
        <p:spPr bwMode="auto">
          <a:xfrm>
            <a:off x="1259632" y="1625414"/>
            <a:ext cx="1143008" cy="500066"/>
          </a:xfrm>
          <a:prstGeom prst="rect">
            <a:avLst/>
          </a:prstGeom>
          <a:solidFill>
            <a:schemeClr val="bg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300" b="1" dirty="0">
                <a:latin typeface="Times New Roman" pitchFamily="18" charset="0"/>
                <a:ea typeface="굴림" pitchFamily="50" charset="-127"/>
              </a:rPr>
              <a:t>VTN</a:t>
            </a:r>
            <a:endParaRPr kumimoji="0" lang="ko-KR" altLang="en-US" sz="1300" b="1" i="0" u="none" strike="noStrike" cap="none" normalizeH="0" baseline="0" dirty="0">
              <a:ln>
                <a:noFill/>
              </a:ln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759830" y="1714671"/>
            <a:ext cx="1021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0156FF"/>
                </a:solidFill>
              </a:rPr>
              <a:t>OpenADR</a:t>
            </a:r>
          </a:p>
          <a:p>
            <a:r>
              <a:rPr lang="en-US" altLang="ko-KR" sz="1200" dirty="0">
                <a:solidFill>
                  <a:srgbClr val="0156FF"/>
                </a:solidFill>
              </a:rPr>
              <a:t>HTTP/XML</a:t>
            </a:r>
            <a:endParaRPr lang="ko-KR" altLang="en-US" sz="1200" dirty="0">
              <a:solidFill>
                <a:srgbClr val="0156FF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403464" y="1793861"/>
            <a:ext cx="17852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rgbClr val="0156FF"/>
                </a:solidFill>
              </a:rPr>
              <a:t>OpenADR</a:t>
            </a:r>
          </a:p>
          <a:p>
            <a:r>
              <a:rPr lang="en-US" altLang="ko-KR" sz="1200" dirty="0" smtClean="0">
                <a:solidFill>
                  <a:srgbClr val="0156FF"/>
                </a:solidFill>
              </a:rPr>
              <a:t>MQTT, CoAP/JSON</a:t>
            </a:r>
            <a:endParaRPr lang="en-US" altLang="ko-KR" sz="1200" dirty="0">
              <a:solidFill>
                <a:srgbClr val="0156FF"/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486DA710-C6F3-494B-B037-D4E46F1F49DC}"/>
              </a:ext>
            </a:extLst>
          </p:cNvPr>
          <p:cNvSpPr/>
          <p:nvPr/>
        </p:nvSpPr>
        <p:spPr bwMode="auto">
          <a:xfrm>
            <a:off x="3973663" y="1625415"/>
            <a:ext cx="1143008" cy="500066"/>
          </a:xfrm>
          <a:prstGeom prst="rect">
            <a:avLst/>
          </a:prstGeom>
          <a:solidFill>
            <a:schemeClr val="bg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300" b="1" dirty="0">
                <a:latin typeface="Times New Roman" pitchFamily="18" charset="0"/>
                <a:ea typeface="굴림" pitchFamily="50" charset="-127"/>
              </a:rPr>
              <a:t>VEN</a:t>
            </a:r>
          </a:p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300" b="1" dirty="0">
                <a:latin typeface="Times New Roman" pitchFamily="18" charset="0"/>
                <a:ea typeface="굴림" pitchFamily="50" charset="-127"/>
              </a:rPr>
              <a:t>Server EMA</a:t>
            </a:r>
            <a:endParaRPr lang="ko-KR" altLang="en-US" sz="1300" b="1" dirty="0">
              <a:latin typeface="Times New Roman" pitchFamily="18" charset="0"/>
              <a:ea typeface="굴림" pitchFamily="50" charset="-127"/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D40D0535-EA1E-48C1-A272-2657000C3A83}"/>
              </a:ext>
            </a:extLst>
          </p:cNvPr>
          <p:cNvCxnSpPr>
            <a:cxnSpLocks/>
          </p:cNvCxnSpPr>
          <p:nvPr/>
        </p:nvCxnSpPr>
        <p:spPr bwMode="auto">
          <a:xfrm>
            <a:off x="1831135" y="3965029"/>
            <a:ext cx="2717905" cy="0"/>
          </a:xfrm>
          <a:prstGeom prst="straightConnector1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93825AEB-D105-4461-8C70-B2A394537026}"/>
              </a:ext>
            </a:extLst>
          </p:cNvPr>
          <p:cNvCxnSpPr/>
          <p:nvPr/>
        </p:nvCxnSpPr>
        <p:spPr bwMode="auto">
          <a:xfrm flipH="1">
            <a:off x="1831135" y="3609785"/>
            <a:ext cx="2708682" cy="0"/>
          </a:xfrm>
          <a:prstGeom prst="straightConnector1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F551AB90-6268-47A5-8C8B-A0E0094B5942}"/>
              </a:ext>
            </a:extLst>
          </p:cNvPr>
          <p:cNvCxnSpPr>
            <a:cxnSpLocks/>
          </p:cNvCxnSpPr>
          <p:nvPr/>
        </p:nvCxnSpPr>
        <p:spPr bwMode="auto">
          <a:xfrm>
            <a:off x="4539817" y="3814310"/>
            <a:ext cx="2717905" cy="0"/>
          </a:xfrm>
          <a:prstGeom prst="straightConnector1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5C5ACBB1-206B-4BF5-9C57-47A7A53076E2}"/>
              </a:ext>
            </a:extLst>
          </p:cNvPr>
          <p:cNvCxnSpPr/>
          <p:nvPr/>
        </p:nvCxnSpPr>
        <p:spPr bwMode="auto">
          <a:xfrm flipH="1">
            <a:off x="4539817" y="3457120"/>
            <a:ext cx="2708682" cy="0"/>
          </a:xfrm>
          <a:prstGeom prst="straightConnector1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E8F945EC-3210-48D2-9727-5EF357424962}"/>
              </a:ext>
            </a:extLst>
          </p:cNvPr>
          <p:cNvSpPr/>
          <p:nvPr/>
        </p:nvSpPr>
        <p:spPr bwMode="auto">
          <a:xfrm>
            <a:off x="6992494" y="1403628"/>
            <a:ext cx="1143008" cy="500066"/>
          </a:xfrm>
          <a:prstGeom prst="rect">
            <a:avLst/>
          </a:prstGeom>
          <a:solidFill>
            <a:schemeClr val="bg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ko-KR" sz="1300" b="1" dirty="0"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8F945EC-3210-48D2-9727-5EF357424962}"/>
              </a:ext>
            </a:extLst>
          </p:cNvPr>
          <p:cNvSpPr/>
          <p:nvPr/>
        </p:nvSpPr>
        <p:spPr bwMode="auto">
          <a:xfrm>
            <a:off x="6840094" y="1546504"/>
            <a:ext cx="1143008" cy="500066"/>
          </a:xfrm>
          <a:prstGeom prst="rect">
            <a:avLst/>
          </a:prstGeom>
          <a:solidFill>
            <a:schemeClr val="bg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ko-KR" sz="1300" b="1" dirty="0"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E8F945EC-3210-48D2-9727-5EF357424962}"/>
              </a:ext>
            </a:extLst>
          </p:cNvPr>
          <p:cNvSpPr/>
          <p:nvPr/>
        </p:nvSpPr>
        <p:spPr bwMode="auto">
          <a:xfrm>
            <a:off x="6687694" y="1625416"/>
            <a:ext cx="1143008" cy="500066"/>
          </a:xfrm>
          <a:prstGeom prst="rect">
            <a:avLst/>
          </a:prstGeom>
          <a:solidFill>
            <a:schemeClr val="bg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300" b="1" dirty="0">
                <a:latin typeface="Times New Roman" pitchFamily="18" charset="0"/>
                <a:ea typeface="굴림" pitchFamily="50" charset="-127"/>
              </a:rPr>
              <a:t>Client </a:t>
            </a:r>
            <a:r>
              <a:rPr lang="ko-KR" altLang="en-US" sz="1300" b="1" dirty="0">
                <a:latin typeface="Times New Roman" pitchFamily="18" charset="0"/>
                <a:ea typeface="굴림" pitchFamily="50" charset="-127"/>
              </a:rPr>
              <a:t> </a:t>
            </a:r>
            <a:r>
              <a:rPr lang="en-US" altLang="ko-KR" sz="1300" b="1" dirty="0">
                <a:latin typeface="Times New Roman" pitchFamily="18" charset="0"/>
                <a:ea typeface="굴림" pitchFamily="50" charset="-127"/>
              </a:rPr>
              <a:t>EMA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5332042" y="3568160"/>
            <a:ext cx="107112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50" dirty="0" err="1"/>
              <a:t>UpdatedReport</a:t>
            </a:r>
            <a:endParaRPr lang="ko-KR" altLang="en-US" sz="1050" dirty="0"/>
          </a:p>
        </p:txBody>
      </p:sp>
      <p:sp>
        <p:nvSpPr>
          <p:cNvPr id="97" name="TextBox 96"/>
          <p:cNvSpPr txBox="1"/>
          <p:nvPr/>
        </p:nvSpPr>
        <p:spPr>
          <a:xfrm>
            <a:off x="5098852" y="3195658"/>
            <a:ext cx="153118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50" dirty="0" smtClean="0"/>
              <a:t>UpdateReport(Explicit)</a:t>
            </a:r>
            <a:endParaRPr lang="ko-KR" altLang="en-US" sz="1050" dirty="0"/>
          </a:p>
        </p:txBody>
      </p:sp>
      <p:sp>
        <p:nvSpPr>
          <p:cNvPr id="100" name="TextBox 99"/>
          <p:cNvSpPr txBox="1"/>
          <p:nvPr/>
        </p:nvSpPr>
        <p:spPr>
          <a:xfrm>
            <a:off x="2902706" y="2708920"/>
            <a:ext cx="461665" cy="36945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dirty="0"/>
              <a:t>…</a:t>
            </a:r>
            <a:endParaRPr lang="ko-KR" altLang="en-US" dirty="0"/>
          </a:p>
        </p:txBody>
      </p:sp>
      <p:sp>
        <p:nvSpPr>
          <p:cNvPr id="101" name="TextBox 100"/>
          <p:cNvSpPr txBox="1"/>
          <p:nvPr/>
        </p:nvSpPr>
        <p:spPr>
          <a:xfrm>
            <a:off x="2902706" y="4028624"/>
            <a:ext cx="461665" cy="36945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dirty="0"/>
              <a:t>…</a:t>
            </a:r>
            <a:endParaRPr lang="ko-KR" altLang="en-US" dirty="0"/>
          </a:p>
        </p:txBody>
      </p:sp>
      <p:sp>
        <p:nvSpPr>
          <p:cNvPr id="102" name="TextBox 101"/>
          <p:cNvSpPr txBox="1"/>
          <p:nvPr/>
        </p:nvSpPr>
        <p:spPr>
          <a:xfrm>
            <a:off x="5688788" y="2708920"/>
            <a:ext cx="461665" cy="36945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dirty="0"/>
              <a:t>…</a:t>
            </a:r>
            <a:endParaRPr lang="ko-KR" altLang="en-US" dirty="0"/>
          </a:p>
        </p:txBody>
      </p:sp>
      <p:sp>
        <p:nvSpPr>
          <p:cNvPr id="103" name="TextBox 102"/>
          <p:cNvSpPr txBox="1"/>
          <p:nvPr/>
        </p:nvSpPr>
        <p:spPr>
          <a:xfrm>
            <a:off x="5655751" y="3885748"/>
            <a:ext cx="461665" cy="36945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dirty="0"/>
              <a:t>…</a:t>
            </a:r>
            <a:endParaRPr lang="ko-KR" altLang="en-US" dirty="0"/>
          </a:p>
        </p:txBody>
      </p: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D40D0535-EA1E-48C1-A272-2657000C3A83}"/>
              </a:ext>
            </a:extLst>
          </p:cNvPr>
          <p:cNvCxnSpPr>
            <a:cxnSpLocks/>
          </p:cNvCxnSpPr>
          <p:nvPr/>
        </p:nvCxnSpPr>
        <p:spPr bwMode="auto">
          <a:xfrm>
            <a:off x="1827875" y="5024331"/>
            <a:ext cx="2717905" cy="0"/>
          </a:xfrm>
          <a:prstGeom prst="straightConnector1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93825AEB-D105-4461-8C70-B2A394537026}"/>
              </a:ext>
            </a:extLst>
          </p:cNvPr>
          <p:cNvCxnSpPr/>
          <p:nvPr/>
        </p:nvCxnSpPr>
        <p:spPr bwMode="auto">
          <a:xfrm flipH="1">
            <a:off x="1827875" y="4669087"/>
            <a:ext cx="2708682" cy="0"/>
          </a:xfrm>
          <a:prstGeom prst="straightConnector1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11" name="TextBox 110"/>
          <p:cNvSpPr txBox="1"/>
          <p:nvPr/>
        </p:nvSpPr>
        <p:spPr>
          <a:xfrm>
            <a:off x="2899446" y="5087926"/>
            <a:ext cx="461665" cy="36945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dirty="0"/>
              <a:t>…</a:t>
            </a:r>
            <a:endParaRPr lang="ko-KR" altLang="en-US" dirty="0"/>
          </a:p>
        </p:txBody>
      </p: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D40D0535-EA1E-48C1-A272-2657000C3A83}"/>
              </a:ext>
            </a:extLst>
          </p:cNvPr>
          <p:cNvCxnSpPr>
            <a:cxnSpLocks/>
          </p:cNvCxnSpPr>
          <p:nvPr/>
        </p:nvCxnSpPr>
        <p:spPr bwMode="auto">
          <a:xfrm>
            <a:off x="4542519" y="4952893"/>
            <a:ext cx="2717905" cy="0"/>
          </a:xfrm>
          <a:prstGeom prst="straightConnector1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93825AEB-D105-4461-8C70-B2A394537026}"/>
              </a:ext>
            </a:extLst>
          </p:cNvPr>
          <p:cNvCxnSpPr/>
          <p:nvPr/>
        </p:nvCxnSpPr>
        <p:spPr bwMode="auto">
          <a:xfrm flipH="1">
            <a:off x="4542519" y="4597649"/>
            <a:ext cx="2708682" cy="0"/>
          </a:xfrm>
          <a:prstGeom prst="straightConnector1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14" name="TextBox 113"/>
          <p:cNvSpPr txBox="1"/>
          <p:nvPr/>
        </p:nvSpPr>
        <p:spPr>
          <a:xfrm>
            <a:off x="5614090" y="5016488"/>
            <a:ext cx="461665" cy="36945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dirty="0"/>
              <a:t>…</a:t>
            </a:r>
            <a:endParaRPr lang="ko-KR" altLang="en-US" dirty="0"/>
          </a:p>
        </p:txBody>
      </p:sp>
      <p:sp>
        <p:nvSpPr>
          <p:cNvPr id="123" name="TextBox 122"/>
          <p:cNvSpPr txBox="1"/>
          <p:nvPr/>
        </p:nvSpPr>
        <p:spPr>
          <a:xfrm>
            <a:off x="2616954" y="4774840"/>
            <a:ext cx="107112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50" dirty="0" err="1"/>
              <a:t>UpdatedReport</a:t>
            </a:r>
            <a:endParaRPr lang="ko-KR" altLang="en-US" sz="1050" dirty="0"/>
          </a:p>
        </p:txBody>
      </p:sp>
      <p:sp>
        <p:nvSpPr>
          <p:cNvPr id="124" name="TextBox 123"/>
          <p:cNvSpPr txBox="1"/>
          <p:nvPr/>
        </p:nvSpPr>
        <p:spPr>
          <a:xfrm>
            <a:off x="2405847" y="4417650"/>
            <a:ext cx="153118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50" dirty="0" smtClean="0"/>
              <a:t>UpdateReport(Explicit)</a:t>
            </a:r>
            <a:endParaRPr lang="ko-KR" altLang="en-US" sz="1050" dirty="0"/>
          </a:p>
        </p:txBody>
      </p:sp>
      <p:sp>
        <p:nvSpPr>
          <p:cNvPr id="125" name="직사각형 124"/>
          <p:cNvSpPr/>
          <p:nvPr/>
        </p:nvSpPr>
        <p:spPr>
          <a:xfrm>
            <a:off x="5147496" y="4402064"/>
            <a:ext cx="146546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/>
              <a:t>UpdateReport(Explicit)</a:t>
            </a:r>
            <a:endParaRPr lang="ko-KR" altLang="en-US" sz="1000" dirty="0"/>
          </a:p>
          <a:p>
            <a:endParaRPr lang="ko-KR" altLang="en-US" sz="1000" dirty="0"/>
          </a:p>
        </p:txBody>
      </p:sp>
      <p:sp>
        <p:nvSpPr>
          <p:cNvPr id="126" name="직사각형 125"/>
          <p:cNvSpPr/>
          <p:nvPr/>
        </p:nvSpPr>
        <p:spPr>
          <a:xfrm>
            <a:off x="5474474" y="4711097"/>
            <a:ext cx="102463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/>
              <a:t>UpdatedReport</a:t>
            </a:r>
            <a:endParaRPr lang="ko-KR" altLang="en-US" sz="1000" dirty="0"/>
          </a:p>
        </p:txBody>
      </p:sp>
      <p:cxnSp>
        <p:nvCxnSpPr>
          <p:cNvPr id="139" name="직선 연결선 138"/>
          <p:cNvCxnSpPr>
            <a:cxnSpLocks/>
          </p:cNvCxnSpPr>
          <p:nvPr/>
        </p:nvCxnSpPr>
        <p:spPr bwMode="auto">
          <a:xfrm rot="5400000">
            <a:off x="2180711" y="4490549"/>
            <a:ext cx="4731726" cy="1588"/>
          </a:xfrm>
          <a:prstGeom prst="line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0" name="직선 연결선 139"/>
          <p:cNvCxnSpPr>
            <a:cxnSpLocks/>
          </p:cNvCxnSpPr>
          <p:nvPr/>
        </p:nvCxnSpPr>
        <p:spPr bwMode="auto">
          <a:xfrm rot="5400000">
            <a:off x="4893766" y="4490549"/>
            <a:ext cx="4731726" cy="1588"/>
          </a:xfrm>
          <a:prstGeom prst="line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2" name="직선 연결선 141"/>
          <p:cNvCxnSpPr>
            <a:cxnSpLocks/>
          </p:cNvCxnSpPr>
          <p:nvPr/>
        </p:nvCxnSpPr>
        <p:spPr bwMode="auto">
          <a:xfrm rot="5400000">
            <a:off x="5038231" y="4490549"/>
            <a:ext cx="4731726" cy="1588"/>
          </a:xfrm>
          <a:prstGeom prst="line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3" name="직선 연결선 142"/>
          <p:cNvCxnSpPr>
            <a:cxnSpLocks/>
          </p:cNvCxnSpPr>
          <p:nvPr/>
        </p:nvCxnSpPr>
        <p:spPr bwMode="auto">
          <a:xfrm rot="5400000">
            <a:off x="5181107" y="4490549"/>
            <a:ext cx="4731726" cy="1588"/>
          </a:xfrm>
          <a:prstGeom prst="line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7" name="직선 화살표 연결선 146"/>
          <p:cNvCxnSpPr/>
          <p:nvPr/>
        </p:nvCxnSpPr>
        <p:spPr bwMode="auto">
          <a:xfrm rot="5400000">
            <a:off x="2653070" y="4392198"/>
            <a:ext cx="3500462" cy="794"/>
          </a:xfrm>
          <a:prstGeom prst="straightConnector1">
            <a:avLst/>
          </a:prstGeom>
          <a:solidFill>
            <a:schemeClr val="accent1"/>
          </a:solidFill>
          <a:ln w="12699" cap="flat" cmpd="sng" algn="ctr">
            <a:solidFill>
              <a:srgbClr val="FF0000"/>
            </a:solidFill>
            <a:prstDash val="solid"/>
            <a:round/>
            <a:headEnd type="triangle" w="med" len="med"/>
            <a:tailEnd type="triangle"/>
          </a:ln>
          <a:effectLst/>
        </p:spPr>
      </p:cxnSp>
      <p:sp>
        <p:nvSpPr>
          <p:cNvPr id="148" name="TextBox 147"/>
          <p:cNvSpPr txBox="1"/>
          <p:nvPr/>
        </p:nvSpPr>
        <p:spPr>
          <a:xfrm>
            <a:off x="3545648" y="2805431"/>
            <a:ext cx="8947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Measuring</a:t>
            </a:r>
          </a:p>
          <a:p>
            <a:pPr algn="ctr"/>
            <a:r>
              <a:rPr lang="en-US" altLang="ko-KR" sz="1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Section</a:t>
            </a:r>
          </a:p>
        </p:txBody>
      </p:sp>
      <p:cxnSp>
        <p:nvCxnSpPr>
          <p:cNvPr id="152" name="직선 화살표 연결선 151"/>
          <p:cNvCxnSpPr/>
          <p:nvPr/>
        </p:nvCxnSpPr>
        <p:spPr bwMode="auto">
          <a:xfrm>
            <a:off x="2403253" y="1785108"/>
            <a:ext cx="1571023" cy="1"/>
          </a:xfrm>
          <a:prstGeom prst="straightConnector1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</p:spPr>
      </p:cxnSp>
      <p:cxnSp>
        <p:nvCxnSpPr>
          <p:cNvPr id="153" name="직선 화살표 연결선 152"/>
          <p:cNvCxnSpPr/>
          <p:nvPr/>
        </p:nvCxnSpPr>
        <p:spPr bwMode="auto">
          <a:xfrm>
            <a:off x="5117897" y="1785108"/>
            <a:ext cx="1571023" cy="1"/>
          </a:xfrm>
          <a:prstGeom prst="straightConnector1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271281408"/>
      </p:ext>
    </p:extLst>
  </p:cSld>
  <p:clrMapOvr>
    <a:masterClrMapping/>
  </p:clrMapOvr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>
            <p:extLst/>
          </p:nvPr>
        </p:nvGraphicFramePr>
        <p:xfrm>
          <a:off x="580767" y="1300745"/>
          <a:ext cx="8229599" cy="5510950"/>
        </p:xfrm>
        <a:graphic>
          <a:graphicData uri="http://schemas.openxmlformats.org/drawingml/2006/table">
            <a:tbl>
              <a:tblPr firstRow="1" firstCol="1" bandRow="1"/>
              <a:tblGrid>
                <a:gridCol w="9493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156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486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94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4866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943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4866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11971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7681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항목 번호</a:t>
                      </a: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4937" marR="649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4937" marR="649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b="1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시험 일자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4937" marR="649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4937" marR="649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b="1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시 험 자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4937" marR="649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4937" marR="649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218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대 항 목</a:t>
                      </a: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4937" marR="649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4937" marR="649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b="1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중 항 목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4937" marR="649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4937" marR="649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b="1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소 항 목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4937" marR="649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4937" marR="649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939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b="1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목 적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4937" marR="649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457200" indent="-457200">
                        <a:buNone/>
                      </a:pPr>
                      <a:r>
                        <a:rPr lang="ko-KR" altLang="en-US" sz="1100" dirty="0"/>
                        <a:t>실험 측정 구간 </a:t>
                      </a:r>
                      <a:r>
                        <a:rPr lang="en-US" altLang="ko-KR" sz="1100" dirty="0" smtClean="0"/>
                        <a:t>SEMA,</a:t>
                      </a:r>
                      <a:r>
                        <a:rPr lang="en-US" altLang="ko-KR" sz="1100" baseline="0" dirty="0" smtClean="0"/>
                        <a:t> </a:t>
                      </a:r>
                      <a:r>
                        <a:rPr lang="en-US" altLang="ko-KR" sz="1100" dirty="0" smtClean="0"/>
                        <a:t>PULL</a:t>
                      </a:r>
                      <a:r>
                        <a:rPr lang="ko-KR" altLang="en-US" sz="1100" dirty="0" smtClean="0"/>
                        <a:t>데이터 </a:t>
                      </a:r>
                      <a:r>
                        <a:rPr lang="ko-KR" altLang="en-US" sz="1100" dirty="0"/>
                        <a:t>트래픽</a:t>
                      </a:r>
                      <a:r>
                        <a:rPr lang="en-US" altLang="ko-KR" sz="1100" dirty="0" smtClean="0"/>
                        <a:t>(</a:t>
                      </a:r>
                      <a:r>
                        <a:rPr lang="en-US" altLang="ko-KR" sz="1100" dirty="0" smtClean="0">
                          <a:solidFill>
                            <a:srgbClr val="FF0000"/>
                          </a:solidFill>
                        </a:rPr>
                        <a:t>OpenADR</a:t>
                      </a:r>
                      <a:r>
                        <a:rPr lang="en-US" altLang="ko-KR" sz="1100" baseline="0" dirty="0" smtClean="0">
                          <a:solidFill>
                            <a:srgbClr val="FF0000"/>
                          </a:solidFill>
                        </a:rPr>
                        <a:t>-HTTP/XML, MQTT/JSON, CoAP/JSON</a:t>
                      </a:r>
                      <a:r>
                        <a:rPr lang="en-US" altLang="ko-KR" sz="1100" dirty="0" smtClean="0"/>
                        <a:t>)</a:t>
                      </a:r>
                      <a:endParaRPr lang="en-US" altLang="ko-KR" sz="1100" dirty="0"/>
                    </a:p>
                  </a:txBody>
                  <a:tcPr marL="64937" marR="649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0848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11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시험 절차</a:t>
                      </a:r>
                      <a:endParaRPr lang="en-US" altLang="ko-KR" sz="1100" b="1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ko-KR" altLang="ko-KR" sz="11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시험 절차 또는 방법 작성</a:t>
                      </a:r>
                      <a:r>
                        <a:rPr lang="en-US" altLang="ko-KR" sz="11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)</a:t>
                      </a:r>
                      <a:endParaRPr lang="ko-KR" alt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4937" marR="649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228600" indent="-228600" algn="just" latinLnBrk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ko-KR" altLang="en-US" sz="11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시험 구성도와 같이 시험 환경을 구성한다</a:t>
                      </a:r>
                      <a:r>
                        <a:rPr lang="en-US" altLang="ko-KR" sz="11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</a:t>
                      </a:r>
                    </a:p>
                    <a:p>
                      <a:pPr marL="228600" marR="0" lvl="0" indent="-228600" algn="just" defTabSz="914400" rtl="0" eaLnBrk="1" fontAlgn="auto" latinLnBrk="1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en-US" altLang="ko-KR" sz="1100" kern="100" baseline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VTN 1</a:t>
                      </a:r>
                      <a:r>
                        <a:rPr lang="ko-KR" altLang="en-US" sz="1100" kern="100" baseline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대</a:t>
                      </a:r>
                      <a:r>
                        <a:rPr lang="en-US" altLang="ko-KR" sz="1100" kern="100" baseline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altLang="ko-KR" sz="1100" kern="100" baseline="0" dirty="0" err="1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VEN+ServerEMA</a:t>
                      </a:r>
                      <a:r>
                        <a:rPr lang="en-US" altLang="ko-KR" sz="1100" kern="100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ko-KR" sz="1100" kern="100" baseline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ko-KR" altLang="en-US" sz="1100" kern="100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대를 </a:t>
                      </a:r>
                      <a:r>
                        <a:rPr lang="ko-KR" altLang="en-US" sz="1100" kern="100" baseline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실행시킨다</a:t>
                      </a:r>
                      <a:r>
                        <a:rPr lang="en-US" altLang="ko-KR" sz="1100" kern="100" baseline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</a:t>
                      </a:r>
                    </a:p>
                    <a:p>
                      <a:pPr marL="228600" indent="-228600"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altLang="ko-KR" sz="1100" kern="100" dirty="0" err="1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Wireshark</a:t>
                      </a:r>
                      <a:r>
                        <a:rPr lang="en-US" altLang="ko-KR" sz="11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ko-KR" altLang="en-US" sz="11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실행한다</a:t>
                      </a:r>
                      <a:r>
                        <a:rPr lang="en-US" altLang="ko-KR" sz="1100" kern="10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 </a:t>
                      </a:r>
                    </a:p>
                    <a:p>
                      <a:pPr marL="228600" indent="-228600"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altLang="ko-KR" sz="1100" kern="10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VEN</a:t>
                      </a:r>
                      <a:r>
                        <a:rPr lang="ko-KR" altLang="en-US" sz="1100" kern="10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을 통해 </a:t>
                      </a:r>
                      <a:r>
                        <a:rPr lang="en-US" altLang="ko-KR" sz="1100" kern="10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VTN</a:t>
                      </a:r>
                      <a:r>
                        <a:rPr lang="ko-KR" altLang="en-US" sz="1100" kern="10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과 </a:t>
                      </a:r>
                      <a:r>
                        <a:rPr lang="en-US" altLang="ko-KR" sz="1100" kern="10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HTTP/XML</a:t>
                      </a:r>
                      <a:r>
                        <a:rPr lang="ko-KR" altLang="en-US" sz="1100" kern="10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에 대한 구간을 측정한다</a:t>
                      </a:r>
                      <a:r>
                        <a:rPr lang="en-US" altLang="ko-KR" sz="1100" kern="10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</a:t>
                      </a:r>
                    </a:p>
                    <a:p>
                      <a:pPr marL="228600" indent="-228600"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ko-KR" altLang="en-US" sz="1100" kern="100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주기적인 </a:t>
                      </a:r>
                      <a:r>
                        <a:rPr lang="en-US" altLang="ko-KR" sz="1100" kern="100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Poll/</a:t>
                      </a:r>
                      <a:r>
                        <a:rPr lang="en-US" altLang="ko-KR" sz="1100" kern="100" baseline="0" dirty="0" err="1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Reponse</a:t>
                      </a:r>
                      <a:r>
                        <a:rPr lang="en-US" altLang="ko-KR" sz="1100" kern="100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ko-KR" altLang="en-US" sz="1100" kern="100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메시지</a:t>
                      </a:r>
                      <a:r>
                        <a:rPr lang="en-US" altLang="ko-KR" sz="1100" kern="100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, UpdateReport</a:t>
                      </a:r>
                      <a:r>
                        <a:rPr lang="ko-KR" altLang="en-US" sz="1100" dirty="0" smtClean="0"/>
                        <a:t>의</a:t>
                      </a:r>
                      <a:r>
                        <a:rPr lang="en-US" altLang="ko-KR" sz="1100" baseline="0" dirty="0" smtClean="0"/>
                        <a:t> </a:t>
                      </a:r>
                      <a:r>
                        <a:rPr lang="ko-KR" altLang="en-US" sz="1100" baseline="0" dirty="0" err="1" smtClean="0"/>
                        <a:t>트래픽양을</a:t>
                      </a:r>
                      <a:r>
                        <a:rPr lang="ko-KR" altLang="en-US" sz="1100" baseline="0" dirty="0" smtClean="0"/>
                        <a:t> </a:t>
                      </a:r>
                      <a:r>
                        <a:rPr lang="en-US" altLang="ko-KR" sz="1100" baseline="0" dirty="0" smtClean="0"/>
                        <a:t>SEMA</a:t>
                      </a:r>
                      <a:r>
                        <a:rPr lang="ko-KR" altLang="en-US" sz="1100" baseline="0" dirty="0" smtClean="0"/>
                        <a:t>에서 측정한다</a:t>
                      </a:r>
                      <a:r>
                        <a:rPr lang="en-US" altLang="ko-KR" sz="1100" baseline="0" dirty="0" smtClean="0"/>
                        <a:t>.</a:t>
                      </a:r>
                      <a:endParaRPr lang="en-US" altLang="ko-KR" sz="1100" kern="100" baseline="0" dirty="0" smtClean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  <a:p>
                      <a:pPr marL="228600" indent="-228600"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altLang="ko-KR" sz="1100" kern="100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SEMA</a:t>
                      </a:r>
                      <a:r>
                        <a:rPr lang="ko-KR" altLang="en-US" sz="1100" kern="100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에서 </a:t>
                      </a:r>
                      <a:r>
                        <a:rPr lang="en-US" altLang="ko-KR" sz="1100" kern="100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Wireshark</a:t>
                      </a:r>
                      <a:r>
                        <a:rPr lang="ko-KR" altLang="en-US" sz="1100" kern="100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로 </a:t>
                      </a:r>
                      <a:r>
                        <a:rPr lang="en-US" altLang="ko-KR" sz="1100" kern="100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60</a:t>
                      </a:r>
                      <a:r>
                        <a:rPr lang="ko-KR" altLang="en-US" sz="1100" kern="100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초 동안 측정한다</a:t>
                      </a:r>
                      <a:r>
                        <a:rPr lang="en-US" altLang="ko-KR" sz="1100" kern="100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 (Wireshark </a:t>
                      </a:r>
                      <a:r>
                        <a:rPr lang="ko-KR" altLang="en-US" sz="1100" kern="100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종료 옵션</a:t>
                      </a:r>
                      <a:r>
                        <a:rPr lang="en-US" altLang="ko-KR" sz="1100" kern="100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)</a:t>
                      </a:r>
                    </a:p>
                    <a:p>
                      <a:pPr marL="228600" indent="-228600"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altLang="ko-KR" sz="1100" kern="100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ko-KR" altLang="en-US" sz="1100" kern="100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프로그램을 종료 후 다시 측정한다</a:t>
                      </a:r>
                      <a:r>
                        <a:rPr lang="en-US" altLang="ko-KR" sz="1100" kern="100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</a:t>
                      </a:r>
                    </a:p>
                    <a:p>
                      <a:pPr marL="228600" indent="-228600"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endParaRPr lang="en-US" altLang="ko-KR" sz="1100" kern="100" baseline="0" dirty="0" smtClean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  <a:p>
                      <a:pPr marL="228600" indent="-228600"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endParaRPr lang="en-US" altLang="ko-KR" sz="1100" kern="100" baseline="0" dirty="0" smtClean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4937" marR="6493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5900"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ko-KR" sz="11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판정</a:t>
                      </a:r>
                      <a:r>
                        <a:rPr lang="en-US" altLang="ko-KR" sz="11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ko-KR" altLang="en-US" sz="11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측정</a:t>
                      </a:r>
                      <a:r>
                        <a:rPr lang="en-US" altLang="ko-KR" sz="11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)</a:t>
                      </a:r>
                      <a:r>
                        <a:rPr lang="ko-KR" altLang="ko-KR" sz="11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 기준</a:t>
                      </a: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4937" marR="649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시험 구성</a:t>
                      </a:r>
                      <a:r>
                        <a:rPr lang="en-US" sz="11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ko-KR" sz="11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시험 구성도 및 관련 명령어 작성</a:t>
                      </a:r>
                      <a:r>
                        <a:rPr lang="en-US" sz="11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)</a:t>
                      </a: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4937" marR="649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58779">
                <a:tc gridSpan="4">
                  <a:txBody>
                    <a:bodyPr/>
                    <a:lstStyle/>
                    <a:p>
                      <a:pPr marL="228600" indent="-228600"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endParaRPr lang="en-US" altLang="ko-KR" sz="1100" kern="100" baseline="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4937" marR="649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4937" marR="649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865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b="1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판정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4937" marR="649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4937" marR="649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비고</a:t>
                      </a: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4937" marR="649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4937" marR="649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6" name="제목 2"/>
          <p:cNvSpPr txBox="1">
            <a:spLocks/>
          </p:cNvSpPr>
          <p:nvPr/>
        </p:nvSpPr>
        <p:spPr>
          <a:xfrm>
            <a:off x="457200" y="304800"/>
            <a:ext cx="8229600" cy="838200"/>
          </a:xfrm>
          <a:prstGeom prst="rect">
            <a:avLst/>
          </a:prstGeom>
        </p:spPr>
        <p:txBody>
          <a:bodyPr/>
          <a:lstStyle>
            <a:lvl1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imes New Roman" pitchFamily="18" charset="0"/>
                <a:ea typeface="굴림" pitchFamily="50" charset="-127"/>
              </a:defRPr>
            </a:lvl2pPr>
            <a:lvl3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imes New Roman" pitchFamily="18" charset="0"/>
                <a:ea typeface="굴림" pitchFamily="50" charset="-127"/>
              </a:defRPr>
            </a:lvl3pPr>
            <a:lvl4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imes New Roman" pitchFamily="18" charset="0"/>
                <a:ea typeface="굴림" pitchFamily="50" charset="-127"/>
              </a:defRPr>
            </a:lvl4pPr>
            <a:lvl5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imes New Roman" pitchFamily="18" charset="0"/>
                <a:ea typeface="굴림" pitchFamily="50" charset="-127"/>
              </a:defRPr>
            </a:lvl5pPr>
            <a:lvl6pPr marL="457200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imes New Roman" pitchFamily="18" charset="0"/>
                <a:ea typeface="굴림" pitchFamily="50" charset="-127"/>
              </a:defRPr>
            </a:lvl6pPr>
            <a:lvl7pPr marL="914400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imes New Roman" pitchFamily="18" charset="0"/>
                <a:ea typeface="굴림" pitchFamily="50" charset="-127"/>
              </a:defRPr>
            </a:lvl7pPr>
            <a:lvl8pPr marL="1371600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imes New Roman" pitchFamily="18" charset="0"/>
                <a:ea typeface="굴림" pitchFamily="50" charset="-127"/>
              </a:defRPr>
            </a:lvl8pPr>
            <a:lvl9pPr marL="1828800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imes New Roman" pitchFamily="18" charset="0"/>
                <a:ea typeface="굴림" pitchFamily="50" charset="-127"/>
              </a:defRPr>
            </a:lvl9pPr>
          </a:lstStyle>
          <a:p>
            <a:r>
              <a:rPr lang="en-US" altLang="ko-KR" b="1" kern="0" dirty="0"/>
              <a:t>Experiment Procedure</a:t>
            </a:r>
            <a:endParaRPr lang="ko-KR" altLang="en-US" b="1" kern="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112" y="4146542"/>
            <a:ext cx="3456384" cy="2248413"/>
          </a:xfrm>
          <a:prstGeom prst="rect">
            <a:avLst/>
          </a:prstGeom>
        </p:spPr>
      </p:pic>
      <p:pic>
        <p:nvPicPr>
          <p:cNvPr id="57" name="그림 5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6136" y="4293096"/>
            <a:ext cx="4001501" cy="2154356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 bwMode="auto">
          <a:xfrm>
            <a:off x="4822761" y="4132884"/>
            <a:ext cx="3874303" cy="2464468"/>
          </a:xfrm>
          <a:prstGeom prst="rect">
            <a:avLst/>
          </a:prstGeom>
          <a:noFill/>
          <a:ln w="12699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887326" y="4146542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측정 구역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3044723"/>
      </p:ext>
    </p:extLst>
  </p:cSld>
  <p:clrMapOvr>
    <a:masterClrMapping/>
  </p:clrMapOvr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>
            <p:extLst/>
          </p:nvPr>
        </p:nvGraphicFramePr>
        <p:xfrm>
          <a:off x="580767" y="1300745"/>
          <a:ext cx="8229599" cy="5510950"/>
        </p:xfrm>
        <a:graphic>
          <a:graphicData uri="http://schemas.openxmlformats.org/drawingml/2006/table">
            <a:tbl>
              <a:tblPr firstRow="1" firstCol="1" bandRow="1"/>
              <a:tblGrid>
                <a:gridCol w="9493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156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486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94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4866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943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4866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11971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7681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항목 번호</a:t>
                      </a: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4937" marR="649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4937" marR="649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b="1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시험 일자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4937" marR="649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4937" marR="649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b="1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시 험 자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4937" marR="649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4937" marR="649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218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대 항 목</a:t>
                      </a: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4937" marR="649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4937" marR="649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b="1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중 항 목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4937" marR="649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4937" marR="649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b="1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소 항 목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4937" marR="649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4937" marR="649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939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b="1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목 적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4937" marR="649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457200" indent="-457200">
                        <a:buNone/>
                      </a:pPr>
                      <a:r>
                        <a:rPr lang="ko-KR" altLang="en-US" sz="1100" dirty="0"/>
                        <a:t>실험 측정 구간 </a:t>
                      </a:r>
                      <a:r>
                        <a:rPr lang="en-US" altLang="ko-KR" sz="1100" dirty="0" smtClean="0"/>
                        <a:t>SEMA,</a:t>
                      </a:r>
                      <a:r>
                        <a:rPr lang="en-US" altLang="ko-KR" sz="1100" baseline="0" dirty="0" smtClean="0"/>
                        <a:t> </a:t>
                      </a:r>
                      <a:r>
                        <a:rPr lang="en-US" altLang="ko-KR" sz="1100" dirty="0" smtClean="0"/>
                        <a:t>PUSH</a:t>
                      </a:r>
                      <a:r>
                        <a:rPr lang="ko-KR" altLang="en-US" sz="1100" dirty="0" smtClean="0"/>
                        <a:t>데이터 </a:t>
                      </a:r>
                      <a:r>
                        <a:rPr lang="ko-KR" altLang="en-US" sz="1100" dirty="0"/>
                        <a:t>트래픽</a:t>
                      </a:r>
                      <a:r>
                        <a:rPr lang="en-US" altLang="ko-KR" sz="1100" dirty="0" smtClean="0"/>
                        <a:t>(</a:t>
                      </a:r>
                      <a:r>
                        <a:rPr lang="en-US" altLang="ko-KR" sz="1100" dirty="0" smtClean="0">
                          <a:solidFill>
                            <a:srgbClr val="FF0000"/>
                          </a:solidFill>
                        </a:rPr>
                        <a:t>OpenADR</a:t>
                      </a:r>
                      <a:r>
                        <a:rPr lang="en-US" altLang="ko-KR" sz="1100" baseline="0" dirty="0" smtClean="0">
                          <a:solidFill>
                            <a:srgbClr val="FF0000"/>
                          </a:solidFill>
                        </a:rPr>
                        <a:t>-HTTP/XML, MQTT/JSON, CoAP/JSON</a:t>
                      </a:r>
                      <a:r>
                        <a:rPr lang="en-US" altLang="ko-KR" sz="1100" dirty="0" smtClean="0"/>
                        <a:t>)</a:t>
                      </a:r>
                      <a:endParaRPr lang="en-US" altLang="ko-KR" sz="1100" dirty="0"/>
                    </a:p>
                  </a:txBody>
                  <a:tcPr marL="64937" marR="649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0848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11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시험 절차</a:t>
                      </a:r>
                      <a:endParaRPr lang="en-US" altLang="ko-KR" sz="1100" b="1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ko-KR" altLang="ko-KR" sz="11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시험 절차 또는 방법 작성</a:t>
                      </a:r>
                      <a:r>
                        <a:rPr lang="en-US" altLang="ko-KR" sz="11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)</a:t>
                      </a:r>
                      <a:endParaRPr lang="ko-KR" alt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4937" marR="649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228600" indent="-228600" algn="just" latinLnBrk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ko-KR" altLang="en-US" sz="11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시험 구성도와 같이 시험 환경을 구성한다</a:t>
                      </a:r>
                      <a:r>
                        <a:rPr lang="en-US" altLang="ko-KR" sz="11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</a:t>
                      </a:r>
                    </a:p>
                    <a:p>
                      <a:pPr marL="228600" marR="0" lvl="0" indent="-228600" algn="just" defTabSz="914400" rtl="0" eaLnBrk="1" fontAlgn="auto" latinLnBrk="1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en-US" altLang="ko-KR" sz="1100" kern="100" baseline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VTN 1</a:t>
                      </a:r>
                      <a:r>
                        <a:rPr lang="ko-KR" altLang="en-US" sz="1100" kern="100" baseline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대</a:t>
                      </a:r>
                      <a:r>
                        <a:rPr lang="en-US" altLang="ko-KR" sz="1100" kern="100" baseline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altLang="ko-KR" sz="1100" kern="100" baseline="0" dirty="0" err="1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VEN+ServerEMA</a:t>
                      </a:r>
                      <a:r>
                        <a:rPr lang="en-US" altLang="ko-KR" sz="1100" kern="100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ko-KR" sz="1100" kern="100" baseline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ko-KR" altLang="en-US" sz="1100" kern="100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대를 </a:t>
                      </a:r>
                      <a:r>
                        <a:rPr lang="ko-KR" altLang="en-US" sz="1100" kern="100" baseline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실행시킨다</a:t>
                      </a:r>
                      <a:r>
                        <a:rPr lang="en-US" altLang="ko-KR" sz="1100" kern="100" baseline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</a:t>
                      </a:r>
                    </a:p>
                    <a:p>
                      <a:pPr marL="228600" indent="-228600"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altLang="ko-KR" sz="1100" kern="100" dirty="0" err="1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Wireshark</a:t>
                      </a:r>
                      <a:r>
                        <a:rPr lang="en-US" altLang="ko-KR" sz="11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ko-KR" altLang="en-US" sz="11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실행한다</a:t>
                      </a:r>
                      <a:r>
                        <a:rPr lang="en-US" altLang="ko-KR" sz="1100" kern="10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 </a:t>
                      </a:r>
                    </a:p>
                    <a:p>
                      <a:pPr marL="228600" indent="-228600"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altLang="ko-KR" sz="1100" kern="10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VEN</a:t>
                      </a:r>
                      <a:r>
                        <a:rPr lang="ko-KR" altLang="en-US" sz="1100" kern="10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을 통해 </a:t>
                      </a:r>
                      <a:r>
                        <a:rPr lang="en-US" altLang="ko-KR" sz="1100" kern="10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VTN</a:t>
                      </a:r>
                      <a:r>
                        <a:rPr lang="ko-KR" altLang="en-US" sz="1100" kern="10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과 </a:t>
                      </a:r>
                      <a:r>
                        <a:rPr lang="en-US" altLang="ko-KR" sz="1100" kern="10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HTTP/XML</a:t>
                      </a:r>
                      <a:r>
                        <a:rPr lang="ko-KR" altLang="en-US" sz="1100" kern="10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에 대한 구간을 측정한다</a:t>
                      </a:r>
                      <a:r>
                        <a:rPr lang="en-US" altLang="ko-KR" sz="1100" kern="10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</a:t>
                      </a:r>
                    </a:p>
                    <a:p>
                      <a:pPr marL="228600" indent="-228600"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ko-KR" altLang="en-US" sz="1100" kern="100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주기적인 </a:t>
                      </a:r>
                      <a:r>
                        <a:rPr lang="en-US" altLang="ko-KR" sz="1100" kern="100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UpdateReport</a:t>
                      </a:r>
                      <a:r>
                        <a:rPr lang="ko-KR" altLang="en-US" sz="1100" dirty="0" smtClean="0"/>
                        <a:t>의</a:t>
                      </a:r>
                      <a:r>
                        <a:rPr lang="en-US" altLang="ko-KR" sz="1100" baseline="0" dirty="0" smtClean="0"/>
                        <a:t> </a:t>
                      </a:r>
                      <a:r>
                        <a:rPr lang="ko-KR" altLang="en-US" sz="1100" baseline="0" dirty="0" err="1" smtClean="0"/>
                        <a:t>트래픽양을</a:t>
                      </a:r>
                      <a:r>
                        <a:rPr lang="ko-KR" altLang="en-US" sz="1100" baseline="0" dirty="0" smtClean="0"/>
                        <a:t> </a:t>
                      </a:r>
                      <a:r>
                        <a:rPr lang="en-US" altLang="ko-KR" sz="1100" baseline="0" dirty="0" smtClean="0"/>
                        <a:t>SEMA</a:t>
                      </a:r>
                      <a:r>
                        <a:rPr lang="ko-KR" altLang="en-US" sz="1100" baseline="0" dirty="0" smtClean="0"/>
                        <a:t>에서 측정한다</a:t>
                      </a:r>
                      <a:r>
                        <a:rPr lang="en-US" altLang="ko-KR" sz="1100" baseline="0" dirty="0" smtClean="0"/>
                        <a:t>.</a:t>
                      </a:r>
                      <a:endParaRPr lang="en-US" altLang="ko-KR" sz="1100" kern="100" baseline="0" dirty="0" smtClean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  <a:p>
                      <a:pPr marL="228600" indent="-228600"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altLang="ko-KR" sz="1100" kern="100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SEMA</a:t>
                      </a:r>
                      <a:r>
                        <a:rPr lang="ko-KR" altLang="en-US" sz="1100" kern="100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에서 </a:t>
                      </a:r>
                      <a:r>
                        <a:rPr lang="en-US" altLang="ko-KR" sz="1100" kern="100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Wireshark</a:t>
                      </a:r>
                      <a:r>
                        <a:rPr lang="ko-KR" altLang="en-US" sz="1100" kern="100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로 </a:t>
                      </a:r>
                      <a:r>
                        <a:rPr lang="en-US" altLang="ko-KR" sz="1100" kern="100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60</a:t>
                      </a:r>
                      <a:r>
                        <a:rPr lang="ko-KR" altLang="en-US" sz="1100" kern="100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초 동안 측정한다</a:t>
                      </a:r>
                      <a:r>
                        <a:rPr lang="en-US" altLang="ko-KR" sz="1100" kern="100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 (Wireshark </a:t>
                      </a:r>
                      <a:r>
                        <a:rPr lang="ko-KR" altLang="en-US" sz="1100" kern="100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종료 옵션</a:t>
                      </a:r>
                      <a:r>
                        <a:rPr lang="en-US" altLang="ko-KR" sz="1100" kern="100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)</a:t>
                      </a:r>
                    </a:p>
                    <a:p>
                      <a:pPr marL="228600" indent="-228600"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altLang="ko-KR" sz="1100" kern="100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ko-KR" altLang="en-US" sz="1100" kern="100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프로그램을 종료 후 다시 측정한다</a:t>
                      </a:r>
                      <a:r>
                        <a:rPr lang="en-US" altLang="ko-KR" sz="1100" kern="100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</a:t>
                      </a:r>
                    </a:p>
                    <a:p>
                      <a:pPr marL="228600" indent="-228600"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endParaRPr lang="en-US" altLang="ko-KR" sz="1100" kern="100" baseline="0" dirty="0" smtClean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  <a:p>
                      <a:pPr marL="228600" indent="-228600"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endParaRPr lang="en-US" altLang="ko-KR" sz="1100" kern="100" baseline="0" dirty="0" smtClean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4937" marR="6493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5900"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ko-KR" sz="11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판정</a:t>
                      </a:r>
                      <a:r>
                        <a:rPr lang="en-US" altLang="ko-KR" sz="11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ko-KR" altLang="en-US" sz="11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측정</a:t>
                      </a:r>
                      <a:r>
                        <a:rPr lang="en-US" altLang="ko-KR" sz="11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)</a:t>
                      </a:r>
                      <a:r>
                        <a:rPr lang="ko-KR" altLang="ko-KR" sz="11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 기준</a:t>
                      </a: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4937" marR="649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시험 구성</a:t>
                      </a:r>
                      <a:r>
                        <a:rPr lang="en-US" sz="11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ko-KR" sz="11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시험 구성도 및 관련 명령어 작성</a:t>
                      </a:r>
                      <a:r>
                        <a:rPr lang="en-US" sz="11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)</a:t>
                      </a: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4937" marR="649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58779">
                <a:tc gridSpan="4">
                  <a:txBody>
                    <a:bodyPr/>
                    <a:lstStyle/>
                    <a:p>
                      <a:pPr marL="228600" indent="-228600"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endParaRPr lang="en-US" altLang="ko-KR" sz="1100" kern="100" baseline="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4937" marR="649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4937" marR="649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865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b="1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판정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4937" marR="649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4937" marR="649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비고</a:t>
                      </a: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4937" marR="649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4937" marR="649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6" name="제목 2"/>
          <p:cNvSpPr txBox="1">
            <a:spLocks/>
          </p:cNvSpPr>
          <p:nvPr/>
        </p:nvSpPr>
        <p:spPr>
          <a:xfrm>
            <a:off x="457200" y="304800"/>
            <a:ext cx="8229600" cy="838200"/>
          </a:xfrm>
          <a:prstGeom prst="rect">
            <a:avLst/>
          </a:prstGeom>
        </p:spPr>
        <p:txBody>
          <a:bodyPr/>
          <a:lstStyle>
            <a:lvl1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imes New Roman" pitchFamily="18" charset="0"/>
                <a:ea typeface="굴림" pitchFamily="50" charset="-127"/>
              </a:defRPr>
            </a:lvl2pPr>
            <a:lvl3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imes New Roman" pitchFamily="18" charset="0"/>
                <a:ea typeface="굴림" pitchFamily="50" charset="-127"/>
              </a:defRPr>
            </a:lvl3pPr>
            <a:lvl4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imes New Roman" pitchFamily="18" charset="0"/>
                <a:ea typeface="굴림" pitchFamily="50" charset="-127"/>
              </a:defRPr>
            </a:lvl4pPr>
            <a:lvl5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imes New Roman" pitchFamily="18" charset="0"/>
                <a:ea typeface="굴림" pitchFamily="50" charset="-127"/>
              </a:defRPr>
            </a:lvl5pPr>
            <a:lvl6pPr marL="457200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imes New Roman" pitchFamily="18" charset="0"/>
                <a:ea typeface="굴림" pitchFamily="50" charset="-127"/>
              </a:defRPr>
            </a:lvl6pPr>
            <a:lvl7pPr marL="914400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imes New Roman" pitchFamily="18" charset="0"/>
                <a:ea typeface="굴림" pitchFamily="50" charset="-127"/>
              </a:defRPr>
            </a:lvl7pPr>
            <a:lvl8pPr marL="1371600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imes New Roman" pitchFamily="18" charset="0"/>
                <a:ea typeface="굴림" pitchFamily="50" charset="-127"/>
              </a:defRPr>
            </a:lvl8pPr>
            <a:lvl9pPr marL="1828800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imes New Roman" pitchFamily="18" charset="0"/>
                <a:ea typeface="굴림" pitchFamily="50" charset="-127"/>
              </a:defRPr>
            </a:lvl9pPr>
          </a:lstStyle>
          <a:p>
            <a:r>
              <a:rPr lang="en-US" altLang="ko-KR" b="1" kern="0" dirty="0"/>
              <a:t>Experiment Procedure</a:t>
            </a:r>
            <a:endParaRPr lang="ko-KR" altLang="en-US" b="1" kern="0" dirty="0"/>
          </a:p>
        </p:txBody>
      </p:sp>
      <p:pic>
        <p:nvPicPr>
          <p:cNvPr id="57" name="그림 5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6136" y="4293096"/>
            <a:ext cx="4001501" cy="2154356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 bwMode="auto">
          <a:xfrm>
            <a:off x="4822761" y="4132884"/>
            <a:ext cx="3874303" cy="2464468"/>
          </a:xfrm>
          <a:prstGeom prst="rect">
            <a:avLst/>
          </a:prstGeom>
          <a:noFill/>
          <a:ln w="12699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887326" y="4146542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측정 구역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514" y="4063810"/>
            <a:ext cx="3815250" cy="2410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7579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000" b="1" dirty="0"/>
              <a:t>1. Smart Home Energy Framework :</a:t>
            </a:r>
            <a:r>
              <a:rPr lang="en-US" altLang="ko-KR" sz="4800" b="1" dirty="0"/>
              <a:t/>
            </a:r>
            <a:br>
              <a:rPr lang="en-US" altLang="ko-KR" sz="4800" b="1" dirty="0"/>
            </a:br>
            <a:r>
              <a:rPr lang="en-US" altLang="ko-KR" sz="2000" b="1" dirty="0"/>
              <a:t>1.1.4 Background </a:t>
            </a:r>
            <a:r>
              <a:rPr lang="en-US" altLang="ko-KR" sz="2000" b="1" dirty="0" err="1"/>
              <a:t>Microgrid</a:t>
            </a:r>
            <a:r>
              <a:rPr lang="en-US" altLang="ko-KR" sz="2000" b="1" dirty="0"/>
              <a:t> (1/2)</a:t>
            </a:r>
            <a:endParaRPr lang="ko-KR" altLang="en-US" sz="20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7C6F095-276F-4AD3-9842-1213BA0CC323}" type="slidenum">
              <a:rPr lang="ko-KR" altLang="en-US" smtClean="0"/>
              <a:pPr>
                <a:defRPr/>
              </a:pPr>
              <a:t>35</a:t>
            </a:fld>
            <a:endParaRPr lang="ko-KR" altLang="en-US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447078" y="1475415"/>
            <a:ext cx="8229600" cy="4953000"/>
          </a:xfrm>
        </p:spPr>
        <p:txBody>
          <a:bodyPr/>
          <a:lstStyle/>
          <a:p>
            <a:r>
              <a:rPr lang="ko-KR" altLang="en-US" sz="1800" b="1" dirty="0"/>
              <a:t>마이크로그리드</a:t>
            </a:r>
            <a:r>
              <a:rPr lang="en-US" altLang="ko-KR" sz="1800" dirty="0"/>
              <a:t>(</a:t>
            </a:r>
            <a:r>
              <a:rPr lang="en-US" altLang="ko-KR" sz="1800" dirty="0" err="1"/>
              <a:t>Microgrid</a:t>
            </a:r>
            <a:r>
              <a:rPr lang="en-US" altLang="ko-KR" sz="1800" dirty="0"/>
              <a:t>)</a:t>
            </a:r>
            <a:r>
              <a:rPr lang="ko-KR" altLang="en-US" sz="1800" dirty="0"/>
              <a:t>는 </a:t>
            </a:r>
            <a:r>
              <a:rPr lang="ko-KR" altLang="en-US" sz="1800" dirty="0">
                <a:hlinkClick r:id="rId3" tooltip="그리드 (전기) (없는 문서)"/>
              </a:rPr>
              <a:t>기존의 광역적 전력시스템</a:t>
            </a:r>
            <a:r>
              <a:rPr lang="ko-KR" altLang="en-US" sz="1800" dirty="0"/>
              <a:t>으로부터 독립된 </a:t>
            </a:r>
            <a:r>
              <a:rPr lang="ko-KR" altLang="en-US" sz="1800" dirty="0" err="1"/>
              <a:t>분산전원을</a:t>
            </a:r>
            <a:r>
              <a:rPr lang="ko-KR" altLang="en-US" sz="1800" dirty="0"/>
              <a:t> 중심으로 한 국소적인 전력공급시스템을 말하는 것으로</a:t>
            </a:r>
            <a:r>
              <a:rPr lang="en-US" altLang="ko-KR" sz="1800" dirty="0"/>
              <a:t>, </a:t>
            </a:r>
            <a:r>
              <a:rPr lang="ko-KR" altLang="en-US" sz="1800" dirty="0"/>
              <a:t>기존 전력시스템과 상호보완적인 관계를 가지고 있다</a:t>
            </a:r>
            <a:r>
              <a:rPr lang="en-US" altLang="ko-KR" sz="1800" dirty="0"/>
              <a:t>. </a:t>
            </a:r>
          </a:p>
          <a:p>
            <a:endParaRPr lang="en-US" altLang="ko-KR" sz="2000" dirty="0"/>
          </a:p>
          <a:p>
            <a:r>
              <a:rPr lang="ko-KR" altLang="ko-KR" sz="1800" dirty="0"/>
              <a:t>기존의 전력시스템은 발전소에서 생산된 전기를 소비자에게 전달하는 </a:t>
            </a:r>
            <a:r>
              <a:rPr lang="ko-KR" altLang="ko-KR" sz="1800" dirty="0" err="1"/>
              <a:t>단방향</a:t>
            </a:r>
            <a:r>
              <a:rPr lang="ko-KR" altLang="ko-KR" sz="1800" dirty="0"/>
              <a:t> 구성이었다. 하지만 기존의 소비자 중에서 직접 전기를 생산하여 공급자 역할까지 하는 </a:t>
            </a:r>
            <a:r>
              <a:rPr lang="ko-KR" altLang="ko-KR" sz="1800" dirty="0" err="1">
                <a:hlinkClick r:id="rId4" tooltip="프로슈머"/>
              </a:rPr>
              <a:t>프로슈머</a:t>
            </a:r>
            <a:r>
              <a:rPr lang="ko-KR" altLang="ko-KR" sz="1800" dirty="0" err="1"/>
              <a:t>가</a:t>
            </a:r>
            <a:r>
              <a:rPr lang="ko-KR" altLang="ko-KR" sz="1800" dirty="0"/>
              <a:t> 등장하였다. 기존의 전력시스템에서 이들은 자급자족만 하였고, 전체 </a:t>
            </a:r>
            <a:r>
              <a:rPr lang="ko-KR" altLang="ko-KR" sz="1800" dirty="0" err="1"/>
              <a:t>계통망에는</a:t>
            </a:r>
            <a:r>
              <a:rPr lang="ko-KR" altLang="ko-KR" sz="1800" dirty="0"/>
              <a:t> 기여하지 않았다. 생산되고 남은 전기는 대부분 버릴 수밖에 없어 효율성이 떨어졌다. </a:t>
            </a:r>
            <a:endParaRPr lang="en-US" altLang="ko-KR" sz="1800" dirty="0"/>
          </a:p>
          <a:p>
            <a:endParaRPr lang="ko-KR" altLang="ko-KR" sz="1800" dirty="0"/>
          </a:p>
          <a:p>
            <a:r>
              <a:rPr lang="ko-KR" altLang="ko-KR" sz="1800" dirty="0"/>
              <a:t>마이크로그리드는 이들이 생산하는 전기에너지를 활용하여 전체 네트워크의 에너지를 극대화 시키기 위한 기술로</a:t>
            </a:r>
            <a:r>
              <a:rPr lang="ko-KR" altLang="ko-KR" sz="1800" dirty="0">
                <a:solidFill>
                  <a:srgbClr val="FF0000"/>
                </a:solidFill>
              </a:rPr>
              <a:t>, 발전소에서만 전기를 생산하는 것이 아니라 양방향 </a:t>
            </a:r>
            <a:r>
              <a:rPr lang="ko-KR" altLang="ko-KR" sz="1800" dirty="0">
                <a:solidFill>
                  <a:srgbClr val="FF0000"/>
                </a:solidFill>
                <a:hlinkClick r:id="rId5" tooltip="송배전"/>
              </a:rPr>
              <a:t>송배전</a:t>
            </a:r>
            <a:r>
              <a:rPr lang="ko-KR" altLang="ko-KR" sz="1800" dirty="0">
                <a:solidFill>
                  <a:srgbClr val="FF0000"/>
                </a:solidFill>
              </a:rPr>
              <a:t>을 바탕으로 다수의 </a:t>
            </a:r>
            <a:r>
              <a:rPr lang="ko-KR" altLang="ko-KR" sz="1800" dirty="0" err="1">
                <a:solidFill>
                  <a:srgbClr val="FF0000"/>
                </a:solidFill>
              </a:rPr>
              <a:t>프로슈머가</a:t>
            </a:r>
            <a:r>
              <a:rPr lang="ko-KR" altLang="ko-KR" sz="1800" dirty="0">
                <a:solidFill>
                  <a:srgbClr val="FF0000"/>
                </a:solidFill>
              </a:rPr>
              <a:t> </a:t>
            </a:r>
            <a:r>
              <a:rPr lang="ko-KR" altLang="ko-KR" sz="1800" dirty="0" err="1">
                <a:solidFill>
                  <a:srgbClr val="FF0000"/>
                </a:solidFill>
              </a:rPr>
              <a:t>전력망의</a:t>
            </a:r>
            <a:r>
              <a:rPr lang="ko-KR" altLang="ko-KR" sz="1800" dirty="0">
                <a:solidFill>
                  <a:srgbClr val="FF0000"/>
                </a:solidFill>
              </a:rPr>
              <a:t> 전력생산을 맡게 되는 것이다.</a:t>
            </a:r>
            <a:r>
              <a:rPr lang="ko-KR" altLang="ko-KR" sz="1800" dirty="0"/>
              <a:t> 전원이 분산됨에 따라 안정적인 전기공급이 가능해지고, </a:t>
            </a:r>
            <a:r>
              <a:rPr lang="ko-KR" altLang="ko-KR" sz="1800" dirty="0">
                <a:hlinkClick r:id="rId6" tooltip="재생가능 에너지"/>
              </a:rPr>
              <a:t>재생가능 에너지</a:t>
            </a:r>
            <a:r>
              <a:rPr lang="ko-KR" altLang="ko-KR" sz="1800" dirty="0"/>
              <a:t>의 효율적인 이용도 가능할 것으로 예상된다. 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23932676"/>
      </p:ext>
    </p:extLst>
  </p:cSld>
  <p:clrMapOvr>
    <a:masterClrMapping/>
  </p:clrMapOvr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2"/>
          <p:cNvSpPr txBox="1">
            <a:spLocks/>
          </p:cNvSpPr>
          <p:nvPr/>
        </p:nvSpPr>
        <p:spPr>
          <a:xfrm>
            <a:off x="457200" y="304800"/>
            <a:ext cx="8229600" cy="838200"/>
          </a:xfrm>
          <a:prstGeom prst="rect">
            <a:avLst/>
          </a:prstGeom>
        </p:spPr>
        <p:txBody>
          <a:bodyPr/>
          <a:lstStyle>
            <a:lvl1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imes New Roman" pitchFamily="18" charset="0"/>
                <a:ea typeface="굴림" pitchFamily="50" charset="-127"/>
              </a:defRPr>
            </a:lvl2pPr>
            <a:lvl3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imes New Roman" pitchFamily="18" charset="0"/>
                <a:ea typeface="굴림" pitchFamily="50" charset="-127"/>
              </a:defRPr>
            </a:lvl3pPr>
            <a:lvl4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imes New Roman" pitchFamily="18" charset="0"/>
                <a:ea typeface="굴림" pitchFamily="50" charset="-127"/>
              </a:defRPr>
            </a:lvl4pPr>
            <a:lvl5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imes New Roman" pitchFamily="18" charset="0"/>
                <a:ea typeface="굴림" pitchFamily="50" charset="-127"/>
              </a:defRPr>
            </a:lvl5pPr>
            <a:lvl6pPr marL="457200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imes New Roman" pitchFamily="18" charset="0"/>
                <a:ea typeface="굴림" pitchFamily="50" charset="-127"/>
              </a:defRPr>
            </a:lvl6pPr>
            <a:lvl7pPr marL="914400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imes New Roman" pitchFamily="18" charset="0"/>
                <a:ea typeface="굴림" pitchFamily="50" charset="-127"/>
              </a:defRPr>
            </a:lvl7pPr>
            <a:lvl8pPr marL="1371600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imes New Roman" pitchFamily="18" charset="0"/>
                <a:ea typeface="굴림" pitchFamily="50" charset="-127"/>
              </a:defRPr>
            </a:lvl8pPr>
            <a:lvl9pPr marL="1828800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imes New Roman" pitchFamily="18" charset="0"/>
                <a:ea typeface="굴림" pitchFamily="50" charset="-127"/>
              </a:defRPr>
            </a:lvl9pPr>
          </a:lstStyle>
          <a:p>
            <a:r>
              <a:rPr lang="en-US" altLang="ko-KR" b="1" kern="0" dirty="0"/>
              <a:t>Experiment </a:t>
            </a:r>
            <a:r>
              <a:rPr lang="en-US" altLang="ko-KR" b="1" kern="0" dirty="0" smtClean="0"/>
              <a:t>Procedure _CoAP_PULL</a:t>
            </a:r>
            <a:endParaRPr lang="ko-KR" altLang="en-US" b="1" kern="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1556792"/>
            <a:ext cx="7416824" cy="414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274708"/>
      </p:ext>
    </p:extLst>
  </p:cSld>
  <p:clrMapOvr>
    <a:masterClrMapping/>
  </p:clrMapOvr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2"/>
          <p:cNvSpPr txBox="1">
            <a:spLocks/>
          </p:cNvSpPr>
          <p:nvPr/>
        </p:nvSpPr>
        <p:spPr>
          <a:xfrm>
            <a:off x="457200" y="304800"/>
            <a:ext cx="8229600" cy="838200"/>
          </a:xfrm>
          <a:prstGeom prst="rect">
            <a:avLst/>
          </a:prstGeom>
        </p:spPr>
        <p:txBody>
          <a:bodyPr/>
          <a:lstStyle>
            <a:lvl1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imes New Roman" pitchFamily="18" charset="0"/>
                <a:ea typeface="굴림" pitchFamily="50" charset="-127"/>
              </a:defRPr>
            </a:lvl2pPr>
            <a:lvl3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imes New Roman" pitchFamily="18" charset="0"/>
                <a:ea typeface="굴림" pitchFamily="50" charset="-127"/>
              </a:defRPr>
            </a:lvl3pPr>
            <a:lvl4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imes New Roman" pitchFamily="18" charset="0"/>
                <a:ea typeface="굴림" pitchFamily="50" charset="-127"/>
              </a:defRPr>
            </a:lvl4pPr>
            <a:lvl5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imes New Roman" pitchFamily="18" charset="0"/>
                <a:ea typeface="굴림" pitchFamily="50" charset="-127"/>
              </a:defRPr>
            </a:lvl5pPr>
            <a:lvl6pPr marL="457200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imes New Roman" pitchFamily="18" charset="0"/>
                <a:ea typeface="굴림" pitchFamily="50" charset="-127"/>
              </a:defRPr>
            </a:lvl6pPr>
            <a:lvl7pPr marL="914400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imes New Roman" pitchFamily="18" charset="0"/>
                <a:ea typeface="굴림" pitchFamily="50" charset="-127"/>
              </a:defRPr>
            </a:lvl7pPr>
            <a:lvl8pPr marL="1371600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imes New Roman" pitchFamily="18" charset="0"/>
                <a:ea typeface="굴림" pitchFamily="50" charset="-127"/>
              </a:defRPr>
            </a:lvl8pPr>
            <a:lvl9pPr marL="1828800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imes New Roman" pitchFamily="18" charset="0"/>
                <a:ea typeface="굴림" pitchFamily="50" charset="-127"/>
              </a:defRPr>
            </a:lvl9pPr>
          </a:lstStyle>
          <a:p>
            <a:r>
              <a:rPr lang="en-US" altLang="ko-KR" b="1" kern="0" dirty="0"/>
              <a:t>Experiment </a:t>
            </a:r>
            <a:r>
              <a:rPr lang="en-US" altLang="ko-KR" b="1" kern="0" dirty="0" smtClean="0"/>
              <a:t>Procedure _MQTT_PULL</a:t>
            </a:r>
            <a:endParaRPr lang="ko-KR" altLang="en-US" b="1" kern="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672" y="1484784"/>
            <a:ext cx="8352928" cy="4901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155741"/>
      </p:ext>
    </p:extLst>
  </p:cSld>
  <p:clrMapOvr>
    <a:masterClrMapping/>
  </p:clrMapOvr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2"/>
          <p:cNvSpPr txBox="1">
            <a:spLocks/>
          </p:cNvSpPr>
          <p:nvPr/>
        </p:nvSpPr>
        <p:spPr>
          <a:xfrm>
            <a:off x="457200" y="304800"/>
            <a:ext cx="8229600" cy="838200"/>
          </a:xfrm>
          <a:prstGeom prst="rect">
            <a:avLst/>
          </a:prstGeom>
        </p:spPr>
        <p:txBody>
          <a:bodyPr/>
          <a:lstStyle>
            <a:lvl1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imes New Roman" pitchFamily="18" charset="0"/>
                <a:ea typeface="굴림" pitchFamily="50" charset="-127"/>
              </a:defRPr>
            </a:lvl2pPr>
            <a:lvl3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imes New Roman" pitchFamily="18" charset="0"/>
                <a:ea typeface="굴림" pitchFamily="50" charset="-127"/>
              </a:defRPr>
            </a:lvl3pPr>
            <a:lvl4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imes New Roman" pitchFamily="18" charset="0"/>
                <a:ea typeface="굴림" pitchFamily="50" charset="-127"/>
              </a:defRPr>
            </a:lvl4pPr>
            <a:lvl5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imes New Roman" pitchFamily="18" charset="0"/>
                <a:ea typeface="굴림" pitchFamily="50" charset="-127"/>
              </a:defRPr>
            </a:lvl5pPr>
            <a:lvl6pPr marL="457200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imes New Roman" pitchFamily="18" charset="0"/>
                <a:ea typeface="굴림" pitchFamily="50" charset="-127"/>
              </a:defRPr>
            </a:lvl6pPr>
            <a:lvl7pPr marL="914400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imes New Roman" pitchFamily="18" charset="0"/>
                <a:ea typeface="굴림" pitchFamily="50" charset="-127"/>
              </a:defRPr>
            </a:lvl7pPr>
            <a:lvl8pPr marL="1371600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imes New Roman" pitchFamily="18" charset="0"/>
                <a:ea typeface="굴림" pitchFamily="50" charset="-127"/>
              </a:defRPr>
            </a:lvl8pPr>
            <a:lvl9pPr marL="1828800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imes New Roman" pitchFamily="18" charset="0"/>
                <a:ea typeface="굴림" pitchFamily="50" charset="-127"/>
              </a:defRPr>
            </a:lvl9pPr>
          </a:lstStyle>
          <a:p>
            <a:r>
              <a:rPr lang="en-US" altLang="ko-KR" b="1" kern="0" dirty="0"/>
              <a:t>Experiment </a:t>
            </a:r>
            <a:r>
              <a:rPr lang="en-US" altLang="ko-KR" b="1" kern="0" dirty="0" smtClean="0"/>
              <a:t>Procedure _COAP_PUSH</a:t>
            </a:r>
            <a:endParaRPr lang="ko-KR" altLang="en-US" b="1" kern="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484784"/>
            <a:ext cx="8496944" cy="5079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838079"/>
      </p:ext>
    </p:extLst>
  </p:cSld>
  <p:clrMapOvr>
    <a:masterClrMapping/>
  </p:clrMapOvr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2"/>
          <p:cNvSpPr txBox="1">
            <a:spLocks/>
          </p:cNvSpPr>
          <p:nvPr/>
        </p:nvSpPr>
        <p:spPr>
          <a:xfrm>
            <a:off x="457200" y="304800"/>
            <a:ext cx="8229600" cy="838200"/>
          </a:xfrm>
          <a:prstGeom prst="rect">
            <a:avLst/>
          </a:prstGeom>
        </p:spPr>
        <p:txBody>
          <a:bodyPr/>
          <a:lstStyle>
            <a:lvl1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imes New Roman" pitchFamily="18" charset="0"/>
                <a:ea typeface="굴림" pitchFamily="50" charset="-127"/>
              </a:defRPr>
            </a:lvl2pPr>
            <a:lvl3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imes New Roman" pitchFamily="18" charset="0"/>
                <a:ea typeface="굴림" pitchFamily="50" charset="-127"/>
              </a:defRPr>
            </a:lvl3pPr>
            <a:lvl4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imes New Roman" pitchFamily="18" charset="0"/>
                <a:ea typeface="굴림" pitchFamily="50" charset="-127"/>
              </a:defRPr>
            </a:lvl4pPr>
            <a:lvl5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imes New Roman" pitchFamily="18" charset="0"/>
                <a:ea typeface="굴림" pitchFamily="50" charset="-127"/>
              </a:defRPr>
            </a:lvl5pPr>
            <a:lvl6pPr marL="457200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imes New Roman" pitchFamily="18" charset="0"/>
                <a:ea typeface="굴림" pitchFamily="50" charset="-127"/>
              </a:defRPr>
            </a:lvl6pPr>
            <a:lvl7pPr marL="914400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imes New Roman" pitchFamily="18" charset="0"/>
                <a:ea typeface="굴림" pitchFamily="50" charset="-127"/>
              </a:defRPr>
            </a:lvl7pPr>
            <a:lvl8pPr marL="1371600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imes New Roman" pitchFamily="18" charset="0"/>
                <a:ea typeface="굴림" pitchFamily="50" charset="-127"/>
              </a:defRPr>
            </a:lvl8pPr>
            <a:lvl9pPr marL="1828800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imes New Roman" pitchFamily="18" charset="0"/>
                <a:ea typeface="굴림" pitchFamily="50" charset="-127"/>
              </a:defRPr>
            </a:lvl9pPr>
          </a:lstStyle>
          <a:p>
            <a:r>
              <a:rPr lang="en-US" altLang="ko-KR" b="1" kern="0" dirty="0"/>
              <a:t>Experiment </a:t>
            </a:r>
            <a:r>
              <a:rPr lang="en-US" altLang="ko-KR" b="1" kern="0" dirty="0" smtClean="0"/>
              <a:t>Procedure _MQTT_PUSH</a:t>
            </a:r>
            <a:endParaRPr lang="ko-KR" altLang="en-US" b="1" kern="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556792"/>
            <a:ext cx="8280920" cy="5120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159329"/>
      </p:ext>
    </p:extLst>
  </p:cSld>
  <p:clrMapOvr>
    <a:masterClrMapping/>
  </p:clrMapOvr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2"/>
          <p:cNvSpPr txBox="1">
            <a:spLocks/>
          </p:cNvSpPr>
          <p:nvPr/>
        </p:nvSpPr>
        <p:spPr>
          <a:xfrm>
            <a:off x="457200" y="304800"/>
            <a:ext cx="8229600" cy="838200"/>
          </a:xfrm>
          <a:prstGeom prst="rect">
            <a:avLst/>
          </a:prstGeom>
        </p:spPr>
        <p:txBody>
          <a:bodyPr/>
          <a:lstStyle>
            <a:lvl1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imes New Roman" pitchFamily="18" charset="0"/>
                <a:ea typeface="굴림" pitchFamily="50" charset="-127"/>
              </a:defRPr>
            </a:lvl2pPr>
            <a:lvl3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imes New Roman" pitchFamily="18" charset="0"/>
                <a:ea typeface="굴림" pitchFamily="50" charset="-127"/>
              </a:defRPr>
            </a:lvl3pPr>
            <a:lvl4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imes New Roman" pitchFamily="18" charset="0"/>
                <a:ea typeface="굴림" pitchFamily="50" charset="-127"/>
              </a:defRPr>
            </a:lvl4pPr>
            <a:lvl5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imes New Roman" pitchFamily="18" charset="0"/>
                <a:ea typeface="굴림" pitchFamily="50" charset="-127"/>
              </a:defRPr>
            </a:lvl5pPr>
            <a:lvl6pPr marL="457200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imes New Roman" pitchFamily="18" charset="0"/>
                <a:ea typeface="굴림" pitchFamily="50" charset="-127"/>
              </a:defRPr>
            </a:lvl6pPr>
            <a:lvl7pPr marL="914400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imes New Roman" pitchFamily="18" charset="0"/>
                <a:ea typeface="굴림" pitchFamily="50" charset="-127"/>
              </a:defRPr>
            </a:lvl7pPr>
            <a:lvl8pPr marL="1371600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imes New Roman" pitchFamily="18" charset="0"/>
                <a:ea typeface="굴림" pitchFamily="50" charset="-127"/>
              </a:defRPr>
            </a:lvl8pPr>
            <a:lvl9pPr marL="1828800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imes New Roman" pitchFamily="18" charset="0"/>
                <a:ea typeface="굴림" pitchFamily="50" charset="-127"/>
              </a:defRPr>
            </a:lvl9pPr>
          </a:lstStyle>
          <a:p>
            <a:r>
              <a:rPr lang="ko-KR" altLang="en-US" b="1" kern="0" dirty="0" smtClean="0"/>
              <a:t>실험 결과 </a:t>
            </a:r>
            <a:r>
              <a:rPr lang="en-US" altLang="ko-KR" b="1" kern="0" dirty="0" smtClean="0"/>
              <a:t>_ MQTT &amp; HTTP_ PULL, PUSH</a:t>
            </a:r>
            <a:endParaRPr lang="ko-KR" altLang="en-US" b="1" kern="0" dirty="0"/>
          </a:p>
        </p:txBody>
      </p:sp>
      <p:graphicFrame>
        <p:nvGraphicFramePr>
          <p:cNvPr id="5" name="차트 4"/>
          <p:cNvGraphicFramePr>
            <a:graphicFrameLocks/>
          </p:cNvGraphicFramePr>
          <p:nvPr/>
        </p:nvGraphicFramePr>
        <p:xfrm>
          <a:off x="323528" y="1340768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7" name="차트 6"/>
          <p:cNvGraphicFramePr>
            <a:graphicFrameLocks/>
          </p:cNvGraphicFramePr>
          <p:nvPr/>
        </p:nvGraphicFramePr>
        <p:xfrm>
          <a:off x="5004048" y="1340768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2711128" y="4365104"/>
          <a:ext cx="4368799" cy="12573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78231">
                  <a:extLst>
                    <a:ext uri="{9D8B030D-6E8A-4147-A177-3AD203B41FA5}">
                      <a16:colId xmlns:a16="http://schemas.microsoft.com/office/drawing/2014/main" val="1996654248"/>
                    </a:ext>
                  </a:extLst>
                </a:gridCol>
                <a:gridCol w="683812">
                  <a:extLst>
                    <a:ext uri="{9D8B030D-6E8A-4147-A177-3AD203B41FA5}">
                      <a16:colId xmlns:a16="http://schemas.microsoft.com/office/drawing/2014/main" val="2979180841"/>
                    </a:ext>
                  </a:extLst>
                </a:gridCol>
                <a:gridCol w="902252">
                  <a:extLst>
                    <a:ext uri="{9D8B030D-6E8A-4147-A177-3AD203B41FA5}">
                      <a16:colId xmlns:a16="http://schemas.microsoft.com/office/drawing/2014/main" val="2669352167"/>
                    </a:ext>
                  </a:extLst>
                </a:gridCol>
                <a:gridCol w="902252">
                  <a:extLst>
                    <a:ext uri="{9D8B030D-6E8A-4147-A177-3AD203B41FA5}">
                      <a16:colId xmlns:a16="http://schemas.microsoft.com/office/drawing/2014/main" val="1362665276"/>
                    </a:ext>
                  </a:extLst>
                </a:gridCol>
                <a:gridCol w="902252">
                  <a:extLst>
                    <a:ext uri="{9D8B030D-6E8A-4147-A177-3AD203B41FA5}">
                      <a16:colId xmlns:a16="http://schemas.microsoft.com/office/drawing/2014/main" val="2270333528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MQTT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Push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u="none" strike="noStrike">
                          <a:effectLst/>
                        </a:rPr>
                        <a:t>Polling 1sec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Polling 3sec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u="none" strike="noStrike">
                          <a:effectLst/>
                        </a:rPr>
                        <a:t>Polling 5sec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71342041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평균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1609510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2009274.6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469736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412246.4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3142219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HTTP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Push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u="none" strike="noStrike">
                          <a:effectLst/>
                        </a:rPr>
                        <a:t>Polling 1sec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Polling 3sec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u="none" strike="noStrike">
                          <a:effectLst/>
                        </a:rPr>
                        <a:t>Polling 5sec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64890316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평균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729616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208577.8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68911.8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41155.2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1831575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MQTT+HTTP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Push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u="none" strike="noStrike">
                          <a:effectLst/>
                        </a:rPr>
                        <a:t>Polling 1sec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Polling 3sec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u="none" strike="noStrike">
                          <a:effectLst/>
                        </a:rPr>
                        <a:t>Polling 5sec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71040178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평균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1755433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2217852.4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538647.8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 dirty="0">
                          <a:effectLst/>
                        </a:rPr>
                        <a:t>453401.6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572130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3787686"/>
      </p:ext>
    </p:extLst>
  </p:cSld>
  <p:clrMapOvr>
    <a:masterClrMapping/>
  </p:clrMapOvr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2"/>
          <p:cNvSpPr txBox="1">
            <a:spLocks/>
          </p:cNvSpPr>
          <p:nvPr/>
        </p:nvSpPr>
        <p:spPr>
          <a:xfrm>
            <a:off x="457200" y="304800"/>
            <a:ext cx="8229600" cy="838200"/>
          </a:xfrm>
          <a:prstGeom prst="rect">
            <a:avLst/>
          </a:prstGeom>
        </p:spPr>
        <p:txBody>
          <a:bodyPr/>
          <a:lstStyle>
            <a:lvl1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imes New Roman" pitchFamily="18" charset="0"/>
                <a:ea typeface="굴림" pitchFamily="50" charset="-127"/>
              </a:defRPr>
            </a:lvl2pPr>
            <a:lvl3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imes New Roman" pitchFamily="18" charset="0"/>
                <a:ea typeface="굴림" pitchFamily="50" charset="-127"/>
              </a:defRPr>
            </a:lvl3pPr>
            <a:lvl4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imes New Roman" pitchFamily="18" charset="0"/>
                <a:ea typeface="굴림" pitchFamily="50" charset="-127"/>
              </a:defRPr>
            </a:lvl4pPr>
            <a:lvl5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imes New Roman" pitchFamily="18" charset="0"/>
                <a:ea typeface="굴림" pitchFamily="50" charset="-127"/>
              </a:defRPr>
            </a:lvl5pPr>
            <a:lvl6pPr marL="457200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imes New Roman" pitchFamily="18" charset="0"/>
                <a:ea typeface="굴림" pitchFamily="50" charset="-127"/>
              </a:defRPr>
            </a:lvl6pPr>
            <a:lvl7pPr marL="914400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imes New Roman" pitchFamily="18" charset="0"/>
                <a:ea typeface="굴림" pitchFamily="50" charset="-127"/>
              </a:defRPr>
            </a:lvl7pPr>
            <a:lvl8pPr marL="1371600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imes New Roman" pitchFamily="18" charset="0"/>
                <a:ea typeface="굴림" pitchFamily="50" charset="-127"/>
              </a:defRPr>
            </a:lvl8pPr>
            <a:lvl9pPr marL="1828800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imes New Roman" pitchFamily="18" charset="0"/>
                <a:ea typeface="굴림" pitchFamily="50" charset="-127"/>
              </a:defRPr>
            </a:lvl9pPr>
          </a:lstStyle>
          <a:p>
            <a:r>
              <a:rPr lang="ko-KR" altLang="en-US" b="1" kern="0" dirty="0" smtClean="0"/>
              <a:t>실험 결과 </a:t>
            </a:r>
            <a:r>
              <a:rPr lang="en-US" altLang="ko-KR" b="1" kern="0" dirty="0" smtClean="0"/>
              <a:t>_ CoAP &amp; HTTP_ PULL, PUSH</a:t>
            </a:r>
            <a:endParaRPr lang="ko-KR" altLang="en-US" b="1" kern="0" dirty="0"/>
          </a:p>
        </p:txBody>
      </p:sp>
      <p:graphicFrame>
        <p:nvGraphicFramePr>
          <p:cNvPr id="4" name="차트 3"/>
          <p:cNvGraphicFramePr>
            <a:graphicFrameLocks/>
          </p:cNvGraphicFramePr>
          <p:nvPr/>
        </p:nvGraphicFramePr>
        <p:xfrm>
          <a:off x="251520" y="1412776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차트 4"/>
          <p:cNvGraphicFramePr>
            <a:graphicFrameLocks/>
          </p:cNvGraphicFramePr>
          <p:nvPr/>
        </p:nvGraphicFramePr>
        <p:xfrm>
          <a:off x="4823520" y="1654002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2260600" y="4425752"/>
          <a:ext cx="4622799" cy="12573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77717">
                  <a:extLst>
                    <a:ext uri="{9D8B030D-6E8A-4147-A177-3AD203B41FA5}">
                      <a16:colId xmlns:a16="http://schemas.microsoft.com/office/drawing/2014/main" val="2268920863"/>
                    </a:ext>
                  </a:extLst>
                </a:gridCol>
                <a:gridCol w="939748">
                  <a:extLst>
                    <a:ext uri="{9D8B030D-6E8A-4147-A177-3AD203B41FA5}">
                      <a16:colId xmlns:a16="http://schemas.microsoft.com/office/drawing/2014/main" val="3122372404"/>
                    </a:ext>
                  </a:extLst>
                </a:gridCol>
                <a:gridCol w="901778">
                  <a:extLst>
                    <a:ext uri="{9D8B030D-6E8A-4147-A177-3AD203B41FA5}">
                      <a16:colId xmlns:a16="http://schemas.microsoft.com/office/drawing/2014/main" val="1585821866"/>
                    </a:ext>
                  </a:extLst>
                </a:gridCol>
                <a:gridCol w="901778">
                  <a:extLst>
                    <a:ext uri="{9D8B030D-6E8A-4147-A177-3AD203B41FA5}">
                      <a16:colId xmlns:a16="http://schemas.microsoft.com/office/drawing/2014/main" val="3838611335"/>
                    </a:ext>
                  </a:extLst>
                </a:gridCol>
                <a:gridCol w="901778">
                  <a:extLst>
                    <a:ext uri="{9D8B030D-6E8A-4147-A177-3AD203B41FA5}">
                      <a16:colId xmlns:a16="http://schemas.microsoft.com/office/drawing/2014/main" val="2345970555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CoAP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Push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u="none" strike="noStrike">
                          <a:effectLst/>
                        </a:rPr>
                        <a:t>Polling 1sec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Polling 3sec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u="none" strike="noStrike">
                          <a:effectLst/>
                        </a:rPr>
                        <a:t>Polling 5sec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6616334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평균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439214.4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568731.8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218730.2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150650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3670394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HTTP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Push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u="none" strike="noStrike">
                          <a:effectLst/>
                        </a:rPr>
                        <a:t>Polling 1sec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Polling 3sec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u="none" strike="noStrike">
                          <a:effectLst/>
                        </a:rPr>
                        <a:t>Polling 5sec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65963651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평균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143640.8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247359.6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83673.6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50608.4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5967428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CoAP+HTTP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Push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u="none" strike="noStrike">
                          <a:effectLst/>
                        </a:rPr>
                        <a:t>Polling 1sec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Polling 3sec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u="none" strike="noStrike">
                          <a:effectLst/>
                        </a:rPr>
                        <a:t>Polling 5sec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0415240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평균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582855.2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816091.4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302403.8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 dirty="0">
                          <a:effectLst/>
                        </a:rPr>
                        <a:t>201258.4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588613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66585099"/>
      </p:ext>
    </p:extLst>
  </p:cSld>
  <p:clrMapOvr>
    <a:masterClrMapping/>
  </p:clrMapOvr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Message </a:t>
            </a:r>
            <a:r>
              <a:rPr lang="en-US" altLang="ko-KR" b="1" dirty="0" smtClean="0"/>
              <a:t>Flow(3) PULL</a:t>
            </a:r>
            <a:br>
              <a:rPr lang="en-US" altLang="ko-KR" b="1" dirty="0" smtClean="0"/>
            </a:br>
            <a:r>
              <a:rPr lang="en-US" altLang="ko-KR" b="1" dirty="0" smtClean="0"/>
              <a:t>Event Response Time - MQTT/CoAP</a:t>
            </a:r>
            <a:endParaRPr lang="ko-KR" altLang="en-US" b="1" dirty="0"/>
          </a:p>
        </p:txBody>
      </p:sp>
      <p:sp>
        <p:nvSpPr>
          <p:cNvPr id="131" name="직사각형 130"/>
          <p:cNvSpPr/>
          <p:nvPr/>
        </p:nvSpPr>
        <p:spPr bwMode="auto">
          <a:xfrm>
            <a:off x="1111622" y="1711900"/>
            <a:ext cx="1411990" cy="500066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300" b="1" i="0" u="none" strike="noStrike" cap="none" normalizeH="0" baseline="0" dirty="0">
                <a:ln>
                  <a:noFill/>
                </a:ln>
                <a:effectLst/>
                <a:latin typeface="Times New Roman" pitchFamily="18" charset="0"/>
                <a:ea typeface="굴림" pitchFamily="50" charset="-127"/>
              </a:rPr>
              <a:t>VTN</a:t>
            </a:r>
            <a:endParaRPr kumimoji="0" lang="ko-KR" altLang="en-US" sz="1300" b="1" i="0" u="none" strike="noStrike" cap="none" normalizeH="0" baseline="0" dirty="0">
              <a:ln>
                <a:noFill/>
              </a:ln>
              <a:effectLst/>
              <a:latin typeface="Times New Roman" pitchFamily="18" charset="0"/>
              <a:ea typeface="굴림" pitchFamily="50" charset="-127"/>
            </a:endParaRPr>
          </a:p>
        </p:txBody>
      </p:sp>
      <p:cxnSp>
        <p:nvCxnSpPr>
          <p:cNvPr id="132" name="직선 연결선 131"/>
          <p:cNvCxnSpPr/>
          <p:nvPr/>
        </p:nvCxnSpPr>
        <p:spPr bwMode="auto">
          <a:xfrm rot="5400000">
            <a:off x="-407526" y="4462264"/>
            <a:ext cx="4500594" cy="1588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3" name="직선 연결선 132"/>
          <p:cNvCxnSpPr/>
          <p:nvPr/>
        </p:nvCxnSpPr>
        <p:spPr bwMode="auto">
          <a:xfrm rot="5400000">
            <a:off x="2236474" y="4461470"/>
            <a:ext cx="4500594" cy="1588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4" name="직선 연결선 133"/>
          <p:cNvCxnSpPr/>
          <p:nvPr/>
        </p:nvCxnSpPr>
        <p:spPr bwMode="auto">
          <a:xfrm rot="16200000" flipH="1">
            <a:off x="4805608" y="4375897"/>
            <a:ext cx="4629303" cy="15689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5" name="직사각형 134"/>
          <p:cNvSpPr/>
          <p:nvPr/>
        </p:nvSpPr>
        <p:spPr bwMode="auto">
          <a:xfrm>
            <a:off x="3914473" y="1711900"/>
            <a:ext cx="1143008" cy="500066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300" b="1" dirty="0">
                <a:latin typeface="Times New Roman" pitchFamily="18" charset="0"/>
                <a:ea typeface="굴림" pitchFamily="50" charset="-127"/>
              </a:rPr>
              <a:t>Server EMA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300" b="1" dirty="0">
                <a:latin typeface="Times New Roman" pitchFamily="18" charset="0"/>
                <a:ea typeface="굴림" pitchFamily="50" charset="-127"/>
              </a:rPr>
              <a:t>(Aggregator)</a:t>
            </a:r>
          </a:p>
        </p:txBody>
      </p:sp>
      <p:sp>
        <p:nvSpPr>
          <p:cNvPr id="136" name="TextBox 135"/>
          <p:cNvSpPr txBox="1"/>
          <p:nvPr/>
        </p:nvSpPr>
        <p:spPr>
          <a:xfrm>
            <a:off x="2956322" y="3022030"/>
            <a:ext cx="461665" cy="369458"/>
          </a:xfrm>
          <a:prstGeom prst="rect">
            <a:avLst/>
          </a:prstGeom>
          <a:noFill/>
          <a:ln w="12700">
            <a:noFill/>
          </a:ln>
        </p:spPr>
        <p:txBody>
          <a:bodyPr vert="eaVert" wrap="square" rtlCol="0">
            <a:spAutoFit/>
          </a:bodyPr>
          <a:lstStyle/>
          <a:p>
            <a:r>
              <a:rPr lang="en-US" altLang="ko-KR" dirty="0"/>
              <a:t>…</a:t>
            </a:r>
            <a:endParaRPr lang="ko-KR" altLang="en-US" dirty="0"/>
          </a:p>
        </p:txBody>
      </p:sp>
      <p:sp>
        <p:nvSpPr>
          <p:cNvPr id="137" name="직사각형 136"/>
          <p:cNvSpPr/>
          <p:nvPr/>
        </p:nvSpPr>
        <p:spPr>
          <a:xfrm>
            <a:off x="2931540" y="2270032"/>
            <a:ext cx="394660" cy="246221"/>
          </a:xfrm>
          <a:prstGeom prst="rect">
            <a:avLst/>
          </a:prstGeom>
          <a:ln w="12700">
            <a:noFill/>
          </a:ln>
        </p:spPr>
        <p:txBody>
          <a:bodyPr wrap="none">
            <a:spAutoFit/>
          </a:bodyPr>
          <a:lstStyle/>
          <a:p>
            <a:r>
              <a:rPr lang="en-US" altLang="ko-KR" sz="1000" dirty="0"/>
              <a:t>Poll</a:t>
            </a:r>
            <a:endParaRPr lang="ko-KR" altLang="en-US" sz="1000" dirty="0"/>
          </a:p>
        </p:txBody>
      </p:sp>
      <p:sp>
        <p:nvSpPr>
          <p:cNvPr id="138" name="직사각형 137"/>
          <p:cNvSpPr/>
          <p:nvPr/>
        </p:nvSpPr>
        <p:spPr>
          <a:xfrm>
            <a:off x="2788832" y="2666753"/>
            <a:ext cx="708848" cy="246221"/>
          </a:xfrm>
          <a:prstGeom prst="rect">
            <a:avLst/>
          </a:prstGeom>
          <a:ln w="12700">
            <a:noFill/>
          </a:ln>
        </p:spPr>
        <p:txBody>
          <a:bodyPr wrap="none">
            <a:spAutoFit/>
          </a:bodyPr>
          <a:lstStyle/>
          <a:p>
            <a:r>
              <a:rPr lang="en-US" altLang="ko-KR" sz="1000" dirty="0"/>
              <a:t>Response</a:t>
            </a:r>
          </a:p>
        </p:txBody>
      </p:sp>
      <p:sp>
        <p:nvSpPr>
          <p:cNvPr id="139" name="직사각형 138"/>
          <p:cNvSpPr/>
          <p:nvPr/>
        </p:nvSpPr>
        <p:spPr>
          <a:xfrm>
            <a:off x="2931540" y="3324583"/>
            <a:ext cx="394660" cy="246221"/>
          </a:xfrm>
          <a:prstGeom prst="rect">
            <a:avLst/>
          </a:prstGeom>
          <a:ln w="12700">
            <a:noFill/>
          </a:ln>
        </p:spPr>
        <p:txBody>
          <a:bodyPr wrap="none">
            <a:spAutoFit/>
          </a:bodyPr>
          <a:lstStyle/>
          <a:p>
            <a:r>
              <a:rPr lang="en-US" altLang="ko-KR" sz="1000" dirty="0">
                <a:solidFill>
                  <a:srgbClr val="FF0000"/>
                </a:solidFill>
              </a:rPr>
              <a:t>Poll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140" name="직사각형 139"/>
          <p:cNvSpPr/>
          <p:nvPr/>
        </p:nvSpPr>
        <p:spPr>
          <a:xfrm>
            <a:off x="2629896" y="3726368"/>
            <a:ext cx="1053494" cy="246221"/>
          </a:xfrm>
          <a:prstGeom prst="rect">
            <a:avLst/>
          </a:prstGeom>
          <a:ln w="12700">
            <a:noFill/>
          </a:ln>
        </p:spPr>
        <p:txBody>
          <a:bodyPr wrap="none">
            <a:spAutoFit/>
          </a:bodyPr>
          <a:lstStyle/>
          <a:p>
            <a:r>
              <a:rPr lang="en-US" altLang="ko-KR" sz="1000" dirty="0" err="1">
                <a:solidFill>
                  <a:srgbClr val="FF0000"/>
                </a:solidFill>
              </a:rPr>
              <a:t>DistributeEvent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141" name="직사각형 140"/>
          <p:cNvSpPr/>
          <p:nvPr/>
        </p:nvSpPr>
        <p:spPr>
          <a:xfrm>
            <a:off x="2754696" y="4105062"/>
            <a:ext cx="910827" cy="246221"/>
          </a:xfrm>
          <a:prstGeom prst="rect">
            <a:avLst/>
          </a:prstGeom>
          <a:ln w="12700">
            <a:noFill/>
          </a:ln>
        </p:spPr>
        <p:txBody>
          <a:bodyPr wrap="none">
            <a:spAutoFit/>
          </a:bodyPr>
          <a:lstStyle/>
          <a:p>
            <a:r>
              <a:rPr lang="en-US" altLang="ko-KR" sz="1000" dirty="0" err="1">
                <a:solidFill>
                  <a:srgbClr val="FF0000"/>
                </a:solidFill>
              </a:rPr>
              <a:t>createdEvent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142" name="직사각형 141"/>
          <p:cNvSpPr/>
          <p:nvPr/>
        </p:nvSpPr>
        <p:spPr>
          <a:xfrm>
            <a:off x="2831666" y="4465279"/>
            <a:ext cx="708848" cy="246221"/>
          </a:xfrm>
          <a:prstGeom prst="rect">
            <a:avLst/>
          </a:prstGeom>
          <a:ln w="12700">
            <a:noFill/>
          </a:ln>
        </p:spPr>
        <p:txBody>
          <a:bodyPr wrap="none">
            <a:spAutoFit/>
          </a:bodyPr>
          <a:lstStyle/>
          <a:p>
            <a:r>
              <a:rPr lang="en-US" altLang="ko-KR" sz="1000" dirty="0">
                <a:solidFill>
                  <a:srgbClr val="FF0000"/>
                </a:solidFill>
              </a:rPr>
              <a:t>Response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2960940" y="5917630"/>
            <a:ext cx="461665" cy="369458"/>
          </a:xfrm>
          <a:prstGeom prst="rect">
            <a:avLst/>
          </a:prstGeom>
          <a:noFill/>
          <a:ln w="12700">
            <a:noFill/>
          </a:ln>
        </p:spPr>
        <p:txBody>
          <a:bodyPr vert="eaVert" wrap="square" rtlCol="0">
            <a:spAutoFit/>
          </a:bodyPr>
          <a:lstStyle/>
          <a:p>
            <a:r>
              <a:rPr lang="en-US" altLang="ko-KR" dirty="0"/>
              <a:t>…</a:t>
            </a:r>
            <a:endParaRPr lang="ko-KR" altLang="en-US" dirty="0"/>
          </a:p>
        </p:txBody>
      </p:sp>
      <p:sp>
        <p:nvSpPr>
          <p:cNvPr id="144" name="직사각형 143"/>
          <p:cNvSpPr/>
          <p:nvPr/>
        </p:nvSpPr>
        <p:spPr>
          <a:xfrm>
            <a:off x="2969010" y="5181097"/>
            <a:ext cx="394660" cy="246221"/>
          </a:xfrm>
          <a:prstGeom prst="rect">
            <a:avLst/>
          </a:prstGeom>
          <a:ln w="12700">
            <a:noFill/>
          </a:ln>
        </p:spPr>
        <p:txBody>
          <a:bodyPr wrap="none">
            <a:spAutoFit/>
          </a:bodyPr>
          <a:lstStyle/>
          <a:p>
            <a:r>
              <a:rPr lang="en-US" altLang="ko-KR" sz="1000" dirty="0"/>
              <a:t>Poll</a:t>
            </a:r>
            <a:endParaRPr lang="ko-KR" altLang="en-US" sz="1000" dirty="0"/>
          </a:p>
        </p:txBody>
      </p:sp>
      <p:sp>
        <p:nvSpPr>
          <p:cNvPr id="145" name="직사각형 144"/>
          <p:cNvSpPr/>
          <p:nvPr/>
        </p:nvSpPr>
        <p:spPr>
          <a:xfrm>
            <a:off x="2831666" y="5569024"/>
            <a:ext cx="708848" cy="246221"/>
          </a:xfrm>
          <a:prstGeom prst="rect">
            <a:avLst/>
          </a:prstGeom>
          <a:ln w="12700">
            <a:noFill/>
          </a:ln>
        </p:spPr>
        <p:txBody>
          <a:bodyPr wrap="none">
            <a:spAutoFit/>
          </a:bodyPr>
          <a:lstStyle/>
          <a:p>
            <a:r>
              <a:rPr lang="en-US" altLang="ko-KR" sz="1000" dirty="0"/>
              <a:t>Response</a:t>
            </a:r>
          </a:p>
        </p:txBody>
      </p:sp>
      <p:cxnSp>
        <p:nvCxnSpPr>
          <p:cNvPr id="146" name="직선 화살표 연결선 145"/>
          <p:cNvCxnSpPr/>
          <p:nvPr/>
        </p:nvCxnSpPr>
        <p:spPr bwMode="auto">
          <a:xfrm>
            <a:off x="1854606" y="2484346"/>
            <a:ext cx="2643206" cy="1588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arrow" w="med" len="med"/>
            <a:tailEnd type="none" w="med" len="med"/>
          </a:ln>
          <a:effectLst/>
        </p:spPr>
      </p:cxnSp>
      <p:cxnSp>
        <p:nvCxnSpPr>
          <p:cNvPr id="147" name="직선 화살표 연결선 146"/>
          <p:cNvCxnSpPr/>
          <p:nvPr/>
        </p:nvCxnSpPr>
        <p:spPr bwMode="auto">
          <a:xfrm>
            <a:off x="1854606" y="2912974"/>
            <a:ext cx="2643206" cy="1588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48" name="직선 화살표 연결선 147"/>
          <p:cNvCxnSpPr/>
          <p:nvPr/>
        </p:nvCxnSpPr>
        <p:spPr bwMode="auto">
          <a:xfrm>
            <a:off x="1854606" y="3639933"/>
            <a:ext cx="2643206" cy="1588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dash"/>
            <a:round/>
            <a:headEnd type="arrow" w="med" len="med"/>
            <a:tailEnd type="none" w="med" len="med"/>
          </a:ln>
          <a:effectLst/>
        </p:spPr>
      </p:cxnSp>
      <p:cxnSp>
        <p:nvCxnSpPr>
          <p:cNvPr id="149" name="직선 화살표 연결선 148"/>
          <p:cNvCxnSpPr/>
          <p:nvPr/>
        </p:nvCxnSpPr>
        <p:spPr bwMode="auto">
          <a:xfrm>
            <a:off x="1854606" y="4427339"/>
            <a:ext cx="2643206" cy="1588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dash"/>
            <a:round/>
            <a:headEnd type="arrow" w="med" len="med"/>
            <a:tailEnd type="none" w="med" len="med"/>
          </a:ln>
          <a:effectLst/>
        </p:spPr>
      </p:cxnSp>
      <p:cxnSp>
        <p:nvCxnSpPr>
          <p:cNvPr id="150" name="직선 화살표 연결선 149"/>
          <p:cNvCxnSpPr/>
          <p:nvPr/>
        </p:nvCxnSpPr>
        <p:spPr bwMode="auto">
          <a:xfrm>
            <a:off x="1854606" y="3998711"/>
            <a:ext cx="2643206" cy="1588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dash"/>
            <a:round/>
            <a:headEnd type="none" w="med" len="med"/>
            <a:tailEnd type="arrow"/>
          </a:ln>
          <a:effectLst/>
        </p:spPr>
      </p:cxnSp>
      <p:cxnSp>
        <p:nvCxnSpPr>
          <p:cNvPr id="151" name="직선 화살표 연결선 150"/>
          <p:cNvCxnSpPr/>
          <p:nvPr/>
        </p:nvCxnSpPr>
        <p:spPr bwMode="auto">
          <a:xfrm>
            <a:off x="1854606" y="4782941"/>
            <a:ext cx="2643206" cy="1588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dash"/>
            <a:round/>
            <a:headEnd type="none" w="med" len="med"/>
            <a:tailEnd type="arrow"/>
          </a:ln>
          <a:effectLst/>
        </p:spPr>
      </p:cxnSp>
      <p:cxnSp>
        <p:nvCxnSpPr>
          <p:cNvPr id="152" name="직선 화살표 연결선 151"/>
          <p:cNvCxnSpPr/>
          <p:nvPr/>
        </p:nvCxnSpPr>
        <p:spPr bwMode="auto">
          <a:xfrm>
            <a:off x="1854606" y="5498909"/>
            <a:ext cx="2643206" cy="1588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arrow" w="med" len="med"/>
            <a:tailEnd type="none" w="med" len="med"/>
          </a:ln>
          <a:effectLst/>
        </p:spPr>
      </p:cxnSp>
      <p:cxnSp>
        <p:nvCxnSpPr>
          <p:cNvPr id="153" name="직선 화살표 연결선 152"/>
          <p:cNvCxnSpPr/>
          <p:nvPr/>
        </p:nvCxnSpPr>
        <p:spPr bwMode="auto">
          <a:xfrm>
            <a:off x="1854606" y="5856099"/>
            <a:ext cx="2643206" cy="1588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54" name="TextBox 153"/>
          <p:cNvSpPr txBox="1"/>
          <p:nvPr/>
        </p:nvSpPr>
        <p:spPr>
          <a:xfrm>
            <a:off x="5570926" y="3174430"/>
            <a:ext cx="461665" cy="369458"/>
          </a:xfrm>
          <a:prstGeom prst="rect">
            <a:avLst/>
          </a:prstGeom>
          <a:noFill/>
          <a:ln w="12700">
            <a:noFill/>
          </a:ln>
        </p:spPr>
        <p:txBody>
          <a:bodyPr vert="eaVert" wrap="square" rtlCol="0">
            <a:spAutoFit/>
          </a:bodyPr>
          <a:lstStyle/>
          <a:p>
            <a:r>
              <a:rPr lang="en-US" altLang="ko-KR" dirty="0"/>
              <a:t>…</a:t>
            </a:r>
            <a:endParaRPr lang="ko-KR" altLang="en-US" dirty="0"/>
          </a:p>
        </p:txBody>
      </p:sp>
      <p:sp>
        <p:nvSpPr>
          <p:cNvPr id="155" name="직사각형 154"/>
          <p:cNvSpPr/>
          <p:nvPr/>
        </p:nvSpPr>
        <p:spPr>
          <a:xfrm>
            <a:off x="5559826" y="2309563"/>
            <a:ext cx="394660" cy="246221"/>
          </a:xfrm>
          <a:prstGeom prst="rect">
            <a:avLst/>
          </a:prstGeom>
          <a:ln w="12700">
            <a:solidFill>
              <a:schemeClr val="bg1"/>
            </a:solidFill>
          </a:ln>
        </p:spPr>
        <p:txBody>
          <a:bodyPr wrap="none">
            <a:spAutoFit/>
          </a:bodyPr>
          <a:lstStyle/>
          <a:p>
            <a:r>
              <a:rPr lang="en-US" altLang="ko-KR" sz="1000" dirty="0"/>
              <a:t>Poll</a:t>
            </a:r>
            <a:endParaRPr lang="ko-KR" altLang="en-US" sz="1000" dirty="0"/>
          </a:p>
        </p:txBody>
      </p:sp>
      <p:sp>
        <p:nvSpPr>
          <p:cNvPr id="156" name="직사각형 155"/>
          <p:cNvSpPr/>
          <p:nvPr/>
        </p:nvSpPr>
        <p:spPr>
          <a:xfrm>
            <a:off x="5403434" y="2825824"/>
            <a:ext cx="708848" cy="246221"/>
          </a:xfrm>
          <a:prstGeom prst="rect">
            <a:avLst/>
          </a:prstGeom>
          <a:ln w="12700">
            <a:noFill/>
          </a:ln>
        </p:spPr>
        <p:txBody>
          <a:bodyPr wrap="none">
            <a:spAutoFit/>
          </a:bodyPr>
          <a:lstStyle/>
          <a:p>
            <a:r>
              <a:rPr lang="en-US" altLang="ko-KR" sz="1000" dirty="0"/>
              <a:t>Response</a:t>
            </a:r>
          </a:p>
        </p:txBody>
      </p:sp>
      <p:sp>
        <p:nvSpPr>
          <p:cNvPr id="157" name="직사각형 156"/>
          <p:cNvSpPr/>
          <p:nvPr/>
        </p:nvSpPr>
        <p:spPr>
          <a:xfrm>
            <a:off x="5173528" y="3888288"/>
            <a:ext cx="1172116" cy="246221"/>
          </a:xfrm>
          <a:prstGeom prst="rect">
            <a:avLst/>
          </a:prstGeom>
          <a:ln w="12700">
            <a:noFill/>
          </a:ln>
        </p:spPr>
        <p:txBody>
          <a:bodyPr wrap="none">
            <a:spAutoFit/>
          </a:bodyPr>
          <a:lstStyle/>
          <a:p>
            <a:r>
              <a:rPr lang="en-US" altLang="ko-KR" sz="1000" dirty="0">
                <a:solidFill>
                  <a:srgbClr val="FF0000"/>
                </a:solidFill>
              </a:rPr>
              <a:t>Poll(Client EMA1)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158" name="직사각형 157"/>
          <p:cNvSpPr/>
          <p:nvPr/>
        </p:nvSpPr>
        <p:spPr>
          <a:xfrm>
            <a:off x="4916884" y="4243047"/>
            <a:ext cx="1830950" cy="246221"/>
          </a:xfrm>
          <a:prstGeom prst="rect">
            <a:avLst/>
          </a:prstGeom>
          <a:ln w="12700">
            <a:noFill/>
          </a:ln>
        </p:spPr>
        <p:txBody>
          <a:bodyPr wrap="none">
            <a:spAutoFit/>
          </a:bodyPr>
          <a:lstStyle/>
          <a:p>
            <a:r>
              <a:rPr lang="en-US" altLang="ko-KR" sz="1000" dirty="0" err="1">
                <a:solidFill>
                  <a:srgbClr val="FF0000"/>
                </a:solidFill>
              </a:rPr>
              <a:t>DistributeEvent</a:t>
            </a:r>
            <a:r>
              <a:rPr lang="en-US" altLang="ko-KR" sz="1000" dirty="0">
                <a:solidFill>
                  <a:srgbClr val="FF0000"/>
                </a:solidFill>
              </a:rPr>
              <a:t>(Client EMA1)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159" name="직사각형 158"/>
          <p:cNvSpPr/>
          <p:nvPr/>
        </p:nvSpPr>
        <p:spPr>
          <a:xfrm>
            <a:off x="5014551" y="4621741"/>
            <a:ext cx="1688283" cy="246221"/>
          </a:xfrm>
          <a:prstGeom prst="rect">
            <a:avLst/>
          </a:prstGeom>
          <a:ln w="12700">
            <a:noFill/>
          </a:ln>
        </p:spPr>
        <p:txBody>
          <a:bodyPr wrap="none">
            <a:spAutoFit/>
          </a:bodyPr>
          <a:lstStyle/>
          <a:p>
            <a:r>
              <a:rPr lang="en-US" altLang="ko-KR" sz="1000" dirty="0" err="1">
                <a:solidFill>
                  <a:srgbClr val="FF0000"/>
                </a:solidFill>
              </a:rPr>
              <a:t>createdEvent</a:t>
            </a:r>
            <a:r>
              <a:rPr lang="en-US" altLang="ko-KR" sz="1000" dirty="0">
                <a:solidFill>
                  <a:srgbClr val="FF0000"/>
                </a:solidFill>
              </a:rPr>
              <a:t>(Client EMA1)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160" name="직사각형 159"/>
          <p:cNvSpPr/>
          <p:nvPr/>
        </p:nvSpPr>
        <p:spPr>
          <a:xfrm>
            <a:off x="5073654" y="5031296"/>
            <a:ext cx="1486304" cy="246221"/>
          </a:xfrm>
          <a:prstGeom prst="rect">
            <a:avLst/>
          </a:prstGeom>
          <a:ln w="12700">
            <a:noFill/>
          </a:ln>
        </p:spPr>
        <p:txBody>
          <a:bodyPr wrap="none">
            <a:spAutoFit/>
          </a:bodyPr>
          <a:lstStyle/>
          <a:p>
            <a:r>
              <a:rPr lang="en-US" altLang="ko-KR" sz="1000" dirty="0">
                <a:solidFill>
                  <a:srgbClr val="FF0000"/>
                </a:solidFill>
              </a:rPr>
              <a:t>Response(Client EMA1)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161" name="TextBox 160"/>
          <p:cNvSpPr txBox="1"/>
          <p:nvPr/>
        </p:nvSpPr>
        <p:spPr>
          <a:xfrm>
            <a:off x="5559826" y="6270560"/>
            <a:ext cx="461665" cy="369458"/>
          </a:xfrm>
          <a:prstGeom prst="rect">
            <a:avLst/>
          </a:prstGeom>
          <a:noFill/>
          <a:ln w="12700">
            <a:noFill/>
          </a:ln>
        </p:spPr>
        <p:txBody>
          <a:bodyPr vert="eaVert" wrap="square" rtlCol="0">
            <a:spAutoFit/>
          </a:bodyPr>
          <a:lstStyle/>
          <a:p>
            <a:r>
              <a:rPr lang="en-US" altLang="ko-KR" dirty="0"/>
              <a:t>…</a:t>
            </a:r>
            <a:endParaRPr lang="ko-KR" altLang="en-US" dirty="0"/>
          </a:p>
        </p:txBody>
      </p:sp>
      <p:sp>
        <p:nvSpPr>
          <p:cNvPr id="162" name="직사각형 161"/>
          <p:cNvSpPr/>
          <p:nvPr/>
        </p:nvSpPr>
        <p:spPr>
          <a:xfrm>
            <a:off x="5583612" y="5333497"/>
            <a:ext cx="394660" cy="246221"/>
          </a:xfrm>
          <a:prstGeom prst="rect">
            <a:avLst/>
          </a:prstGeom>
          <a:ln w="12700">
            <a:noFill/>
          </a:ln>
        </p:spPr>
        <p:txBody>
          <a:bodyPr wrap="none">
            <a:spAutoFit/>
          </a:bodyPr>
          <a:lstStyle/>
          <a:p>
            <a:r>
              <a:rPr lang="en-US" altLang="ko-KR" sz="1000" dirty="0"/>
              <a:t>Poll</a:t>
            </a:r>
            <a:endParaRPr lang="ko-KR" altLang="en-US" sz="1000" dirty="0"/>
          </a:p>
        </p:txBody>
      </p:sp>
      <p:cxnSp>
        <p:nvCxnSpPr>
          <p:cNvPr id="163" name="직선 화살표 연결선 162"/>
          <p:cNvCxnSpPr/>
          <p:nvPr/>
        </p:nvCxnSpPr>
        <p:spPr bwMode="auto">
          <a:xfrm>
            <a:off x="4488256" y="2627222"/>
            <a:ext cx="2786082" cy="1588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dashDot"/>
            <a:round/>
            <a:headEnd type="arrow" w="med" len="med"/>
            <a:tailEnd type="none" w="med" len="med"/>
          </a:ln>
          <a:effectLst/>
        </p:spPr>
      </p:cxnSp>
      <p:cxnSp>
        <p:nvCxnSpPr>
          <p:cNvPr id="164" name="직선 화살표 연결선 163"/>
          <p:cNvCxnSpPr/>
          <p:nvPr/>
        </p:nvCxnSpPr>
        <p:spPr bwMode="auto">
          <a:xfrm>
            <a:off x="4469208" y="3079541"/>
            <a:ext cx="2643206" cy="1588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dashDot"/>
            <a:round/>
            <a:headEnd type="none" w="med" len="med"/>
            <a:tailEnd type="arrow"/>
          </a:ln>
          <a:effectLst/>
        </p:spPr>
      </p:cxnSp>
      <p:cxnSp>
        <p:nvCxnSpPr>
          <p:cNvPr id="165" name="직선 화살표 연결선 164"/>
          <p:cNvCxnSpPr/>
          <p:nvPr/>
        </p:nvCxnSpPr>
        <p:spPr bwMode="auto">
          <a:xfrm>
            <a:off x="4469208" y="4156612"/>
            <a:ext cx="2643206" cy="1588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dashDot"/>
            <a:round/>
            <a:headEnd type="arrow" w="med" len="med"/>
            <a:tailEnd type="none" w="med" len="med"/>
          </a:ln>
          <a:effectLst/>
        </p:spPr>
      </p:cxnSp>
      <p:cxnSp>
        <p:nvCxnSpPr>
          <p:cNvPr id="166" name="직선 화살표 연결선 165"/>
          <p:cNvCxnSpPr/>
          <p:nvPr/>
        </p:nvCxnSpPr>
        <p:spPr bwMode="auto">
          <a:xfrm>
            <a:off x="4469208" y="4944018"/>
            <a:ext cx="2643206" cy="1588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dashDot"/>
            <a:round/>
            <a:headEnd type="arrow" w="med" len="med"/>
            <a:tailEnd type="none" w="med" len="med"/>
          </a:ln>
          <a:effectLst/>
        </p:spPr>
      </p:cxnSp>
      <p:cxnSp>
        <p:nvCxnSpPr>
          <p:cNvPr id="167" name="직선 화살표 연결선 166"/>
          <p:cNvCxnSpPr/>
          <p:nvPr/>
        </p:nvCxnSpPr>
        <p:spPr bwMode="auto">
          <a:xfrm>
            <a:off x="4469208" y="4515390"/>
            <a:ext cx="2643206" cy="1588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dashDot"/>
            <a:round/>
            <a:headEnd type="none" w="med" len="med"/>
            <a:tailEnd type="arrow"/>
          </a:ln>
          <a:effectLst/>
        </p:spPr>
      </p:cxnSp>
      <p:cxnSp>
        <p:nvCxnSpPr>
          <p:cNvPr id="168" name="직선 화살표 연결선 167"/>
          <p:cNvCxnSpPr/>
          <p:nvPr/>
        </p:nvCxnSpPr>
        <p:spPr bwMode="auto">
          <a:xfrm>
            <a:off x="4469208" y="5299620"/>
            <a:ext cx="2643206" cy="1588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dashDot"/>
            <a:round/>
            <a:headEnd type="none" w="med" len="med"/>
            <a:tailEnd type="arrow"/>
          </a:ln>
          <a:effectLst/>
        </p:spPr>
      </p:cxnSp>
      <p:sp>
        <p:nvSpPr>
          <p:cNvPr id="176" name="직사각형 175"/>
          <p:cNvSpPr/>
          <p:nvPr/>
        </p:nvSpPr>
        <p:spPr bwMode="auto">
          <a:xfrm>
            <a:off x="6683786" y="1412776"/>
            <a:ext cx="1500198" cy="500066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1200" b="1" dirty="0"/>
              <a:t>CEMA</a:t>
            </a:r>
          </a:p>
        </p:txBody>
      </p:sp>
      <p:sp>
        <p:nvSpPr>
          <p:cNvPr id="177" name="직사각형 176"/>
          <p:cNvSpPr/>
          <p:nvPr/>
        </p:nvSpPr>
        <p:spPr bwMode="auto">
          <a:xfrm>
            <a:off x="6540910" y="1555652"/>
            <a:ext cx="1500198" cy="500066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1200" b="1" dirty="0"/>
              <a:t>CEMA</a:t>
            </a:r>
          </a:p>
        </p:txBody>
      </p:sp>
      <p:cxnSp>
        <p:nvCxnSpPr>
          <p:cNvPr id="178" name="직선 연결선 177"/>
          <p:cNvCxnSpPr/>
          <p:nvPr/>
        </p:nvCxnSpPr>
        <p:spPr bwMode="auto">
          <a:xfrm rot="16200000" flipH="1">
            <a:off x="4958008" y="4376692"/>
            <a:ext cx="4629303" cy="15689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79" name="직선 연결선 178"/>
          <p:cNvCxnSpPr/>
          <p:nvPr/>
        </p:nvCxnSpPr>
        <p:spPr bwMode="auto">
          <a:xfrm rot="16200000" flipH="1">
            <a:off x="5091360" y="4362526"/>
            <a:ext cx="4629303" cy="15689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80" name="직사각형 179"/>
          <p:cNvSpPr/>
          <p:nvPr/>
        </p:nvSpPr>
        <p:spPr bwMode="auto">
          <a:xfrm>
            <a:off x="6398034" y="1711900"/>
            <a:ext cx="1500198" cy="500066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1200" b="1" dirty="0"/>
              <a:t>Client EMA 1</a:t>
            </a:r>
          </a:p>
        </p:txBody>
      </p:sp>
      <p:cxnSp>
        <p:nvCxnSpPr>
          <p:cNvPr id="182" name="직선 화살표 연결선 181"/>
          <p:cNvCxnSpPr/>
          <p:nvPr/>
        </p:nvCxnSpPr>
        <p:spPr bwMode="auto">
          <a:xfrm>
            <a:off x="4488256" y="2555784"/>
            <a:ext cx="2643206" cy="1588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dashDot"/>
            <a:round/>
            <a:headEnd type="arrow" w="med" len="med"/>
            <a:tailEnd type="none" w="med" len="med"/>
          </a:ln>
          <a:effectLst/>
        </p:spPr>
      </p:cxnSp>
      <p:cxnSp>
        <p:nvCxnSpPr>
          <p:cNvPr id="183" name="직선 화살표 연결선 182"/>
          <p:cNvCxnSpPr/>
          <p:nvPr/>
        </p:nvCxnSpPr>
        <p:spPr bwMode="auto">
          <a:xfrm>
            <a:off x="4488256" y="2697072"/>
            <a:ext cx="2857520" cy="1588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dashDot"/>
            <a:round/>
            <a:headEnd type="arrow" w="med" len="med"/>
            <a:tailEnd type="none" w="med" len="med"/>
          </a:ln>
          <a:effectLst/>
        </p:spPr>
      </p:cxnSp>
      <p:cxnSp>
        <p:nvCxnSpPr>
          <p:cNvPr id="184" name="직선 화살표 연결선 183"/>
          <p:cNvCxnSpPr/>
          <p:nvPr/>
        </p:nvCxnSpPr>
        <p:spPr bwMode="auto">
          <a:xfrm>
            <a:off x="4488256" y="3127288"/>
            <a:ext cx="2786082" cy="1588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dashDot"/>
            <a:round/>
            <a:headEnd type="none" w="med" len="med"/>
            <a:tailEnd type="arrow"/>
          </a:ln>
          <a:effectLst/>
        </p:spPr>
      </p:cxnSp>
      <p:cxnSp>
        <p:nvCxnSpPr>
          <p:cNvPr id="185" name="직선 화살표 연결선 184"/>
          <p:cNvCxnSpPr/>
          <p:nvPr/>
        </p:nvCxnSpPr>
        <p:spPr bwMode="auto">
          <a:xfrm>
            <a:off x="4488256" y="3197138"/>
            <a:ext cx="2928958" cy="1588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dashDot"/>
            <a:round/>
            <a:headEnd type="none" w="med" len="med"/>
            <a:tailEnd type="arrow"/>
          </a:ln>
          <a:effectLst/>
        </p:spPr>
      </p:cxnSp>
      <p:cxnSp>
        <p:nvCxnSpPr>
          <p:cNvPr id="186" name="직선 화살표 연결선 185"/>
          <p:cNvCxnSpPr/>
          <p:nvPr/>
        </p:nvCxnSpPr>
        <p:spPr bwMode="auto">
          <a:xfrm>
            <a:off x="4488256" y="5627618"/>
            <a:ext cx="2786082" cy="1588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dashDot"/>
            <a:round/>
            <a:headEnd type="arrow" w="med" len="med"/>
            <a:tailEnd type="none" w="med" len="med"/>
          </a:ln>
          <a:effectLst/>
        </p:spPr>
      </p:cxnSp>
      <p:cxnSp>
        <p:nvCxnSpPr>
          <p:cNvPr id="187" name="직선 화살표 연결선 186"/>
          <p:cNvCxnSpPr/>
          <p:nvPr/>
        </p:nvCxnSpPr>
        <p:spPr bwMode="auto">
          <a:xfrm>
            <a:off x="4488256" y="5556180"/>
            <a:ext cx="2643206" cy="1588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dashDot"/>
            <a:round/>
            <a:headEnd type="arrow" w="med" len="med"/>
            <a:tailEnd type="none" w="med" len="med"/>
          </a:ln>
          <a:effectLst/>
        </p:spPr>
      </p:cxnSp>
      <p:cxnSp>
        <p:nvCxnSpPr>
          <p:cNvPr id="188" name="직선 화살표 연결선 187"/>
          <p:cNvCxnSpPr/>
          <p:nvPr/>
        </p:nvCxnSpPr>
        <p:spPr bwMode="auto">
          <a:xfrm>
            <a:off x="4488256" y="5697468"/>
            <a:ext cx="2857520" cy="1588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dashDot"/>
            <a:round/>
            <a:headEnd type="arrow" w="med" len="med"/>
            <a:tailEnd type="none" w="med" len="med"/>
          </a:ln>
          <a:effectLst/>
        </p:spPr>
      </p:cxnSp>
      <p:sp>
        <p:nvSpPr>
          <p:cNvPr id="189" name="직사각형 188"/>
          <p:cNvSpPr/>
          <p:nvPr/>
        </p:nvSpPr>
        <p:spPr>
          <a:xfrm>
            <a:off x="5416950" y="5738587"/>
            <a:ext cx="708848" cy="246221"/>
          </a:xfrm>
          <a:prstGeom prst="rect">
            <a:avLst/>
          </a:prstGeom>
          <a:ln w="12700">
            <a:noFill/>
          </a:ln>
        </p:spPr>
        <p:txBody>
          <a:bodyPr wrap="none">
            <a:spAutoFit/>
          </a:bodyPr>
          <a:lstStyle/>
          <a:p>
            <a:r>
              <a:rPr lang="en-US" altLang="ko-KR" sz="1000" dirty="0"/>
              <a:t>Response</a:t>
            </a:r>
          </a:p>
        </p:txBody>
      </p:sp>
      <p:cxnSp>
        <p:nvCxnSpPr>
          <p:cNvPr id="190" name="직선 화살표 연결선 189"/>
          <p:cNvCxnSpPr/>
          <p:nvPr/>
        </p:nvCxnSpPr>
        <p:spPr bwMode="auto">
          <a:xfrm>
            <a:off x="4482724" y="5983220"/>
            <a:ext cx="2643206" cy="1588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dashDot"/>
            <a:round/>
            <a:headEnd type="none" w="med" len="med"/>
            <a:tailEnd type="arrow"/>
          </a:ln>
          <a:effectLst/>
        </p:spPr>
      </p:cxnSp>
      <p:cxnSp>
        <p:nvCxnSpPr>
          <p:cNvPr id="191" name="직선 화살표 연결선 190"/>
          <p:cNvCxnSpPr/>
          <p:nvPr/>
        </p:nvCxnSpPr>
        <p:spPr bwMode="auto">
          <a:xfrm>
            <a:off x="4501772" y="6054658"/>
            <a:ext cx="2786082" cy="1588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dashDot"/>
            <a:round/>
            <a:headEnd type="none" w="med" len="med"/>
            <a:tailEnd type="arrow"/>
          </a:ln>
          <a:effectLst/>
        </p:spPr>
      </p:cxnSp>
      <p:cxnSp>
        <p:nvCxnSpPr>
          <p:cNvPr id="192" name="직선 화살표 연결선 191"/>
          <p:cNvCxnSpPr/>
          <p:nvPr/>
        </p:nvCxnSpPr>
        <p:spPr bwMode="auto">
          <a:xfrm>
            <a:off x="4501772" y="6126096"/>
            <a:ext cx="2928958" cy="1588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dashDot"/>
            <a:round/>
            <a:headEnd type="none" w="med" len="med"/>
            <a:tailEnd type="arrow"/>
          </a:ln>
          <a:effectLst/>
        </p:spPr>
      </p:cxnSp>
      <p:sp>
        <p:nvSpPr>
          <p:cNvPr id="193" name="직사각형 192"/>
          <p:cNvSpPr/>
          <p:nvPr/>
        </p:nvSpPr>
        <p:spPr>
          <a:xfrm>
            <a:off x="8131594" y="1912842"/>
            <a:ext cx="357790" cy="369332"/>
          </a:xfrm>
          <a:prstGeom prst="rect">
            <a:avLst/>
          </a:prstGeom>
          <a:ln w="12700">
            <a:noFill/>
          </a:ln>
        </p:spPr>
        <p:txBody>
          <a:bodyPr wrap="none">
            <a:spAutoFit/>
          </a:bodyPr>
          <a:lstStyle/>
          <a:p>
            <a:r>
              <a:rPr lang="en-US" altLang="ko-KR" dirty="0"/>
              <a:t>…</a:t>
            </a:r>
            <a:endParaRPr lang="ko-KR" altLang="en-US" dirty="0"/>
          </a:p>
        </p:txBody>
      </p:sp>
      <p:cxnSp>
        <p:nvCxnSpPr>
          <p:cNvPr id="84" name="직선 화살표 연결선 83"/>
          <p:cNvCxnSpPr/>
          <p:nvPr/>
        </p:nvCxnSpPr>
        <p:spPr bwMode="auto">
          <a:xfrm>
            <a:off x="1674058" y="3572502"/>
            <a:ext cx="17622" cy="1705015"/>
          </a:xfrm>
          <a:prstGeom prst="straightConnector1">
            <a:avLst/>
          </a:prstGeom>
          <a:solidFill>
            <a:schemeClr val="accent1"/>
          </a:solidFill>
          <a:ln w="12699" cap="flat" cmpd="sng" algn="ctr">
            <a:solidFill>
              <a:srgbClr val="FF0000"/>
            </a:solidFill>
            <a:prstDash val="solid"/>
            <a:round/>
            <a:headEnd type="triangle" w="med" len="med"/>
            <a:tailEnd type="triangle"/>
          </a:ln>
          <a:effectLst/>
        </p:spPr>
      </p:cxnSp>
      <p:sp>
        <p:nvSpPr>
          <p:cNvPr id="87" name="TextBox 86"/>
          <p:cNvSpPr txBox="1"/>
          <p:nvPr/>
        </p:nvSpPr>
        <p:spPr>
          <a:xfrm>
            <a:off x="384590" y="4166689"/>
            <a:ext cx="8947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Measuring</a:t>
            </a:r>
          </a:p>
          <a:p>
            <a:pPr algn="ctr"/>
            <a:r>
              <a:rPr lang="en-US" altLang="ko-KR" sz="1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Section</a:t>
            </a:r>
          </a:p>
        </p:txBody>
      </p:sp>
      <p:cxnSp>
        <p:nvCxnSpPr>
          <p:cNvPr id="88" name="직선 연결선 87"/>
          <p:cNvCxnSpPr/>
          <p:nvPr/>
        </p:nvCxnSpPr>
        <p:spPr bwMode="auto">
          <a:xfrm>
            <a:off x="1458950" y="3570914"/>
            <a:ext cx="357190" cy="1588"/>
          </a:xfrm>
          <a:prstGeom prst="line">
            <a:avLst/>
          </a:prstGeom>
          <a:solidFill>
            <a:schemeClr val="accent1"/>
          </a:solidFill>
          <a:ln w="12699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9" name="직선 연결선 88"/>
          <p:cNvCxnSpPr/>
          <p:nvPr/>
        </p:nvCxnSpPr>
        <p:spPr bwMode="auto">
          <a:xfrm>
            <a:off x="1458950" y="5299620"/>
            <a:ext cx="357190" cy="1588"/>
          </a:xfrm>
          <a:prstGeom prst="line">
            <a:avLst/>
          </a:prstGeom>
          <a:solidFill>
            <a:schemeClr val="accent1"/>
          </a:solidFill>
          <a:ln w="12699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2391942273"/>
      </p:ext>
    </p:extLst>
  </p:cSld>
  <p:clrMapOvr>
    <a:masterClrMapping/>
  </p:clrMapOvr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Message </a:t>
            </a:r>
            <a:r>
              <a:rPr lang="en-US" altLang="ko-KR" b="1" dirty="0" smtClean="0"/>
              <a:t>Flow(4) PUSH</a:t>
            </a:r>
            <a:br>
              <a:rPr lang="en-US" altLang="ko-KR" b="1" dirty="0" smtClean="0"/>
            </a:br>
            <a:r>
              <a:rPr lang="en-US" altLang="ko-KR" b="1" dirty="0" smtClean="0"/>
              <a:t>Event Response Time - MQTT/CoAP</a:t>
            </a:r>
            <a:endParaRPr lang="ko-KR" altLang="en-US" b="1" dirty="0"/>
          </a:p>
        </p:txBody>
      </p:sp>
      <p:sp>
        <p:nvSpPr>
          <p:cNvPr id="131" name="직사각형 130"/>
          <p:cNvSpPr/>
          <p:nvPr/>
        </p:nvSpPr>
        <p:spPr bwMode="auto">
          <a:xfrm>
            <a:off x="1111622" y="1711900"/>
            <a:ext cx="1411990" cy="500066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300" b="1" i="0" u="none" strike="noStrike" cap="none" normalizeH="0" baseline="0" dirty="0">
                <a:ln>
                  <a:noFill/>
                </a:ln>
                <a:effectLst/>
                <a:latin typeface="Times New Roman" pitchFamily="18" charset="0"/>
                <a:ea typeface="굴림" pitchFamily="50" charset="-127"/>
              </a:rPr>
              <a:t>VTN</a:t>
            </a:r>
            <a:endParaRPr kumimoji="0" lang="ko-KR" altLang="en-US" sz="1300" b="1" i="0" u="none" strike="noStrike" cap="none" normalizeH="0" baseline="0" dirty="0">
              <a:ln>
                <a:noFill/>
              </a:ln>
              <a:effectLst/>
              <a:latin typeface="Times New Roman" pitchFamily="18" charset="0"/>
              <a:ea typeface="굴림" pitchFamily="50" charset="-127"/>
            </a:endParaRPr>
          </a:p>
        </p:txBody>
      </p:sp>
      <p:cxnSp>
        <p:nvCxnSpPr>
          <p:cNvPr id="132" name="직선 연결선 131"/>
          <p:cNvCxnSpPr/>
          <p:nvPr/>
        </p:nvCxnSpPr>
        <p:spPr bwMode="auto">
          <a:xfrm rot="5400000">
            <a:off x="-407526" y="4462264"/>
            <a:ext cx="4500594" cy="1588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3" name="직선 연결선 132"/>
          <p:cNvCxnSpPr/>
          <p:nvPr/>
        </p:nvCxnSpPr>
        <p:spPr bwMode="auto">
          <a:xfrm rot="5400000">
            <a:off x="2236474" y="4461470"/>
            <a:ext cx="4500594" cy="1588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4" name="직선 연결선 133"/>
          <p:cNvCxnSpPr/>
          <p:nvPr/>
        </p:nvCxnSpPr>
        <p:spPr bwMode="auto">
          <a:xfrm rot="16200000" flipH="1">
            <a:off x="4805608" y="4375897"/>
            <a:ext cx="4629303" cy="15689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5" name="직사각형 134"/>
          <p:cNvSpPr/>
          <p:nvPr/>
        </p:nvSpPr>
        <p:spPr bwMode="auto">
          <a:xfrm>
            <a:off x="3914473" y="1711900"/>
            <a:ext cx="1143008" cy="500066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300" b="1" dirty="0">
                <a:latin typeface="Times New Roman" pitchFamily="18" charset="0"/>
                <a:ea typeface="굴림" pitchFamily="50" charset="-127"/>
              </a:rPr>
              <a:t>Server EMA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300" b="1" dirty="0">
                <a:latin typeface="Times New Roman" pitchFamily="18" charset="0"/>
                <a:ea typeface="굴림" pitchFamily="50" charset="-127"/>
              </a:rPr>
              <a:t>(Aggregator)</a:t>
            </a:r>
          </a:p>
        </p:txBody>
      </p:sp>
      <p:sp>
        <p:nvSpPr>
          <p:cNvPr id="136" name="TextBox 135"/>
          <p:cNvSpPr txBox="1"/>
          <p:nvPr/>
        </p:nvSpPr>
        <p:spPr>
          <a:xfrm>
            <a:off x="2956322" y="3022030"/>
            <a:ext cx="461665" cy="369458"/>
          </a:xfrm>
          <a:prstGeom prst="rect">
            <a:avLst/>
          </a:prstGeom>
          <a:noFill/>
          <a:ln w="12700">
            <a:noFill/>
          </a:ln>
        </p:spPr>
        <p:txBody>
          <a:bodyPr vert="eaVert" wrap="square" rtlCol="0">
            <a:spAutoFit/>
          </a:bodyPr>
          <a:lstStyle/>
          <a:p>
            <a:r>
              <a:rPr lang="en-US" altLang="ko-KR" dirty="0"/>
              <a:t>…</a:t>
            </a:r>
            <a:endParaRPr lang="ko-KR" altLang="en-US" dirty="0"/>
          </a:p>
        </p:txBody>
      </p:sp>
      <p:sp>
        <p:nvSpPr>
          <p:cNvPr id="137" name="직사각형 136"/>
          <p:cNvSpPr/>
          <p:nvPr/>
        </p:nvSpPr>
        <p:spPr>
          <a:xfrm>
            <a:off x="2665162" y="2132856"/>
            <a:ext cx="982961" cy="246221"/>
          </a:xfrm>
          <a:prstGeom prst="rect">
            <a:avLst/>
          </a:prstGeom>
          <a:ln w="12700">
            <a:noFill/>
          </a:ln>
        </p:spPr>
        <p:txBody>
          <a:bodyPr wrap="none">
            <a:spAutoFit/>
          </a:bodyPr>
          <a:lstStyle/>
          <a:p>
            <a:r>
              <a:rPr lang="en-US" altLang="ko-KR" sz="1000" dirty="0" smtClean="0"/>
              <a:t>Update Report</a:t>
            </a:r>
            <a:endParaRPr lang="ko-KR" altLang="en-US" sz="1000" dirty="0"/>
          </a:p>
        </p:txBody>
      </p:sp>
      <p:sp>
        <p:nvSpPr>
          <p:cNvPr id="138" name="직사각형 137"/>
          <p:cNvSpPr/>
          <p:nvPr/>
        </p:nvSpPr>
        <p:spPr>
          <a:xfrm>
            <a:off x="2788832" y="2577361"/>
            <a:ext cx="1053494" cy="246221"/>
          </a:xfrm>
          <a:prstGeom prst="rect">
            <a:avLst/>
          </a:prstGeom>
          <a:ln w="12700">
            <a:noFill/>
          </a:ln>
        </p:spPr>
        <p:txBody>
          <a:bodyPr wrap="none">
            <a:spAutoFit/>
          </a:bodyPr>
          <a:lstStyle/>
          <a:p>
            <a:r>
              <a:rPr lang="en-US" altLang="ko-KR" sz="1000" dirty="0" smtClean="0"/>
              <a:t>Updated Report</a:t>
            </a:r>
            <a:endParaRPr lang="en-US" altLang="ko-KR" sz="1000" dirty="0"/>
          </a:p>
        </p:txBody>
      </p:sp>
      <p:sp>
        <p:nvSpPr>
          <p:cNvPr id="139" name="직사각형 138"/>
          <p:cNvSpPr/>
          <p:nvPr/>
        </p:nvSpPr>
        <p:spPr>
          <a:xfrm>
            <a:off x="2789028" y="4594155"/>
            <a:ext cx="708848" cy="246221"/>
          </a:xfrm>
          <a:prstGeom prst="rect">
            <a:avLst/>
          </a:prstGeom>
          <a:ln w="12700">
            <a:noFill/>
          </a:ln>
        </p:spPr>
        <p:txBody>
          <a:bodyPr wrap="none">
            <a:spAutoFit/>
          </a:bodyPr>
          <a:lstStyle/>
          <a:p>
            <a:r>
              <a:rPr lang="en-US" altLang="ko-KR" sz="1000" dirty="0" smtClean="0">
                <a:solidFill>
                  <a:srgbClr val="FF0000"/>
                </a:solidFill>
              </a:rPr>
              <a:t>Response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140" name="직사각형 139"/>
          <p:cNvSpPr/>
          <p:nvPr/>
        </p:nvSpPr>
        <p:spPr>
          <a:xfrm>
            <a:off x="2610986" y="3523620"/>
            <a:ext cx="1053494" cy="246221"/>
          </a:xfrm>
          <a:prstGeom prst="rect">
            <a:avLst/>
          </a:prstGeom>
          <a:ln w="12700">
            <a:noFill/>
          </a:ln>
        </p:spPr>
        <p:txBody>
          <a:bodyPr wrap="none">
            <a:spAutoFit/>
          </a:bodyPr>
          <a:lstStyle/>
          <a:p>
            <a:r>
              <a:rPr lang="en-US" altLang="ko-KR" sz="1000" dirty="0" err="1">
                <a:solidFill>
                  <a:srgbClr val="FF0000"/>
                </a:solidFill>
              </a:rPr>
              <a:t>DistributeEvent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141" name="직사각형 140"/>
          <p:cNvSpPr/>
          <p:nvPr/>
        </p:nvSpPr>
        <p:spPr>
          <a:xfrm>
            <a:off x="2705711" y="4150963"/>
            <a:ext cx="910827" cy="246221"/>
          </a:xfrm>
          <a:prstGeom prst="rect">
            <a:avLst/>
          </a:prstGeom>
          <a:ln w="12700">
            <a:noFill/>
          </a:ln>
        </p:spPr>
        <p:txBody>
          <a:bodyPr wrap="none">
            <a:spAutoFit/>
          </a:bodyPr>
          <a:lstStyle/>
          <a:p>
            <a:r>
              <a:rPr lang="en-US" altLang="ko-KR" sz="1000" dirty="0" err="1">
                <a:solidFill>
                  <a:srgbClr val="FF0000"/>
                </a:solidFill>
              </a:rPr>
              <a:t>createdEvent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142" name="직사각형 141"/>
          <p:cNvSpPr/>
          <p:nvPr/>
        </p:nvSpPr>
        <p:spPr>
          <a:xfrm>
            <a:off x="2756570" y="3846236"/>
            <a:ext cx="708848" cy="246221"/>
          </a:xfrm>
          <a:prstGeom prst="rect">
            <a:avLst/>
          </a:prstGeom>
          <a:ln w="12700">
            <a:noFill/>
          </a:ln>
        </p:spPr>
        <p:txBody>
          <a:bodyPr wrap="none">
            <a:spAutoFit/>
          </a:bodyPr>
          <a:lstStyle/>
          <a:p>
            <a:r>
              <a:rPr lang="en-US" altLang="ko-KR" sz="1000" dirty="0">
                <a:solidFill>
                  <a:srgbClr val="FF0000"/>
                </a:solidFill>
              </a:rPr>
              <a:t>Response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2960940" y="5917630"/>
            <a:ext cx="461665" cy="369458"/>
          </a:xfrm>
          <a:prstGeom prst="rect">
            <a:avLst/>
          </a:prstGeom>
          <a:noFill/>
          <a:ln w="12700">
            <a:noFill/>
          </a:ln>
        </p:spPr>
        <p:txBody>
          <a:bodyPr vert="eaVert" wrap="square" rtlCol="0">
            <a:spAutoFit/>
          </a:bodyPr>
          <a:lstStyle/>
          <a:p>
            <a:r>
              <a:rPr lang="en-US" altLang="ko-KR" dirty="0"/>
              <a:t>…</a:t>
            </a:r>
            <a:endParaRPr lang="ko-KR" altLang="en-US" dirty="0"/>
          </a:p>
        </p:txBody>
      </p:sp>
      <p:cxnSp>
        <p:nvCxnSpPr>
          <p:cNvPr id="146" name="직선 화살표 연결선 145"/>
          <p:cNvCxnSpPr/>
          <p:nvPr/>
        </p:nvCxnSpPr>
        <p:spPr bwMode="auto">
          <a:xfrm>
            <a:off x="1854606" y="2394954"/>
            <a:ext cx="2643206" cy="1588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arrow" w="med" len="med"/>
            <a:tailEnd type="none" w="med" len="med"/>
          </a:ln>
          <a:effectLst/>
        </p:spPr>
      </p:cxnSp>
      <p:cxnSp>
        <p:nvCxnSpPr>
          <p:cNvPr id="147" name="직선 화살표 연결선 146"/>
          <p:cNvCxnSpPr/>
          <p:nvPr/>
        </p:nvCxnSpPr>
        <p:spPr bwMode="auto">
          <a:xfrm>
            <a:off x="1854606" y="2823582"/>
            <a:ext cx="2643206" cy="1588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48" name="직선 화살표 연결선 147"/>
          <p:cNvCxnSpPr/>
          <p:nvPr/>
        </p:nvCxnSpPr>
        <p:spPr bwMode="auto">
          <a:xfrm>
            <a:off x="1835696" y="4107468"/>
            <a:ext cx="2643206" cy="1588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dash"/>
            <a:round/>
            <a:headEnd type="arrow" w="med" len="med"/>
            <a:tailEnd type="none" w="med" len="med"/>
          </a:ln>
          <a:effectLst/>
        </p:spPr>
      </p:cxnSp>
      <p:cxnSp>
        <p:nvCxnSpPr>
          <p:cNvPr id="149" name="직선 화살표 연결선 148"/>
          <p:cNvCxnSpPr/>
          <p:nvPr/>
        </p:nvCxnSpPr>
        <p:spPr bwMode="auto">
          <a:xfrm>
            <a:off x="1854606" y="4435524"/>
            <a:ext cx="2643206" cy="1588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dash"/>
            <a:round/>
            <a:headEnd type="arrow" w="med" len="med"/>
            <a:tailEnd type="none" w="med" len="med"/>
          </a:ln>
          <a:effectLst/>
        </p:spPr>
      </p:cxnSp>
      <p:cxnSp>
        <p:nvCxnSpPr>
          <p:cNvPr id="150" name="직선 화살표 연결선 149"/>
          <p:cNvCxnSpPr/>
          <p:nvPr/>
        </p:nvCxnSpPr>
        <p:spPr bwMode="auto">
          <a:xfrm>
            <a:off x="1835696" y="3795963"/>
            <a:ext cx="2643206" cy="1588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dash"/>
            <a:round/>
            <a:headEnd type="none" w="med" len="med"/>
            <a:tailEnd type="arrow"/>
          </a:ln>
          <a:effectLst/>
        </p:spPr>
      </p:cxnSp>
      <p:cxnSp>
        <p:nvCxnSpPr>
          <p:cNvPr id="151" name="직선 화살표 연결선 150"/>
          <p:cNvCxnSpPr/>
          <p:nvPr/>
        </p:nvCxnSpPr>
        <p:spPr bwMode="auto">
          <a:xfrm>
            <a:off x="1854606" y="4782941"/>
            <a:ext cx="2643206" cy="1588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dash"/>
            <a:round/>
            <a:headEnd type="none" w="med" len="med"/>
            <a:tailEnd type="arrow"/>
          </a:ln>
          <a:effectLst/>
        </p:spPr>
      </p:cxnSp>
      <p:sp>
        <p:nvSpPr>
          <p:cNvPr id="154" name="TextBox 153"/>
          <p:cNvSpPr txBox="1"/>
          <p:nvPr/>
        </p:nvSpPr>
        <p:spPr>
          <a:xfrm>
            <a:off x="5570926" y="3174430"/>
            <a:ext cx="461665" cy="369458"/>
          </a:xfrm>
          <a:prstGeom prst="rect">
            <a:avLst/>
          </a:prstGeom>
          <a:noFill/>
          <a:ln w="12700">
            <a:noFill/>
          </a:ln>
        </p:spPr>
        <p:txBody>
          <a:bodyPr vert="eaVert" wrap="square" rtlCol="0">
            <a:spAutoFit/>
          </a:bodyPr>
          <a:lstStyle/>
          <a:p>
            <a:r>
              <a:rPr lang="en-US" altLang="ko-KR" dirty="0"/>
              <a:t>…</a:t>
            </a:r>
            <a:endParaRPr lang="ko-KR" altLang="en-US" dirty="0"/>
          </a:p>
        </p:txBody>
      </p:sp>
      <p:sp>
        <p:nvSpPr>
          <p:cNvPr id="155" name="직사각형 154"/>
          <p:cNvSpPr/>
          <p:nvPr/>
        </p:nvSpPr>
        <p:spPr>
          <a:xfrm>
            <a:off x="5376962" y="2309419"/>
            <a:ext cx="982961" cy="400110"/>
          </a:xfrm>
          <a:prstGeom prst="rect">
            <a:avLst/>
          </a:prstGeom>
          <a:ln w="12700"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000" dirty="0"/>
              <a:t>Update Report</a:t>
            </a:r>
            <a:endParaRPr lang="ko-KR" altLang="en-US" sz="1000" dirty="0"/>
          </a:p>
          <a:p>
            <a:endParaRPr lang="ko-KR" altLang="en-US" sz="1000" dirty="0"/>
          </a:p>
        </p:txBody>
      </p:sp>
      <p:sp>
        <p:nvSpPr>
          <p:cNvPr id="156" name="직사각형 155"/>
          <p:cNvSpPr/>
          <p:nvPr/>
        </p:nvSpPr>
        <p:spPr>
          <a:xfrm>
            <a:off x="5403434" y="2825824"/>
            <a:ext cx="1053494" cy="246221"/>
          </a:xfrm>
          <a:prstGeom prst="rect">
            <a:avLst/>
          </a:prstGeom>
          <a:ln w="12700">
            <a:noFill/>
          </a:ln>
        </p:spPr>
        <p:txBody>
          <a:bodyPr wrap="none">
            <a:spAutoFit/>
          </a:bodyPr>
          <a:lstStyle/>
          <a:p>
            <a:r>
              <a:rPr lang="en-US" altLang="ko-KR" sz="1000" dirty="0"/>
              <a:t>Updated Report</a:t>
            </a:r>
          </a:p>
        </p:txBody>
      </p:sp>
      <p:cxnSp>
        <p:nvCxnSpPr>
          <p:cNvPr id="163" name="직선 화살표 연결선 162"/>
          <p:cNvCxnSpPr/>
          <p:nvPr/>
        </p:nvCxnSpPr>
        <p:spPr bwMode="auto">
          <a:xfrm>
            <a:off x="4488256" y="2627222"/>
            <a:ext cx="2786082" cy="1588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dashDot"/>
            <a:round/>
            <a:headEnd type="arrow" w="med" len="med"/>
            <a:tailEnd type="none" w="med" len="med"/>
          </a:ln>
          <a:effectLst/>
        </p:spPr>
      </p:cxnSp>
      <p:cxnSp>
        <p:nvCxnSpPr>
          <p:cNvPr id="164" name="직선 화살표 연결선 163"/>
          <p:cNvCxnSpPr/>
          <p:nvPr/>
        </p:nvCxnSpPr>
        <p:spPr bwMode="auto">
          <a:xfrm>
            <a:off x="4469208" y="3079541"/>
            <a:ext cx="2643206" cy="1588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dashDot"/>
            <a:round/>
            <a:headEnd type="none" w="med" len="med"/>
            <a:tailEnd type="arrow"/>
          </a:ln>
          <a:effectLst/>
        </p:spPr>
      </p:cxnSp>
      <p:sp>
        <p:nvSpPr>
          <p:cNvPr id="176" name="직사각형 175"/>
          <p:cNvSpPr/>
          <p:nvPr/>
        </p:nvSpPr>
        <p:spPr bwMode="auto">
          <a:xfrm>
            <a:off x="6683786" y="1412776"/>
            <a:ext cx="1500198" cy="500066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1200" b="1" dirty="0"/>
              <a:t>CEMA</a:t>
            </a:r>
          </a:p>
        </p:txBody>
      </p:sp>
      <p:sp>
        <p:nvSpPr>
          <p:cNvPr id="177" name="직사각형 176"/>
          <p:cNvSpPr/>
          <p:nvPr/>
        </p:nvSpPr>
        <p:spPr bwMode="auto">
          <a:xfrm>
            <a:off x="6540910" y="1555652"/>
            <a:ext cx="1500198" cy="500066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1200" b="1" dirty="0"/>
              <a:t>CEMA</a:t>
            </a:r>
          </a:p>
        </p:txBody>
      </p:sp>
      <p:cxnSp>
        <p:nvCxnSpPr>
          <p:cNvPr id="178" name="직선 연결선 177"/>
          <p:cNvCxnSpPr/>
          <p:nvPr/>
        </p:nvCxnSpPr>
        <p:spPr bwMode="auto">
          <a:xfrm rot="16200000" flipH="1">
            <a:off x="4958008" y="4376692"/>
            <a:ext cx="4629303" cy="15689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79" name="직선 연결선 178"/>
          <p:cNvCxnSpPr/>
          <p:nvPr/>
        </p:nvCxnSpPr>
        <p:spPr bwMode="auto">
          <a:xfrm rot="16200000" flipH="1">
            <a:off x="5091360" y="4362526"/>
            <a:ext cx="4629303" cy="15689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80" name="직사각형 179"/>
          <p:cNvSpPr/>
          <p:nvPr/>
        </p:nvSpPr>
        <p:spPr bwMode="auto">
          <a:xfrm>
            <a:off x="6398034" y="1711900"/>
            <a:ext cx="1500198" cy="500066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1200" b="1" dirty="0"/>
              <a:t>Client EMA 1</a:t>
            </a:r>
          </a:p>
        </p:txBody>
      </p:sp>
      <p:cxnSp>
        <p:nvCxnSpPr>
          <p:cNvPr id="182" name="직선 화살표 연결선 181"/>
          <p:cNvCxnSpPr/>
          <p:nvPr/>
        </p:nvCxnSpPr>
        <p:spPr bwMode="auto">
          <a:xfrm>
            <a:off x="4488256" y="2555784"/>
            <a:ext cx="2643206" cy="1588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dashDot"/>
            <a:round/>
            <a:headEnd type="arrow" w="med" len="med"/>
            <a:tailEnd type="none" w="med" len="med"/>
          </a:ln>
          <a:effectLst/>
        </p:spPr>
      </p:cxnSp>
      <p:cxnSp>
        <p:nvCxnSpPr>
          <p:cNvPr id="183" name="직선 화살표 연결선 182"/>
          <p:cNvCxnSpPr/>
          <p:nvPr/>
        </p:nvCxnSpPr>
        <p:spPr bwMode="auto">
          <a:xfrm>
            <a:off x="4488256" y="2697072"/>
            <a:ext cx="2857520" cy="1588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dashDot"/>
            <a:round/>
            <a:headEnd type="arrow" w="med" len="med"/>
            <a:tailEnd type="none" w="med" len="med"/>
          </a:ln>
          <a:effectLst/>
        </p:spPr>
      </p:cxnSp>
      <p:cxnSp>
        <p:nvCxnSpPr>
          <p:cNvPr id="184" name="직선 화살표 연결선 183"/>
          <p:cNvCxnSpPr/>
          <p:nvPr/>
        </p:nvCxnSpPr>
        <p:spPr bwMode="auto">
          <a:xfrm>
            <a:off x="4488256" y="3127288"/>
            <a:ext cx="2786082" cy="1588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dashDot"/>
            <a:round/>
            <a:headEnd type="none" w="med" len="med"/>
            <a:tailEnd type="arrow"/>
          </a:ln>
          <a:effectLst/>
        </p:spPr>
      </p:cxnSp>
      <p:cxnSp>
        <p:nvCxnSpPr>
          <p:cNvPr id="185" name="직선 화살표 연결선 184"/>
          <p:cNvCxnSpPr/>
          <p:nvPr/>
        </p:nvCxnSpPr>
        <p:spPr bwMode="auto">
          <a:xfrm>
            <a:off x="4488256" y="3197138"/>
            <a:ext cx="2928958" cy="1588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dashDot"/>
            <a:round/>
            <a:headEnd type="none" w="med" len="med"/>
            <a:tailEnd type="arrow"/>
          </a:ln>
          <a:effectLst/>
        </p:spPr>
      </p:cxnSp>
      <p:sp>
        <p:nvSpPr>
          <p:cNvPr id="193" name="직사각형 192"/>
          <p:cNvSpPr/>
          <p:nvPr/>
        </p:nvSpPr>
        <p:spPr>
          <a:xfrm>
            <a:off x="8131594" y="1912842"/>
            <a:ext cx="357790" cy="369332"/>
          </a:xfrm>
          <a:prstGeom prst="rect">
            <a:avLst/>
          </a:prstGeom>
          <a:ln w="12700">
            <a:noFill/>
          </a:ln>
        </p:spPr>
        <p:txBody>
          <a:bodyPr wrap="none">
            <a:spAutoFit/>
          </a:bodyPr>
          <a:lstStyle/>
          <a:p>
            <a:r>
              <a:rPr lang="en-US" altLang="ko-KR" dirty="0"/>
              <a:t>…</a:t>
            </a:r>
            <a:endParaRPr lang="ko-KR" altLang="en-US" dirty="0"/>
          </a:p>
        </p:txBody>
      </p:sp>
      <p:cxnSp>
        <p:nvCxnSpPr>
          <p:cNvPr id="84" name="직선 화살표 연결선 83"/>
          <p:cNvCxnSpPr/>
          <p:nvPr/>
        </p:nvCxnSpPr>
        <p:spPr bwMode="auto">
          <a:xfrm>
            <a:off x="1674058" y="3572502"/>
            <a:ext cx="17622" cy="1705015"/>
          </a:xfrm>
          <a:prstGeom prst="straightConnector1">
            <a:avLst/>
          </a:prstGeom>
          <a:solidFill>
            <a:schemeClr val="accent1"/>
          </a:solidFill>
          <a:ln w="12699" cap="flat" cmpd="sng" algn="ctr">
            <a:solidFill>
              <a:srgbClr val="FF0000"/>
            </a:solidFill>
            <a:prstDash val="solid"/>
            <a:round/>
            <a:headEnd type="triangle" w="med" len="med"/>
            <a:tailEnd type="triangle"/>
          </a:ln>
          <a:effectLst/>
        </p:spPr>
      </p:cxnSp>
      <p:sp>
        <p:nvSpPr>
          <p:cNvPr id="87" name="TextBox 86"/>
          <p:cNvSpPr txBox="1"/>
          <p:nvPr/>
        </p:nvSpPr>
        <p:spPr>
          <a:xfrm>
            <a:off x="384590" y="4166689"/>
            <a:ext cx="8947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Measuring</a:t>
            </a:r>
          </a:p>
          <a:p>
            <a:pPr algn="ctr"/>
            <a:r>
              <a:rPr lang="en-US" altLang="ko-KR" sz="1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Section</a:t>
            </a:r>
          </a:p>
        </p:txBody>
      </p:sp>
      <p:cxnSp>
        <p:nvCxnSpPr>
          <p:cNvPr id="88" name="직선 연결선 87"/>
          <p:cNvCxnSpPr/>
          <p:nvPr/>
        </p:nvCxnSpPr>
        <p:spPr bwMode="auto">
          <a:xfrm>
            <a:off x="1458950" y="3570914"/>
            <a:ext cx="357190" cy="1588"/>
          </a:xfrm>
          <a:prstGeom prst="line">
            <a:avLst/>
          </a:prstGeom>
          <a:solidFill>
            <a:schemeClr val="accent1"/>
          </a:solidFill>
          <a:ln w="12699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9" name="직선 연결선 88"/>
          <p:cNvCxnSpPr/>
          <p:nvPr/>
        </p:nvCxnSpPr>
        <p:spPr bwMode="auto">
          <a:xfrm>
            <a:off x="1458950" y="5299620"/>
            <a:ext cx="357190" cy="1588"/>
          </a:xfrm>
          <a:prstGeom prst="line">
            <a:avLst/>
          </a:prstGeom>
          <a:solidFill>
            <a:schemeClr val="accent1"/>
          </a:solidFill>
          <a:ln w="12699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2" name="직사각형 61"/>
          <p:cNvSpPr/>
          <p:nvPr/>
        </p:nvSpPr>
        <p:spPr>
          <a:xfrm>
            <a:off x="2646252" y="5301208"/>
            <a:ext cx="982961" cy="246221"/>
          </a:xfrm>
          <a:prstGeom prst="rect">
            <a:avLst/>
          </a:prstGeom>
          <a:ln w="12700">
            <a:noFill/>
          </a:ln>
        </p:spPr>
        <p:txBody>
          <a:bodyPr wrap="none">
            <a:spAutoFit/>
          </a:bodyPr>
          <a:lstStyle/>
          <a:p>
            <a:r>
              <a:rPr lang="en-US" altLang="ko-KR" sz="1000" dirty="0" smtClean="0"/>
              <a:t>Update Report</a:t>
            </a:r>
            <a:endParaRPr lang="ko-KR" altLang="en-US" sz="1000" dirty="0"/>
          </a:p>
        </p:txBody>
      </p:sp>
      <p:sp>
        <p:nvSpPr>
          <p:cNvPr id="63" name="직사각형 62"/>
          <p:cNvSpPr/>
          <p:nvPr/>
        </p:nvSpPr>
        <p:spPr>
          <a:xfrm>
            <a:off x="2769922" y="5629463"/>
            <a:ext cx="1053494" cy="246221"/>
          </a:xfrm>
          <a:prstGeom prst="rect">
            <a:avLst/>
          </a:prstGeom>
          <a:ln w="12700">
            <a:noFill/>
          </a:ln>
        </p:spPr>
        <p:txBody>
          <a:bodyPr wrap="none">
            <a:spAutoFit/>
          </a:bodyPr>
          <a:lstStyle/>
          <a:p>
            <a:r>
              <a:rPr lang="en-US" altLang="ko-KR" sz="1000" dirty="0" smtClean="0"/>
              <a:t>Updated Report</a:t>
            </a:r>
            <a:endParaRPr lang="en-US" altLang="ko-KR" sz="1000" dirty="0"/>
          </a:p>
        </p:txBody>
      </p:sp>
      <p:cxnSp>
        <p:nvCxnSpPr>
          <p:cNvPr id="64" name="직선 화살표 연결선 63"/>
          <p:cNvCxnSpPr/>
          <p:nvPr/>
        </p:nvCxnSpPr>
        <p:spPr bwMode="auto">
          <a:xfrm>
            <a:off x="1835696" y="5563306"/>
            <a:ext cx="2643206" cy="1588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arrow" w="med" len="med"/>
            <a:tailEnd type="none" w="med" len="med"/>
          </a:ln>
          <a:effectLst/>
        </p:spPr>
      </p:cxnSp>
      <p:cxnSp>
        <p:nvCxnSpPr>
          <p:cNvPr id="65" name="직선 화살표 연결선 64"/>
          <p:cNvCxnSpPr/>
          <p:nvPr/>
        </p:nvCxnSpPr>
        <p:spPr bwMode="auto">
          <a:xfrm>
            <a:off x="1835696" y="5875684"/>
            <a:ext cx="2643206" cy="1588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66" name="직사각형 65"/>
          <p:cNvSpPr/>
          <p:nvPr/>
        </p:nvSpPr>
        <p:spPr>
          <a:xfrm>
            <a:off x="5453324" y="5120443"/>
            <a:ext cx="708848" cy="246221"/>
          </a:xfrm>
          <a:prstGeom prst="rect">
            <a:avLst/>
          </a:prstGeom>
          <a:ln w="12700">
            <a:noFill/>
          </a:ln>
        </p:spPr>
        <p:txBody>
          <a:bodyPr wrap="none">
            <a:spAutoFit/>
          </a:bodyPr>
          <a:lstStyle/>
          <a:p>
            <a:r>
              <a:rPr lang="en-US" altLang="ko-KR" sz="1000" dirty="0" smtClean="0">
                <a:solidFill>
                  <a:srgbClr val="FF0000"/>
                </a:solidFill>
              </a:rPr>
              <a:t>Response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5275282" y="4049908"/>
            <a:ext cx="1053494" cy="246221"/>
          </a:xfrm>
          <a:prstGeom prst="rect">
            <a:avLst/>
          </a:prstGeom>
          <a:ln w="12700">
            <a:noFill/>
          </a:ln>
        </p:spPr>
        <p:txBody>
          <a:bodyPr wrap="none">
            <a:spAutoFit/>
          </a:bodyPr>
          <a:lstStyle/>
          <a:p>
            <a:r>
              <a:rPr lang="en-US" altLang="ko-KR" sz="1000" dirty="0" err="1">
                <a:solidFill>
                  <a:srgbClr val="FF0000"/>
                </a:solidFill>
              </a:rPr>
              <a:t>DistributeEvent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5370007" y="4677251"/>
            <a:ext cx="910827" cy="246221"/>
          </a:xfrm>
          <a:prstGeom prst="rect">
            <a:avLst/>
          </a:prstGeom>
          <a:ln w="12700">
            <a:noFill/>
          </a:ln>
        </p:spPr>
        <p:txBody>
          <a:bodyPr wrap="none">
            <a:spAutoFit/>
          </a:bodyPr>
          <a:lstStyle/>
          <a:p>
            <a:r>
              <a:rPr lang="en-US" altLang="ko-KR" sz="1000" dirty="0" err="1">
                <a:solidFill>
                  <a:srgbClr val="FF0000"/>
                </a:solidFill>
              </a:rPr>
              <a:t>createdEvent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5420866" y="4372524"/>
            <a:ext cx="708848" cy="246221"/>
          </a:xfrm>
          <a:prstGeom prst="rect">
            <a:avLst/>
          </a:prstGeom>
          <a:ln w="12700">
            <a:noFill/>
          </a:ln>
        </p:spPr>
        <p:txBody>
          <a:bodyPr wrap="none">
            <a:spAutoFit/>
          </a:bodyPr>
          <a:lstStyle/>
          <a:p>
            <a:r>
              <a:rPr lang="en-US" altLang="ko-KR" sz="1000" dirty="0">
                <a:solidFill>
                  <a:srgbClr val="FF0000"/>
                </a:solidFill>
              </a:rPr>
              <a:t>Response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5699424" y="6443918"/>
            <a:ext cx="461665" cy="369458"/>
          </a:xfrm>
          <a:prstGeom prst="rect">
            <a:avLst/>
          </a:prstGeom>
          <a:noFill/>
          <a:ln w="12700">
            <a:noFill/>
          </a:ln>
        </p:spPr>
        <p:txBody>
          <a:bodyPr vert="eaVert" wrap="square" rtlCol="0">
            <a:spAutoFit/>
          </a:bodyPr>
          <a:lstStyle/>
          <a:p>
            <a:r>
              <a:rPr lang="en-US" altLang="ko-KR" dirty="0"/>
              <a:t>…</a:t>
            </a:r>
            <a:endParaRPr lang="ko-KR" altLang="en-US" dirty="0"/>
          </a:p>
        </p:txBody>
      </p:sp>
      <p:cxnSp>
        <p:nvCxnSpPr>
          <p:cNvPr id="71" name="직선 화살표 연결선 70"/>
          <p:cNvCxnSpPr/>
          <p:nvPr/>
        </p:nvCxnSpPr>
        <p:spPr bwMode="auto">
          <a:xfrm>
            <a:off x="4499992" y="4633756"/>
            <a:ext cx="2643206" cy="1588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dash"/>
            <a:round/>
            <a:headEnd type="arrow" w="med" len="med"/>
            <a:tailEnd type="none" w="med" len="med"/>
          </a:ln>
          <a:effectLst/>
        </p:spPr>
      </p:cxnSp>
      <p:cxnSp>
        <p:nvCxnSpPr>
          <p:cNvPr id="72" name="직선 화살표 연결선 71"/>
          <p:cNvCxnSpPr/>
          <p:nvPr/>
        </p:nvCxnSpPr>
        <p:spPr bwMode="auto">
          <a:xfrm>
            <a:off x="4518902" y="4961812"/>
            <a:ext cx="2643206" cy="1588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dash"/>
            <a:round/>
            <a:headEnd type="arrow" w="med" len="med"/>
            <a:tailEnd type="none" w="med" len="med"/>
          </a:ln>
          <a:effectLst/>
        </p:spPr>
      </p:cxnSp>
      <p:cxnSp>
        <p:nvCxnSpPr>
          <p:cNvPr id="73" name="직선 화살표 연결선 72"/>
          <p:cNvCxnSpPr/>
          <p:nvPr/>
        </p:nvCxnSpPr>
        <p:spPr bwMode="auto">
          <a:xfrm>
            <a:off x="4499992" y="4322251"/>
            <a:ext cx="2643206" cy="1588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dash"/>
            <a:round/>
            <a:headEnd type="none" w="med" len="med"/>
            <a:tailEnd type="arrow"/>
          </a:ln>
          <a:effectLst/>
        </p:spPr>
      </p:cxnSp>
      <p:cxnSp>
        <p:nvCxnSpPr>
          <p:cNvPr id="74" name="직선 화살표 연결선 73"/>
          <p:cNvCxnSpPr/>
          <p:nvPr/>
        </p:nvCxnSpPr>
        <p:spPr bwMode="auto">
          <a:xfrm>
            <a:off x="4518902" y="5309229"/>
            <a:ext cx="2643206" cy="1588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dash"/>
            <a:round/>
            <a:headEnd type="none" w="med" len="med"/>
            <a:tailEnd type="arrow"/>
          </a:ln>
          <a:effectLst/>
        </p:spPr>
      </p:cxnSp>
      <p:sp>
        <p:nvSpPr>
          <p:cNvPr id="78" name="직사각형 77"/>
          <p:cNvSpPr/>
          <p:nvPr/>
        </p:nvSpPr>
        <p:spPr>
          <a:xfrm>
            <a:off x="5310548" y="5827496"/>
            <a:ext cx="982961" cy="246221"/>
          </a:xfrm>
          <a:prstGeom prst="rect">
            <a:avLst/>
          </a:prstGeom>
          <a:ln w="12700">
            <a:noFill/>
          </a:ln>
        </p:spPr>
        <p:txBody>
          <a:bodyPr wrap="none">
            <a:spAutoFit/>
          </a:bodyPr>
          <a:lstStyle/>
          <a:p>
            <a:r>
              <a:rPr lang="en-US" altLang="ko-KR" sz="1000" dirty="0" smtClean="0"/>
              <a:t>Update Report</a:t>
            </a:r>
            <a:endParaRPr lang="ko-KR" altLang="en-US" sz="1000" dirty="0"/>
          </a:p>
        </p:txBody>
      </p:sp>
      <p:sp>
        <p:nvSpPr>
          <p:cNvPr id="79" name="직사각형 78"/>
          <p:cNvSpPr/>
          <p:nvPr/>
        </p:nvSpPr>
        <p:spPr>
          <a:xfrm>
            <a:off x="5434218" y="6155751"/>
            <a:ext cx="1053494" cy="246221"/>
          </a:xfrm>
          <a:prstGeom prst="rect">
            <a:avLst/>
          </a:prstGeom>
          <a:ln w="12700">
            <a:noFill/>
          </a:ln>
        </p:spPr>
        <p:txBody>
          <a:bodyPr wrap="none">
            <a:spAutoFit/>
          </a:bodyPr>
          <a:lstStyle/>
          <a:p>
            <a:r>
              <a:rPr lang="en-US" altLang="ko-KR" sz="1000" dirty="0" smtClean="0"/>
              <a:t>Updated Report</a:t>
            </a:r>
            <a:endParaRPr lang="en-US" altLang="ko-KR" sz="1000" dirty="0"/>
          </a:p>
        </p:txBody>
      </p:sp>
      <p:cxnSp>
        <p:nvCxnSpPr>
          <p:cNvPr id="80" name="직선 화살표 연결선 79"/>
          <p:cNvCxnSpPr/>
          <p:nvPr/>
        </p:nvCxnSpPr>
        <p:spPr bwMode="auto">
          <a:xfrm>
            <a:off x="4499992" y="6089594"/>
            <a:ext cx="2643206" cy="1588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arrow" w="med" len="med"/>
            <a:tailEnd type="none" w="med" len="med"/>
          </a:ln>
          <a:effectLst/>
        </p:spPr>
      </p:cxnSp>
      <p:cxnSp>
        <p:nvCxnSpPr>
          <p:cNvPr id="81" name="직선 화살표 연결선 80"/>
          <p:cNvCxnSpPr/>
          <p:nvPr/>
        </p:nvCxnSpPr>
        <p:spPr bwMode="auto">
          <a:xfrm>
            <a:off x="4499992" y="6401972"/>
            <a:ext cx="2643206" cy="1588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3390958471"/>
      </p:ext>
    </p:extLst>
  </p:cSld>
  <p:clrMapOvr>
    <a:masterClrMapping/>
  </p:clrMapOvr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>
            <p:extLst/>
          </p:nvPr>
        </p:nvGraphicFramePr>
        <p:xfrm>
          <a:off x="580767" y="1300745"/>
          <a:ext cx="8229599" cy="5501422"/>
        </p:xfrm>
        <a:graphic>
          <a:graphicData uri="http://schemas.openxmlformats.org/drawingml/2006/table">
            <a:tbl>
              <a:tblPr firstRow="1" firstCol="1" bandRow="1"/>
              <a:tblGrid>
                <a:gridCol w="9493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156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486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94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4866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943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4866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11971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7681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항목 번호</a:t>
                      </a: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4937" marR="649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4937" marR="649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b="1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시험 일자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4937" marR="649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4937" marR="649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b="1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시 험 자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4937" marR="649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4937" marR="649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218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대 항 목</a:t>
                      </a: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4937" marR="649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4937" marR="649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b="1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중 항 목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4937" marR="649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4937" marR="649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b="1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소 항 목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4937" marR="649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4937" marR="649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939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b="1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목 적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4937" marR="649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457200" indent="-457200">
                        <a:buNone/>
                      </a:pPr>
                      <a:r>
                        <a:rPr lang="en-US" altLang="ko-KR" sz="1100" dirty="0"/>
                        <a:t>OpenADR2.0b HTTP/XML</a:t>
                      </a:r>
                      <a:r>
                        <a:rPr lang="en-US" altLang="ko-KR" sz="1100" dirty="0" smtClean="0"/>
                        <a:t>+</a:t>
                      </a:r>
                      <a:r>
                        <a:rPr lang="en-US" altLang="ko-KR" sz="1100" baseline="0" dirty="0" smtClean="0"/>
                        <a:t> MQTT/CoAP JSON</a:t>
                      </a:r>
                      <a:r>
                        <a:rPr lang="en-US" altLang="ko-KR" sz="1100" dirty="0" smtClean="0"/>
                        <a:t> </a:t>
                      </a:r>
                      <a:r>
                        <a:rPr lang="ko-KR" altLang="en-US" sz="1100" dirty="0">
                          <a:solidFill>
                            <a:srgbClr val="FF0000"/>
                          </a:solidFill>
                        </a:rPr>
                        <a:t>이벤트 응답 </a:t>
                      </a:r>
                      <a:r>
                        <a:rPr lang="ko-KR" altLang="en-US" sz="1100" dirty="0" smtClean="0">
                          <a:solidFill>
                            <a:srgbClr val="FF0000"/>
                          </a:solidFill>
                        </a:rPr>
                        <a:t>시간 </a:t>
                      </a:r>
                      <a:r>
                        <a:rPr lang="en-US" altLang="ko-KR" sz="1100" dirty="0" smtClean="0"/>
                        <a:t>(VTN - VEN+SEMA - CEMA) *PULL</a:t>
                      </a:r>
                      <a:endParaRPr lang="en-US" altLang="ko-KR" sz="1100" dirty="0"/>
                    </a:p>
                  </a:txBody>
                  <a:tcPr marL="64937" marR="649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9895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11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시험 절차</a:t>
                      </a:r>
                      <a:endParaRPr lang="en-US" altLang="ko-KR" sz="1100" b="1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ko-KR" altLang="ko-KR" sz="11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시험 절차 또는 방법 작성</a:t>
                      </a:r>
                      <a:r>
                        <a:rPr lang="en-US" altLang="ko-KR" sz="11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)</a:t>
                      </a:r>
                      <a:endParaRPr lang="ko-KR" alt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4937" marR="649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228600" indent="-228600" algn="just" latinLnBrk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ko-KR" altLang="en-US" sz="11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시험 구성도와 같이 시험 환경을 구성한다</a:t>
                      </a:r>
                      <a:r>
                        <a:rPr lang="en-US" altLang="ko-KR" sz="11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</a:t>
                      </a:r>
                    </a:p>
                    <a:p>
                      <a:pPr marL="228600" marR="0" lvl="0" indent="-228600" algn="just" defTabSz="914400" rtl="0" eaLnBrk="1" fontAlgn="auto" latinLnBrk="1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en-US" altLang="ko-KR" sz="1100" kern="100" baseline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VTN 1</a:t>
                      </a:r>
                      <a:r>
                        <a:rPr lang="ko-KR" altLang="en-US" sz="1100" kern="100" baseline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대</a:t>
                      </a:r>
                      <a:r>
                        <a:rPr lang="en-US" altLang="ko-KR" sz="1100" kern="100" baseline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altLang="ko-KR" sz="1100" kern="100" baseline="0" dirty="0" err="1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VEN+Server</a:t>
                      </a:r>
                      <a:r>
                        <a:rPr lang="en-US" altLang="ko-KR" sz="1100" kern="100" baseline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 EMA </a:t>
                      </a:r>
                      <a:r>
                        <a:rPr lang="en-US" altLang="ko-KR" sz="1100" kern="100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ko-KR" altLang="en-US" sz="1100" kern="100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대를 </a:t>
                      </a:r>
                      <a:r>
                        <a:rPr lang="ko-KR" altLang="en-US" sz="1100" kern="100" baseline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실행시킨다</a:t>
                      </a:r>
                      <a:r>
                        <a:rPr lang="en-US" altLang="ko-KR" sz="1100" kern="100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 (VTN </a:t>
                      </a:r>
                      <a:r>
                        <a:rPr lang="ko-KR" altLang="en-US" sz="1100" kern="100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및 </a:t>
                      </a:r>
                      <a:r>
                        <a:rPr lang="en-US" altLang="ko-KR" sz="1100" kern="100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SEMA</a:t>
                      </a:r>
                      <a:r>
                        <a:rPr lang="ko-KR" altLang="en-US" sz="1100" kern="100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의 </a:t>
                      </a:r>
                      <a:r>
                        <a:rPr lang="en-US" altLang="ko-KR" sz="1100" kern="100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Report </a:t>
                      </a:r>
                      <a:r>
                        <a:rPr lang="ko-KR" altLang="en-US" sz="1100" kern="100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주기는 </a:t>
                      </a:r>
                      <a:r>
                        <a:rPr lang="en-US" altLang="ko-KR" sz="1100" kern="100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ko-KR" altLang="en-US" sz="1100" kern="100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초로 한다</a:t>
                      </a:r>
                      <a:r>
                        <a:rPr lang="en-US" altLang="ko-KR" sz="1100" kern="100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)</a:t>
                      </a:r>
                      <a:endParaRPr lang="en-US" altLang="ko-KR" sz="1100" kern="100" baseline="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  <a:p>
                      <a:pPr marL="228600" indent="-228600"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altLang="ko-KR" sz="1100" kern="100" dirty="0" err="1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Wireshark</a:t>
                      </a:r>
                      <a:r>
                        <a:rPr lang="en-US" altLang="ko-KR" sz="11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ko-KR" altLang="en-US" sz="11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실행한다</a:t>
                      </a:r>
                      <a:r>
                        <a:rPr lang="en-US" altLang="ko-KR" sz="11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</a:t>
                      </a:r>
                    </a:p>
                    <a:p>
                      <a:pPr marL="228600" indent="-228600"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ko-KR" altLang="en-US" sz="1100" kern="100" baseline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각 </a:t>
                      </a:r>
                      <a:r>
                        <a:rPr lang="en-US" altLang="ko-KR" sz="1100" kern="100" baseline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Client EMA </a:t>
                      </a:r>
                      <a:r>
                        <a:rPr lang="en-US" altLang="ko-KR" sz="1100" kern="100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10</a:t>
                      </a:r>
                      <a:r>
                        <a:rPr lang="ko-KR" altLang="en-US" sz="1100" kern="100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대를 </a:t>
                      </a:r>
                      <a:r>
                        <a:rPr lang="ko-KR" altLang="en-US" sz="1100" kern="100" baseline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실행한다</a:t>
                      </a:r>
                      <a:r>
                        <a:rPr lang="en-US" altLang="ko-KR" sz="1100" kern="100" baseline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</a:t>
                      </a:r>
                    </a:p>
                    <a:p>
                      <a:pPr marL="361950" lvl="1" indent="-180975"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kern="100" baseline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Client EMA starter</a:t>
                      </a:r>
                      <a:r>
                        <a:rPr lang="ko-KR" altLang="en-US" sz="1100" kern="100" baseline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를 이용하여 각 </a:t>
                      </a:r>
                      <a:r>
                        <a:rPr lang="en-US" altLang="ko-KR" sz="1100" kern="100" baseline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EMA</a:t>
                      </a:r>
                      <a:r>
                        <a:rPr lang="ko-KR" altLang="en-US" sz="1100" kern="100" baseline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들을 가능한 동시에 실행</a:t>
                      </a:r>
                      <a:endParaRPr lang="en-US" altLang="ko-KR" sz="1100" kern="100" baseline="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  <a:p>
                      <a:pPr marL="228600" indent="-228600"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altLang="ko-KR" sz="1100" kern="100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VTN</a:t>
                      </a:r>
                      <a:r>
                        <a:rPr lang="ko-KR" altLang="en-US" sz="1100" kern="100" baseline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에서 해당 </a:t>
                      </a:r>
                      <a:r>
                        <a:rPr lang="en-US" altLang="ko-KR" sz="1100" kern="100" baseline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VEN</a:t>
                      </a:r>
                      <a:r>
                        <a:rPr lang="ko-KR" altLang="en-US" sz="1100" kern="100" baseline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으로 </a:t>
                      </a:r>
                      <a:r>
                        <a:rPr lang="en-US" altLang="ko-KR" sz="1100" kern="100" baseline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DR</a:t>
                      </a:r>
                      <a:r>
                        <a:rPr lang="ko-KR" altLang="en-US" sz="1100" kern="100" baseline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을 내리면 </a:t>
                      </a:r>
                      <a:r>
                        <a:rPr lang="en-US" altLang="ko-KR" sz="1100" kern="100" baseline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VEN</a:t>
                      </a:r>
                      <a:r>
                        <a:rPr lang="ko-KR" altLang="en-US" sz="1100" kern="100" baseline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이 </a:t>
                      </a:r>
                      <a:r>
                        <a:rPr lang="en-US" altLang="ko-KR" sz="1100" kern="100" baseline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UDP</a:t>
                      </a:r>
                      <a:r>
                        <a:rPr lang="ko-KR" altLang="en-US" sz="1100" kern="100" baseline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로 </a:t>
                      </a:r>
                      <a:r>
                        <a:rPr lang="en-US" altLang="ko-KR" sz="1100" kern="100" baseline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SEMA</a:t>
                      </a:r>
                      <a:r>
                        <a:rPr lang="ko-KR" altLang="en-US" sz="1100" kern="100" baseline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에게 </a:t>
                      </a:r>
                      <a:r>
                        <a:rPr lang="en-US" altLang="ko-KR" sz="1100" kern="100" baseline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DR</a:t>
                      </a:r>
                      <a:r>
                        <a:rPr lang="ko-KR" altLang="en-US" sz="1100" kern="100" baseline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을 전달</a:t>
                      </a:r>
                      <a:r>
                        <a:rPr lang="en-US" altLang="ko-KR" sz="1100" kern="100" baseline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,</a:t>
                      </a:r>
                      <a:r>
                        <a:rPr lang="ko-KR" altLang="en-US" sz="1100" kern="100" baseline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ko-KR" sz="1100" kern="100" baseline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SEMA</a:t>
                      </a:r>
                      <a:r>
                        <a:rPr lang="ko-KR" altLang="en-US" sz="1100" kern="100" baseline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는 </a:t>
                      </a:r>
                      <a:r>
                        <a:rPr lang="en-US" altLang="ko-KR" sz="1100" kern="100" baseline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CEMA</a:t>
                      </a:r>
                      <a:r>
                        <a:rPr lang="ko-KR" altLang="en-US" sz="1100" kern="100" baseline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에게  </a:t>
                      </a:r>
                      <a:r>
                        <a:rPr lang="en-US" altLang="ko-KR" sz="1100" kern="100" baseline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DR</a:t>
                      </a:r>
                      <a:r>
                        <a:rPr lang="ko-KR" altLang="en-US" sz="1100" kern="100" baseline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을 내린다</a:t>
                      </a:r>
                      <a:r>
                        <a:rPr lang="en-US" altLang="ko-KR" sz="1100" kern="100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</a:t>
                      </a:r>
                    </a:p>
                    <a:p>
                      <a:pPr marL="363600" lvl="0" indent="-180000"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kern="100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SEMA</a:t>
                      </a:r>
                      <a:r>
                        <a:rPr lang="ko-KR" altLang="en-US" sz="1100" kern="100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는 </a:t>
                      </a:r>
                      <a:r>
                        <a:rPr lang="en-US" altLang="ko-KR" sz="1100" kern="100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VTN</a:t>
                      </a:r>
                      <a:r>
                        <a:rPr lang="ko-KR" altLang="en-US" sz="1100" kern="100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에게 받은 이벤트를 </a:t>
                      </a:r>
                      <a:r>
                        <a:rPr lang="en-US" altLang="ko-KR" sz="1100" kern="100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1/N</a:t>
                      </a:r>
                      <a:r>
                        <a:rPr lang="ko-KR" altLang="en-US" sz="1100" kern="100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로 분배하여 </a:t>
                      </a:r>
                      <a:r>
                        <a:rPr lang="en-US" altLang="ko-KR" sz="1100" kern="100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CEMA</a:t>
                      </a:r>
                      <a:r>
                        <a:rPr lang="ko-KR" altLang="en-US" sz="1100" kern="100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에게 </a:t>
                      </a:r>
                      <a:r>
                        <a:rPr lang="en-US" altLang="ko-KR" sz="1100" kern="100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DR</a:t>
                      </a:r>
                      <a:r>
                        <a:rPr lang="ko-KR" altLang="en-US" sz="1100" kern="100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을 내린다</a:t>
                      </a:r>
                      <a:r>
                        <a:rPr lang="en-US" altLang="ko-KR" sz="1100" kern="100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 </a:t>
                      </a:r>
                    </a:p>
                    <a:p>
                      <a:pPr marL="0" indent="0"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altLang="ko-KR" sz="1100" kern="100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6.   Wireshark </a:t>
                      </a:r>
                      <a:r>
                        <a:rPr lang="ko-KR" altLang="en-US" sz="1100" kern="100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측정을 종료한다</a:t>
                      </a:r>
                      <a:r>
                        <a:rPr lang="en-US" altLang="ko-KR" sz="1100" kern="100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</a:t>
                      </a:r>
                    </a:p>
                    <a:p>
                      <a:pPr marL="228600" indent="-228600"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+mj-lt"/>
                        <a:buAutoNum type="arabicPeriod" startAt="7"/>
                      </a:pPr>
                      <a:r>
                        <a:rPr lang="ko-KR" altLang="en-US" sz="1100" kern="100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프로그램을 </a:t>
                      </a:r>
                      <a:r>
                        <a:rPr lang="ko-KR" altLang="en-US" sz="1100" kern="100" baseline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종료 후 다시 측정한다</a:t>
                      </a:r>
                      <a:r>
                        <a:rPr lang="en-US" altLang="ko-KR" sz="1100" kern="100" baseline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</a:t>
                      </a:r>
                    </a:p>
                  </a:txBody>
                  <a:tcPr marL="64937" marR="6493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5900"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ko-KR" sz="11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판정</a:t>
                      </a:r>
                      <a:r>
                        <a:rPr lang="en-US" altLang="ko-KR" sz="11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ko-KR" altLang="en-US" sz="11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측정</a:t>
                      </a:r>
                      <a:r>
                        <a:rPr lang="en-US" altLang="ko-KR" sz="11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)</a:t>
                      </a:r>
                      <a:r>
                        <a:rPr lang="ko-KR" altLang="ko-KR" sz="11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 기준</a:t>
                      </a: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4937" marR="649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시험 구성</a:t>
                      </a:r>
                      <a:r>
                        <a:rPr lang="en-US" sz="11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ko-KR" sz="11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시험 구성도 및 관련 명령어 작성</a:t>
                      </a:r>
                      <a:r>
                        <a:rPr lang="en-US" sz="11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)</a:t>
                      </a: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4937" marR="649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58779">
                <a:tc gridSpan="4">
                  <a:txBody>
                    <a:bodyPr/>
                    <a:lstStyle/>
                    <a:p>
                      <a:pPr marL="228600" indent="-228600"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endParaRPr lang="en-US" altLang="ko-KR" sz="1100" kern="100" baseline="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4937" marR="649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4937" marR="649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865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b="1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판정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4937" marR="649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4937" marR="649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비고</a:t>
                      </a: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4937" marR="649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4937" marR="649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6" name="제목 2"/>
          <p:cNvSpPr txBox="1">
            <a:spLocks/>
          </p:cNvSpPr>
          <p:nvPr/>
        </p:nvSpPr>
        <p:spPr>
          <a:xfrm>
            <a:off x="457200" y="304800"/>
            <a:ext cx="8229600" cy="838200"/>
          </a:xfrm>
          <a:prstGeom prst="rect">
            <a:avLst/>
          </a:prstGeom>
        </p:spPr>
        <p:txBody>
          <a:bodyPr/>
          <a:lstStyle>
            <a:lvl1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imes New Roman" pitchFamily="18" charset="0"/>
                <a:ea typeface="굴림" pitchFamily="50" charset="-127"/>
              </a:defRPr>
            </a:lvl2pPr>
            <a:lvl3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imes New Roman" pitchFamily="18" charset="0"/>
                <a:ea typeface="굴림" pitchFamily="50" charset="-127"/>
              </a:defRPr>
            </a:lvl3pPr>
            <a:lvl4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imes New Roman" pitchFamily="18" charset="0"/>
                <a:ea typeface="굴림" pitchFamily="50" charset="-127"/>
              </a:defRPr>
            </a:lvl4pPr>
            <a:lvl5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imes New Roman" pitchFamily="18" charset="0"/>
                <a:ea typeface="굴림" pitchFamily="50" charset="-127"/>
              </a:defRPr>
            </a:lvl5pPr>
            <a:lvl6pPr marL="457200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imes New Roman" pitchFamily="18" charset="0"/>
                <a:ea typeface="굴림" pitchFamily="50" charset="-127"/>
              </a:defRPr>
            </a:lvl6pPr>
            <a:lvl7pPr marL="914400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imes New Roman" pitchFamily="18" charset="0"/>
                <a:ea typeface="굴림" pitchFamily="50" charset="-127"/>
              </a:defRPr>
            </a:lvl7pPr>
            <a:lvl8pPr marL="1371600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imes New Roman" pitchFamily="18" charset="0"/>
                <a:ea typeface="굴림" pitchFamily="50" charset="-127"/>
              </a:defRPr>
            </a:lvl8pPr>
            <a:lvl9pPr marL="1828800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imes New Roman" pitchFamily="18" charset="0"/>
                <a:ea typeface="굴림" pitchFamily="50" charset="-127"/>
              </a:defRPr>
            </a:lvl9pPr>
          </a:lstStyle>
          <a:p>
            <a:r>
              <a:rPr lang="en-US" altLang="ko-KR" b="1" kern="0" dirty="0"/>
              <a:t>Experiment Procedure</a:t>
            </a:r>
            <a:endParaRPr lang="ko-KR" altLang="en-US" b="1" kern="0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6136" y="4293096"/>
            <a:ext cx="4001501" cy="2154356"/>
          </a:xfrm>
          <a:prstGeom prst="rect">
            <a:avLst/>
          </a:prstGeom>
        </p:spPr>
      </p:pic>
      <p:cxnSp>
        <p:nvCxnSpPr>
          <p:cNvPr id="7" name="직선 화살표 연결선 6"/>
          <p:cNvCxnSpPr/>
          <p:nvPr/>
        </p:nvCxnSpPr>
        <p:spPr bwMode="auto">
          <a:xfrm>
            <a:off x="8892480" y="4414210"/>
            <a:ext cx="0" cy="223224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347279" y="4509120"/>
            <a:ext cx="13067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rgbClr val="FF0000"/>
                </a:solidFill>
              </a:rPr>
              <a:t>Response time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cxnSp>
        <p:nvCxnSpPr>
          <p:cNvPr id="14" name="직선 화살표 연결선 13"/>
          <p:cNvCxnSpPr/>
          <p:nvPr/>
        </p:nvCxnSpPr>
        <p:spPr bwMode="auto">
          <a:xfrm flipH="1">
            <a:off x="8676976" y="4402038"/>
            <a:ext cx="28834" cy="100517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/>
          <p:nvPr/>
        </p:nvCxnSpPr>
        <p:spPr bwMode="auto">
          <a:xfrm flipH="1">
            <a:off x="8662559" y="5471770"/>
            <a:ext cx="28834" cy="100517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7" name="그림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156" y="4077376"/>
            <a:ext cx="3614828" cy="2399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038433"/>
      </p:ext>
    </p:extLst>
  </p:cSld>
  <p:clrMapOvr>
    <a:masterClrMapping/>
  </p:clrMapOvr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>
            <p:extLst/>
          </p:nvPr>
        </p:nvGraphicFramePr>
        <p:xfrm>
          <a:off x="580767" y="1300745"/>
          <a:ext cx="8229599" cy="5501422"/>
        </p:xfrm>
        <a:graphic>
          <a:graphicData uri="http://schemas.openxmlformats.org/drawingml/2006/table">
            <a:tbl>
              <a:tblPr firstRow="1" firstCol="1" bandRow="1"/>
              <a:tblGrid>
                <a:gridCol w="9493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156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486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94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4866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943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4866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11971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7681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항목 번호</a:t>
                      </a: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4937" marR="649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4937" marR="649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b="1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시험 일자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4937" marR="649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4937" marR="649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b="1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시 험 자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4937" marR="649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4937" marR="649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218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대 항 목</a:t>
                      </a: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4937" marR="649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4937" marR="649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b="1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중 항 목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4937" marR="649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4937" marR="649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b="1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소 항 목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4937" marR="649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4937" marR="649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939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b="1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목 적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4937" marR="649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457200" indent="-457200">
                        <a:buNone/>
                      </a:pPr>
                      <a:r>
                        <a:rPr lang="en-US" altLang="ko-KR" sz="1100" dirty="0"/>
                        <a:t>OpenADR2.0b HTTP/XML</a:t>
                      </a:r>
                      <a:r>
                        <a:rPr lang="en-US" altLang="ko-KR" sz="1100" dirty="0" smtClean="0"/>
                        <a:t>+</a:t>
                      </a:r>
                      <a:r>
                        <a:rPr lang="en-US" altLang="ko-KR" sz="1100" baseline="0" dirty="0" smtClean="0"/>
                        <a:t> MQTT/CoAP JSON</a:t>
                      </a:r>
                      <a:r>
                        <a:rPr lang="en-US" altLang="ko-KR" sz="1100" dirty="0" smtClean="0"/>
                        <a:t> </a:t>
                      </a:r>
                      <a:r>
                        <a:rPr lang="ko-KR" altLang="en-US" sz="1100" dirty="0">
                          <a:solidFill>
                            <a:srgbClr val="FF0000"/>
                          </a:solidFill>
                        </a:rPr>
                        <a:t>이벤트 응답 </a:t>
                      </a:r>
                      <a:r>
                        <a:rPr lang="ko-KR" altLang="en-US" sz="1100" dirty="0" smtClean="0">
                          <a:solidFill>
                            <a:srgbClr val="FF0000"/>
                          </a:solidFill>
                        </a:rPr>
                        <a:t>시간 </a:t>
                      </a:r>
                      <a:r>
                        <a:rPr lang="en-US" altLang="ko-KR" sz="1100" dirty="0" smtClean="0"/>
                        <a:t>(VTN - VEN+SEMA - CEMA) *PUSH</a:t>
                      </a:r>
                      <a:endParaRPr lang="en-US" altLang="ko-KR" sz="1100" dirty="0"/>
                    </a:p>
                  </a:txBody>
                  <a:tcPr marL="64937" marR="649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9895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11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시험 절차</a:t>
                      </a:r>
                      <a:endParaRPr lang="en-US" altLang="ko-KR" sz="1100" b="1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ko-KR" altLang="ko-KR" sz="11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시험 절차 또는 방법 작성</a:t>
                      </a:r>
                      <a:r>
                        <a:rPr lang="en-US" altLang="ko-KR" sz="11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)</a:t>
                      </a:r>
                      <a:endParaRPr lang="ko-KR" alt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4937" marR="649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228600" indent="-228600" algn="just" latinLnBrk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ko-KR" altLang="en-US" sz="11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시험 구성도와 같이 시험 환경을 구성한다</a:t>
                      </a:r>
                      <a:r>
                        <a:rPr lang="en-US" altLang="ko-KR" sz="11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</a:t>
                      </a:r>
                    </a:p>
                    <a:p>
                      <a:pPr marL="228600" marR="0" lvl="0" indent="-228600" algn="just" defTabSz="914400" rtl="0" eaLnBrk="1" fontAlgn="auto" latinLnBrk="1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en-US" altLang="ko-KR" sz="1100" kern="100" baseline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VTN 1</a:t>
                      </a:r>
                      <a:r>
                        <a:rPr lang="ko-KR" altLang="en-US" sz="1100" kern="100" baseline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대</a:t>
                      </a:r>
                      <a:r>
                        <a:rPr lang="en-US" altLang="ko-KR" sz="1100" kern="100" baseline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altLang="ko-KR" sz="1100" kern="100" baseline="0" dirty="0" err="1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VEN+Server</a:t>
                      </a:r>
                      <a:r>
                        <a:rPr lang="en-US" altLang="ko-KR" sz="1100" kern="100" baseline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 EMA </a:t>
                      </a:r>
                      <a:r>
                        <a:rPr lang="en-US" altLang="ko-KR" sz="1100" kern="100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ko-KR" altLang="en-US" sz="1100" kern="100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대를 </a:t>
                      </a:r>
                      <a:r>
                        <a:rPr lang="ko-KR" altLang="en-US" sz="1100" kern="100" baseline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실행시킨다</a:t>
                      </a:r>
                      <a:r>
                        <a:rPr lang="en-US" altLang="ko-KR" sz="1100" kern="100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 (VTN </a:t>
                      </a:r>
                      <a:r>
                        <a:rPr lang="ko-KR" altLang="en-US" sz="1100" kern="100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및 </a:t>
                      </a:r>
                      <a:r>
                        <a:rPr lang="en-US" altLang="ko-KR" sz="1100" kern="100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SEMA</a:t>
                      </a:r>
                      <a:r>
                        <a:rPr lang="ko-KR" altLang="en-US" sz="1100" kern="100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의 </a:t>
                      </a:r>
                      <a:r>
                        <a:rPr lang="en-US" altLang="ko-KR" sz="1100" kern="100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Report </a:t>
                      </a:r>
                      <a:r>
                        <a:rPr lang="ko-KR" altLang="en-US" sz="1100" kern="100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주기는 </a:t>
                      </a:r>
                      <a:r>
                        <a:rPr lang="en-US" altLang="ko-KR" sz="1100" kern="100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ko-KR" altLang="en-US" sz="1100" kern="100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초로 한다</a:t>
                      </a:r>
                      <a:r>
                        <a:rPr lang="en-US" altLang="ko-KR" sz="1100" kern="100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)</a:t>
                      </a:r>
                      <a:endParaRPr lang="en-US" altLang="ko-KR" sz="1100" kern="100" baseline="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  <a:p>
                      <a:pPr marL="228600" indent="-228600"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altLang="ko-KR" sz="1100" kern="100" dirty="0" err="1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Wireshark</a:t>
                      </a:r>
                      <a:r>
                        <a:rPr lang="en-US" altLang="ko-KR" sz="11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ko-KR" altLang="en-US" sz="11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실행한다</a:t>
                      </a:r>
                      <a:r>
                        <a:rPr lang="en-US" altLang="ko-KR" sz="11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</a:t>
                      </a:r>
                    </a:p>
                    <a:p>
                      <a:pPr marL="228600" indent="-228600"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ko-KR" altLang="en-US" sz="1100" kern="100" baseline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각 </a:t>
                      </a:r>
                      <a:r>
                        <a:rPr lang="en-US" altLang="ko-KR" sz="1100" kern="100" baseline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Client EMA </a:t>
                      </a:r>
                      <a:r>
                        <a:rPr lang="en-US" altLang="ko-KR" sz="1100" kern="100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10</a:t>
                      </a:r>
                      <a:r>
                        <a:rPr lang="ko-KR" altLang="en-US" sz="1100" kern="100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대를 </a:t>
                      </a:r>
                      <a:r>
                        <a:rPr lang="ko-KR" altLang="en-US" sz="1100" kern="100" baseline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실행한다</a:t>
                      </a:r>
                      <a:r>
                        <a:rPr lang="en-US" altLang="ko-KR" sz="1100" kern="100" baseline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</a:t>
                      </a:r>
                    </a:p>
                    <a:p>
                      <a:pPr marL="361950" lvl="1" indent="-180975"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kern="100" baseline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Client EMA starter</a:t>
                      </a:r>
                      <a:r>
                        <a:rPr lang="ko-KR" altLang="en-US" sz="1100" kern="100" baseline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를 이용하여 각 </a:t>
                      </a:r>
                      <a:r>
                        <a:rPr lang="en-US" altLang="ko-KR" sz="1100" kern="100" baseline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EMA</a:t>
                      </a:r>
                      <a:r>
                        <a:rPr lang="ko-KR" altLang="en-US" sz="1100" kern="100" baseline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들을 가능한 동시에 실행</a:t>
                      </a:r>
                      <a:endParaRPr lang="en-US" altLang="ko-KR" sz="1100" kern="100" baseline="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  <a:p>
                      <a:pPr marL="228600" indent="-228600"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altLang="ko-KR" sz="1100" kern="100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VTN</a:t>
                      </a:r>
                      <a:r>
                        <a:rPr lang="ko-KR" altLang="en-US" sz="1100" kern="100" baseline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에서 해당 </a:t>
                      </a:r>
                      <a:r>
                        <a:rPr lang="en-US" altLang="ko-KR" sz="1100" kern="100" baseline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VEN</a:t>
                      </a:r>
                      <a:r>
                        <a:rPr lang="ko-KR" altLang="en-US" sz="1100" kern="100" baseline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으로 </a:t>
                      </a:r>
                      <a:r>
                        <a:rPr lang="en-US" altLang="ko-KR" sz="1100" kern="100" baseline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DR</a:t>
                      </a:r>
                      <a:r>
                        <a:rPr lang="ko-KR" altLang="en-US" sz="1100" kern="100" baseline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을 내리면 </a:t>
                      </a:r>
                      <a:r>
                        <a:rPr lang="en-US" altLang="ko-KR" sz="1100" kern="100" baseline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VEN</a:t>
                      </a:r>
                      <a:r>
                        <a:rPr lang="ko-KR" altLang="en-US" sz="1100" kern="100" baseline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이 </a:t>
                      </a:r>
                      <a:r>
                        <a:rPr lang="en-US" altLang="ko-KR" sz="1100" kern="100" baseline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UDP</a:t>
                      </a:r>
                      <a:r>
                        <a:rPr lang="ko-KR" altLang="en-US" sz="1100" kern="100" baseline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로 </a:t>
                      </a:r>
                      <a:r>
                        <a:rPr lang="en-US" altLang="ko-KR" sz="1100" kern="100" baseline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SEMA</a:t>
                      </a:r>
                      <a:r>
                        <a:rPr lang="ko-KR" altLang="en-US" sz="1100" kern="100" baseline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에게 </a:t>
                      </a:r>
                      <a:r>
                        <a:rPr lang="en-US" altLang="ko-KR" sz="1100" kern="100" baseline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DR</a:t>
                      </a:r>
                      <a:r>
                        <a:rPr lang="ko-KR" altLang="en-US" sz="1100" kern="100" baseline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을 전달</a:t>
                      </a:r>
                      <a:r>
                        <a:rPr lang="en-US" altLang="ko-KR" sz="1100" kern="100" baseline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,</a:t>
                      </a:r>
                      <a:r>
                        <a:rPr lang="ko-KR" altLang="en-US" sz="1100" kern="100" baseline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ko-KR" sz="1100" kern="100" baseline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SEMA</a:t>
                      </a:r>
                      <a:r>
                        <a:rPr lang="ko-KR" altLang="en-US" sz="1100" kern="100" baseline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는 </a:t>
                      </a:r>
                      <a:r>
                        <a:rPr lang="en-US" altLang="ko-KR" sz="1100" kern="100" baseline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CEMA</a:t>
                      </a:r>
                      <a:r>
                        <a:rPr lang="ko-KR" altLang="en-US" sz="1100" kern="100" baseline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에게  </a:t>
                      </a:r>
                      <a:r>
                        <a:rPr lang="en-US" altLang="ko-KR" sz="1100" kern="100" baseline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DR</a:t>
                      </a:r>
                      <a:r>
                        <a:rPr lang="ko-KR" altLang="en-US" sz="1100" kern="100" baseline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을 내린다</a:t>
                      </a:r>
                      <a:r>
                        <a:rPr lang="en-US" altLang="ko-KR" sz="1100" kern="100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</a:t>
                      </a:r>
                    </a:p>
                    <a:p>
                      <a:pPr marL="363600" lvl="0" indent="-180000"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kern="100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SEMA</a:t>
                      </a:r>
                      <a:r>
                        <a:rPr lang="ko-KR" altLang="en-US" sz="1100" kern="100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는 </a:t>
                      </a:r>
                      <a:r>
                        <a:rPr lang="en-US" altLang="ko-KR" sz="1100" kern="100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VTN</a:t>
                      </a:r>
                      <a:r>
                        <a:rPr lang="ko-KR" altLang="en-US" sz="1100" kern="100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에게 받은 이벤트를 </a:t>
                      </a:r>
                      <a:r>
                        <a:rPr lang="en-US" altLang="ko-KR" sz="1100" kern="100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1/N</a:t>
                      </a:r>
                      <a:r>
                        <a:rPr lang="ko-KR" altLang="en-US" sz="1100" kern="100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로 분배하여 </a:t>
                      </a:r>
                      <a:r>
                        <a:rPr lang="en-US" altLang="ko-KR" sz="1100" kern="100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CEMA</a:t>
                      </a:r>
                      <a:r>
                        <a:rPr lang="ko-KR" altLang="en-US" sz="1100" kern="100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에게 </a:t>
                      </a:r>
                      <a:r>
                        <a:rPr lang="en-US" altLang="ko-KR" sz="1100" kern="100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DR</a:t>
                      </a:r>
                      <a:r>
                        <a:rPr lang="ko-KR" altLang="en-US" sz="1100" kern="100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을 내린다</a:t>
                      </a:r>
                      <a:r>
                        <a:rPr lang="en-US" altLang="ko-KR" sz="1100" kern="100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 </a:t>
                      </a:r>
                    </a:p>
                    <a:p>
                      <a:pPr marL="0" indent="0"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altLang="ko-KR" sz="1100" kern="100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6.   Wireshark </a:t>
                      </a:r>
                      <a:r>
                        <a:rPr lang="ko-KR" altLang="en-US" sz="1100" kern="100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측정을 종료한다</a:t>
                      </a:r>
                      <a:r>
                        <a:rPr lang="en-US" altLang="ko-KR" sz="1100" kern="100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</a:t>
                      </a:r>
                    </a:p>
                    <a:p>
                      <a:pPr marL="228600" indent="-228600"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+mj-lt"/>
                        <a:buAutoNum type="arabicPeriod" startAt="7"/>
                      </a:pPr>
                      <a:r>
                        <a:rPr lang="ko-KR" altLang="en-US" sz="1100" kern="100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프로그램을 </a:t>
                      </a:r>
                      <a:r>
                        <a:rPr lang="ko-KR" altLang="en-US" sz="1100" kern="100" baseline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종료 후 다시 측정한다</a:t>
                      </a:r>
                      <a:r>
                        <a:rPr lang="en-US" altLang="ko-KR" sz="1100" kern="100" baseline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</a:t>
                      </a:r>
                    </a:p>
                  </a:txBody>
                  <a:tcPr marL="64937" marR="6493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5900"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ko-KR" sz="11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판정</a:t>
                      </a:r>
                      <a:r>
                        <a:rPr lang="en-US" altLang="ko-KR" sz="11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ko-KR" altLang="en-US" sz="11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측정</a:t>
                      </a:r>
                      <a:r>
                        <a:rPr lang="en-US" altLang="ko-KR" sz="11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)</a:t>
                      </a:r>
                      <a:r>
                        <a:rPr lang="ko-KR" altLang="ko-KR" sz="11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 기준</a:t>
                      </a: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4937" marR="649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시험 구성</a:t>
                      </a:r>
                      <a:r>
                        <a:rPr lang="en-US" sz="11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ko-KR" sz="11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시험 구성도 및 관련 명령어 작성</a:t>
                      </a:r>
                      <a:r>
                        <a:rPr lang="en-US" sz="11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)</a:t>
                      </a: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4937" marR="649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58779">
                <a:tc gridSpan="4">
                  <a:txBody>
                    <a:bodyPr/>
                    <a:lstStyle/>
                    <a:p>
                      <a:pPr marL="228600" indent="-228600"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endParaRPr lang="en-US" altLang="ko-KR" sz="1100" kern="100" baseline="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4937" marR="649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4937" marR="649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865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b="1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판정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4937" marR="649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4937" marR="649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비고</a:t>
                      </a: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4937" marR="649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4937" marR="6493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6" name="제목 2"/>
          <p:cNvSpPr txBox="1">
            <a:spLocks/>
          </p:cNvSpPr>
          <p:nvPr/>
        </p:nvSpPr>
        <p:spPr>
          <a:xfrm>
            <a:off x="457200" y="304800"/>
            <a:ext cx="8229600" cy="838200"/>
          </a:xfrm>
          <a:prstGeom prst="rect">
            <a:avLst/>
          </a:prstGeom>
        </p:spPr>
        <p:txBody>
          <a:bodyPr/>
          <a:lstStyle>
            <a:lvl1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imes New Roman" pitchFamily="18" charset="0"/>
                <a:ea typeface="굴림" pitchFamily="50" charset="-127"/>
              </a:defRPr>
            </a:lvl2pPr>
            <a:lvl3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imes New Roman" pitchFamily="18" charset="0"/>
                <a:ea typeface="굴림" pitchFamily="50" charset="-127"/>
              </a:defRPr>
            </a:lvl3pPr>
            <a:lvl4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imes New Roman" pitchFamily="18" charset="0"/>
                <a:ea typeface="굴림" pitchFamily="50" charset="-127"/>
              </a:defRPr>
            </a:lvl4pPr>
            <a:lvl5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imes New Roman" pitchFamily="18" charset="0"/>
                <a:ea typeface="굴림" pitchFamily="50" charset="-127"/>
              </a:defRPr>
            </a:lvl5pPr>
            <a:lvl6pPr marL="457200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imes New Roman" pitchFamily="18" charset="0"/>
                <a:ea typeface="굴림" pitchFamily="50" charset="-127"/>
              </a:defRPr>
            </a:lvl6pPr>
            <a:lvl7pPr marL="914400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imes New Roman" pitchFamily="18" charset="0"/>
                <a:ea typeface="굴림" pitchFamily="50" charset="-127"/>
              </a:defRPr>
            </a:lvl7pPr>
            <a:lvl8pPr marL="1371600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imes New Roman" pitchFamily="18" charset="0"/>
                <a:ea typeface="굴림" pitchFamily="50" charset="-127"/>
              </a:defRPr>
            </a:lvl8pPr>
            <a:lvl9pPr marL="1828800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imes New Roman" pitchFamily="18" charset="0"/>
                <a:ea typeface="굴림" pitchFamily="50" charset="-127"/>
              </a:defRPr>
            </a:lvl9pPr>
          </a:lstStyle>
          <a:p>
            <a:r>
              <a:rPr lang="en-US" altLang="ko-KR" b="1" kern="0" dirty="0"/>
              <a:t>Experiment Procedure</a:t>
            </a:r>
            <a:endParaRPr lang="ko-KR" altLang="en-US" b="1" kern="0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6136" y="4293096"/>
            <a:ext cx="4001501" cy="2154356"/>
          </a:xfrm>
          <a:prstGeom prst="rect">
            <a:avLst/>
          </a:prstGeom>
        </p:spPr>
      </p:pic>
      <p:cxnSp>
        <p:nvCxnSpPr>
          <p:cNvPr id="7" name="직선 화살표 연결선 6"/>
          <p:cNvCxnSpPr/>
          <p:nvPr/>
        </p:nvCxnSpPr>
        <p:spPr bwMode="auto">
          <a:xfrm>
            <a:off x="8892480" y="4414210"/>
            <a:ext cx="0" cy="223224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347279" y="4509120"/>
            <a:ext cx="13067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rgbClr val="FF0000"/>
                </a:solidFill>
              </a:rPr>
              <a:t>Response time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301" y="4293096"/>
            <a:ext cx="3804224" cy="2088232"/>
          </a:xfrm>
          <a:prstGeom prst="rect">
            <a:avLst/>
          </a:prstGeom>
        </p:spPr>
      </p:pic>
      <p:cxnSp>
        <p:nvCxnSpPr>
          <p:cNvPr id="14" name="직선 화살표 연결선 13"/>
          <p:cNvCxnSpPr/>
          <p:nvPr/>
        </p:nvCxnSpPr>
        <p:spPr bwMode="auto">
          <a:xfrm flipH="1">
            <a:off x="8676976" y="4402038"/>
            <a:ext cx="28834" cy="100517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/>
          <p:nvPr/>
        </p:nvCxnSpPr>
        <p:spPr bwMode="auto">
          <a:xfrm flipH="1">
            <a:off x="8662559" y="5471770"/>
            <a:ext cx="28834" cy="100517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28678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모서리가 둥근 직사각형 1">
            <a:extLst>
              <a:ext uri="{FF2B5EF4-FFF2-40B4-BE49-F238E27FC236}">
                <a16:creationId xmlns:a16="http://schemas.microsoft.com/office/drawing/2014/main" id="{7165CE8B-C13D-460D-ABAA-6E0247816CAB}"/>
              </a:ext>
            </a:extLst>
          </p:cNvPr>
          <p:cNvSpPr/>
          <p:nvPr/>
        </p:nvSpPr>
        <p:spPr>
          <a:xfrm>
            <a:off x="111125" y="1447800"/>
            <a:ext cx="2178050" cy="516413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>
            <a:lvl1pPr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ctr">
              <a:defRPr/>
            </a:pPr>
            <a:endParaRPr lang="ko-KR" altLang="en-US" sz="1000">
              <a:solidFill>
                <a:srgbClr val="FFFFFF"/>
              </a:solidFill>
            </a:endParaRPr>
          </a:p>
        </p:txBody>
      </p:sp>
      <p:sp>
        <p:nvSpPr>
          <p:cNvPr id="216" name="모서리가 둥근 직사각형 1">
            <a:extLst>
              <a:ext uri="{FF2B5EF4-FFF2-40B4-BE49-F238E27FC236}">
                <a16:creationId xmlns:a16="http://schemas.microsoft.com/office/drawing/2014/main" id="{7165CE8B-C13D-460D-ABAA-6E0247816CAB}"/>
              </a:ext>
            </a:extLst>
          </p:cNvPr>
          <p:cNvSpPr/>
          <p:nvPr/>
        </p:nvSpPr>
        <p:spPr>
          <a:xfrm>
            <a:off x="31750" y="1530350"/>
            <a:ext cx="2178050" cy="516413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>
            <a:lvl1pPr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ctr">
              <a:defRPr/>
            </a:pPr>
            <a:endParaRPr lang="ko-KR" altLang="en-US" sz="1000">
              <a:solidFill>
                <a:srgbClr val="FFFFFF"/>
              </a:solidFill>
            </a:endParaRPr>
          </a:p>
        </p:txBody>
      </p:sp>
      <p:sp>
        <p:nvSpPr>
          <p:cNvPr id="66564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Smart Home Energy Framework : </a:t>
            </a:r>
            <a:br>
              <a:rPr lang="en-US" altLang="ko-KR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ko-KR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1.1.1</a:t>
            </a:r>
            <a:r>
              <a:rPr lang="en-US" altLang="ko-KR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Background </a:t>
            </a:r>
            <a:r>
              <a:rPr lang="en-US" altLang="ko-KR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Microgrid</a:t>
            </a:r>
            <a:r>
              <a:rPr lang="en-US" altLang="ko-KR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(2/2)</a:t>
            </a:r>
            <a:endParaRPr lang="ko-KR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6565" name="Picture 2" descr="관련 이미지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50" y="2922588"/>
            <a:ext cx="2058988" cy="1617662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838E69DD-8874-4B5E-8D45-7BDEB17F3DEB}"/>
              </a:ext>
            </a:extLst>
          </p:cNvPr>
          <p:cNvSpPr/>
          <p:nvPr/>
        </p:nvSpPr>
        <p:spPr>
          <a:xfrm>
            <a:off x="147638" y="4318000"/>
            <a:ext cx="847725" cy="142875"/>
          </a:xfrm>
          <a:prstGeom prst="rect">
            <a:avLst/>
          </a:prstGeom>
          <a:solidFill>
            <a:schemeClr val="bg1"/>
          </a:solidFill>
          <a:ln>
            <a:solidFill>
              <a:srgbClr val="19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/>
          <a:lstStyle>
            <a:lvl1pPr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defRPr/>
            </a:pPr>
            <a:r>
              <a:rPr lang="en-US" altLang="ko-KR" sz="600">
                <a:cs typeface="Times New Roman" panose="02020603050405020304" pitchFamily="18" charset="0"/>
              </a:rPr>
              <a:t>Other Appliance (EMA)</a:t>
            </a:r>
            <a:endParaRPr lang="ko-KR" altLang="en-US" sz="600">
              <a:cs typeface="Times New Roman" panose="02020603050405020304" pitchFamily="18" charset="0"/>
            </a:endParaRPr>
          </a:p>
        </p:txBody>
      </p:sp>
      <p:sp>
        <p:nvSpPr>
          <p:cNvPr id="221" name="직사각형 220">
            <a:extLst>
              <a:ext uri="{FF2B5EF4-FFF2-40B4-BE49-F238E27FC236}">
                <a16:creationId xmlns:a16="http://schemas.microsoft.com/office/drawing/2014/main" id="{85A9827A-F51E-41F8-86E9-90CEF9A0EA38}"/>
              </a:ext>
            </a:extLst>
          </p:cNvPr>
          <p:cNvSpPr/>
          <p:nvPr/>
        </p:nvSpPr>
        <p:spPr>
          <a:xfrm>
            <a:off x="652463" y="3381375"/>
            <a:ext cx="849312" cy="1412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lvl1pPr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defRPr/>
            </a:pPr>
            <a:r>
              <a:rPr lang="en-US" altLang="ko-KR" sz="600">
                <a:cs typeface="Times New Roman" panose="02020603050405020304" pitchFamily="18" charset="0"/>
              </a:rPr>
              <a:t>In-Home Display</a:t>
            </a:r>
            <a:endParaRPr lang="ko-KR" altLang="en-US" sz="600">
              <a:cs typeface="Times New Roman" panose="02020603050405020304" pitchFamily="18" charset="0"/>
            </a:endParaRPr>
          </a:p>
        </p:txBody>
      </p:sp>
      <p:cxnSp>
        <p:nvCxnSpPr>
          <p:cNvPr id="222" name="꺾인 연결선 188">
            <a:extLst>
              <a:ext uri="{FF2B5EF4-FFF2-40B4-BE49-F238E27FC236}">
                <a16:creationId xmlns:a16="http://schemas.microsoft.com/office/drawing/2014/main" id="{C6AFC329-3BE5-4745-9299-B402849409FF}"/>
              </a:ext>
            </a:extLst>
          </p:cNvPr>
          <p:cNvCxnSpPr>
            <a:stCxn id="322" idx="1"/>
            <a:endCxn id="220" idx="3"/>
          </p:cNvCxnSpPr>
          <p:nvPr/>
        </p:nvCxnSpPr>
        <p:spPr>
          <a:xfrm rot="10800000" flipV="1">
            <a:off x="995363" y="4291013"/>
            <a:ext cx="569912" cy="98425"/>
          </a:xfrm>
          <a:prstGeom prst="bentConnector3">
            <a:avLst>
              <a:gd name="adj1" fmla="val 50000"/>
            </a:avLst>
          </a:prstGeom>
          <a:ln w="1905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3" name="꺾인 연결선 192">
            <a:extLst>
              <a:ext uri="{FF2B5EF4-FFF2-40B4-BE49-F238E27FC236}">
                <a16:creationId xmlns:a16="http://schemas.microsoft.com/office/drawing/2014/main" id="{8494437B-A511-4938-973A-28F65DE0C81C}"/>
              </a:ext>
            </a:extLst>
          </p:cNvPr>
          <p:cNvCxnSpPr>
            <a:stCxn id="322" idx="1"/>
            <a:endCxn id="219" idx="3"/>
          </p:cNvCxnSpPr>
          <p:nvPr/>
        </p:nvCxnSpPr>
        <p:spPr>
          <a:xfrm rot="10800000">
            <a:off x="995363" y="4159250"/>
            <a:ext cx="569912" cy="131763"/>
          </a:xfrm>
          <a:prstGeom prst="bentConnector3">
            <a:avLst>
              <a:gd name="adj1" fmla="val 50000"/>
            </a:avLst>
          </a:prstGeom>
          <a:ln w="19050">
            <a:prstDash val="solid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4" name="꺾인 연결선 195">
            <a:extLst>
              <a:ext uri="{FF2B5EF4-FFF2-40B4-BE49-F238E27FC236}">
                <a16:creationId xmlns:a16="http://schemas.microsoft.com/office/drawing/2014/main" id="{788A7CFE-5172-4C26-963D-141F14D4E1AF}"/>
              </a:ext>
            </a:extLst>
          </p:cNvPr>
          <p:cNvCxnSpPr>
            <a:stCxn id="220" idx="3"/>
            <a:endCxn id="218" idx="3"/>
          </p:cNvCxnSpPr>
          <p:nvPr/>
        </p:nvCxnSpPr>
        <p:spPr>
          <a:xfrm flipV="1">
            <a:off x="995363" y="3927475"/>
            <a:ext cx="12700" cy="461963"/>
          </a:xfrm>
          <a:prstGeom prst="bentConnector3">
            <a:avLst>
              <a:gd name="adj1" fmla="val 2250000"/>
            </a:avLst>
          </a:prstGeom>
          <a:ln w="19050">
            <a:prstDash val="solid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5" name="꺾인 연결선 198">
            <a:extLst>
              <a:ext uri="{FF2B5EF4-FFF2-40B4-BE49-F238E27FC236}">
                <a16:creationId xmlns:a16="http://schemas.microsoft.com/office/drawing/2014/main" id="{BE0DA2C3-3FAE-452A-B18F-4A6232D73BD8}"/>
              </a:ext>
            </a:extLst>
          </p:cNvPr>
          <p:cNvCxnSpPr>
            <a:stCxn id="323" idx="2"/>
            <a:endCxn id="322" idx="0"/>
          </p:cNvCxnSpPr>
          <p:nvPr/>
        </p:nvCxnSpPr>
        <p:spPr>
          <a:xfrm rot="16200000" flipH="1">
            <a:off x="1743076" y="4033837"/>
            <a:ext cx="171450" cy="3175"/>
          </a:xfrm>
          <a:prstGeom prst="bentConnector3">
            <a:avLst>
              <a:gd name="adj1" fmla="val 50000"/>
            </a:avLst>
          </a:prstGeom>
          <a:ln w="190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6" name="꺾인 연결선 201">
            <a:extLst>
              <a:ext uri="{FF2B5EF4-FFF2-40B4-BE49-F238E27FC236}">
                <a16:creationId xmlns:a16="http://schemas.microsoft.com/office/drawing/2014/main" id="{AFE5F08C-A30C-429C-AAC9-1100D2B47DEF}"/>
              </a:ext>
            </a:extLst>
          </p:cNvPr>
          <p:cNvCxnSpPr>
            <a:stCxn id="323" idx="1"/>
            <a:endCxn id="221" idx="2"/>
          </p:cNvCxnSpPr>
          <p:nvPr/>
        </p:nvCxnSpPr>
        <p:spPr>
          <a:xfrm rot="10800000">
            <a:off x="1077913" y="3522663"/>
            <a:ext cx="423862" cy="244475"/>
          </a:xfrm>
          <a:prstGeom prst="bentConnector2">
            <a:avLst/>
          </a:prstGeom>
          <a:ln w="19050">
            <a:solidFill>
              <a:schemeClr val="accent2"/>
            </a:solidFill>
            <a:prstDash val="sys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7" name="모서리가 둥근 직사각형 231">
            <a:extLst>
              <a:ext uri="{FF2B5EF4-FFF2-40B4-BE49-F238E27FC236}">
                <a16:creationId xmlns:a16="http://schemas.microsoft.com/office/drawing/2014/main" id="{F1C36526-AC57-4722-954D-D5A2C7F22631}"/>
              </a:ext>
            </a:extLst>
          </p:cNvPr>
          <p:cNvSpPr/>
          <p:nvPr/>
        </p:nvSpPr>
        <p:spPr>
          <a:xfrm>
            <a:off x="93663" y="5000625"/>
            <a:ext cx="2046287" cy="143033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/>
          <a:lstStyle>
            <a:lvl1pPr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r">
              <a:defRPr/>
            </a:pPr>
            <a:r>
              <a:rPr lang="en-US" altLang="ko-KR" sz="900">
                <a:solidFill>
                  <a:srgbClr val="000000"/>
                </a:solidFill>
                <a:cs typeface="Times New Roman" panose="02020603050405020304" pitchFamily="18" charset="0"/>
              </a:rPr>
              <a:t>Social Infrastructure</a:t>
            </a:r>
            <a:endParaRPr lang="ko-KR" altLang="en-US" sz="900">
              <a:solidFill>
                <a:srgbClr val="000000"/>
              </a:solidFill>
              <a:cs typeface="Times New Roman" panose="02020603050405020304" pitchFamily="18" charset="0"/>
            </a:endParaRPr>
          </a:p>
        </p:txBody>
      </p:sp>
      <p:sp>
        <p:nvSpPr>
          <p:cNvPr id="66574" name="TextBox 227"/>
          <p:cNvSpPr txBox="1">
            <a:spLocks noChangeArrowheads="1"/>
          </p:cNvSpPr>
          <p:nvPr/>
        </p:nvSpPr>
        <p:spPr bwMode="auto">
          <a:xfrm>
            <a:off x="211138" y="5221288"/>
            <a:ext cx="709612" cy="2317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ko-KR" sz="900" b="1" dirty="0" err="1">
                <a:cs typeface="Times New Roman" panose="02020603050405020304" pitchFamily="18" charset="0"/>
              </a:rPr>
              <a:t>OpenFMB</a:t>
            </a:r>
            <a:endParaRPr lang="ko-KR" altLang="en-US" sz="900" b="1" dirty="0">
              <a:cs typeface="Times New Roman" panose="02020603050405020304" pitchFamily="18" charset="0"/>
            </a:endParaRPr>
          </a:p>
        </p:txBody>
      </p:sp>
      <p:sp>
        <p:nvSpPr>
          <p:cNvPr id="229" name="모서리가 둥근 직사각형 82">
            <a:extLst>
              <a:ext uri="{FF2B5EF4-FFF2-40B4-BE49-F238E27FC236}">
                <a16:creationId xmlns:a16="http://schemas.microsoft.com/office/drawing/2014/main" id="{3AEBAC05-9069-4FD0-BF25-6240812E62A3}"/>
              </a:ext>
            </a:extLst>
          </p:cNvPr>
          <p:cNvSpPr/>
          <p:nvPr/>
        </p:nvSpPr>
        <p:spPr>
          <a:xfrm>
            <a:off x="268288" y="5480050"/>
            <a:ext cx="820737" cy="26511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ctr">
              <a:defRPr/>
            </a:pPr>
            <a:r>
              <a:rPr lang="en-US" altLang="ko-KR" sz="1000">
                <a:cs typeface="Times New Roman" panose="02020603050405020304" pitchFamily="18" charset="0"/>
              </a:rPr>
              <a:t>Battery</a:t>
            </a:r>
            <a:endParaRPr lang="ko-KR" altLang="en-US" sz="1000">
              <a:cs typeface="Times New Roman" panose="02020603050405020304" pitchFamily="18" charset="0"/>
            </a:endParaRPr>
          </a:p>
        </p:txBody>
      </p:sp>
      <p:sp>
        <p:nvSpPr>
          <p:cNvPr id="230" name="모서리가 둥근 직사각형 83">
            <a:extLst>
              <a:ext uri="{FF2B5EF4-FFF2-40B4-BE49-F238E27FC236}">
                <a16:creationId xmlns:a16="http://schemas.microsoft.com/office/drawing/2014/main" id="{10601ADE-89F5-48A1-87F4-99D5830BA4CF}"/>
              </a:ext>
            </a:extLst>
          </p:cNvPr>
          <p:cNvSpPr/>
          <p:nvPr/>
        </p:nvSpPr>
        <p:spPr>
          <a:xfrm>
            <a:off x="1222375" y="5476875"/>
            <a:ext cx="819150" cy="26511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ctr">
              <a:defRPr/>
            </a:pPr>
            <a:r>
              <a:rPr lang="en-US" altLang="ko-KR" sz="1000" dirty="0">
                <a:cs typeface="Times New Roman" panose="02020603050405020304" pitchFamily="18" charset="0"/>
              </a:rPr>
              <a:t>Recloser</a:t>
            </a:r>
            <a:endParaRPr lang="ko-KR" altLang="en-US" sz="1000" dirty="0">
              <a:cs typeface="Times New Roman" panose="02020603050405020304" pitchFamily="18" charset="0"/>
            </a:endParaRPr>
          </a:p>
        </p:txBody>
      </p:sp>
      <p:sp>
        <p:nvSpPr>
          <p:cNvPr id="231" name="모서리가 둥근 직사각형 84">
            <a:extLst>
              <a:ext uri="{FF2B5EF4-FFF2-40B4-BE49-F238E27FC236}">
                <a16:creationId xmlns:a16="http://schemas.microsoft.com/office/drawing/2014/main" id="{A8DA7265-2F0B-4DE7-8CDF-9DFABDA6A8E0}"/>
              </a:ext>
            </a:extLst>
          </p:cNvPr>
          <p:cNvSpPr/>
          <p:nvPr/>
        </p:nvSpPr>
        <p:spPr>
          <a:xfrm>
            <a:off x="1216025" y="5757863"/>
            <a:ext cx="819150" cy="26352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ctr">
              <a:defRPr/>
            </a:pPr>
            <a:r>
              <a:rPr lang="en-US" altLang="ko-KR" sz="1000">
                <a:cs typeface="Times New Roman" panose="02020603050405020304" pitchFamily="18" charset="0"/>
              </a:rPr>
              <a:t>EV</a:t>
            </a:r>
            <a:endParaRPr lang="ko-KR" altLang="en-US" sz="1000">
              <a:cs typeface="Times New Roman" panose="02020603050405020304" pitchFamily="18" charset="0"/>
            </a:endParaRPr>
          </a:p>
        </p:txBody>
      </p:sp>
      <p:sp>
        <p:nvSpPr>
          <p:cNvPr id="232" name="모서리가 둥근 직사각형 87">
            <a:extLst>
              <a:ext uri="{FF2B5EF4-FFF2-40B4-BE49-F238E27FC236}">
                <a16:creationId xmlns:a16="http://schemas.microsoft.com/office/drawing/2014/main" id="{0FE65AF4-FE2F-41AF-8DCD-F696768AD1CD}"/>
              </a:ext>
            </a:extLst>
          </p:cNvPr>
          <p:cNvSpPr/>
          <p:nvPr/>
        </p:nvSpPr>
        <p:spPr>
          <a:xfrm>
            <a:off x="265113" y="5765800"/>
            <a:ext cx="820737" cy="26511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ctr">
              <a:defRPr/>
            </a:pPr>
            <a:r>
              <a:rPr lang="en-US" altLang="ko-KR" sz="1000">
                <a:cs typeface="Times New Roman" panose="02020603050405020304" pitchFamily="18" charset="0"/>
              </a:rPr>
              <a:t>PV</a:t>
            </a:r>
            <a:endParaRPr lang="ko-KR" altLang="en-US" sz="1000">
              <a:cs typeface="Times New Roman" panose="02020603050405020304" pitchFamily="18" charset="0"/>
            </a:endParaRPr>
          </a:p>
        </p:txBody>
      </p:sp>
      <p:sp>
        <p:nvSpPr>
          <p:cNvPr id="233" name="모서리가 둥근 직사각형 89">
            <a:extLst>
              <a:ext uri="{FF2B5EF4-FFF2-40B4-BE49-F238E27FC236}">
                <a16:creationId xmlns:a16="http://schemas.microsoft.com/office/drawing/2014/main" id="{5DED0A08-6898-4B68-883D-45FAE110D0F3}"/>
              </a:ext>
            </a:extLst>
          </p:cNvPr>
          <p:cNvSpPr/>
          <p:nvPr/>
        </p:nvSpPr>
        <p:spPr>
          <a:xfrm>
            <a:off x="266700" y="6064250"/>
            <a:ext cx="819150" cy="26511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ctr">
              <a:defRPr/>
            </a:pPr>
            <a:r>
              <a:rPr lang="en-US" altLang="ko-KR" sz="1000">
                <a:cs typeface="Times New Roman" panose="02020603050405020304" pitchFamily="18" charset="0"/>
              </a:rPr>
              <a:t>Resource</a:t>
            </a:r>
            <a:endParaRPr lang="ko-KR" altLang="en-US" sz="1000">
              <a:cs typeface="Times New Roman" panose="02020603050405020304" pitchFamily="18" charset="0"/>
            </a:endParaRPr>
          </a:p>
        </p:txBody>
      </p:sp>
      <p:sp>
        <p:nvSpPr>
          <p:cNvPr id="234" name="모서리가 둥근 직사각형 90">
            <a:extLst>
              <a:ext uri="{FF2B5EF4-FFF2-40B4-BE49-F238E27FC236}">
                <a16:creationId xmlns:a16="http://schemas.microsoft.com/office/drawing/2014/main" id="{075DFCEC-0004-4FC5-BB6B-1B2BCCA373DD}"/>
              </a:ext>
            </a:extLst>
          </p:cNvPr>
          <p:cNvSpPr/>
          <p:nvPr/>
        </p:nvSpPr>
        <p:spPr>
          <a:xfrm>
            <a:off x="1222375" y="6051550"/>
            <a:ext cx="819150" cy="26511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ctr">
              <a:defRPr/>
            </a:pPr>
            <a:r>
              <a:rPr lang="en-US" altLang="ko-KR" sz="1000">
                <a:cs typeface="Times New Roman" panose="02020603050405020304" pitchFamily="18" charset="0"/>
              </a:rPr>
              <a:t>ESS</a:t>
            </a:r>
            <a:endParaRPr lang="ko-KR" altLang="en-US" sz="1000">
              <a:cs typeface="Times New Roman" panose="02020603050405020304" pitchFamily="18" charset="0"/>
            </a:endParaRPr>
          </a:p>
        </p:txBody>
      </p:sp>
      <p:cxnSp>
        <p:nvCxnSpPr>
          <p:cNvPr id="236" name="직선 화살표 연결선 235">
            <a:extLst>
              <a:ext uri="{FF2B5EF4-FFF2-40B4-BE49-F238E27FC236}">
                <a16:creationId xmlns:a16="http://schemas.microsoft.com/office/drawing/2014/main" id="{86E38CE6-D2AE-49A4-94F9-58E10115B8BC}"/>
              </a:ext>
            </a:extLst>
          </p:cNvPr>
          <p:cNvCxnSpPr>
            <a:stCxn id="322" idx="2"/>
          </p:cNvCxnSpPr>
          <p:nvPr/>
        </p:nvCxnSpPr>
        <p:spPr>
          <a:xfrm flipH="1">
            <a:off x="1827213" y="4460875"/>
            <a:ext cx="4762" cy="539750"/>
          </a:xfrm>
          <a:prstGeom prst="straightConnector1">
            <a:avLst/>
          </a:prstGeom>
          <a:ln w="19050">
            <a:solidFill>
              <a:srgbClr val="C00000"/>
            </a:solidFill>
            <a:prstDash val="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직선 화살표 연결선 236">
            <a:extLst>
              <a:ext uri="{FF2B5EF4-FFF2-40B4-BE49-F238E27FC236}">
                <a16:creationId xmlns:a16="http://schemas.microsoft.com/office/drawing/2014/main" id="{E3ACD8EC-2902-4889-9C0B-5A0F0EAE8B68}"/>
              </a:ext>
            </a:extLst>
          </p:cNvPr>
          <p:cNvCxnSpPr>
            <a:stCxn id="220" idx="2"/>
          </p:cNvCxnSpPr>
          <p:nvPr/>
        </p:nvCxnSpPr>
        <p:spPr>
          <a:xfrm flipH="1">
            <a:off x="568325" y="4460875"/>
            <a:ext cx="3175" cy="539750"/>
          </a:xfrm>
          <a:prstGeom prst="straightConnector1">
            <a:avLst/>
          </a:prstGeom>
          <a:ln w="19050">
            <a:solidFill>
              <a:schemeClr val="accent2"/>
            </a:solidFill>
            <a:prstDash val="sys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583" name="TextBox 237"/>
          <p:cNvSpPr txBox="1">
            <a:spLocks noChangeArrowheads="1"/>
          </p:cNvSpPr>
          <p:nvPr/>
        </p:nvSpPr>
        <p:spPr bwMode="auto">
          <a:xfrm>
            <a:off x="330200" y="1614488"/>
            <a:ext cx="1008063" cy="23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ko-KR" sz="900" b="1">
                <a:cs typeface="Times New Roman" panose="02020603050405020304" pitchFamily="18" charset="0"/>
              </a:rPr>
              <a:t>Residential Area</a:t>
            </a:r>
            <a:endParaRPr lang="ko-KR" altLang="en-US" sz="900" b="1">
              <a:cs typeface="Times New Roman" panose="02020603050405020304" pitchFamily="18" charset="0"/>
            </a:endParaRPr>
          </a:p>
        </p:txBody>
      </p:sp>
      <p:grpSp>
        <p:nvGrpSpPr>
          <p:cNvPr id="66584" name="그룹 19"/>
          <p:cNvGrpSpPr>
            <a:grpSpLocks/>
          </p:cNvGrpSpPr>
          <p:nvPr/>
        </p:nvGrpSpPr>
        <p:grpSpPr bwMode="auto">
          <a:xfrm>
            <a:off x="6156325" y="4540250"/>
            <a:ext cx="2849563" cy="2138363"/>
            <a:chOff x="6156558" y="4540927"/>
            <a:chExt cx="2849419" cy="2137734"/>
          </a:xfrm>
        </p:grpSpPr>
        <p:sp>
          <p:nvSpPr>
            <p:cNvPr id="239" name="모서리가 둥근 직사각형 216">
              <a:extLst>
                <a:ext uri="{FF2B5EF4-FFF2-40B4-BE49-F238E27FC236}">
                  <a16:creationId xmlns:a16="http://schemas.microsoft.com/office/drawing/2014/main" id="{3C2275A7-2C0B-4ADD-A07E-254931E64979}"/>
                </a:ext>
              </a:extLst>
            </p:cNvPr>
            <p:cNvSpPr/>
            <p:nvPr/>
          </p:nvSpPr>
          <p:spPr>
            <a:xfrm>
              <a:off x="6156558" y="4540927"/>
              <a:ext cx="2849419" cy="2137734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/>
            <a:lstStyle>
              <a:lvl1pPr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1pPr>
              <a:lvl2pPr marL="742950" indent="-28575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2pPr>
              <a:lvl3pPr marL="11430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3pPr>
              <a:lvl4pPr marL="16002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4pPr>
              <a:lvl5pPr marL="20574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9pPr>
            </a:lstStyle>
            <a:p>
              <a:pPr algn="r">
                <a:defRPr/>
              </a:pPr>
              <a:r>
                <a:rPr lang="en-US" altLang="ko-KR" sz="1000" b="1">
                  <a:solidFill>
                    <a:srgbClr val="000000"/>
                  </a:solidFill>
                  <a:cs typeface="Times New Roman" panose="02020603050405020304" pitchFamily="18" charset="0"/>
                </a:rPr>
                <a:t>Utility</a:t>
              </a:r>
              <a:endParaRPr lang="ko-KR" altLang="en-US" sz="1000" b="1">
                <a:solidFill>
                  <a:srgbClr val="000000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240" name="직사각형 239">
              <a:extLst>
                <a:ext uri="{FF2B5EF4-FFF2-40B4-BE49-F238E27FC236}">
                  <a16:creationId xmlns:a16="http://schemas.microsoft.com/office/drawing/2014/main" id="{18E8CF29-D69E-440C-B8BE-18A9D89125B5}"/>
                </a:ext>
              </a:extLst>
            </p:cNvPr>
            <p:cNvSpPr/>
            <p:nvPr/>
          </p:nvSpPr>
          <p:spPr>
            <a:xfrm>
              <a:off x="6361336" y="4929751"/>
              <a:ext cx="1022298" cy="165844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1pPr>
              <a:lvl2pPr marL="742950" indent="-28575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2pPr>
              <a:lvl3pPr marL="11430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3pPr>
              <a:lvl4pPr marL="16002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4pPr>
              <a:lvl5pPr marL="20574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9pPr>
            </a:lstStyle>
            <a:p>
              <a:pPr algn="ctr">
                <a:defRPr/>
              </a:pPr>
              <a:endParaRPr lang="ko-KR" altLang="en-US" sz="1000">
                <a:solidFill>
                  <a:srgbClr val="FFFFFF"/>
                </a:solidFill>
              </a:endParaRPr>
            </a:p>
          </p:txBody>
        </p:sp>
        <p:sp>
          <p:nvSpPr>
            <p:cNvPr id="241" name="직사각형 240">
              <a:extLst>
                <a:ext uri="{FF2B5EF4-FFF2-40B4-BE49-F238E27FC236}">
                  <a16:creationId xmlns:a16="http://schemas.microsoft.com/office/drawing/2014/main" id="{120AD49E-B900-4071-A3CD-84F880033BD1}"/>
                </a:ext>
              </a:extLst>
            </p:cNvPr>
            <p:cNvSpPr/>
            <p:nvPr/>
          </p:nvSpPr>
          <p:spPr>
            <a:xfrm>
              <a:off x="7747153" y="4929751"/>
              <a:ext cx="1022298" cy="165844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1pPr>
              <a:lvl2pPr marL="742950" indent="-28575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2pPr>
              <a:lvl3pPr marL="11430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3pPr>
              <a:lvl4pPr marL="16002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4pPr>
              <a:lvl5pPr marL="20574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9pPr>
            </a:lstStyle>
            <a:p>
              <a:pPr algn="ctr">
                <a:defRPr/>
              </a:pPr>
              <a:endParaRPr lang="ko-KR" altLang="en-US" sz="1000">
                <a:solidFill>
                  <a:srgbClr val="FFFFFF"/>
                </a:solidFill>
              </a:endParaRPr>
            </a:p>
          </p:txBody>
        </p:sp>
        <p:sp>
          <p:nvSpPr>
            <p:cNvPr id="66680" name="TextBox 241"/>
            <p:cNvSpPr txBox="1">
              <a:spLocks noChangeArrowheads="1"/>
            </p:cNvSpPr>
            <p:nvPr/>
          </p:nvSpPr>
          <p:spPr bwMode="auto">
            <a:xfrm>
              <a:off x="6464700" y="4933042"/>
              <a:ext cx="748923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ko-KR" sz="900" b="1">
                  <a:cs typeface="Times New Roman" panose="02020603050405020304" pitchFamily="18" charset="0"/>
                </a:rPr>
                <a:t>Distributed</a:t>
              </a:r>
            </a:p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ko-KR" sz="900" b="1">
                  <a:cs typeface="Times New Roman" panose="02020603050405020304" pitchFamily="18" charset="0"/>
                </a:rPr>
                <a:t>Generation</a:t>
              </a:r>
              <a:endParaRPr lang="ko-KR" altLang="en-US" sz="900" b="1">
                <a:cs typeface="Times New Roman" panose="02020603050405020304" pitchFamily="18" charset="0"/>
              </a:endParaRPr>
            </a:p>
          </p:txBody>
        </p:sp>
        <p:sp>
          <p:nvSpPr>
            <p:cNvPr id="66681" name="TextBox 242"/>
            <p:cNvSpPr txBox="1">
              <a:spLocks noChangeArrowheads="1"/>
            </p:cNvSpPr>
            <p:nvPr/>
          </p:nvSpPr>
          <p:spPr bwMode="auto">
            <a:xfrm>
              <a:off x="7829100" y="4929407"/>
              <a:ext cx="1022384" cy="230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ko-KR" sz="900" b="1">
                  <a:cs typeface="Times New Roman" panose="02020603050405020304" pitchFamily="18" charset="0"/>
                </a:rPr>
                <a:t>Power Plant</a:t>
              </a:r>
              <a:endParaRPr lang="ko-KR" altLang="en-US" sz="900" b="1">
                <a:cs typeface="Times New Roman" panose="02020603050405020304" pitchFamily="18" charset="0"/>
              </a:endParaRPr>
            </a:p>
          </p:txBody>
        </p:sp>
        <p:sp>
          <p:nvSpPr>
            <p:cNvPr id="244" name="모서리가 둥근 직사각형 141">
              <a:extLst>
                <a:ext uri="{FF2B5EF4-FFF2-40B4-BE49-F238E27FC236}">
                  <a16:creationId xmlns:a16="http://schemas.microsoft.com/office/drawing/2014/main" id="{8735892B-D946-4B0B-A90F-236C2BBE6681}"/>
                </a:ext>
              </a:extLst>
            </p:cNvPr>
            <p:cNvSpPr/>
            <p:nvPr/>
          </p:nvSpPr>
          <p:spPr>
            <a:xfrm>
              <a:off x="6464517" y="5350314"/>
              <a:ext cx="819109" cy="247577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1pPr>
              <a:lvl2pPr marL="742950" indent="-28575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2pPr>
              <a:lvl3pPr marL="11430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3pPr>
              <a:lvl4pPr marL="16002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4pPr>
              <a:lvl5pPr marL="20574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9pPr>
            </a:lstStyle>
            <a:p>
              <a:pPr algn="ctr">
                <a:defRPr/>
              </a:pPr>
              <a:r>
                <a:rPr lang="en-US" altLang="ko-KR" sz="900">
                  <a:cs typeface="Times New Roman" panose="02020603050405020304" pitchFamily="18" charset="0"/>
                </a:rPr>
                <a:t>Solar Power</a:t>
              </a:r>
              <a:endParaRPr lang="ko-KR" altLang="en-US" sz="900">
                <a:cs typeface="Times New Roman" panose="02020603050405020304" pitchFamily="18" charset="0"/>
              </a:endParaRPr>
            </a:p>
          </p:txBody>
        </p:sp>
        <p:sp>
          <p:nvSpPr>
            <p:cNvPr id="245" name="모서리가 둥근 직사각형 222">
              <a:extLst>
                <a:ext uri="{FF2B5EF4-FFF2-40B4-BE49-F238E27FC236}">
                  <a16:creationId xmlns:a16="http://schemas.microsoft.com/office/drawing/2014/main" id="{CC573B41-FB2A-492D-8604-C434DA9B0926}"/>
                </a:ext>
              </a:extLst>
            </p:cNvPr>
            <p:cNvSpPr/>
            <p:nvPr/>
          </p:nvSpPr>
          <p:spPr>
            <a:xfrm>
              <a:off x="6464517" y="5682004"/>
              <a:ext cx="819109" cy="249164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1pPr>
              <a:lvl2pPr marL="742950" indent="-28575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2pPr>
              <a:lvl3pPr marL="11430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3pPr>
              <a:lvl4pPr marL="16002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4pPr>
              <a:lvl5pPr marL="20574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9pPr>
            </a:lstStyle>
            <a:p>
              <a:pPr algn="ctr">
                <a:defRPr/>
              </a:pPr>
              <a:r>
                <a:rPr lang="en-US" altLang="ko-KR" sz="900">
                  <a:cs typeface="Times New Roman" panose="02020603050405020304" pitchFamily="18" charset="0"/>
                </a:rPr>
                <a:t>Wind Power</a:t>
              </a:r>
              <a:endParaRPr lang="ko-KR" altLang="en-US" sz="900">
                <a:cs typeface="Times New Roman" panose="02020603050405020304" pitchFamily="18" charset="0"/>
              </a:endParaRPr>
            </a:p>
          </p:txBody>
        </p:sp>
        <p:sp>
          <p:nvSpPr>
            <p:cNvPr id="246" name="모서리가 둥근 직사각형 223">
              <a:extLst>
                <a:ext uri="{FF2B5EF4-FFF2-40B4-BE49-F238E27FC236}">
                  <a16:creationId xmlns:a16="http://schemas.microsoft.com/office/drawing/2014/main" id="{F25EADB7-09A8-473B-829D-FFCF507C5808}"/>
                </a:ext>
              </a:extLst>
            </p:cNvPr>
            <p:cNvSpPr/>
            <p:nvPr/>
          </p:nvSpPr>
          <p:spPr>
            <a:xfrm>
              <a:off x="6464517" y="6012107"/>
              <a:ext cx="819109" cy="249164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1pPr>
              <a:lvl2pPr marL="742950" indent="-28575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2pPr>
              <a:lvl3pPr marL="11430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3pPr>
              <a:lvl4pPr marL="16002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4pPr>
              <a:lvl5pPr marL="20574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9pPr>
            </a:lstStyle>
            <a:p>
              <a:pPr algn="ctr">
                <a:defRPr/>
              </a:pPr>
              <a:r>
                <a:rPr lang="en-US" altLang="ko-KR" sz="900">
                  <a:cs typeface="Times New Roman" panose="02020603050405020304" pitchFamily="18" charset="0"/>
                </a:rPr>
                <a:t>Battery</a:t>
              </a:r>
              <a:endParaRPr lang="ko-KR" altLang="en-US" sz="900">
                <a:cs typeface="Times New Roman" panose="02020603050405020304" pitchFamily="18" charset="0"/>
              </a:endParaRPr>
            </a:p>
          </p:txBody>
        </p:sp>
        <p:sp>
          <p:nvSpPr>
            <p:cNvPr id="247" name="모서리가 둥근 직사각형 224">
              <a:extLst>
                <a:ext uri="{FF2B5EF4-FFF2-40B4-BE49-F238E27FC236}">
                  <a16:creationId xmlns:a16="http://schemas.microsoft.com/office/drawing/2014/main" id="{7797796C-2919-4AB8-8D9D-46258E4BA0C8}"/>
                </a:ext>
              </a:extLst>
            </p:cNvPr>
            <p:cNvSpPr/>
            <p:nvPr/>
          </p:nvSpPr>
          <p:spPr>
            <a:xfrm>
              <a:off x="7843986" y="5132891"/>
              <a:ext cx="819109" cy="434847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1pPr>
              <a:lvl2pPr marL="742950" indent="-28575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2pPr>
              <a:lvl3pPr marL="11430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3pPr>
              <a:lvl4pPr marL="16002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4pPr>
              <a:lvl5pPr marL="20574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9pPr>
            </a:lstStyle>
            <a:p>
              <a:pPr algn="ctr">
                <a:defRPr/>
              </a:pPr>
              <a:r>
                <a:rPr lang="en-US" altLang="ko-KR" sz="900">
                  <a:cs typeface="Times New Roman" panose="02020603050405020304" pitchFamily="18" charset="0"/>
                </a:rPr>
                <a:t>Nuclear</a:t>
              </a:r>
            </a:p>
            <a:p>
              <a:pPr algn="ctr">
                <a:defRPr/>
              </a:pPr>
              <a:r>
                <a:rPr lang="en-US" altLang="ko-KR" sz="900">
                  <a:cs typeface="Times New Roman" panose="02020603050405020304" pitchFamily="18" charset="0"/>
                </a:rPr>
                <a:t>Power Station</a:t>
              </a:r>
              <a:endParaRPr lang="ko-KR" altLang="en-US" sz="900">
                <a:cs typeface="Times New Roman" panose="02020603050405020304" pitchFamily="18" charset="0"/>
              </a:endParaRPr>
            </a:p>
          </p:txBody>
        </p:sp>
        <p:sp>
          <p:nvSpPr>
            <p:cNvPr id="248" name="모서리가 둥근 직사각형 225">
              <a:extLst>
                <a:ext uri="{FF2B5EF4-FFF2-40B4-BE49-F238E27FC236}">
                  <a16:creationId xmlns:a16="http://schemas.microsoft.com/office/drawing/2014/main" id="{A95DE287-155C-4BEF-B330-42591EE60DB3}"/>
                </a:ext>
              </a:extLst>
            </p:cNvPr>
            <p:cNvSpPr/>
            <p:nvPr/>
          </p:nvSpPr>
          <p:spPr>
            <a:xfrm>
              <a:off x="7843986" y="5607413"/>
              <a:ext cx="819109" cy="433261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1pPr>
              <a:lvl2pPr marL="742950" indent="-28575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2pPr>
              <a:lvl3pPr marL="11430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3pPr>
              <a:lvl4pPr marL="16002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4pPr>
              <a:lvl5pPr marL="20574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9pPr>
            </a:lstStyle>
            <a:p>
              <a:pPr algn="ctr">
                <a:defRPr/>
              </a:pPr>
              <a:r>
                <a:rPr lang="en-US" altLang="ko-KR" sz="900">
                  <a:cs typeface="Times New Roman" panose="02020603050405020304" pitchFamily="18" charset="0"/>
                </a:rPr>
                <a:t>Thermal</a:t>
              </a:r>
            </a:p>
            <a:p>
              <a:pPr algn="ctr">
                <a:defRPr/>
              </a:pPr>
              <a:r>
                <a:rPr lang="en-US" altLang="ko-KR" sz="900">
                  <a:cs typeface="Times New Roman" panose="02020603050405020304" pitchFamily="18" charset="0"/>
                </a:rPr>
                <a:t>Power</a:t>
              </a:r>
            </a:p>
            <a:p>
              <a:pPr algn="ctr">
                <a:defRPr/>
              </a:pPr>
              <a:r>
                <a:rPr lang="en-US" altLang="ko-KR" sz="900">
                  <a:cs typeface="Times New Roman" panose="02020603050405020304" pitchFamily="18" charset="0"/>
                </a:rPr>
                <a:t>Station</a:t>
              </a:r>
              <a:endParaRPr lang="ko-KR" altLang="en-US" sz="900">
                <a:cs typeface="Times New Roman" panose="02020603050405020304" pitchFamily="18" charset="0"/>
              </a:endParaRPr>
            </a:p>
          </p:txBody>
        </p:sp>
        <p:sp>
          <p:nvSpPr>
            <p:cNvPr id="249" name="모서리가 둥근 직사각형 226">
              <a:extLst>
                <a:ext uri="{FF2B5EF4-FFF2-40B4-BE49-F238E27FC236}">
                  <a16:creationId xmlns:a16="http://schemas.microsoft.com/office/drawing/2014/main" id="{DA7CDEAF-A395-4AA3-8E03-0F2314056C4B}"/>
                </a:ext>
              </a:extLst>
            </p:cNvPr>
            <p:cNvSpPr/>
            <p:nvPr/>
          </p:nvSpPr>
          <p:spPr>
            <a:xfrm>
              <a:off x="7843986" y="6097807"/>
              <a:ext cx="819109" cy="434847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1pPr>
              <a:lvl2pPr marL="742950" indent="-28575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2pPr>
              <a:lvl3pPr marL="11430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3pPr>
              <a:lvl4pPr marL="16002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4pPr>
              <a:lvl5pPr marL="20574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9pPr>
            </a:lstStyle>
            <a:p>
              <a:pPr algn="ctr">
                <a:defRPr/>
              </a:pPr>
              <a:r>
                <a:rPr lang="en-US" altLang="ko-KR" sz="900">
                  <a:cs typeface="Times New Roman" panose="02020603050405020304" pitchFamily="18" charset="0"/>
                </a:rPr>
                <a:t>Hydro</a:t>
              </a:r>
            </a:p>
            <a:p>
              <a:pPr algn="ctr">
                <a:defRPr/>
              </a:pPr>
              <a:r>
                <a:rPr lang="en-US" altLang="ko-KR" sz="900">
                  <a:cs typeface="Times New Roman" panose="02020603050405020304" pitchFamily="18" charset="0"/>
                </a:rPr>
                <a:t>Power</a:t>
              </a:r>
            </a:p>
            <a:p>
              <a:pPr algn="ctr">
                <a:defRPr/>
              </a:pPr>
              <a:r>
                <a:rPr lang="en-US" altLang="ko-KR" sz="900">
                  <a:cs typeface="Times New Roman" panose="02020603050405020304" pitchFamily="18" charset="0"/>
                </a:rPr>
                <a:t>Station</a:t>
              </a:r>
              <a:endParaRPr lang="ko-KR" altLang="en-US" sz="900">
                <a:cs typeface="Times New Roman" panose="02020603050405020304" pitchFamily="18" charset="0"/>
              </a:endParaRPr>
            </a:p>
          </p:txBody>
        </p:sp>
      </p:grpSp>
      <p:pic>
        <p:nvPicPr>
          <p:cNvPr id="66585" name="Picture 2" descr="Substation icon에 대한 이미지 검색결과">
            <a:hlinkClick r:id="rId4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2575" y="3965575"/>
            <a:ext cx="701675" cy="87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6586" name="TextBox 250"/>
          <p:cNvSpPr txBox="1">
            <a:spLocks noChangeArrowheads="1"/>
          </p:cNvSpPr>
          <p:nvPr/>
        </p:nvSpPr>
        <p:spPr bwMode="auto">
          <a:xfrm>
            <a:off x="2770188" y="3535363"/>
            <a:ext cx="184150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ko-KR" altLang="en-US" sz="900" b="1">
              <a:cs typeface="Times New Roman" panose="02020603050405020304" pitchFamily="18" charset="0"/>
            </a:endParaRPr>
          </a:p>
        </p:txBody>
      </p:sp>
      <p:sp>
        <p:nvSpPr>
          <p:cNvPr id="66587" name="TextBox 251"/>
          <p:cNvSpPr txBox="1">
            <a:spLocks noChangeArrowheads="1"/>
          </p:cNvSpPr>
          <p:nvPr/>
        </p:nvSpPr>
        <p:spPr bwMode="auto">
          <a:xfrm>
            <a:off x="3738563" y="3522663"/>
            <a:ext cx="939800" cy="36988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ko-KR" sz="900" b="1">
                <a:cs typeface="Times New Roman" panose="02020603050405020304" pitchFamily="18" charset="0"/>
              </a:rPr>
              <a:t>Transmission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ko-KR" sz="900" b="1">
                <a:cs typeface="Times New Roman" panose="02020603050405020304" pitchFamily="18" charset="0"/>
              </a:rPr>
              <a:t> &amp; Distribution</a:t>
            </a:r>
            <a:endParaRPr lang="ko-KR" altLang="en-US" sz="900" b="1">
              <a:cs typeface="Times New Roman" panose="02020603050405020304" pitchFamily="18" charset="0"/>
            </a:endParaRPr>
          </a:p>
        </p:txBody>
      </p:sp>
      <p:sp>
        <p:nvSpPr>
          <p:cNvPr id="263" name="모서리가 둥근 직사각형 134">
            <a:extLst>
              <a:ext uri="{FF2B5EF4-FFF2-40B4-BE49-F238E27FC236}">
                <a16:creationId xmlns:a16="http://schemas.microsoft.com/office/drawing/2014/main" id="{83187FC6-5376-4B3C-A50A-341F94C74B2D}"/>
              </a:ext>
            </a:extLst>
          </p:cNvPr>
          <p:cNvSpPr/>
          <p:nvPr/>
        </p:nvSpPr>
        <p:spPr>
          <a:xfrm>
            <a:off x="2752725" y="1517650"/>
            <a:ext cx="3065463" cy="498157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/>
          <a:lstStyle>
            <a:lvl1pPr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r">
              <a:defRPr/>
            </a:pPr>
            <a:endParaRPr lang="en-US" altLang="ko-KR" sz="900" b="1">
              <a:cs typeface="Times New Roman" panose="02020603050405020304" pitchFamily="18" charset="0"/>
            </a:endParaRPr>
          </a:p>
          <a:p>
            <a:pPr algn="r">
              <a:defRPr/>
            </a:pPr>
            <a:endParaRPr lang="ko-KR" altLang="en-US" sz="900" b="1">
              <a:cs typeface="Times New Roman" panose="02020603050405020304" pitchFamily="18" charset="0"/>
            </a:endParaRPr>
          </a:p>
        </p:txBody>
      </p:sp>
      <p:pic>
        <p:nvPicPr>
          <p:cNvPr id="66589" name="Picture 6" descr="transmission line icon transparent에 대한 이미지 검색결과">
            <a:hlinkClick r:id="rId6"/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2238" y="2900363"/>
            <a:ext cx="696912" cy="735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6590" name="Picture 6" descr="transmission line icon transparent에 대한 이미지 검색결과">
            <a:hlinkClick r:id="rId6"/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8900" y="4437063"/>
            <a:ext cx="750888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6591" name="Picture 6" descr="transmission line icon transparent에 대한 이미지 검색결과">
            <a:hlinkClick r:id="rId6"/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9175" y="3678238"/>
            <a:ext cx="757238" cy="80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69" name="꺾인 연결선 151">
            <a:extLst>
              <a:ext uri="{FF2B5EF4-FFF2-40B4-BE49-F238E27FC236}">
                <a16:creationId xmlns:a16="http://schemas.microsoft.com/office/drawing/2014/main" id="{579B1143-C77B-4B58-94F5-A499656700E0}"/>
              </a:ext>
            </a:extLst>
          </p:cNvPr>
          <p:cNvCxnSpPr>
            <a:stCxn id="322" idx="3"/>
            <a:endCxn id="66594" idx="1"/>
          </p:cNvCxnSpPr>
          <p:nvPr/>
        </p:nvCxnSpPr>
        <p:spPr>
          <a:xfrm flipV="1">
            <a:off x="2097088" y="3621088"/>
            <a:ext cx="1035050" cy="669925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꺾인 연결선 153">
            <a:extLst>
              <a:ext uri="{FF2B5EF4-FFF2-40B4-BE49-F238E27FC236}">
                <a16:creationId xmlns:a16="http://schemas.microsoft.com/office/drawing/2014/main" id="{D3A05E9D-3CE8-4BF2-9052-6EF855B752EE}"/>
              </a:ext>
            </a:extLst>
          </p:cNvPr>
          <p:cNvCxnSpPr>
            <a:stCxn id="322" idx="3"/>
            <a:endCxn id="66595" idx="1"/>
          </p:cNvCxnSpPr>
          <p:nvPr/>
        </p:nvCxnSpPr>
        <p:spPr>
          <a:xfrm>
            <a:off x="2097088" y="4291013"/>
            <a:ext cx="979487" cy="261937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6594" name="Picture 2" descr="Substation icon에 대한 이미지 검색결과">
            <a:hlinkClick r:id="rId4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60" r="10658"/>
          <a:stretch>
            <a:fillRect/>
          </a:stretch>
        </p:blipFill>
        <p:spPr bwMode="auto">
          <a:xfrm>
            <a:off x="3132138" y="3225800"/>
            <a:ext cx="576262" cy="79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6595" name="Picture 2" descr="Substation icon에 대한 이미지 검색결과">
            <a:hlinkClick r:id="rId4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6575" y="4157663"/>
            <a:ext cx="749300" cy="79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76" name="꺾인 연결선 194">
            <a:extLst>
              <a:ext uri="{FF2B5EF4-FFF2-40B4-BE49-F238E27FC236}">
                <a16:creationId xmlns:a16="http://schemas.microsoft.com/office/drawing/2014/main" id="{64A61A71-7B20-4210-B11B-E5835AECDE2F}"/>
              </a:ext>
            </a:extLst>
          </p:cNvPr>
          <p:cNvCxnSpPr>
            <a:stCxn id="261" idx="2"/>
            <a:endCxn id="239" idx="0"/>
          </p:cNvCxnSpPr>
          <p:nvPr/>
        </p:nvCxnSpPr>
        <p:spPr>
          <a:xfrm rot="5400000">
            <a:off x="7392988" y="4341812"/>
            <a:ext cx="387350" cy="9525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1" name="직선 화살표 연결선 280">
            <a:extLst>
              <a:ext uri="{FF2B5EF4-FFF2-40B4-BE49-F238E27FC236}">
                <a16:creationId xmlns:a16="http://schemas.microsoft.com/office/drawing/2014/main" id="{3F28077C-09E8-4FFE-980D-BC64C5BC3887}"/>
              </a:ext>
            </a:extLst>
          </p:cNvPr>
          <p:cNvCxnSpPr/>
          <p:nvPr/>
        </p:nvCxnSpPr>
        <p:spPr>
          <a:xfrm rot="10800000" flipV="1">
            <a:off x="146050" y="2787650"/>
            <a:ext cx="319088" cy="0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직선 화살표 연결선 281">
            <a:extLst>
              <a:ext uri="{FF2B5EF4-FFF2-40B4-BE49-F238E27FC236}">
                <a16:creationId xmlns:a16="http://schemas.microsoft.com/office/drawing/2014/main" id="{F9F26F3A-4B7E-4F20-BEB5-3BBAEC43B22E}"/>
              </a:ext>
            </a:extLst>
          </p:cNvPr>
          <p:cNvCxnSpPr/>
          <p:nvPr/>
        </p:nvCxnSpPr>
        <p:spPr>
          <a:xfrm rot="10800000">
            <a:off x="146050" y="2654300"/>
            <a:ext cx="319088" cy="0"/>
          </a:xfrm>
          <a:prstGeom prst="straightConnector1">
            <a:avLst/>
          </a:prstGeom>
          <a:ln w="19050">
            <a:solidFill>
              <a:srgbClr val="C00000"/>
            </a:solidFill>
            <a:prstDash val="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직선 화살표 연결선 282">
            <a:extLst>
              <a:ext uri="{FF2B5EF4-FFF2-40B4-BE49-F238E27FC236}">
                <a16:creationId xmlns:a16="http://schemas.microsoft.com/office/drawing/2014/main" id="{5FED1BC4-6987-4FDB-A555-2D897AE2E544}"/>
              </a:ext>
            </a:extLst>
          </p:cNvPr>
          <p:cNvCxnSpPr/>
          <p:nvPr/>
        </p:nvCxnSpPr>
        <p:spPr>
          <a:xfrm rot="10800000" flipV="1">
            <a:off x="139700" y="2514600"/>
            <a:ext cx="319088" cy="0"/>
          </a:xfrm>
          <a:prstGeom prst="straightConnector1">
            <a:avLst/>
          </a:prstGeom>
          <a:ln w="19050">
            <a:solidFill>
              <a:schemeClr val="accent2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4" name="직사각형 283">
            <a:extLst>
              <a:ext uri="{FF2B5EF4-FFF2-40B4-BE49-F238E27FC236}">
                <a16:creationId xmlns:a16="http://schemas.microsoft.com/office/drawing/2014/main" id="{1B2B57DC-E184-4A5D-8622-40103362065E}"/>
              </a:ext>
            </a:extLst>
          </p:cNvPr>
          <p:cNvSpPr/>
          <p:nvPr/>
        </p:nvSpPr>
        <p:spPr>
          <a:xfrm>
            <a:off x="79375" y="2406650"/>
            <a:ext cx="2028825" cy="4953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ctr">
              <a:defRPr/>
            </a:pPr>
            <a:endParaRPr lang="ko-KR" altLang="en-US" sz="1000">
              <a:solidFill>
                <a:srgbClr val="FFFFFF"/>
              </a:solidFill>
            </a:endParaRPr>
          </a:p>
        </p:txBody>
      </p:sp>
      <p:sp>
        <p:nvSpPr>
          <p:cNvPr id="66601" name="TextBox 284"/>
          <p:cNvSpPr txBox="1">
            <a:spLocks noChangeArrowheads="1"/>
          </p:cNvSpPr>
          <p:nvPr/>
        </p:nvSpPr>
        <p:spPr bwMode="auto">
          <a:xfrm>
            <a:off x="568325" y="2406650"/>
            <a:ext cx="1393825" cy="21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ko-KR" sz="800">
                <a:cs typeface="Times New Roman" panose="02020603050405020304" pitchFamily="18" charset="0"/>
              </a:rPr>
              <a:t>Demand Response &amp; Control</a:t>
            </a:r>
            <a:endParaRPr lang="ko-KR" altLang="en-US" sz="800">
              <a:cs typeface="Times New Roman" panose="02020603050405020304" pitchFamily="18" charset="0"/>
            </a:endParaRPr>
          </a:p>
        </p:txBody>
      </p:sp>
      <p:sp>
        <p:nvSpPr>
          <p:cNvPr id="66602" name="TextBox 285"/>
          <p:cNvSpPr txBox="1">
            <a:spLocks noChangeArrowheads="1"/>
          </p:cNvSpPr>
          <p:nvPr/>
        </p:nvSpPr>
        <p:spPr bwMode="auto">
          <a:xfrm>
            <a:off x="568325" y="2533650"/>
            <a:ext cx="989013" cy="21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ko-KR" sz="800">
                <a:cs typeface="Times New Roman" panose="02020603050405020304" pitchFamily="18" charset="0"/>
              </a:rPr>
              <a:t>Monitoring (Meter)</a:t>
            </a:r>
            <a:endParaRPr lang="ko-KR" altLang="en-US" sz="800">
              <a:cs typeface="Times New Roman" panose="02020603050405020304" pitchFamily="18" charset="0"/>
            </a:endParaRPr>
          </a:p>
        </p:txBody>
      </p:sp>
      <p:sp>
        <p:nvSpPr>
          <p:cNvPr id="66603" name="TextBox 286"/>
          <p:cNvSpPr txBox="1">
            <a:spLocks noChangeArrowheads="1"/>
          </p:cNvSpPr>
          <p:nvPr/>
        </p:nvSpPr>
        <p:spPr bwMode="auto">
          <a:xfrm>
            <a:off x="568325" y="2667000"/>
            <a:ext cx="1487488" cy="21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ko-KR" sz="800">
                <a:cs typeface="Times New Roman" panose="02020603050405020304" pitchFamily="18" charset="0"/>
              </a:rPr>
              <a:t>Sell Saved/Produced Electricity</a:t>
            </a:r>
            <a:endParaRPr lang="ko-KR" altLang="en-US" sz="800">
              <a:cs typeface="Times New Roman" panose="02020603050405020304" pitchFamily="18" charset="0"/>
            </a:endParaRPr>
          </a:p>
        </p:txBody>
      </p:sp>
      <p:cxnSp>
        <p:nvCxnSpPr>
          <p:cNvPr id="289" name="직선 연결선 288">
            <a:extLst>
              <a:ext uri="{FF2B5EF4-FFF2-40B4-BE49-F238E27FC236}">
                <a16:creationId xmlns:a16="http://schemas.microsoft.com/office/drawing/2014/main" id="{5CB82018-0B60-4DF9-B905-A7C8BFA53224}"/>
              </a:ext>
            </a:extLst>
          </p:cNvPr>
          <p:cNvCxnSpPr/>
          <p:nvPr/>
        </p:nvCxnSpPr>
        <p:spPr>
          <a:xfrm flipV="1">
            <a:off x="3670300" y="3267075"/>
            <a:ext cx="261938" cy="95250"/>
          </a:xfrm>
          <a:prstGeom prst="line">
            <a:avLst/>
          </a:prstGeom>
          <a:ln w="381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0" name="직선 연결선 289">
            <a:extLst>
              <a:ext uri="{FF2B5EF4-FFF2-40B4-BE49-F238E27FC236}">
                <a16:creationId xmlns:a16="http://schemas.microsoft.com/office/drawing/2014/main" id="{E10457D7-70A6-439D-BE23-187F4AF1AB0C}"/>
              </a:ext>
            </a:extLst>
          </p:cNvPr>
          <p:cNvCxnSpPr/>
          <p:nvPr/>
        </p:nvCxnSpPr>
        <p:spPr>
          <a:xfrm>
            <a:off x="4595813" y="3246438"/>
            <a:ext cx="619125" cy="409575"/>
          </a:xfrm>
          <a:prstGeom prst="line">
            <a:avLst/>
          </a:prstGeom>
          <a:ln w="381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1" name="직선 연결선 290">
            <a:extLst>
              <a:ext uri="{FF2B5EF4-FFF2-40B4-BE49-F238E27FC236}">
                <a16:creationId xmlns:a16="http://schemas.microsoft.com/office/drawing/2014/main" id="{CBF69BCE-5F08-45AE-95F7-FD485B8349F1}"/>
              </a:ext>
            </a:extLst>
          </p:cNvPr>
          <p:cNvCxnSpPr/>
          <p:nvPr/>
        </p:nvCxnSpPr>
        <p:spPr>
          <a:xfrm flipV="1">
            <a:off x="4468813" y="4478338"/>
            <a:ext cx="739775" cy="550862"/>
          </a:xfrm>
          <a:prstGeom prst="line">
            <a:avLst/>
          </a:prstGeom>
          <a:ln w="381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2" name="직선 연결선 291">
            <a:extLst>
              <a:ext uri="{FF2B5EF4-FFF2-40B4-BE49-F238E27FC236}">
                <a16:creationId xmlns:a16="http://schemas.microsoft.com/office/drawing/2014/main" id="{C27BEF01-948C-47C0-BA1E-55A9FC0643F3}"/>
              </a:ext>
            </a:extLst>
          </p:cNvPr>
          <p:cNvCxnSpPr/>
          <p:nvPr/>
        </p:nvCxnSpPr>
        <p:spPr>
          <a:xfrm>
            <a:off x="3616325" y="4922838"/>
            <a:ext cx="438150" cy="112712"/>
          </a:xfrm>
          <a:prstGeom prst="line">
            <a:avLst/>
          </a:prstGeom>
          <a:ln w="381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3" name="직선 연결선 292">
            <a:extLst>
              <a:ext uri="{FF2B5EF4-FFF2-40B4-BE49-F238E27FC236}">
                <a16:creationId xmlns:a16="http://schemas.microsoft.com/office/drawing/2014/main" id="{AAB060E1-8D2A-4CC9-B77B-C0597E904577}"/>
              </a:ext>
            </a:extLst>
          </p:cNvPr>
          <p:cNvCxnSpPr/>
          <p:nvPr/>
        </p:nvCxnSpPr>
        <p:spPr>
          <a:xfrm>
            <a:off x="5445125" y="3952875"/>
            <a:ext cx="711200" cy="1657350"/>
          </a:xfrm>
          <a:prstGeom prst="line">
            <a:avLst/>
          </a:prstGeom>
          <a:ln w="381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6609" name="Picture 14" descr="CUSTOMER ICON transparent에 대한 이미지 검색결과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900" y="1806575"/>
            <a:ext cx="652463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6610" name="TextBox 294"/>
          <p:cNvSpPr txBox="1">
            <a:spLocks noChangeArrowheads="1"/>
          </p:cNvSpPr>
          <p:nvPr/>
        </p:nvSpPr>
        <p:spPr bwMode="auto">
          <a:xfrm>
            <a:off x="620713" y="2105025"/>
            <a:ext cx="563562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ko-KR" sz="700" b="1">
                <a:solidFill>
                  <a:schemeClr val="bg1"/>
                </a:solidFill>
                <a:cs typeface="Times New Roman" panose="02020603050405020304" pitchFamily="18" charset="0"/>
              </a:rPr>
              <a:t>Customer</a:t>
            </a:r>
            <a:endParaRPr lang="ko-KR" altLang="en-US" sz="700" b="1">
              <a:solidFill>
                <a:schemeClr val="bg1"/>
              </a:solidFill>
              <a:cs typeface="Times New Roman" panose="02020603050405020304" pitchFamily="18" charset="0"/>
            </a:endParaRPr>
          </a:p>
        </p:txBody>
      </p:sp>
      <p:cxnSp>
        <p:nvCxnSpPr>
          <p:cNvPr id="298" name="직선 화살표 연결선 297">
            <a:extLst>
              <a:ext uri="{FF2B5EF4-FFF2-40B4-BE49-F238E27FC236}">
                <a16:creationId xmlns:a16="http://schemas.microsoft.com/office/drawing/2014/main" id="{AA684BAE-00B0-46C3-91C0-4A9D7A5C3F28}"/>
              </a:ext>
            </a:extLst>
          </p:cNvPr>
          <p:cNvCxnSpPr>
            <a:stCxn id="328" idx="1"/>
            <a:endCxn id="174" idx="2"/>
          </p:cNvCxnSpPr>
          <p:nvPr/>
        </p:nvCxnSpPr>
        <p:spPr>
          <a:xfrm rot="10800000">
            <a:off x="2457450" y="5456238"/>
            <a:ext cx="2427288" cy="230187"/>
          </a:xfrm>
          <a:prstGeom prst="bentConnector2">
            <a:avLst/>
          </a:prstGeom>
          <a:ln w="15875">
            <a:solidFill>
              <a:srgbClr val="FF0000"/>
            </a:solidFill>
            <a:prstDash val="dashDot"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6612" name="그룹 39"/>
          <p:cNvGrpSpPr>
            <a:grpSpLocks/>
          </p:cNvGrpSpPr>
          <p:nvPr/>
        </p:nvGrpSpPr>
        <p:grpSpPr bwMode="auto">
          <a:xfrm>
            <a:off x="3211513" y="1608138"/>
            <a:ext cx="2395537" cy="1244600"/>
            <a:chOff x="3211908" y="1608138"/>
            <a:chExt cx="2394816" cy="1244798"/>
          </a:xfrm>
        </p:grpSpPr>
        <p:sp>
          <p:nvSpPr>
            <p:cNvPr id="267" name="직사각형 266">
              <a:extLst>
                <a:ext uri="{FF2B5EF4-FFF2-40B4-BE49-F238E27FC236}">
                  <a16:creationId xmlns:a16="http://schemas.microsoft.com/office/drawing/2014/main" id="{F61E7EAE-9569-4D8E-9B20-2840397563E7}"/>
                </a:ext>
              </a:extLst>
            </p:cNvPr>
            <p:cNvSpPr/>
            <p:nvPr/>
          </p:nvSpPr>
          <p:spPr bwMode="auto">
            <a:xfrm>
              <a:off x="4686251" y="1608138"/>
              <a:ext cx="920473" cy="123844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/>
            <a:lstStyle>
              <a:lvl1pPr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1pPr>
              <a:lvl2pPr marL="742950" indent="-28575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2pPr>
              <a:lvl3pPr marL="11430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3pPr>
              <a:lvl4pPr marL="16002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4pPr>
              <a:lvl5pPr marL="20574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9pPr>
            </a:lstStyle>
            <a:p>
              <a:pPr algn="ctr">
                <a:defRPr/>
              </a:pPr>
              <a:endParaRPr lang="ko-KR" altLang="en-US" sz="900" b="1">
                <a:cs typeface="Times New Roman" panose="02020603050405020304" pitchFamily="18" charset="0"/>
              </a:endParaRPr>
            </a:p>
          </p:txBody>
        </p:sp>
        <p:sp>
          <p:nvSpPr>
            <p:cNvPr id="268" name="모서리가 둥근 직사각형 148">
              <a:extLst>
                <a:ext uri="{FF2B5EF4-FFF2-40B4-BE49-F238E27FC236}">
                  <a16:creationId xmlns:a16="http://schemas.microsoft.com/office/drawing/2014/main" id="{E09417E6-4AF1-4F53-B188-B0600FE75912}"/>
                </a:ext>
              </a:extLst>
            </p:cNvPr>
            <p:cNvSpPr/>
            <p:nvPr/>
          </p:nvSpPr>
          <p:spPr bwMode="auto">
            <a:xfrm>
              <a:off x="3226191" y="2611598"/>
              <a:ext cx="415800" cy="241338"/>
            </a:xfrm>
            <a:prstGeom prst="round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36000" tIns="0" rIns="36000" bIns="0" anchor="ctr"/>
            <a:lstStyle>
              <a:lvl1pPr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1pPr>
              <a:lvl2pPr marL="742950" indent="-28575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2pPr>
              <a:lvl3pPr marL="11430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3pPr>
              <a:lvl4pPr marL="16002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4pPr>
              <a:lvl5pPr marL="20574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9pPr>
            </a:lstStyle>
            <a:p>
              <a:pPr algn="ctr">
                <a:defRPr/>
              </a:pPr>
              <a:r>
                <a:rPr lang="en-US" altLang="ko-KR" sz="800">
                  <a:solidFill>
                    <a:srgbClr val="000000"/>
                  </a:solidFill>
                  <a:cs typeface="Times New Roman" panose="02020603050405020304" pitchFamily="18" charset="0"/>
                </a:rPr>
                <a:t>VEN/</a:t>
              </a:r>
            </a:p>
            <a:p>
              <a:pPr algn="ctr">
                <a:defRPr/>
              </a:pPr>
              <a:r>
                <a:rPr lang="en-US" altLang="ko-KR" sz="800">
                  <a:solidFill>
                    <a:srgbClr val="000000"/>
                  </a:solidFill>
                  <a:cs typeface="Times New Roman" panose="02020603050405020304" pitchFamily="18" charset="0"/>
                </a:rPr>
                <a:t>VTN</a:t>
              </a:r>
              <a:endParaRPr lang="ko-KR" altLang="en-US" sz="800">
                <a:solidFill>
                  <a:srgbClr val="000000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275" name="모서리가 둥근 직사각형 191">
              <a:extLst>
                <a:ext uri="{FF2B5EF4-FFF2-40B4-BE49-F238E27FC236}">
                  <a16:creationId xmlns:a16="http://schemas.microsoft.com/office/drawing/2014/main" id="{0E4EB5F2-FBC1-4FB7-A7A1-8EC6A0FEBD36}"/>
                </a:ext>
              </a:extLst>
            </p:cNvPr>
            <p:cNvSpPr/>
            <p:nvPr/>
          </p:nvSpPr>
          <p:spPr bwMode="auto">
            <a:xfrm>
              <a:off x="4984611" y="2322627"/>
              <a:ext cx="417387" cy="220697"/>
            </a:xfrm>
            <a:prstGeom prst="round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>
              <a:lvl1pPr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1pPr>
              <a:lvl2pPr marL="742950" indent="-28575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2pPr>
              <a:lvl3pPr marL="11430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3pPr>
              <a:lvl4pPr marL="16002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4pPr>
              <a:lvl5pPr marL="20574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9pPr>
            </a:lstStyle>
            <a:p>
              <a:pPr algn="ctr">
                <a:defRPr/>
              </a:pPr>
              <a:r>
                <a:rPr lang="en-US" altLang="ko-KR" sz="800">
                  <a:solidFill>
                    <a:srgbClr val="000000"/>
                  </a:solidFill>
                  <a:cs typeface="Times New Roman" panose="02020603050405020304" pitchFamily="18" charset="0"/>
                </a:rPr>
                <a:t>VTN</a:t>
              </a:r>
              <a:endParaRPr lang="ko-KR" altLang="en-US" sz="800">
                <a:solidFill>
                  <a:srgbClr val="000000"/>
                </a:solidFill>
                <a:cs typeface="Times New Roman" panose="02020603050405020304" pitchFamily="18" charset="0"/>
              </a:endParaRPr>
            </a:p>
          </p:txBody>
        </p:sp>
        <p:cxnSp>
          <p:nvCxnSpPr>
            <p:cNvPr id="280" name="직선 화살표 연결선 279">
              <a:extLst>
                <a:ext uri="{FF2B5EF4-FFF2-40B4-BE49-F238E27FC236}">
                  <a16:creationId xmlns:a16="http://schemas.microsoft.com/office/drawing/2014/main" id="{8E9758F8-8F2C-4F4F-A406-BF52045B6367}"/>
                </a:ext>
              </a:extLst>
            </p:cNvPr>
            <p:cNvCxnSpPr>
              <a:stCxn id="310" idx="2"/>
              <a:endCxn id="275" idx="0"/>
            </p:cNvCxnSpPr>
            <p:nvPr/>
          </p:nvCxnSpPr>
          <p:spPr bwMode="auto">
            <a:xfrm>
              <a:off x="5184576" y="2162263"/>
              <a:ext cx="9522" cy="160364"/>
            </a:xfrm>
            <a:prstGeom prst="straightConnector1">
              <a:avLst/>
            </a:prstGeom>
            <a:ln w="12700">
              <a:solidFill>
                <a:srgbClr val="1966FF"/>
              </a:solidFill>
              <a:prstDash val="sysDash"/>
              <a:headEnd type="arrow" w="sm" len="sm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직선 화살표 연결선 298">
              <a:extLst>
                <a:ext uri="{FF2B5EF4-FFF2-40B4-BE49-F238E27FC236}">
                  <a16:creationId xmlns:a16="http://schemas.microsoft.com/office/drawing/2014/main" id="{2481155F-0591-41AE-B98C-90B664A9E403}"/>
                </a:ext>
              </a:extLst>
            </p:cNvPr>
            <p:cNvCxnSpPr>
              <a:stCxn id="275" idx="1"/>
              <a:endCxn id="268" idx="3"/>
            </p:cNvCxnSpPr>
            <p:nvPr/>
          </p:nvCxnSpPr>
          <p:spPr bwMode="auto">
            <a:xfrm flipH="1">
              <a:off x="3641991" y="2433769"/>
              <a:ext cx="1342621" cy="298497"/>
            </a:xfrm>
            <a:prstGeom prst="straightConnector1">
              <a:avLst/>
            </a:prstGeom>
            <a:ln w="12700">
              <a:solidFill>
                <a:srgbClr val="1966FF"/>
              </a:solidFill>
              <a:prstDash val="sysDash"/>
              <a:headEnd type="arrow" w="sm" len="sm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1" name="모서리가 둥근 직사각형 148">
              <a:extLst>
                <a:ext uri="{FF2B5EF4-FFF2-40B4-BE49-F238E27FC236}">
                  <a16:creationId xmlns:a16="http://schemas.microsoft.com/office/drawing/2014/main" id="{E09417E6-4AF1-4F53-B188-B0600FE75912}"/>
                </a:ext>
              </a:extLst>
            </p:cNvPr>
            <p:cNvSpPr/>
            <p:nvPr/>
          </p:nvSpPr>
          <p:spPr bwMode="auto">
            <a:xfrm>
              <a:off x="3211908" y="1816133"/>
              <a:ext cx="415800" cy="219110"/>
            </a:xfrm>
            <a:prstGeom prst="round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36000" tIns="0" rIns="36000" bIns="0" anchor="ctr"/>
            <a:lstStyle>
              <a:lvl1pPr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1pPr>
              <a:lvl2pPr marL="742950" indent="-28575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2pPr>
              <a:lvl3pPr marL="11430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3pPr>
              <a:lvl4pPr marL="16002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4pPr>
              <a:lvl5pPr marL="20574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9pPr>
            </a:lstStyle>
            <a:p>
              <a:pPr algn="ctr">
                <a:defRPr/>
              </a:pPr>
              <a:r>
                <a:rPr lang="en-US" altLang="ko-KR" sz="800" dirty="0">
                  <a:solidFill>
                    <a:srgbClr val="000000"/>
                  </a:solidFill>
                  <a:cs typeface="Times New Roman" panose="02020603050405020304" pitchFamily="18" charset="0"/>
                </a:rPr>
                <a:t>VEN/</a:t>
              </a:r>
              <a:br>
                <a:rPr lang="en-US" altLang="ko-KR" sz="800" dirty="0">
                  <a:solidFill>
                    <a:srgbClr val="000000"/>
                  </a:solidFill>
                  <a:cs typeface="Times New Roman" panose="02020603050405020304" pitchFamily="18" charset="0"/>
                </a:rPr>
              </a:br>
              <a:r>
                <a:rPr lang="en-US" altLang="ko-KR" sz="800" dirty="0">
                  <a:solidFill>
                    <a:srgbClr val="000000"/>
                  </a:solidFill>
                  <a:cs typeface="Times New Roman" panose="02020603050405020304" pitchFamily="18" charset="0"/>
                </a:rPr>
                <a:t>VTN</a:t>
              </a:r>
              <a:endParaRPr lang="ko-KR" altLang="en-US" sz="800" dirty="0">
                <a:solidFill>
                  <a:srgbClr val="000000"/>
                </a:solidFill>
                <a:cs typeface="Times New Roman" panose="02020603050405020304" pitchFamily="18" charset="0"/>
              </a:endParaRPr>
            </a:p>
          </p:txBody>
        </p:sp>
        <p:cxnSp>
          <p:nvCxnSpPr>
            <p:cNvPr id="162" name="직선 화살표 연결선 161">
              <a:extLst>
                <a:ext uri="{FF2B5EF4-FFF2-40B4-BE49-F238E27FC236}">
                  <a16:creationId xmlns:a16="http://schemas.microsoft.com/office/drawing/2014/main" id="{2481155F-0591-41AE-B98C-90B664A9E403}"/>
                </a:ext>
              </a:extLst>
            </p:cNvPr>
            <p:cNvCxnSpPr>
              <a:stCxn id="275" idx="1"/>
              <a:endCxn id="161" idx="3"/>
            </p:cNvCxnSpPr>
            <p:nvPr/>
          </p:nvCxnSpPr>
          <p:spPr bwMode="auto">
            <a:xfrm flipH="1" flipV="1">
              <a:off x="3627708" y="1925689"/>
              <a:ext cx="1356903" cy="508081"/>
            </a:xfrm>
            <a:prstGeom prst="straightConnector1">
              <a:avLst/>
            </a:prstGeom>
            <a:ln w="12700">
              <a:solidFill>
                <a:srgbClr val="1966FF"/>
              </a:solidFill>
              <a:prstDash val="sysDash"/>
              <a:headEnd type="arrow" w="sm" len="sm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6" name="모서리가 둥근 직사각형 148">
              <a:extLst>
                <a:ext uri="{FF2B5EF4-FFF2-40B4-BE49-F238E27FC236}">
                  <a16:creationId xmlns:a16="http://schemas.microsoft.com/office/drawing/2014/main" id="{E09417E6-4AF1-4F53-B188-B0600FE75912}"/>
                </a:ext>
              </a:extLst>
            </p:cNvPr>
            <p:cNvSpPr/>
            <p:nvPr/>
          </p:nvSpPr>
          <p:spPr bwMode="auto">
            <a:xfrm>
              <a:off x="3221430" y="2132096"/>
              <a:ext cx="415800" cy="220697"/>
            </a:xfrm>
            <a:prstGeom prst="round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36000" tIns="0" rIns="36000" bIns="0" anchor="ctr"/>
            <a:lstStyle>
              <a:lvl1pPr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1pPr>
              <a:lvl2pPr marL="742950" indent="-28575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2pPr>
              <a:lvl3pPr marL="11430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3pPr>
              <a:lvl4pPr marL="16002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4pPr>
              <a:lvl5pPr marL="20574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9pPr>
            </a:lstStyle>
            <a:p>
              <a:pPr algn="ctr">
                <a:defRPr/>
              </a:pPr>
              <a:r>
                <a:rPr lang="en-US" altLang="ko-KR" sz="800" dirty="0">
                  <a:solidFill>
                    <a:srgbClr val="000000"/>
                  </a:solidFill>
                  <a:cs typeface="Times New Roman" panose="02020603050405020304" pitchFamily="18" charset="0"/>
                </a:rPr>
                <a:t>VEN/</a:t>
              </a:r>
            </a:p>
            <a:p>
              <a:pPr algn="ctr">
                <a:defRPr/>
              </a:pPr>
              <a:r>
                <a:rPr lang="en-US" altLang="ko-KR" sz="800" dirty="0">
                  <a:solidFill>
                    <a:srgbClr val="000000"/>
                  </a:solidFill>
                  <a:cs typeface="Times New Roman" panose="02020603050405020304" pitchFamily="18" charset="0"/>
                </a:rPr>
                <a:t>VTN</a:t>
              </a:r>
              <a:endParaRPr lang="ko-KR" altLang="en-US" sz="800" dirty="0">
                <a:solidFill>
                  <a:srgbClr val="000000"/>
                </a:solidFill>
                <a:cs typeface="Times New Roman" panose="02020603050405020304" pitchFamily="18" charset="0"/>
              </a:endParaRPr>
            </a:p>
          </p:txBody>
        </p:sp>
        <p:cxnSp>
          <p:nvCxnSpPr>
            <p:cNvPr id="177" name="직선 화살표 연결선 176">
              <a:extLst>
                <a:ext uri="{FF2B5EF4-FFF2-40B4-BE49-F238E27FC236}">
                  <a16:creationId xmlns:a16="http://schemas.microsoft.com/office/drawing/2014/main" id="{2481155F-0591-41AE-B98C-90B664A9E403}"/>
                </a:ext>
              </a:extLst>
            </p:cNvPr>
            <p:cNvCxnSpPr>
              <a:stCxn id="275" idx="1"/>
              <a:endCxn id="176" idx="3"/>
            </p:cNvCxnSpPr>
            <p:nvPr/>
          </p:nvCxnSpPr>
          <p:spPr bwMode="auto">
            <a:xfrm flipH="1" flipV="1">
              <a:off x="3637230" y="2243239"/>
              <a:ext cx="1347381" cy="190530"/>
            </a:xfrm>
            <a:prstGeom prst="straightConnector1">
              <a:avLst/>
            </a:prstGeom>
            <a:ln w="12700">
              <a:solidFill>
                <a:srgbClr val="1966FF"/>
              </a:solidFill>
              <a:prstDash val="sysDash"/>
              <a:headEnd type="arrow" w="sm" len="sm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04" name="꺾인 연결선 15">
            <a:extLst>
              <a:ext uri="{FF2B5EF4-FFF2-40B4-BE49-F238E27FC236}">
                <a16:creationId xmlns:a16="http://schemas.microsoft.com/office/drawing/2014/main" id="{D61B6F7B-B393-4A44-B823-670DF5165E45}"/>
              </a:ext>
            </a:extLst>
          </p:cNvPr>
          <p:cNvCxnSpPr>
            <a:stCxn id="328" idx="3"/>
            <a:endCxn id="267" idx="3"/>
          </p:cNvCxnSpPr>
          <p:nvPr/>
        </p:nvCxnSpPr>
        <p:spPr>
          <a:xfrm flipV="1">
            <a:off x="5554663" y="2227263"/>
            <a:ext cx="52387" cy="3459162"/>
          </a:xfrm>
          <a:prstGeom prst="bentConnector3">
            <a:avLst>
              <a:gd name="adj1" fmla="val 539100"/>
            </a:avLst>
          </a:prstGeom>
          <a:ln w="15875">
            <a:solidFill>
              <a:srgbClr val="FF0000"/>
            </a:solidFill>
            <a:prstDash val="dash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6614" name="그룹 20"/>
          <p:cNvGrpSpPr>
            <a:grpSpLocks/>
          </p:cNvGrpSpPr>
          <p:nvPr/>
        </p:nvGrpSpPr>
        <p:grpSpPr bwMode="auto">
          <a:xfrm>
            <a:off x="6154738" y="1509713"/>
            <a:ext cx="2849562" cy="2838450"/>
            <a:chOff x="6155431" y="1509622"/>
            <a:chExt cx="2849419" cy="2838261"/>
          </a:xfrm>
        </p:grpSpPr>
        <p:sp>
          <p:nvSpPr>
            <p:cNvPr id="253" name="모서리가 둥근 직사각형 102">
              <a:extLst>
                <a:ext uri="{FF2B5EF4-FFF2-40B4-BE49-F238E27FC236}">
                  <a16:creationId xmlns:a16="http://schemas.microsoft.com/office/drawing/2014/main" id="{D5DEAE9B-911D-44D4-A761-7BE34E63BB08}"/>
                </a:ext>
              </a:extLst>
            </p:cNvPr>
            <p:cNvSpPr/>
            <p:nvPr/>
          </p:nvSpPr>
          <p:spPr>
            <a:xfrm>
              <a:off x="6155431" y="1509622"/>
              <a:ext cx="2849419" cy="2838261"/>
            </a:xfrm>
            <a:prstGeom prst="roundRect">
              <a:avLst/>
            </a:prstGeom>
            <a:noFill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/>
            <a:lstStyle>
              <a:lvl1pPr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1pPr>
              <a:lvl2pPr marL="742950" indent="-28575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2pPr>
              <a:lvl3pPr marL="11430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3pPr>
              <a:lvl4pPr marL="16002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4pPr>
              <a:lvl5pPr marL="20574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9pPr>
            </a:lstStyle>
            <a:p>
              <a:pPr algn="r">
                <a:defRPr/>
              </a:pPr>
              <a:r>
                <a:rPr lang="en-US" altLang="ko-KR" sz="900" b="1">
                  <a:solidFill>
                    <a:srgbClr val="000000"/>
                  </a:solidFill>
                  <a:cs typeface="Times New Roman" panose="02020603050405020304" pitchFamily="18" charset="0"/>
                </a:rPr>
                <a:t>Market(e.g. KPX[KOREA], PJM[USA])</a:t>
              </a:r>
              <a:endParaRPr lang="ko-KR" altLang="en-US" sz="900" b="1">
                <a:solidFill>
                  <a:srgbClr val="000000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254" name="직사각형 253">
              <a:extLst>
                <a:ext uri="{FF2B5EF4-FFF2-40B4-BE49-F238E27FC236}">
                  <a16:creationId xmlns:a16="http://schemas.microsoft.com/office/drawing/2014/main" id="{6FF286B6-D0F9-4A9D-860D-FBEDB9DAB7B1}"/>
                </a:ext>
              </a:extLst>
            </p:cNvPr>
            <p:cNvSpPr/>
            <p:nvPr/>
          </p:nvSpPr>
          <p:spPr>
            <a:xfrm>
              <a:off x="6444342" y="2095370"/>
              <a:ext cx="2290647" cy="212552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1pPr>
              <a:lvl2pPr marL="742950" indent="-28575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2pPr>
              <a:lvl3pPr marL="11430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3pPr>
              <a:lvl4pPr marL="16002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4pPr>
              <a:lvl5pPr marL="20574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9pPr>
            </a:lstStyle>
            <a:p>
              <a:pPr algn="ctr">
                <a:defRPr/>
              </a:pPr>
              <a:endParaRPr lang="ko-KR" altLang="en-US" sz="1000">
                <a:solidFill>
                  <a:srgbClr val="FFFFFF"/>
                </a:solidFill>
              </a:endParaRPr>
            </a:p>
          </p:txBody>
        </p:sp>
        <p:sp>
          <p:nvSpPr>
            <p:cNvPr id="66654" name="TextBox 254"/>
            <p:cNvSpPr txBox="1">
              <a:spLocks noChangeArrowheads="1"/>
            </p:cNvSpPr>
            <p:nvPr/>
          </p:nvSpPr>
          <p:spPr bwMode="auto">
            <a:xfrm>
              <a:off x="6616787" y="2053617"/>
              <a:ext cx="2058498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ko-KR" sz="1100">
                  <a:cs typeface="Times New Roman" panose="02020603050405020304" pitchFamily="18" charset="0"/>
                </a:rPr>
                <a:t>Electricity Service </a:t>
              </a:r>
            </a:p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ko-KR" sz="1100">
                  <a:cs typeface="Times New Roman" panose="02020603050405020304" pitchFamily="18" charset="0"/>
                </a:rPr>
                <a:t>based on DR Pricing Policy</a:t>
              </a:r>
              <a:endParaRPr lang="ko-KR" altLang="en-US" sz="1100">
                <a:cs typeface="Times New Roman" panose="02020603050405020304" pitchFamily="18" charset="0"/>
              </a:endParaRPr>
            </a:p>
          </p:txBody>
        </p:sp>
        <p:sp>
          <p:nvSpPr>
            <p:cNvPr id="256" name="모서리가 둥근 직사각형 46">
              <a:extLst>
                <a:ext uri="{FF2B5EF4-FFF2-40B4-BE49-F238E27FC236}">
                  <a16:creationId xmlns:a16="http://schemas.microsoft.com/office/drawing/2014/main" id="{6C8276D5-5F8E-4C4E-9687-63C62B058D3C}"/>
                </a:ext>
              </a:extLst>
            </p:cNvPr>
            <p:cNvSpPr/>
            <p:nvPr/>
          </p:nvSpPr>
          <p:spPr>
            <a:xfrm>
              <a:off x="6680867" y="2533491"/>
              <a:ext cx="1806484" cy="273032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1pPr>
              <a:lvl2pPr marL="742950" indent="-28575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2pPr>
              <a:lvl3pPr marL="11430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3pPr>
              <a:lvl4pPr marL="16002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4pPr>
              <a:lvl5pPr marL="20574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9pPr>
            </a:lstStyle>
            <a:p>
              <a:pPr algn="ctr">
                <a:defRPr/>
              </a:pPr>
              <a:endParaRPr lang="ko-KR" altLang="en-US" sz="900">
                <a:solidFill>
                  <a:srgbClr val="FFFFFF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66656" name="TextBox 256"/>
            <p:cNvSpPr txBox="1">
              <a:spLocks noChangeArrowheads="1"/>
            </p:cNvSpPr>
            <p:nvPr/>
          </p:nvSpPr>
          <p:spPr bwMode="auto">
            <a:xfrm>
              <a:off x="7738896" y="2543785"/>
              <a:ext cx="605291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ko-KR" sz="1000">
                  <a:cs typeface="Times New Roman" panose="02020603050405020304" pitchFamily="18" charset="0"/>
                </a:rPr>
                <a:t>Billing</a:t>
              </a:r>
              <a:endParaRPr lang="ko-KR" altLang="en-US" sz="1000">
                <a:cs typeface="Times New Roman" panose="02020603050405020304" pitchFamily="18" charset="0"/>
              </a:endParaRPr>
            </a:p>
          </p:txBody>
        </p:sp>
        <p:sp>
          <p:nvSpPr>
            <p:cNvPr id="66657" name="TextBox 257"/>
            <p:cNvSpPr txBox="1">
              <a:spLocks noChangeArrowheads="1"/>
            </p:cNvSpPr>
            <p:nvPr/>
          </p:nvSpPr>
          <p:spPr bwMode="auto">
            <a:xfrm>
              <a:off x="6811587" y="2545155"/>
              <a:ext cx="759938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ko-KR" sz="1000">
                  <a:cs typeface="Times New Roman" panose="02020603050405020304" pitchFamily="18" charset="0"/>
                </a:rPr>
                <a:t>Incentive</a:t>
              </a:r>
              <a:endParaRPr lang="ko-KR" altLang="en-US" sz="1000">
                <a:cs typeface="Times New Roman" panose="02020603050405020304" pitchFamily="18" charset="0"/>
              </a:endParaRPr>
            </a:p>
          </p:txBody>
        </p:sp>
        <p:sp>
          <p:nvSpPr>
            <p:cNvPr id="259" name="모서리가 둥근 직사각형 119">
              <a:extLst>
                <a:ext uri="{FF2B5EF4-FFF2-40B4-BE49-F238E27FC236}">
                  <a16:creationId xmlns:a16="http://schemas.microsoft.com/office/drawing/2014/main" id="{2D1122A8-5703-4F0C-BC8A-E18AC3A6CBD0}"/>
                </a:ext>
              </a:extLst>
            </p:cNvPr>
            <p:cNvSpPr/>
            <p:nvPr/>
          </p:nvSpPr>
          <p:spPr>
            <a:xfrm>
              <a:off x="6690391" y="2966850"/>
              <a:ext cx="1806484" cy="271444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1pPr>
              <a:lvl2pPr marL="742950" indent="-28575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2pPr>
              <a:lvl3pPr marL="11430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3pPr>
              <a:lvl4pPr marL="16002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4pPr>
              <a:lvl5pPr marL="20574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9pPr>
            </a:lstStyle>
            <a:p>
              <a:pPr algn="ctr">
                <a:defRPr/>
              </a:pPr>
              <a:endParaRPr lang="ko-KR" altLang="en-US" sz="900">
                <a:solidFill>
                  <a:srgbClr val="FFFFFF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66659" name="TextBox 259"/>
            <p:cNvSpPr txBox="1">
              <a:spLocks noChangeArrowheads="1"/>
            </p:cNvSpPr>
            <p:nvPr/>
          </p:nvSpPr>
          <p:spPr bwMode="auto">
            <a:xfrm>
              <a:off x="6813558" y="2988519"/>
              <a:ext cx="1790890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ko-KR" sz="1000">
                  <a:cs typeface="Times New Roman" panose="02020603050405020304" pitchFamily="18" charset="0"/>
                </a:rPr>
                <a:t>DR Resource Manage(VTN)</a:t>
              </a:r>
              <a:endParaRPr lang="ko-KR" altLang="en-US" sz="1000">
                <a:cs typeface="Times New Roman" panose="02020603050405020304" pitchFamily="18" charset="0"/>
              </a:endParaRPr>
            </a:p>
          </p:txBody>
        </p:sp>
        <p:sp>
          <p:nvSpPr>
            <p:cNvPr id="261" name="모서리가 둥근 직사각형 129">
              <a:extLst>
                <a:ext uri="{FF2B5EF4-FFF2-40B4-BE49-F238E27FC236}">
                  <a16:creationId xmlns:a16="http://schemas.microsoft.com/office/drawing/2014/main" id="{94A5BB58-4181-4B60-A75F-B844FC1CD5D3}"/>
                </a:ext>
              </a:extLst>
            </p:cNvPr>
            <p:cNvSpPr/>
            <p:nvPr/>
          </p:nvSpPr>
          <p:spPr>
            <a:xfrm>
              <a:off x="6688804" y="3533549"/>
              <a:ext cx="1806484" cy="619084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1pPr>
              <a:lvl2pPr marL="742950" indent="-28575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2pPr>
              <a:lvl3pPr marL="11430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3pPr>
              <a:lvl4pPr marL="16002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4pPr>
              <a:lvl5pPr marL="20574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9pPr>
            </a:lstStyle>
            <a:p>
              <a:pPr algn="ctr">
                <a:defRPr/>
              </a:pPr>
              <a:endParaRPr lang="ko-KR" altLang="en-US" sz="900">
                <a:solidFill>
                  <a:srgbClr val="FFFFFF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66661" name="TextBox 261"/>
            <p:cNvSpPr txBox="1">
              <a:spLocks noChangeArrowheads="1"/>
            </p:cNvSpPr>
            <p:nvPr/>
          </p:nvSpPr>
          <p:spPr bwMode="auto">
            <a:xfrm>
              <a:off x="6813275" y="3535789"/>
              <a:ext cx="1552532" cy="2539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ko-KR" sz="1000">
                  <a:cs typeface="Times New Roman" panose="02020603050405020304" pitchFamily="18" charset="0"/>
                </a:rPr>
                <a:t>Monitoring (</a:t>
              </a:r>
              <a:r>
                <a:rPr lang="en-US" altLang="ko-KR" sz="1000" b="1">
                  <a:cs typeface="Times New Roman" panose="02020603050405020304" pitchFamily="18" charset="0"/>
                </a:rPr>
                <a:t>EMS</a:t>
              </a:r>
              <a:r>
                <a:rPr lang="en-US" altLang="ko-KR" sz="1000">
                  <a:cs typeface="Times New Roman" panose="02020603050405020304" pitchFamily="18" charset="0"/>
                </a:rPr>
                <a:t>)</a:t>
              </a:r>
              <a:endParaRPr lang="ko-KR" altLang="en-US" sz="1000">
                <a:cs typeface="Times New Roman" panose="02020603050405020304" pitchFamily="18" charset="0"/>
              </a:endParaRPr>
            </a:p>
          </p:txBody>
        </p:sp>
        <p:sp>
          <p:nvSpPr>
            <p:cNvPr id="300" name="모서리가 둥근 직사각형 120">
              <a:extLst>
                <a:ext uri="{FF2B5EF4-FFF2-40B4-BE49-F238E27FC236}">
                  <a16:creationId xmlns:a16="http://schemas.microsoft.com/office/drawing/2014/main" id="{02CB3865-2AC7-434A-A929-21F15EEC1F7F}"/>
                </a:ext>
              </a:extLst>
            </p:cNvPr>
            <p:cNvSpPr/>
            <p:nvPr/>
          </p:nvSpPr>
          <p:spPr>
            <a:xfrm>
              <a:off x="6723727" y="3752610"/>
              <a:ext cx="598457" cy="276207"/>
            </a:xfrm>
            <a:prstGeom prst="round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anchor="ctr"/>
            <a:lstStyle>
              <a:lvl1pPr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1pPr>
              <a:lvl2pPr marL="742950" indent="-28575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2pPr>
              <a:lvl3pPr marL="11430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3pPr>
              <a:lvl4pPr marL="16002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4pPr>
              <a:lvl5pPr marL="20574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9pPr>
            </a:lstStyle>
            <a:p>
              <a:pPr algn="ctr">
                <a:defRPr/>
              </a:pPr>
              <a:r>
                <a:rPr lang="en-US" altLang="ko-KR" sz="1000">
                  <a:solidFill>
                    <a:srgbClr val="000000"/>
                  </a:solidFill>
                  <a:cs typeface="Times New Roman" panose="02020603050405020304" pitchFamily="18" charset="0"/>
                </a:rPr>
                <a:t>Schedule</a:t>
              </a:r>
              <a:endParaRPr lang="ko-KR" altLang="en-US" sz="1000">
                <a:solidFill>
                  <a:srgbClr val="000000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301" name="모서리가 둥근 직사각형 127">
              <a:extLst>
                <a:ext uri="{FF2B5EF4-FFF2-40B4-BE49-F238E27FC236}">
                  <a16:creationId xmlns:a16="http://schemas.microsoft.com/office/drawing/2014/main" id="{F60A380A-B5E0-409F-8C93-8941FD084BF0}"/>
                </a:ext>
              </a:extLst>
            </p:cNvPr>
            <p:cNvSpPr/>
            <p:nvPr/>
          </p:nvSpPr>
          <p:spPr>
            <a:xfrm>
              <a:off x="7360283" y="3752610"/>
              <a:ext cx="542898" cy="276207"/>
            </a:xfrm>
            <a:prstGeom prst="round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anchor="ctr"/>
            <a:lstStyle>
              <a:lvl1pPr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1pPr>
              <a:lvl2pPr marL="742950" indent="-28575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2pPr>
              <a:lvl3pPr marL="11430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3pPr>
              <a:lvl4pPr marL="16002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4pPr>
              <a:lvl5pPr marL="20574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9pPr>
            </a:lstStyle>
            <a:p>
              <a:pPr algn="ctr">
                <a:defRPr/>
              </a:pPr>
              <a:r>
                <a:rPr lang="en-US" altLang="ko-KR" sz="1000">
                  <a:solidFill>
                    <a:srgbClr val="000000"/>
                  </a:solidFill>
                  <a:cs typeface="Times New Roman" panose="02020603050405020304" pitchFamily="18" charset="0"/>
                </a:rPr>
                <a:t>Monitor</a:t>
              </a:r>
              <a:endParaRPr lang="ko-KR" altLang="en-US" sz="1000">
                <a:solidFill>
                  <a:srgbClr val="000000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302" name="모서리가 둥근 직사각형 128">
              <a:extLst>
                <a:ext uri="{FF2B5EF4-FFF2-40B4-BE49-F238E27FC236}">
                  <a16:creationId xmlns:a16="http://schemas.microsoft.com/office/drawing/2014/main" id="{FF592E64-B46D-42DC-B020-4275F36F955C}"/>
                </a:ext>
              </a:extLst>
            </p:cNvPr>
            <p:cNvSpPr/>
            <p:nvPr/>
          </p:nvSpPr>
          <p:spPr>
            <a:xfrm>
              <a:off x="7941278" y="3744673"/>
              <a:ext cx="511149" cy="277794"/>
            </a:xfrm>
            <a:prstGeom prst="round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anchor="ctr"/>
            <a:lstStyle>
              <a:lvl1pPr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1pPr>
              <a:lvl2pPr marL="742950" indent="-28575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2pPr>
              <a:lvl3pPr marL="11430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3pPr>
              <a:lvl4pPr marL="16002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4pPr>
              <a:lvl5pPr marL="20574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9pPr>
            </a:lstStyle>
            <a:p>
              <a:pPr algn="ctr">
                <a:defRPr/>
              </a:pPr>
              <a:r>
                <a:rPr lang="en-US" altLang="ko-KR" sz="1000">
                  <a:solidFill>
                    <a:srgbClr val="000000"/>
                  </a:solidFill>
                  <a:cs typeface="Times New Roman" panose="02020603050405020304" pitchFamily="18" charset="0"/>
                </a:rPr>
                <a:t>Report</a:t>
              </a:r>
              <a:endParaRPr lang="ko-KR" altLang="en-US" sz="1000">
                <a:solidFill>
                  <a:srgbClr val="000000"/>
                </a:solidFill>
                <a:cs typeface="Times New Roman" panose="02020603050405020304" pitchFamily="18" charset="0"/>
              </a:endParaRPr>
            </a:p>
          </p:txBody>
        </p:sp>
        <p:cxnSp>
          <p:nvCxnSpPr>
            <p:cNvPr id="303" name="직선 화살표 연결선 302">
              <a:extLst>
                <a:ext uri="{FF2B5EF4-FFF2-40B4-BE49-F238E27FC236}">
                  <a16:creationId xmlns:a16="http://schemas.microsoft.com/office/drawing/2014/main" id="{8E46091F-8970-4488-B02A-BB89DADF6926}"/>
                </a:ext>
              </a:extLst>
            </p:cNvPr>
            <p:cNvCxnSpPr>
              <a:stCxn id="259" idx="2"/>
              <a:endCxn id="66661" idx="0"/>
            </p:cNvCxnSpPr>
            <p:nvPr/>
          </p:nvCxnSpPr>
          <p:spPr>
            <a:xfrm flipH="1">
              <a:off x="7588871" y="3238294"/>
              <a:ext cx="4763" cy="296843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꺾인 연결선 21">
              <a:extLst>
                <a:ext uri="{FF2B5EF4-FFF2-40B4-BE49-F238E27FC236}">
                  <a16:creationId xmlns:a16="http://schemas.microsoft.com/office/drawing/2014/main" id="{EC0E4A34-B40E-4A64-B8FF-C34211547AC9}"/>
                </a:ext>
              </a:extLst>
            </p:cNvPr>
            <p:cNvCxnSpPr>
              <a:stCxn id="256" idx="3"/>
              <a:endCxn id="259" idx="3"/>
            </p:cNvCxnSpPr>
            <p:nvPr/>
          </p:nvCxnSpPr>
          <p:spPr>
            <a:xfrm>
              <a:off x="8487351" y="2670007"/>
              <a:ext cx="9525" cy="431771"/>
            </a:xfrm>
            <a:prstGeom prst="bentConnector3">
              <a:avLst>
                <a:gd name="adj1" fmla="val 1985205"/>
              </a:avLst>
            </a:prstGeom>
            <a:ln w="19050">
              <a:solidFill>
                <a:srgbClr val="C00000"/>
              </a:solidFill>
              <a:prstDash val="dash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꺾인 연결선 136">
              <a:extLst>
                <a:ext uri="{FF2B5EF4-FFF2-40B4-BE49-F238E27FC236}">
                  <a16:creationId xmlns:a16="http://schemas.microsoft.com/office/drawing/2014/main" id="{6B4D5CE4-FFBD-4505-8AA7-AD8C5B7DCA2A}"/>
                </a:ext>
              </a:extLst>
            </p:cNvPr>
            <p:cNvCxnSpPr>
              <a:stCxn id="259" idx="3"/>
              <a:endCxn id="261" idx="3"/>
            </p:cNvCxnSpPr>
            <p:nvPr/>
          </p:nvCxnSpPr>
          <p:spPr>
            <a:xfrm flipH="1">
              <a:off x="8495289" y="3101778"/>
              <a:ext cx="1587" cy="741314"/>
            </a:xfrm>
            <a:prstGeom prst="bentConnector3">
              <a:avLst>
                <a:gd name="adj1" fmla="val -11503025"/>
              </a:avLst>
            </a:prstGeom>
            <a:ln w="19050">
              <a:solidFill>
                <a:srgbClr val="C00000"/>
              </a:solidFill>
              <a:prstDash val="dash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6615" name="직사각형 306"/>
          <p:cNvSpPr>
            <a:spLocks noChangeArrowheads="1"/>
          </p:cNvSpPr>
          <p:nvPr/>
        </p:nvSpPr>
        <p:spPr bwMode="auto">
          <a:xfrm>
            <a:off x="2941638" y="4926013"/>
            <a:ext cx="711200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ko-KR" sz="900" b="1">
                <a:cs typeface="Times New Roman" panose="02020603050405020304" pitchFamily="18" charset="0"/>
              </a:rPr>
              <a:t>Substation</a:t>
            </a:r>
            <a:endParaRPr lang="ko-KR" altLang="en-US" sz="900" b="1">
              <a:cs typeface="Times New Roman" panose="02020603050405020304" pitchFamily="18" charset="0"/>
            </a:endParaRPr>
          </a:p>
        </p:txBody>
      </p:sp>
      <p:sp>
        <p:nvSpPr>
          <p:cNvPr id="322" name="직사각형 321">
            <a:extLst>
              <a:ext uri="{FF2B5EF4-FFF2-40B4-BE49-F238E27FC236}">
                <a16:creationId xmlns:a16="http://schemas.microsoft.com/office/drawing/2014/main" id="{3B7AAC30-15AF-4FC1-A181-5ECD4C6873B7}"/>
              </a:ext>
            </a:extLst>
          </p:cNvPr>
          <p:cNvSpPr/>
          <p:nvPr/>
        </p:nvSpPr>
        <p:spPr>
          <a:xfrm>
            <a:off x="1565275" y="4121150"/>
            <a:ext cx="531813" cy="339725"/>
          </a:xfrm>
          <a:prstGeom prst="rect">
            <a:avLst/>
          </a:prstGeom>
          <a:solidFill>
            <a:schemeClr val="bg1"/>
          </a:solidFill>
          <a:ln w="25400">
            <a:solidFill>
              <a:srgbClr val="FF000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/>
          <a:lstStyle>
            <a:lvl1pPr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ctr">
              <a:defRPr/>
            </a:pPr>
            <a:r>
              <a:rPr lang="en-US" altLang="ko-KR" sz="800">
                <a:solidFill>
                  <a:srgbClr val="000000"/>
                </a:solidFill>
                <a:cs typeface="Times New Roman" panose="02020603050405020304" pitchFamily="18" charset="0"/>
              </a:rPr>
              <a:t>Smart Meter</a:t>
            </a:r>
            <a:endParaRPr lang="ko-KR" altLang="en-US" sz="800">
              <a:solidFill>
                <a:srgbClr val="000000"/>
              </a:solidFill>
              <a:cs typeface="Times New Roman" panose="02020603050405020304" pitchFamily="18" charset="0"/>
            </a:endParaRPr>
          </a:p>
        </p:txBody>
      </p:sp>
      <p:grpSp>
        <p:nvGrpSpPr>
          <p:cNvPr id="66617" name="그룹 73"/>
          <p:cNvGrpSpPr>
            <a:grpSpLocks/>
          </p:cNvGrpSpPr>
          <p:nvPr/>
        </p:nvGrpSpPr>
        <p:grpSpPr bwMode="auto">
          <a:xfrm>
            <a:off x="1501775" y="3582988"/>
            <a:ext cx="650875" cy="366712"/>
            <a:chOff x="1532129" y="3378474"/>
            <a:chExt cx="651864" cy="366964"/>
          </a:xfrm>
        </p:grpSpPr>
        <p:sp>
          <p:nvSpPr>
            <p:cNvPr id="323" name="직사각형 322">
              <a:extLst>
                <a:ext uri="{FF2B5EF4-FFF2-40B4-BE49-F238E27FC236}">
                  <a16:creationId xmlns:a16="http://schemas.microsoft.com/office/drawing/2014/main" id="{60190865-B3FE-4645-9F18-472BB4EDEA55}"/>
                </a:ext>
              </a:extLst>
            </p:cNvPr>
            <p:cNvSpPr/>
            <p:nvPr/>
          </p:nvSpPr>
          <p:spPr>
            <a:xfrm>
              <a:off x="1532129" y="3378474"/>
              <a:ext cx="651864" cy="366964"/>
            </a:xfrm>
            <a:prstGeom prst="rect">
              <a:avLst/>
            </a:prstGeom>
            <a:solidFill>
              <a:srgbClr val="FFFFD1"/>
            </a:solidFill>
            <a:ln>
              <a:solidFill>
                <a:srgbClr val="19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lvl1pPr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1pPr>
              <a:lvl2pPr marL="742950" indent="-28575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2pPr>
              <a:lvl3pPr marL="11430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3pPr>
              <a:lvl4pPr marL="16002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4pPr>
              <a:lvl5pPr marL="20574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9pPr>
            </a:lstStyle>
            <a:p>
              <a:pPr algn="ctr">
                <a:defRPr/>
              </a:pPr>
              <a:r>
                <a:rPr lang="en-US" altLang="ko-KR" sz="800">
                  <a:cs typeface="Times New Roman" panose="02020603050405020304" pitchFamily="18" charset="0"/>
                </a:rPr>
                <a:t>C-EMA</a:t>
              </a:r>
              <a:endParaRPr lang="ko-KR" altLang="en-US" sz="800">
                <a:cs typeface="Times New Roman" panose="02020603050405020304" pitchFamily="18" charset="0"/>
              </a:endParaRPr>
            </a:p>
          </p:txBody>
        </p:sp>
        <p:sp>
          <p:nvSpPr>
            <p:cNvPr id="324" name="모서리가 둥근 직사각형 150">
              <a:extLst>
                <a:ext uri="{FF2B5EF4-FFF2-40B4-BE49-F238E27FC236}">
                  <a16:creationId xmlns:a16="http://schemas.microsoft.com/office/drawing/2014/main" id="{C84C2FBF-F270-48CD-9801-43769D3DAF45}"/>
                </a:ext>
              </a:extLst>
            </p:cNvPr>
            <p:cNvSpPr/>
            <p:nvPr/>
          </p:nvSpPr>
          <p:spPr>
            <a:xfrm>
              <a:off x="1648193" y="3564339"/>
              <a:ext cx="430866" cy="130264"/>
            </a:xfrm>
            <a:prstGeom prst="round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>
              <a:lvl1pPr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1pPr>
              <a:lvl2pPr marL="742950" indent="-28575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2pPr>
              <a:lvl3pPr marL="11430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3pPr>
              <a:lvl4pPr marL="16002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4pPr>
              <a:lvl5pPr marL="20574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9pPr>
            </a:lstStyle>
            <a:p>
              <a:pPr algn="ctr">
                <a:defRPr/>
              </a:pPr>
              <a:r>
                <a:rPr lang="en-US" altLang="ko-KR" sz="700">
                  <a:solidFill>
                    <a:srgbClr val="000000"/>
                  </a:solidFill>
                </a:rPr>
                <a:t>VEN</a:t>
              </a:r>
              <a:endParaRPr lang="ko-KR" altLang="en-US" sz="700">
                <a:solidFill>
                  <a:srgbClr val="000000"/>
                </a:solidFill>
              </a:endParaRPr>
            </a:p>
          </p:txBody>
        </p:sp>
      </p:grpSp>
      <p:cxnSp>
        <p:nvCxnSpPr>
          <p:cNvPr id="325" name="꺾인 연결선 80">
            <a:extLst>
              <a:ext uri="{FF2B5EF4-FFF2-40B4-BE49-F238E27FC236}">
                <a16:creationId xmlns:a16="http://schemas.microsoft.com/office/drawing/2014/main" id="{43ECD215-4B82-4B3B-8C3C-E37D855EFA96}"/>
              </a:ext>
            </a:extLst>
          </p:cNvPr>
          <p:cNvCxnSpPr>
            <a:stCxn id="322" idx="2"/>
            <a:endCxn id="174" idx="0"/>
          </p:cNvCxnSpPr>
          <p:nvPr/>
        </p:nvCxnSpPr>
        <p:spPr>
          <a:xfrm rot="16200000" flipH="1">
            <a:off x="1893887" y="4397376"/>
            <a:ext cx="500063" cy="627062"/>
          </a:xfrm>
          <a:prstGeom prst="bentConnector3">
            <a:avLst>
              <a:gd name="adj1" fmla="val 64968"/>
            </a:avLst>
          </a:prstGeom>
          <a:ln w="19050">
            <a:solidFill>
              <a:srgbClr val="FF0000"/>
            </a:solidFill>
            <a:prstDash val="dash"/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66619" name="그룹 24"/>
          <p:cNvGrpSpPr>
            <a:grpSpLocks/>
          </p:cNvGrpSpPr>
          <p:nvPr/>
        </p:nvGrpSpPr>
        <p:grpSpPr bwMode="auto">
          <a:xfrm>
            <a:off x="4884738" y="5099050"/>
            <a:ext cx="669925" cy="1174750"/>
            <a:chOff x="3007732" y="4988476"/>
            <a:chExt cx="671059" cy="1173698"/>
          </a:xfrm>
        </p:grpSpPr>
        <p:sp>
          <p:nvSpPr>
            <p:cNvPr id="328" name="직사각형 327">
              <a:extLst>
                <a:ext uri="{FF2B5EF4-FFF2-40B4-BE49-F238E27FC236}">
                  <a16:creationId xmlns:a16="http://schemas.microsoft.com/office/drawing/2014/main" id="{FCD65B6E-4A86-4FB7-8FEB-98B11666DB96}"/>
                </a:ext>
              </a:extLst>
            </p:cNvPr>
            <p:cNvSpPr/>
            <p:nvPr/>
          </p:nvSpPr>
          <p:spPr>
            <a:xfrm>
              <a:off x="3007732" y="4988476"/>
              <a:ext cx="671059" cy="117369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lvl1pPr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1pPr>
              <a:lvl2pPr marL="742950" indent="-28575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2pPr>
              <a:lvl3pPr marL="11430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3pPr>
              <a:lvl4pPr marL="16002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4pPr>
              <a:lvl5pPr marL="20574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9pPr>
            </a:lstStyle>
            <a:p>
              <a:pPr algn="ctr">
                <a:defRPr/>
              </a:pPr>
              <a:r>
                <a:rPr lang="en-US" altLang="ko-KR" sz="900" b="1">
                  <a:cs typeface="Times New Roman" panose="02020603050405020304" pitchFamily="18" charset="0"/>
                </a:rPr>
                <a:t>MDMS</a:t>
              </a:r>
            </a:p>
            <a:p>
              <a:pPr algn="ctr">
                <a:defRPr/>
              </a:pPr>
              <a:r>
                <a:rPr lang="en-US" altLang="ko-KR" sz="900" b="1">
                  <a:cs typeface="Times New Roman" panose="02020603050405020304" pitchFamily="18" charset="0"/>
                </a:rPr>
                <a:t>(AMI)</a:t>
              </a:r>
              <a:endParaRPr lang="ko-KR" altLang="en-US" sz="900" b="1">
                <a:cs typeface="Times New Roman" panose="02020603050405020304" pitchFamily="18" charset="0"/>
              </a:endParaRPr>
            </a:p>
          </p:txBody>
        </p:sp>
        <p:pic>
          <p:nvPicPr>
            <p:cNvPr id="66646" name="Picture 2" descr="computer icon transparent에 대한 이미지 검색결과">
              <a:hlinkClick r:id="rId11"/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68736" y="5444222"/>
              <a:ext cx="542261" cy="5930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6647" name="Picture 4" descr="graph icon transparent에 대한 이미지 검색결과">
              <a:hlinkClick r:id="rId13"/>
            </p:cNvPr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79080" y="5492798"/>
              <a:ext cx="381648" cy="3766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6648" name="Picture 6" descr="graph icon transparent에 대한 이미지 검색결과">
              <a:hlinkClick r:id="rId15"/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11677" y="5497510"/>
              <a:ext cx="165340" cy="1631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6649" name="Picture 8" descr="graph icon transparent에 대한 이미지 검색결과">
              <a:hlinkClick r:id="rId17"/>
            </p:cNvPr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10882" y="5673425"/>
              <a:ext cx="165221" cy="1630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66620" name="그룹 1"/>
          <p:cNvGrpSpPr>
            <a:grpSpLocks/>
          </p:cNvGrpSpPr>
          <p:nvPr/>
        </p:nvGrpSpPr>
        <p:grpSpPr bwMode="auto">
          <a:xfrm>
            <a:off x="1536700" y="1671638"/>
            <a:ext cx="571500" cy="642937"/>
            <a:chOff x="1534660" y="1742197"/>
            <a:chExt cx="571504" cy="642942"/>
          </a:xfrm>
        </p:grpSpPr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60190865-B3FE-4645-9F18-472BB4EDEA55}"/>
                </a:ext>
              </a:extLst>
            </p:cNvPr>
            <p:cNvSpPr/>
            <p:nvPr/>
          </p:nvSpPr>
          <p:spPr>
            <a:xfrm>
              <a:off x="1534660" y="1742197"/>
              <a:ext cx="571504" cy="64294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19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lvl1pPr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1pPr>
              <a:lvl2pPr marL="742950" indent="-28575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2pPr>
              <a:lvl3pPr marL="11430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3pPr>
              <a:lvl4pPr marL="16002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4pPr>
              <a:lvl5pPr marL="20574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9pPr>
            </a:lstStyle>
            <a:p>
              <a:pPr algn="ctr">
                <a:defRPr/>
              </a:pPr>
              <a:r>
                <a:rPr lang="en-US" altLang="ko-KR" sz="800">
                  <a:cs typeface="Times New Roman" panose="02020603050405020304" pitchFamily="18" charset="0"/>
                </a:rPr>
                <a:t>S-EMA</a:t>
              </a:r>
              <a:endParaRPr lang="ko-KR" altLang="en-US" sz="800">
                <a:cs typeface="Times New Roman" panose="02020603050405020304" pitchFamily="18" charset="0"/>
              </a:endParaRPr>
            </a:p>
          </p:txBody>
        </p:sp>
        <p:sp>
          <p:nvSpPr>
            <p:cNvPr id="122" name="모서리가 둥근 직사각형 150">
              <a:extLst>
                <a:ext uri="{FF2B5EF4-FFF2-40B4-BE49-F238E27FC236}">
                  <a16:creationId xmlns:a16="http://schemas.microsoft.com/office/drawing/2014/main" id="{C84C2FBF-F270-48CD-9801-43769D3DAF45}"/>
                </a:ext>
              </a:extLst>
            </p:cNvPr>
            <p:cNvSpPr/>
            <p:nvPr/>
          </p:nvSpPr>
          <p:spPr>
            <a:xfrm>
              <a:off x="1606099" y="1969211"/>
              <a:ext cx="430215" cy="130176"/>
            </a:xfrm>
            <a:prstGeom prst="round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>
              <a:lvl1pPr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1pPr>
              <a:lvl2pPr marL="742950" indent="-28575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2pPr>
              <a:lvl3pPr marL="11430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3pPr>
              <a:lvl4pPr marL="16002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4pPr>
              <a:lvl5pPr marL="20574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9pPr>
            </a:lstStyle>
            <a:p>
              <a:pPr algn="ctr">
                <a:defRPr/>
              </a:pPr>
              <a:r>
                <a:rPr lang="en-US" altLang="ko-KR" sz="700">
                  <a:solidFill>
                    <a:srgbClr val="000000"/>
                  </a:solidFill>
                </a:rPr>
                <a:t>VEN</a:t>
              </a:r>
              <a:endParaRPr lang="ko-KR" altLang="en-US" sz="700">
                <a:solidFill>
                  <a:srgbClr val="000000"/>
                </a:solidFill>
              </a:endParaRPr>
            </a:p>
          </p:txBody>
        </p:sp>
        <p:sp>
          <p:nvSpPr>
            <p:cNvPr id="123" name="모서리가 둥근 직사각형 150">
              <a:extLst>
                <a:ext uri="{FF2B5EF4-FFF2-40B4-BE49-F238E27FC236}">
                  <a16:creationId xmlns:a16="http://schemas.microsoft.com/office/drawing/2014/main" id="{C84C2FBF-F270-48CD-9801-43769D3DAF45}"/>
                </a:ext>
              </a:extLst>
            </p:cNvPr>
            <p:cNvSpPr/>
            <p:nvPr/>
          </p:nvSpPr>
          <p:spPr>
            <a:xfrm>
              <a:off x="1606099" y="2170825"/>
              <a:ext cx="430215" cy="130176"/>
            </a:xfrm>
            <a:prstGeom prst="round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>
              <a:lvl1pPr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1pPr>
              <a:lvl2pPr marL="742950" indent="-28575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2pPr>
              <a:lvl3pPr marL="11430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3pPr>
              <a:lvl4pPr marL="16002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4pPr>
              <a:lvl5pPr marL="20574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9pPr>
            </a:lstStyle>
            <a:p>
              <a:pPr algn="ctr">
                <a:defRPr/>
              </a:pPr>
              <a:r>
                <a:rPr lang="en-US" altLang="ko-KR" sz="700">
                  <a:solidFill>
                    <a:srgbClr val="000000"/>
                  </a:solidFill>
                </a:rPr>
                <a:t>VTN</a:t>
              </a:r>
              <a:endParaRPr lang="ko-KR" altLang="en-US" sz="700">
                <a:solidFill>
                  <a:srgbClr val="000000"/>
                </a:solidFill>
              </a:endParaRPr>
            </a:p>
          </p:txBody>
        </p:sp>
      </p:grpSp>
      <p:cxnSp>
        <p:nvCxnSpPr>
          <p:cNvPr id="66621" name="꺾인 연결선 13"/>
          <p:cNvCxnSpPr>
            <a:cxnSpLocks noChangeShapeType="1"/>
            <a:stCxn id="121" idx="3"/>
            <a:endCxn id="161" idx="1"/>
          </p:cNvCxnSpPr>
          <p:nvPr/>
        </p:nvCxnSpPr>
        <p:spPr bwMode="auto">
          <a:xfrm flipV="1">
            <a:off x="2108200" y="1925638"/>
            <a:ext cx="1103313" cy="68262"/>
          </a:xfrm>
          <a:prstGeom prst="bentConnector3">
            <a:avLst>
              <a:gd name="adj1" fmla="val 50000"/>
            </a:avLst>
          </a:prstGeom>
          <a:noFill/>
          <a:ln w="12700" algn="ctr">
            <a:solidFill>
              <a:srgbClr val="1966FF"/>
            </a:solidFill>
            <a:prstDash val="sysDash"/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6622" name="직사각형 23"/>
          <p:cNvSpPr>
            <a:spLocks noChangeArrowheads="1"/>
          </p:cNvSpPr>
          <p:nvPr/>
        </p:nvSpPr>
        <p:spPr bwMode="auto">
          <a:xfrm>
            <a:off x="2989263" y="1254125"/>
            <a:ext cx="2752725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r>
              <a:rPr lang="en-US" altLang="ko-KR" sz="1200" b="1">
                <a:cs typeface="Times New Roman" panose="02020603050405020304" pitchFamily="18" charset="0"/>
              </a:rPr>
              <a:t> Energy Service Provider(e.g. KEPCO)</a:t>
            </a: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FCD65B6E-4A86-4FB7-8FEB-98B11666DB96}"/>
              </a:ext>
            </a:extLst>
          </p:cNvPr>
          <p:cNvSpPr/>
          <p:nvPr/>
        </p:nvSpPr>
        <p:spPr>
          <a:xfrm>
            <a:off x="2338388" y="4960938"/>
            <a:ext cx="236537" cy="4953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lvl1pPr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ctr">
              <a:defRPr/>
            </a:pPr>
            <a:r>
              <a:rPr lang="en-US" altLang="ko-KR" sz="900" b="1">
                <a:cs typeface="Times New Roman" panose="02020603050405020304" pitchFamily="18" charset="0"/>
              </a:rPr>
              <a:t>DCU</a:t>
            </a:r>
            <a:endParaRPr lang="ko-KR" altLang="en-US" sz="900" b="1">
              <a:cs typeface="Times New Roman" panose="02020603050405020304" pitchFamily="18" charset="0"/>
            </a:endParaRPr>
          </a:p>
        </p:txBody>
      </p:sp>
      <p:cxnSp>
        <p:nvCxnSpPr>
          <p:cNvPr id="66624" name="꺾인 연결선 181"/>
          <p:cNvCxnSpPr>
            <a:cxnSpLocks noChangeShapeType="1"/>
            <a:endCxn id="254" idx="1"/>
          </p:cNvCxnSpPr>
          <p:nvPr/>
        </p:nvCxnSpPr>
        <p:spPr bwMode="auto">
          <a:xfrm>
            <a:off x="5484813" y="2441575"/>
            <a:ext cx="958850" cy="717550"/>
          </a:xfrm>
          <a:prstGeom prst="bentConnector3">
            <a:avLst>
              <a:gd name="adj1" fmla="val 50000"/>
            </a:avLst>
          </a:prstGeom>
          <a:noFill/>
          <a:ln w="12700" algn="ctr">
            <a:solidFill>
              <a:srgbClr val="1966FF"/>
            </a:solidFill>
            <a:prstDash val="sysDash"/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6" name="Shape 217">
            <a:extLst>
              <a:ext uri="{FF2B5EF4-FFF2-40B4-BE49-F238E27FC236}">
                <a16:creationId xmlns:a16="http://schemas.microsoft.com/office/drawing/2014/main" id="{F3A31439-7382-4AC8-98BC-50C3641073D5}"/>
              </a:ext>
            </a:extLst>
          </p:cNvPr>
          <p:cNvCxnSpPr>
            <a:stCxn id="323" idx="1"/>
            <a:endCxn id="218" idx="0"/>
          </p:cNvCxnSpPr>
          <p:nvPr/>
        </p:nvCxnSpPr>
        <p:spPr>
          <a:xfrm rot="10800000" flipV="1">
            <a:off x="571500" y="3767138"/>
            <a:ext cx="930275" cy="90487"/>
          </a:xfrm>
          <a:prstGeom prst="bentConnector2">
            <a:avLst/>
          </a:prstGeom>
          <a:ln w="15875">
            <a:solidFill>
              <a:srgbClr val="1966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꺾인 연결선 201">
            <a:extLst>
              <a:ext uri="{FF2B5EF4-FFF2-40B4-BE49-F238E27FC236}">
                <a16:creationId xmlns:a16="http://schemas.microsoft.com/office/drawing/2014/main" id="{AFE5F08C-A30C-429C-AAC9-1100D2B47DEF}"/>
              </a:ext>
            </a:extLst>
          </p:cNvPr>
          <p:cNvCxnSpPr>
            <a:stCxn id="323" idx="1"/>
            <a:endCxn id="219" idx="0"/>
          </p:cNvCxnSpPr>
          <p:nvPr/>
        </p:nvCxnSpPr>
        <p:spPr>
          <a:xfrm rot="10800000" flipV="1">
            <a:off x="571500" y="3767138"/>
            <a:ext cx="930275" cy="320675"/>
          </a:xfrm>
          <a:prstGeom prst="bentConnector2">
            <a:avLst/>
          </a:prstGeom>
          <a:ln w="19050"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2" name="꺾인 연결선 201">
            <a:extLst>
              <a:ext uri="{FF2B5EF4-FFF2-40B4-BE49-F238E27FC236}">
                <a16:creationId xmlns:a16="http://schemas.microsoft.com/office/drawing/2014/main" id="{AFE5F08C-A30C-429C-AAC9-1100D2B47DEF}"/>
              </a:ext>
            </a:extLst>
          </p:cNvPr>
          <p:cNvCxnSpPr>
            <a:stCxn id="323" idx="1"/>
            <a:endCxn id="220" idx="0"/>
          </p:cNvCxnSpPr>
          <p:nvPr/>
        </p:nvCxnSpPr>
        <p:spPr>
          <a:xfrm rot="10800000" flipV="1">
            <a:off x="571500" y="3767138"/>
            <a:ext cx="930275" cy="550862"/>
          </a:xfrm>
          <a:prstGeom prst="bentConnector2">
            <a:avLst/>
          </a:prstGeom>
          <a:ln w="19050">
            <a:solidFill>
              <a:schemeClr val="accent2"/>
            </a:solidFill>
            <a:prstDash val="sys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F86B02D6-2E27-4E01-AD01-9CC433104E20}"/>
              </a:ext>
            </a:extLst>
          </p:cNvPr>
          <p:cNvSpPr/>
          <p:nvPr/>
        </p:nvSpPr>
        <p:spPr>
          <a:xfrm>
            <a:off x="147638" y="3857625"/>
            <a:ext cx="847725" cy="141288"/>
          </a:xfrm>
          <a:prstGeom prst="rect">
            <a:avLst/>
          </a:prstGeom>
          <a:solidFill>
            <a:schemeClr val="bg1"/>
          </a:solidFill>
          <a:ln>
            <a:solidFill>
              <a:srgbClr val="19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/>
          <a:lstStyle>
            <a:lvl1pPr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defRPr/>
            </a:pPr>
            <a:r>
              <a:rPr lang="en-US" altLang="ko-KR" sz="600">
                <a:cs typeface="Times New Roman" panose="02020603050405020304" pitchFamily="18" charset="0"/>
              </a:rPr>
              <a:t>Air Conditioner (EMA)</a:t>
            </a:r>
            <a:endParaRPr lang="ko-KR" altLang="en-US" sz="600">
              <a:cs typeface="Times New Roman" panose="02020603050405020304" pitchFamily="18" charset="0"/>
            </a:endParaRPr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4D149E00-9509-43DB-95EF-24B6BECF8935}"/>
              </a:ext>
            </a:extLst>
          </p:cNvPr>
          <p:cNvSpPr/>
          <p:nvPr/>
        </p:nvSpPr>
        <p:spPr>
          <a:xfrm>
            <a:off x="147638" y="4087813"/>
            <a:ext cx="847725" cy="141287"/>
          </a:xfrm>
          <a:prstGeom prst="rect">
            <a:avLst/>
          </a:prstGeom>
          <a:solidFill>
            <a:schemeClr val="bg1"/>
          </a:solidFill>
          <a:ln>
            <a:solidFill>
              <a:srgbClr val="19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/>
          <a:lstStyle>
            <a:lvl1pPr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defRPr/>
            </a:pPr>
            <a:r>
              <a:rPr lang="en-US" altLang="ko-KR" sz="600">
                <a:cs typeface="Times New Roman" panose="02020603050405020304" pitchFamily="18" charset="0"/>
              </a:rPr>
              <a:t>Refrigerator (EMA)</a:t>
            </a:r>
            <a:endParaRPr lang="ko-KR" altLang="en-US" sz="600">
              <a:cs typeface="Times New Roman" panose="02020603050405020304" pitchFamily="18" charset="0"/>
            </a:endParaRPr>
          </a:p>
        </p:txBody>
      </p:sp>
      <p:cxnSp>
        <p:nvCxnSpPr>
          <p:cNvPr id="235" name="Shape 217">
            <a:extLst>
              <a:ext uri="{FF2B5EF4-FFF2-40B4-BE49-F238E27FC236}">
                <a16:creationId xmlns:a16="http://schemas.microsoft.com/office/drawing/2014/main" id="{F3A31439-7382-4AC8-98BC-50C3641073D5}"/>
              </a:ext>
            </a:extLst>
          </p:cNvPr>
          <p:cNvCxnSpPr>
            <a:stCxn id="323" idx="3"/>
            <a:endCxn id="123" idx="3"/>
          </p:cNvCxnSpPr>
          <p:nvPr/>
        </p:nvCxnSpPr>
        <p:spPr>
          <a:xfrm flipH="1" flipV="1">
            <a:off x="2038350" y="2165350"/>
            <a:ext cx="114300" cy="1601788"/>
          </a:xfrm>
          <a:prstGeom prst="bentConnector3">
            <a:avLst>
              <a:gd name="adj1" fmla="val -199677"/>
            </a:avLst>
          </a:prstGeom>
          <a:ln w="15875">
            <a:solidFill>
              <a:srgbClr val="1966FF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631" name="직사각형 191"/>
          <p:cNvSpPr>
            <a:spLocks noChangeArrowheads="1"/>
          </p:cNvSpPr>
          <p:nvPr/>
        </p:nvSpPr>
        <p:spPr bwMode="auto">
          <a:xfrm>
            <a:off x="4564063" y="2611438"/>
            <a:ext cx="1185862" cy="430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ko-KR" sz="1100" b="1">
                <a:cs typeface="Times New Roman" panose="02020603050405020304" pitchFamily="18" charset="0"/>
              </a:rPr>
              <a:t> DRMS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ko-KR" sz="1100">
                <a:cs typeface="Times New Roman" panose="02020603050405020304" pitchFamily="18" charset="0"/>
              </a:rPr>
              <a:t>(service provider)</a:t>
            </a:r>
            <a:endParaRPr lang="en-US" altLang="ko-KR" sz="1100" b="1">
              <a:cs typeface="Times New Roman" panose="02020603050405020304" pitchFamily="18" charset="0"/>
            </a:endParaRPr>
          </a:p>
        </p:txBody>
      </p:sp>
      <p:grpSp>
        <p:nvGrpSpPr>
          <p:cNvPr id="66632" name="그룹 38"/>
          <p:cNvGrpSpPr>
            <a:grpSpLocks/>
          </p:cNvGrpSpPr>
          <p:nvPr/>
        </p:nvGrpSpPr>
        <p:grpSpPr bwMode="auto">
          <a:xfrm>
            <a:off x="4802188" y="1601788"/>
            <a:ext cx="766762" cy="560387"/>
            <a:chOff x="4788024" y="1602936"/>
            <a:chExt cx="766638" cy="560033"/>
          </a:xfrm>
        </p:grpSpPr>
        <p:sp>
          <p:nvSpPr>
            <p:cNvPr id="277" name="모서리가 둥근 직사각형 206">
              <a:extLst>
                <a:ext uri="{FF2B5EF4-FFF2-40B4-BE49-F238E27FC236}">
                  <a16:creationId xmlns:a16="http://schemas.microsoft.com/office/drawing/2014/main" id="{6620A669-7D14-4545-8548-43C83D4FC4AB}"/>
                </a:ext>
              </a:extLst>
            </p:cNvPr>
            <p:cNvSpPr/>
            <p:nvPr/>
          </p:nvSpPr>
          <p:spPr bwMode="auto">
            <a:xfrm>
              <a:off x="4830879" y="1796489"/>
              <a:ext cx="630136" cy="144371"/>
            </a:xfrm>
            <a:prstGeom prst="round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>
              <a:lvl1pPr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1pPr>
              <a:lvl2pPr marL="742950" indent="-28575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2pPr>
              <a:lvl3pPr marL="11430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3pPr>
              <a:lvl4pPr marL="16002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4pPr>
              <a:lvl5pPr marL="20574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9pPr>
            </a:lstStyle>
            <a:p>
              <a:pPr algn="ctr">
                <a:defRPr/>
              </a:pPr>
              <a:r>
                <a:rPr lang="en-US" altLang="ko-KR" sz="800">
                  <a:solidFill>
                    <a:srgbClr val="000000"/>
                  </a:solidFill>
                  <a:cs typeface="Times New Roman" panose="02020603050405020304" pitchFamily="18" charset="0"/>
                </a:rPr>
                <a:t>Schedule</a:t>
              </a:r>
              <a:endParaRPr lang="ko-KR" altLang="en-US" sz="800">
                <a:solidFill>
                  <a:srgbClr val="000000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278" name="모서리가 둥근 직사각형 207">
              <a:extLst>
                <a:ext uri="{FF2B5EF4-FFF2-40B4-BE49-F238E27FC236}">
                  <a16:creationId xmlns:a16="http://schemas.microsoft.com/office/drawing/2014/main" id="{B914F06F-AAA2-4FE0-8EDB-AD2BDFB49807}"/>
                </a:ext>
              </a:extLst>
            </p:cNvPr>
            <p:cNvSpPr/>
            <p:nvPr/>
          </p:nvSpPr>
          <p:spPr bwMode="auto">
            <a:xfrm>
              <a:off x="4811832" y="2004319"/>
              <a:ext cx="349194" cy="139612"/>
            </a:xfrm>
            <a:prstGeom prst="round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lIns="0" tIns="0" rIns="0" bIns="0" anchor="ctr"/>
            <a:lstStyle>
              <a:lvl1pPr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1pPr>
              <a:lvl2pPr marL="742950" indent="-28575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2pPr>
              <a:lvl3pPr marL="11430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3pPr>
              <a:lvl4pPr marL="16002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4pPr>
              <a:lvl5pPr marL="20574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9pPr>
            </a:lstStyle>
            <a:p>
              <a:pPr algn="ctr">
                <a:defRPr/>
              </a:pPr>
              <a:r>
                <a:rPr lang="en-US" altLang="ko-KR" sz="800">
                  <a:solidFill>
                    <a:srgbClr val="000000"/>
                  </a:solidFill>
                  <a:cs typeface="Times New Roman" panose="02020603050405020304" pitchFamily="18" charset="0"/>
                </a:rPr>
                <a:t>Monitor</a:t>
              </a:r>
              <a:endParaRPr lang="ko-KR" altLang="en-US" sz="800">
                <a:solidFill>
                  <a:srgbClr val="000000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310" name="직사각형 309">
              <a:extLst>
                <a:ext uri="{FF2B5EF4-FFF2-40B4-BE49-F238E27FC236}">
                  <a16:creationId xmlns:a16="http://schemas.microsoft.com/office/drawing/2014/main" id="{F61E7EAE-9569-4D8E-9B20-2840397563E7}"/>
                </a:ext>
              </a:extLst>
            </p:cNvPr>
            <p:cNvSpPr/>
            <p:nvPr/>
          </p:nvSpPr>
          <p:spPr bwMode="auto">
            <a:xfrm>
              <a:off x="4788024" y="1772691"/>
              <a:ext cx="766638" cy="390278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tIns="0"/>
            <a:lstStyle>
              <a:lvl1pPr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1pPr>
              <a:lvl2pPr marL="742950" indent="-28575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2pPr>
              <a:lvl3pPr marL="11430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3pPr>
              <a:lvl4pPr marL="16002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4pPr>
              <a:lvl5pPr marL="20574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9pPr>
            </a:lstStyle>
            <a:p>
              <a:pPr algn="ctr">
                <a:defRPr/>
              </a:pPr>
              <a:endParaRPr lang="en-US" altLang="ko-KR" sz="900" b="1">
                <a:cs typeface="Times New Roman" panose="02020603050405020304" pitchFamily="18" charset="0"/>
              </a:endParaRPr>
            </a:p>
            <a:p>
              <a:pPr algn="ctr">
                <a:defRPr/>
              </a:pPr>
              <a:endParaRPr lang="en-US" altLang="ko-KR" sz="900" b="1">
                <a:cs typeface="Times New Roman" panose="02020603050405020304" pitchFamily="18" charset="0"/>
              </a:endParaRPr>
            </a:p>
            <a:p>
              <a:pPr algn="ctr">
                <a:defRPr/>
              </a:pPr>
              <a:endParaRPr lang="en-US" altLang="ko-KR" sz="500" b="1">
                <a:cs typeface="Times New Roman" panose="02020603050405020304" pitchFamily="18" charset="0"/>
              </a:endParaRPr>
            </a:p>
            <a:p>
              <a:pPr algn="ctr">
                <a:defRPr/>
              </a:pPr>
              <a:endParaRPr lang="en-US" altLang="ko-KR" sz="900" b="1">
                <a:cs typeface="Times New Roman" panose="02020603050405020304" pitchFamily="18" charset="0"/>
              </a:endParaRPr>
            </a:p>
            <a:p>
              <a:pPr algn="ctr">
                <a:defRPr/>
              </a:pPr>
              <a:endParaRPr lang="en-US" altLang="ko-KR" sz="900" b="1">
                <a:cs typeface="Times New Roman" panose="02020603050405020304" pitchFamily="18" charset="0"/>
              </a:endParaRPr>
            </a:p>
            <a:p>
              <a:pPr algn="ctr">
                <a:defRPr/>
              </a:pPr>
              <a:endParaRPr lang="en-US" altLang="ko-KR" sz="900" b="1">
                <a:cs typeface="Times New Roman" panose="02020603050405020304" pitchFamily="18" charset="0"/>
              </a:endParaRPr>
            </a:p>
            <a:p>
              <a:pPr algn="ctr">
                <a:defRPr/>
              </a:pPr>
              <a:endParaRPr lang="en-US" altLang="ko-KR" sz="900" b="1">
                <a:cs typeface="Times New Roman" panose="02020603050405020304" pitchFamily="18" charset="0"/>
              </a:endParaRPr>
            </a:p>
            <a:p>
              <a:pPr algn="ctr">
                <a:defRPr/>
              </a:pPr>
              <a:endParaRPr lang="en-US" altLang="ko-KR" sz="900" b="1">
                <a:cs typeface="Times New Roman" panose="02020603050405020304" pitchFamily="18" charset="0"/>
              </a:endParaRPr>
            </a:p>
          </p:txBody>
        </p:sp>
        <p:sp>
          <p:nvSpPr>
            <p:cNvPr id="152" name="모서리가 둥근 직사각형 207">
              <a:extLst>
                <a:ext uri="{FF2B5EF4-FFF2-40B4-BE49-F238E27FC236}">
                  <a16:creationId xmlns:a16="http://schemas.microsoft.com/office/drawing/2014/main" id="{B914F06F-AAA2-4FE0-8EDB-AD2BDFB49807}"/>
                </a:ext>
              </a:extLst>
            </p:cNvPr>
            <p:cNvSpPr/>
            <p:nvPr/>
          </p:nvSpPr>
          <p:spPr bwMode="auto">
            <a:xfrm>
              <a:off x="5191184" y="2010665"/>
              <a:ext cx="349194" cy="138026"/>
            </a:xfrm>
            <a:prstGeom prst="round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lIns="0" tIns="0" rIns="0" bIns="0" anchor="ctr"/>
            <a:lstStyle>
              <a:lvl1pPr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1pPr>
              <a:lvl2pPr marL="742950" indent="-28575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2pPr>
              <a:lvl3pPr marL="11430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3pPr>
              <a:lvl4pPr marL="16002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4pPr>
              <a:lvl5pPr marL="20574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9pPr>
            </a:lstStyle>
            <a:p>
              <a:pPr algn="ctr">
                <a:defRPr/>
              </a:pPr>
              <a:r>
                <a:rPr lang="en-US" altLang="ko-KR" sz="800">
                  <a:solidFill>
                    <a:srgbClr val="000000"/>
                  </a:solidFill>
                  <a:cs typeface="Times New Roman" panose="02020603050405020304" pitchFamily="18" charset="0"/>
                </a:rPr>
                <a:t>Report</a:t>
              </a:r>
              <a:endParaRPr lang="ko-KR" altLang="en-US" sz="800">
                <a:solidFill>
                  <a:srgbClr val="000000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66641" name="직사각형 310"/>
            <p:cNvSpPr>
              <a:spLocks noChangeArrowheads="1"/>
            </p:cNvSpPr>
            <p:nvPr/>
          </p:nvSpPr>
          <p:spPr bwMode="auto">
            <a:xfrm>
              <a:off x="5086081" y="1602936"/>
              <a:ext cx="335596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36000" tIns="0" rIns="3600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ko-KR" sz="1000">
                  <a:cs typeface="Times New Roman" panose="02020603050405020304" pitchFamily="18" charset="0"/>
                </a:rPr>
                <a:t>EMS</a:t>
              </a:r>
              <a:endParaRPr lang="en-US" altLang="ko-KR" sz="1100">
                <a:cs typeface="Times New Roman" panose="02020603050405020304" pitchFamily="18" charset="0"/>
              </a:endParaRPr>
            </a:p>
          </p:txBody>
        </p:sp>
      </p:grpSp>
      <p:sp>
        <p:nvSpPr>
          <p:cNvPr id="66633" name="TextBox 3"/>
          <p:cNvSpPr txBox="1">
            <a:spLocks noChangeArrowheads="1"/>
          </p:cNvSpPr>
          <p:nvPr/>
        </p:nvSpPr>
        <p:spPr bwMode="auto">
          <a:xfrm>
            <a:off x="2273300" y="1558925"/>
            <a:ext cx="590550" cy="15398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6000" tIns="0" rIns="36000" bIns="0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ko-KR" sz="1000" dirty="0" err="1"/>
              <a:t>openADR</a:t>
            </a:r>
            <a:endParaRPr lang="ko-KR" altLang="en-US" sz="1000" dirty="0"/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9132767D-914D-4DB3-AE85-E5FAB531D9BE}"/>
              </a:ext>
            </a:extLst>
          </p:cNvPr>
          <p:cNvSpPr/>
          <p:nvPr/>
        </p:nvSpPr>
        <p:spPr>
          <a:xfrm>
            <a:off x="7790295" y="124333"/>
            <a:ext cx="189110" cy="2859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anchor="ctr"/>
          <a:lstStyle/>
          <a:p>
            <a:pPr algn="ctr">
              <a:lnSpc>
                <a:spcPts val="1000"/>
              </a:lnSpc>
              <a:defRPr/>
            </a:pPr>
            <a:r>
              <a:rPr lang="en-US" altLang="ko-KR" sz="900" dirty="0">
                <a:solidFill>
                  <a:schemeClr val="tx1"/>
                </a:solidFill>
              </a:rPr>
              <a:t>GW</a:t>
            </a:r>
            <a:endParaRPr lang="ko-KR" altLang="en-US" sz="500" dirty="0"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  <p:cxnSp>
        <p:nvCxnSpPr>
          <p:cNvPr id="136" name="꺾인 연결선 195">
            <a:extLst>
              <a:ext uri="{FF2B5EF4-FFF2-40B4-BE49-F238E27FC236}">
                <a16:creationId xmlns:a16="http://schemas.microsoft.com/office/drawing/2014/main" id="{788A7CFE-5172-4C26-963D-141F14D4E1AF}"/>
              </a:ext>
            </a:extLst>
          </p:cNvPr>
          <p:cNvCxnSpPr>
            <a:endCxn id="220" idx="3"/>
          </p:cNvCxnSpPr>
          <p:nvPr/>
        </p:nvCxnSpPr>
        <p:spPr>
          <a:xfrm rot="16200000" flipV="1">
            <a:off x="732632" y="4652169"/>
            <a:ext cx="646112" cy="120650"/>
          </a:xfrm>
          <a:prstGeom prst="bentConnector2">
            <a:avLst/>
          </a:prstGeom>
          <a:ln w="19050">
            <a:prstDash val="solid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636" name="TextBox 3"/>
          <p:cNvSpPr txBox="1">
            <a:spLocks noChangeArrowheads="1"/>
          </p:cNvSpPr>
          <p:nvPr/>
        </p:nvSpPr>
        <p:spPr bwMode="auto">
          <a:xfrm>
            <a:off x="3113088" y="1568450"/>
            <a:ext cx="817562" cy="15398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6000" tIns="0" rIns="36000" bIns="0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ko-KR" sz="1000"/>
              <a:t>aggregators</a:t>
            </a:r>
            <a:endParaRPr lang="ko-KR" altLang="en-US" sz="1000"/>
          </a:p>
        </p:txBody>
      </p:sp>
      <p:sp>
        <p:nvSpPr>
          <p:cNvPr id="128" name="직사각형 127"/>
          <p:cNvSpPr/>
          <p:nvPr/>
        </p:nvSpPr>
        <p:spPr bwMode="auto">
          <a:xfrm>
            <a:off x="35496" y="4941168"/>
            <a:ext cx="2175701" cy="1591395"/>
          </a:xfrm>
          <a:prstGeom prst="rect">
            <a:avLst/>
          </a:prstGeom>
          <a:noFill/>
          <a:ln w="38100" cap="flat" cmpd="sng" algn="ctr">
            <a:solidFill>
              <a:srgbClr val="C00000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84594" y="6394890"/>
            <a:ext cx="1466042" cy="307777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prstDash val="sysDot"/>
          </a:ln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Micro grid Scope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696155232"/>
      </p:ext>
    </p:extLst>
  </p:cSld>
  <p:clrMapOvr>
    <a:masterClrMapping/>
  </p:clrMapOvr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2"/>
          <p:cNvSpPr txBox="1">
            <a:spLocks/>
          </p:cNvSpPr>
          <p:nvPr/>
        </p:nvSpPr>
        <p:spPr>
          <a:xfrm>
            <a:off x="457200" y="304800"/>
            <a:ext cx="8229600" cy="838200"/>
          </a:xfrm>
          <a:prstGeom prst="rect">
            <a:avLst/>
          </a:prstGeom>
        </p:spPr>
        <p:txBody>
          <a:bodyPr/>
          <a:lstStyle>
            <a:lvl1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imes New Roman" pitchFamily="18" charset="0"/>
                <a:ea typeface="굴림" pitchFamily="50" charset="-127"/>
              </a:defRPr>
            </a:lvl2pPr>
            <a:lvl3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imes New Roman" pitchFamily="18" charset="0"/>
                <a:ea typeface="굴림" pitchFamily="50" charset="-127"/>
              </a:defRPr>
            </a:lvl3pPr>
            <a:lvl4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imes New Roman" pitchFamily="18" charset="0"/>
                <a:ea typeface="굴림" pitchFamily="50" charset="-127"/>
              </a:defRPr>
            </a:lvl4pPr>
            <a:lvl5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imes New Roman" pitchFamily="18" charset="0"/>
                <a:ea typeface="굴림" pitchFamily="50" charset="-127"/>
              </a:defRPr>
            </a:lvl5pPr>
            <a:lvl6pPr marL="457200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imes New Roman" pitchFamily="18" charset="0"/>
                <a:ea typeface="굴림" pitchFamily="50" charset="-127"/>
              </a:defRPr>
            </a:lvl6pPr>
            <a:lvl7pPr marL="914400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imes New Roman" pitchFamily="18" charset="0"/>
                <a:ea typeface="굴림" pitchFamily="50" charset="-127"/>
              </a:defRPr>
            </a:lvl7pPr>
            <a:lvl8pPr marL="1371600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imes New Roman" pitchFamily="18" charset="0"/>
                <a:ea typeface="굴림" pitchFamily="50" charset="-127"/>
              </a:defRPr>
            </a:lvl8pPr>
            <a:lvl9pPr marL="1828800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imes New Roman" pitchFamily="18" charset="0"/>
                <a:ea typeface="굴림" pitchFamily="50" charset="-127"/>
              </a:defRPr>
            </a:lvl9pPr>
          </a:lstStyle>
          <a:p>
            <a:r>
              <a:rPr lang="en-US" altLang="ko-KR" b="1" kern="0" dirty="0"/>
              <a:t>Experiment </a:t>
            </a:r>
            <a:r>
              <a:rPr lang="en-US" altLang="ko-KR" b="1" kern="0" dirty="0" smtClean="0"/>
              <a:t>Procedure _HTTP, MQTT PULL</a:t>
            </a:r>
            <a:endParaRPr lang="ko-KR" altLang="en-US" b="1" kern="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73491"/>
            <a:ext cx="9144000" cy="3911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94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2"/>
          <p:cNvSpPr txBox="1">
            <a:spLocks/>
          </p:cNvSpPr>
          <p:nvPr/>
        </p:nvSpPr>
        <p:spPr>
          <a:xfrm>
            <a:off x="457200" y="304800"/>
            <a:ext cx="8229600" cy="838200"/>
          </a:xfrm>
          <a:prstGeom prst="rect">
            <a:avLst/>
          </a:prstGeom>
        </p:spPr>
        <p:txBody>
          <a:bodyPr/>
          <a:lstStyle>
            <a:lvl1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imes New Roman" pitchFamily="18" charset="0"/>
                <a:ea typeface="굴림" pitchFamily="50" charset="-127"/>
              </a:defRPr>
            </a:lvl2pPr>
            <a:lvl3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imes New Roman" pitchFamily="18" charset="0"/>
                <a:ea typeface="굴림" pitchFamily="50" charset="-127"/>
              </a:defRPr>
            </a:lvl3pPr>
            <a:lvl4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imes New Roman" pitchFamily="18" charset="0"/>
                <a:ea typeface="굴림" pitchFamily="50" charset="-127"/>
              </a:defRPr>
            </a:lvl4pPr>
            <a:lvl5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imes New Roman" pitchFamily="18" charset="0"/>
                <a:ea typeface="굴림" pitchFamily="50" charset="-127"/>
              </a:defRPr>
            </a:lvl5pPr>
            <a:lvl6pPr marL="457200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imes New Roman" pitchFamily="18" charset="0"/>
                <a:ea typeface="굴림" pitchFamily="50" charset="-127"/>
              </a:defRPr>
            </a:lvl6pPr>
            <a:lvl7pPr marL="914400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imes New Roman" pitchFamily="18" charset="0"/>
                <a:ea typeface="굴림" pitchFamily="50" charset="-127"/>
              </a:defRPr>
            </a:lvl7pPr>
            <a:lvl8pPr marL="1371600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imes New Roman" pitchFamily="18" charset="0"/>
                <a:ea typeface="굴림" pitchFamily="50" charset="-127"/>
              </a:defRPr>
            </a:lvl8pPr>
            <a:lvl9pPr marL="1828800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imes New Roman" pitchFamily="18" charset="0"/>
                <a:ea typeface="굴림" pitchFamily="50" charset="-127"/>
              </a:defRPr>
            </a:lvl9pPr>
          </a:lstStyle>
          <a:p>
            <a:r>
              <a:rPr lang="en-US" altLang="ko-KR" b="1" kern="0" dirty="0"/>
              <a:t>Experiment Procedure _HTTP, </a:t>
            </a:r>
            <a:r>
              <a:rPr lang="en-US" altLang="ko-KR" b="1" kern="0" dirty="0" smtClean="0"/>
              <a:t>CoAP </a:t>
            </a:r>
            <a:r>
              <a:rPr lang="en-US" altLang="ko-KR" b="1" kern="0" dirty="0"/>
              <a:t>PULL</a:t>
            </a:r>
            <a:endParaRPr lang="ko-KR" altLang="en-US" b="1" kern="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969" y="1484784"/>
            <a:ext cx="8280920" cy="4395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827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2"/>
          <p:cNvSpPr txBox="1">
            <a:spLocks/>
          </p:cNvSpPr>
          <p:nvPr/>
        </p:nvSpPr>
        <p:spPr>
          <a:xfrm>
            <a:off x="457200" y="304800"/>
            <a:ext cx="8229600" cy="838200"/>
          </a:xfrm>
          <a:prstGeom prst="rect">
            <a:avLst/>
          </a:prstGeom>
        </p:spPr>
        <p:txBody>
          <a:bodyPr/>
          <a:lstStyle>
            <a:lvl1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imes New Roman" pitchFamily="18" charset="0"/>
                <a:ea typeface="굴림" pitchFamily="50" charset="-127"/>
              </a:defRPr>
            </a:lvl2pPr>
            <a:lvl3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imes New Roman" pitchFamily="18" charset="0"/>
                <a:ea typeface="굴림" pitchFamily="50" charset="-127"/>
              </a:defRPr>
            </a:lvl3pPr>
            <a:lvl4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imes New Roman" pitchFamily="18" charset="0"/>
                <a:ea typeface="굴림" pitchFamily="50" charset="-127"/>
              </a:defRPr>
            </a:lvl4pPr>
            <a:lvl5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imes New Roman" pitchFamily="18" charset="0"/>
                <a:ea typeface="굴림" pitchFamily="50" charset="-127"/>
              </a:defRPr>
            </a:lvl5pPr>
            <a:lvl6pPr marL="457200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imes New Roman" pitchFamily="18" charset="0"/>
                <a:ea typeface="굴림" pitchFamily="50" charset="-127"/>
              </a:defRPr>
            </a:lvl6pPr>
            <a:lvl7pPr marL="914400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imes New Roman" pitchFamily="18" charset="0"/>
                <a:ea typeface="굴림" pitchFamily="50" charset="-127"/>
              </a:defRPr>
            </a:lvl7pPr>
            <a:lvl8pPr marL="1371600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imes New Roman" pitchFamily="18" charset="0"/>
                <a:ea typeface="굴림" pitchFamily="50" charset="-127"/>
              </a:defRPr>
            </a:lvl8pPr>
            <a:lvl9pPr marL="1828800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imes New Roman" pitchFamily="18" charset="0"/>
                <a:ea typeface="굴림" pitchFamily="50" charset="-127"/>
              </a:defRPr>
            </a:lvl9pPr>
          </a:lstStyle>
          <a:p>
            <a:r>
              <a:rPr lang="en-US" altLang="ko-KR" sz="3200" b="1" kern="0" dirty="0"/>
              <a:t>Experiment Procedure _HTTP, MQTT </a:t>
            </a:r>
            <a:r>
              <a:rPr lang="en-US" altLang="ko-KR" sz="3200" b="1" kern="0" dirty="0" smtClean="0"/>
              <a:t>PUSH</a:t>
            </a:r>
            <a:endParaRPr lang="ko-KR" altLang="en-US" sz="3200" b="1" kern="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54486"/>
            <a:ext cx="9144000" cy="2949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607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2"/>
          <p:cNvSpPr txBox="1">
            <a:spLocks/>
          </p:cNvSpPr>
          <p:nvPr/>
        </p:nvSpPr>
        <p:spPr>
          <a:xfrm>
            <a:off x="457200" y="304800"/>
            <a:ext cx="8229600" cy="838200"/>
          </a:xfrm>
          <a:prstGeom prst="rect">
            <a:avLst/>
          </a:prstGeom>
        </p:spPr>
        <p:txBody>
          <a:bodyPr/>
          <a:lstStyle>
            <a:lvl1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imes New Roman" pitchFamily="18" charset="0"/>
                <a:ea typeface="굴림" pitchFamily="50" charset="-127"/>
              </a:defRPr>
            </a:lvl2pPr>
            <a:lvl3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imes New Roman" pitchFamily="18" charset="0"/>
                <a:ea typeface="굴림" pitchFamily="50" charset="-127"/>
              </a:defRPr>
            </a:lvl3pPr>
            <a:lvl4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imes New Roman" pitchFamily="18" charset="0"/>
                <a:ea typeface="굴림" pitchFamily="50" charset="-127"/>
              </a:defRPr>
            </a:lvl4pPr>
            <a:lvl5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imes New Roman" pitchFamily="18" charset="0"/>
                <a:ea typeface="굴림" pitchFamily="50" charset="-127"/>
              </a:defRPr>
            </a:lvl5pPr>
            <a:lvl6pPr marL="457200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imes New Roman" pitchFamily="18" charset="0"/>
                <a:ea typeface="굴림" pitchFamily="50" charset="-127"/>
              </a:defRPr>
            </a:lvl6pPr>
            <a:lvl7pPr marL="914400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imes New Roman" pitchFamily="18" charset="0"/>
                <a:ea typeface="굴림" pitchFamily="50" charset="-127"/>
              </a:defRPr>
            </a:lvl7pPr>
            <a:lvl8pPr marL="1371600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imes New Roman" pitchFamily="18" charset="0"/>
                <a:ea typeface="굴림" pitchFamily="50" charset="-127"/>
              </a:defRPr>
            </a:lvl8pPr>
            <a:lvl9pPr marL="1828800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imes New Roman" pitchFamily="18" charset="0"/>
                <a:ea typeface="굴림" pitchFamily="50" charset="-127"/>
              </a:defRPr>
            </a:lvl9pPr>
          </a:lstStyle>
          <a:p>
            <a:r>
              <a:rPr lang="en-US" altLang="ko-KR" b="1" kern="0" dirty="0"/>
              <a:t>Experiment Procedure _HTTP, CoAP </a:t>
            </a:r>
            <a:r>
              <a:rPr lang="en-US" altLang="ko-KR" b="1" kern="0" dirty="0" smtClean="0"/>
              <a:t>PUSH</a:t>
            </a:r>
            <a:endParaRPr lang="ko-KR" altLang="en-US" b="1" kern="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780" y="1772816"/>
            <a:ext cx="8532440" cy="4221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628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2"/>
          <p:cNvSpPr txBox="1">
            <a:spLocks/>
          </p:cNvSpPr>
          <p:nvPr/>
        </p:nvSpPr>
        <p:spPr>
          <a:xfrm>
            <a:off x="457200" y="304800"/>
            <a:ext cx="8229600" cy="838200"/>
          </a:xfrm>
          <a:prstGeom prst="rect">
            <a:avLst/>
          </a:prstGeom>
        </p:spPr>
        <p:txBody>
          <a:bodyPr/>
          <a:lstStyle>
            <a:lvl1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imes New Roman" pitchFamily="18" charset="0"/>
                <a:ea typeface="굴림" pitchFamily="50" charset="-127"/>
              </a:defRPr>
            </a:lvl2pPr>
            <a:lvl3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imes New Roman" pitchFamily="18" charset="0"/>
                <a:ea typeface="굴림" pitchFamily="50" charset="-127"/>
              </a:defRPr>
            </a:lvl3pPr>
            <a:lvl4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imes New Roman" pitchFamily="18" charset="0"/>
                <a:ea typeface="굴림" pitchFamily="50" charset="-127"/>
              </a:defRPr>
            </a:lvl4pPr>
            <a:lvl5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imes New Roman" pitchFamily="18" charset="0"/>
                <a:ea typeface="굴림" pitchFamily="50" charset="-127"/>
              </a:defRPr>
            </a:lvl5pPr>
            <a:lvl6pPr marL="457200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imes New Roman" pitchFamily="18" charset="0"/>
                <a:ea typeface="굴림" pitchFamily="50" charset="-127"/>
              </a:defRPr>
            </a:lvl6pPr>
            <a:lvl7pPr marL="914400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imes New Roman" pitchFamily="18" charset="0"/>
                <a:ea typeface="굴림" pitchFamily="50" charset="-127"/>
              </a:defRPr>
            </a:lvl7pPr>
            <a:lvl8pPr marL="1371600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imes New Roman" pitchFamily="18" charset="0"/>
                <a:ea typeface="굴림" pitchFamily="50" charset="-127"/>
              </a:defRPr>
            </a:lvl8pPr>
            <a:lvl9pPr marL="1828800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imes New Roman" pitchFamily="18" charset="0"/>
                <a:ea typeface="굴림" pitchFamily="50" charset="-127"/>
              </a:defRPr>
            </a:lvl9pPr>
          </a:lstStyle>
          <a:p>
            <a:r>
              <a:rPr lang="ko-KR" altLang="en-US" b="1" kern="0" dirty="0" smtClean="0"/>
              <a:t>실험 결과 </a:t>
            </a:r>
            <a:r>
              <a:rPr lang="en-US" altLang="ko-KR" b="1" kern="0" dirty="0" smtClean="0"/>
              <a:t>_ MQTT &amp; HTTP_ PULL, PUSH</a:t>
            </a:r>
            <a:endParaRPr lang="ko-KR" altLang="en-US" b="1" kern="0" dirty="0"/>
          </a:p>
        </p:txBody>
      </p:sp>
      <p:graphicFrame>
        <p:nvGraphicFramePr>
          <p:cNvPr id="8" name="차트 7"/>
          <p:cNvGraphicFramePr>
            <a:graphicFrameLocks/>
          </p:cNvGraphicFramePr>
          <p:nvPr/>
        </p:nvGraphicFramePr>
        <p:xfrm>
          <a:off x="2138362" y="1844824"/>
          <a:ext cx="4867275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2915816" y="4869160"/>
          <a:ext cx="3721099" cy="104775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80239">
                  <a:extLst>
                    <a:ext uri="{9D8B030D-6E8A-4147-A177-3AD203B41FA5}">
                      <a16:colId xmlns:a16="http://schemas.microsoft.com/office/drawing/2014/main" val="651421937"/>
                    </a:ext>
                  </a:extLst>
                </a:gridCol>
                <a:gridCol w="685215">
                  <a:extLst>
                    <a:ext uri="{9D8B030D-6E8A-4147-A177-3AD203B41FA5}">
                      <a16:colId xmlns:a16="http://schemas.microsoft.com/office/drawing/2014/main" val="3474814151"/>
                    </a:ext>
                  </a:extLst>
                </a:gridCol>
                <a:gridCol w="685215">
                  <a:extLst>
                    <a:ext uri="{9D8B030D-6E8A-4147-A177-3AD203B41FA5}">
                      <a16:colId xmlns:a16="http://schemas.microsoft.com/office/drawing/2014/main" val="3594864354"/>
                    </a:ext>
                  </a:extLst>
                </a:gridCol>
                <a:gridCol w="685215">
                  <a:extLst>
                    <a:ext uri="{9D8B030D-6E8A-4147-A177-3AD203B41FA5}">
                      <a16:colId xmlns:a16="http://schemas.microsoft.com/office/drawing/2014/main" val="345753849"/>
                    </a:ext>
                  </a:extLst>
                </a:gridCol>
                <a:gridCol w="685215">
                  <a:extLst>
                    <a:ext uri="{9D8B030D-6E8A-4147-A177-3AD203B41FA5}">
                      <a16:colId xmlns:a16="http://schemas.microsoft.com/office/drawing/2014/main" val="3150123847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MQTT, HTTP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454663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push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1sec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3sec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5sec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8107043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MQTT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0.0912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1.3782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1.45934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3.2558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049865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HTTP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0.0738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0.5378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0.51486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0.5146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6391401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MQTT+HTTP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0.165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1.416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1.4742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 dirty="0">
                          <a:effectLst/>
                        </a:rPr>
                        <a:t>3.2704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781591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91539713"/>
      </p:ext>
    </p:extLst>
  </p:cSld>
  <p:clrMapOvr>
    <a:masterClrMapping/>
  </p:clrMapOvr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2"/>
          <p:cNvSpPr txBox="1">
            <a:spLocks/>
          </p:cNvSpPr>
          <p:nvPr/>
        </p:nvSpPr>
        <p:spPr>
          <a:xfrm>
            <a:off x="457200" y="304800"/>
            <a:ext cx="8229600" cy="838200"/>
          </a:xfrm>
          <a:prstGeom prst="rect">
            <a:avLst/>
          </a:prstGeom>
        </p:spPr>
        <p:txBody>
          <a:bodyPr/>
          <a:lstStyle>
            <a:lvl1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imes New Roman" pitchFamily="18" charset="0"/>
                <a:ea typeface="굴림" pitchFamily="50" charset="-127"/>
              </a:defRPr>
            </a:lvl2pPr>
            <a:lvl3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imes New Roman" pitchFamily="18" charset="0"/>
                <a:ea typeface="굴림" pitchFamily="50" charset="-127"/>
              </a:defRPr>
            </a:lvl3pPr>
            <a:lvl4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imes New Roman" pitchFamily="18" charset="0"/>
                <a:ea typeface="굴림" pitchFamily="50" charset="-127"/>
              </a:defRPr>
            </a:lvl4pPr>
            <a:lvl5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imes New Roman" pitchFamily="18" charset="0"/>
                <a:ea typeface="굴림" pitchFamily="50" charset="-127"/>
              </a:defRPr>
            </a:lvl5pPr>
            <a:lvl6pPr marL="457200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imes New Roman" pitchFamily="18" charset="0"/>
                <a:ea typeface="굴림" pitchFamily="50" charset="-127"/>
              </a:defRPr>
            </a:lvl6pPr>
            <a:lvl7pPr marL="914400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imes New Roman" pitchFamily="18" charset="0"/>
                <a:ea typeface="굴림" pitchFamily="50" charset="-127"/>
              </a:defRPr>
            </a:lvl7pPr>
            <a:lvl8pPr marL="1371600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imes New Roman" pitchFamily="18" charset="0"/>
                <a:ea typeface="굴림" pitchFamily="50" charset="-127"/>
              </a:defRPr>
            </a:lvl8pPr>
            <a:lvl9pPr marL="1828800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imes New Roman" pitchFamily="18" charset="0"/>
                <a:ea typeface="굴림" pitchFamily="50" charset="-127"/>
              </a:defRPr>
            </a:lvl9pPr>
          </a:lstStyle>
          <a:p>
            <a:r>
              <a:rPr lang="ko-KR" altLang="en-US" b="1" kern="0" dirty="0" smtClean="0"/>
              <a:t>실험 결과 </a:t>
            </a:r>
            <a:r>
              <a:rPr lang="en-US" altLang="ko-KR" b="1" kern="0" dirty="0" smtClean="0"/>
              <a:t>_ CoAP &amp; HTTP_ PULL, PUSH</a:t>
            </a:r>
            <a:endParaRPr lang="ko-KR" altLang="en-US" b="1" kern="0" dirty="0"/>
          </a:p>
        </p:txBody>
      </p:sp>
      <p:graphicFrame>
        <p:nvGraphicFramePr>
          <p:cNvPr id="7" name="차트 6"/>
          <p:cNvGraphicFramePr>
            <a:graphicFrameLocks/>
          </p:cNvGraphicFramePr>
          <p:nvPr/>
        </p:nvGraphicFramePr>
        <p:xfrm>
          <a:off x="2138362" y="2057400"/>
          <a:ext cx="4867275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/>
        </p:nvGraphicFramePr>
        <p:xfrm>
          <a:off x="2915816" y="5013176"/>
          <a:ext cx="3721099" cy="104775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80239">
                  <a:extLst>
                    <a:ext uri="{9D8B030D-6E8A-4147-A177-3AD203B41FA5}">
                      <a16:colId xmlns:a16="http://schemas.microsoft.com/office/drawing/2014/main" val="2119948664"/>
                    </a:ext>
                  </a:extLst>
                </a:gridCol>
                <a:gridCol w="685215">
                  <a:extLst>
                    <a:ext uri="{9D8B030D-6E8A-4147-A177-3AD203B41FA5}">
                      <a16:colId xmlns:a16="http://schemas.microsoft.com/office/drawing/2014/main" val="2717673139"/>
                    </a:ext>
                  </a:extLst>
                </a:gridCol>
                <a:gridCol w="685215">
                  <a:extLst>
                    <a:ext uri="{9D8B030D-6E8A-4147-A177-3AD203B41FA5}">
                      <a16:colId xmlns:a16="http://schemas.microsoft.com/office/drawing/2014/main" val="2726498444"/>
                    </a:ext>
                  </a:extLst>
                </a:gridCol>
                <a:gridCol w="685215">
                  <a:extLst>
                    <a:ext uri="{9D8B030D-6E8A-4147-A177-3AD203B41FA5}">
                      <a16:colId xmlns:a16="http://schemas.microsoft.com/office/drawing/2014/main" val="1818830469"/>
                    </a:ext>
                  </a:extLst>
                </a:gridCol>
                <a:gridCol w="685215">
                  <a:extLst>
                    <a:ext uri="{9D8B030D-6E8A-4147-A177-3AD203B41FA5}">
                      <a16:colId xmlns:a16="http://schemas.microsoft.com/office/drawing/2014/main" val="458370040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MQTT, HTTP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722904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push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1sec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3sec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5sec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7362765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u="none" strike="noStrike">
                          <a:effectLst/>
                        </a:rPr>
                        <a:t>CoAP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0.10068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1.146064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3.085788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5.619574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8511834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HTTP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0.04196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0.523121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2.015668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2.521368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7522982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CoAP+HTTP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0.14264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1.169185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3.101456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 dirty="0">
                          <a:effectLst/>
                        </a:rPr>
                        <a:t>5.640942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667957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68970315"/>
      </p:ext>
    </p:extLst>
  </p:cSld>
  <p:clrMapOvr>
    <a:masterClrMapping/>
  </p:clrMapOvr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 smtClean="0"/>
              <a:t>BackUp</a:t>
            </a:r>
            <a:r>
              <a:rPr lang="en-US" altLang="ko-KR" dirty="0" smtClean="0"/>
              <a:t> </a:t>
            </a:r>
            <a:r>
              <a:rPr lang="ko-KR" altLang="en-US" dirty="0" smtClean="0"/>
              <a:t>자료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문서용 </a:t>
            </a:r>
            <a:r>
              <a:rPr lang="en-US" altLang="ko-KR" dirty="0" smtClean="0"/>
              <a:t>Backup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54DD601-9BFF-4CE2-924D-C02A77C8ABAA}" type="slidenum">
              <a:rPr lang="ko-KR" altLang="en-US" smtClean="0"/>
              <a:pPr>
                <a:defRPr/>
              </a:pPr>
              <a:t>366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6976559"/>
      </p:ext>
    </p:extLst>
  </p:cSld>
  <p:clrMapOvr>
    <a:masterClrMapping/>
  </p:clrMapOvr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8"/>
          <p:cNvSpPr txBox="1"/>
          <p:nvPr/>
        </p:nvSpPr>
        <p:spPr>
          <a:xfrm>
            <a:off x="3631572" y="3293350"/>
            <a:ext cx="2164564" cy="1510771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txBody>
          <a:bodyPr wrap="square" lIns="108000" tIns="108000" rIns="108000" bIns="108000" rtlCol="0" anchor="ctr">
            <a:spAutoFit/>
          </a:bodyPr>
          <a:lstStyle/>
          <a:p>
            <a:r>
              <a:rPr lang="en-US" sz="1050" b="1" dirty="0">
                <a:solidFill>
                  <a:srgbClr val="000000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ConnectRegistration </a:t>
            </a:r>
            <a:r>
              <a:rPr lang="en-US" sz="1050" b="1" dirty="0" smtClean="0">
                <a:solidFill>
                  <a:srgbClr val="000000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Object</a:t>
            </a:r>
            <a:r>
              <a:rPr lang="en-US" sz="1050" dirty="0">
                <a:solidFill>
                  <a:srgbClr val="000000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{</a:t>
            </a:r>
          </a:p>
          <a:p>
            <a:r>
              <a:rPr lang="en-US" sz="1050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   </a:t>
            </a:r>
            <a:r>
              <a:rPr lang="en-US" altLang="ko-KR" sz="1050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“</a:t>
            </a:r>
            <a:r>
              <a:rPr lang="en-US" altLang="ko-KR" sz="1050" dirty="0">
                <a:latin typeface="Arial" panose="020B0604020202020204" pitchFamily="34" charset="0"/>
                <a:cs typeface="Arial" panose="020B0604020202020204" pitchFamily="34" charset="0"/>
              </a:rPr>
              <a:t>SrcEMA” </a:t>
            </a:r>
            <a:r>
              <a:rPr lang="en-US" sz="1050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: String,</a:t>
            </a:r>
          </a:p>
          <a:p>
            <a:r>
              <a:rPr lang="en-US" altLang="ko-KR" sz="1050" dirty="0">
                <a:latin typeface="Arial" panose="020B0604020202020204" pitchFamily="34" charset="0"/>
                <a:cs typeface="Arial" panose="020B0604020202020204" pitchFamily="34" charset="0"/>
              </a:rPr>
              <a:t>   “DestEMA” : String,</a:t>
            </a:r>
          </a:p>
          <a:p>
            <a:r>
              <a:rPr lang="en-US" sz="1050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   </a:t>
            </a:r>
            <a:r>
              <a:rPr lang="en-US" altLang="ko-KR" sz="1050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“</a:t>
            </a:r>
            <a:r>
              <a:rPr lang="en-US" sz="1050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requestID": </a:t>
            </a:r>
            <a:r>
              <a:rPr lang="en-US" sz="1050" dirty="0" smtClean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String,</a:t>
            </a:r>
            <a:endParaRPr lang="en-US" sz="1050" dirty="0">
              <a:latin typeface="Arial" panose="020B0604020202020204" pitchFamily="34" charset="0"/>
              <a:ea typeface="굴림" panose="020B0600000101010101" pitchFamily="50" charset="-127"/>
              <a:cs typeface="Arial" panose="020B0604020202020204" pitchFamily="34" charset="0"/>
            </a:endParaRPr>
          </a:p>
          <a:p>
            <a:r>
              <a:rPr lang="en-US" altLang="ko-KR" sz="1050" dirty="0">
                <a:solidFill>
                  <a:schemeClr val="accent2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   “service”: String,</a:t>
            </a:r>
          </a:p>
          <a:p>
            <a:r>
              <a:rPr lang="en-US" altLang="ko-KR" sz="1050" dirty="0" smtClean="0">
                <a:solidFill>
                  <a:srgbClr val="FF0000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   </a:t>
            </a:r>
            <a:r>
              <a:rPr lang="en-US" altLang="ko-KR" sz="1050" dirty="0">
                <a:solidFill>
                  <a:srgbClr val="FF0000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“version” :   </a:t>
            </a:r>
            <a:r>
              <a:rPr lang="en-US" altLang="ko-KR" sz="1050" dirty="0" smtClean="0">
                <a:solidFill>
                  <a:srgbClr val="FF0000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String,</a:t>
            </a:r>
            <a:endParaRPr lang="en-US" altLang="ko-KR" sz="1050" dirty="0">
              <a:solidFill>
                <a:srgbClr val="FF0000"/>
              </a:solidFill>
              <a:latin typeface="Arial" panose="020B0604020202020204" pitchFamily="34" charset="0"/>
              <a:ea typeface="굴림" panose="020B0600000101010101" pitchFamily="50" charset="-127"/>
              <a:cs typeface="Arial" panose="020B0604020202020204" pitchFamily="34" charset="0"/>
            </a:endParaRPr>
          </a:p>
          <a:p>
            <a:r>
              <a:rPr lang="en-US" altLang="ko-KR" sz="1050" dirty="0">
                <a:solidFill>
                  <a:srgbClr val="FF0000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   “time” : </a:t>
            </a:r>
            <a:r>
              <a:rPr lang="en-US" altLang="ko-KR" sz="1050" dirty="0" smtClean="0">
                <a:solidFill>
                  <a:srgbClr val="FF0000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Date</a:t>
            </a:r>
          </a:p>
          <a:p>
            <a:r>
              <a:rPr lang="en-US" sz="1050" dirty="0" smtClean="0">
                <a:solidFill>
                  <a:srgbClr val="000000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}</a:t>
            </a:r>
            <a:endParaRPr lang="en-US" sz="1050" dirty="0">
              <a:solidFill>
                <a:srgbClr val="000000"/>
              </a:solidFill>
              <a:latin typeface="Arial" panose="020B0604020202020204" pitchFamily="34" charset="0"/>
              <a:ea typeface="굴림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Smart Home Energy Framework : </a:t>
            </a:r>
            <a:br>
              <a:rPr lang="en-US" altLang="ko-KR" sz="3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2.2 </a:t>
            </a:r>
            <a:r>
              <a:rPr lang="en-US" altLang="ko-KR" sz="2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EMAP</a:t>
            </a:r>
            <a:r>
              <a:rPr lang="en-US" altLang="ko-KR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ko-KR" sz="28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CoAP</a:t>
            </a:r>
            <a:r>
              <a:rPr lang="en-US" altLang="ko-KR" sz="2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/JSON</a:t>
            </a:r>
            <a:r>
              <a:rPr lang="en-US" altLang="ko-KR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MQTT/JSON) : Session Setup</a:t>
            </a:r>
            <a:endParaRPr lang="ko-KR" alt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직사각형 11"/>
          <p:cNvSpPr/>
          <p:nvPr/>
        </p:nvSpPr>
        <p:spPr bwMode="auto">
          <a:xfrm>
            <a:off x="467544" y="1605406"/>
            <a:ext cx="8229600" cy="832421"/>
          </a:xfrm>
          <a:prstGeom prst="rect">
            <a:avLst/>
          </a:prstGeom>
          <a:solidFill>
            <a:schemeClr val="bg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굴림" pitchFamily="50" charset="-127"/>
              <a:cs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062454" y="1907540"/>
            <a:ext cx="139018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Client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EMA 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4" name="직선 화살표 연결선 13"/>
          <p:cNvCxnSpPr/>
          <p:nvPr/>
        </p:nvCxnSpPr>
        <p:spPr bwMode="auto">
          <a:xfrm>
            <a:off x="2195736" y="1901443"/>
            <a:ext cx="4707807" cy="0"/>
          </a:xfrm>
          <a:prstGeom prst="straightConnector1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arrow" w="med" len="med"/>
            <a:tailEnd type="none"/>
          </a:ln>
          <a:effectLst/>
        </p:spPr>
      </p:cxnSp>
      <p:sp>
        <p:nvSpPr>
          <p:cNvPr id="16" name="TextBox 15"/>
          <p:cNvSpPr txBox="1"/>
          <p:nvPr/>
        </p:nvSpPr>
        <p:spPr>
          <a:xfrm>
            <a:off x="629265" y="1907540"/>
            <a:ext cx="1428596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Server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EMA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7" name="직선 화살표 연결선 16"/>
          <p:cNvCxnSpPr/>
          <p:nvPr/>
        </p:nvCxnSpPr>
        <p:spPr bwMode="auto">
          <a:xfrm flipH="1">
            <a:off x="2195736" y="2276872"/>
            <a:ext cx="4707808" cy="0"/>
          </a:xfrm>
          <a:prstGeom prst="straightConnector1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arrow" w="med" len="med"/>
            <a:tailEnd type="none"/>
          </a:ln>
          <a:effectLst/>
        </p:spPr>
      </p:cxnSp>
      <p:sp>
        <p:nvSpPr>
          <p:cNvPr id="29" name="TextBox 28"/>
          <p:cNvSpPr txBox="1"/>
          <p:nvPr/>
        </p:nvSpPr>
        <p:spPr>
          <a:xfrm>
            <a:off x="3242874" y="1979236"/>
            <a:ext cx="26789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300" dirty="0">
                <a:latin typeface="Arial" panose="020B0604020202020204" pitchFamily="34" charset="0"/>
                <a:cs typeface="Arial" panose="020B0604020202020204" pitchFamily="34" charset="0"/>
              </a:rPr>
              <a:t>(2)</a:t>
            </a:r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ConnectedPartyRegistration</a:t>
            </a:r>
            <a:endParaRPr lang="en-US" altLang="ko-KR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526280" y="1609055"/>
            <a:ext cx="20538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>
                <a:latin typeface="Arial" panose="020B0604020202020204" pitchFamily="34" charset="0"/>
                <a:cs typeface="Arial" panose="020B0604020202020204" pitchFamily="34" charset="0"/>
              </a:rPr>
              <a:t>(1) </a:t>
            </a:r>
            <a:r>
              <a:rPr lang="en-US" altLang="ko-K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ConnectRegistration</a:t>
            </a:r>
            <a:endParaRPr lang="ko-KR" altLang="en-US" sz="13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432047" y="2454115"/>
            <a:ext cx="647149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arenBoth"/>
            </a:pPr>
            <a:r>
              <a:rPr lang="en-US" altLang="ko-K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ConnectRegistration</a:t>
            </a:r>
            <a:r>
              <a:rPr lang="ko-KR" alt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ko-KR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ko-K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	PUT : </a:t>
            </a:r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altLang="ko-K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EMAP/SEMA/1.0b/SessionSetup</a:t>
            </a:r>
            <a:endParaRPr lang="en-US" altLang="ko-KR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ko-K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	Payload : </a:t>
            </a:r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ConnectRegistration</a:t>
            </a:r>
            <a:endParaRPr lang="ko-KR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ko-KR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0" y="0"/>
            <a:ext cx="246516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파란색 </a:t>
            </a:r>
            <a:r>
              <a:rPr lang="en-US" altLang="ko-KR" sz="12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ko-KR" altLang="en-US" sz="12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기존 </a:t>
            </a:r>
            <a:r>
              <a:rPr lang="en-US" altLang="ko-KR" sz="12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OpenADR</a:t>
            </a:r>
            <a:r>
              <a:rPr lang="ko-KR" altLang="en-US" sz="12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2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Tag </a:t>
            </a:r>
            <a:r>
              <a:rPr lang="ko-KR" altLang="en-US" sz="12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부분</a:t>
            </a:r>
            <a:endParaRPr lang="en-US" altLang="ko-KR" sz="12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ko-KR" altLang="en-US" sz="1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빨간색 </a:t>
            </a:r>
            <a:r>
              <a:rPr lang="en-US" altLang="ko-KR" sz="1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OpenADR</a:t>
            </a:r>
            <a:r>
              <a:rPr lang="ko-KR" altLang="en-US" sz="1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확장된 </a:t>
            </a:r>
            <a:r>
              <a:rPr lang="en-US" altLang="ko-KR" sz="1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Profile</a:t>
            </a:r>
          </a:p>
          <a:p>
            <a:r>
              <a:rPr lang="ko-KR" altLang="en-US" sz="12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초록색 </a:t>
            </a:r>
            <a:r>
              <a:rPr lang="en-US" altLang="ko-KR" sz="12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ko-KR" altLang="en-US" sz="1200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삭제 또는 변경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083825" y="1595443"/>
            <a:ext cx="15696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EMAP CoAP/JSON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460919331"/>
      </p:ext>
    </p:extLst>
  </p:cSld>
  <p:clrMapOvr>
    <a:masterClrMapping/>
  </p:clrMapOvr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Smart Home Energy Framework : </a:t>
            </a:r>
            <a:br>
              <a:rPr lang="en-US" altLang="ko-KR" sz="3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2.2 </a:t>
            </a:r>
            <a:r>
              <a:rPr lang="en-US" altLang="ko-KR" sz="2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EMAP</a:t>
            </a:r>
            <a:r>
              <a:rPr lang="en-US" altLang="ko-KR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ko-KR" sz="28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CoAP</a:t>
            </a:r>
            <a:r>
              <a:rPr lang="en-US" altLang="ko-KR" sz="2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/JSON</a:t>
            </a:r>
            <a:r>
              <a:rPr lang="en-US" altLang="ko-KR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MQTT/JSON) : Session Setup</a:t>
            </a:r>
            <a:endParaRPr lang="ko-KR" alt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직사각형 11"/>
          <p:cNvSpPr/>
          <p:nvPr/>
        </p:nvSpPr>
        <p:spPr bwMode="auto">
          <a:xfrm>
            <a:off x="467544" y="1605406"/>
            <a:ext cx="8355796" cy="832421"/>
          </a:xfrm>
          <a:prstGeom prst="rect">
            <a:avLst/>
          </a:prstGeom>
          <a:solidFill>
            <a:schemeClr val="bg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굴림" pitchFamily="50" charset="-127"/>
              <a:cs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062454" y="1907540"/>
            <a:ext cx="139018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Client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EMA 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4" name="직선 화살표 연결선 13"/>
          <p:cNvCxnSpPr/>
          <p:nvPr/>
        </p:nvCxnSpPr>
        <p:spPr bwMode="auto">
          <a:xfrm>
            <a:off x="2195736" y="1901443"/>
            <a:ext cx="4707807" cy="0"/>
          </a:xfrm>
          <a:prstGeom prst="straightConnector1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arrow" w="med" len="med"/>
            <a:tailEnd type="none"/>
          </a:ln>
          <a:effectLst/>
        </p:spPr>
      </p:cxnSp>
      <p:sp>
        <p:nvSpPr>
          <p:cNvPr id="16" name="TextBox 15"/>
          <p:cNvSpPr txBox="1"/>
          <p:nvPr/>
        </p:nvSpPr>
        <p:spPr>
          <a:xfrm>
            <a:off x="629265" y="1907540"/>
            <a:ext cx="1428596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Server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EMA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7" name="직선 화살표 연결선 16"/>
          <p:cNvCxnSpPr/>
          <p:nvPr/>
        </p:nvCxnSpPr>
        <p:spPr bwMode="auto">
          <a:xfrm flipH="1">
            <a:off x="2195736" y="2276872"/>
            <a:ext cx="4707808" cy="0"/>
          </a:xfrm>
          <a:prstGeom prst="straightConnector1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arrow" w="med" len="med"/>
            <a:tailEnd type="none"/>
          </a:ln>
          <a:effectLst/>
        </p:spPr>
      </p:cxnSp>
      <p:sp>
        <p:nvSpPr>
          <p:cNvPr id="29" name="TextBox 28"/>
          <p:cNvSpPr txBox="1"/>
          <p:nvPr/>
        </p:nvSpPr>
        <p:spPr>
          <a:xfrm>
            <a:off x="3242874" y="1979236"/>
            <a:ext cx="26789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300" dirty="0">
                <a:latin typeface="Arial" panose="020B0604020202020204" pitchFamily="34" charset="0"/>
                <a:cs typeface="Arial" panose="020B0604020202020204" pitchFamily="34" charset="0"/>
              </a:rPr>
              <a:t>(2)</a:t>
            </a:r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ConnectedPartyRegistration</a:t>
            </a:r>
            <a:endParaRPr lang="en-US" altLang="ko-KR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526280" y="1609055"/>
            <a:ext cx="20538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>
                <a:latin typeface="Arial" panose="020B0604020202020204" pitchFamily="34" charset="0"/>
                <a:cs typeface="Arial" panose="020B0604020202020204" pitchFamily="34" charset="0"/>
              </a:rPr>
              <a:t>(1) </a:t>
            </a:r>
            <a:r>
              <a:rPr lang="en-US" altLang="ko-K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ConnectRegistration</a:t>
            </a:r>
            <a:endParaRPr lang="ko-KR" altLang="en-US" sz="13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432047" y="2454115"/>
            <a:ext cx="647149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(2)   ConnectedRegistration</a:t>
            </a:r>
            <a:r>
              <a:rPr lang="ko-KR" alt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ko-KR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ko-K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	PUT : </a:t>
            </a:r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altLang="ko-K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EMAP/CEMA/1.0b/SessionSetup</a:t>
            </a:r>
            <a:endParaRPr lang="en-US" altLang="ko-KR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ko-K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	Payload : ConnectedRegistration</a:t>
            </a:r>
            <a:endParaRPr lang="ko-KR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ko-KR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0" y="0"/>
            <a:ext cx="246516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파란색 </a:t>
            </a:r>
            <a:r>
              <a:rPr lang="en-US" altLang="ko-KR" sz="12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ko-KR" altLang="en-US" sz="12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기존 </a:t>
            </a:r>
            <a:r>
              <a:rPr lang="en-US" altLang="ko-KR" sz="12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OpenADR</a:t>
            </a:r>
            <a:r>
              <a:rPr lang="ko-KR" altLang="en-US" sz="12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2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Tag </a:t>
            </a:r>
            <a:r>
              <a:rPr lang="ko-KR" altLang="en-US" sz="12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부분</a:t>
            </a:r>
            <a:endParaRPr lang="en-US" altLang="ko-KR" sz="12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ko-KR" altLang="en-US" sz="1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빨간색 </a:t>
            </a:r>
            <a:r>
              <a:rPr lang="en-US" altLang="ko-KR" sz="1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OpenADR</a:t>
            </a:r>
            <a:r>
              <a:rPr lang="ko-KR" altLang="en-US" sz="1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확장된 </a:t>
            </a:r>
            <a:r>
              <a:rPr lang="en-US" altLang="ko-KR" sz="1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Profile</a:t>
            </a:r>
          </a:p>
          <a:p>
            <a:r>
              <a:rPr lang="ko-KR" altLang="en-US" sz="12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초록색 </a:t>
            </a:r>
            <a:r>
              <a:rPr lang="en-US" altLang="ko-KR" sz="12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ko-KR" altLang="en-US" sz="1200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삭제 또는 변경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083825" y="1595443"/>
            <a:ext cx="17395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EMAP CoAP/JSON</a:t>
            </a:r>
            <a:endParaRPr lang="ko-KR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331640" y="3446567"/>
            <a:ext cx="4452049" cy="2318684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txBody>
          <a:bodyPr wrap="square" lIns="108000" tIns="108000" rIns="108000" bIns="108000" rtlCol="0" anchor="ctr">
            <a:spAutoFit/>
          </a:bodyPr>
          <a:lstStyle/>
          <a:p>
            <a:r>
              <a:rPr lang="en-US" sz="1050" b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ConnectedRegistration Object</a:t>
            </a:r>
            <a:r>
              <a:rPr lang="en-US" sz="1050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{</a:t>
            </a:r>
          </a:p>
          <a:p>
            <a:r>
              <a:rPr lang="en-US" sz="1050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   </a:t>
            </a:r>
            <a:r>
              <a:rPr lang="en-US" altLang="ko-KR" sz="1050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“</a:t>
            </a:r>
            <a:r>
              <a:rPr lang="en-US" altLang="ko-KR" sz="1050" dirty="0">
                <a:latin typeface="Arial" panose="020B0604020202020204" pitchFamily="34" charset="0"/>
                <a:cs typeface="Arial" panose="020B0604020202020204" pitchFamily="34" charset="0"/>
              </a:rPr>
              <a:t>SrcEMA” </a:t>
            </a:r>
            <a:r>
              <a:rPr lang="en-US" sz="1050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: String,</a:t>
            </a:r>
          </a:p>
          <a:p>
            <a:r>
              <a:rPr lang="en-US" altLang="ko-KR" sz="1050" dirty="0">
                <a:latin typeface="Arial" panose="020B0604020202020204" pitchFamily="34" charset="0"/>
                <a:cs typeface="Arial" panose="020B0604020202020204" pitchFamily="34" charset="0"/>
              </a:rPr>
              <a:t>   “DestEMA” : String,</a:t>
            </a:r>
            <a:endParaRPr lang="en-US" altLang="ko-KR" sz="1050" dirty="0">
              <a:latin typeface="Arial" panose="020B0604020202020204" pitchFamily="34" charset="0"/>
              <a:ea typeface="굴림" panose="020B0600000101010101" pitchFamily="50" charset="-127"/>
              <a:cs typeface="Arial" panose="020B0604020202020204" pitchFamily="34" charset="0"/>
            </a:endParaRPr>
          </a:p>
          <a:p>
            <a:r>
              <a:rPr lang="en-US" altLang="ko-KR" sz="1050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   “responseCode” : Integer,</a:t>
            </a:r>
          </a:p>
          <a:p>
            <a:r>
              <a:rPr lang="en-US" altLang="ko-KR" sz="1050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   “responseDescription”: String,</a:t>
            </a:r>
            <a:endParaRPr lang="en-US" altLang="ko-KR" sz="10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050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   </a:t>
            </a:r>
            <a:r>
              <a:rPr lang="en-US" altLang="ko-KR" sz="1050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“</a:t>
            </a:r>
            <a:r>
              <a:rPr lang="en-US" sz="1050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requestID": </a:t>
            </a:r>
            <a:r>
              <a:rPr lang="en-US" altLang="ko-KR" sz="1050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String</a:t>
            </a:r>
            <a:r>
              <a:rPr lang="en-US" sz="1050" dirty="0" smtClean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,</a:t>
            </a:r>
            <a:endParaRPr lang="en-US" sz="1050" dirty="0">
              <a:latin typeface="Arial" panose="020B0604020202020204" pitchFamily="34" charset="0"/>
              <a:ea typeface="굴림" panose="020B0600000101010101" pitchFamily="50" charset="-127"/>
              <a:cs typeface="Arial" panose="020B0604020202020204" pitchFamily="34" charset="0"/>
            </a:endParaRPr>
          </a:p>
          <a:p>
            <a:r>
              <a:rPr lang="en-US" sz="1050" dirty="0" smtClean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   </a:t>
            </a:r>
            <a:r>
              <a:rPr lang="en-US" sz="1050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“duration” : Integer</a:t>
            </a:r>
            <a:r>
              <a:rPr lang="en-US" sz="1050" dirty="0" smtClean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,</a:t>
            </a:r>
          </a:p>
          <a:p>
            <a:r>
              <a:rPr lang="en-US" sz="1050" b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en-US" sz="1050" b="1" dirty="0" smtClean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  “profile”: Array,</a:t>
            </a:r>
          </a:p>
          <a:p>
            <a:r>
              <a:rPr lang="en-US" altLang="ko-KR" sz="1050" b="1" dirty="0">
                <a:solidFill>
                  <a:schemeClr val="accent2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en-US" altLang="ko-KR" sz="1050" b="1" dirty="0" smtClean="0">
                <a:solidFill>
                  <a:schemeClr val="accent2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en-US" altLang="ko-KR" sz="1050" dirty="0" smtClean="0">
                <a:solidFill>
                  <a:schemeClr val="accent2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en-US" altLang="ko-KR" sz="1050" dirty="0">
                <a:solidFill>
                  <a:schemeClr val="accent2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“service”: String,</a:t>
            </a:r>
          </a:p>
          <a:p>
            <a:r>
              <a:rPr lang="en-US" altLang="ko-KR" sz="1050" dirty="0" smtClean="0">
                <a:solidFill>
                  <a:srgbClr val="FF0000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   </a:t>
            </a:r>
            <a:r>
              <a:rPr lang="en-US" altLang="ko-KR" sz="1050" dirty="0">
                <a:solidFill>
                  <a:srgbClr val="FF0000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“version” :   </a:t>
            </a:r>
            <a:r>
              <a:rPr lang="en-US" altLang="ko-KR" sz="1050" dirty="0" smtClean="0">
                <a:solidFill>
                  <a:srgbClr val="FF0000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String,</a:t>
            </a:r>
            <a:endParaRPr lang="en-US" altLang="ko-KR" sz="1050" dirty="0">
              <a:solidFill>
                <a:srgbClr val="FF0000"/>
              </a:solidFill>
              <a:latin typeface="Arial" panose="020B0604020202020204" pitchFamily="34" charset="0"/>
              <a:ea typeface="굴림" panose="020B0600000101010101" pitchFamily="50" charset="-127"/>
              <a:cs typeface="Arial" panose="020B0604020202020204" pitchFamily="34" charset="0"/>
            </a:endParaRPr>
          </a:p>
          <a:p>
            <a:r>
              <a:rPr lang="en-US" altLang="ko-KR" sz="1050" dirty="0">
                <a:solidFill>
                  <a:srgbClr val="FF0000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   “time” : Date</a:t>
            </a:r>
            <a:r>
              <a:rPr lang="en-US" altLang="ko-KR" sz="1050" dirty="0" smtClean="0">
                <a:solidFill>
                  <a:srgbClr val="FF0000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,</a:t>
            </a:r>
          </a:p>
          <a:p>
            <a:r>
              <a:rPr lang="en-US" altLang="ko-KR" sz="1050" dirty="0" smtClean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   “r</a:t>
            </a:r>
            <a:r>
              <a:rPr lang="en-US" altLang="ko-KR" sz="1050" dirty="0" smtClean="0">
                <a:latin typeface="Arial" panose="020B0604020202020204" pitchFamily="34" charset="0"/>
                <a:cs typeface="Arial" panose="020B0604020202020204" pitchFamily="34" charset="0"/>
              </a:rPr>
              <a:t>egistrationID” : String</a:t>
            </a:r>
            <a:endParaRPr lang="en-US" altLang="ko-KR" sz="1050" strike="sngStrike" dirty="0">
              <a:latin typeface="Arial" panose="020B0604020202020204" pitchFamily="34" charset="0"/>
              <a:ea typeface="굴림" panose="020B0600000101010101" pitchFamily="50" charset="-127"/>
              <a:cs typeface="Arial" panose="020B0604020202020204" pitchFamily="34" charset="0"/>
            </a:endParaRPr>
          </a:p>
          <a:p>
            <a:r>
              <a:rPr lang="en-US" sz="1050" dirty="0" smtClean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}</a:t>
            </a:r>
            <a:endParaRPr lang="en-US" sz="1050" dirty="0">
              <a:latin typeface="Arial" panose="020B0604020202020204" pitchFamily="34" charset="0"/>
              <a:ea typeface="굴림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940153" y="3441194"/>
            <a:ext cx="1787668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altLang="ko-KR" sz="1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rofile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000" dirty="0">
                <a:latin typeface="Arial" panose="020B0604020202020204" pitchFamily="34" charset="0"/>
                <a:cs typeface="Arial" panose="020B0604020202020204" pitchFamily="34" charset="0"/>
              </a:rPr>
              <a:t>Array{</a:t>
            </a:r>
          </a:p>
          <a:p>
            <a:r>
              <a:rPr lang="en-US" altLang="ko-KR" sz="1000" b="1" dirty="0"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  <a:r>
              <a:rPr lang="en-US" altLang="ko-KR" sz="1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“transports</a:t>
            </a:r>
            <a:r>
              <a:rPr lang="en-US" altLang="ko-KR" sz="1000" b="1" dirty="0">
                <a:latin typeface="Arial" panose="020B0604020202020204" pitchFamily="34" charset="0"/>
                <a:cs typeface="Arial" panose="020B0604020202020204" pitchFamily="34" charset="0"/>
              </a:rPr>
              <a:t>”: Array</a:t>
            </a:r>
            <a:r>
              <a:rPr lang="en-US" altLang="ko-KR" sz="1000" dirty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</a:p>
          <a:p>
            <a:r>
              <a:rPr lang="en-US" altLang="ko-KR" sz="1000" dirty="0"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  <a:r>
              <a:rPr lang="en-US" altLang="ko-KR" sz="1000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rofileName</a:t>
            </a:r>
            <a:r>
              <a:rPr lang="en-US" altLang="ko-KR" sz="1000" dirty="0">
                <a:latin typeface="Arial" panose="020B0604020202020204" pitchFamily="34" charset="0"/>
                <a:cs typeface="Arial" panose="020B0604020202020204" pitchFamily="34" charset="0"/>
              </a:rPr>
              <a:t>”: String</a:t>
            </a:r>
          </a:p>
          <a:p>
            <a:r>
              <a:rPr lang="en-US" altLang="ko-KR" sz="10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ko-KR" alt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940152" y="4258543"/>
            <a:ext cx="1518364" cy="53860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altLang="ko-KR" sz="1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ransports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000" dirty="0">
                <a:latin typeface="Arial" panose="020B0604020202020204" pitchFamily="34" charset="0"/>
                <a:cs typeface="Arial" panose="020B0604020202020204" pitchFamily="34" charset="0"/>
              </a:rPr>
              <a:t>Array{</a:t>
            </a:r>
          </a:p>
          <a:p>
            <a:r>
              <a:rPr lang="en-US" altLang="ko-KR" sz="900" dirty="0"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  <a:r>
              <a:rPr lang="en-US" altLang="ko-KR" sz="900" dirty="0" smtClean="0"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  <a:r>
              <a:rPr lang="en-US" altLang="ko-KR" sz="900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altLang="ko-KR" sz="900" dirty="0" smtClean="0">
                <a:latin typeface="Arial" panose="020B0604020202020204" pitchFamily="34" charset="0"/>
                <a:cs typeface="Arial" panose="020B0604020202020204" pitchFamily="34" charset="0"/>
              </a:rPr>
              <a:t>ransportName</a:t>
            </a:r>
            <a:r>
              <a:rPr lang="en-US" altLang="ko-KR" sz="900" dirty="0">
                <a:latin typeface="Arial" panose="020B0604020202020204" pitchFamily="34" charset="0"/>
                <a:cs typeface="Arial" panose="020B0604020202020204" pitchFamily="34" charset="0"/>
              </a:rPr>
              <a:t>”: String,</a:t>
            </a:r>
          </a:p>
          <a:p>
            <a:r>
              <a:rPr lang="en-US" altLang="ko-KR" sz="10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ko-KR" alt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3750683"/>
      </p:ext>
    </p:extLst>
  </p:cSld>
  <p:clrMapOvr>
    <a:masterClrMapping/>
  </p:clrMapOvr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Smart Home Energy Framework : </a:t>
            </a:r>
            <a:br>
              <a:rPr lang="en-US" altLang="ko-KR" sz="3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2.2 </a:t>
            </a:r>
            <a:r>
              <a:rPr lang="en-US" altLang="ko-KR" sz="2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EMAP</a:t>
            </a:r>
            <a:r>
              <a:rPr lang="en-US" altLang="ko-KR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ko-KR" sz="28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CoAP</a:t>
            </a:r>
            <a:r>
              <a:rPr lang="en-US" altLang="ko-KR" sz="2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/JSON</a:t>
            </a:r>
            <a:r>
              <a:rPr lang="en-US" altLang="ko-KR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MQTT/JSON) : Session Setup</a:t>
            </a:r>
            <a:endParaRPr lang="ko-KR" alt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직사각형 11"/>
          <p:cNvSpPr/>
          <p:nvPr/>
        </p:nvSpPr>
        <p:spPr bwMode="auto">
          <a:xfrm>
            <a:off x="467544" y="1605406"/>
            <a:ext cx="8355796" cy="832421"/>
          </a:xfrm>
          <a:prstGeom prst="rect">
            <a:avLst/>
          </a:prstGeom>
          <a:solidFill>
            <a:schemeClr val="bg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굴림" pitchFamily="50" charset="-127"/>
              <a:cs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062454" y="1907540"/>
            <a:ext cx="139018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Client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EMA 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4" name="직선 화살표 연결선 13"/>
          <p:cNvCxnSpPr/>
          <p:nvPr/>
        </p:nvCxnSpPr>
        <p:spPr bwMode="auto">
          <a:xfrm>
            <a:off x="2195736" y="1901443"/>
            <a:ext cx="4707807" cy="0"/>
          </a:xfrm>
          <a:prstGeom prst="straightConnector1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arrow" w="med" len="med"/>
            <a:tailEnd type="none"/>
          </a:ln>
          <a:effectLst/>
        </p:spPr>
      </p:cxnSp>
      <p:sp>
        <p:nvSpPr>
          <p:cNvPr id="16" name="TextBox 15"/>
          <p:cNvSpPr txBox="1"/>
          <p:nvPr/>
        </p:nvSpPr>
        <p:spPr>
          <a:xfrm>
            <a:off x="629265" y="1907540"/>
            <a:ext cx="1428596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Server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EMA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7" name="직선 화살표 연결선 16"/>
          <p:cNvCxnSpPr/>
          <p:nvPr/>
        </p:nvCxnSpPr>
        <p:spPr bwMode="auto">
          <a:xfrm flipH="1">
            <a:off x="2195736" y="2276872"/>
            <a:ext cx="4707808" cy="0"/>
          </a:xfrm>
          <a:prstGeom prst="straightConnector1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arrow" w="med" len="med"/>
            <a:tailEnd type="none"/>
          </a:ln>
          <a:effectLst/>
        </p:spPr>
      </p:cxnSp>
      <p:sp>
        <p:nvSpPr>
          <p:cNvPr id="29" name="TextBox 28"/>
          <p:cNvSpPr txBox="1"/>
          <p:nvPr/>
        </p:nvSpPr>
        <p:spPr>
          <a:xfrm>
            <a:off x="3508658" y="1925221"/>
            <a:ext cx="24497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300" dirty="0" smtClean="0">
                <a:latin typeface="Arial" panose="020B0604020202020204" pitchFamily="34" charset="0"/>
                <a:cs typeface="Arial" panose="020B0604020202020204" pitchFamily="34" charset="0"/>
              </a:rPr>
              <a:t>(4)</a:t>
            </a:r>
            <a:r>
              <a:rPr lang="en-US" altLang="ko-K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CreatedPartyRegistration</a:t>
            </a:r>
            <a:endParaRPr lang="en-US" altLang="ko-KR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526280" y="1609055"/>
            <a:ext cx="23471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 smtClean="0">
                <a:latin typeface="Arial" panose="020B0604020202020204" pitchFamily="34" charset="0"/>
                <a:cs typeface="Arial" panose="020B0604020202020204" pitchFamily="34" charset="0"/>
              </a:rPr>
              <a:t>(3) </a:t>
            </a:r>
            <a:r>
              <a:rPr lang="en-US" altLang="ko-K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CreatePartyRegistration</a:t>
            </a:r>
            <a:endParaRPr lang="ko-KR" altLang="en-US" sz="13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432047" y="2454115"/>
            <a:ext cx="647149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(3) CreatePartyRegistration</a:t>
            </a:r>
            <a:r>
              <a:rPr lang="ko-KR" alt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ko-KR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ko-K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	PUT : </a:t>
            </a:r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altLang="ko-K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EMAP/SEMA/1.0b/SessionSetup</a:t>
            </a:r>
            <a:endParaRPr lang="en-US" altLang="ko-KR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ko-K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	Payload : CreatePartyRegistration</a:t>
            </a:r>
            <a:endParaRPr lang="ko-KR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ko-KR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0" y="0"/>
            <a:ext cx="246516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파란색 </a:t>
            </a:r>
            <a:r>
              <a:rPr lang="en-US" altLang="ko-KR" sz="12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ko-KR" altLang="en-US" sz="12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기존 </a:t>
            </a:r>
            <a:r>
              <a:rPr lang="en-US" altLang="ko-KR" sz="12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OpenADR</a:t>
            </a:r>
            <a:r>
              <a:rPr lang="ko-KR" altLang="en-US" sz="12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2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Tag </a:t>
            </a:r>
            <a:r>
              <a:rPr lang="ko-KR" altLang="en-US" sz="12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부분</a:t>
            </a:r>
            <a:endParaRPr lang="en-US" altLang="ko-KR" sz="12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ko-KR" altLang="en-US" sz="1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빨간색 </a:t>
            </a:r>
            <a:r>
              <a:rPr lang="en-US" altLang="ko-KR" sz="1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OpenADR</a:t>
            </a:r>
            <a:r>
              <a:rPr lang="ko-KR" altLang="en-US" sz="1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확장된 </a:t>
            </a:r>
            <a:r>
              <a:rPr lang="en-US" altLang="ko-KR" sz="1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Profile</a:t>
            </a:r>
          </a:p>
          <a:p>
            <a:r>
              <a:rPr lang="ko-KR" altLang="en-US" sz="12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초록색 </a:t>
            </a:r>
            <a:r>
              <a:rPr lang="en-US" altLang="ko-KR" sz="12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ko-KR" altLang="en-US" sz="1200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삭제 또는 변경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083825" y="1595443"/>
            <a:ext cx="17395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EMAP CoAP/JSON</a:t>
            </a:r>
            <a:endParaRPr lang="ko-KR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329357" y="3212559"/>
            <a:ext cx="2808312" cy="2434101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txBody>
          <a:bodyPr wrap="square" lIns="108000" tIns="108000" rIns="108000" bIns="108000" rtlCol="0" anchor="ctr">
            <a:spAutoFit/>
          </a:bodyPr>
          <a:lstStyle/>
          <a:p>
            <a:r>
              <a:rPr lang="en-US" altLang="ko-KR" sz="1200" b="1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CreatePartyRegistration Object</a:t>
            </a:r>
            <a:r>
              <a:rPr lang="en-US" altLang="ko-KR" sz="120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{</a:t>
            </a:r>
          </a:p>
          <a:p>
            <a:r>
              <a:rPr lang="en-US" altLang="ko-KR" sz="12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SrcEMA” </a:t>
            </a:r>
            <a:r>
              <a:rPr lang="en-US" altLang="ko-KR" sz="12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: String,</a:t>
            </a:r>
          </a:p>
          <a:p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“DestEMA” : String,</a:t>
            </a:r>
          </a:p>
          <a:p>
            <a:r>
              <a:rPr lang="en-US" altLang="ko-KR" sz="12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“requestID” : String,</a:t>
            </a:r>
          </a:p>
          <a:p>
            <a:r>
              <a:rPr lang="en-US" altLang="ko-KR" sz="12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“transportName” : String, </a:t>
            </a:r>
          </a:p>
          <a:p>
            <a:r>
              <a:rPr lang="en-US" altLang="ko-KR" sz="12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“reportOnly” : Integer,</a:t>
            </a:r>
          </a:p>
          <a:p>
            <a:r>
              <a:rPr lang="en-US" altLang="ko-KR" sz="12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“httpPullModel” : Boolean,</a:t>
            </a:r>
          </a:p>
          <a:p>
            <a:r>
              <a:rPr lang="en-US" altLang="ko-KR" sz="12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“profileName” : String,</a:t>
            </a:r>
          </a:p>
          <a:p>
            <a:r>
              <a:rPr lang="en-US" altLang="ko-KR" sz="12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“xmlSignature” : String,</a:t>
            </a:r>
          </a:p>
          <a:p>
            <a:r>
              <a:rPr lang="en-US" altLang="ko-KR" sz="1200" dirty="0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“service”: String, </a:t>
            </a:r>
          </a:p>
          <a:p>
            <a:r>
              <a:rPr lang="en-US" altLang="ko-KR" sz="1200" dirty="0">
                <a:solidFill>
                  <a:srgbClr val="FF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“time” : Date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63238092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1. Smart Home Energy Framework :</a:t>
            </a:r>
            <a:br>
              <a:rPr lang="en-US" altLang="ko-KR" b="1" dirty="0"/>
            </a:br>
            <a:r>
              <a:rPr lang="en-US" altLang="ko-KR" sz="2000" b="1" dirty="0"/>
              <a:t>1.1.1 Background </a:t>
            </a:r>
            <a:r>
              <a:rPr lang="en-US" altLang="ko-KR" sz="2000" b="1" dirty="0" err="1"/>
              <a:t>Microgrid</a:t>
            </a:r>
            <a:r>
              <a:rPr lang="en-US" altLang="ko-KR" sz="2000" b="1" dirty="0"/>
              <a:t> : </a:t>
            </a:r>
            <a:r>
              <a:rPr lang="en-US" altLang="ko-KR" sz="2000" b="1" dirty="0" err="1"/>
              <a:t>OpenFMB</a:t>
            </a:r>
            <a:r>
              <a:rPr lang="en-US" altLang="ko-KR" sz="2000" b="1" dirty="0"/>
              <a:t>(Field Message Bus) (1/12)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AB2D1F1-EAAA-4541-A9AD-BBD67953F620}" type="slidenum">
              <a:rPr lang="ko-KR" altLang="en-US" smtClean="0">
                <a:solidFill>
                  <a:srgbClr val="000000"/>
                </a:solidFill>
              </a:rPr>
              <a:pPr>
                <a:defRPr/>
              </a:pPr>
              <a:t>37</a:t>
            </a:fld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5" name="내용 개체 틀 1"/>
          <p:cNvSpPr>
            <a:spLocks noGrp="1"/>
          </p:cNvSpPr>
          <p:nvPr/>
        </p:nvSpPr>
        <p:spPr bwMode="auto">
          <a:xfrm>
            <a:off x="467544" y="1484784"/>
            <a:ext cx="8229600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altLang="ko-KR" sz="2000" dirty="0" err="1"/>
              <a:t>OpenFMB</a:t>
            </a:r>
            <a:r>
              <a:rPr lang="ko-KR" altLang="en-US" sz="2000" dirty="0"/>
              <a:t>는 그리드 말단의 </a:t>
            </a:r>
            <a:r>
              <a:rPr lang="ko-KR" altLang="en-US" sz="2000" dirty="0" err="1">
                <a:solidFill>
                  <a:srgbClr val="FF0000"/>
                </a:solidFill>
              </a:rPr>
              <a:t>상호운용성</a:t>
            </a:r>
            <a:r>
              <a:rPr lang="en-US" altLang="ko-KR" sz="2000" dirty="0"/>
              <a:t>(interoperability)</a:t>
            </a:r>
            <a:r>
              <a:rPr lang="ko-KR" altLang="en-US" sz="2000" dirty="0"/>
              <a:t>과 </a:t>
            </a:r>
            <a:r>
              <a:rPr lang="ko-KR" altLang="en-US" sz="2000" dirty="0" err="1">
                <a:solidFill>
                  <a:srgbClr val="FF0000"/>
                </a:solidFill>
              </a:rPr>
              <a:t>분산정보</a:t>
            </a:r>
            <a:r>
              <a:rPr lang="en-US" altLang="ko-KR" sz="2000" dirty="0"/>
              <a:t>(distributed intelligence)</a:t>
            </a:r>
            <a:r>
              <a:rPr lang="ko-KR" altLang="en-US" sz="2000" dirty="0"/>
              <a:t>를 위한 프레임워크이자 참고 </a:t>
            </a:r>
            <a:r>
              <a:rPr lang="ko-KR" altLang="en-US" sz="2000" dirty="0" err="1"/>
              <a:t>아키텍쳐이다</a:t>
            </a:r>
            <a:r>
              <a:rPr lang="en-US" altLang="ko-KR" sz="2000" dirty="0"/>
              <a:t>.</a:t>
            </a:r>
          </a:p>
          <a:p>
            <a:r>
              <a:rPr lang="ko-KR" altLang="en-US" sz="2000" dirty="0"/>
              <a:t>이것은 그리드</a:t>
            </a:r>
            <a:r>
              <a:rPr lang="en-US" altLang="ko-KR" sz="2000" dirty="0"/>
              <a:t>edge</a:t>
            </a:r>
            <a:r>
              <a:rPr lang="ko-KR" altLang="en-US" sz="2000" dirty="0"/>
              <a:t>에서 </a:t>
            </a:r>
            <a:r>
              <a:rPr lang="ko-KR" altLang="en-US" sz="2000" dirty="0" err="1"/>
              <a:t>필드장치와</a:t>
            </a:r>
            <a:r>
              <a:rPr lang="ko-KR" altLang="en-US" sz="2000" dirty="0"/>
              <a:t> 시스템의 </a:t>
            </a:r>
            <a:r>
              <a:rPr lang="en-US" altLang="ko-KR" sz="2000" dirty="0"/>
              <a:t>peer-to-peer </a:t>
            </a:r>
            <a:r>
              <a:rPr lang="ko-KR" altLang="en-US" sz="2000" dirty="0" err="1"/>
              <a:t>메시징을</a:t>
            </a:r>
            <a:r>
              <a:rPr lang="ko-KR" altLang="en-US" sz="2000" dirty="0"/>
              <a:t> 통해 상호 작용하는 분산 지능형 노드를 위한 프레임워크이다</a:t>
            </a:r>
            <a:r>
              <a:rPr lang="en-US" altLang="ko-KR" sz="2000" dirty="0"/>
              <a:t>.</a:t>
            </a:r>
          </a:p>
          <a:p>
            <a:r>
              <a:rPr lang="ko-KR" altLang="en-US" sz="2000" dirty="0"/>
              <a:t>기존 기술과 새로운 기술 간의 </a:t>
            </a:r>
            <a:r>
              <a:rPr lang="ko-KR" altLang="en-US" sz="2000" dirty="0">
                <a:solidFill>
                  <a:srgbClr val="FF0000"/>
                </a:solidFill>
              </a:rPr>
              <a:t>상호 </a:t>
            </a:r>
            <a:r>
              <a:rPr lang="ko-KR" altLang="en-US" sz="2000" dirty="0" err="1">
                <a:solidFill>
                  <a:srgbClr val="FF0000"/>
                </a:solidFill>
              </a:rPr>
              <a:t>운용성을</a:t>
            </a:r>
            <a:r>
              <a:rPr lang="ko-KR" altLang="en-US" sz="2000" dirty="0">
                <a:solidFill>
                  <a:srgbClr val="FF0000"/>
                </a:solidFill>
              </a:rPr>
              <a:t> </a:t>
            </a:r>
            <a:r>
              <a:rPr lang="ko-KR" altLang="en-US" sz="2000" dirty="0"/>
              <a:t>향상시키기 위해 각 옵션에 대해 독립적으로 개발 된 구현을 적어도 두 가지 사용하여 다양한 </a:t>
            </a:r>
            <a:r>
              <a:rPr lang="ko-KR" altLang="en-US" sz="2000" dirty="0" err="1"/>
              <a:t>운영기능에</a:t>
            </a:r>
            <a:r>
              <a:rPr lang="ko-KR" altLang="en-US" sz="2000" dirty="0"/>
              <a:t> 대한 여러 기술 옵션을 강조하였다</a:t>
            </a:r>
            <a:r>
              <a:rPr lang="en-US" altLang="ko-KR" sz="2000" dirty="0"/>
              <a:t>.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4365104"/>
            <a:ext cx="5837426" cy="1607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291294"/>
      </p:ext>
    </p:extLst>
  </p:cSld>
  <p:clrMapOvr>
    <a:masterClrMapping/>
  </p:clrMapOvr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Smart Home Energy Framework : </a:t>
            </a:r>
            <a:br>
              <a:rPr lang="en-US" altLang="ko-KR" sz="3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2.2 </a:t>
            </a:r>
            <a:r>
              <a:rPr lang="en-US" altLang="ko-KR" sz="2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EMAP</a:t>
            </a:r>
            <a:r>
              <a:rPr lang="en-US" altLang="ko-KR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ko-KR" sz="28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CoAP</a:t>
            </a:r>
            <a:r>
              <a:rPr lang="en-US" altLang="ko-KR" sz="2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/JSON</a:t>
            </a:r>
            <a:r>
              <a:rPr lang="en-US" altLang="ko-KR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MQTT/JSON) : Session Setup</a:t>
            </a:r>
            <a:endParaRPr lang="ko-KR" alt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직사각형 11"/>
          <p:cNvSpPr/>
          <p:nvPr/>
        </p:nvSpPr>
        <p:spPr bwMode="auto">
          <a:xfrm>
            <a:off x="467544" y="1605406"/>
            <a:ext cx="8355796" cy="832421"/>
          </a:xfrm>
          <a:prstGeom prst="rect">
            <a:avLst/>
          </a:prstGeom>
          <a:solidFill>
            <a:schemeClr val="bg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굴림" pitchFamily="50" charset="-127"/>
              <a:cs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062454" y="1907540"/>
            <a:ext cx="139018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Client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EMA 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4" name="직선 화살표 연결선 13"/>
          <p:cNvCxnSpPr/>
          <p:nvPr/>
        </p:nvCxnSpPr>
        <p:spPr bwMode="auto">
          <a:xfrm>
            <a:off x="2195736" y="1901443"/>
            <a:ext cx="4707807" cy="0"/>
          </a:xfrm>
          <a:prstGeom prst="straightConnector1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arrow" w="med" len="med"/>
            <a:tailEnd type="none"/>
          </a:ln>
          <a:effectLst/>
        </p:spPr>
      </p:cxnSp>
      <p:sp>
        <p:nvSpPr>
          <p:cNvPr id="16" name="TextBox 15"/>
          <p:cNvSpPr txBox="1"/>
          <p:nvPr/>
        </p:nvSpPr>
        <p:spPr>
          <a:xfrm>
            <a:off x="629265" y="1907540"/>
            <a:ext cx="1428596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Server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EMA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7" name="직선 화살표 연결선 16"/>
          <p:cNvCxnSpPr/>
          <p:nvPr/>
        </p:nvCxnSpPr>
        <p:spPr bwMode="auto">
          <a:xfrm flipH="1">
            <a:off x="2195736" y="2276872"/>
            <a:ext cx="4707808" cy="0"/>
          </a:xfrm>
          <a:prstGeom prst="straightConnector1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arrow" w="med" len="med"/>
            <a:tailEnd type="none"/>
          </a:ln>
          <a:effectLst/>
        </p:spPr>
      </p:cxnSp>
      <p:sp>
        <p:nvSpPr>
          <p:cNvPr id="29" name="TextBox 28"/>
          <p:cNvSpPr txBox="1"/>
          <p:nvPr/>
        </p:nvSpPr>
        <p:spPr>
          <a:xfrm>
            <a:off x="3508658" y="1925221"/>
            <a:ext cx="24497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300" dirty="0" smtClean="0">
                <a:latin typeface="Arial" panose="020B0604020202020204" pitchFamily="34" charset="0"/>
                <a:cs typeface="Arial" panose="020B0604020202020204" pitchFamily="34" charset="0"/>
              </a:rPr>
              <a:t>(4)</a:t>
            </a:r>
            <a:r>
              <a:rPr lang="en-US" altLang="ko-K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CreatedPartyRegistration</a:t>
            </a:r>
            <a:endParaRPr lang="en-US" altLang="ko-KR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526280" y="1609055"/>
            <a:ext cx="23471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 smtClean="0">
                <a:latin typeface="Arial" panose="020B0604020202020204" pitchFamily="34" charset="0"/>
                <a:cs typeface="Arial" panose="020B0604020202020204" pitchFamily="34" charset="0"/>
              </a:rPr>
              <a:t>(3) </a:t>
            </a:r>
            <a:r>
              <a:rPr lang="en-US" altLang="ko-K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CreatePartyRegistration</a:t>
            </a:r>
            <a:endParaRPr lang="ko-KR" altLang="en-US" sz="13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432047" y="2454115"/>
            <a:ext cx="647149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(4) CreatedPartyRegistration</a:t>
            </a:r>
            <a:r>
              <a:rPr lang="ko-KR" alt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ko-KR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ko-K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	PUT : </a:t>
            </a:r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altLang="ko-K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EMAP/CEMA/1.0b/SessionSetup</a:t>
            </a:r>
            <a:endParaRPr lang="en-US" altLang="ko-KR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ko-K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	Payload : CreatedPartyRegistration</a:t>
            </a:r>
            <a:endParaRPr lang="ko-KR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ko-KR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0" y="0"/>
            <a:ext cx="246516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파란색 </a:t>
            </a:r>
            <a:r>
              <a:rPr lang="en-US" altLang="ko-KR" sz="12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ko-KR" altLang="en-US" sz="12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기존 </a:t>
            </a:r>
            <a:r>
              <a:rPr lang="en-US" altLang="ko-KR" sz="12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OpenADR</a:t>
            </a:r>
            <a:r>
              <a:rPr lang="ko-KR" altLang="en-US" sz="12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2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Tag </a:t>
            </a:r>
            <a:r>
              <a:rPr lang="ko-KR" altLang="en-US" sz="12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부분</a:t>
            </a:r>
            <a:endParaRPr lang="en-US" altLang="ko-KR" sz="12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ko-KR" altLang="en-US" sz="1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빨간색 </a:t>
            </a:r>
            <a:r>
              <a:rPr lang="en-US" altLang="ko-KR" sz="1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OpenADR</a:t>
            </a:r>
            <a:r>
              <a:rPr lang="ko-KR" altLang="en-US" sz="1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확장된 </a:t>
            </a:r>
            <a:r>
              <a:rPr lang="en-US" altLang="ko-KR" sz="1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Profile</a:t>
            </a:r>
          </a:p>
          <a:p>
            <a:r>
              <a:rPr lang="ko-KR" altLang="en-US" sz="12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초록색 </a:t>
            </a:r>
            <a:r>
              <a:rPr lang="en-US" altLang="ko-KR" sz="12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ko-KR" altLang="en-US" sz="1200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삭제 또는 변경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083825" y="1595443"/>
            <a:ext cx="17395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EMAP CoAP/JSON</a:t>
            </a:r>
            <a:endParaRPr lang="ko-KR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411760" y="3299155"/>
            <a:ext cx="2808312" cy="2434101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txBody>
          <a:bodyPr wrap="square" lIns="108000" tIns="108000" rIns="108000" bIns="108000" rtlCol="0" anchor="ctr">
            <a:spAutoFit/>
          </a:bodyPr>
          <a:lstStyle/>
          <a:p>
            <a:r>
              <a:rPr lang="en-US" altLang="ko-KR" sz="1200" b="1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CreatedPartyRegistration Object</a:t>
            </a:r>
            <a:r>
              <a:rPr lang="en-US" altLang="ko-KR" sz="12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{</a:t>
            </a:r>
          </a:p>
          <a:p>
            <a:r>
              <a:rPr lang="en-US" altLang="ko-KR" sz="12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SrcEMA” </a:t>
            </a:r>
            <a:r>
              <a:rPr lang="en-US" altLang="ko-KR" sz="12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: String,</a:t>
            </a:r>
          </a:p>
          <a:p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“DestEMA” : String</a:t>
            </a:r>
            <a:r>
              <a:rPr lang="en-US" altLang="ko-K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en-US" altLang="ko-KR" sz="1200" dirty="0" smtClean="0"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r>
              <a:rPr lang="en-US" altLang="ko-KR" sz="1200" dirty="0" smtClean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“requestID” : String,</a:t>
            </a:r>
          </a:p>
          <a:p>
            <a:r>
              <a:rPr lang="en-US" altLang="ko-KR" sz="1200" b="1" dirty="0" smtClean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“profile”: Array,</a:t>
            </a:r>
            <a:endParaRPr lang="en-US" altLang="ko-KR" sz="1200" b="1" dirty="0"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r>
              <a:rPr lang="en-US" altLang="ko-KR" sz="12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“registrationID”: String,</a:t>
            </a:r>
          </a:p>
          <a:p>
            <a:r>
              <a:rPr lang="en-US" altLang="ko-KR" sz="12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“duration” : </a:t>
            </a:r>
            <a:r>
              <a:rPr lang="en-US" altLang="ko-KR" sz="1200" dirty="0" smtClean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String,</a:t>
            </a:r>
            <a:endParaRPr lang="en-US" altLang="ko-KR" sz="1200" dirty="0"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r>
              <a:rPr lang="en-US" altLang="ko-KR" sz="12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“responseCode” : Integer,</a:t>
            </a:r>
          </a:p>
          <a:p>
            <a:r>
              <a:rPr lang="en-US" altLang="ko-KR" sz="1200" dirty="0" smtClean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</a:t>
            </a:r>
            <a:r>
              <a:rPr lang="en-US" altLang="ko-KR" sz="12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“responseDescription”: String,</a:t>
            </a:r>
          </a:p>
          <a:p>
            <a:r>
              <a:rPr lang="en-US" altLang="ko-KR" sz="1200" dirty="0" smtClean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</a:t>
            </a:r>
            <a:r>
              <a:rPr lang="en-US" altLang="ko-KR" sz="1200" dirty="0" smtClean="0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“service”: String,</a:t>
            </a:r>
          </a:p>
          <a:p>
            <a:r>
              <a:rPr lang="en-US" altLang="ko-KR" sz="1200" dirty="0" smtClean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</a:t>
            </a:r>
            <a:r>
              <a:rPr lang="en-US" altLang="ko-KR" sz="1200" dirty="0">
                <a:solidFill>
                  <a:srgbClr val="FF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“time” : </a:t>
            </a:r>
            <a:r>
              <a:rPr lang="en-US" altLang="ko-KR" sz="1200" dirty="0" smtClean="0">
                <a:solidFill>
                  <a:srgbClr val="FF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Date</a:t>
            </a:r>
            <a:endParaRPr lang="en-US" altLang="ko-KR" sz="1200" dirty="0">
              <a:solidFill>
                <a:srgbClr val="FF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r>
              <a:rPr lang="en-US" altLang="ko-KR" sz="1200" dirty="0" smtClean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}</a:t>
            </a:r>
            <a:endParaRPr lang="en-US" altLang="ko-KR" sz="1200" dirty="0"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438621" y="3297178"/>
            <a:ext cx="1741181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b="1" dirty="0"/>
              <a:t>p</a:t>
            </a:r>
            <a:r>
              <a:rPr lang="en-US" altLang="ko-KR" sz="1000" b="1" dirty="0" smtClean="0"/>
              <a:t>rofile</a:t>
            </a:r>
            <a:r>
              <a:rPr lang="en-US" altLang="ko-KR" sz="1000" dirty="0" smtClean="0"/>
              <a:t> </a:t>
            </a:r>
            <a:r>
              <a:rPr lang="en-US" altLang="ko-KR" sz="1000" dirty="0"/>
              <a:t>Array{</a:t>
            </a:r>
          </a:p>
          <a:p>
            <a:r>
              <a:rPr lang="en-US" altLang="ko-KR" sz="1000" dirty="0"/>
              <a:t>   </a:t>
            </a:r>
            <a:r>
              <a:rPr lang="en-US" altLang="ko-KR" sz="1000" dirty="0" smtClean="0"/>
              <a:t>“</a:t>
            </a:r>
            <a:r>
              <a:rPr lang="en-US" altLang="ko-KR" sz="1000" b="1" dirty="0"/>
              <a:t>t</a:t>
            </a:r>
            <a:r>
              <a:rPr lang="en-US" altLang="ko-KR" sz="1000" b="1" dirty="0" smtClean="0"/>
              <a:t>ransports</a:t>
            </a:r>
            <a:r>
              <a:rPr lang="en-US" altLang="ko-KR" sz="1000" dirty="0"/>
              <a:t>”: Array,</a:t>
            </a:r>
          </a:p>
          <a:p>
            <a:r>
              <a:rPr lang="en-US" altLang="ko-KR" sz="1000" dirty="0"/>
              <a:t>   </a:t>
            </a:r>
            <a:r>
              <a:rPr lang="en-US" altLang="ko-KR" sz="1000" dirty="0" smtClean="0"/>
              <a:t>“profileName</a:t>
            </a:r>
            <a:r>
              <a:rPr lang="en-US" altLang="ko-KR" sz="1000" dirty="0"/>
              <a:t>”: String</a:t>
            </a:r>
          </a:p>
          <a:p>
            <a:r>
              <a:rPr lang="en-US" altLang="ko-KR" sz="1000" dirty="0"/>
              <a:t>}</a:t>
            </a:r>
            <a:endParaRPr lang="ko-KR" altLang="en-US" sz="1000" dirty="0"/>
          </a:p>
        </p:txBody>
      </p:sp>
      <p:sp>
        <p:nvSpPr>
          <p:cNvPr id="25" name="TextBox 24"/>
          <p:cNvSpPr txBox="1"/>
          <p:nvPr/>
        </p:nvSpPr>
        <p:spPr>
          <a:xfrm>
            <a:off x="5443245" y="4114527"/>
            <a:ext cx="1481496" cy="53860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b="1" dirty="0"/>
              <a:t>t</a:t>
            </a:r>
            <a:r>
              <a:rPr lang="en-US" altLang="ko-KR" sz="1000" b="1" dirty="0" smtClean="0"/>
              <a:t>ransports</a:t>
            </a:r>
            <a:r>
              <a:rPr lang="en-US" altLang="ko-KR" sz="1000" dirty="0" smtClean="0"/>
              <a:t> </a:t>
            </a:r>
            <a:r>
              <a:rPr lang="en-US" altLang="ko-KR" sz="1000" dirty="0"/>
              <a:t>Array{</a:t>
            </a:r>
          </a:p>
          <a:p>
            <a:r>
              <a:rPr lang="en-US" altLang="ko-KR" sz="900" dirty="0"/>
              <a:t>   </a:t>
            </a:r>
            <a:r>
              <a:rPr lang="en-US" altLang="ko-KR" sz="900" dirty="0" smtClean="0"/>
              <a:t>“transportName</a:t>
            </a:r>
            <a:r>
              <a:rPr lang="en-US" altLang="ko-KR" sz="900" dirty="0"/>
              <a:t>”: String,</a:t>
            </a:r>
          </a:p>
          <a:p>
            <a:r>
              <a:rPr lang="en-US" altLang="ko-KR" sz="1000" dirty="0"/>
              <a:t>}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83546878"/>
      </p:ext>
    </p:extLst>
  </p:cSld>
  <p:clrMapOvr>
    <a:masterClrMapping/>
  </p:clrMapOvr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Smart Home Energy Framework : </a:t>
            </a:r>
            <a:br>
              <a:rPr lang="en-US" altLang="ko-KR" sz="3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2.2 </a:t>
            </a:r>
            <a:r>
              <a:rPr lang="en-US" altLang="ko-KR" sz="2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EMAP</a:t>
            </a:r>
            <a:r>
              <a:rPr lang="en-US" altLang="ko-KR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ko-KR" sz="28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CoAP</a:t>
            </a:r>
            <a:r>
              <a:rPr lang="en-US" altLang="ko-KR" sz="2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/JSON</a:t>
            </a:r>
            <a:r>
              <a:rPr lang="en-US" altLang="ko-KR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MQTT/JSON) : Session Setup</a:t>
            </a:r>
            <a:endParaRPr lang="ko-KR" alt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직사각형 11"/>
          <p:cNvSpPr/>
          <p:nvPr/>
        </p:nvSpPr>
        <p:spPr bwMode="auto">
          <a:xfrm>
            <a:off x="467544" y="1605406"/>
            <a:ext cx="8355796" cy="832421"/>
          </a:xfrm>
          <a:prstGeom prst="rect">
            <a:avLst/>
          </a:prstGeom>
          <a:solidFill>
            <a:schemeClr val="bg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굴림" pitchFamily="50" charset="-127"/>
              <a:cs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062454" y="1907540"/>
            <a:ext cx="139018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Client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EMA 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4" name="직선 화살표 연결선 13"/>
          <p:cNvCxnSpPr/>
          <p:nvPr/>
        </p:nvCxnSpPr>
        <p:spPr bwMode="auto">
          <a:xfrm>
            <a:off x="2195736" y="1901443"/>
            <a:ext cx="4707807" cy="0"/>
          </a:xfrm>
          <a:prstGeom prst="straightConnector1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arrow" w="med" len="med"/>
            <a:tailEnd type="none"/>
          </a:ln>
          <a:effectLst/>
        </p:spPr>
      </p:cxnSp>
      <p:sp>
        <p:nvSpPr>
          <p:cNvPr id="16" name="TextBox 15"/>
          <p:cNvSpPr txBox="1"/>
          <p:nvPr/>
        </p:nvSpPr>
        <p:spPr>
          <a:xfrm>
            <a:off x="629265" y="1907540"/>
            <a:ext cx="1428596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Server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EMA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7" name="직선 화살표 연결선 16"/>
          <p:cNvCxnSpPr/>
          <p:nvPr/>
        </p:nvCxnSpPr>
        <p:spPr bwMode="auto">
          <a:xfrm flipH="1">
            <a:off x="2195736" y="2276872"/>
            <a:ext cx="4707808" cy="0"/>
          </a:xfrm>
          <a:prstGeom prst="straightConnector1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arrow" w="med" len="med"/>
            <a:tailEnd type="none"/>
          </a:ln>
          <a:effectLst/>
        </p:spPr>
      </p:cxnSp>
      <p:sp>
        <p:nvSpPr>
          <p:cNvPr id="29" name="TextBox 28"/>
          <p:cNvSpPr txBox="1"/>
          <p:nvPr/>
        </p:nvSpPr>
        <p:spPr>
          <a:xfrm>
            <a:off x="3521917" y="1969095"/>
            <a:ext cx="18421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300" dirty="0" smtClean="0">
                <a:latin typeface="Arial" panose="020B0604020202020204" pitchFamily="34" charset="0"/>
                <a:cs typeface="Arial" panose="020B0604020202020204" pitchFamily="34" charset="0"/>
              </a:rPr>
              <a:t>(6)</a:t>
            </a:r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RegisteredReport</a:t>
            </a:r>
            <a:endParaRPr lang="en-US" altLang="ko-KR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526280" y="1609055"/>
            <a:ext cx="16401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 smtClean="0">
                <a:latin typeface="Arial" panose="020B0604020202020204" pitchFamily="34" charset="0"/>
                <a:cs typeface="Arial" panose="020B0604020202020204" pitchFamily="34" charset="0"/>
              </a:rPr>
              <a:t>(5) </a:t>
            </a:r>
            <a:r>
              <a:rPr lang="en-US" altLang="ko-K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RegisterReport</a:t>
            </a:r>
            <a:endParaRPr lang="ko-KR" altLang="en-US" sz="13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432047" y="2454115"/>
            <a:ext cx="647149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(5) RegisterReport</a:t>
            </a:r>
            <a:r>
              <a:rPr lang="ko-KR" alt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ko-KR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ko-K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	PUT : </a:t>
            </a:r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altLang="ko-K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EMAP/SEMA/1.0b/SessionSetu</a:t>
            </a:r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</a:p>
          <a:p>
            <a:r>
              <a:rPr lang="en-US" altLang="ko-K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	Payload : RegisterReport</a:t>
            </a:r>
            <a:endParaRPr lang="ko-KR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ko-KR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0" y="0"/>
            <a:ext cx="246516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파란색 </a:t>
            </a:r>
            <a:r>
              <a:rPr lang="en-US" altLang="ko-KR" sz="12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ko-KR" altLang="en-US" sz="12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기존 </a:t>
            </a:r>
            <a:r>
              <a:rPr lang="en-US" altLang="ko-KR" sz="12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OpenADR</a:t>
            </a:r>
            <a:r>
              <a:rPr lang="ko-KR" altLang="en-US" sz="12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2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Tag </a:t>
            </a:r>
            <a:r>
              <a:rPr lang="ko-KR" altLang="en-US" sz="12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부분</a:t>
            </a:r>
            <a:endParaRPr lang="en-US" altLang="ko-KR" sz="12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ko-KR" altLang="en-US" sz="1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빨간색 </a:t>
            </a:r>
            <a:r>
              <a:rPr lang="en-US" altLang="ko-KR" sz="1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OpenADR</a:t>
            </a:r>
            <a:r>
              <a:rPr lang="ko-KR" altLang="en-US" sz="1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확장된 </a:t>
            </a:r>
            <a:r>
              <a:rPr lang="en-US" altLang="ko-KR" sz="1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Profile</a:t>
            </a:r>
          </a:p>
          <a:p>
            <a:r>
              <a:rPr lang="ko-KR" altLang="en-US" sz="12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초록색 </a:t>
            </a:r>
            <a:r>
              <a:rPr lang="en-US" altLang="ko-KR" sz="12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ko-KR" altLang="en-US" sz="1200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삭제 또는 변경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083825" y="1595443"/>
            <a:ext cx="17395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EMAP CoAP/JSON</a:t>
            </a:r>
            <a:endParaRPr lang="ko-KR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99442" y="3156548"/>
            <a:ext cx="1696836" cy="1910880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txBody>
          <a:bodyPr wrap="square" lIns="108000" tIns="108000" rIns="108000" bIns="108000" rtlCol="0" anchor="ctr">
            <a:spAutoFit/>
          </a:bodyPr>
          <a:lstStyle/>
          <a:p>
            <a:r>
              <a:rPr lang="en-US" altLang="ko-KR" sz="1100" b="1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RegisterReport Object</a:t>
            </a:r>
            <a:r>
              <a:rPr lang="en-US" altLang="ko-KR" sz="110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{</a:t>
            </a:r>
          </a:p>
          <a:p>
            <a:r>
              <a:rPr lang="en-US" altLang="ko-KR" sz="11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100" dirty="0" smtClean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“</a:t>
            </a:r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SrcEMA” </a:t>
            </a:r>
            <a:r>
              <a:rPr lang="en-US" altLang="ko-KR" sz="11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: String,</a:t>
            </a:r>
          </a:p>
          <a:p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“DestEMA” : String,</a:t>
            </a:r>
          </a:p>
          <a:p>
            <a:r>
              <a:rPr lang="en-US" altLang="ko-KR" sz="11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100" dirty="0" smtClean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“</a:t>
            </a:r>
            <a:r>
              <a:rPr lang="en-US" altLang="ko-KR" sz="11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requestID": </a:t>
            </a:r>
            <a:r>
              <a:rPr lang="en-US" altLang="ko-KR" sz="1100" dirty="0" smtClean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String,</a:t>
            </a:r>
          </a:p>
          <a:p>
            <a:r>
              <a:rPr lang="en-US" altLang="ko-KR" sz="1100" dirty="0" smtClean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“</a:t>
            </a:r>
            <a:r>
              <a:rPr lang="en-US" altLang="ko-KR" sz="11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reportType” : String</a:t>
            </a:r>
            <a:r>
              <a:rPr lang="en-US" altLang="ko-KR" sz="1100" dirty="0" smtClean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,</a:t>
            </a:r>
            <a:r>
              <a:rPr lang="en-US" altLang="ko-KR" sz="1100" strike="sngStrike" dirty="0" smtClean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/>
            </a:r>
            <a:br>
              <a:rPr lang="en-US" altLang="ko-KR" sz="1100" strike="sngStrike" dirty="0" smtClean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</a:br>
            <a:r>
              <a:rPr lang="en-US" altLang="ko-KR" sz="1100" b="1" strike="sngStrike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100" b="1" dirty="0" smtClean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“report” : Array,</a:t>
            </a:r>
            <a:endParaRPr lang="en-US" altLang="ko-KR" sz="1100" b="1" strike="sngStrike" dirty="0"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r>
              <a:rPr lang="en-US" altLang="ko-KR" sz="1100" dirty="0">
                <a:solidFill>
                  <a:srgbClr val="FF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100" dirty="0" smtClean="0">
                <a:solidFill>
                  <a:srgbClr val="FF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“</a:t>
            </a:r>
            <a:r>
              <a:rPr lang="en-US" altLang="ko-KR" sz="1100" dirty="0">
                <a:solidFill>
                  <a:srgbClr val="FF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time”: Date, </a:t>
            </a:r>
          </a:p>
          <a:p>
            <a:r>
              <a:rPr lang="en-US" altLang="ko-KR" sz="1100" dirty="0" smtClean="0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“service” : String,</a:t>
            </a:r>
          </a:p>
          <a:p>
            <a:r>
              <a:rPr lang="en-US" altLang="ko-KR" sz="1100" dirty="0">
                <a:solidFill>
                  <a:srgbClr val="FF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100" dirty="0" smtClean="0">
                <a:solidFill>
                  <a:srgbClr val="FF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“type”: String</a:t>
            </a:r>
            <a:endParaRPr lang="en-US" altLang="ko-KR" sz="1100" dirty="0">
              <a:solidFill>
                <a:srgbClr val="FF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r>
              <a:rPr lang="en-US" altLang="ko-KR" sz="1100" dirty="0" smtClean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}</a:t>
            </a:r>
            <a:endParaRPr lang="en-US" altLang="ko-KR" sz="110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592256" y="3156548"/>
            <a:ext cx="1947186" cy="1326105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txBody>
          <a:bodyPr wrap="square" lIns="108000" tIns="108000" rIns="108000" bIns="108000" rtlCol="0" anchor="ctr">
            <a:spAutoFit/>
          </a:bodyPr>
          <a:lstStyle/>
          <a:p>
            <a:r>
              <a:rPr lang="en-US" altLang="ko-KR" sz="900" b="1" dirty="0" smtClean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report</a:t>
            </a:r>
            <a:r>
              <a:rPr lang="en-US" altLang="ko-KR" sz="900" dirty="0" smtClean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en-US" sz="900" b="1" dirty="0" smtClean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Object</a:t>
            </a:r>
            <a:r>
              <a:rPr lang="en-US" sz="900" dirty="0" smtClean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{</a:t>
            </a:r>
          </a:p>
          <a:p>
            <a:r>
              <a:rPr lang="en-US" sz="900" dirty="0" smtClean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   “duration” : String,</a:t>
            </a:r>
          </a:p>
          <a:p>
            <a:r>
              <a:rPr lang="en-US" sz="9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en-US" sz="900" dirty="0" smtClean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  “</a:t>
            </a:r>
            <a:r>
              <a:rPr lang="en-US" altLang="ko-KR" sz="900" dirty="0" smtClean="0"/>
              <a:t>reportRequestID”  : Integer,</a:t>
            </a:r>
          </a:p>
          <a:p>
            <a:r>
              <a:rPr lang="en-US" sz="9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en-US" sz="900" dirty="0" smtClean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  “</a:t>
            </a:r>
            <a:r>
              <a:rPr lang="en-US" altLang="ko-KR" sz="900" dirty="0" smtClean="0"/>
              <a:t>reportSpecifierID” : String,</a:t>
            </a:r>
          </a:p>
          <a:p>
            <a:r>
              <a:rPr lang="en-US" sz="9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en-US" sz="900" dirty="0" smtClean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  “</a:t>
            </a:r>
            <a:r>
              <a:rPr lang="en-US" altLang="ko-KR" sz="900" dirty="0" smtClean="0"/>
              <a:t>reportName” : String,</a:t>
            </a:r>
          </a:p>
          <a:p>
            <a:r>
              <a:rPr lang="en-US" sz="9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en-US" sz="900" dirty="0" smtClean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  “</a:t>
            </a:r>
            <a:r>
              <a:rPr lang="en-US" altLang="ko-KR" sz="900" dirty="0" smtClean="0"/>
              <a:t>createdDateTime” : Date,</a:t>
            </a:r>
          </a:p>
          <a:p>
            <a:r>
              <a:rPr lang="en-US" sz="9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en-US" sz="900" dirty="0" smtClean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  </a:t>
            </a:r>
            <a:r>
              <a:rPr lang="en-US" sz="900" b="1" dirty="0" smtClean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“</a:t>
            </a:r>
            <a:r>
              <a:rPr lang="en-US" altLang="ko-KR" sz="900" b="1" dirty="0" smtClean="0"/>
              <a:t>reportDescription” : Array,</a:t>
            </a:r>
            <a:endParaRPr lang="en-US" sz="900" b="1" dirty="0" smtClean="0"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r>
              <a:rPr lang="en-US" sz="900" dirty="0" smtClean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}</a:t>
            </a:r>
            <a:endParaRPr lang="en-US" sz="900" dirty="0"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725561" y="3156548"/>
            <a:ext cx="1782450" cy="3542096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txBody>
          <a:bodyPr wrap="square" lIns="108000" tIns="108000" rIns="108000" bIns="108000" rtlCol="0" anchor="ctr">
            <a:spAutoFit/>
          </a:bodyPr>
          <a:lstStyle/>
          <a:p>
            <a:r>
              <a:rPr lang="en-US" altLang="ko-KR" sz="800" b="1" dirty="0"/>
              <a:t>reportDescription</a:t>
            </a:r>
            <a:r>
              <a:rPr lang="en-US" altLang="ko-KR" sz="800" dirty="0" smtClean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en-US" sz="800" b="1" dirty="0" smtClean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Object</a:t>
            </a:r>
            <a:r>
              <a:rPr lang="en-US" sz="800" dirty="0" smtClean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{</a:t>
            </a:r>
          </a:p>
          <a:p>
            <a:r>
              <a:rPr lang="en-US" sz="800" dirty="0" smtClean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   “rID” : String,</a:t>
            </a:r>
          </a:p>
          <a:p>
            <a:r>
              <a:rPr lang="en-US" sz="8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en-US" sz="800" dirty="0" smtClean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  “</a:t>
            </a:r>
            <a:r>
              <a:rPr lang="en-US" altLang="ko-KR" sz="800" dirty="0" smtClean="0"/>
              <a:t>resourceID” : String,</a:t>
            </a:r>
          </a:p>
          <a:p>
            <a:r>
              <a:rPr lang="en-US" sz="800" dirty="0">
                <a:solidFill>
                  <a:srgbClr val="FF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en-US" sz="800" dirty="0" smtClean="0">
                <a:solidFill>
                  <a:srgbClr val="FF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  “</a:t>
            </a:r>
            <a:r>
              <a:rPr lang="en-US" altLang="ko-KR" sz="800" dirty="0" smtClean="0">
                <a:solidFill>
                  <a:srgbClr val="FF0000"/>
                </a:solidFill>
              </a:rPr>
              <a:t>deviceType” : String,</a:t>
            </a:r>
          </a:p>
          <a:p>
            <a:r>
              <a:rPr lang="en-US" sz="8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en-US" sz="800" dirty="0" smtClean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  “</a:t>
            </a:r>
            <a:r>
              <a:rPr lang="en-US" altLang="ko-KR" sz="800" dirty="0" smtClean="0"/>
              <a:t>reportType” : String,</a:t>
            </a:r>
          </a:p>
          <a:p>
            <a:r>
              <a:rPr lang="en-US" sz="8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en-US" sz="800" dirty="0" smtClean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  “</a:t>
            </a:r>
            <a:r>
              <a:rPr lang="en-US" altLang="ko-KR" sz="800" dirty="0" smtClean="0"/>
              <a:t>itemUnits” : String,</a:t>
            </a:r>
          </a:p>
          <a:p>
            <a:r>
              <a:rPr lang="en-US" sz="8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en-US" sz="800" dirty="0" smtClean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  “</a:t>
            </a:r>
            <a:r>
              <a:rPr lang="en-US" altLang="ko-KR" sz="800" dirty="0" smtClean="0"/>
              <a:t>siScaleCode” : String,</a:t>
            </a:r>
          </a:p>
          <a:p>
            <a:r>
              <a:rPr lang="en-US" sz="800" dirty="0" smtClean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   “</a:t>
            </a:r>
            <a:r>
              <a:rPr lang="en-US" altLang="ko-KR" sz="800" dirty="0" smtClean="0"/>
              <a:t>marketContext” : String,</a:t>
            </a:r>
          </a:p>
          <a:p>
            <a:r>
              <a:rPr lang="en-US" sz="8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en-US" sz="800" dirty="0" smtClean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  “</a:t>
            </a:r>
            <a:r>
              <a:rPr lang="en-US" altLang="ko-KR" sz="800" dirty="0" smtClean="0"/>
              <a:t>MinPeriod” : String,</a:t>
            </a:r>
          </a:p>
          <a:p>
            <a:r>
              <a:rPr lang="en-US" sz="8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en-US" sz="800" dirty="0" smtClean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  “</a:t>
            </a:r>
            <a:r>
              <a:rPr lang="en-US" altLang="ko-KR" sz="800" dirty="0" smtClean="0"/>
              <a:t>MaxPeriod” : String,</a:t>
            </a:r>
          </a:p>
          <a:p>
            <a:r>
              <a:rPr lang="en-US" sz="8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en-US" sz="800" dirty="0" smtClean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  “</a:t>
            </a:r>
            <a:r>
              <a:rPr lang="en-US" altLang="ko-KR" sz="800" dirty="0" smtClean="0"/>
              <a:t>OnChange” : String,</a:t>
            </a:r>
          </a:p>
          <a:p>
            <a:r>
              <a:rPr lang="en-US" sz="8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en-US" sz="800" dirty="0" smtClean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  “</a:t>
            </a:r>
            <a:r>
              <a:rPr lang="en-US" altLang="ko-KR" sz="800" dirty="0" smtClean="0"/>
              <a:t>itemDescription” : String,</a:t>
            </a:r>
          </a:p>
          <a:p>
            <a:r>
              <a:rPr lang="en-US" sz="800" b="1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en-US" sz="800" b="1" dirty="0" smtClean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  “</a:t>
            </a:r>
            <a:r>
              <a:rPr lang="en-US" altLang="ko-KR" sz="800" b="1" dirty="0" smtClean="0"/>
              <a:t>powerAttributes” : Array</a:t>
            </a:r>
            <a:r>
              <a:rPr lang="en-US" altLang="ko-KR" sz="800" dirty="0" smtClean="0"/>
              <a:t>,</a:t>
            </a:r>
          </a:p>
          <a:p>
            <a:r>
              <a:rPr lang="en-US" altLang="ko-KR" sz="800" dirty="0">
                <a:solidFill>
                  <a:srgbClr val="FF0000"/>
                </a:solidFill>
              </a:rPr>
              <a:t> </a:t>
            </a:r>
            <a:r>
              <a:rPr lang="en-US" altLang="ko-KR" sz="800" dirty="0" smtClean="0">
                <a:solidFill>
                  <a:srgbClr val="FF0000"/>
                </a:solidFill>
              </a:rPr>
              <a:t>      </a:t>
            </a:r>
            <a:r>
              <a:rPr lang="en-US" altLang="ko-KR" sz="800" dirty="0" smtClean="0">
                <a:solidFill>
                  <a:srgbClr val="FF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“</a:t>
            </a:r>
            <a:r>
              <a:rPr lang="en-US" altLang="ko-KR" sz="800" dirty="0">
                <a:solidFill>
                  <a:srgbClr val="FF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qos” : String</a:t>
            </a:r>
            <a:endParaRPr lang="en-US" altLang="ko-KR" sz="800" dirty="0" smtClean="0">
              <a:solidFill>
                <a:srgbClr val="FF0000"/>
              </a:solidFill>
            </a:endParaRPr>
          </a:p>
          <a:p>
            <a:r>
              <a:rPr lang="en-US" sz="800" dirty="0">
                <a:solidFill>
                  <a:srgbClr val="FF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en-US" sz="800" dirty="0" smtClean="0">
                <a:solidFill>
                  <a:srgbClr val="FF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  “state” : String,</a:t>
            </a:r>
          </a:p>
          <a:p>
            <a:r>
              <a:rPr lang="en-US" sz="800" dirty="0">
                <a:solidFill>
                  <a:srgbClr val="FF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en-US" sz="800" dirty="0" smtClean="0">
                <a:solidFill>
                  <a:srgbClr val="FF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  “power” : Double,</a:t>
            </a:r>
          </a:p>
          <a:p>
            <a:r>
              <a:rPr lang="en-US" sz="800" dirty="0">
                <a:solidFill>
                  <a:srgbClr val="FF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en-US" sz="800" dirty="0" smtClean="0">
                <a:solidFill>
                  <a:srgbClr val="FF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  “dimming” : Integer,</a:t>
            </a:r>
          </a:p>
          <a:p>
            <a:r>
              <a:rPr lang="en-US" sz="800" dirty="0">
                <a:solidFill>
                  <a:srgbClr val="FF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en-US" sz="800" dirty="0" smtClean="0">
                <a:solidFill>
                  <a:srgbClr val="FF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  “margin” : double,</a:t>
            </a:r>
          </a:p>
          <a:p>
            <a:r>
              <a:rPr lang="en-US" sz="800" dirty="0">
                <a:solidFill>
                  <a:srgbClr val="FF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en-US" sz="800" dirty="0" smtClean="0">
                <a:solidFill>
                  <a:srgbClr val="FF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  “generate” : double,</a:t>
            </a:r>
          </a:p>
          <a:p>
            <a:r>
              <a:rPr lang="en-US" sz="800" dirty="0">
                <a:solidFill>
                  <a:srgbClr val="FF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en-US" sz="800" dirty="0" smtClean="0">
                <a:solidFill>
                  <a:srgbClr val="FF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  “storage” : String,</a:t>
            </a:r>
          </a:p>
          <a:p>
            <a:r>
              <a:rPr lang="en-US" sz="800" dirty="0">
                <a:solidFill>
                  <a:srgbClr val="FF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en-US" sz="800" dirty="0" smtClean="0">
                <a:solidFill>
                  <a:srgbClr val="FF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  “maxValue” : Double,</a:t>
            </a:r>
          </a:p>
          <a:p>
            <a:r>
              <a:rPr lang="en-US" sz="800" dirty="0">
                <a:solidFill>
                  <a:srgbClr val="FF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en-US" sz="800" dirty="0" smtClean="0">
                <a:solidFill>
                  <a:srgbClr val="FF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  “minValue” : Double,</a:t>
            </a:r>
          </a:p>
          <a:p>
            <a:r>
              <a:rPr lang="en-US" sz="800" dirty="0">
                <a:solidFill>
                  <a:srgbClr val="FF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en-US" sz="800" dirty="0" smtClean="0">
                <a:solidFill>
                  <a:srgbClr val="FF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  “avgValue” : Double,</a:t>
            </a:r>
          </a:p>
          <a:p>
            <a:r>
              <a:rPr lang="en-US" sz="800" dirty="0">
                <a:solidFill>
                  <a:srgbClr val="FF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en-US" sz="800" dirty="0" smtClean="0">
                <a:solidFill>
                  <a:srgbClr val="FF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  “maxTime” : Date,</a:t>
            </a:r>
          </a:p>
          <a:p>
            <a:r>
              <a:rPr lang="en-US" sz="800" dirty="0">
                <a:solidFill>
                  <a:srgbClr val="FF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en-US" sz="800" dirty="0" smtClean="0">
                <a:solidFill>
                  <a:srgbClr val="FF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  “minTime” : Date,</a:t>
            </a:r>
          </a:p>
          <a:p>
            <a:r>
              <a:rPr lang="en-US" sz="800" dirty="0">
                <a:solidFill>
                  <a:srgbClr val="FF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en-US" sz="800" dirty="0" smtClean="0">
                <a:solidFill>
                  <a:srgbClr val="FF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  “priority” : Integer</a:t>
            </a:r>
          </a:p>
          <a:p>
            <a:r>
              <a:rPr lang="en-US" sz="800" dirty="0" smtClean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}</a:t>
            </a:r>
            <a:endParaRPr lang="en-US" sz="800" dirty="0"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668545" y="3156548"/>
            <a:ext cx="1586879" cy="910607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txBody>
          <a:bodyPr wrap="square" lIns="108000" tIns="108000" rIns="108000" bIns="108000" rtlCol="0" anchor="ctr">
            <a:spAutoFit/>
          </a:bodyPr>
          <a:lstStyle/>
          <a:p>
            <a:r>
              <a:rPr lang="en-US" altLang="ko-KR" sz="900" b="1" dirty="0"/>
              <a:t>powerAttributes</a:t>
            </a:r>
            <a:r>
              <a:rPr lang="en-US" altLang="ko-KR" sz="900" dirty="0" smtClean="0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en-US" sz="900" b="1" dirty="0" smtClean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Object</a:t>
            </a:r>
            <a:r>
              <a:rPr lang="en-US" sz="900" dirty="0" smtClean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{</a:t>
            </a:r>
          </a:p>
          <a:p>
            <a:r>
              <a:rPr lang="en-US" sz="900" dirty="0" smtClean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     “hertz” : Double,</a:t>
            </a:r>
          </a:p>
          <a:p>
            <a:r>
              <a:rPr lang="en-US" sz="9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en-US" sz="900" dirty="0" smtClean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    “voltage” : </a:t>
            </a:r>
            <a:r>
              <a:rPr lang="en-US" altLang="ko-KR" sz="9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Double</a:t>
            </a:r>
            <a:r>
              <a:rPr lang="en-US" sz="900" dirty="0" smtClean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,</a:t>
            </a:r>
          </a:p>
          <a:p>
            <a:r>
              <a:rPr lang="en-US" sz="9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en-US" sz="900" dirty="0" smtClean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    “ac” : Boolean</a:t>
            </a:r>
            <a:r>
              <a:rPr lang="en-US" sz="900" b="1" dirty="0" smtClean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	</a:t>
            </a:r>
          </a:p>
          <a:p>
            <a:r>
              <a:rPr lang="en-US" sz="900" dirty="0" smtClean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}</a:t>
            </a:r>
            <a:endParaRPr lang="en-US" sz="900" dirty="0"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3114562"/>
      </p:ext>
    </p:extLst>
  </p:cSld>
  <p:clrMapOvr>
    <a:masterClrMapping/>
  </p:clrMapOvr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Smart Home Energy Framework : </a:t>
            </a:r>
            <a:br>
              <a:rPr lang="en-US" altLang="ko-KR" sz="3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2.2 </a:t>
            </a:r>
            <a:r>
              <a:rPr lang="en-US" altLang="ko-KR" sz="2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EMAP</a:t>
            </a:r>
            <a:r>
              <a:rPr lang="en-US" altLang="ko-KR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ko-KR" sz="28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CoAP</a:t>
            </a:r>
            <a:r>
              <a:rPr lang="en-US" altLang="ko-KR" sz="2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/JSON</a:t>
            </a:r>
            <a:r>
              <a:rPr lang="en-US" altLang="ko-KR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MQTT/JSON) : Session Setup</a:t>
            </a:r>
            <a:endParaRPr lang="ko-KR" alt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직사각형 11"/>
          <p:cNvSpPr/>
          <p:nvPr/>
        </p:nvSpPr>
        <p:spPr bwMode="auto">
          <a:xfrm>
            <a:off x="467544" y="1605406"/>
            <a:ext cx="8355796" cy="832421"/>
          </a:xfrm>
          <a:prstGeom prst="rect">
            <a:avLst/>
          </a:prstGeom>
          <a:solidFill>
            <a:schemeClr val="bg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굴림" pitchFamily="50" charset="-127"/>
              <a:cs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062454" y="1907540"/>
            <a:ext cx="139018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Client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EMA 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4" name="직선 화살표 연결선 13"/>
          <p:cNvCxnSpPr/>
          <p:nvPr/>
        </p:nvCxnSpPr>
        <p:spPr bwMode="auto">
          <a:xfrm>
            <a:off x="2195736" y="1901443"/>
            <a:ext cx="4707807" cy="0"/>
          </a:xfrm>
          <a:prstGeom prst="straightConnector1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arrow" w="med" len="med"/>
            <a:tailEnd type="none"/>
          </a:ln>
          <a:effectLst/>
        </p:spPr>
      </p:cxnSp>
      <p:sp>
        <p:nvSpPr>
          <p:cNvPr id="16" name="TextBox 15"/>
          <p:cNvSpPr txBox="1"/>
          <p:nvPr/>
        </p:nvSpPr>
        <p:spPr>
          <a:xfrm>
            <a:off x="629265" y="1907540"/>
            <a:ext cx="1428596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Server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EMA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7" name="직선 화살표 연결선 16"/>
          <p:cNvCxnSpPr/>
          <p:nvPr/>
        </p:nvCxnSpPr>
        <p:spPr bwMode="auto">
          <a:xfrm flipH="1">
            <a:off x="2195736" y="2276872"/>
            <a:ext cx="4707808" cy="0"/>
          </a:xfrm>
          <a:prstGeom prst="straightConnector1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arrow" w="med" len="med"/>
            <a:tailEnd type="none"/>
          </a:ln>
          <a:effectLst/>
        </p:spPr>
      </p:cxnSp>
      <p:sp>
        <p:nvSpPr>
          <p:cNvPr id="29" name="TextBox 28"/>
          <p:cNvSpPr txBox="1"/>
          <p:nvPr/>
        </p:nvSpPr>
        <p:spPr>
          <a:xfrm>
            <a:off x="3521917" y="1969095"/>
            <a:ext cx="18421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300" dirty="0" smtClean="0">
                <a:latin typeface="Arial" panose="020B0604020202020204" pitchFamily="34" charset="0"/>
                <a:cs typeface="Arial" panose="020B0604020202020204" pitchFamily="34" charset="0"/>
              </a:rPr>
              <a:t>(6)</a:t>
            </a:r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RegisteredReport</a:t>
            </a:r>
            <a:endParaRPr lang="en-US" altLang="ko-KR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526280" y="1609055"/>
            <a:ext cx="16401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 smtClean="0">
                <a:latin typeface="Arial" panose="020B0604020202020204" pitchFamily="34" charset="0"/>
                <a:cs typeface="Arial" panose="020B0604020202020204" pitchFamily="34" charset="0"/>
              </a:rPr>
              <a:t>(5) </a:t>
            </a:r>
            <a:r>
              <a:rPr lang="en-US" altLang="ko-K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RegisterReport</a:t>
            </a:r>
            <a:endParaRPr lang="ko-KR" altLang="en-US" sz="13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432047" y="2454115"/>
            <a:ext cx="647149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(6) RegisteredReport</a:t>
            </a:r>
            <a:r>
              <a:rPr lang="ko-KR" alt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ko-KR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ko-K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	PUT : </a:t>
            </a:r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altLang="ko-K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EMAP/CEMA/1.0b/SessionSetup</a:t>
            </a:r>
            <a:endParaRPr lang="en-US" altLang="ko-KR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ko-K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	Payload : RegisteredReport</a:t>
            </a:r>
            <a:endParaRPr lang="ko-KR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ko-KR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0" y="0"/>
            <a:ext cx="246516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파란색 </a:t>
            </a:r>
            <a:r>
              <a:rPr lang="en-US" altLang="ko-KR" sz="12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ko-KR" altLang="en-US" sz="12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기존 </a:t>
            </a:r>
            <a:r>
              <a:rPr lang="en-US" altLang="ko-KR" sz="12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OpenADR</a:t>
            </a:r>
            <a:r>
              <a:rPr lang="ko-KR" altLang="en-US" sz="12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2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Tag </a:t>
            </a:r>
            <a:r>
              <a:rPr lang="ko-KR" altLang="en-US" sz="12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부분</a:t>
            </a:r>
            <a:endParaRPr lang="en-US" altLang="ko-KR" sz="12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ko-KR" altLang="en-US" sz="1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빨간색 </a:t>
            </a:r>
            <a:r>
              <a:rPr lang="en-US" altLang="ko-KR" sz="1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OpenADR</a:t>
            </a:r>
            <a:r>
              <a:rPr lang="ko-KR" altLang="en-US" sz="1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확장된 </a:t>
            </a:r>
            <a:r>
              <a:rPr lang="en-US" altLang="ko-KR" sz="1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Profile</a:t>
            </a:r>
          </a:p>
          <a:p>
            <a:r>
              <a:rPr lang="ko-KR" altLang="en-US" sz="12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초록색 </a:t>
            </a:r>
            <a:r>
              <a:rPr lang="en-US" altLang="ko-KR" sz="12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ko-KR" altLang="en-US" sz="1200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삭제 또는 변경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083825" y="1595443"/>
            <a:ext cx="17395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EMAP CoAP/JSON</a:t>
            </a:r>
            <a:endParaRPr lang="ko-KR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563888" y="3251300"/>
            <a:ext cx="2063190" cy="1741603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txBody>
          <a:bodyPr wrap="square" lIns="108000" tIns="108000" rIns="108000" bIns="108000" rtlCol="0" anchor="ctr">
            <a:spAutoFit/>
          </a:bodyPr>
          <a:lstStyle/>
          <a:p>
            <a:r>
              <a:rPr lang="en-US" altLang="ko-KR" sz="1100" b="1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RegisteredReport Object</a:t>
            </a:r>
            <a:r>
              <a:rPr lang="en-US" altLang="ko-KR" sz="11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{</a:t>
            </a:r>
          </a:p>
          <a:p>
            <a:r>
              <a:rPr lang="en-US" altLang="ko-KR" sz="11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“</a:t>
            </a:r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SrcEMA” </a:t>
            </a:r>
            <a:r>
              <a:rPr lang="en-US" altLang="ko-KR" sz="11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: String,</a:t>
            </a:r>
          </a:p>
          <a:p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“DestEMA” : String,</a:t>
            </a:r>
          </a:p>
          <a:p>
            <a:r>
              <a:rPr lang="en-US" altLang="ko-KR" sz="11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100" dirty="0" smtClean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</a:t>
            </a:r>
            <a:r>
              <a:rPr lang="en-US" altLang="ko-KR" sz="11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“requestID": String,</a:t>
            </a:r>
          </a:p>
          <a:p>
            <a:r>
              <a:rPr lang="en-US" altLang="ko-KR" sz="11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“responseCode” : Integer</a:t>
            </a:r>
            <a:r>
              <a:rPr lang="en-US" altLang="ko-KR" sz="1100" dirty="0" smtClean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,</a:t>
            </a:r>
          </a:p>
          <a:p>
            <a:r>
              <a:rPr lang="en-US" altLang="ko-KR" sz="11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</a:t>
            </a:r>
            <a:r>
              <a:rPr lang="en-US" altLang="ko-KR" sz="1100" dirty="0" smtClean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responseDescription” : String,</a:t>
            </a:r>
          </a:p>
          <a:p>
            <a:r>
              <a:rPr lang="en-US" altLang="ko-KR" sz="1100" dirty="0" smtClean="0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</a:t>
            </a:r>
            <a:r>
              <a:rPr lang="en-US" altLang="ko-KR" sz="1100" dirty="0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s</a:t>
            </a:r>
            <a:r>
              <a:rPr lang="en-US" altLang="ko-KR" sz="1100" dirty="0" smtClean="0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ervice</a:t>
            </a:r>
            <a:r>
              <a:rPr lang="en-US" altLang="ko-KR" sz="1100" dirty="0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”: String, </a:t>
            </a:r>
          </a:p>
          <a:p>
            <a:r>
              <a:rPr lang="en-US" altLang="ko-KR" sz="1100" dirty="0">
                <a:solidFill>
                  <a:srgbClr val="FF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</a:t>
            </a:r>
            <a:r>
              <a:rPr lang="en-US" altLang="ko-KR" sz="1100" dirty="0" smtClean="0">
                <a:solidFill>
                  <a:srgbClr val="FF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“time</a:t>
            </a:r>
            <a:r>
              <a:rPr lang="en-US" altLang="ko-KR" sz="1100" dirty="0">
                <a:solidFill>
                  <a:srgbClr val="FF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” : Date,</a:t>
            </a:r>
          </a:p>
          <a:p>
            <a:r>
              <a:rPr lang="en-US" altLang="ko-KR" sz="1100" dirty="0" smtClean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608051578"/>
      </p:ext>
    </p:extLst>
  </p:cSld>
  <p:clrMapOvr>
    <a:masterClrMapping/>
  </p:clrMapOvr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Smart Home Energy Framework : </a:t>
            </a:r>
            <a:br>
              <a:rPr lang="en-US" altLang="ko-KR" sz="3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2.2 </a:t>
            </a:r>
            <a:r>
              <a:rPr lang="en-US" altLang="ko-KR" sz="2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EMAP</a:t>
            </a:r>
            <a:r>
              <a:rPr lang="en-US" altLang="ko-KR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ko-KR" sz="28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CoAP</a:t>
            </a:r>
            <a:r>
              <a:rPr lang="en-US" altLang="ko-KR" sz="2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/JSON</a:t>
            </a:r>
            <a:r>
              <a:rPr lang="en-US" altLang="ko-KR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MQTT/JSON) : Session Setup</a:t>
            </a:r>
            <a:endParaRPr lang="ko-KR" alt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직사각형 11"/>
          <p:cNvSpPr/>
          <p:nvPr/>
        </p:nvSpPr>
        <p:spPr bwMode="auto">
          <a:xfrm>
            <a:off x="467544" y="1605406"/>
            <a:ext cx="8355796" cy="832421"/>
          </a:xfrm>
          <a:prstGeom prst="rect">
            <a:avLst/>
          </a:prstGeom>
          <a:solidFill>
            <a:schemeClr val="bg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굴림" pitchFamily="50" charset="-127"/>
              <a:cs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062454" y="1907540"/>
            <a:ext cx="139018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Client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EMA 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4" name="직선 화살표 연결선 13"/>
          <p:cNvCxnSpPr/>
          <p:nvPr/>
        </p:nvCxnSpPr>
        <p:spPr bwMode="auto">
          <a:xfrm>
            <a:off x="2195736" y="1901443"/>
            <a:ext cx="4707807" cy="0"/>
          </a:xfrm>
          <a:prstGeom prst="straightConnector1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arrow" w="med" len="med"/>
            <a:tailEnd type="none"/>
          </a:ln>
          <a:effectLst/>
        </p:spPr>
      </p:cxnSp>
      <p:sp>
        <p:nvSpPr>
          <p:cNvPr id="16" name="TextBox 15"/>
          <p:cNvSpPr txBox="1"/>
          <p:nvPr/>
        </p:nvSpPr>
        <p:spPr>
          <a:xfrm>
            <a:off x="629265" y="1907540"/>
            <a:ext cx="1428596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Server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EMA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7" name="직선 화살표 연결선 16"/>
          <p:cNvCxnSpPr/>
          <p:nvPr/>
        </p:nvCxnSpPr>
        <p:spPr bwMode="auto">
          <a:xfrm flipH="1">
            <a:off x="2195736" y="2276872"/>
            <a:ext cx="4707808" cy="0"/>
          </a:xfrm>
          <a:prstGeom prst="straightConnector1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arrow" w="med" len="med"/>
            <a:tailEnd type="none"/>
          </a:ln>
          <a:effectLst/>
        </p:spPr>
      </p:cxnSp>
      <p:sp>
        <p:nvSpPr>
          <p:cNvPr id="29" name="TextBox 28"/>
          <p:cNvSpPr txBox="1"/>
          <p:nvPr/>
        </p:nvSpPr>
        <p:spPr>
          <a:xfrm>
            <a:off x="3491880" y="1969095"/>
            <a:ext cx="16433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300" dirty="0" smtClean="0">
                <a:latin typeface="Arial" panose="020B0604020202020204" pitchFamily="34" charset="0"/>
                <a:cs typeface="Arial" panose="020B0604020202020204" pitchFamily="34" charset="0"/>
              </a:rPr>
              <a:t>(8)</a:t>
            </a:r>
            <a:r>
              <a:rPr lang="en-US" altLang="ko-K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RegisterReport</a:t>
            </a:r>
            <a:endParaRPr lang="en-US" altLang="ko-KR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526280" y="1609055"/>
            <a:ext cx="7360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 smtClean="0">
                <a:latin typeface="Arial" panose="020B0604020202020204" pitchFamily="34" charset="0"/>
                <a:cs typeface="Arial" panose="020B0604020202020204" pitchFamily="34" charset="0"/>
              </a:rPr>
              <a:t>(7) </a:t>
            </a:r>
            <a:r>
              <a:rPr lang="en-US" altLang="ko-K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Poll</a:t>
            </a:r>
            <a:endParaRPr lang="ko-KR" altLang="en-US" sz="13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432047" y="2454115"/>
            <a:ext cx="647149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(7) Poll</a:t>
            </a:r>
            <a:r>
              <a:rPr lang="ko-KR" alt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ko-KR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ko-K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	PUT : </a:t>
            </a:r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altLang="ko-K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EMAP/SEMA/1.0b/SessionSetup</a:t>
            </a:r>
            <a:endParaRPr lang="en-US" altLang="ko-KR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ko-K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	Payload : Poll</a:t>
            </a:r>
            <a:endParaRPr lang="ko-KR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ko-KR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0" y="0"/>
            <a:ext cx="246516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파란색 </a:t>
            </a:r>
            <a:r>
              <a:rPr lang="en-US" altLang="ko-KR" sz="12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ko-KR" altLang="en-US" sz="12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기존 </a:t>
            </a:r>
            <a:r>
              <a:rPr lang="en-US" altLang="ko-KR" sz="12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OpenADR</a:t>
            </a:r>
            <a:r>
              <a:rPr lang="ko-KR" altLang="en-US" sz="12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2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Tag </a:t>
            </a:r>
            <a:r>
              <a:rPr lang="ko-KR" altLang="en-US" sz="12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부분</a:t>
            </a:r>
            <a:endParaRPr lang="en-US" altLang="ko-KR" sz="12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ko-KR" altLang="en-US" sz="1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빨간색 </a:t>
            </a:r>
            <a:r>
              <a:rPr lang="en-US" altLang="ko-KR" sz="1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OpenADR</a:t>
            </a:r>
            <a:r>
              <a:rPr lang="ko-KR" altLang="en-US" sz="1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확장된 </a:t>
            </a:r>
            <a:r>
              <a:rPr lang="en-US" altLang="ko-KR" sz="1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Profile</a:t>
            </a:r>
          </a:p>
          <a:p>
            <a:r>
              <a:rPr lang="ko-KR" altLang="en-US" sz="12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초록색 </a:t>
            </a:r>
            <a:r>
              <a:rPr lang="en-US" altLang="ko-KR" sz="12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ko-KR" altLang="en-US" sz="1200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삭제 또는 변경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083825" y="1595443"/>
            <a:ext cx="17395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EMAP CoAP/JSON</a:t>
            </a:r>
            <a:endParaRPr lang="ko-KR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551103" y="3107730"/>
            <a:ext cx="1584176" cy="1233772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txBody>
          <a:bodyPr wrap="square" lIns="108000" tIns="108000" rIns="108000" bIns="108000" rtlCol="0" anchor="ctr">
            <a:spAutoFit/>
          </a:bodyPr>
          <a:lstStyle/>
          <a:p>
            <a:r>
              <a:rPr lang="en-US" altLang="ko-KR" sz="1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Poll</a:t>
            </a:r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100" b="1" dirty="0" smtClean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JSON Object</a:t>
            </a:r>
            <a:r>
              <a:rPr lang="en-US" altLang="ko-KR" sz="110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{</a:t>
            </a:r>
          </a:p>
          <a:p>
            <a:r>
              <a:rPr lang="en-US" altLang="ko-KR" sz="11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</a:t>
            </a:r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SrcEMA” </a:t>
            </a:r>
            <a:r>
              <a:rPr lang="en-US" altLang="ko-KR" sz="11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: String,</a:t>
            </a:r>
          </a:p>
          <a:p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“DestEMA” : String</a:t>
            </a:r>
            <a:r>
              <a:rPr lang="en-US" altLang="ko-KR" sz="1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r>
              <a:rPr lang="en-US" altLang="ko-KR" sz="1100" dirty="0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100" dirty="0" smtClean="0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“service</a:t>
            </a:r>
            <a:r>
              <a:rPr lang="en-US" altLang="ko-KR" sz="1100" dirty="0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” : String,</a:t>
            </a:r>
          </a:p>
          <a:p>
            <a:r>
              <a:rPr lang="en-US" altLang="ko-KR" sz="1100" dirty="0" smtClean="0">
                <a:solidFill>
                  <a:srgbClr val="FF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</a:t>
            </a:r>
            <a:r>
              <a:rPr lang="en-US" altLang="ko-KR" sz="1100" dirty="0">
                <a:solidFill>
                  <a:srgbClr val="FF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time” : Date</a:t>
            </a:r>
          </a:p>
          <a:p>
            <a:r>
              <a:rPr lang="en-US" altLang="ko-KR" sz="1100" dirty="0" smtClean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}</a:t>
            </a:r>
            <a:endParaRPr lang="en-US" altLang="ko-KR" sz="110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8076161"/>
      </p:ext>
    </p:extLst>
  </p:cSld>
  <p:clrMapOvr>
    <a:masterClrMapping/>
  </p:clrMapOvr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Smart Home Energy Framework : </a:t>
            </a:r>
            <a:br>
              <a:rPr lang="en-US" altLang="ko-KR" sz="3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2.2 </a:t>
            </a:r>
            <a:r>
              <a:rPr lang="en-US" altLang="ko-KR" sz="2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EMAP</a:t>
            </a:r>
            <a:r>
              <a:rPr lang="en-US" altLang="ko-KR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ko-KR" sz="28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CoAP</a:t>
            </a:r>
            <a:r>
              <a:rPr lang="en-US" altLang="ko-KR" sz="2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/JSON</a:t>
            </a:r>
            <a:r>
              <a:rPr lang="en-US" altLang="ko-KR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MQTT/JSON) : Session Setup</a:t>
            </a:r>
            <a:endParaRPr lang="ko-KR" alt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직사각형 11"/>
          <p:cNvSpPr/>
          <p:nvPr/>
        </p:nvSpPr>
        <p:spPr bwMode="auto">
          <a:xfrm>
            <a:off x="467544" y="1605406"/>
            <a:ext cx="8355796" cy="832421"/>
          </a:xfrm>
          <a:prstGeom prst="rect">
            <a:avLst/>
          </a:prstGeom>
          <a:solidFill>
            <a:schemeClr val="bg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굴림" pitchFamily="50" charset="-127"/>
              <a:cs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062454" y="1907540"/>
            <a:ext cx="139018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Client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EMA 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4" name="직선 화살표 연결선 13"/>
          <p:cNvCxnSpPr/>
          <p:nvPr/>
        </p:nvCxnSpPr>
        <p:spPr bwMode="auto">
          <a:xfrm>
            <a:off x="2195736" y="1901443"/>
            <a:ext cx="4707807" cy="0"/>
          </a:xfrm>
          <a:prstGeom prst="straightConnector1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arrow" w="med" len="med"/>
            <a:tailEnd type="none"/>
          </a:ln>
          <a:effectLst/>
        </p:spPr>
      </p:cxnSp>
      <p:sp>
        <p:nvSpPr>
          <p:cNvPr id="16" name="TextBox 15"/>
          <p:cNvSpPr txBox="1"/>
          <p:nvPr/>
        </p:nvSpPr>
        <p:spPr>
          <a:xfrm>
            <a:off x="629265" y="1907540"/>
            <a:ext cx="1428596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Server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EMA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7" name="직선 화살표 연결선 16"/>
          <p:cNvCxnSpPr/>
          <p:nvPr/>
        </p:nvCxnSpPr>
        <p:spPr bwMode="auto">
          <a:xfrm flipH="1">
            <a:off x="2195736" y="2276872"/>
            <a:ext cx="4707808" cy="0"/>
          </a:xfrm>
          <a:prstGeom prst="straightConnector1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arrow" w="med" len="med"/>
            <a:tailEnd type="none"/>
          </a:ln>
          <a:effectLst/>
        </p:spPr>
      </p:cxnSp>
      <p:sp>
        <p:nvSpPr>
          <p:cNvPr id="29" name="TextBox 28"/>
          <p:cNvSpPr txBox="1"/>
          <p:nvPr/>
        </p:nvSpPr>
        <p:spPr>
          <a:xfrm>
            <a:off x="3491880" y="1969095"/>
            <a:ext cx="16433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300" dirty="0" smtClean="0">
                <a:latin typeface="Arial" panose="020B0604020202020204" pitchFamily="34" charset="0"/>
                <a:cs typeface="Arial" panose="020B0604020202020204" pitchFamily="34" charset="0"/>
              </a:rPr>
              <a:t>(8)</a:t>
            </a:r>
            <a:r>
              <a:rPr lang="en-US" altLang="ko-K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RegisterReport</a:t>
            </a:r>
            <a:endParaRPr lang="en-US" altLang="ko-KR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526280" y="1609055"/>
            <a:ext cx="7360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 smtClean="0">
                <a:latin typeface="Arial" panose="020B0604020202020204" pitchFamily="34" charset="0"/>
                <a:cs typeface="Arial" panose="020B0604020202020204" pitchFamily="34" charset="0"/>
              </a:rPr>
              <a:t>(7) </a:t>
            </a:r>
            <a:r>
              <a:rPr lang="en-US" altLang="ko-K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Poll</a:t>
            </a:r>
            <a:endParaRPr lang="ko-KR" altLang="en-US" sz="13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432047" y="2454115"/>
            <a:ext cx="647149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(8) RegisterReport</a:t>
            </a:r>
            <a:r>
              <a:rPr lang="ko-KR" alt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ko-KR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ko-K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	PUT : </a:t>
            </a:r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altLang="ko-K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EMAP/CEMA/1.0b/SessionSetup</a:t>
            </a:r>
            <a:endParaRPr lang="en-US" altLang="ko-KR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ko-K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	Payload : RegisterReport</a:t>
            </a:r>
            <a:endParaRPr lang="ko-KR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ko-KR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0" y="0"/>
            <a:ext cx="246516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파란색 </a:t>
            </a:r>
            <a:r>
              <a:rPr lang="en-US" altLang="ko-KR" sz="12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ko-KR" altLang="en-US" sz="12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기존 </a:t>
            </a:r>
            <a:r>
              <a:rPr lang="en-US" altLang="ko-KR" sz="12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OpenADR</a:t>
            </a:r>
            <a:r>
              <a:rPr lang="ko-KR" altLang="en-US" sz="12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2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Tag </a:t>
            </a:r>
            <a:r>
              <a:rPr lang="ko-KR" altLang="en-US" sz="12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부분</a:t>
            </a:r>
            <a:endParaRPr lang="en-US" altLang="ko-KR" sz="12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ko-KR" altLang="en-US" sz="1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빨간색 </a:t>
            </a:r>
            <a:r>
              <a:rPr lang="en-US" altLang="ko-KR" sz="1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OpenADR</a:t>
            </a:r>
            <a:r>
              <a:rPr lang="ko-KR" altLang="en-US" sz="1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확장된 </a:t>
            </a:r>
            <a:r>
              <a:rPr lang="en-US" altLang="ko-KR" sz="1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Profile</a:t>
            </a:r>
          </a:p>
          <a:p>
            <a:r>
              <a:rPr lang="ko-KR" altLang="en-US" sz="12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초록색 </a:t>
            </a:r>
            <a:r>
              <a:rPr lang="en-US" altLang="ko-KR" sz="12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ko-KR" altLang="en-US" sz="1200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삭제 또는 변경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083825" y="1595443"/>
            <a:ext cx="17395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EMAP CoAP/JSON</a:t>
            </a:r>
            <a:endParaRPr lang="ko-KR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526280" y="3159173"/>
            <a:ext cx="1872208" cy="1403049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txBody>
          <a:bodyPr wrap="square" lIns="108000" tIns="108000" rIns="108000" bIns="108000" rtlCol="0" anchor="ctr">
            <a:spAutoFit/>
          </a:bodyPr>
          <a:lstStyle/>
          <a:p>
            <a:r>
              <a:rPr lang="en-US" altLang="ko-KR" sz="1100" b="1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RegisterReport Object</a:t>
            </a:r>
            <a:r>
              <a:rPr lang="en-US" altLang="ko-KR" sz="11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{</a:t>
            </a:r>
          </a:p>
          <a:p>
            <a:r>
              <a:rPr lang="en-US" altLang="ko-KR" sz="11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100" dirty="0" smtClean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“</a:t>
            </a:r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SrcEMA” </a:t>
            </a:r>
            <a:r>
              <a:rPr lang="en-US" altLang="ko-KR" sz="11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: String,</a:t>
            </a:r>
          </a:p>
          <a:p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“DestEMA” : String,</a:t>
            </a:r>
          </a:p>
          <a:p>
            <a:r>
              <a:rPr lang="en-US" altLang="ko-KR" sz="11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100" dirty="0" smtClean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“</a:t>
            </a:r>
            <a:r>
              <a:rPr lang="en-US" altLang="ko-KR" sz="11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requestID": </a:t>
            </a:r>
            <a:r>
              <a:rPr lang="en-US" altLang="ko-KR" sz="1100" dirty="0" smtClean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String,</a:t>
            </a:r>
          </a:p>
          <a:p>
            <a:r>
              <a:rPr lang="en-US" altLang="ko-KR" sz="1100" dirty="0">
                <a:solidFill>
                  <a:srgbClr val="FF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100" dirty="0" smtClean="0">
                <a:solidFill>
                  <a:srgbClr val="FF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“</a:t>
            </a:r>
            <a:r>
              <a:rPr lang="en-US" altLang="ko-KR" sz="1100" dirty="0">
                <a:solidFill>
                  <a:srgbClr val="FF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time”: Date, </a:t>
            </a:r>
          </a:p>
          <a:p>
            <a:r>
              <a:rPr lang="en-US" altLang="ko-KR" sz="1100" dirty="0" smtClean="0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“service” : String</a:t>
            </a:r>
            <a:endParaRPr lang="en-US" altLang="ko-KR" sz="1100" dirty="0">
              <a:solidFill>
                <a:schemeClr val="accent2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r>
              <a:rPr lang="en-US" altLang="ko-KR" sz="1100" dirty="0" smtClean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}</a:t>
            </a:r>
            <a:endParaRPr lang="en-US" altLang="ko-KR" sz="1100" dirty="0"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3289385"/>
      </p:ext>
    </p:extLst>
  </p:cSld>
  <p:clrMapOvr>
    <a:masterClrMapping/>
  </p:clrMapOvr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Smart Home Energy Framework : </a:t>
            </a:r>
            <a:br>
              <a:rPr lang="en-US" altLang="ko-KR" sz="3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2.2 </a:t>
            </a:r>
            <a:r>
              <a:rPr lang="en-US" altLang="ko-KR" sz="2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EMAP</a:t>
            </a:r>
            <a:r>
              <a:rPr lang="en-US" altLang="ko-KR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ko-KR" sz="28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CoAP</a:t>
            </a:r>
            <a:r>
              <a:rPr lang="en-US" altLang="ko-KR" sz="2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/JSON</a:t>
            </a:r>
            <a:r>
              <a:rPr lang="en-US" altLang="ko-KR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MQTT/JSON) : Session Setup</a:t>
            </a:r>
            <a:endParaRPr lang="ko-KR" alt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직사각형 11"/>
          <p:cNvSpPr/>
          <p:nvPr/>
        </p:nvSpPr>
        <p:spPr bwMode="auto">
          <a:xfrm>
            <a:off x="467544" y="1605406"/>
            <a:ext cx="8355796" cy="832421"/>
          </a:xfrm>
          <a:prstGeom prst="rect">
            <a:avLst/>
          </a:prstGeom>
          <a:solidFill>
            <a:schemeClr val="bg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굴림" pitchFamily="50" charset="-127"/>
              <a:cs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062454" y="1907540"/>
            <a:ext cx="139018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Client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EMA 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4" name="직선 화살표 연결선 13"/>
          <p:cNvCxnSpPr/>
          <p:nvPr/>
        </p:nvCxnSpPr>
        <p:spPr bwMode="auto">
          <a:xfrm>
            <a:off x="2195736" y="1901443"/>
            <a:ext cx="4707807" cy="0"/>
          </a:xfrm>
          <a:prstGeom prst="straightConnector1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arrow" w="med" len="med"/>
            <a:tailEnd type="none"/>
          </a:ln>
          <a:effectLst/>
        </p:spPr>
      </p:cxnSp>
      <p:sp>
        <p:nvSpPr>
          <p:cNvPr id="16" name="TextBox 15"/>
          <p:cNvSpPr txBox="1"/>
          <p:nvPr/>
        </p:nvSpPr>
        <p:spPr>
          <a:xfrm>
            <a:off x="629265" y="1907540"/>
            <a:ext cx="1428596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Server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EMA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7" name="직선 화살표 연결선 16"/>
          <p:cNvCxnSpPr/>
          <p:nvPr/>
        </p:nvCxnSpPr>
        <p:spPr bwMode="auto">
          <a:xfrm flipH="1">
            <a:off x="2195736" y="2276872"/>
            <a:ext cx="4707808" cy="0"/>
          </a:xfrm>
          <a:prstGeom prst="straightConnector1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arrow" w="med" len="med"/>
            <a:tailEnd type="none"/>
          </a:ln>
          <a:effectLst/>
        </p:spPr>
      </p:cxnSp>
      <p:sp>
        <p:nvSpPr>
          <p:cNvPr id="29" name="TextBox 28"/>
          <p:cNvSpPr txBox="1"/>
          <p:nvPr/>
        </p:nvSpPr>
        <p:spPr>
          <a:xfrm>
            <a:off x="3495683" y="1969095"/>
            <a:ext cx="13388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300" dirty="0" smtClean="0">
                <a:latin typeface="Arial" panose="020B0604020202020204" pitchFamily="34" charset="0"/>
                <a:cs typeface="Arial" panose="020B0604020202020204" pitchFamily="34" charset="0"/>
              </a:rPr>
              <a:t>(10)</a:t>
            </a:r>
            <a:r>
              <a:rPr lang="en-US" altLang="ko-K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Response</a:t>
            </a:r>
            <a:endParaRPr lang="en-US" altLang="ko-KR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526280" y="1609055"/>
            <a:ext cx="18389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 smtClean="0">
                <a:latin typeface="Arial" panose="020B0604020202020204" pitchFamily="34" charset="0"/>
                <a:cs typeface="Arial" panose="020B0604020202020204" pitchFamily="34" charset="0"/>
              </a:rPr>
              <a:t>(9) </a:t>
            </a:r>
            <a:r>
              <a:rPr lang="en-US" altLang="ko-K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RegisteredReport</a:t>
            </a:r>
            <a:endParaRPr lang="ko-KR" altLang="en-US" sz="13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432047" y="2454115"/>
            <a:ext cx="647149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(9) RegisteredReport</a:t>
            </a:r>
            <a:endParaRPr lang="en-US" altLang="ko-KR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ko-K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	PUT : </a:t>
            </a:r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altLang="ko-K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EMAP/SEMA/1.0b/SessionSetup</a:t>
            </a:r>
            <a:endParaRPr lang="en-US" altLang="ko-KR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ko-K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	Payload : </a:t>
            </a:r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RegisteredReport</a:t>
            </a:r>
            <a:endParaRPr lang="ko-KR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ko-KR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0" y="0"/>
            <a:ext cx="246516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파란색 </a:t>
            </a:r>
            <a:r>
              <a:rPr lang="en-US" altLang="ko-KR" sz="12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ko-KR" altLang="en-US" sz="12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기존 </a:t>
            </a:r>
            <a:r>
              <a:rPr lang="en-US" altLang="ko-KR" sz="12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OpenADR</a:t>
            </a:r>
            <a:r>
              <a:rPr lang="ko-KR" altLang="en-US" sz="12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2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Tag </a:t>
            </a:r>
            <a:r>
              <a:rPr lang="ko-KR" altLang="en-US" sz="12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부분</a:t>
            </a:r>
            <a:endParaRPr lang="en-US" altLang="ko-KR" sz="12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ko-KR" altLang="en-US" sz="1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빨간색 </a:t>
            </a:r>
            <a:r>
              <a:rPr lang="en-US" altLang="ko-KR" sz="1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OpenADR</a:t>
            </a:r>
            <a:r>
              <a:rPr lang="ko-KR" altLang="en-US" sz="1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확장된 </a:t>
            </a:r>
            <a:r>
              <a:rPr lang="en-US" altLang="ko-KR" sz="1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Profile</a:t>
            </a:r>
          </a:p>
          <a:p>
            <a:r>
              <a:rPr lang="ko-KR" altLang="en-US" sz="12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초록색 </a:t>
            </a:r>
            <a:r>
              <a:rPr lang="en-US" altLang="ko-KR" sz="12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ko-KR" altLang="en-US" sz="1200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삭제 또는 변경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083825" y="1595443"/>
            <a:ext cx="17395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EMAP CoAP/JSON</a:t>
            </a:r>
            <a:endParaRPr lang="ko-KR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626300" y="3174304"/>
            <a:ext cx="2241844" cy="1910880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txBody>
          <a:bodyPr wrap="square" lIns="108000" tIns="108000" rIns="108000" bIns="108000" rtlCol="0" anchor="ctr">
            <a:spAutoFit/>
          </a:bodyPr>
          <a:lstStyle/>
          <a:p>
            <a:r>
              <a:rPr lang="en-US" altLang="ko-KR" sz="1200" b="1" dirty="0">
                <a:latin typeface="Arial" panose="020B0604020202020204" pitchFamily="34" charset="0"/>
                <a:cs typeface="Arial" panose="020B0604020202020204" pitchFamily="34" charset="0"/>
              </a:rPr>
              <a:t>RegisteredReport</a:t>
            </a:r>
            <a:r>
              <a:rPr lang="en-US" sz="1200" b="1" dirty="0" smtClean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en-US" sz="1200" b="1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Object</a:t>
            </a:r>
            <a:r>
              <a:rPr lang="en-US" sz="12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{</a:t>
            </a:r>
          </a:p>
          <a:p>
            <a:r>
              <a:rPr lang="en-US" altLang="ko-KR" sz="12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SrcEMA” </a:t>
            </a:r>
            <a:r>
              <a:rPr lang="en-US" sz="12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: String,</a:t>
            </a:r>
          </a:p>
          <a:p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“DestEMA” : String,</a:t>
            </a:r>
            <a:endParaRPr lang="en-US" sz="1200" dirty="0"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</a:t>
            </a:r>
            <a:r>
              <a:rPr lang="en-US" altLang="ko-KR" sz="12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“</a:t>
            </a:r>
            <a:r>
              <a:rPr lang="en-US" sz="12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requestID": </a:t>
            </a:r>
            <a:r>
              <a:rPr lang="en-US" sz="1200" dirty="0" smtClean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String,</a:t>
            </a:r>
            <a:endParaRPr lang="en-US" sz="1200" dirty="0"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“responseCode” : Integer,</a:t>
            </a:r>
          </a:p>
          <a:p>
            <a:r>
              <a:rPr lang="en-US" altLang="ko-KR" sz="12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“responseDescription”: String,</a:t>
            </a:r>
          </a:p>
          <a:p>
            <a:r>
              <a:rPr lang="en-US" altLang="ko-KR" sz="1200" dirty="0" smtClean="0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</a:t>
            </a:r>
            <a:r>
              <a:rPr lang="en-US" altLang="ko-KR" sz="1200" dirty="0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“service”: String, </a:t>
            </a:r>
          </a:p>
          <a:p>
            <a:r>
              <a:rPr lang="en-US" altLang="ko-KR" sz="1200" dirty="0">
                <a:solidFill>
                  <a:srgbClr val="FF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“time” : Date</a:t>
            </a:r>
            <a:endParaRPr lang="en-US" sz="1200" dirty="0">
              <a:solidFill>
                <a:srgbClr val="FF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r>
              <a:rPr lang="en-US" sz="1200" dirty="0" smtClean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}</a:t>
            </a:r>
            <a:endParaRPr lang="en-US" sz="1200" dirty="0"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7313311"/>
      </p:ext>
    </p:extLst>
  </p:cSld>
  <p:clrMapOvr>
    <a:masterClrMapping/>
  </p:clrMapOvr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Smart Home Energy Framework : </a:t>
            </a:r>
            <a:br>
              <a:rPr lang="en-US" altLang="ko-KR" sz="3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2.2 </a:t>
            </a:r>
            <a:r>
              <a:rPr lang="en-US" altLang="ko-KR" sz="2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EMAP</a:t>
            </a:r>
            <a:r>
              <a:rPr lang="en-US" altLang="ko-KR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ko-KR" sz="28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CoAP</a:t>
            </a:r>
            <a:r>
              <a:rPr lang="en-US" altLang="ko-KR" sz="2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/JSON</a:t>
            </a:r>
            <a:r>
              <a:rPr lang="en-US" altLang="ko-KR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MQTT/JSON) : Session Setup</a:t>
            </a:r>
            <a:endParaRPr lang="ko-KR" alt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직사각형 11"/>
          <p:cNvSpPr/>
          <p:nvPr/>
        </p:nvSpPr>
        <p:spPr bwMode="auto">
          <a:xfrm>
            <a:off x="467544" y="1605406"/>
            <a:ext cx="8355796" cy="832421"/>
          </a:xfrm>
          <a:prstGeom prst="rect">
            <a:avLst/>
          </a:prstGeom>
          <a:solidFill>
            <a:schemeClr val="bg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굴림" pitchFamily="50" charset="-127"/>
              <a:cs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062454" y="1907540"/>
            <a:ext cx="139018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Client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EMA 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4" name="직선 화살표 연결선 13"/>
          <p:cNvCxnSpPr/>
          <p:nvPr/>
        </p:nvCxnSpPr>
        <p:spPr bwMode="auto">
          <a:xfrm>
            <a:off x="2195736" y="1901443"/>
            <a:ext cx="4707807" cy="0"/>
          </a:xfrm>
          <a:prstGeom prst="straightConnector1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arrow" w="med" len="med"/>
            <a:tailEnd type="none"/>
          </a:ln>
          <a:effectLst/>
        </p:spPr>
      </p:cxnSp>
      <p:sp>
        <p:nvSpPr>
          <p:cNvPr id="16" name="TextBox 15"/>
          <p:cNvSpPr txBox="1"/>
          <p:nvPr/>
        </p:nvSpPr>
        <p:spPr>
          <a:xfrm>
            <a:off x="629265" y="1907540"/>
            <a:ext cx="1428596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Server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EMA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7" name="직선 화살표 연결선 16"/>
          <p:cNvCxnSpPr/>
          <p:nvPr/>
        </p:nvCxnSpPr>
        <p:spPr bwMode="auto">
          <a:xfrm flipH="1">
            <a:off x="2195736" y="2276872"/>
            <a:ext cx="4707808" cy="0"/>
          </a:xfrm>
          <a:prstGeom prst="straightConnector1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arrow" w="med" len="med"/>
            <a:tailEnd type="none"/>
          </a:ln>
          <a:effectLst/>
        </p:spPr>
      </p:cxnSp>
      <p:sp>
        <p:nvSpPr>
          <p:cNvPr id="29" name="TextBox 28"/>
          <p:cNvSpPr txBox="1"/>
          <p:nvPr/>
        </p:nvSpPr>
        <p:spPr>
          <a:xfrm>
            <a:off x="3495683" y="1969095"/>
            <a:ext cx="13388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300" dirty="0" smtClean="0">
                <a:latin typeface="Arial" panose="020B0604020202020204" pitchFamily="34" charset="0"/>
                <a:cs typeface="Arial" panose="020B0604020202020204" pitchFamily="34" charset="0"/>
              </a:rPr>
              <a:t>(10)</a:t>
            </a:r>
            <a:r>
              <a:rPr lang="en-US" altLang="ko-K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Response</a:t>
            </a:r>
            <a:endParaRPr lang="en-US" altLang="ko-KR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526280" y="1609055"/>
            <a:ext cx="18389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 smtClean="0">
                <a:latin typeface="Arial" panose="020B0604020202020204" pitchFamily="34" charset="0"/>
                <a:cs typeface="Arial" panose="020B0604020202020204" pitchFamily="34" charset="0"/>
              </a:rPr>
              <a:t>(9) </a:t>
            </a:r>
            <a:r>
              <a:rPr lang="en-US" altLang="ko-K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RegisteredReport</a:t>
            </a:r>
            <a:endParaRPr lang="ko-KR" altLang="en-US" sz="13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432047" y="2454115"/>
            <a:ext cx="647149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(10) Response</a:t>
            </a:r>
            <a:endParaRPr lang="en-US" altLang="ko-KR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ko-K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	PUT : </a:t>
            </a:r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altLang="ko-K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EMAP/CEMA/1.0b/SessionSetup</a:t>
            </a:r>
            <a:endParaRPr lang="en-US" altLang="ko-KR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ko-K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	Payload : Response</a:t>
            </a:r>
            <a:endParaRPr lang="ko-KR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ko-KR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0" y="0"/>
            <a:ext cx="246516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파란색 </a:t>
            </a:r>
            <a:r>
              <a:rPr lang="en-US" altLang="ko-KR" sz="12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ko-KR" altLang="en-US" sz="12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기존 </a:t>
            </a:r>
            <a:r>
              <a:rPr lang="en-US" altLang="ko-KR" sz="12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OpenADR</a:t>
            </a:r>
            <a:r>
              <a:rPr lang="ko-KR" altLang="en-US" sz="12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2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Tag </a:t>
            </a:r>
            <a:r>
              <a:rPr lang="ko-KR" altLang="en-US" sz="12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부분</a:t>
            </a:r>
            <a:endParaRPr lang="en-US" altLang="ko-KR" sz="12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ko-KR" altLang="en-US" sz="1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빨간색 </a:t>
            </a:r>
            <a:r>
              <a:rPr lang="en-US" altLang="ko-KR" sz="1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OpenADR</a:t>
            </a:r>
            <a:r>
              <a:rPr lang="ko-KR" altLang="en-US" sz="1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확장된 </a:t>
            </a:r>
            <a:r>
              <a:rPr lang="en-US" altLang="ko-KR" sz="1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Profile</a:t>
            </a:r>
          </a:p>
          <a:p>
            <a:r>
              <a:rPr lang="ko-KR" altLang="en-US" sz="12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초록색 </a:t>
            </a:r>
            <a:r>
              <a:rPr lang="en-US" altLang="ko-KR" sz="12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ko-KR" altLang="en-US" sz="1200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삭제 또는 변경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083825" y="1595443"/>
            <a:ext cx="17395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EMAP CoAP/JSON</a:t>
            </a:r>
            <a:endParaRPr lang="ko-KR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563888" y="3140968"/>
            <a:ext cx="2241844" cy="1880103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txBody>
          <a:bodyPr wrap="square" lIns="108000" tIns="108000" rIns="108000" bIns="108000" rtlCol="0" anchor="ctr">
            <a:spAutoFit/>
          </a:bodyPr>
          <a:lstStyle/>
          <a:p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Response</a:t>
            </a:r>
            <a:r>
              <a:rPr lang="en-US" sz="1200" b="1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Object</a:t>
            </a:r>
            <a:r>
              <a:rPr lang="en-US" sz="12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{</a:t>
            </a:r>
          </a:p>
          <a:p>
            <a:r>
              <a:rPr lang="en-US" altLang="ko-KR" sz="12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SrcEMA” </a:t>
            </a:r>
            <a:r>
              <a:rPr lang="en-US" sz="12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: String,</a:t>
            </a:r>
          </a:p>
          <a:p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“DestEMA” : String,</a:t>
            </a:r>
            <a:endParaRPr lang="en-US" sz="1200" dirty="0"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</a:t>
            </a:r>
            <a:r>
              <a:rPr lang="en-US" altLang="ko-KR" sz="12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“</a:t>
            </a:r>
            <a:r>
              <a:rPr lang="en-US" sz="12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requestID": </a:t>
            </a:r>
            <a:r>
              <a:rPr lang="en-US" sz="1200" dirty="0" smtClean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String,</a:t>
            </a:r>
            <a:endParaRPr lang="en-US" sz="1200" dirty="0"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“responseCode” : Integer,</a:t>
            </a:r>
          </a:p>
          <a:p>
            <a:r>
              <a:rPr lang="en-US" altLang="ko-KR" sz="12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“responseDescription”: String,</a:t>
            </a:r>
          </a:p>
          <a:p>
            <a:r>
              <a:rPr lang="en-US" altLang="ko-KR" sz="1200" dirty="0" smtClean="0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</a:t>
            </a:r>
            <a:r>
              <a:rPr lang="en-US" altLang="ko-KR" sz="1200" dirty="0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“service”: String, </a:t>
            </a:r>
          </a:p>
          <a:p>
            <a:r>
              <a:rPr lang="en-US" altLang="ko-KR" sz="1200" dirty="0">
                <a:solidFill>
                  <a:srgbClr val="FF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“time” : Date</a:t>
            </a:r>
            <a:endParaRPr lang="en-US" sz="1200" dirty="0">
              <a:solidFill>
                <a:srgbClr val="FF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r>
              <a:rPr lang="en-US" sz="1200" dirty="0" smtClean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}</a:t>
            </a:r>
            <a:endParaRPr lang="en-US" sz="1200" dirty="0"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0375252"/>
      </p:ext>
    </p:extLst>
  </p:cSld>
  <p:clrMapOvr>
    <a:masterClrMapping/>
  </p:clrMapOvr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Smart Home Energy Framework : </a:t>
            </a:r>
            <a:br>
              <a:rPr lang="en-US" altLang="ko-KR" sz="3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2.2 </a:t>
            </a:r>
            <a:r>
              <a:rPr lang="en-US" altLang="ko-KR" sz="2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EMAP</a:t>
            </a:r>
            <a:r>
              <a:rPr lang="en-US" altLang="ko-KR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ko-KR" sz="28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CoAP</a:t>
            </a:r>
            <a:r>
              <a:rPr lang="en-US" altLang="ko-KR" sz="2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/JSON</a:t>
            </a:r>
            <a:r>
              <a:rPr lang="en-US" altLang="ko-KR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MQTT/JSON) : Session Setup</a:t>
            </a:r>
            <a:endParaRPr lang="ko-KR" alt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직사각형 11"/>
          <p:cNvSpPr/>
          <p:nvPr/>
        </p:nvSpPr>
        <p:spPr bwMode="auto">
          <a:xfrm>
            <a:off x="467544" y="1605406"/>
            <a:ext cx="8355796" cy="832421"/>
          </a:xfrm>
          <a:prstGeom prst="rect">
            <a:avLst/>
          </a:prstGeom>
          <a:solidFill>
            <a:schemeClr val="bg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굴림" pitchFamily="50" charset="-127"/>
              <a:cs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062454" y="1907540"/>
            <a:ext cx="139018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Client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EMA 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4" name="직선 화살표 연결선 13"/>
          <p:cNvCxnSpPr/>
          <p:nvPr/>
        </p:nvCxnSpPr>
        <p:spPr bwMode="auto">
          <a:xfrm>
            <a:off x="2195736" y="1901443"/>
            <a:ext cx="4707807" cy="0"/>
          </a:xfrm>
          <a:prstGeom prst="straightConnector1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arrow" w="med" len="med"/>
            <a:tailEnd type="none"/>
          </a:ln>
          <a:effectLst/>
        </p:spPr>
      </p:cxnSp>
      <p:sp>
        <p:nvSpPr>
          <p:cNvPr id="16" name="TextBox 15"/>
          <p:cNvSpPr txBox="1"/>
          <p:nvPr/>
        </p:nvSpPr>
        <p:spPr>
          <a:xfrm>
            <a:off x="629265" y="1907540"/>
            <a:ext cx="1428596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Server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EMA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7" name="직선 화살표 연결선 16"/>
          <p:cNvCxnSpPr/>
          <p:nvPr/>
        </p:nvCxnSpPr>
        <p:spPr bwMode="auto">
          <a:xfrm flipH="1">
            <a:off x="2195736" y="2276872"/>
            <a:ext cx="4707808" cy="0"/>
          </a:xfrm>
          <a:prstGeom prst="straightConnector1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arrow" w="med" len="med"/>
            <a:tailEnd type="none"/>
          </a:ln>
          <a:effectLst/>
        </p:spPr>
      </p:cxnSp>
      <p:sp>
        <p:nvSpPr>
          <p:cNvPr id="29" name="TextBox 28"/>
          <p:cNvSpPr txBox="1"/>
          <p:nvPr/>
        </p:nvSpPr>
        <p:spPr>
          <a:xfrm>
            <a:off x="3526280" y="1969095"/>
            <a:ext cx="17475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300" dirty="0" smtClean="0">
                <a:latin typeface="Arial" panose="020B0604020202020204" pitchFamily="34" charset="0"/>
                <a:cs typeface="Arial" panose="020B0604020202020204" pitchFamily="34" charset="0"/>
              </a:rPr>
              <a:t>(12)</a:t>
            </a:r>
            <a:r>
              <a:rPr lang="en-US" altLang="ko-K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DistributeEvent</a:t>
            </a:r>
            <a:endParaRPr lang="en-US" altLang="ko-KR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526280" y="1609055"/>
            <a:ext cx="16422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 smtClean="0">
                <a:latin typeface="Arial" panose="020B0604020202020204" pitchFamily="34" charset="0"/>
                <a:cs typeface="Arial" panose="020B0604020202020204" pitchFamily="34" charset="0"/>
              </a:rPr>
              <a:t>(11) </a:t>
            </a:r>
            <a:r>
              <a:rPr lang="en-US" altLang="ko-K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RequestEvent</a:t>
            </a:r>
            <a:endParaRPr lang="ko-KR" altLang="en-US" sz="13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432047" y="2454115"/>
            <a:ext cx="647149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(11) RequestEvent</a:t>
            </a:r>
            <a:endParaRPr lang="en-US" altLang="ko-KR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ko-K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	PUT : </a:t>
            </a:r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altLang="ko-K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EMAP/SEMA/1.0b/SessionSetup</a:t>
            </a:r>
            <a:endParaRPr lang="en-US" altLang="ko-KR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ko-K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	Payload : RequestEvent</a:t>
            </a:r>
            <a:endParaRPr lang="ko-KR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ko-KR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0" y="0"/>
            <a:ext cx="246516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파란색 </a:t>
            </a:r>
            <a:r>
              <a:rPr lang="en-US" altLang="ko-KR" sz="12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ko-KR" altLang="en-US" sz="12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기존 </a:t>
            </a:r>
            <a:r>
              <a:rPr lang="en-US" altLang="ko-KR" sz="12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OpenADR</a:t>
            </a:r>
            <a:r>
              <a:rPr lang="ko-KR" altLang="en-US" sz="12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2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Tag </a:t>
            </a:r>
            <a:r>
              <a:rPr lang="ko-KR" altLang="en-US" sz="12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부분</a:t>
            </a:r>
            <a:endParaRPr lang="en-US" altLang="ko-KR" sz="12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ko-KR" altLang="en-US" sz="1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빨간색 </a:t>
            </a:r>
            <a:r>
              <a:rPr lang="en-US" altLang="ko-KR" sz="1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OpenADR</a:t>
            </a:r>
            <a:r>
              <a:rPr lang="ko-KR" altLang="en-US" sz="1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확장된 </a:t>
            </a:r>
            <a:r>
              <a:rPr lang="en-US" altLang="ko-KR" sz="1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Profile</a:t>
            </a:r>
          </a:p>
          <a:p>
            <a:r>
              <a:rPr lang="ko-KR" altLang="en-US" sz="12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초록색 </a:t>
            </a:r>
            <a:r>
              <a:rPr lang="en-US" altLang="ko-KR" sz="12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ko-KR" altLang="en-US" sz="1200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삭제 또는 변경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083825" y="1595443"/>
            <a:ext cx="17395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EMAP CoAP/JSON</a:t>
            </a:r>
            <a:endParaRPr lang="ko-KR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571985" y="3208296"/>
            <a:ext cx="1656184" cy="1403049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txBody>
          <a:bodyPr wrap="square" lIns="108000" tIns="108000" rIns="108000" bIns="108000" rtlCol="0" anchor="ctr">
            <a:spAutoFit/>
          </a:bodyPr>
          <a:lstStyle/>
          <a:p>
            <a:r>
              <a:rPr lang="en-US" altLang="ko-KR" sz="1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RequestEvent</a:t>
            </a:r>
            <a:r>
              <a:rPr lang="en-US" altLang="ko-KR" sz="1100" b="1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Object</a:t>
            </a:r>
            <a:r>
              <a:rPr lang="en-US" altLang="ko-KR" sz="110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{</a:t>
            </a:r>
          </a:p>
          <a:p>
            <a:r>
              <a:rPr lang="en-US" altLang="ko-KR" sz="1100" dirty="0">
                <a:solidFill>
                  <a:schemeClr val="tx2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</a:t>
            </a:r>
            <a:r>
              <a:rPr lang="en-US" altLang="ko-KR" sz="11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SrcEMA” </a:t>
            </a:r>
            <a:r>
              <a:rPr lang="en-US" altLang="ko-KR" sz="1100" dirty="0">
                <a:solidFill>
                  <a:schemeClr val="tx2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: String,</a:t>
            </a:r>
          </a:p>
          <a:p>
            <a:r>
              <a:rPr lang="en-US" altLang="ko-KR" sz="11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“DestEMA” : String,</a:t>
            </a:r>
            <a:endParaRPr lang="en-US" altLang="ko-KR" sz="1100" dirty="0">
              <a:solidFill>
                <a:schemeClr val="tx2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r>
              <a:rPr lang="en-US" altLang="ko-KR" sz="1100" dirty="0">
                <a:solidFill>
                  <a:schemeClr val="tx2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“requestID": </a:t>
            </a:r>
            <a:r>
              <a:rPr lang="en-US" altLang="ko-KR" sz="11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String</a:t>
            </a:r>
            <a:r>
              <a:rPr lang="en-US" altLang="ko-KR" sz="1100" dirty="0" smtClean="0">
                <a:solidFill>
                  <a:schemeClr val="tx2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,</a:t>
            </a:r>
            <a:endParaRPr lang="en-US" altLang="ko-KR" sz="1100" strike="sngStrike" dirty="0">
              <a:solidFill>
                <a:schemeClr val="accent1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r>
              <a:rPr lang="en-US" altLang="ko-KR" sz="1100" dirty="0">
                <a:solidFill>
                  <a:srgbClr val="FF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“time” : Date,</a:t>
            </a:r>
          </a:p>
          <a:p>
            <a:r>
              <a:rPr lang="en-US" altLang="ko-KR" sz="1100" dirty="0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</a:t>
            </a:r>
            <a:r>
              <a:rPr lang="en-US" altLang="ko-KR" sz="1100" dirty="0" smtClean="0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“service</a:t>
            </a:r>
            <a:r>
              <a:rPr lang="en-US" altLang="ko-KR" sz="1100" dirty="0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”: String</a:t>
            </a:r>
          </a:p>
          <a:p>
            <a:r>
              <a:rPr lang="en-US" altLang="ko-KR" sz="1100" dirty="0" smtClean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}</a:t>
            </a:r>
            <a:endParaRPr lang="en-US" altLang="ko-KR" sz="110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7731785"/>
      </p:ext>
    </p:extLst>
  </p:cSld>
  <p:clrMapOvr>
    <a:masterClrMapping/>
  </p:clrMapOvr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Smart Home Energy Framework : </a:t>
            </a:r>
            <a:br>
              <a:rPr lang="en-US" altLang="ko-KR" sz="3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2.2 </a:t>
            </a:r>
            <a:r>
              <a:rPr lang="en-US" altLang="ko-KR" sz="2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EMAP</a:t>
            </a:r>
            <a:r>
              <a:rPr lang="en-US" altLang="ko-KR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ko-KR" sz="28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CoAP</a:t>
            </a:r>
            <a:r>
              <a:rPr lang="en-US" altLang="ko-KR" sz="2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/JSON</a:t>
            </a:r>
            <a:r>
              <a:rPr lang="en-US" altLang="ko-KR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MQTT/JSON) : Session Setup</a:t>
            </a:r>
            <a:endParaRPr lang="ko-KR" alt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직사각형 11"/>
          <p:cNvSpPr/>
          <p:nvPr/>
        </p:nvSpPr>
        <p:spPr bwMode="auto">
          <a:xfrm>
            <a:off x="467544" y="1605406"/>
            <a:ext cx="8355796" cy="832421"/>
          </a:xfrm>
          <a:prstGeom prst="rect">
            <a:avLst/>
          </a:prstGeom>
          <a:solidFill>
            <a:schemeClr val="bg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굴림" pitchFamily="50" charset="-127"/>
              <a:cs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062454" y="1907540"/>
            <a:ext cx="139018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Client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EMA 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4" name="직선 화살표 연결선 13"/>
          <p:cNvCxnSpPr/>
          <p:nvPr/>
        </p:nvCxnSpPr>
        <p:spPr bwMode="auto">
          <a:xfrm>
            <a:off x="2195736" y="1901443"/>
            <a:ext cx="4707807" cy="0"/>
          </a:xfrm>
          <a:prstGeom prst="straightConnector1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arrow" w="med" len="med"/>
            <a:tailEnd type="none"/>
          </a:ln>
          <a:effectLst/>
        </p:spPr>
      </p:cxnSp>
      <p:sp>
        <p:nvSpPr>
          <p:cNvPr id="16" name="TextBox 15"/>
          <p:cNvSpPr txBox="1"/>
          <p:nvPr/>
        </p:nvSpPr>
        <p:spPr>
          <a:xfrm>
            <a:off x="629265" y="1907540"/>
            <a:ext cx="1428596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Server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EMA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7" name="직선 화살표 연결선 16"/>
          <p:cNvCxnSpPr/>
          <p:nvPr/>
        </p:nvCxnSpPr>
        <p:spPr bwMode="auto">
          <a:xfrm flipH="1">
            <a:off x="2195736" y="2276872"/>
            <a:ext cx="4707808" cy="0"/>
          </a:xfrm>
          <a:prstGeom prst="straightConnector1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arrow" w="med" len="med"/>
            <a:tailEnd type="none"/>
          </a:ln>
          <a:effectLst/>
        </p:spPr>
      </p:cxnSp>
      <p:sp>
        <p:nvSpPr>
          <p:cNvPr id="29" name="TextBox 28"/>
          <p:cNvSpPr txBox="1"/>
          <p:nvPr/>
        </p:nvSpPr>
        <p:spPr>
          <a:xfrm>
            <a:off x="3526280" y="1969095"/>
            <a:ext cx="17475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300" dirty="0" smtClean="0">
                <a:latin typeface="Arial" panose="020B0604020202020204" pitchFamily="34" charset="0"/>
                <a:cs typeface="Arial" panose="020B0604020202020204" pitchFamily="34" charset="0"/>
              </a:rPr>
              <a:t>(12)</a:t>
            </a:r>
            <a:r>
              <a:rPr lang="en-US" altLang="ko-K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DistributeEvent</a:t>
            </a:r>
            <a:endParaRPr lang="en-US" altLang="ko-KR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526280" y="1609055"/>
            <a:ext cx="16422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 smtClean="0">
                <a:latin typeface="Arial" panose="020B0604020202020204" pitchFamily="34" charset="0"/>
                <a:cs typeface="Arial" panose="020B0604020202020204" pitchFamily="34" charset="0"/>
              </a:rPr>
              <a:t>(11) </a:t>
            </a:r>
            <a:r>
              <a:rPr lang="en-US" altLang="ko-K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RequestEvent</a:t>
            </a:r>
            <a:endParaRPr lang="ko-KR" altLang="en-US" sz="13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432047" y="2454115"/>
            <a:ext cx="647149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(12) DistributeEvent</a:t>
            </a:r>
            <a:endParaRPr lang="en-US" altLang="ko-KR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ko-K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	PUT : </a:t>
            </a:r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altLang="ko-K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EMAP/CEMA/1.0b/SessionSetup</a:t>
            </a:r>
            <a:endParaRPr lang="en-US" altLang="ko-KR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ko-K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	Payload : DistributeEvent</a:t>
            </a:r>
            <a:endParaRPr lang="ko-KR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ko-KR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0" y="0"/>
            <a:ext cx="246516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파란색 </a:t>
            </a:r>
            <a:r>
              <a:rPr lang="en-US" altLang="ko-KR" sz="12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ko-KR" altLang="en-US" sz="12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기존 </a:t>
            </a:r>
            <a:r>
              <a:rPr lang="en-US" altLang="ko-KR" sz="12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OpenADR</a:t>
            </a:r>
            <a:r>
              <a:rPr lang="ko-KR" altLang="en-US" sz="12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2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Tag </a:t>
            </a:r>
            <a:r>
              <a:rPr lang="ko-KR" altLang="en-US" sz="12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부분</a:t>
            </a:r>
            <a:endParaRPr lang="en-US" altLang="ko-KR" sz="12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ko-KR" altLang="en-US" sz="1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빨간색 </a:t>
            </a:r>
            <a:r>
              <a:rPr lang="en-US" altLang="ko-KR" sz="1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OpenADR</a:t>
            </a:r>
            <a:r>
              <a:rPr lang="ko-KR" altLang="en-US" sz="1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확장된 </a:t>
            </a:r>
            <a:r>
              <a:rPr lang="en-US" altLang="ko-KR" sz="1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Profile</a:t>
            </a:r>
          </a:p>
          <a:p>
            <a:r>
              <a:rPr lang="ko-KR" altLang="en-US" sz="12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초록색 </a:t>
            </a:r>
            <a:r>
              <a:rPr lang="en-US" altLang="ko-KR" sz="12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ko-KR" altLang="en-US" sz="1200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삭제 또는 변경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083825" y="1595443"/>
            <a:ext cx="17395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EMAP CoAP/JSON</a:t>
            </a:r>
            <a:endParaRPr lang="ko-KR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502374" y="3201357"/>
            <a:ext cx="8534122" cy="3323987"/>
            <a:chOff x="213174" y="3106013"/>
            <a:chExt cx="8534122" cy="3323987"/>
          </a:xfrm>
        </p:grpSpPr>
        <p:sp>
          <p:nvSpPr>
            <p:cNvPr id="20" name="TextBox 19"/>
            <p:cNvSpPr txBox="1"/>
            <p:nvPr/>
          </p:nvSpPr>
          <p:spPr>
            <a:xfrm>
              <a:off x="213174" y="3106013"/>
              <a:ext cx="2251988" cy="1995519"/>
            </a:xfrm>
            <a:prstGeom prst="rect">
              <a:avLst/>
            </a:prstGeom>
            <a:noFill/>
            <a:ln>
              <a:solidFill>
                <a:schemeClr val="bg2">
                  <a:lumMod val="50000"/>
                </a:schemeClr>
              </a:solidFill>
            </a:ln>
          </p:spPr>
          <p:txBody>
            <a:bodyPr wrap="square" lIns="108000" tIns="108000" rIns="108000" bIns="108000" rtlCol="0" anchor="ctr">
              <a:spAutoFit/>
            </a:bodyPr>
            <a:lstStyle/>
            <a:p>
              <a:r>
                <a:rPr lang="en-US" altLang="ko-KR" sz="1050" b="1" dirty="0" smtClean="0">
                  <a:solidFill>
                    <a:srgbClr val="000000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Arial" panose="020B0604020202020204" pitchFamily="34" charset="0"/>
                </a:rPr>
                <a:t>DistributeEvent Object</a:t>
              </a:r>
              <a:r>
                <a:rPr lang="en-US" altLang="ko-KR" sz="1050" dirty="0" smtClean="0">
                  <a:solidFill>
                    <a:srgbClr val="000000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Arial" panose="020B0604020202020204" pitchFamily="34" charset="0"/>
                </a:rPr>
                <a:t>{</a:t>
              </a:r>
              <a:endParaRPr lang="en-US" altLang="ko-KR" sz="1050" dirty="0">
                <a:solidFill>
                  <a:srgbClr val="000000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endParaRPr>
            </a:p>
            <a:p>
              <a:r>
                <a:rPr lang="en-US" altLang="ko-KR" sz="1050" dirty="0">
                  <a:solidFill>
                    <a:srgbClr val="000000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Arial" panose="020B0604020202020204" pitchFamily="34" charset="0"/>
                </a:rPr>
                <a:t>   </a:t>
              </a:r>
              <a:r>
                <a:rPr lang="en-US" altLang="ko-KR" sz="1050" dirty="0" smtClean="0">
                  <a:solidFill>
                    <a:srgbClr val="000000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Arial" panose="020B0604020202020204" pitchFamily="34" charset="0"/>
                </a:rPr>
                <a:t>“SrcEMA” : String,</a:t>
              </a:r>
            </a:p>
            <a:p>
              <a:r>
                <a:rPr lang="en-US" altLang="ko-KR" sz="1050" dirty="0" smtClean="0">
                  <a:solidFill>
                    <a:srgbClr val="000000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Arial" panose="020B0604020202020204" pitchFamily="34" charset="0"/>
                </a:rPr>
                <a:t>   “DestEMA” </a:t>
              </a:r>
              <a:r>
                <a:rPr lang="en-US" altLang="ko-KR" sz="1050" dirty="0">
                  <a:solidFill>
                    <a:srgbClr val="000000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Arial" panose="020B0604020202020204" pitchFamily="34" charset="0"/>
                </a:rPr>
                <a:t>: </a:t>
              </a:r>
              <a:r>
                <a:rPr lang="en-US" altLang="ko-KR" sz="1050" dirty="0" smtClean="0">
                  <a:solidFill>
                    <a:srgbClr val="000000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Arial" panose="020B0604020202020204" pitchFamily="34" charset="0"/>
                </a:rPr>
                <a:t>String,</a:t>
              </a:r>
            </a:p>
            <a:p>
              <a:r>
                <a:rPr lang="en-US" altLang="ko-KR" sz="1050" dirty="0" smtClean="0">
                  <a:solidFill>
                    <a:srgbClr val="000000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Arial" panose="020B0604020202020204" pitchFamily="34" charset="0"/>
                </a:rPr>
                <a:t>   “</a:t>
              </a:r>
              <a:r>
                <a:rPr lang="en-US" altLang="ko-KR" sz="1050" dirty="0">
                  <a:solidFill>
                    <a:srgbClr val="000000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Arial" panose="020B0604020202020204" pitchFamily="34" charset="0"/>
                </a:rPr>
                <a:t>requestID” : String,</a:t>
              </a:r>
              <a:endParaRPr lang="en-US" altLang="ko-KR" sz="1050" dirty="0" smtClean="0">
                <a:solidFill>
                  <a:srgbClr val="000000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endParaRPr>
            </a:p>
            <a:p>
              <a:r>
                <a:rPr lang="en-US" altLang="ko-KR" sz="1050" b="1" dirty="0">
                  <a:solidFill>
                    <a:srgbClr val="000000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Arial" panose="020B0604020202020204" pitchFamily="34" charset="0"/>
                </a:rPr>
                <a:t> </a:t>
              </a:r>
              <a:r>
                <a:rPr lang="en-US" altLang="ko-KR" sz="1050" b="1" dirty="0" smtClean="0">
                  <a:solidFill>
                    <a:srgbClr val="000000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Arial" panose="020B0604020202020204" pitchFamily="34" charset="0"/>
                </a:rPr>
                <a:t>  “response” : Array,</a:t>
              </a:r>
            </a:p>
            <a:p>
              <a:r>
                <a:rPr lang="en-US" altLang="ko-KR" sz="1050" b="1" dirty="0">
                  <a:solidFill>
                    <a:srgbClr val="000000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Arial" panose="020B0604020202020204" pitchFamily="34" charset="0"/>
                </a:rPr>
                <a:t> </a:t>
              </a:r>
              <a:r>
                <a:rPr lang="en-US" altLang="ko-KR" sz="1050" b="1" dirty="0" smtClean="0">
                  <a:solidFill>
                    <a:srgbClr val="000000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Arial" panose="020B0604020202020204" pitchFamily="34" charset="0"/>
                </a:rPr>
                <a:t>  “event” : Array,</a:t>
              </a:r>
            </a:p>
            <a:p>
              <a:r>
                <a:rPr lang="en-US" altLang="ko-KR" sz="1050" b="1" dirty="0">
                  <a:solidFill>
                    <a:srgbClr val="000000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Arial" panose="020B0604020202020204" pitchFamily="34" charset="0"/>
                </a:rPr>
                <a:t> </a:t>
              </a:r>
              <a:r>
                <a:rPr lang="en-US" altLang="ko-KR" sz="1050" b="1" dirty="0" smtClean="0">
                  <a:solidFill>
                    <a:srgbClr val="000000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Arial" panose="020B0604020202020204" pitchFamily="34" charset="0"/>
                </a:rPr>
                <a:t>  </a:t>
              </a:r>
              <a:r>
                <a:rPr lang="en-US" altLang="ko-KR" sz="1050" dirty="0" smtClean="0">
                  <a:solidFill>
                    <a:srgbClr val="000000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Arial" panose="020B0604020202020204" pitchFamily="34" charset="0"/>
                </a:rPr>
                <a:t>“</a:t>
              </a:r>
              <a:r>
                <a:rPr lang="en-US" altLang="ko-KR" sz="1050" dirty="0">
                  <a:solidFill>
                    <a:srgbClr val="000000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Arial" panose="020B0604020202020204" pitchFamily="34" charset="0"/>
                </a:rPr>
                <a:t>r</a:t>
              </a:r>
              <a:r>
                <a:rPr lang="en-US" altLang="ko-KR" sz="1050" dirty="0" smtClean="0">
                  <a:solidFill>
                    <a:srgbClr val="000000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Arial" panose="020B0604020202020204" pitchFamily="34" charset="0"/>
                </a:rPr>
                <a:t>esponseRequired</a:t>
              </a:r>
              <a:r>
                <a:rPr lang="en-US" altLang="ko-KR" sz="1050" dirty="0">
                  <a:solidFill>
                    <a:srgbClr val="000000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Arial" panose="020B0604020202020204" pitchFamily="34" charset="0"/>
                </a:rPr>
                <a:t>” : </a:t>
              </a:r>
              <a:r>
                <a:rPr lang="en-US" altLang="ko-KR" sz="1050" dirty="0" smtClean="0">
                  <a:solidFill>
                    <a:srgbClr val="000000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Arial" panose="020B0604020202020204" pitchFamily="34" charset="0"/>
                </a:rPr>
                <a:t>String,</a:t>
              </a:r>
            </a:p>
            <a:p>
              <a:r>
                <a:rPr lang="en-US" altLang="ko-KR" sz="1050" dirty="0">
                  <a:solidFill>
                    <a:schemeClr val="accent2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Arial" panose="020B0604020202020204" pitchFamily="34" charset="0"/>
                </a:rPr>
                <a:t> </a:t>
              </a:r>
              <a:r>
                <a:rPr lang="en-US" altLang="ko-KR" sz="1050" dirty="0" smtClean="0">
                  <a:solidFill>
                    <a:schemeClr val="accent2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Arial" panose="020B0604020202020204" pitchFamily="34" charset="0"/>
                </a:rPr>
                <a:t>  “service” : String,</a:t>
              </a:r>
            </a:p>
            <a:p>
              <a:r>
                <a:rPr lang="en-US" altLang="ko-KR" sz="1050" dirty="0">
                  <a:solidFill>
                    <a:srgbClr val="FF0000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Arial" panose="020B0604020202020204" pitchFamily="34" charset="0"/>
                </a:rPr>
                <a:t> </a:t>
              </a:r>
              <a:r>
                <a:rPr lang="en-US" altLang="ko-KR" sz="1050" dirty="0" smtClean="0">
                  <a:solidFill>
                    <a:srgbClr val="FF0000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Arial" panose="020B0604020202020204" pitchFamily="34" charset="0"/>
                </a:rPr>
                <a:t>  “time” : Date</a:t>
              </a:r>
              <a:endParaRPr lang="en-US" altLang="ko-KR" sz="1050" dirty="0">
                <a:solidFill>
                  <a:srgbClr val="FF0000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endParaRPr>
            </a:p>
            <a:p>
              <a:r>
                <a:rPr lang="en-US" altLang="ko-KR" sz="1050" dirty="0" smtClean="0">
                  <a:solidFill>
                    <a:srgbClr val="000000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Arial" panose="020B0604020202020204" pitchFamily="34" charset="0"/>
                </a:rPr>
                <a:t>}</a:t>
              </a:r>
              <a:endParaRPr lang="en-US" altLang="ko-KR" sz="1050" dirty="0">
                <a:solidFill>
                  <a:srgbClr val="000000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endParaRPr>
            </a:p>
            <a:p>
              <a:endParaRPr lang="en-US" altLang="ko-KR" sz="1050" dirty="0">
                <a:solidFill>
                  <a:srgbClr val="000000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613523" y="3106013"/>
              <a:ext cx="2534541" cy="332398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event</a:t>
              </a:r>
              <a:r>
                <a:rPr lang="en-US" altLang="ko-KR" sz="10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ko-KR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Array</a:t>
              </a:r>
              <a:r>
                <a:rPr lang="en-US" altLang="ko-KR" sz="1000" dirty="0">
                  <a:latin typeface="Arial" panose="020B0604020202020204" pitchFamily="34" charset="0"/>
                  <a:cs typeface="Arial" panose="020B0604020202020204" pitchFamily="34" charset="0"/>
                </a:rPr>
                <a:t>{</a:t>
              </a:r>
            </a:p>
            <a:p>
              <a:r>
                <a:rPr lang="en-US" altLang="ko-KR" sz="1000" dirty="0">
                  <a:solidFill>
                    <a:srgbClr val="000000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Arial" panose="020B0604020202020204" pitchFamily="34" charset="0"/>
                </a:rPr>
                <a:t>    “eventID” : String</a:t>
              </a:r>
              <a:r>
                <a:rPr lang="en-US" altLang="ko-KR" sz="1000" dirty="0" smtClean="0">
                  <a:solidFill>
                    <a:srgbClr val="000000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Arial" panose="020B0604020202020204" pitchFamily="34" charset="0"/>
                </a:rPr>
                <a:t>,</a:t>
              </a:r>
            </a:p>
            <a:p>
              <a:r>
                <a:rPr lang="en-US" altLang="ko-KR" sz="1000" b="1" dirty="0">
                  <a:solidFill>
                    <a:srgbClr val="000000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Arial" panose="020B0604020202020204" pitchFamily="34" charset="0"/>
                </a:rPr>
                <a:t> </a:t>
              </a:r>
              <a:r>
                <a:rPr lang="en-US" altLang="ko-KR" sz="1000" b="1" dirty="0" smtClean="0">
                  <a:solidFill>
                    <a:srgbClr val="000000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Arial" panose="020B0604020202020204" pitchFamily="34" charset="0"/>
                </a:rPr>
                <a:t>   “eventSignals” : Array,</a:t>
              </a:r>
              <a:endParaRPr lang="en-US" altLang="ko-KR" sz="1000" b="1" dirty="0">
                <a:solidFill>
                  <a:srgbClr val="000000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endParaRPr>
            </a:p>
            <a:p>
              <a:r>
                <a:rPr lang="en-US" altLang="ko-KR" sz="1000" dirty="0">
                  <a:solidFill>
                    <a:srgbClr val="000000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Arial" panose="020B0604020202020204" pitchFamily="34" charset="0"/>
                </a:rPr>
                <a:t>    “modificationNumber” : Integer,</a:t>
              </a:r>
            </a:p>
            <a:p>
              <a:r>
                <a:rPr lang="en-US" altLang="ko-KR" sz="1000" dirty="0">
                  <a:solidFill>
                    <a:srgbClr val="000000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Arial" panose="020B0604020202020204" pitchFamily="34" charset="0"/>
                </a:rPr>
                <a:t>    “modificationReason” : String,</a:t>
              </a:r>
            </a:p>
            <a:p>
              <a:r>
                <a:rPr lang="en-US" altLang="ko-KR" sz="1000" dirty="0">
                  <a:solidFill>
                    <a:srgbClr val="000000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Arial" panose="020B0604020202020204" pitchFamily="34" charset="0"/>
                </a:rPr>
                <a:t>    “priority” : Integer,</a:t>
              </a:r>
            </a:p>
            <a:p>
              <a:r>
                <a:rPr lang="en-US" altLang="ko-KR" sz="1000" dirty="0">
                  <a:solidFill>
                    <a:srgbClr val="000000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Arial" panose="020B0604020202020204" pitchFamily="34" charset="0"/>
                </a:rPr>
                <a:t>    </a:t>
              </a:r>
              <a:r>
                <a:rPr lang="en-US" altLang="ko-KR" sz="1000" dirty="0" smtClean="0">
                  <a:solidFill>
                    <a:srgbClr val="000000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Arial" panose="020B0604020202020204" pitchFamily="34" charset="0"/>
                </a:rPr>
                <a:t>“marketContext</a:t>
              </a:r>
              <a:r>
                <a:rPr lang="en-US" altLang="ko-KR" sz="1000" dirty="0">
                  <a:solidFill>
                    <a:srgbClr val="000000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Arial" panose="020B0604020202020204" pitchFamily="34" charset="0"/>
                </a:rPr>
                <a:t>” : String,</a:t>
              </a:r>
            </a:p>
            <a:p>
              <a:r>
                <a:rPr lang="en-US" altLang="ko-KR" sz="1000" dirty="0">
                  <a:latin typeface="Arial" panose="020B0604020202020204" pitchFamily="34" charset="0"/>
                  <a:ea typeface="굴림" panose="020B0600000101010101" pitchFamily="50" charset="-127"/>
                  <a:cs typeface="Arial" panose="020B0604020202020204" pitchFamily="34" charset="0"/>
                </a:rPr>
                <a:t>    “createdDataTime” : Date,</a:t>
              </a:r>
            </a:p>
            <a:p>
              <a:r>
                <a:rPr lang="en-US" altLang="ko-KR" sz="1000" dirty="0">
                  <a:latin typeface="Arial" panose="020B0604020202020204" pitchFamily="34" charset="0"/>
                  <a:ea typeface="굴림" panose="020B0600000101010101" pitchFamily="50" charset="-127"/>
                  <a:cs typeface="Arial" panose="020B0604020202020204" pitchFamily="34" charset="0"/>
                </a:rPr>
                <a:t>    “eventStatus” : String,</a:t>
              </a:r>
            </a:p>
            <a:p>
              <a:r>
                <a:rPr lang="en-US" altLang="ko-KR" sz="1000" dirty="0">
                  <a:latin typeface="Arial" panose="020B0604020202020204" pitchFamily="34" charset="0"/>
                  <a:ea typeface="굴림" panose="020B0600000101010101" pitchFamily="50" charset="-127"/>
                  <a:cs typeface="Arial" panose="020B0604020202020204" pitchFamily="34" charset="0"/>
                </a:rPr>
                <a:t>    “testEvent” : Boolean,</a:t>
              </a:r>
            </a:p>
            <a:p>
              <a:r>
                <a:rPr lang="en-US" altLang="ko-KR" sz="1000" dirty="0">
                  <a:latin typeface="Arial" panose="020B0604020202020204" pitchFamily="34" charset="0"/>
                  <a:ea typeface="굴림" panose="020B0600000101010101" pitchFamily="50" charset="-127"/>
                  <a:cs typeface="Arial" panose="020B0604020202020204" pitchFamily="34" charset="0"/>
                </a:rPr>
                <a:t>    “vtnComment” : </a:t>
              </a:r>
              <a:r>
                <a:rPr lang="en-US" altLang="ko-KR" sz="1000" dirty="0" smtClean="0">
                  <a:latin typeface="Arial" panose="020B0604020202020204" pitchFamily="34" charset="0"/>
                  <a:ea typeface="굴림" panose="020B0600000101010101" pitchFamily="50" charset="-127"/>
                  <a:cs typeface="Arial" panose="020B0604020202020204" pitchFamily="34" charset="0"/>
                </a:rPr>
                <a:t>String,</a:t>
              </a:r>
            </a:p>
            <a:p>
              <a:r>
                <a:rPr lang="en-US" altLang="ko-KR" sz="1000" dirty="0">
                  <a:latin typeface="Arial" panose="020B0604020202020204" pitchFamily="34" charset="0"/>
                  <a:ea typeface="굴림" panose="020B0600000101010101" pitchFamily="50" charset="-127"/>
                  <a:cs typeface="Arial" panose="020B0604020202020204" pitchFamily="34" charset="0"/>
                </a:rPr>
                <a:t> </a:t>
              </a:r>
              <a:r>
                <a:rPr lang="en-US" altLang="ko-KR" sz="1000" dirty="0" smtClean="0">
                  <a:latin typeface="Arial" panose="020B0604020202020204" pitchFamily="34" charset="0"/>
                  <a:ea typeface="굴림" panose="020B0600000101010101" pitchFamily="50" charset="-127"/>
                  <a:cs typeface="Arial" panose="020B0604020202020204" pitchFamily="34" charset="0"/>
                </a:rPr>
                <a:t>   “</a:t>
              </a:r>
              <a:r>
                <a:rPr lang="en-US" altLang="ko-KR" sz="1000" dirty="0">
                  <a:latin typeface="Arial" panose="020B0604020202020204" pitchFamily="34" charset="0"/>
                  <a:ea typeface="굴림" panose="020B0600000101010101" pitchFamily="50" charset="-127"/>
                  <a:cs typeface="Arial" panose="020B0604020202020204" pitchFamily="34" charset="0"/>
                </a:rPr>
                <a:t>dtstart” : Date,</a:t>
              </a:r>
            </a:p>
            <a:p>
              <a:r>
                <a:rPr lang="en-US" altLang="ko-KR" sz="1000" dirty="0">
                  <a:latin typeface="Arial" panose="020B0604020202020204" pitchFamily="34" charset="0"/>
                  <a:ea typeface="굴림" panose="020B0600000101010101" pitchFamily="50" charset="-127"/>
                  <a:cs typeface="Arial" panose="020B0604020202020204" pitchFamily="34" charset="0"/>
                </a:rPr>
                <a:t>   </a:t>
              </a:r>
              <a:r>
                <a:rPr lang="en-US" altLang="ko-KR" sz="1000" dirty="0" smtClean="0">
                  <a:latin typeface="Arial" panose="020B0604020202020204" pitchFamily="34" charset="0"/>
                  <a:ea typeface="굴림" panose="020B0600000101010101" pitchFamily="50" charset="-127"/>
                  <a:cs typeface="Arial" panose="020B0604020202020204" pitchFamily="34" charset="0"/>
                </a:rPr>
                <a:t> “</a:t>
              </a:r>
              <a:r>
                <a:rPr lang="en-US" altLang="ko-KR" sz="1000" dirty="0">
                  <a:latin typeface="Arial" panose="020B0604020202020204" pitchFamily="34" charset="0"/>
                  <a:ea typeface="굴림" panose="020B0600000101010101" pitchFamily="50" charset="-127"/>
                  <a:cs typeface="Arial" panose="020B0604020202020204" pitchFamily="34" charset="0"/>
                </a:rPr>
                <a:t>duration” : String</a:t>
              </a:r>
              <a:r>
                <a:rPr lang="en-US" altLang="ko-KR" sz="1000" dirty="0" smtClean="0">
                  <a:latin typeface="Arial" panose="020B0604020202020204" pitchFamily="34" charset="0"/>
                  <a:ea typeface="굴림" panose="020B0600000101010101" pitchFamily="50" charset="-127"/>
                  <a:cs typeface="Arial" panose="020B0604020202020204" pitchFamily="34" charset="0"/>
                </a:rPr>
                <a:t>,</a:t>
              </a:r>
            </a:p>
            <a:p>
              <a:r>
                <a:rPr lang="en-US" altLang="ko-KR" sz="1000" dirty="0">
                  <a:latin typeface="Arial" panose="020B0604020202020204" pitchFamily="34" charset="0"/>
                  <a:ea typeface="굴림" panose="020B0600000101010101" pitchFamily="50" charset="-127"/>
                  <a:cs typeface="Arial" panose="020B0604020202020204" pitchFamily="34" charset="0"/>
                </a:rPr>
                <a:t> </a:t>
              </a:r>
              <a:r>
                <a:rPr lang="en-US" altLang="ko-KR" sz="1000" dirty="0" smtClean="0">
                  <a:latin typeface="Arial" panose="020B0604020202020204" pitchFamily="34" charset="0"/>
                  <a:ea typeface="굴림" panose="020B0600000101010101" pitchFamily="50" charset="-127"/>
                  <a:cs typeface="Arial" panose="020B0604020202020204" pitchFamily="34" charset="0"/>
                </a:rPr>
                <a:t>   “properties” : String,</a:t>
              </a:r>
            </a:p>
            <a:p>
              <a:r>
                <a:rPr lang="en-US" altLang="ko-KR" sz="1000" dirty="0">
                  <a:latin typeface="Arial" panose="020B0604020202020204" pitchFamily="34" charset="0"/>
                  <a:ea typeface="굴림" panose="020B0600000101010101" pitchFamily="50" charset="-127"/>
                  <a:cs typeface="Arial" panose="020B0604020202020204" pitchFamily="34" charset="0"/>
                </a:rPr>
                <a:t> </a:t>
              </a:r>
              <a:r>
                <a:rPr lang="en-US" altLang="ko-KR" sz="1000" dirty="0" smtClean="0">
                  <a:latin typeface="Arial" panose="020B0604020202020204" pitchFamily="34" charset="0"/>
                  <a:ea typeface="굴림" panose="020B0600000101010101" pitchFamily="50" charset="-127"/>
                  <a:cs typeface="Arial" panose="020B0604020202020204" pitchFamily="34" charset="0"/>
                </a:rPr>
                <a:t>   “components” : String,</a:t>
              </a:r>
            </a:p>
            <a:p>
              <a:r>
                <a:rPr lang="en-US" altLang="ko-KR" sz="1000" dirty="0">
                  <a:latin typeface="Arial" panose="020B0604020202020204" pitchFamily="34" charset="0"/>
                  <a:ea typeface="굴림" panose="020B0600000101010101" pitchFamily="50" charset="-127"/>
                  <a:cs typeface="Arial" panose="020B0604020202020204" pitchFamily="34" charset="0"/>
                </a:rPr>
                <a:t> </a:t>
              </a:r>
              <a:r>
                <a:rPr lang="en-US" altLang="ko-KR" sz="1000" dirty="0" smtClean="0">
                  <a:latin typeface="Arial" panose="020B0604020202020204" pitchFamily="34" charset="0"/>
                  <a:ea typeface="굴림" panose="020B0600000101010101" pitchFamily="50" charset="-127"/>
                  <a:cs typeface="Arial" panose="020B0604020202020204" pitchFamily="34" charset="0"/>
                </a:rPr>
                <a:t>   “</a:t>
              </a:r>
              <a:r>
                <a:rPr lang="en-US" altLang="ko-KR" sz="1000" dirty="0">
                  <a:latin typeface="Arial" panose="020B0604020202020204" pitchFamily="34" charset="0"/>
                  <a:cs typeface="Arial" panose="020B0604020202020204" pitchFamily="34" charset="0"/>
                </a:rPr>
                <a:t>specificDestEMA</a:t>
              </a:r>
              <a:r>
                <a:rPr lang="en-US" altLang="ko-KR" sz="1000" dirty="0" smtClean="0">
                  <a:latin typeface="Arial" panose="020B0604020202020204" pitchFamily="34" charset="0"/>
                  <a:ea typeface="굴림" panose="020B0600000101010101" pitchFamily="50" charset="-127"/>
                  <a:cs typeface="Arial" panose="020B0604020202020204" pitchFamily="34" charset="0"/>
                </a:rPr>
                <a:t>” : String,</a:t>
              </a:r>
            </a:p>
            <a:p>
              <a:r>
                <a:rPr lang="en-US" altLang="ko-KR" sz="1000" dirty="0">
                  <a:latin typeface="Arial" panose="020B0604020202020204" pitchFamily="34" charset="0"/>
                  <a:ea typeface="굴림" panose="020B0600000101010101" pitchFamily="50" charset="-127"/>
                  <a:cs typeface="Arial" panose="020B0604020202020204" pitchFamily="34" charset="0"/>
                </a:rPr>
                <a:t> </a:t>
              </a:r>
              <a:r>
                <a:rPr lang="en-US" altLang="ko-KR" sz="1000" dirty="0" smtClean="0">
                  <a:latin typeface="Arial" panose="020B0604020202020204" pitchFamily="34" charset="0"/>
                  <a:ea typeface="굴림" panose="020B0600000101010101" pitchFamily="50" charset="-127"/>
                  <a:cs typeface="Arial" panose="020B0604020202020204" pitchFamily="34" charset="0"/>
                </a:rPr>
                <a:t>   “tolerance” : String,</a:t>
              </a:r>
            </a:p>
            <a:p>
              <a:r>
                <a:rPr lang="en-US" altLang="ko-KR" sz="1000" dirty="0">
                  <a:latin typeface="Arial" panose="020B0604020202020204" pitchFamily="34" charset="0"/>
                  <a:ea typeface="굴림" panose="020B0600000101010101" pitchFamily="50" charset="-127"/>
                  <a:cs typeface="Arial" panose="020B0604020202020204" pitchFamily="34" charset="0"/>
                </a:rPr>
                <a:t> </a:t>
              </a:r>
              <a:r>
                <a:rPr lang="en-US" altLang="ko-KR" sz="1000" dirty="0" smtClean="0">
                  <a:latin typeface="Arial" panose="020B0604020202020204" pitchFamily="34" charset="0"/>
                  <a:ea typeface="굴림" panose="020B0600000101010101" pitchFamily="50" charset="-127"/>
                  <a:cs typeface="Arial" panose="020B0604020202020204" pitchFamily="34" charset="0"/>
                </a:rPr>
                <a:t>   “notification” : String,</a:t>
              </a:r>
            </a:p>
            <a:p>
              <a:r>
                <a:rPr lang="en-US" altLang="ko-KR" sz="1000" dirty="0">
                  <a:latin typeface="Arial" panose="020B0604020202020204" pitchFamily="34" charset="0"/>
                  <a:ea typeface="굴림" panose="020B0600000101010101" pitchFamily="50" charset="-127"/>
                  <a:cs typeface="Arial" panose="020B0604020202020204" pitchFamily="34" charset="0"/>
                </a:rPr>
                <a:t> </a:t>
              </a:r>
              <a:r>
                <a:rPr lang="en-US" altLang="ko-KR" sz="1000" dirty="0" smtClean="0">
                  <a:latin typeface="Arial" panose="020B0604020202020204" pitchFamily="34" charset="0"/>
                  <a:ea typeface="굴림" panose="020B0600000101010101" pitchFamily="50" charset="-127"/>
                  <a:cs typeface="Arial" panose="020B0604020202020204" pitchFamily="34" charset="0"/>
                </a:rPr>
                <a:t>   “rampUp” : String,</a:t>
              </a:r>
            </a:p>
            <a:p>
              <a:r>
                <a:rPr lang="en-US" altLang="ko-KR" sz="1000" dirty="0">
                  <a:latin typeface="Arial" panose="020B0604020202020204" pitchFamily="34" charset="0"/>
                  <a:ea typeface="굴림" panose="020B0600000101010101" pitchFamily="50" charset="-127"/>
                  <a:cs typeface="Arial" panose="020B0604020202020204" pitchFamily="34" charset="0"/>
                </a:rPr>
                <a:t> </a:t>
              </a:r>
              <a:r>
                <a:rPr lang="en-US" altLang="ko-KR" sz="1000" dirty="0" smtClean="0">
                  <a:latin typeface="Arial" panose="020B0604020202020204" pitchFamily="34" charset="0"/>
                  <a:ea typeface="굴림" panose="020B0600000101010101" pitchFamily="50" charset="-127"/>
                  <a:cs typeface="Arial" panose="020B0604020202020204" pitchFamily="34" charset="0"/>
                </a:rPr>
                <a:t>   “recovery” : String</a:t>
              </a:r>
            </a:p>
            <a:p>
              <a:r>
                <a:rPr lang="en-US" altLang="ko-KR" sz="10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}</a:t>
              </a:r>
              <a:endParaRPr lang="ko-KR" altLang="en-US" sz="1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5296425" y="5301208"/>
              <a:ext cx="2172261" cy="86177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intervals</a:t>
              </a:r>
              <a:r>
                <a:rPr lang="en-US" altLang="ko-KR" sz="10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ko-KR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Array</a:t>
              </a:r>
              <a:r>
                <a:rPr lang="en-US" altLang="ko-KR" sz="10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{</a:t>
              </a:r>
            </a:p>
            <a:p>
              <a:r>
                <a:rPr lang="en-US" altLang="ko-KR" sz="10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ko-KR" sz="10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ko-KR" sz="1000" dirty="0">
                  <a:solidFill>
                    <a:srgbClr val="000000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Arial" panose="020B0604020202020204" pitchFamily="34" charset="0"/>
                </a:rPr>
                <a:t> “duration” : String,</a:t>
              </a:r>
            </a:p>
            <a:p>
              <a:r>
                <a:rPr lang="en-US" altLang="ko-KR" sz="1000" dirty="0">
                  <a:solidFill>
                    <a:srgbClr val="000000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Arial" panose="020B0604020202020204" pitchFamily="34" charset="0"/>
                </a:rPr>
                <a:t>   </a:t>
              </a:r>
              <a:r>
                <a:rPr lang="en-US" altLang="ko-KR" sz="1000" dirty="0" smtClean="0">
                  <a:solidFill>
                    <a:srgbClr val="000000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Arial" panose="020B0604020202020204" pitchFamily="34" charset="0"/>
                </a:rPr>
                <a:t>“</a:t>
              </a:r>
              <a:r>
                <a:rPr lang="en-US" altLang="ko-KR" sz="1000" dirty="0">
                  <a:solidFill>
                    <a:srgbClr val="000000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Arial" panose="020B0604020202020204" pitchFamily="34" charset="0"/>
                </a:rPr>
                <a:t>uid” : Integer</a:t>
              </a:r>
              <a:r>
                <a:rPr lang="en-US" altLang="ko-KR" sz="1000" dirty="0" smtClean="0">
                  <a:solidFill>
                    <a:srgbClr val="000000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Arial" panose="020B0604020202020204" pitchFamily="34" charset="0"/>
                </a:rPr>
                <a:t>,</a:t>
              </a:r>
            </a:p>
            <a:p>
              <a:r>
                <a:rPr lang="en-US" altLang="ko-KR" sz="1000" dirty="0">
                  <a:solidFill>
                    <a:srgbClr val="000000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Arial" panose="020B0604020202020204" pitchFamily="34" charset="0"/>
                </a:rPr>
                <a:t> </a:t>
              </a:r>
              <a:r>
                <a:rPr lang="en-US" altLang="ko-KR" sz="1000" dirty="0" smtClean="0">
                  <a:solidFill>
                    <a:srgbClr val="000000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Arial" panose="020B0604020202020204" pitchFamily="34" charset="0"/>
                </a:rPr>
                <a:t>  “value” : Double</a:t>
              </a:r>
              <a:endParaRPr lang="en-US" altLang="ko-KR" sz="10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en-US" altLang="ko-KR" sz="1000" dirty="0" smtClean="0">
                  <a:solidFill>
                    <a:srgbClr val="000000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Arial" panose="020B0604020202020204" pitchFamily="34" charset="0"/>
                </a:rPr>
                <a:t>}</a:t>
              </a:r>
              <a:endParaRPr lang="ko-KR" altLang="en-US" sz="1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213735" y="5238766"/>
              <a:ext cx="2121171" cy="86177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response</a:t>
              </a:r>
              <a:r>
                <a:rPr lang="en-US" altLang="ko-KR" sz="10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ko-KR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Array</a:t>
              </a:r>
              <a:r>
                <a:rPr lang="en-US" altLang="ko-KR" sz="10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{</a:t>
              </a:r>
            </a:p>
            <a:p>
              <a:r>
                <a:rPr lang="en-US" altLang="ko-KR" sz="10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ko-KR" sz="10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ko-KR" sz="1000" dirty="0">
                  <a:solidFill>
                    <a:srgbClr val="000000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Arial" panose="020B0604020202020204" pitchFamily="34" charset="0"/>
                </a:rPr>
                <a:t> </a:t>
              </a:r>
              <a:r>
                <a:rPr lang="en-US" altLang="ko-KR" sz="1000" dirty="0" smtClean="0">
                  <a:solidFill>
                    <a:srgbClr val="000000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Arial" panose="020B0604020202020204" pitchFamily="34" charset="0"/>
                </a:rPr>
                <a:t>“</a:t>
              </a:r>
              <a:r>
                <a:rPr lang="en-US" altLang="ko-KR" sz="1000" dirty="0">
                  <a:solidFill>
                    <a:srgbClr val="000000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Arial" panose="020B0604020202020204" pitchFamily="34" charset="0"/>
                </a:rPr>
                <a:t>requestID</a:t>
              </a:r>
              <a:r>
                <a:rPr lang="en-US" altLang="ko-KR" sz="1000" dirty="0" smtClean="0">
                  <a:solidFill>
                    <a:srgbClr val="000000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Arial" panose="020B0604020202020204" pitchFamily="34" charset="0"/>
                </a:rPr>
                <a:t>” </a:t>
              </a:r>
              <a:r>
                <a:rPr lang="en-US" altLang="ko-KR" sz="1000" dirty="0">
                  <a:solidFill>
                    <a:srgbClr val="000000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Arial" panose="020B0604020202020204" pitchFamily="34" charset="0"/>
                </a:rPr>
                <a:t>: String,</a:t>
              </a:r>
            </a:p>
            <a:p>
              <a:r>
                <a:rPr lang="en-US" altLang="ko-KR" sz="1000" dirty="0">
                  <a:solidFill>
                    <a:srgbClr val="000000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Arial" panose="020B0604020202020204" pitchFamily="34" charset="0"/>
                </a:rPr>
                <a:t>   </a:t>
              </a:r>
              <a:r>
                <a:rPr lang="en-US" altLang="ko-KR" sz="1000" dirty="0" smtClean="0">
                  <a:solidFill>
                    <a:srgbClr val="000000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Arial" panose="020B0604020202020204" pitchFamily="34" charset="0"/>
                </a:rPr>
                <a:t>“responseCode” </a:t>
              </a:r>
              <a:r>
                <a:rPr lang="en-US" altLang="ko-KR" sz="1000" dirty="0">
                  <a:solidFill>
                    <a:srgbClr val="000000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Arial" panose="020B0604020202020204" pitchFamily="34" charset="0"/>
                </a:rPr>
                <a:t>: Integer</a:t>
              </a:r>
              <a:r>
                <a:rPr lang="en-US" altLang="ko-KR" sz="1000" dirty="0" smtClean="0">
                  <a:solidFill>
                    <a:srgbClr val="000000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Arial" panose="020B0604020202020204" pitchFamily="34" charset="0"/>
                </a:rPr>
                <a:t>,</a:t>
              </a:r>
            </a:p>
            <a:p>
              <a:r>
                <a:rPr lang="en-US" altLang="ko-KR" sz="1000" dirty="0">
                  <a:solidFill>
                    <a:srgbClr val="000000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Arial" panose="020B0604020202020204" pitchFamily="34" charset="0"/>
                </a:rPr>
                <a:t> </a:t>
              </a:r>
              <a:r>
                <a:rPr lang="en-US" altLang="ko-KR" sz="1000" dirty="0" smtClean="0">
                  <a:solidFill>
                    <a:srgbClr val="000000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Arial" panose="020B0604020202020204" pitchFamily="34" charset="0"/>
                </a:rPr>
                <a:t>  “responseDescription” : String</a:t>
              </a:r>
              <a:endParaRPr lang="en-US" altLang="ko-KR" sz="10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en-US" altLang="ko-KR" sz="1000" dirty="0" smtClean="0">
                  <a:solidFill>
                    <a:srgbClr val="000000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Arial" panose="020B0604020202020204" pitchFamily="34" charset="0"/>
                </a:rPr>
                <a:t>}</a:t>
              </a:r>
              <a:endParaRPr lang="ko-KR" altLang="en-US" sz="1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5296425" y="3123211"/>
              <a:ext cx="3450871" cy="2064769"/>
            </a:xfrm>
            <a:prstGeom prst="rect">
              <a:avLst/>
            </a:prstGeom>
            <a:noFill/>
            <a:ln>
              <a:solidFill>
                <a:schemeClr val="bg2">
                  <a:lumMod val="50000"/>
                </a:schemeClr>
              </a:solidFill>
            </a:ln>
          </p:spPr>
          <p:txBody>
            <a:bodyPr wrap="square" lIns="108000" tIns="108000" rIns="108000" bIns="108000" rtlCol="0" anchor="ctr">
              <a:spAutoFit/>
            </a:bodyPr>
            <a:lstStyle/>
            <a:p>
              <a:r>
                <a:rPr lang="en-US" altLang="ko-KR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eventSignals</a:t>
              </a:r>
              <a:r>
                <a:rPr lang="en-US" sz="1000" dirty="0" smtClean="0">
                  <a:latin typeface="Arial" panose="020B0604020202020204" pitchFamily="34" charset="0"/>
                  <a:ea typeface="굴림" panose="020B0600000101010101" pitchFamily="50" charset="-127"/>
                  <a:cs typeface="Arial" panose="020B0604020202020204" pitchFamily="34" charset="0"/>
                </a:rPr>
                <a:t> </a:t>
              </a:r>
              <a:r>
                <a:rPr lang="en-US" sz="1000" b="1" dirty="0">
                  <a:latin typeface="Arial" panose="020B0604020202020204" pitchFamily="34" charset="0"/>
                  <a:ea typeface="굴림" panose="020B0600000101010101" pitchFamily="50" charset="-127"/>
                  <a:cs typeface="Arial" panose="020B0604020202020204" pitchFamily="34" charset="0"/>
                </a:rPr>
                <a:t>Object</a:t>
              </a:r>
              <a:r>
                <a:rPr lang="en-US" sz="1000" dirty="0" smtClean="0">
                  <a:latin typeface="Arial" panose="020B0604020202020204" pitchFamily="34" charset="0"/>
                  <a:ea typeface="굴림" panose="020B0600000101010101" pitchFamily="50" charset="-127"/>
                  <a:cs typeface="Arial" panose="020B0604020202020204" pitchFamily="34" charset="0"/>
                </a:rPr>
                <a:t>{</a:t>
              </a:r>
            </a:p>
            <a:p>
              <a:r>
                <a:rPr lang="en-US" sz="1000" dirty="0">
                  <a:latin typeface="Arial" panose="020B0604020202020204" pitchFamily="34" charset="0"/>
                  <a:ea typeface="굴림" panose="020B0600000101010101" pitchFamily="50" charset="-127"/>
                  <a:cs typeface="Arial" panose="020B0604020202020204" pitchFamily="34" charset="0"/>
                </a:rPr>
                <a:t> </a:t>
              </a:r>
              <a:r>
                <a:rPr lang="en-US" sz="1000" dirty="0" smtClean="0">
                  <a:latin typeface="Arial" panose="020B0604020202020204" pitchFamily="34" charset="0"/>
                  <a:ea typeface="굴림" panose="020B0600000101010101" pitchFamily="50" charset="-127"/>
                  <a:cs typeface="Arial" panose="020B0604020202020204" pitchFamily="34" charset="0"/>
                </a:rPr>
                <a:t>  “</a:t>
              </a:r>
              <a:r>
                <a:rPr lang="en-US" sz="1000" dirty="0">
                  <a:latin typeface="Arial" panose="020B0604020202020204" pitchFamily="34" charset="0"/>
                  <a:ea typeface="굴림" panose="020B0600000101010101" pitchFamily="50" charset="-127"/>
                  <a:cs typeface="Arial" panose="020B0604020202020204" pitchFamily="34" charset="0"/>
                </a:rPr>
                <a:t>e</a:t>
              </a:r>
              <a:r>
                <a:rPr lang="en-US" sz="1000" dirty="0" smtClean="0">
                  <a:latin typeface="Arial" panose="020B0604020202020204" pitchFamily="34" charset="0"/>
                  <a:ea typeface="굴림" panose="020B0600000101010101" pitchFamily="50" charset="-127"/>
                  <a:cs typeface="Arial" panose="020B0604020202020204" pitchFamily="34" charset="0"/>
                </a:rPr>
                <a:t>ventSignal” : String,</a:t>
              </a:r>
            </a:p>
            <a:p>
              <a:r>
                <a:rPr lang="en-US" sz="1000" b="1" dirty="0" smtClean="0">
                  <a:latin typeface="Arial" panose="020B0604020202020204" pitchFamily="34" charset="0"/>
                  <a:ea typeface="굴림" panose="020B0600000101010101" pitchFamily="50" charset="-127"/>
                  <a:cs typeface="Arial" panose="020B0604020202020204" pitchFamily="34" charset="0"/>
                </a:rPr>
                <a:t>   “</a:t>
              </a:r>
              <a:r>
                <a:rPr lang="en-US" altLang="ko-KR" sz="10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intervals” : Array,</a:t>
              </a:r>
            </a:p>
            <a:p>
              <a:r>
                <a:rPr lang="en-US" sz="1000" dirty="0">
                  <a:latin typeface="Arial" panose="020B0604020202020204" pitchFamily="34" charset="0"/>
                  <a:ea typeface="굴림" panose="020B0600000101010101" pitchFamily="50" charset="-127"/>
                  <a:cs typeface="Arial" panose="020B0604020202020204" pitchFamily="34" charset="0"/>
                </a:rPr>
                <a:t> </a:t>
              </a:r>
              <a:r>
                <a:rPr lang="en-US" sz="1000" dirty="0" smtClean="0">
                  <a:latin typeface="Arial" panose="020B0604020202020204" pitchFamily="34" charset="0"/>
                  <a:ea typeface="굴림" panose="020B0600000101010101" pitchFamily="50" charset="-127"/>
                  <a:cs typeface="Arial" panose="020B0604020202020204" pitchFamily="34" charset="0"/>
                </a:rPr>
                <a:t>  “signalName” : String,</a:t>
              </a:r>
            </a:p>
            <a:p>
              <a:r>
                <a:rPr lang="en-US" sz="1000" dirty="0">
                  <a:solidFill>
                    <a:srgbClr val="FF0000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Arial" panose="020B0604020202020204" pitchFamily="34" charset="0"/>
                </a:rPr>
                <a:t> </a:t>
              </a:r>
              <a:r>
                <a:rPr lang="en-US" sz="1000" dirty="0" smtClean="0">
                  <a:solidFill>
                    <a:srgbClr val="FF0000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Arial" panose="020B0604020202020204" pitchFamily="34" charset="0"/>
                </a:rPr>
                <a:t>  “signalType” : String,</a:t>
              </a:r>
            </a:p>
            <a:p>
              <a:r>
                <a:rPr lang="en-US" sz="1000" dirty="0">
                  <a:latin typeface="Arial" panose="020B0604020202020204" pitchFamily="34" charset="0"/>
                  <a:ea typeface="굴림" panose="020B0600000101010101" pitchFamily="50" charset="-127"/>
                  <a:cs typeface="Arial" panose="020B0604020202020204" pitchFamily="34" charset="0"/>
                </a:rPr>
                <a:t> </a:t>
              </a:r>
              <a:r>
                <a:rPr lang="en-US" sz="1000" dirty="0" smtClean="0">
                  <a:latin typeface="Arial" panose="020B0604020202020204" pitchFamily="34" charset="0"/>
                  <a:ea typeface="굴림" panose="020B0600000101010101" pitchFamily="50" charset="-127"/>
                  <a:cs typeface="Arial" panose="020B0604020202020204" pitchFamily="34" charset="0"/>
                </a:rPr>
                <a:t>  “signalID” : String,</a:t>
              </a:r>
            </a:p>
            <a:p>
              <a:r>
                <a:rPr lang="en-US" sz="1000" dirty="0">
                  <a:latin typeface="Arial" panose="020B0604020202020204" pitchFamily="34" charset="0"/>
                  <a:ea typeface="굴림" panose="020B0600000101010101" pitchFamily="50" charset="-127"/>
                  <a:cs typeface="Arial" panose="020B0604020202020204" pitchFamily="34" charset="0"/>
                </a:rPr>
                <a:t> </a:t>
              </a:r>
              <a:r>
                <a:rPr lang="en-US" sz="1000" dirty="0" smtClean="0">
                  <a:latin typeface="Arial" panose="020B0604020202020204" pitchFamily="34" charset="0"/>
                  <a:ea typeface="굴림" panose="020B0600000101010101" pitchFamily="50" charset="-127"/>
                  <a:cs typeface="Arial" panose="020B0604020202020204" pitchFamily="34" charset="0"/>
                </a:rPr>
                <a:t>  “currentValue”  : Double,</a:t>
              </a:r>
            </a:p>
            <a:p>
              <a:r>
                <a:rPr lang="en-US" sz="1000" dirty="0">
                  <a:solidFill>
                    <a:srgbClr val="FF0000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Arial" panose="020B0604020202020204" pitchFamily="34" charset="0"/>
                </a:rPr>
                <a:t> </a:t>
              </a:r>
              <a:r>
                <a:rPr lang="en-US" sz="1000" dirty="0" smtClean="0">
                  <a:solidFill>
                    <a:srgbClr val="FF0000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Arial" panose="020B0604020202020204" pitchFamily="34" charset="0"/>
                </a:rPr>
                <a:t>  “threshold” : Double,</a:t>
              </a:r>
            </a:p>
            <a:p>
              <a:r>
                <a:rPr lang="en-US" sz="1000" dirty="0">
                  <a:solidFill>
                    <a:srgbClr val="FF0000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Arial" panose="020B0604020202020204" pitchFamily="34" charset="0"/>
                </a:rPr>
                <a:t> </a:t>
              </a:r>
              <a:r>
                <a:rPr lang="en-US" sz="1000" dirty="0" smtClean="0">
                  <a:solidFill>
                    <a:srgbClr val="FF0000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Arial" panose="020B0604020202020204" pitchFamily="34" charset="0"/>
                </a:rPr>
                <a:t>  “capacity” :  Double,</a:t>
              </a:r>
            </a:p>
            <a:p>
              <a:r>
                <a:rPr lang="en-US" sz="1000" dirty="0">
                  <a:solidFill>
                    <a:srgbClr val="FF0000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Arial" panose="020B0604020202020204" pitchFamily="34" charset="0"/>
                </a:rPr>
                <a:t> </a:t>
              </a:r>
              <a:r>
                <a:rPr lang="en-US" sz="1000" dirty="0" smtClean="0">
                  <a:solidFill>
                    <a:srgbClr val="FF0000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Arial" panose="020B0604020202020204" pitchFamily="34" charset="0"/>
                </a:rPr>
                <a:t>  “price” : Integer,</a:t>
              </a:r>
            </a:p>
            <a:p>
              <a:r>
                <a:rPr lang="en-US" sz="1000" dirty="0">
                  <a:solidFill>
                    <a:srgbClr val="FF0000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Arial" panose="020B0604020202020204" pitchFamily="34" charset="0"/>
                </a:rPr>
                <a:t> </a:t>
              </a:r>
              <a:r>
                <a:rPr lang="en-US" sz="1000" dirty="0" smtClean="0">
                  <a:solidFill>
                    <a:srgbClr val="FF0000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Arial" panose="020B0604020202020204" pitchFamily="34" charset="0"/>
                </a:rPr>
                <a:t>  “unit” : String,</a:t>
              </a:r>
            </a:p>
            <a:p>
              <a:r>
                <a:rPr lang="en-US" sz="1000" dirty="0" smtClean="0">
                  <a:solidFill>
                    <a:srgbClr val="000000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Arial" panose="020B0604020202020204" pitchFamily="34" charset="0"/>
                </a:rPr>
                <a:t>}</a:t>
              </a:r>
              <a:endParaRPr lang="en-US" sz="1000" dirty="0">
                <a:solidFill>
                  <a:srgbClr val="000000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87093632"/>
      </p:ext>
    </p:extLst>
  </p:cSld>
  <p:clrMapOvr>
    <a:masterClrMapping/>
  </p:clrMapOvr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Smart Home Energy Framework : </a:t>
            </a:r>
            <a:br>
              <a:rPr lang="en-US" altLang="ko-KR" sz="3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2.2 </a:t>
            </a:r>
            <a:r>
              <a:rPr lang="en-US" altLang="ko-KR" sz="2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EMAP</a:t>
            </a:r>
            <a:r>
              <a:rPr lang="en-US" altLang="ko-KR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ko-KR" sz="28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CoAP</a:t>
            </a:r>
            <a:r>
              <a:rPr lang="en-US" altLang="ko-KR" sz="2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/JSON</a:t>
            </a:r>
            <a:r>
              <a:rPr lang="en-US" altLang="ko-KR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MQTT/JSON) : Session Setup</a:t>
            </a:r>
            <a:endParaRPr lang="ko-KR" alt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직사각형 11"/>
          <p:cNvSpPr/>
          <p:nvPr/>
        </p:nvSpPr>
        <p:spPr bwMode="auto">
          <a:xfrm>
            <a:off x="467544" y="1605406"/>
            <a:ext cx="8355796" cy="832421"/>
          </a:xfrm>
          <a:prstGeom prst="rect">
            <a:avLst/>
          </a:prstGeom>
          <a:solidFill>
            <a:schemeClr val="bg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굴림" pitchFamily="50" charset="-127"/>
              <a:cs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062454" y="1907540"/>
            <a:ext cx="139018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Client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EMA 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4" name="직선 화살표 연결선 13"/>
          <p:cNvCxnSpPr/>
          <p:nvPr/>
        </p:nvCxnSpPr>
        <p:spPr bwMode="auto">
          <a:xfrm>
            <a:off x="2195736" y="1901443"/>
            <a:ext cx="4707807" cy="0"/>
          </a:xfrm>
          <a:prstGeom prst="straightConnector1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arrow" w="med" len="med"/>
            <a:tailEnd type="none"/>
          </a:ln>
          <a:effectLst/>
        </p:spPr>
      </p:cxnSp>
      <p:sp>
        <p:nvSpPr>
          <p:cNvPr id="16" name="TextBox 15"/>
          <p:cNvSpPr txBox="1"/>
          <p:nvPr/>
        </p:nvSpPr>
        <p:spPr>
          <a:xfrm>
            <a:off x="629265" y="1907540"/>
            <a:ext cx="1428596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Server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EMA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7" name="직선 화살표 연결선 16"/>
          <p:cNvCxnSpPr/>
          <p:nvPr/>
        </p:nvCxnSpPr>
        <p:spPr bwMode="auto">
          <a:xfrm flipH="1">
            <a:off x="2195736" y="2276872"/>
            <a:ext cx="4707808" cy="0"/>
          </a:xfrm>
          <a:prstGeom prst="straightConnector1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arrow" w="med" len="med"/>
            <a:tailEnd type="none"/>
          </a:ln>
          <a:effectLst/>
        </p:spPr>
      </p:cxnSp>
      <p:sp>
        <p:nvSpPr>
          <p:cNvPr id="29" name="TextBox 28"/>
          <p:cNvSpPr txBox="1"/>
          <p:nvPr/>
        </p:nvSpPr>
        <p:spPr>
          <a:xfrm>
            <a:off x="3484382" y="1960951"/>
            <a:ext cx="21515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300" dirty="0" smtClean="0">
                <a:latin typeface="Arial" panose="020B0604020202020204" pitchFamily="34" charset="0"/>
                <a:cs typeface="Arial" panose="020B0604020202020204" pitchFamily="34" charset="0"/>
              </a:rPr>
              <a:t>(2)</a:t>
            </a:r>
            <a:r>
              <a:rPr lang="en-US" altLang="ko-K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CanceledRegistartion</a:t>
            </a:r>
            <a:endParaRPr lang="en-US" altLang="ko-KR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526280" y="1609055"/>
            <a:ext cx="19495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 smtClean="0">
                <a:latin typeface="Arial" panose="020B0604020202020204" pitchFamily="34" charset="0"/>
                <a:cs typeface="Arial" panose="020B0604020202020204" pitchFamily="34" charset="0"/>
              </a:rPr>
              <a:t>(1) </a:t>
            </a:r>
            <a:r>
              <a:rPr lang="en-US" altLang="ko-K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CancelRegistration</a:t>
            </a:r>
            <a:endParaRPr lang="ko-KR" altLang="en-US" sz="13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432047" y="2454115"/>
            <a:ext cx="647149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(1) CancelRegistration</a:t>
            </a:r>
            <a:endParaRPr lang="en-US" altLang="ko-KR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ko-K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	PUT : </a:t>
            </a:r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altLang="ko-K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EMAP/SEMA/1.0b/SessionSetup</a:t>
            </a:r>
            <a:endParaRPr lang="en-US" altLang="ko-KR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ko-K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	Payload : CancelRegistration</a:t>
            </a:r>
            <a:endParaRPr lang="ko-KR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ko-KR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0" y="0"/>
            <a:ext cx="246516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파란색 </a:t>
            </a:r>
            <a:r>
              <a:rPr lang="en-US" altLang="ko-KR" sz="12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ko-KR" altLang="en-US" sz="12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기존 </a:t>
            </a:r>
            <a:r>
              <a:rPr lang="en-US" altLang="ko-KR" sz="12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OpenADR</a:t>
            </a:r>
            <a:r>
              <a:rPr lang="ko-KR" altLang="en-US" sz="12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2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Tag </a:t>
            </a:r>
            <a:r>
              <a:rPr lang="ko-KR" altLang="en-US" sz="12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부분</a:t>
            </a:r>
            <a:endParaRPr lang="en-US" altLang="ko-KR" sz="12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ko-KR" altLang="en-US" sz="1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빨간색 </a:t>
            </a:r>
            <a:r>
              <a:rPr lang="en-US" altLang="ko-KR" sz="1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OpenADR</a:t>
            </a:r>
            <a:r>
              <a:rPr lang="ko-KR" altLang="en-US" sz="1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확장된 </a:t>
            </a:r>
            <a:r>
              <a:rPr lang="en-US" altLang="ko-KR" sz="1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Profile</a:t>
            </a:r>
          </a:p>
          <a:p>
            <a:r>
              <a:rPr lang="ko-KR" altLang="en-US" sz="12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초록색 </a:t>
            </a:r>
            <a:r>
              <a:rPr lang="en-US" altLang="ko-KR" sz="12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ko-KR" altLang="en-US" sz="1200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삭제 또는 변경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083825" y="1595443"/>
            <a:ext cx="17395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EMAP CoAP/JSON</a:t>
            </a:r>
            <a:endParaRPr lang="ko-KR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571984" y="3208296"/>
            <a:ext cx="2063949" cy="1403049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txBody>
          <a:bodyPr wrap="square" lIns="108000" tIns="108000" rIns="108000" bIns="108000" rtlCol="0" anchor="ctr">
            <a:spAutoFit/>
          </a:bodyPr>
          <a:lstStyle/>
          <a:p>
            <a:r>
              <a:rPr lang="en-US" altLang="ko-KR" sz="11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CancelRegistration</a:t>
            </a:r>
            <a:r>
              <a:rPr lang="en-US" altLang="ko-KR" sz="1100" b="1" dirty="0" smtClean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100" b="1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Object</a:t>
            </a:r>
            <a:r>
              <a:rPr lang="en-US" altLang="ko-KR" sz="110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{</a:t>
            </a:r>
          </a:p>
          <a:p>
            <a:r>
              <a:rPr lang="en-US" altLang="ko-KR" sz="1100" dirty="0">
                <a:solidFill>
                  <a:schemeClr val="tx2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</a:t>
            </a:r>
            <a:r>
              <a:rPr lang="en-US" altLang="ko-KR" sz="11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SrcEMA” </a:t>
            </a:r>
            <a:r>
              <a:rPr lang="en-US" altLang="ko-KR" sz="1100" dirty="0">
                <a:solidFill>
                  <a:schemeClr val="tx2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: String,</a:t>
            </a:r>
          </a:p>
          <a:p>
            <a:r>
              <a:rPr lang="en-US" altLang="ko-KR" sz="11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“DestEMA” : String,</a:t>
            </a:r>
            <a:endParaRPr lang="en-US" altLang="ko-KR" sz="1100" dirty="0">
              <a:solidFill>
                <a:schemeClr val="tx2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r>
              <a:rPr lang="en-US" altLang="ko-KR" sz="1100" dirty="0">
                <a:solidFill>
                  <a:schemeClr val="tx2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“requestID": </a:t>
            </a:r>
            <a:r>
              <a:rPr lang="en-US" altLang="ko-KR" sz="11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String</a:t>
            </a:r>
            <a:r>
              <a:rPr lang="en-US" altLang="ko-KR" sz="1100" dirty="0" smtClean="0">
                <a:solidFill>
                  <a:schemeClr val="tx2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,</a:t>
            </a:r>
            <a:endParaRPr lang="en-US" altLang="ko-KR" sz="1100" strike="sngStrike" dirty="0">
              <a:solidFill>
                <a:schemeClr val="accent1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r>
              <a:rPr lang="en-US" altLang="ko-KR" sz="1100" dirty="0">
                <a:solidFill>
                  <a:srgbClr val="FF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“time” : Date,</a:t>
            </a:r>
          </a:p>
          <a:p>
            <a:r>
              <a:rPr lang="en-US" altLang="ko-KR" sz="1100" dirty="0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</a:t>
            </a:r>
            <a:r>
              <a:rPr lang="en-US" altLang="ko-KR" sz="1100" dirty="0" smtClean="0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“service</a:t>
            </a:r>
            <a:r>
              <a:rPr lang="en-US" altLang="ko-KR" sz="1100" dirty="0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”: String</a:t>
            </a:r>
          </a:p>
          <a:p>
            <a:r>
              <a:rPr lang="en-US" altLang="ko-KR" sz="1100" dirty="0" smtClean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}</a:t>
            </a:r>
            <a:endParaRPr lang="en-US" altLang="ko-KR" sz="110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677471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7C6F095-276F-4AD3-9842-1213BA0CC323}" type="slidenum">
              <a:rPr lang="ko-KR" altLang="en-US" smtClean="0"/>
              <a:pPr>
                <a:defRPr/>
              </a:pPr>
              <a:t>38</a:t>
            </a:fld>
            <a:endParaRPr lang="ko-KR" altLang="en-US"/>
          </a:p>
        </p:txBody>
      </p:sp>
      <p:pic>
        <p:nvPicPr>
          <p:cNvPr id="6" name="내용 개체 틀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56874" y="1371600"/>
            <a:ext cx="7030251" cy="4953000"/>
          </a:xfrm>
          <a:prstGeom prst="rect">
            <a:avLst/>
          </a:prstGeom>
        </p:spPr>
      </p:pic>
      <p:sp>
        <p:nvSpPr>
          <p:cNvPr id="5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b="1" dirty="0"/>
              <a:t>1. Smart Home Energy Framework :</a:t>
            </a:r>
            <a:r>
              <a:rPr lang="en-US" altLang="ko-KR" sz="2400" b="1" dirty="0"/>
              <a:t/>
            </a:r>
            <a:br>
              <a:rPr lang="en-US" altLang="ko-KR" sz="2400" b="1" dirty="0"/>
            </a:br>
            <a:r>
              <a:rPr lang="en-US" altLang="ko-KR" sz="2000" b="1" dirty="0"/>
              <a:t>1.1.1 Background </a:t>
            </a:r>
            <a:r>
              <a:rPr lang="en-US" altLang="ko-KR" sz="2000" b="1" dirty="0" err="1"/>
              <a:t>Microgrid</a:t>
            </a:r>
            <a:r>
              <a:rPr lang="en-US" altLang="ko-KR" sz="2000" b="1" dirty="0"/>
              <a:t> : </a:t>
            </a:r>
            <a:r>
              <a:rPr lang="en-US" altLang="ko-KR" sz="2000" b="1" dirty="0" err="1"/>
              <a:t>OpenFMB</a:t>
            </a:r>
            <a:r>
              <a:rPr lang="en-US" altLang="ko-KR" sz="2000" b="1" dirty="0"/>
              <a:t>(Field Message Bus) (2/12)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603981921"/>
      </p:ext>
    </p:extLst>
  </p:cSld>
  <p:clrMapOvr>
    <a:masterClrMapping/>
  </p:clrMapOvr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Smart Home Energy Framework : </a:t>
            </a:r>
            <a:br>
              <a:rPr lang="en-US" altLang="ko-KR" sz="3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2.2 </a:t>
            </a:r>
            <a:r>
              <a:rPr lang="en-US" altLang="ko-KR" sz="2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EMAP</a:t>
            </a:r>
            <a:r>
              <a:rPr lang="en-US" altLang="ko-KR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ko-KR" sz="28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CoAP</a:t>
            </a:r>
            <a:r>
              <a:rPr lang="en-US" altLang="ko-KR" sz="2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/JSON</a:t>
            </a:r>
            <a:r>
              <a:rPr lang="en-US" altLang="ko-KR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MQTT/JSON) : Session Setup</a:t>
            </a:r>
            <a:endParaRPr lang="ko-KR" alt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직사각형 11"/>
          <p:cNvSpPr/>
          <p:nvPr/>
        </p:nvSpPr>
        <p:spPr bwMode="auto">
          <a:xfrm>
            <a:off x="467544" y="1605406"/>
            <a:ext cx="8355796" cy="832421"/>
          </a:xfrm>
          <a:prstGeom prst="rect">
            <a:avLst/>
          </a:prstGeom>
          <a:solidFill>
            <a:schemeClr val="bg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굴림" pitchFamily="50" charset="-127"/>
              <a:cs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062454" y="1907540"/>
            <a:ext cx="139018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Client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EMA 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4" name="직선 화살표 연결선 13"/>
          <p:cNvCxnSpPr/>
          <p:nvPr/>
        </p:nvCxnSpPr>
        <p:spPr bwMode="auto">
          <a:xfrm>
            <a:off x="2195736" y="1901443"/>
            <a:ext cx="4707807" cy="0"/>
          </a:xfrm>
          <a:prstGeom prst="straightConnector1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arrow" w="med" len="med"/>
            <a:tailEnd type="none"/>
          </a:ln>
          <a:effectLst/>
        </p:spPr>
      </p:cxnSp>
      <p:sp>
        <p:nvSpPr>
          <p:cNvPr id="16" name="TextBox 15"/>
          <p:cNvSpPr txBox="1"/>
          <p:nvPr/>
        </p:nvSpPr>
        <p:spPr>
          <a:xfrm>
            <a:off x="629265" y="1907540"/>
            <a:ext cx="1428596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Server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EMA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7" name="직선 화살표 연결선 16"/>
          <p:cNvCxnSpPr/>
          <p:nvPr/>
        </p:nvCxnSpPr>
        <p:spPr bwMode="auto">
          <a:xfrm flipH="1">
            <a:off x="2195736" y="2276872"/>
            <a:ext cx="4707808" cy="0"/>
          </a:xfrm>
          <a:prstGeom prst="straightConnector1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arrow" w="med" len="med"/>
            <a:tailEnd type="none"/>
          </a:ln>
          <a:effectLst/>
        </p:spPr>
      </p:cxnSp>
      <p:sp>
        <p:nvSpPr>
          <p:cNvPr id="29" name="TextBox 28"/>
          <p:cNvSpPr txBox="1"/>
          <p:nvPr/>
        </p:nvSpPr>
        <p:spPr>
          <a:xfrm>
            <a:off x="3484382" y="1960951"/>
            <a:ext cx="21515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300" dirty="0" smtClean="0">
                <a:latin typeface="Arial" panose="020B0604020202020204" pitchFamily="34" charset="0"/>
                <a:cs typeface="Arial" panose="020B0604020202020204" pitchFamily="34" charset="0"/>
              </a:rPr>
              <a:t>(2)</a:t>
            </a:r>
            <a:r>
              <a:rPr lang="en-US" altLang="ko-K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CanceledRegistartion</a:t>
            </a:r>
            <a:endParaRPr lang="en-US" altLang="ko-KR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526280" y="1609055"/>
            <a:ext cx="19495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 smtClean="0">
                <a:latin typeface="Arial" panose="020B0604020202020204" pitchFamily="34" charset="0"/>
                <a:cs typeface="Arial" panose="020B0604020202020204" pitchFamily="34" charset="0"/>
              </a:rPr>
              <a:t>(1) </a:t>
            </a:r>
            <a:r>
              <a:rPr lang="en-US" altLang="ko-K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CancelRegistration</a:t>
            </a:r>
            <a:endParaRPr lang="ko-KR" altLang="en-US" sz="13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432047" y="2454115"/>
            <a:ext cx="647149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(2) CanceledRegistration</a:t>
            </a:r>
            <a:endParaRPr lang="en-US" altLang="ko-KR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ko-K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	PUT : </a:t>
            </a:r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altLang="ko-K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EMAP/CEMA/1.0b/SessionSetup</a:t>
            </a:r>
            <a:endParaRPr lang="en-US" altLang="ko-KR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ko-K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	Payload : CanceledRegistration</a:t>
            </a:r>
            <a:endParaRPr lang="ko-KR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ko-KR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0" y="0"/>
            <a:ext cx="246516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파란색 </a:t>
            </a:r>
            <a:r>
              <a:rPr lang="en-US" altLang="ko-KR" sz="12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ko-KR" altLang="en-US" sz="12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기존 </a:t>
            </a:r>
            <a:r>
              <a:rPr lang="en-US" altLang="ko-KR" sz="12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OpenADR</a:t>
            </a:r>
            <a:r>
              <a:rPr lang="ko-KR" altLang="en-US" sz="12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2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Tag </a:t>
            </a:r>
            <a:r>
              <a:rPr lang="ko-KR" altLang="en-US" sz="12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부분</a:t>
            </a:r>
            <a:endParaRPr lang="en-US" altLang="ko-KR" sz="12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ko-KR" altLang="en-US" sz="1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빨간색 </a:t>
            </a:r>
            <a:r>
              <a:rPr lang="en-US" altLang="ko-KR" sz="1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OpenADR</a:t>
            </a:r>
            <a:r>
              <a:rPr lang="ko-KR" altLang="en-US" sz="1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확장된 </a:t>
            </a:r>
            <a:r>
              <a:rPr lang="en-US" altLang="ko-KR" sz="1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Profile</a:t>
            </a:r>
          </a:p>
          <a:p>
            <a:r>
              <a:rPr lang="ko-KR" altLang="en-US" sz="12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초록색 </a:t>
            </a:r>
            <a:r>
              <a:rPr lang="en-US" altLang="ko-KR" sz="12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ko-KR" altLang="en-US" sz="1200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삭제 또는 변경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083825" y="1595443"/>
            <a:ext cx="17395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EMAP CoAP/JSON</a:t>
            </a:r>
            <a:endParaRPr lang="ko-KR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571984" y="3335586"/>
            <a:ext cx="2063949" cy="1910880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txBody>
          <a:bodyPr wrap="square" lIns="108000" tIns="108000" rIns="108000" bIns="108000" rtlCol="0" anchor="ctr">
            <a:spAutoFit/>
          </a:bodyPr>
          <a:lstStyle/>
          <a:p>
            <a:r>
              <a:rPr lang="en-US" altLang="ko-KR" sz="11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CanceledRegistration</a:t>
            </a:r>
            <a:r>
              <a:rPr lang="en-US" altLang="ko-KR" sz="1100" b="1" dirty="0" smtClean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100" b="1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Object</a:t>
            </a:r>
            <a:r>
              <a:rPr lang="en-US" altLang="ko-KR" sz="110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{</a:t>
            </a:r>
          </a:p>
          <a:p>
            <a:r>
              <a:rPr lang="en-US" altLang="ko-KR" sz="1100" dirty="0">
                <a:solidFill>
                  <a:schemeClr val="tx2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</a:t>
            </a:r>
            <a:r>
              <a:rPr lang="en-US" altLang="ko-KR" sz="11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SrcEMA” </a:t>
            </a:r>
            <a:r>
              <a:rPr lang="en-US" altLang="ko-KR" sz="1100" dirty="0">
                <a:solidFill>
                  <a:schemeClr val="tx2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: String,</a:t>
            </a:r>
          </a:p>
          <a:p>
            <a:r>
              <a:rPr lang="en-US" altLang="ko-KR" sz="11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“DestEMA” : String,</a:t>
            </a:r>
            <a:endParaRPr lang="en-US" altLang="ko-KR" sz="1100" dirty="0">
              <a:solidFill>
                <a:schemeClr val="tx2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r>
              <a:rPr lang="en-US" altLang="ko-KR" sz="1100" dirty="0">
                <a:solidFill>
                  <a:schemeClr val="tx2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“requestID": </a:t>
            </a:r>
            <a:r>
              <a:rPr lang="en-US" altLang="ko-KR" sz="11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String</a:t>
            </a:r>
            <a:r>
              <a:rPr lang="en-US" altLang="ko-KR" sz="1100" dirty="0" smtClean="0">
                <a:solidFill>
                  <a:schemeClr val="tx2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,</a:t>
            </a:r>
          </a:p>
          <a:p>
            <a:r>
              <a:rPr lang="en-US" altLang="ko-KR" sz="1100" dirty="0">
                <a:solidFill>
                  <a:schemeClr val="tx2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100" dirty="0" smtClean="0">
                <a:solidFill>
                  <a:schemeClr val="tx2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“responseCode” : Integer,</a:t>
            </a:r>
          </a:p>
          <a:p>
            <a:r>
              <a:rPr lang="en-US" altLang="ko-KR" sz="1100" dirty="0">
                <a:solidFill>
                  <a:schemeClr val="tx2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100" dirty="0" smtClean="0">
                <a:solidFill>
                  <a:schemeClr val="tx2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“responseDescription” : String,</a:t>
            </a:r>
          </a:p>
          <a:p>
            <a:r>
              <a:rPr lang="en-US" altLang="ko-KR" sz="1100" dirty="0">
                <a:solidFill>
                  <a:schemeClr val="tx2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100" dirty="0" smtClean="0">
                <a:solidFill>
                  <a:schemeClr val="tx2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“registrationID” : String</a:t>
            </a:r>
            <a:endParaRPr lang="en-US" altLang="ko-KR" sz="1100" dirty="0">
              <a:solidFill>
                <a:schemeClr val="accent1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r>
              <a:rPr lang="en-US" altLang="ko-KR" sz="1100" dirty="0">
                <a:solidFill>
                  <a:srgbClr val="FF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“time” : Date,</a:t>
            </a:r>
          </a:p>
          <a:p>
            <a:r>
              <a:rPr lang="en-US" altLang="ko-KR" sz="1100" dirty="0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</a:t>
            </a:r>
            <a:r>
              <a:rPr lang="en-US" altLang="ko-KR" sz="1100" dirty="0" smtClean="0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“service</a:t>
            </a:r>
            <a:r>
              <a:rPr lang="en-US" altLang="ko-KR" sz="1100" dirty="0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”: String</a:t>
            </a:r>
          </a:p>
          <a:p>
            <a:r>
              <a:rPr lang="en-US" altLang="ko-KR" sz="1100" dirty="0" smtClean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}</a:t>
            </a:r>
            <a:endParaRPr lang="en-US" altLang="ko-KR" sz="110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3204719"/>
      </p:ext>
    </p:extLst>
  </p:cSld>
  <p:clrMapOvr>
    <a:masterClrMapping/>
  </p:clrMapOvr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Smart Home Energy Framework : </a:t>
            </a:r>
            <a:br>
              <a:rPr lang="en-US" altLang="ko-KR" sz="3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2.2 </a:t>
            </a:r>
            <a:r>
              <a:rPr lang="en-US" altLang="ko-KR" sz="2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EMAP</a:t>
            </a:r>
            <a:r>
              <a:rPr lang="en-US" altLang="ko-KR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ko-KR" sz="28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CoAP</a:t>
            </a:r>
            <a:r>
              <a:rPr lang="en-US" altLang="ko-KR" sz="2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/JSON</a:t>
            </a:r>
            <a:r>
              <a:rPr lang="en-US" altLang="ko-KR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MQTT/JSON) : Session Setup</a:t>
            </a:r>
            <a:endParaRPr lang="ko-KR" alt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직사각형 11"/>
          <p:cNvSpPr/>
          <p:nvPr/>
        </p:nvSpPr>
        <p:spPr bwMode="auto">
          <a:xfrm>
            <a:off x="467544" y="1605406"/>
            <a:ext cx="8355796" cy="832421"/>
          </a:xfrm>
          <a:prstGeom prst="rect">
            <a:avLst/>
          </a:prstGeom>
          <a:solidFill>
            <a:schemeClr val="bg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굴림" pitchFamily="50" charset="-127"/>
              <a:cs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062454" y="1907540"/>
            <a:ext cx="139018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Client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EMA 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4" name="직선 화살표 연결선 13"/>
          <p:cNvCxnSpPr/>
          <p:nvPr/>
        </p:nvCxnSpPr>
        <p:spPr bwMode="auto">
          <a:xfrm>
            <a:off x="2195736" y="1901443"/>
            <a:ext cx="4707807" cy="0"/>
          </a:xfrm>
          <a:prstGeom prst="straightConnector1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arrow" w="med" len="med"/>
            <a:tailEnd type="none"/>
          </a:ln>
          <a:effectLst/>
        </p:spPr>
      </p:cxnSp>
      <p:sp>
        <p:nvSpPr>
          <p:cNvPr id="16" name="TextBox 15"/>
          <p:cNvSpPr txBox="1"/>
          <p:nvPr/>
        </p:nvSpPr>
        <p:spPr>
          <a:xfrm>
            <a:off x="629265" y="1907540"/>
            <a:ext cx="1428596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Server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EMA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7" name="직선 화살표 연결선 16"/>
          <p:cNvCxnSpPr/>
          <p:nvPr/>
        </p:nvCxnSpPr>
        <p:spPr bwMode="auto">
          <a:xfrm flipH="1">
            <a:off x="2195736" y="2276872"/>
            <a:ext cx="4707808" cy="0"/>
          </a:xfrm>
          <a:prstGeom prst="straightConnector1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arrow" w="med" len="med"/>
            <a:tailEnd type="none"/>
          </a:ln>
          <a:effectLst/>
        </p:spPr>
      </p:cxnSp>
      <p:sp>
        <p:nvSpPr>
          <p:cNvPr id="29" name="TextBox 28"/>
          <p:cNvSpPr txBox="1"/>
          <p:nvPr/>
        </p:nvSpPr>
        <p:spPr>
          <a:xfrm>
            <a:off x="3506084" y="1960951"/>
            <a:ext cx="16530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300" dirty="0" smtClean="0">
                <a:latin typeface="Arial" panose="020B0604020202020204" pitchFamily="34" charset="0"/>
                <a:cs typeface="Arial" panose="020B0604020202020204" pitchFamily="34" charset="0"/>
              </a:rPr>
              <a:t>(2)</a:t>
            </a:r>
            <a:r>
              <a:rPr lang="en-US" altLang="ko-K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UpdatedReport</a:t>
            </a:r>
            <a:endParaRPr lang="en-US" altLang="ko-KR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526280" y="1609055"/>
            <a:ext cx="15504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 smtClean="0">
                <a:latin typeface="Arial" panose="020B0604020202020204" pitchFamily="34" charset="0"/>
                <a:cs typeface="Arial" panose="020B0604020202020204" pitchFamily="34" charset="0"/>
              </a:rPr>
              <a:t>(1) </a:t>
            </a:r>
            <a:r>
              <a:rPr lang="en-US" altLang="ko-K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UpdateReport</a:t>
            </a:r>
            <a:endParaRPr lang="ko-KR" altLang="en-US" sz="13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432047" y="2454115"/>
            <a:ext cx="647149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(1) UpdateReport</a:t>
            </a:r>
            <a:r>
              <a:rPr lang="ko-KR" alt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ko-KR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ko-K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	PUT : </a:t>
            </a:r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altLang="ko-K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EMAP/SEMA/1.0b/UpdateReport</a:t>
            </a:r>
            <a:endParaRPr lang="en-US" altLang="ko-KR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ko-K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	Payload : UpdateReport</a:t>
            </a:r>
            <a:endParaRPr lang="ko-KR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ko-KR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0" y="0"/>
            <a:ext cx="246516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파란색 </a:t>
            </a:r>
            <a:r>
              <a:rPr lang="en-US" altLang="ko-KR" sz="12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ko-KR" altLang="en-US" sz="12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기존 </a:t>
            </a:r>
            <a:r>
              <a:rPr lang="en-US" altLang="ko-KR" sz="12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OpenADR</a:t>
            </a:r>
            <a:r>
              <a:rPr lang="ko-KR" altLang="en-US" sz="12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2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Tag </a:t>
            </a:r>
            <a:r>
              <a:rPr lang="ko-KR" altLang="en-US" sz="12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부분</a:t>
            </a:r>
            <a:endParaRPr lang="en-US" altLang="ko-KR" sz="12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ko-KR" altLang="en-US" sz="1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빨간색 </a:t>
            </a:r>
            <a:r>
              <a:rPr lang="en-US" altLang="ko-KR" sz="1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OpenADR</a:t>
            </a:r>
            <a:r>
              <a:rPr lang="ko-KR" altLang="en-US" sz="1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확장된 </a:t>
            </a:r>
            <a:r>
              <a:rPr lang="en-US" altLang="ko-KR" sz="1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Profile</a:t>
            </a:r>
          </a:p>
          <a:p>
            <a:r>
              <a:rPr lang="ko-KR" altLang="en-US" sz="12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초록색 </a:t>
            </a:r>
            <a:r>
              <a:rPr lang="en-US" altLang="ko-KR" sz="12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ko-KR" altLang="en-US" sz="1200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삭제 또는 변경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083825" y="1595443"/>
            <a:ext cx="17395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EMAP CoAP/JSON</a:t>
            </a:r>
            <a:endParaRPr lang="ko-KR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99442" y="3156548"/>
            <a:ext cx="1696836" cy="1910880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txBody>
          <a:bodyPr wrap="square" lIns="108000" tIns="108000" rIns="108000" bIns="108000" rtlCol="0" anchor="ctr">
            <a:spAutoFit/>
          </a:bodyPr>
          <a:lstStyle/>
          <a:p>
            <a:r>
              <a:rPr lang="en-US" altLang="ko-KR" sz="1100" b="1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RegisterReport Object</a:t>
            </a:r>
            <a:r>
              <a:rPr lang="en-US" altLang="ko-KR" sz="110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{</a:t>
            </a:r>
          </a:p>
          <a:p>
            <a:r>
              <a:rPr lang="en-US" altLang="ko-KR" sz="11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100" dirty="0" smtClean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“</a:t>
            </a:r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SrcEMA” </a:t>
            </a:r>
            <a:r>
              <a:rPr lang="en-US" altLang="ko-KR" sz="11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: String,</a:t>
            </a:r>
          </a:p>
          <a:p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“DestEMA” : String,</a:t>
            </a:r>
          </a:p>
          <a:p>
            <a:r>
              <a:rPr lang="en-US" altLang="ko-KR" sz="11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100" dirty="0" smtClean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“</a:t>
            </a:r>
            <a:r>
              <a:rPr lang="en-US" altLang="ko-KR" sz="11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requestID": </a:t>
            </a:r>
            <a:r>
              <a:rPr lang="en-US" altLang="ko-KR" sz="1100" dirty="0" smtClean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String,</a:t>
            </a:r>
          </a:p>
          <a:p>
            <a:r>
              <a:rPr lang="en-US" altLang="ko-KR" sz="1100" dirty="0" smtClean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“</a:t>
            </a:r>
            <a:r>
              <a:rPr lang="en-US" altLang="ko-KR" sz="11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reportType” : String</a:t>
            </a:r>
            <a:r>
              <a:rPr lang="en-US" altLang="ko-KR" sz="1100" dirty="0" smtClean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,</a:t>
            </a:r>
            <a:r>
              <a:rPr lang="en-US" altLang="ko-KR" sz="1100" strike="sngStrike" dirty="0" smtClean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/>
            </a:r>
            <a:br>
              <a:rPr lang="en-US" altLang="ko-KR" sz="1100" strike="sngStrike" dirty="0" smtClean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</a:br>
            <a:r>
              <a:rPr lang="en-US" altLang="ko-KR" sz="1100" b="1" strike="sngStrike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100" b="1" dirty="0" smtClean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“report” : Array,</a:t>
            </a:r>
            <a:endParaRPr lang="en-US" altLang="ko-KR" sz="1100" b="1" strike="sngStrike" dirty="0"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r>
              <a:rPr lang="en-US" altLang="ko-KR" sz="1100" dirty="0">
                <a:solidFill>
                  <a:srgbClr val="FF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100" dirty="0" smtClean="0">
                <a:solidFill>
                  <a:srgbClr val="FF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“</a:t>
            </a:r>
            <a:r>
              <a:rPr lang="en-US" altLang="ko-KR" sz="1100" dirty="0">
                <a:solidFill>
                  <a:srgbClr val="FF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time”: Date, </a:t>
            </a:r>
          </a:p>
          <a:p>
            <a:r>
              <a:rPr lang="en-US" altLang="ko-KR" sz="1100" dirty="0" smtClean="0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“service” : String,</a:t>
            </a:r>
          </a:p>
          <a:p>
            <a:r>
              <a:rPr lang="en-US" altLang="ko-KR" sz="1100" dirty="0">
                <a:solidFill>
                  <a:srgbClr val="FF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100" dirty="0" smtClean="0">
                <a:solidFill>
                  <a:srgbClr val="FF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“type”: String</a:t>
            </a:r>
            <a:endParaRPr lang="en-US" altLang="ko-KR" sz="1100" dirty="0">
              <a:solidFill>
                <a:srgbClr val="FF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r>
              <a:rPr lang="en-US" altLang="ko-KR" sz="1100" dirty="0" smtClean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}</a:t>
            </a:r>
            <a:endParaRPr lang="en-US" altLang="ko-KR" sz="110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592256" y="3156548"/>
            <a:ext cx="1947186" cy="1326105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txBody>
          <a:bodyPr wrap="square" lIns="108000" tIns="108000" rIns="108000" bIns="108000" rtlCol="0" anchor="ctr">
            <a:spAutoFit/>
          </a:bodyPr>
          <a:lstStyle/>
          <a:p>
            <a:r>
              <a:rPr lang="en-US" altLang="ko-KR" sz="900" b="1" dirty="0" smtClean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report</a:t>
            </a:r>
            <a:r>
              <a:rPr lang="en-US" altLang="ko-KR" sz="900" dirty="0" smtClean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en-US" sz="900" b="1" dirty="0" smtClean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Object</a:t>
            </a:r>
            <a:r>
              <a:rPr lang="en-US" sz="900" dirty="0" smtClean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{</a:t>
            </a:r>
          </a:p>
          <a:p>
            <a:r>
              <a:rPr lang="en-US" sz="900" dirty="0" smtClean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   “duration” : String,</a:t>
            </a:r>
          </a:p>
          <a:p>
            <a:r>
              <a:rPr lang="en-US" sz="9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en-US" sz="900" dirty="0" smtClean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  “</a:t>
            </a:r>
            <a:r>
              <a:rPr lang="en-US" altLang="ko-KR" sz="900" dirty="0" smtClean="0"/>
              <a:t>reportRequestID”  : Integer,</a:t>
            </a:r>
          </a:p>
          <a:p>
            <a:r>
              <a:rPr lang="en-US" sz="9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en-US" sz="900" dirty="0" smtClean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  “</a:t>
            </a:r>
            <a:r>
              <a:rPr lang="en-US" altLang="ko-KR" sz="900" dirty="0" smtClean="0"/>
              <a:t>reportSpecifierID” : String,</a:t>
            </a:r>
          </a:p>
          <a:p>
            <a:r>
              <a:rPr lang="en-US" sz="9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en-US" sz="900" dirty="0" smtClean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  “</a:t>
            </a:r>
            <a:r>
              <a:rPr lang="en-US" altLang="ko-KR" sz="900" dirty="0" smtClean="0"/>
              <a:t>reportName” : String,</a:t>
            </a:r>
          </a:p>
          <a:p>
            <a:r>
              <a:rPr lang="en-US" sz="9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en-US" sz="900" dirty="0" smtClean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  “</a:t>
            </a:r>
            <a:r>
              <a:rPr lang="en-US" altLang="ko-KR" sz="900" dirty="0" smtClean="0"/>
              <a:t>createdDateTime” : Date,</a:t>
            </a:r>
          </a:p>
          <a:p>
            <a:r>
              <a:rPr lang="en-US" sz="9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en-US" sz="900" dirty="0" smtClean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  </a:t>
            </a:r>
            <a:r>
              <a:rPr lang="en-US" sz="900" b="1" dirty="0" smtClean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“</a:t>
            </a:r>
            <a:r>
              <a:rPr lang="en-US" altLang="ko-KR" sz="900" b="1" dirty="0" smtClean="0"/>
              <a:t>reportDescription” : Array,</a:t>
            </a:r>
            <a:endParaRPr lang="en-US" sz="900" b="1" dirty="0" smtClean="0"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r>
              <a:rPr lang="en-US" sz="900" dirty="0" smtClean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}</a:t>
            </a:r>
            <a:endParaRPr lang="en-US" sz="900" dirty="0"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725561" y="3156548"/>
            <a:ext cx="1782450" cy="3542096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txBody>
          <a:bodyPr wrap="square" lIns="108000" tIns="108000" rIns="108000" bIns="108000" rtlCol="0" anchor="ctr">
            <a:spAutoFit/>
          </a:bodyPr>
          <a:lstStyle/>
          <a:p>
            <a:r>
              <a:rPr lang="en-US" altLang="ko-KR" sz="800" b="1" dirty="0"/>
              <a:t>reportDescription</a:t>
            </a:r>
            <a:r>
              <a:rPr lang="en-US" altLang="ko-KR" sz="800" dirty="0" smtClean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en-US" sz="800" b="1" dirty="0" smtClean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Object</a:t>
            </a:r>
            <a:r>
              <a:rPr lang="en-US" sz="800" dirty="0" smtClean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{</a:t>
            </a:r>
          </a:p>
          <a:p>
            <a:r>
              <a:rPr lang="en-US" sz="800" dirty="0" smtClean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   “rID” : String,</a:t>
            </a:r>
          </a:p>
          <a:p>
            <a:r>
              <a:rPr lang="en-US" sz="8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en-US" sz="800" dirty="0" smtClean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  “</a:t>
            </a:r>
            <a:r>
              <a:rPr lang="en-US" altLang="ko-KR" sz="800" dirty="0" smtClean="0"/>
              <a:t>resourceID” : String,</a:t>
            </a:r>
          </a:p>
          <a:p>
            <a:r>
              <a:rPr lang="en-US" sz="800" dirty="0">
                <a:solidFill>
                  <a:srgbClr val="FF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en-US" sz="800" dirty="0" smtClean="0">
                <a:solidFill>
                  <a:srgbClr val="FF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  “</a:t>
            </a:r>
            <a:r>
              <a:rPr lang="en-US" altLang="ko-KR" sz="800" dirty="0" smtClean="0">
                <a:solidFill>
                  <a:srgbClr val="FF0000"/>
                </a:solidFill>
              </a:rPr>
              <a:t>deviceType” : String,</a:t>
            </a:r>
          </a:p>
          <a:p>
            <a:r>
              <a:rPr lang="en-US" sz="8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en-US" sz="800" dirty="0" smtClean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  “</a:t>
            </a:r>
            <a:r>
              <a:rPr lang="en-US" altLang="ko-KR" sz="800" dirty="0" smtClean="0"/>
              <a:t>reportType” : String,</a:t>
            </a:r>
          </a:p>
          <a:p>
            <a:r>
              <a:rPr lang="en-US" sz="8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en-US" sz="800" dirty="0" smtClean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  “</a:t>
            </a:r>
            <a:r>
              <a:rPr lang="en-US" altLang="ko-KR" sz="800" dirty="0" smtClean="0"/>
              <a:t>itemUnits” : String,</a:t>
            </a:r>
          </a:p>
          <a:p>
            <a:r>
              <a:rPr lang="en-US" sz="8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en-US" sz="800" dirty="0" smtClean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  “</a:t>
            </a:r>
            <a:r>
              <a:rPr lang="en-US" altLang="ko-KR" sz="800" dirty="0" smtClean="0"/>
              <a:t>siScaleCode” : String,</a:t>
            </a:r>
          </a:p>
          <a:p>
            <a:r>
              <a:rPr lang="en-US" sz="800" dirty="0" smtClean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   “</a:t>
            </a:r>
            <a:r>
              <a:rPr lang="en-US" altLang="ko-KR" sz="800" dirty="0" smtClean="0"/>
              <a:t>marketContext” : String,</a:t>
            </a:r>
          </a:p>
          <a:p>
            <a:r>
              <a:rPr lang="en-US" sz="8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en-US" sz="800" dirty="0" smtClean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  “</a:t>
            </a:r>
            <a:r>
              <a:rPr lang="en-US" altLang="ko-KR" sz="800" dirty="0" smtClean="0"/>
              <a:t>MinPeriod” : String,</a:t>
            </a:r>
          </a:p>
          <a:p>
            <a:r>
              <a:rPr lang="en-US" sz="8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en-US" sz="800" dirty="0" smtClean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  “</a:t>
            </a:r>
            <a:r>
              <a:rPr lang="en-US" altLang="ko-KR" sz="800" dirty="0" smtClean="0"/>
              <a:t>MaxPeriod” : String,</a:t>
            </a:r>
          </a:p>
          <a:p>
            <a:r>
              <a:rPr lang="en-US" sz="8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en-US" sz="800" dirty="0" smtClean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  “</a:t>
            </a:r>
            <a:r>
              <a:rPr lang="en-US" altLang="ko-KR" sz="800" dirty="0" smtClean="0"/>
              <a:t>OnChange” : String,</a:t>
            </a:r>
          </a:p>
          <a:p>
            <a:r>
              <a:rPr lang="en-US" sz="8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en-US" sz="800" dirty="0" smtClean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  “</a:t>
            </a:r>
            <a:r>
              <a:rPr lang="en-US" altLang="ko-KR" sz="800" dirty="0" smtClean="0"/>
              <a:t>itemDescription” : String,</a:t>
            </a:r>
          </a:p>
          <a:p>
            <a:r>
              <a:rPr lang="en-US" sz="800" b="1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en-US" sz="800" b="1" dirty="0" smtClean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  “</a:t>
            </a:r>
            <a:r>
              <a:rPr lang="en-US" altLang="ko-KR" sz="800" b="1" dirty="0" smtClean="0"/>
              <a:t>powerAttributes” : Array</a:t>
            </a:r>
            <a:r>
              <a:rPr lang="en-US" altLang="ko-KR" sz="800" dirty="0" smtClean="0"/>
              <a:t>,</a:t>
            </a:r>
          </a:p>
          <a:p>
            <a:r>
              <a:rPr lang="en-US" altLang="ko-KR" sz="800" dirty="0">
                <a:solidFill>
                  <a:srgbClr val="FF0000"/>
                </a:solidFill>
              </a:rPr>
              <a:t> </a:t>
            </a:r>
            <a:r>
              <a:rPr lang="en-US" altLang="ko-KR" sz="800" dirty="0" smtClean="0">
                <a:solidFill>
                  <a:srgbClr val="FF0000"/>
                </a:solidFill>
              </a:rPr>
              <a:t>      </a:t>
            </a:r>
            <a:r>
              <a:rPr lang="en-US" altLang="ko-KR" sz="800" dirty="0" smtClean="0">
                <a:solidFill>
                  <a:srgbClr val="FF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“</a:t>
            </a:r>
            <a:r>
              <a:rPr lang="en-US" altLang="ko-KR" sz="800" dirty="0">
                <a:solidFill>
                  <a:srgbClr val="FF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qos” : String</a:t>
            </a:r>
            <a:endParaRPr lang="en-US" altLang="ko-KR" sz="800" dirty="0" smtClean="0">
              <a:solidFill>
                <a:srgbClr val="FF0000"/>
              </a:solidFill>
            </a:endParaRPr>
          </a:p>
          <a:p>
            <a:r>
              <a:rPr lang="en-US" sz="800" dirty="0">
                <a:solidFill>
                  <a:srgbClr val="FF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en-US" sz="800" dirty="0" smtClean="0">
                <a:solidFill>
                  <a:srgbClr val="FF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  “state” : String,</a:t>
            </a:r>
          </a:p>
          <a:p>
            <a:r>
              <a:rPr lang="en-US" sz="800" dirty="0">
                <a:solidFill>
                  <a:srgbClr val="FF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en-US" sz="800" dirty="0" smtClean="0">
                <a:solidFill>
                  <a:srgbClr val="FF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  “power” : Double,</a:t>
            </a:r>
          </a:p>
          <a:p>
            <a:r>
              <a:rPr lang="en-US" sz="800" dirty="0">
                <a:solidFill>
                  <a:srgbClr val="FF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en-US" sz="800" dirty="0" smtClean="0">
                <a:solidFill>
                  <a:srgbClr val="FF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  “dimming” : Integer,</a:t>
            </a:r>
          </a:p>
          <a:p>
            <a:r>
              <a:rPr lang="en-US" sz="800" dirty="0">
                <a:solidFill>
                  <a:srgbClr val="FF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en-US" sz="800" dirty="0" smtClean="0">
                <a:solidFill>
                  <a:srgbClr val="FF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  “margin” : double,</a:t>
            </a:r>
          </a:p>
          <a:p>
            <a:r>
              <a:rPr lang="en-US" sz="800" dirty="0">
                <a:solidFill>
                  <a:srgbClr val="FF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en-US" sz="800" dirty="0" smtClean="0">
                <a:solidFill>
                  <a:srgbClr val="FF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  “generate” : double,</a:t>
            </a:r>
          </a:p>
          <a:p>
            <a:r>
              <a:rPr lang="en-US" sz="800" dirty="0">
                <a:solidFill>
                  <a:srgbClr val="FF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en-US" sz="800" dirty="0" smtClean="0">
                <a:solidFill>
                  <a:srgbClr val="FF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  “storage” : String,</a:t>
            </a:r>
          </a:p>
          <a:p>
            <a:r>
              <a:rPr lang="en-US" sz="800" dirty="0">
                <a:solidFill>
                  <a:srgbClr val="FF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en-US" sz="800" dirty="0" smtClean="0">
                <a:solidFill>
                  <a:srgbClr val="FF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  “maxValue” : Double,</a:t>
            </a:r>
          </a:p>
          <a:p>
            <a:r>
              <a:rPr lang="en-US" sz="800" dirty="0">
                <a:solidFill>
                  <a:srgbClr val="FF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en-US" sz="800" dirty="0" smtClean="0">
                <a:solidFill>
                  <a:srgbClr val="FF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  “minValue” : Double,</a:t>
            </a:r>
          </a:p>
          <a:p>
            <a:r>
              <a:rPr lang="en-US" sz="800" dirty="0">
                <a:solidFill>
                  <a:srgbClr val="FF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en-US" sz="800" dirty="0" smtClean="0">
                <a:solidFill>
                  <a:srgbClr val="FF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  “avgValue” : Double,</a:t>
            </a:r>
          </a:p>
          <a:p>
            <a:r>
              <a:rPr lang="en-US" sz="800" dirty="0">
                <a:solidFill>
                  <a:srgbClr val="FF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en-US" sz="800" dirty="0" smtClean="0">
                <a:solidFill>
                  <a:srgbClr val="FF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  “maxTime” : Date,</a:t>
            </a:r>
          </a:p>
          <a:p>
            <a:r>
              <a:rPr lang="en-US" sz="800" dirty="0">
                <a:solidFill>
                  <a:srgbClr val="FF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en-US" sz="800" dirty="0" smtClean="0">
                <a:solidFill>
                  <a:srgbClr val="FF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  “minTime” : Date,</a:t>
            </a:r>
          </a:p>
          <a:p>
            <a:r>
              <a:rPr lang="en-US" sz="800" dirty="0">
                <a:solidFill>
                  <a:srgbClr val="FF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en-US" sz="800" dirty="0" smtClean="0">
                <a:solidFill>
                  <a:srgbClr val="FF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  “priority” : Integer</a:t>
            </a:r>
          </a:p>
          <a:p>
            <a:r>
              <a:rPr lang="en-US" sz="800" dirty="0" smtClean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}</a:t>
            </a:r>
            <a:endParaRPr lang="en-US" sz="800" dirty="0"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668545" y="3156548"/>
            <a:ext cx="1586879" cy="910607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txBody>
          <a:bodyPr wrap="square" lIns="108000" tIns="108000" rIns="108000" bIns="108000" rtlCol="0" anchor="ctr">
            <a:spAutoFit/>
          </a:bodyPr>
          <a:lstStyle/>
          <a:p>
            <a:r>
              <a:rPr lang="en-US" altLang="ko-KR" sz="900" b="1" dirty="0"/>
              <a:t>powerAttributes</a:t>
            </a:r>
            <a:r>
              <a:rPr lang="en-US" altLang="ko-KR" sz="900" dirty="0" smtClean="0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en-US" sz="900" b="1" dirty="0" smtClean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Object</a:t>
            </a:r>
            <a:r>
              <a:rPr lang="en-US" sz="900" dirty="0" smtClean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{</a:t>
            </a:r>
          </a:p>
          <a:p>
            <a:r>
              <a:rPr lang="en-US" sz="900" dirty="0" smtClean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     “hertz” : Double,</a:t>
            </a:r>
          </a:p>
          <a:p>
            <a:r>
              <a:rPr lang="en-US" sz="9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en-US" sz="900" dirty="0" smtClean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    “voltage” : </a:t>
            </a:r>
            <a:r>
              <a:rPr lang="en-US" altLang="ko-KR" sz="9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Double</a:t>
            </a:r>
            <a:r>
              <a:rPr lang="en-US" sz="900" dirty="0" smtClean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,</a:t>
            </a:r>
          </a:p>
          <a:p>
            <a:r>
              <a:rPr lang="en-US" sz="9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en-US" sz="900" dirty="0" smtClean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    “ac” : Boolean</a:t>
            </a:r>
            <a:r>
              <a:rPr lang="en-US" sz="900" b="1" dirty="0" smtClean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	</a:t>
            </a:r>
          </a:p>
          <a:p>
            <a:r>
              <a:rPr lang="en-US" sz="900" dirty="0" smtClean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}</a:t>
            </a:r>
            <a:endParaRPr lang="en-US" sz="900" dirty="0"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0276068"/>
      </p:ext>
    </p:extLst>
  </p:cSld>
  <p:clrMapOvr>
    <a:masterClrMapping/>
  </p:clrMapOvr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Smart Home Energy Framework : </a:t>
            </a:r>
            <a:br>
              <a:rPr lang="en-US" altLang="ko-KR" sz="3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2.2 </a:t>
            </a:r>
            <a:r>
              <a:rPr lang="en-US" altLang="ko-KR" sz="2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EMAP</a:t>
            </a:r>
            <a:r>
              <a:rPr lang="en-US" altLang="ko-KR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ko-KR" sz="2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CoAP/JSON</a:t>
            </a:r>
            <a:r>
              <a:rPr lang="en-US" altLang="ko-KR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MQTT/JSON) : </a:t>
            </a:r>
            <a:r>
              <a:rPr lang="en-US" altLang="ko-KR" sz="28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UpdateReport</a:t>
            </a:r>
            <a:endParaRPr lang="ko-KR" alt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직사각형 11"/>
          <p:cNvSpPr/>
          <p:nvPr/>
        </p:nvSpPr>
        <p:spPr bwMode="auto">
          <a:xfrm>
            <a:off x="467544" y="1605406"/>
            <a:ext cx="8355796" cy="832421"/>
          </a:xfrm>
          <a:prstGeom prst="rect">
            <a:avLst/>
          </a:prstGeom>
          <a:solidFill>
            <a:schemeClr val="bg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굴림" pitchFamily="50" charset="-127"/>
              <a:cs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062454" y="1907540"/>
            <a:ext cx="139018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Client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EMA 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4" name="직선 화살표 연결선 13"/>
          <p:cNvCxnSpPr/>
          <p:nvPr/>
        </p:nvCxnSpPr>
        <p:spPr bwMode="auto">
          <a:xfrm>
            <a:off x="2195736" y="1901443"/>
            <a:ext cx="4707807" cy="0"/>
          </a:xfrm>
          <a:prstGeom prst="straightConnector1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arrow" w="med" len="med"/>
            <a:tailEnd type="none"/>
          </a:ln>
          <a:effectLst/>
        </p:spPr>
      </p:cxnSp>
      <p:sp>
        <p:nvSpPr>
          <p:cNvPr id="16" name="TextBox 15"/>
          <p:cNvSpPr txBox="1"/>
          <p:nvPr/>
        </p:nvSpPr>
        <p:spPr>
          <a:xfrm>
            <a:off x="629265" y="1907540"/>
            <a:ext cx="1428596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Server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EMA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7" name="직선 화살표 연결선 16"/>
          <p:cNvCxnSpPr/>
          <p:nvPr/>
        </p:nvCxnSpPr>
        <p:spPr bwMode="auto">
          <a:xfrm flipH="1">
            <a:off x="2195736" y="2276872"/>
            <a:ext cx="4707808" cy="0"/>
          </a:xfrm>
          <a:prstGeom prst="straightConnector1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arrow" w="med" len="med"/>
            <a:tailEnd type="none"/>
          </a:ln>
          <a:effectLst/>
        </p:spPr>
      </p:cxnSp>
      <p:sp>
        <p:nvSpPr>
          <p:cNvPr id="29" name="TextBox 28"/>
          <p:cNvSpPr txBox="1"/>
          <p:nvPr/>
        </p:nvSpPr>
        <p:spPr>
          <a:xfrm>
            <a:off x="3526280" y="1960951"/>
            <a:ext cx="16530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300" dirty="0" smtClean="0">
                <a:latin typeface="Arial" panose="020B0604020202020204" pitchFamily="34" charset="0"/>
                <a:cs typeface="Arial" panose="020B0604020202020204" pitchFamily="34" charset="0"/>
              </a:rPr>
              <a:t>(2)</a:t>
            </a:r>
            <a:r>
              <a:rPr lang="en-US" altLang="ko-K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UpdatedReport</a:t>
            </a:r>
            <a:endParaRPr lang="en-US" altLang="ko-KR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526280" y="1609055"/>
            <a:ext cx="15504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 smtClean="0">
                <a:latin typeface="Arial" panose="020B0604020202020204" pitchFamily="34" charset="0"/>
                <a:cs typeface="Arial" panose="020B0604020202020204" pitchFamily="34" charset="0"/>
              </a:rPr>
              <a:t>(1) </a:t>
            </a:r>
            <a:r>
              <a:rPr lang="en-US" altLang="ko-K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UpdateReport</a:t>
            </a:r>
            <a:endParaRPr lang="ko-KR" altLang="en-US" sz="13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432047" y="2454115"/>
            <a:ext cx="647149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(2) UpdatedReport</a:t>
            </a:r>
            <a:r>
              <a:rPr lang="ko-KR" alt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ko-KR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ko-K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	PUT : </a:t>
            </a:r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altLang="ko-K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EMAP/CEMA/1.0b/UpdateReport</a:t>
            </a:r>
            <a:endParaRPr lang="en-US" altLang="ko-KR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ko-K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	Payload : UpdatedReport</a:t>
            </a:r>
            <a:endParaRPr lang="ko-KR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ko-KR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0" y="0"/>
            <a:ext cx="246516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파란색 </a:t>
            </a:r>
            <a:r>
              <a:rPr lang="en-US" altLang="ko-KR" sz="12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ko-KR" altLang="en-US" sz="12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기존 </a:t>
            </a:r>
            <a:r>
              <a:rPr lang="en-US" altLang="ko-KR" sz="12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OpenADR</a:t>
            </a:r>
            <a:r>
              <a:rPr lang="ko-KR" altLang="en-US" sz="12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2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Tag </a:t>
            </a:r>
            <a:r>
              <a:rPr lang="ko-KR" altLang="en-US" sz="12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부분</a:t>
            </a:r>
            <a:endParaRPr lang="en-US" altLang="ko-KR" sz="12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ko-KR" altLang="en-US" sz="1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빨간색 </a:t>
            </a:r>
            <a:r>
              <a:rPr lang="en-US" altLang="ko-KR" sz="1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OpenADR</a:t>
            </a:r>
            <a:r>
              <a:rPr lang="ko-KR" altLang="en-US" sz="1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확장된 </a:t>
            </a:r>
            <a:r>
              <a:rPr lang="en-US" altLang="ko-KR" sz="1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Profile</a:t>
            </a:r>
          </a:p>
          <a:p>
            <a:r>
              <a:rPr lang="ko-KR" altLang="en-US" sz="12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초록색 </a:t>
            </a:r>
            <a:r>
              <a:rPr lang="en-US" altLang="ko-KR" sz="12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ko-KR" altLang="en-US" sz="1200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삭제 또는 변경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083825" y="1595443"/>
            <a:ext cx="17395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EMAP CoAP/JSON</a:t>
            </a:r>
            <a:endParaRPr lang="ko-KR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563888" y="3251300"/>
            <a:ext cx="2063190" cy="1741603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txBody>
          <a:bodyPr wrap="square" lIns="108000" tIns="108000" rIns="108000" bIns="108000" rtlCol="0" anchor="ctr">
            <a:spAutoFit/>
          </a:bodyPr>
          <a:lstStyle/>
          <a:p>
            <a:r>
              <a:rPr lang="en-US" altLang="ko-KR" sz="1100" b="1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RegisteredReport Object</a:t>
            </a:r>
            <a:r>
              <a:rPr lang="en-US" altLang="ko-KR" sz="11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{</a:t>
            </a:r>
          </a:p>
          <a:p>
            <a:r>
              <a:rPr lang="en-US" altLang="ko-KR" sz="11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“</a:t>
            </a:r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SrcEMA” </a:t>
            </a:r>
            <a:r>
              <a:rPr lang="en-US" altLang="ko-KR" sz="11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: String,</a:t>
            </a:r>
          </a:p>
          <a:p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“DestEMA” : String,</a:t>
            </a:r>
          </a:p>
          <a:p>
            <a:r>
              <a:rPr lang="en-US" altLang="ko-KR" sz="11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100" dirty="0" smtClean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</a:t>
            </a:r>
            <a:r>
              <a:rPr lang="en-US" altLang="ko-KR" sz="11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“requestID": String,</a:t>
            </a:r>
          </a:p>
          <a:p>
            <a:r>
              <a:rPr lang="en-US" altLang="ko-KR" sz="11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“responseCode” : Integer</a:t>
            </a:r>
            <a:r>
              <a:rPr lang="en-US" altLang="ko-KR" sz="1100" dirty="0" smtClean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,</a:t>
            </a:r>
          </a:p>
          <a:p>
            <a:r>
              <a:rPr lang="en-US" altLang="ko-KR" sz="11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</a:t>
            </a:r>
            <a:r>
              <a:rPr lang="en-US" altLang="ko-KR" sz="1100" dirty="0" smtClean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responseDescription” : String,</a:t>
            </a:r>
          </a:p>
          <a:p>
            <a:r>
              <a:rPr lang="en-US" altLang="ko-KR" sz="1100" dirty="0" smtClean="0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</a:t>
            </a:r>
            <a:r>
              <a:rPr lang="en-US" altLang="ko-KR" sz="1100" dirty="0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s</a:t>
            </a:r>
            <a:r>
              <a:rPr lang="en-US" altLang="ko-KR" sz="1100" dirty="0" smtClean="0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ervice</a:t>
            </a:r>
            <a:r>
              <a:rPr lang="en-US" altLang="ko-KR" sz="1100" dirty="0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”: String, </a:t>
            </a:r>
          </a:p>
          <a:p>
            <a:r>
              <a:rPr lang="en-US" altLang="ko-KR" sz="1100" dirty="0">
                <a:solidFill>
                  <a:srgbClr val="FF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</a:t>
            </a:r>
            <a:r>
              <a:rPr lang="en-US" altLang="ko-KR" sz="1100" dirty="0" smtClean="0">
                <a:solidFill>
                  <a:srgbClr val="FF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“time</a:t>
            </a:r>
            <a:r>
              <a:rPr lang="en-US" altLang="ko-KR" sz="1100" dirty="0">
                <a:solidFill>
                  <a:srgbClr val="FF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” : Date,</a:t>
            </a:r>
          </a:p>
          <a:p>
            <a:r>
              <a:rPr lang="en-US" altLang="ko-KR" sz="1100" dirty="0" smtClean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176671064"/>
      </p:ext>
    </p:extLst>
  </p:cSld>
  <p:clrMapOvr>
    <a:masterClrMapping/>
  </p:clrMapOvr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Smart Home Energy Framework : </a:t>
            </a:r>
            <a:br>
              <a:rPr lang="en-US" altLang="ko-KR" sz="3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2.2 </a:t>
            </a:r>
            <a:r>
              <a:rPr lang="en-US" altLang="ko-KR" sz="2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EMAP</a:t>
            </a:r>
            <a:r>
              <a:rPr lang="en-US" altLang="ko-KR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ko-KR" sz="2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CoAP/JSON</a:t>
            </a:r>
            <a:r>
              <a:rPr lang="en-US" altLang="ko-KR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MQTT/JSON) : </a:t>
            </a:r>
            <a:r>
              <a:rPr lang="en-US" altLang="ko-KR" sz="28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Event</a:t>
            </a:r>
            <a:endParaRPr lang="ko-KR" alt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직사각형 11"/>
          <p:cNvSpPr/>
          <p:nvPr/>
        </p:nvSpPr>
        <p:spPr bwMode="auto">
          <a:xfrm>
            <a:off x="467544" y="1605406"/>
            <a:ext cx="8355796" cy="832421"/>
          </a:xfrm>
          <a:prstGeom prst="rect">
            <a:avLst/>
          </a:prstGeom>
          <a:solidFill>
            <a:schemeClr val="bg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굴림" pitchFamily="50" charset="-127"/>
              <a:cs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062454" y="1907540"/>
            <a:ext cx="139018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Client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EMA 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4" name="직선 화살표 연결선 13"/>
          <p:cNvCxnSpPr/>
          <p:nvPr/>
        </p:nvCxnSpPr>
        <p:spPr bwMode="auto">
          <a:xfrm>
            <a:off x="2195736" y="1901443"/>
            <a:ext cx="4707807" cy="0"/>
          </a:xfrm>
          <a:prstGeom prst="straightConnector1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arrow" w="med" len="med"/>
            <a:tailEnd type="none"/>
          </a:ln>
          <a:effectLst/>
        </p:spPr>
      </p:cxnSp>
      <p:sp>
        <p:nvSpPr>
          <p:cNvPr id="16" name="TextBox 15"/>
          <p:cNvSpPr txBox="1"/>
          <p:nvPr/>
        </p:nvSpPr>
        <p:spPr>
          <a:xfrm>
            <a:off x="629265" y="1907540"/>
            <a:ext cx="1428596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Server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EMA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7" name="직선 화살표 연결선 16"/>
          <p:cNvCxnSpPr/>
          <p:nvPr/>
        </p:nvCxnSpPr>
        <p:spPr bwMode="auto">
          <a:xfrm flipH="1">
            <a:off x="2195736" y="2276872"/>
            <a:ext cx="4707808" cy="0"/>
          </a:xfrm>
          <a:prstGeom prst="straightConnector1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arrow" w="med" len="med"/>
            <a:tailEnd type="none"/>
          </a:ln>
          <a:effectLst/>
        </p:spPr>
      </p:cxnSp>
      <p:sp>
        <p:nvSpPr>
          <p:cNvPr id="29" name="TextBox 28"/>
          <p:cNvSpPr txBox="1"/>
          <p:nvPr/>
        </p:nvSpPr>
        <p:spPr>
          <a:xfrm>
            <a:off x="3491880" y="1969095"/>
            <a:ext cx="16433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300" dirty="0" smtClean="0">
                <a:latin typeface="Arial" panose="020B0604020202020204" pitchFamily="34" charset="0"/>
                <a:cs typeface="Arial" panose="020B0604020202020204" pitchFamily="34" charset="0"/>
              </a:rPr>
              <a:t>(2)</a:t>
            </a:r>
            <a:r>
              <a:rPr lang="en-US" altLang="ko-K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RegisterReport</a:t>
            </a:r>
            <a:endParaRPr lang="en-US" altLang="ko-KR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526280" y="1609055"/>
            <a:ext cx="7360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 smtClean="0">
                <a:latin typeface="Arial" panose="020B0604020202020204" pitchFamily="34" charset="0"/>
                <a:cs typeface="Arial" panose="020B0604020202020204" pitchFamily="34" charset="0"/>
              </a:rPr>
              <a:t>(1) </a:t>
            </a:r>
            <a:r>
              <a:rPr lang="en-US" altLang="ko-K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Poll</a:t>
            </a:r>
            <a:endParaRPr lang="ko-KR" altLang="en-US" sz="13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432047" y="2454115"/>
            <a:ext cx="647149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(1) Poll</a:t>
            </a:r>
            <a:r>
              <a:rPr lang="ko-KR" alt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ko-KR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ko-K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	PUT : </a:t>
            </a:r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altLang="ko-K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EMAP/SEMA/1.0b/Poll</a:t>
            </a:r>
            <a:endParaRPr lang="en-US" altLang="ko-KR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ko-K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	Payload : Poll</a:t>
            </a:r>
            <a:endParaRPr lang="ko-KR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ko-KR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0" y="0"/>
            <a:ext cx="246516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파란색 </a:t>
            </a:r>
            <a:r>
              <a:rPr lang="en-US" altLang="ko-KR" sz="12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ko-KR" altLang="en-US" sz="12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기존 </a:t>
            </a:r>
            <a:r>
              <a:rPr lang="en-US" altLang="ko-KR" sz="12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OpenADR</a:t>
            </a:r>
            <a:r>
              <a:rPr lang="ko-KR" altLang="en-US" sz="12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2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Tag </a:t>
            </a:r>
            <a:r>
              <a:rPr lang="ko-KR" altLang="en-US" sz="12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부분</a:t>
            </a:r>
            <a:endParaRPr lang="en-US" altLang="ko-KR" sz="12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ko-KR" altLang="en-US" sz="1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빨간색 </a:t>
            </a:r>
            <a:r>
              <a:rPr lang="en-US" altLang="ko-KR" sz="1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OpenADR</a:t>
            </a:r>
            <a:r>
              <a:rPr lang="ko-KR" altLang="en-US" sz="1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확장된 </a:t>
            </a:r>
            <a:r>
              <a:rPr lang="en-US" altLang="ko-KR" sz="1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Profile</a:t>
            </a:r>
          </a:p>
          <a:p>
            <a:r>
              <a:rPr lang="ko-KR" altLang="en-US" sz="12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초록색 </a:t>
            </a:r>
            <a:r>
              <a:rPr lang="en-US" altLang="ko-KR" sz="12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ko-KR" altLang="en-US" sz="1200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삭제 또는 변경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083825" y="1595443"/>
            <a:ext cx="17395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EMAP CoAP/JSON</a:t>
            </a:r>
            <a:endParaRPr lang="ko-KR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551103" y="3107730"/>
            <a:ext cx="1584176" cy="1233772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txBody>
          <a:bodyPr wrap="square" lIns="108000" tIns="108000" rIns="108000" bIns="108000" rtlCol="0" anchor="ctr">
            <a:spAutoFit/>
          </a:bodyPr>
          <a:lstStyle/>
          <a:p>
            <a:r>
              <a:rPr lang="en-US" altLang="ko-KR" sz="1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Poll</a:t>
            </a:r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100" b="1" dirty="0" smtClean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JSON Object</a:t>
            </a:r>
            <a:r>
              <a:rPr lang="en-US" altLang="ko-KR" sz="110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{</a:t>
            </a:r>
          </a:p>
          <a:p>
            <a:r>
              <a:rPr lang="en-US" altLang="ko-KR" sz="11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</a:t>
            </a:r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SrcEMA” </a:t>
            </a:r>
            <a:r>
              <a:rPr lang="en-US" altLang="ko-KR" sz="11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: String,</a:t>
            </a:r>
          </a:p>
          <a:p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“DestEMA” : String</a:t>
            </a:r>
            <a:r>
              <a:rPr lang="en-US" altLang="ko-KR" sz="1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r>
              <a:rPr lang="en-US" altLang="ko-KR" sz="1100" dirty="0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100" dirty="0" smtClean="0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“service</a:t>
            </a:r>
            <a:r>
              <a:rPr lang="en-US" altLang="ko-KR" sz="1100" dirty="0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” : String,</a:t>
            </a:r>
          </a:p>
          <a:p>
            <a:r>
              <a:rPr lang="en-US" altLang="ko-KR" sz="1100" dirty="0" smtClean="0">
                <a:solidFill>
                  <a:srgbClr val="FF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</a:t>
            </a:r>
            <a:r>
              <a:rPr lang="en-US" altLang="ko-KR" sz="1100" dirty="0">
                <a:solidFill>
                  <a:srgbClr val="FF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time” : Date</a:t>
            </a:r>
          </a:p>
          <a:p>
            <a:r>
              <a:rPr lang="en-US" altLang="ko-KR" sz="1100" dirty="0" smtClean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}</a:t>
            </a:r>
            <a:endParaRPr lang="en-US" altLang="ko-KR" sz="110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0606883"/>
      </p:ext>
    </p:extLst>
  </p:cSld>
  <p:clrMapOvr>
    <a:masterClrMapping/>
  </p:clrMapOvr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Smart Home Energy Framework : </a:t>
            </a:r>
            <a:br>
              <a:rPr lang="en-US" altLang="ko-KR" sz="3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2.2 </a:t>
            </a:r>
            <a:r>
              <a:rPr lang="en-US" altLang="ko-KR" sz="2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EMAP</a:t>
            </a:r>
            <a:r>
              <a:rPr lang="en-US" altLang="ko-KR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ko-KR" sz="2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CoAP/JSON</a:t>
            </a:r>
            <a:r>
              <a:rPr lang="en-US" altLang="ko-KR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MQTT/JSON) : </a:t>
            </a:r>
            <a:r>
              <a:rPr lang="en-US" altLang="ko-KR" sz="28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Event</a:t>
            </a:r>
            <a:endParaRPr lang="ko-KR" alt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직사각형 11"/>
          <p:cNvSpPr/>
          <p:nvPr/>
        </p:nvSpPr>
        <p:spPr bwMode="auto">
          <a:xfrm>
            <a:off x="467544" y="1605406"/>
            <a:ext cx="8355796" cy="832421"/>
          </a:xfrm>
          <a:prstGeom prst="rect">
            <a:avLst/>
          </a:prstGeom>
          <a:solidFill>
            <a:schemeClr val="bg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굴림" pitchFamily="50" charset="-127"/>
              <a:cs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062454" y="1907540"/>
            <a:ext cx="139018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Client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EMA 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4" name="직선 화살표 연결선 13"/>
          <p:cNvCxnSpPr/>
          <p:nvPr/>
        </p:nvCxnSpPr>
        <p:spPr bwMode="auto">
          <a:xfrm>
            <a:off x="2195736" y="1901443"/>
            <a:ext cx="4707807" cy="0"/>
          </a:xfrm>
          <a:prstGeom prst="straightConnector1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arrow" w="med" len="med"/>
            <a:tailEnd type="none"/>
          </a:ln>
          <a:effectLst/>
        </p:spPr>
      </p:cxnSp>
      <p:sp>
        <p:nvSpPr>
          <p:cNvPr id="16" name="TextBox 15"/>
          <p:cNvSpPr txBox="1"/>
          <p:nvPr/>
        </p:nvSpPr>
        <p:spPr>
          <a:xfrm>
            <a:off x="629265" y="1907540"/>
            <a:ext cx="1428596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Server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EMA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7" name="직선 화살표 연결선 16"/>
          <p:cNvCxnSpPr/>
          <p:nvPr/>
        </p:nvCxnSpPr>
        <p:spPr bwMode="auto">
          <a:xfrm flipH="1">
            <a:off x="2195736" y="2276872"/>
            <a:ext cx="4707808" cy="0"/>
          </a:xfrm>
          <a:prstGeom prst="straightConnector1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arrow" w="med" len="med"/>
            <a:tailEnd type="none"/>
          </a:ln>
          <a:effectLst/>
        </p:spPr>
      </p:cxnSp>
      <p:sp>
        <p:nvSpPr>
          <p:cNvPr id="29" name="TextBox 28"/>
          <p:cNvSpPr txBox="1"/>
          <p:nvPr/>
        </p:nvSpPr>
        <p:spPr>
          <a:xfrm>
            <a:off x="3572767" y="1969095"/>
            <a:ext cx="16546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300" dirty="0" smtClean="0">
                <a:latin typeface="Arial" panose="020B0604020202020204" pitchFamily="34" charset="0"/>
                <a:cs typeface="Arial" panose="020B0604020202020204" pitchFamily="34" charset="0"/>
              </a:rPr>
              <a:t>(2)</a:t>
            </a:r>
            <a:r>
              <a:rPr lang="en-US" altLang="ko-K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DistributeEvent</a:t>
            </a:r>
            <a:endParaRPr lang="en-US" altLang="ko-KR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644886" y="1597765"/>
            <a:ext cx="713657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 smtClean="0">
                <a:latin typeface="Arial" panose="020B0604020202020204" pitchFamily="34" charset="0"/>
                <a:cs typeface="Arial" panose="020B0604020202020204" pitchFamily="34" charset="0"/>
              </a:rPr>
              <a:t>(1) Poll</a:t>
            </a:r>
            <a:endParaRPr lang="ko-KR" altLang="en-US" sz="13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432047" y="2454115"/>
            <a:ext cx="647149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(2) DistributeEvent</a:t>
            </a:r>
            <a:endParaRPr lang="en-US" altLang="ko-KR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ko-K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	PUT : </a:t>
            </a:r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altLang="ko-K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EMAP/CEMA/1.0b/Event</a:t>
            </a:r>
            <a:endParaRPr lang="en-US" altLang="ko-KR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ko-K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	Payload : DistributeEvent</a:t>
            </a:r>
            <a:endParaRPr lang="ko-KR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ko-KR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0" y="0"/>
            <a:ext cx="246516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파란색 </a:t>
            </a:r>
            <a:r>
              <a:rPr lang="en-US" altLang="ko-KR" sz="12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ko-KR" altLang="en-US" sz="12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기존 </a:t>
            </a:r>
            <a:r>
              <a:rPr lang="en-US" altLang="ko-KR" sz="12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OpenADR</a:t>
            </a:r>
            <a:r>
              <a:rPr lang="ko-KR" altLang="en-US" sz="12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2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Tag </a:t>
            </a:r>
            <a:r>
              <a:rPr lang="ko-KR" altLang="en-US" sz="12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부분</a:t>
            </a:r>
            <a:endParaRPr lang="en-US" altLang="ko-KR" sz="12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ko-KR" altLang="en-US" sz="1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빨간색 </a:t>
            </a:r>
            <a:r>
              <a:rPr lang="en-US" altLang="ko-KR" sz="1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OpenADR</a:t>
            </a:r>
            <a:r>
              <a:rPr lang="ko-KR" altLang="en-US" sz="1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확장된 </a:t>
            </a:r>
            <a:r>
              <a:rPr lang="en-US" altLang="ko-KR" sz="1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Profile</a:t>
            </a:r>
          </a:p>
          <a:p>
            <a:r>
              <a:rPr lang="ko-KR" altLang="en-US" sz="12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초록색 </a:t>
            </a:r>
            <a:r>
              <a:rPr lang="en-US" altLang="ko-KR" sz="12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ko-KR" altLang="en-US" sz="1200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삭제 또는 변경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083825" y="1595443"/>
            <a:ext cx="17395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EMAP CoAP/JSON</a:t>
            </a:r>
            <a:endParaRPr lang="ko-KR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502374" y="3201357"/>
            <a:ext cx="8534122" cy="3323987"/>
            <a:chOff x="213174" y="3106013"/>
            <a:chExt cx="8534122" cy="3323987"/>
          </a:xfrm>
        </p:grpSpPr>
        <p:sp>
          <p:nvSpPr>
            <p:cNvPr id="20" name="TextBox 19"/>
            <p:cNvSpPr txBox="1"/>
            <p:nvPr/>
          </p:nvSpPr>
          <p:spPr>
            <a:xfrm>
              <a:off x="213174" y="3106013"/>
              <a:ext cx="2251988" cy="1995519"/>
            </a:xfrm>
            <a:prstGeom prst="rect">
              <a:avLst/>
            </a:prstGeom>
            <a:noFill/>
            <a:ln>
              <a:solidFill>
                <a:schemeClr val="bg2">
                  <a:lumMod val="50000"/>
                </a:schemeClr>
              </a:solidFill>
            </a:ln>
          </p:spPr>
          <p:txBody>
            <a:bodyPr wrap="square" lIns="108000" tIns="108000" rIns="108000" bIns="108000" rtlCol="0" anchor="ctr">
              <a:spAutoFit/>
            </a:bodyPr>
            <a:lstStyle/>
            <a:p>
              <a:r>
                <a:rPr lang="en-US" altLang="ko-KR" sz="1050" b="1" dirty="0" smtClean="0">
                  <a:solidFill>
                    <a:srgbClr val="000000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Arial" panose="020B0604020202020204" pitchFamily="34" charset="0"/>
                </a:rPr>
                <a:t>DistributeEvent Object</a:t>
              </a:r>
              <a:r>
                <a:rPr lang="en-US" altLang="ko-KR" sz="1050" dirty="0" smtClean="0">
                  <a:solidFill>
                    <a:srgbClr val="000000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Arial" panose="020B0604020202020204" pitchFamily="34" charset="0"/>
                </a:rPr>
                <a:t>{</a:t>
              </a:r>
              <a:endParaRPr lang="en-US" altLang="ko-KR" sz="1050" dirty="0">
                <a:solidFill>
                  <a:srgbClr val="000000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endParaRPr>
            </a:p>
            <a:p>
              <a:r>
                <a:rPr lang="en-US" altLang="ko-KR" sz="1050" dirty="0">
                  <a:solidFill>
                    <a:srgbClr val="000000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Arial" panose="020B0604020202020204" pitchFamily="34" charset="0"/>
                </a:rPr>
                <a:t>   </a:t>
              </a:r>
              <a:r>
                <a:rPr lang="en-US" altLang="ko-KR" sz="1050" dirty="0" smtClean="0">
                  <a:solidFill>
                    <a:srgbClr val="000000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Arial" panose="020B0604020202020204" pitchFamily="34" charset="0"/>
                </a:rPr>
                <a:t>“SrcEMA” : String,</a:t>
              </a:r>
            </a:p>
            <a:p>
              <a:r>
                <a:rPr lang="en-US" altLang="ko-KR" sz="1050" dirty="0" smtClean="0">
                  <a:solidFill>
                    <a:srgbClr val="000000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Arial" panose="020B0604020202020204" pitchFamily="34" charset="0"/>
                </a:rPr>
                <a:t>   “DestEMA” </a:t>
              </a:r>
              <a:r>
                <a:rPr lang="en-US" altLang="ko-KR" sz="1050" dirty="0">
                  <a:solidFill>
                    <a:srgbClr val="000000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Arial" panose="020B0604020202020204" pitchFamily="34" charset="0"/>
                </a:rPr>
                <a:t>: </a:t>
              </a:r>
              <a:r>
                <a:rPr lang="en-US" altLang="ko-KR" sz="1050" dirty="0" smtClean="0">
                  <a:solidFill>
                    <a:srgbClr val="000000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Arial" panose="020B0604020202020204" pitchFamily="34" charset="0"/>
                </a:rPr>
                <a:t>String,</a:t>
              </a:r>
            </a:p>
            <a:p>
              <a:r>
                <a:rPr lang="en-US" altLang="ko-KR" sz="1050" dirty="0" smtClean="0">
                  <a:solidFill>
                    <a:srgbClr val="000000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Arial" panose="020B0604020202020204" pitchFamily="34" charset="0"/>
                </a:rPr>
                <a:t>   “</a:t>
              </a:r>
              <a:r>
                <a:rPr lang="en-US" altLang="ko-KR" sz="1050" dirty="0">
                  <a:solidFill>
                    <a:srgbClr val="000000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Arial" panose="020B0604020202020204" pitchFamily="34" charset="0"/>
                </a:rPr>
                <a:t>requestID” : String,</a:t>
              </a:r>
              <a:endParaRPr lang="en-US" altLang="ko-KR" sz="1050" dirty="0" smtClean="0">
                <a:solidFill>
                  <a:srgbClr val="000000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endParaRPr>
            </a:p>
            <a:p>
              <a:r>
                <a:rPr lang="en-US" altLang="ko-KR" sz="1050" b="1" dirty="0">
                  <a:solidFill>
                    <a:srgbClr val="000000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Arial" panose="020B0604020202020204" pitchFamily="34" charset="0"/>
                </a:rPr>
                <a:t> </a:t>
              </a:r>
              <a:r>
                <a:rPr lang="en-US" altLang="ko-KR" sz="1050" b="1" dirty="0" smtClean="0">
                  <a:solidFill>
                    <a:srgbClr val="000000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Arial" panose="020B0604020202020204" pitchFamily="34" charset="0"/>
                </a:rPr>
                <a:t>  “response” : Array,</a:t>
              </a:r>
            </a:p>
            <a:p>
              <a:r>
                <a:rPr lang="en-US" altLang="ko-KR" sz="1050" b="1" dirty="0">
                  <a:solidFill>
                    <a:srgbClr val="000000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Arial" panose="020B0604020202020204" pitchFamily="34" charset="0"/>
                </a:rPr>
                <a:t> </a:t>
              </a:r>
              <a:r>
                <a:rPr lang="en-US" altLang="ko-KR" sz="1050" b="1" dirty="0" smtClean="0">
                  <a:solidFill>
                    <a:srgbClr val="000000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Arial" panose="020B0604020202020204" pitchFamily="34" charset="0"/>
                </a:rPr>
                <a:t>  “event” : Array,</a:t>
              </a:r>
            </a:p>
            <a:p>
              <a:r>
                <a:rPr lang="en-US" altLang="ko-KR" sz="1050" b="1" dirty="0">
                  <a:solidFill>
                    <a:srgbClr val="000000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Arial" panose="020B0604020202020204" pitchFamily="34" charset="0"/>
                </a:rPr>
                <a:t> </a:t>
              </a:r>
              <a:r>
                <a:rPr lang="en-US" altLang="ko-KR" sz="1050" b="1" dirty="0" smtClean="0">
                  <a:solidFill>
                    <a:srgbClr val="000000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Arial" panose="020B0604020202020204" pitchFamily="34" charset="0"/>
                </a:rPr>
                <a:t>  </a:t>
              </a:r>
              <a:r>
                <a:rPr lang="en-US" altLang="ko-KR" sz="1050" dirty="0" smtClean="0">
                  <a:solidFill>
                    <a:srgbClr val="000000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Arial" panose="020B0604020202020204" pitchFamily="34" charset="0"/>
                </a:rPr>
                <a:t>“</a:t>
              </a:r>
              <a:r>
                <a:rPr lang="en-US" altLang="ko-KR" sz="1050" dirty="0">
                  <a:solidFill>
                    <a:srgbClr val="000000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Arial" panose="020B0604020202020204" pitchFamily="34" charset="0"/>
                </a:rPr>
                <a:t>r</a:t>
              </a:r>
              <a:r>
                <a:rPr lang="en-US" altLang="ko-KR" sz="1050" dirty="0" smtClean="0">
                  <a:solidFill>
                    <a:srgbClr val="000000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Arial" panose="020B0604020202020204" pitchFamily="34" charset="0"/>
                </a:rPr>
                <a:t>esponseRequired</a:t>
              </a:r>
              <a:r>
                <a:rPr lang="en-US" altLang="ko-KR" sz="1050" dirty="0">
                  <a:solidFill>
                    <a:srgbClr val="000000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Arial" panose="020B0604020202020204" pitchFamily="34" charset="0"/>
                </a:rPr>
                <a:t>” : </a:t>
              </a:r>
              <a:r>
                <a:rPr lang="en-US" altLang="ko-KR" sz="1050" dirty="0" smtClean="0">
                  <a:solidFill>
                    <a:srgbClr val="000000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Arial" panose="020B0604020202020204" pitchFamily="34" charset="0"/>
                </a:rPr>
                <a:t>String,</a:t>
              </a:r>
            </a:p>
            <a:p>
              <a:r>
                <a:rPr lang="en-US" altLang="ko-KR" sz="1050" dirty="0">
                  <a:solidFill>
                    <a:schemeClr val="accent2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Arial" panose="020B0604020202020204" pitchFamily="34" charset="0"/>
                </a:rPr>
                <a:t> </a:t>
              </a:r>
              <a:r>
                <a:rPr lang="en-US" altLang="ko-KR" sz="1050" dirty="0" smtClean="0">
                  <a:solidFill>
                    <a:schemeClr val="accent2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Arial" panose="020B0604020202020204" pitchFamily="34" charset="0"/>
                </a:rPr>
                <a:t>  “service” : String,</a:t>
              </a:r>
            </a:p>
            <a:p>
              <a:r>
                <a:rPr lang="en-US" altLang="ko-KR" sz="1050" dirty="0">
                  <a:solidFill>
                    <a:srgbClr val="FF0000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Arial" panose="020B0604020202020204" pitchFamily="34" charset="0"/>
                </a:rPr>
                <a:t> </a:t>
              </a:r>
              <a:r>
                <a:rPr lang="en-US" altLang="ko-KR" sz="1050" dirty="0" smtClean="0">
                  <a:solidFill>
                    <a:srgbClr val="FF0000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Arial" panose="020B0604020202020204" pitchFamily="34" charset="0"/>
                </a:rPr>
                <a:t>  “time” : Date</a:t>
              </a:r>
              <a:endParaRPr lang="en-US" altLang="ko-KR" sz="1050" dirty="0">
                <a:solidFill>
                  <a:srgbClr val="FF0000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endParaRPr>
            </a:p>
            <a:p>
              <a:r>
                <a:rPr lang="en-US" altLang="ko-KR" sz="1050" dirty="0" smtClean="0">
                  <a:solidFill>
                    <a:srgbClr val="000000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Arial" panose="020B0604020202020204" pitchFamily="34" charset="0"/>
                </a:rPr>
                <a:t>}</a:t>
              </a:r>
              <a:endParaRPr lang="en-US" altLang="ko-KR" sz="1050" dirty="0">
                <a:solidFill>
                  <a:srgbClr val="000000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endParaRPr>
            </a:p>
            <a:p>
              <a:endParaRPr lang="en-US" altLang="ko-KR" sz="1050" dirty="0">
                <a:solidFill>
                  <a:srgbClr val="000000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613523" y="3106013"/>
              <a:ext cx="2534541" cy="332398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event</a:t>
              </a:r>
              <a:r>
                <a:rPr lang="en-US" altLang="ko-KR" sz="10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ko-KR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Array</a:t>
              </a:r>
              <a:r>
                <a:rPr lang="en-US" altLang="ko-KR" sz="1000" dirty="0">
                  <a:latin typeface="Arial" panose="020B0604020202020204" pitchFamily="34" charset="0"/>
                  <a:cs typeface="Arial" panose="020B0604020202020204" pitchFamily="34" charset="0"/>
                </a:rPr>
                <a:t>{</a:t>
              </a:r>
            </a:p>
            <a:p>
              <a:r>
                <a:rPr lang="en-US" altLang="ko-KR" sz="1000" dirty="0">
                  <a:solidFill>
                    <a:srgbClr val="000000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Arial" panose="020B0604020202020204" pitchFamily="34" charset="0"/>
                </a:rPr>
                <a:t>    “eventID” : String</a:t>
              </a:r>
              <a:r>
                <a:rPr lang="en-US" altLang="ko-KR" sz="1000" dirty="0" smtClean="0">
                  <a:solidFill>
                    <a:srgbClr val="000000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Arial" panose="020B0604020202020204" pitchFamily="34" charset="0"/>
                </a:rPr>
                <a:t>,</a:t>
              </a:r>
            </a:p>
            <a:p>
              <a:r>
                <a:rPr lang="en-US" altLang="ko-KR" sz="1000" b="1" dirty="0">
                  <a:solidFill>
                    <a:srgbClr val="000000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Arial" panose="020B0604020202020204" pitchFamily="34" charset="0"/>
                </a:rPr>
                <a:t> </a:t>
              </a:r>
              <a:r>
                <a:rPr lang="en-US" altLang="ko-KR" sz="1000" b="1" dirty="0" smtClean="0">
                  <a:solidFill>
                    <a:srgbClr val="000000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Arial" panose="020B0604020202020204" pitchFamily="34" charset="0"/>
                </a:rPr>
                <a:t>   “eventSignals” : Array,</a:t>
              </a:r>
              <a:endParaRPr lang="en-US" altLang="ko-KR" sz="1000" b="1" dirty="0">
                <a:solidFill>
                  <a:srgbClr val="000000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endParaRPr>
            </a:p>
            <a:p>
              <a:r>
                <a:rPr lang="en-US" altLang="ko-KR" sz="1000" dirty="0">
                  <a:solidFill>
                    <a:srgbClr val="000000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Arial" panose="020B0604020202020204" pitchFamily="34" charset="0"/>
                </a:rPr>
                <a:t>    “modificationNumber” : Integer,</a:t>
              </a:r>
            </a:p>
            <a:p>
              <a:r>
                <a:rPr lang="en-US" altLang="ko-KR" sz="1000" dirty="0">
                  <a:solidFill>
                    <a:srgbClr val="000000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Arial" panose="020B0604020202020204" pitchFamily="34" charset="0"/>
                </a:rPr>
                <a:t>    “modificationReason” : String,</a:t>
              </a:r>
            </a:p>
            <a:p>
              <a:r>
                <a:rPr lang="en-US" altLang="ko-KR" sz="1000" dirty="0">
                  <a:solidFill>
                    <a:srgbClr val="000000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Arial" panose="020B0604020202020204" pitchFamily="34" charset="0"/>
                </a:rPr>
                <a:t>    “priority” : Integer,</a:t>
              </a:r>
            </a:p>
            <a:p>
              <a:r>
                <a:rPr lang="en-US" altLang="ko-KR" sz="1000" dirty="0">
                  <a:solidFill>
                    <a:srgbClr val="000000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Arial" panose="020B0604020202020204" pitchFamily="34" charset="0"/>
                </a:rPr>
                <a:t>    </a:t>
              </a:r>
              <a:r>
                <a:rPr lang="en-US" altLang="ko-KR" sz="1000" dirty="0" smtClean="0">
                  <a:solidFill>
                    <a:srgbClr val="000000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Arial" panose="020B0604020202020204" pitchFamily="34" charset="0"/>
                </a:rPr>
                <a:t>“marketContext</a:t>
              </a:r>
              <a:r>
                <a:rPr lang="en-US" altLang="ko-KR" sz="1000" dirty="0">
                  <a:solidFill>
                    <a:srgbClr val="000000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Arial" panose="020B0604020202020204" pitchFamily="34" charset="0"/>
                </a:rPr>
                <a:t>” : String,</a:t>
              </a:r>
            </a:p>
            <a:p>
              <a:r>
                <a:rPr lang="en-US" altLang="ko-KR" sz="1000" dirty="0">
                  <a:latin typeface="Arial" panose="020B0604020202020204" pitchFamily="34" charset="0"/>
                  <a:ea typeface="굴림" panose="020B0600000101010101" pitchFamily="50" charset="-127"/>
                  <a:cs typeface="Arial" panose="020B0604020202020204" pitchFamily="34" charset="0"/>
                </a:rPr>
                <a:t>    “createdDataTime” : Date,</a:t>
              </a:r>
            </a:p>
            <a:p>
              <a:r>
                <a:rPr lang="en-US" altLang="ko-KR" sz="1000" dirty="0">
                  <a:latin typeface="Arial" panose="020B0604020202020204" pitchFamily="34" charset="0"/>
                  <a:ea typeface="굴림" panose="020B0600000101010101" pitchFamily="50" charset="-127"/>
                  <a:cs typeface="Arial" panose="020B0604020202020204" pitchFamily="34" charset="0"/>
                </a:rPr>
                <a:t>    “eventStatus” : String,</a:t>
              </a:r>
            </a:p>
            <a:p>
              <a:r>
                <a:rPr lang="en-US" altLang="ko-KR" sz="1000" dirty="0">
                  <a:latin typeface="Arial" panose="020B0604020202020204" pitchFamily="34" charset="0"/>
                  <a:ea typeface="굴림" panose="020B0600000101010101" pitchFamily="50" charset="-127"/>
                  <a:cs typeface="Arial" panose="020B0604020202020204" pitchFamily="34" charset="0"/>
                </a:rPr>
                <a:t>    “testEvent” : Boolean,</a:t>
              </a:r>
            </a:p>
            <a:p>
              <a:r>
                <a:rPr lang="en-US" altLang="ko-KR" sz="1000" dirty="0">
                  <a:latin typeface="Arial" panose="020B0604020202020204" pitchFamily="34" charset="0"/>
                  <a:ea typeface="굴림" panose="020B0600000101010101" pitchFamily="50" charset="-127"/>
                  <a:cs typeface="Arial" panose="020B0604020202020204" pitchFamily="34" charset="0"/>
                </a:rPr>
                <a:t>    “vtnComment” : </a:t>
              </a:r>
              <a:r>
                <a:rPr lang="en-US" altLang="ko-KR" sz="1000" dirty="0" smtClean="0">
                  <a:latin typeface="Arial" panose="020B0604020202020204" pitchFamily="34" charset="0"/>
                  <a:ea typeface="굴림" panose="020B0600000101010101" pitchFamily="50" charset="-127"/>
                  <a:cs typeface="Arial" panose="020B0604020202020204" pitchFamily="34" charset="0"/>
                </a:rPr>
                <a:t>String,</a:t>
              </a:r>
            </a:p>
            <a:p>
              <a:r>
                <a:rPr lang="en-US" altLang="ko-KR" sz="1000" dirty="0">
                  <a:latin typeface="Arial" panose="020B0604020202020204" pitchFamily="34" charset="0"/>
                  <a:ea typeface="굴림" panose="020B0600000101010101" pitchFamily="50" charset="-127"/>
                  <a:cs typeface="Arial" panose="020B0604020202020204" pitchFamily="34" charset="0"/>
                </a:rPr>
                <a:t> </a:t>
              </a:r>
              <a:r>
                <a:rPr lang="en-US" altLang="ko-KR" sz="1000" dirty="0" smtClean="0">
                  <a:latin typeface="Arial" panose="020B0604020202020204" pitchFamily="34" charset="0"/>
                  <a:ea typeface="굴림" panose="020B0600000101010101" pitchFamily="50" charset="-127"/>
                  <a:cs typeface="Arial" panose="020B0604020202020204" pitchFamily="34" charset="0"/>
                </a:rPr>
                <a:t>   “</a:t>
              </a:r>
              <a:r>
                <a:rPr lang="en-US" altLang="ko-KR" sz="1000" dirty="0">
                  <a:latin typeface="Arial" panose="020B0604020202020204" pitchFamily="34" charset="0"/>
                  <a:ea typeface="굴림" panose="020B0600000101010101" pitchFamily="50" charset="-127"/>
                  <a:cs typeface="Arial" panose="020B0604020202020204" pitchFamily="34" charset="0"/>
                </a:rPr>
                <a:t>dtstart” : Date,</a:t>
              </a:r>
            </a:p>
            <a:p>
              <a:r>
                <a:rPr lang="en-US" altLang="ko-KR" sz="1000" dirty="0">
                  <a:latin typeface="Arial" panose="020B0604020202020204" pitchFamily="34" charset="0"/>
                  <a:ea typeface="굴림" panose="020B0600000101010101" pitchFamily="50" charset="-127"/>
                  <a:cs typeface="Arial" panose="020B0604020202020204" pitchFamily="34" charset="0"/>
                </a:rPr>
                <a:t>   </a:t>
              </a:r>
              <a:r>
                <a:rPr lang="en-US" altLang="ko-KR" sz="1000" dirty="0" smtClean="0">
                  <a:latin typeface="Arial" panose="020B0604020202020204" pitchFamily="34" charset="0"/>
                  <a:ea typeface="굴림" panose="020B0600000101010101" pitchFamily="50" charset="-127"/>
                  <a:cs typeface="Arial" panose="020B0604020202020204" pitchFamily="34" charset="0"/>
                </a:rPr>
                <a:t> “</a:t>
              </a:r>
              <a:r>
                <a:rPr lang="en-US" altLang="ko-KR" sz="1000" dirty="0">
                  <a:latin typeface="Arial" panose="020B0604020202020204" pitchFamily="34" charset="0"/>
                  <a:ea typeface="굴림" panose="020B0600000101010101" pitchFamily="50" charset="-127"/>
                  <a:cs typeface="Arial" panose="020B0604020202020204" pitchFamily="34" charset="0"/>
                </a:rPr>
                <a:t>duration” : String</a:t>
              </a:r>
              <a:r>
                <a:rPr lang="en-US" altLang="ko-KR" sz="1000" dirty="0" smtClean="0">
                  <a:latin typeface="Arial" panose="020B0604020202020204" pitchFamily="34" charset="0"/>
                  <a:ea typeface="굴림" panose="020B0600000101010101" pitchFamily="50" charset="-127"/>
                  <a:cs typeface="Arial" panose="020B0604020202020204" pitchFamily="34" charset="0"/>
                </a:rPr>
                <a:t>,</a:t>
              </a:r>
            </a:p>
            <a:p>
              <a:r>
                <a:rPr lang="en-US" altLang="ko-KR" sz="1000" dirty="0">
                  <a:latin typeface="Arial" panose="020B0604020202020204" pitchFamily="34" charset="0"/>
                  <a:ea typeface="굴림" panose="020B0600000101010101" pitchFamily="50" charset="-127"/>
                  <a:cs typeface="Arial" panose="020B0604020202020204" pitchFamily="34" charset="0"/>
                </a:rPr>
                <a:t> </a:t>
              </a:r>
              <a:r>
                <a:rPr lang="en-US" altLang="ko-KR" sz="1000" dirty="0" smtClean="0">
                  <a:latin typeface="Arial" panose="020B0604020202020204" pitchFamily="34" charset="0"/>
                  <a:ea typeface="굴림" panose="020B0600000101010101" pitchFamily="50" charset="-127"/>
                  <a:cs typeface="Arial" panose="020B0604020202020204" pitchFamily="34" charset="0"/>
                </a:rPr>
                <a:t>   “properties” : String,</a:t>
              </a:r>
            </a:p>
            <a:p>
              <a:r>
                <a:rPr lang="en-US" altLang="ko-KR" sz="1000" dirty="0">
                  <a:latin typeface="Arial" panose="020B0604020202020204" pitchFamily="34" charset="0"/>
                  <a:ea typeface="굴림" panose="020B0600000101010101" pitchFamily="50" charset="-127"/>
                  <a:cs typeface="Arial" panose="020B0604020202020204" pitchFamily="34" charset="0"/>
                </a:rPr>
                <a:t> </a:t>
              </a:r>
              <a:r>
                <a:rPr lang="en-US" altLang="ko-KR" sz="1000" dirty="0" smtClean="0">
                  <a:latin typeface="Arial" panose="020B0604020202020204" pitchFamily="34" charset="0"/>
                  <a:ea typeface="굴림" panose="020B0600000101010101" pitchFamily="50" charset="-127"/>
                  <a:cs typeface="Arial" panose="020B0604020202020204" pitchFamily="34" charset="0"/>
                </a:rPr>
                <a:t>   “components” : String,</a:t>
              </a:r>
            </a:p>
            <a:p>
              <a:r>
                <a:rPr lang="en-US" altLang="ko-KR" sz="1000" dirty="0">
                  <a:latin typeface="Arial" panose="020B0604020202020204" pitchFamily="34" charset="0"/>
                  <a:ea typeface="굴림" panose="020B0600000101010101" pitchFamily="50" charset="-127"/>
                  <a:cs typeface="Arial" panose="020B0604020202020204" pitchFamily="34" charset="0"/>
                </a:rPr>
                <a:t> </a:t>
              </a:r>
              <a:r>
                <a:rPr lang="en-US" altLang="ko-KR" sz="1000" dirty="0" smtClean="0">
                  <a:latin typeface="Arial" panose="020B0604020202020204" pitchFamily="34" charset="0"/>
                  <a:ea typeface="굴림" panose="020B0600000101010101" pitchFamily="50" charset="-127"/>
                  <a:cs typeface="Arial" panose="020B0604020202020204" pitchFamily="34" charset="0"/>
                </a:rPr>
                <a:t>   “</a:t>
              </a:r>
              <a:r>
                <a:rPr lang="en-US" altLang="ko-KR" sz="1000" dirty="0">
                  <a:latin typeface="Arial" panose="020B0604020202020204" pitchFamily="34" charset="0"/>
                  <a:cs typeface="Arial" panose="020B0604020202020204" pitchFamily="34" charset="0"/>
                </a:rPr>
                <a:t>specificDestEMA</a:t>
              </a:r>
              <a:r>
                <a:rPr lang="en-US" altLang="ko-KR" sz="1000" dirty="0" smtClean="0">
                  <a:latin typeface="Arial" panose="020B0604020202020204" pitchFamily="34" charset="0"/>
                  <a:ea typeface="굴림" panose="020B0600000101010101" pitchFamily="50" charset="-127"/>
                  <a:cs typeface="Arial" panose="020B0604020202020204" pitchFamily="34" charset="0"/>
                </a:rPr>
                <a:t>” : String,</a:t>
              </a:r>
            </a:p>
            <a:p>
              <a:r>
                <a:rPr lang="en-US" altLang="ko-KR" sz="1000" dirty="0">
                  <a:latin typeface="Arial" panose="020B0604020202020204" pitchFamily="34" charset="0"/>
                  <a:ea typeface="굴림" panose="020B0600000101010101" pitchFamily="50" charset="-127"/>
                  <a:cs typeface="Arial" panose="020B0604020202020204" pitchFamily="34" charset="0"/>
                </a:rPr>
                <a:t> </a:t>
              </a:r>
              <a:r>
                <a:rPr lang="en-US" altLang="ko-KR" sz="1000" dirty="0" smtClean="0">
                  <a:latin typeface="Arial" panose="020B0604020202020204" pitchFamily="34" charset="0"/>
                  <a:ea typeface="굴림" panose="020B0600000101010101" pitchFamily="50" charset="-127"/>
                  <a:cs typeface="Arial" panose="020B0604020202020204" pitchFamily="34" charset="0"/>
                </a:rPr>
                <a:t>   “tolerance” : String,</a:t>
              </a:r>
            </a:p>
            <a:p>
              <a:r>
                <a:rPr lang="en-US" altLang="ko-KR" sz="1000" dirty="0">
                  <a:latin typeface="Arial" panose="020B0604020202020204" pitchFamily="34" charset="0"/>
                  <a:ea typeface="굴림" panose="020B0600000101010101" pitchFamily="50" charset="-127"/>
                  <a:cs typeface="Arial" panose="020B0604020202020204" pitchFamily="34" charset="0"/>
                </a:rPr>
                <a:t> </a:t>
              </a:r>
              <a:r>
                <a:rPr lang="en-US" altLang="ko-KR" sz="1000" dirty="0" smtClean="0">
                  <a:latin typeface="Arial" panose="020B0604020202020204" pitchFamily="34" charset="0"/>
                  <a:ea typeface="굴림" panose="020B0600000101010101" pitchFamily="50" charset="-127"/>
                  <a:cs typeface="Arial" panose="020B0604020202020204" pitchFamily="34" charset="0"/>
                </a:rPr>
                <a:t>   “notification” : String,</a:t>
              </a:r>
            </a:p>
            <a:p>
              <a:r>
                <a:rPr lang="en-US" altLang="ko-KR" sz="1000" dirty="0">
                  <a:latin typeface="Arial" panose="020B0604020202020204" pitchFamily="34" charset="0"/>
                  <a:ea typeface="굴림" panose="020B0600000101010101" pitchFamily="50" charset="-127"/>
                  <a:cs typeface="Arial" panose="020B0604020202020204" pitchFamily="34" charset="0"/>
                </a:rPr>
                <a:t> </a:t>
              </a:r>
              <a:r>
                <a:rPr lang="en-US" altLang="ko-KR" sz="1000" dirty="0" smtClean="0">
                  <a:latin typeface="Arial" panose="020B0604020202020204" pitchFamily="34" charset="0"/>
                  <a:ea typeface="굴림" panose="020B0600000101010101" pitchFamily="50" charset="-127"/>
                  <a:cs typeface="Arial" panose="020B0604020202020204" pitchFamily="34" charset="0"/>
                </a:rPr>
                <a:t>   “rampUp” : String,</a:t>
              </a:r>
            </a:p>
            <a:p>
              <a:r>
                <a:rPr lang="en-US" altLang="ko-KR" sz="1000" dirty="0">
                  <a:latin typeface="Arial" panose="020B0604020202020204" pitchFamily="34" charset="0"/>
                  <a:ea typeface="굴림" panose="020B0600000101010101" pitchFamily="50" charset="-127"/>
                  <a:cs typeface="Arial" panose="020B0604020202020204" pitchFamily="34" charset="0"/>
                </a:rPr>
                <a:t> </a:t>
              </a:r>
              <a:r>
                <a:rPr lang="en-US" altLang="ko-KR" sz="1000" dirty="0" smtClean="0">
                  <a:latin typeface="Arial" panose="020B0604020202020204" pitchFamily="34" charset="0"/>
                  <a:ea typeface="굴림" panose="020B0600000101010101" pitchFamily="50" charset="-127"/>
                  <a:cs typeface="Arial" panose="020B0604020202020204" pitchFamily="34" charset="0"/>
                </a:rPr>
                <a:t>   “recovery” : String</a:t>
              </a:r>
            </a:p>
            <a:p>
              <a:r>
                <a:rPr lang="en-US" altLang="ko-KR" sz="10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}</a:t>
              </a:r>
              <a:endParaRPr lang="ko-KR" altLang="en-US" sz="1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5296425" y="5301208"/>
              <a:ext cx="2172261" cy="86177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intervals</a:t>
              </a:r>
              <a:r>
                <a:rPr lang="en-US" altLang="ko-KR" sz="10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ko-KR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Array</a:t>
              </a:r>
              <a:r>
                <a:rPr lang="en-US" altLang="ko-KR" sz="10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{</a:t>
              </a:r>
            </a:p>
            <a:p>
              <a:r>
                <a:rPr lang="en-US" altLang="ko-KR" sz="10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ko-KR" sz="10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ko-KR" sz="1000" dirty="0">
                  <a:solidFill>
                    <a:srgbClr val="000000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Arial" panose="020B0604020202020204" pitchFamily="34" charset="0"/>
                </a:rPr>
                <a:t> “duration” : String,</a:t>
              </a:r>
            </a:p>
            <a:p>
              <a:r>
                <a:rPr lang="en-US" altLang="ko-KR" sz="1000" dirty="0">
                  <a:solidFill>
                    <a:srgbClr val="000000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Arial" panose="020B0604020202020204" pitchFamily="34" charset="0"/>
                </a:rPr>
                <a:t>   </a:t>
              </a:r>
              <a:r>
                <a:rPr lang="en-US" altLang="ko-KR" sz="1000" dirty="0" smtClean="0">
                  <a:solidFill>
                    <a:srgbClr val="000000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Arial" panose="020B0604020202020204" pitchFamily="34" charset="0"/>
                </a:rPr>
                <a:t>“</a:t>
              </a:r>
              <a:r>
                <a:rPr lang="en-US" altLang="ko-KR" sz="1000" dirty="0">
                  <a:solidFill>
                    <a:srgbClr val="000000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Arial" panose="020B0604020202020204" pitchFamily="34" charset="0"/>
                </a:rPr>
                <a:t>uid” : Integer</a:t>
              </a:r>
              <a:r>
                <a:rPr lang="en-US" altLang="ko-KR" sz="1000" dirty="0" smtClean="0">
                  <a:solidFill>
                    <a:srgbClr val="000000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Arial" panose="020B0604020202020204" pitchFamily="34" charset="0"/>
                </a:rPr>
                <a:t>,</a:t>
              </a:r>
            </a:p>
            <a:p>
              <a:r>
                <a:rPr lang="en-US" altLang="ko-KR" sz="1000" dirty="0">
                  <a:solidFill>
                    <a:srgbClr val="000000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Arial" panose="020B0604020202020204" pitchFamily="34" charset="0"/>
                </a:rPr>
                <a:t> </a:t>
              </a:r>
              <a:r>
                <a:rPr lang="en-US" altLang="ko-KR" sz="1000" dirty="0" smtClean="0">
                  <a:solidFill>
                    <a:srgbClr val="000000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Arial" panose="020B0604020202020204" pitchFamily="34" charset="0"/>
                </a:rPr>
                <a:t>  “value” : Double</a:t>
              </a:r>
              <a:endParaRPr lang="en-US" altLang="ko-KR" sz="10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en-US" altLang="ko-KR" sz="1000" dirty="0" smtClean="0">
                  <a:solidFill>
                    <a:srgbClr val="000000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Arial" panose="020B0604020202020204" pitchFamily="34" charset="0"/>
                </a:rPr>
                <a:t>}</a:t>
              </a:r>
              <a:endParaRPr lang="ko-KR" altLang="en-US" sz="1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213735" y="5238766"/>
              <a:ext cx="2121171" cy="86177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response</a:t>
              </a:r>
              <a:r>
                <a:rPr lang="en-US" altLang="ko-KR" sz="10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ko-KR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Array</a:t>
              </a:r>
              <a:r>
                <a:rPr lang="en-US" altLang="ko-KR" sz="10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{</a:t>
              </a:r>
            </a:p>
            <a:p>
              <a:r>
                <a:rPr lang="en-US" altLang="ko-KR" sz="10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ko-KR" sz="10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ko-KR" sz="1000" dirty="0">
                  <a:solidFill>
                    <a:srgbClr val="000000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Arial" panose="020B0604020202020204" pitchFamily="34" charset="0"/>
                </a:rPr>
                <a:t> </a:t>
              </a:r>
              <a:r>
                <a:rPr lang="en-US" altLang="ko-KR" sz="1000" dirty="0" smtClean="0">
                  <a:solidFill>
                    <a:srgbClr val="000000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Arial" panose="020B0604020202020204" pitchFamily="34" charset="0"/>
                </a:rPr>
                <a:t>“</a:t>
              </a:r>
              <a:r>
                <a:rPr lang="en-US" altLang="ko-KR" sz="1000" dirty="0">
                  <a:solidFill>
                    <a:srgbClr val="000000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Arial" panose="020B0604020202020204" pitchFamily="34" charset="0"/>
                </a:rPr>
                <a:t>requestID</a:t>
              </a:r>
              <a:r>
                <a:rPr lang="en-US" altLang="ko-KR" sz="1000" dirty="0" smtClean="0">
                  <a:solidFill>
                    <a:srgbClr val="000000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Arial" panose="020B0604020202020204" pitchFamily="34" charset="0"/>
                </a:rPr>
                <a:t>” </a:t>
              </a:r>
              <a:r>
                <a:rPr lang="en-US" altLang="ko-KR" sz="1000" dirty="0">
                  <a:solidFill>
                    <a:srgbClr val="000000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Arial" panose="020B0604020202020204" pitchFamily="34" charset="0"/>
                </a:rPr>
                <a:t>: String,</a:t>
              </a:r>
            </a:p>
            <a:p>
              <a:r>
                <a:rPr lang="en-US" altLang="ko-KR" sz="1000" dirty="0">
                  <a:solidFill>
                    <a:srgbClr val="000000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Arial" panose="020B0604020202020204" pitchFamily="34" charset="0"/>
                </a:rPr>
                <a:t>   </a:t>
              </a:r>
              <a:r>
                <a:rPr lang="en-US" altLang="ko-KR" sz="1000" dirty="0" smtClean="0">
                  <a:solidFill>
                    <a:srgbClr val="000000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Arial" panose="020B0604020202020204" pitchFamily="34" charset="0"/>
                </a:rPr>
                <a:t>“responseCode” </a:t>
              </a:r>
              <a:r>
                <a:rPr lang="en-US" altLang="ko-KR" sz="1000" dirty="0">
                  <a:solidFill>
                    <a:srgbClr val="000000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Arial" panose="020B0604020202020204" pitchFamily="34" charset="0"/>
                </a:rPr>
                <a:t>: Integer</a:t>
              </a:r>
              <a:r>
                <a:rPr lang="en-US" altLang="ko-KR" sz="1000" dirty="0" smtClean="0">
                  <a:solidFill>
                    <a:srgbClr val="000000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Arial" panose="020B0604020202020204" pitchFamily="34" charset="0"/>
                </a:rPr>
                <a:t>,</a:t>
              </a:r>
            </a:p>
            <a:p>
              <a:r>
                <a:rPr lang="en-US" altLang="ko-KR" sz="1000" dirty="0">
                  <a:solidFill>
                    <a:srgbClr val="000000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Arial" panose="020B0604020202020204" pitchFamily="34" charset="0"/>
                </a:rPr>
                <a:t> </a:t>
              </a:r>
              <a:r>
                <a:rPr lang="en-US" altLang="ko-KR" sz="1000" dirty="0" smtClean="0">
                  <a:solidFill>
                    <a:srgbClr val="000000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Arial" panose="020B0604020202020204" pitchFamily="34" charset="0"/>
                </a:rPr>
                <a:t>  “responseDescription” : String</a:t>
              </a:r>
              <a:endParaRPr lang="en-US" altLang="ko-KR" sz="10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en-US" altLang="ko-KR" sz="1000" dirty="0" smtClean="0">
                  <a:solidFill>
                    <a:srgbClr val="000000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Arial" panose="020B0604020202020204" pitchFamily="34" charset="0"/>
                </a:rPr>
                <a:t>}</a:t>
              </a:r>
              <a:endParaRPr lang="ko-KR" altLang="en-US" sz="1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5296425" y="3123211"/>
              <a:ext cx="3450871" cy="2064769"/>
            </a:xfrm>
            <a:prstGeom prst="rect">
              <a:avLst/>
            </a:prstGeom>
            <a:noFill/>
            <a:ln>
              <a:solidFill>
                <a:schemeClr val="bg2">
                  <a:lumMod val="50000"/>
                </a:schemeClr>
              </a:solidFill>
            </a:ln>
          </p:spPr>
          <p:txBody>
            <a:bodyPr wrap="square" lIns="108000" tIns="108000" rIns="108000" bIns="108000" rtlCol="0" anchor="ctr">
              <a:spAutoFit/>
            </a:bodyPr>
            <a:lstStyle/>
            <a:p>
              <a:r>
                <a:rPr lang="en-US" altLang="ko-KR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eventSignals</a:t>
              </a:r>
              <a:r>
                <a:rPr lang="en-US" sz="1000" dirty="0" smtClean="0">
                  <a:latin typeface="Arial" panose="020B0604020202020204" pitchFamily="34" charset="0"/>
                  <a:ea typeface="굴림" panose="020B0600000101010101" pitchFamily="50" charset="-127"/>
                  <a:cs typeface="Arial" panose="020B0604020202020204" pitchFamily="34" charset="0"/>
                </a:rPr>
                <a:t> </a:t>
              </a:r>
              <a:r>
                <a:rPr lang="en-US" sz="1000" b="1" dirty="0">
                  <a:latin typeface="Arial" panose="020B0604020202020204" pitchFamily="34" charset="0"/>
                  <a:ea typeface="굴림" panose="020B0600000101010101" pitchFamily="50" charset="-127"/>
                  <a:cs typeface="Arial" panose="020B0604020202020204" pitchFamily="34" charset="0"/>
                </a:rPr>
                <a:t>Object</a:t>
              </a:r>
              <a:r>
                <a:rPr lang="en-US" sz="1000" dirty="0" smtClean="0">
                  <a:latin typeface="Arial" panose="020B0604020202020204" pitchFamily="34" charset="0"/>
                  <a:ea typeface="굴림" panose="020B0600000101010101" pitchFamily="50" charset="-127"/>
                  <a:cs typeface="Arial" panose="020B0604020202020204" pitchFamily="34" charset="0"/>
                </a:rPr>
                <a:t>{</a:t>
              </a:r>
            </a:p>
            <a:p>
              <a:r>
                <a:rPr lang="en-US" sz="1000" dirty="0">
                  <a:latin typeface="Arial" panose="020B0604020202020204" pitchFamily="34" charset="0"/>
                  <a:ea typeface="굴림" panose="020B0600000101010101" pitchFamily="50" charset="-127"/>
                  <a:cs typeface="Arial" panose="020B0604020202020204" pitchFamily="34" charset="0"/>
                </a:rPr>
                <a:t> </a:t>
              </a:r>
              <a:r>
                <a:rPr lang="en-US" sz="1000" dirty="0" smtClean="0">
                  <a:latin typeface="Arial" panose="020B0604020202020204" pitchFamily="34" charset="0"/>
                  <a:ea typeface="굴림" panose="020B0600000101010101" pitchFamily="50" charset="-127"/>
                  <a:cs typeface="Arial" panose="020B0604020202020204" pitchFamily="34" charset="0"/>
                </a:rPr>
                <a:t>  “</a:t>
              </a:r>
              <a:r>
                <a:rPr lang="en-US" sz="1000" dirty="0">
                  <a:latin typeface="Arial" panose="020B0604020202020204" pitchFamily="34" charset="0"/>
                  <a:ea typeface="굴림" panose="020B0600000101010101" pitchFamily="50" charset="-127"/>
                  <a:cs typeface="Arial" panose="020B0604020202020204" pitchFamily="34" charset="0"/>
                </a:rPr>
                <a:t>e</a:t>
              </a:r>
              <a:r>
                <a:rPr lang="en-US" sz="1000" dirty="0" smtClean="0">
                  <a:latin typeface="Arial" panose="020B0604020202020204" pitchFamily="34" charset="0"/>
                  <a:ea typeface="굴림" panose="020B0600000101010101" pitchFamily="50" charset="-127"/>
                  <a:cs typeface="Arial" panose="020B0604020202020204" pitchFamily="34" charset="0"/>
                </a:rPr>
                <a:t>ventSignal” : String,</a:t>
              </a:r>
            </a:p>
            <a:p>
              <a:r>
                <a:rPr lang="en-US" sz="1000" b="1" dirty="0" smtClean="0">
                  <a:latin typeface="Arial" panose="020B0604020202020204" pitchFamily="34" charset="0"/>
                  <a:ea typeface="굴림" panose="020B0600000101010101" pitchFamily="50" charset="-127"/>
                  <a:cs typeface="Arial" panose="020B0604020202020204" pitchFamily="34" charset="0"/>
                </a:rPr>
                <a:t>   “</a:t>
              </a:r>
              <a:r>
                <a:rPr lang="en-US" altLang="ko-KR" sz="10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intervals” : Array,</a:t>
              </a:r>
            </a:p>
            <a:p>
              <a:r>
                <a:rPr lang="en-US" sz="1000" dirty="0">
                  <a:latin typeface="Arial" panose="020B0604020202020204" pitchFamily="34" charset="0"/>
                  <a:ea typeface="굴림" panose="020B0600000101010101" pitchFamily="50" charset="-127"/>
                  <a:cs typeface="Arial" panose="020B0604020202020204" pitchFamily="34" charset="0"/>
                </a:rPr>
                <a:t> </a:t>
              </a:r>
              <a:r>
                <a:rPr lang="en-US" sz="1000" dirty="0" smtClean="0">
                  <a:latin typeface="Arial" panose="020B0604020202020204" pitchFamily="34" charset="0"/>
                  <a:ea typeface="굴림" panose="020B0600000101010101" pitchFamily="50" charset="-127"/>
                  <a:cs typeface="Arial" panose="020B0604020202020204" pitchFamily="34" charset="0"/>
                </a:rPr>
                <a:t>  “signalName” : String,</a:t>
              </a:r>
            </a:p>
            <a:p>
              <a:r>
                <a:rPr lang="en-US" sz="1000" dirty="0">
                  <a:solidFill>
                    <a:srgbClr val="FF0000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Arial" panose="020B0604020202020204" pitchFamily="34" charset="0"/>
                </a:rPr>
                <a:t> </a:t>
              </a:r>
              <a:r>
                <a:rPr lang="en-US" sz="1000" dirty="0" smtClean="0">
                  <a:solidFill>
                    <a:srgbClr val="FF0000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Arial" panose="020B0604020202020204" pitchFamily="34" charset="0"/>
                </a:rPr>
                <a:t>  “signalType” : String,</a:t>
              </a:r>
            </a:p>
            <a:p>
              <a:r>
                <a:rPr lang="en-US" sz="1000" dirty="0">
                  <a:latin typeface="Arial" panose="020B0604020202020204" pitchFamily="34" charset="0"/>
                  <a:ea typeface="굴림" panose="020B0600000101010101" pitchFamily="50" charset="-127"/>
                  <a:cs typeface="Arial" panose="020B0604020202020204" pitchFamily="34" charset="0"/>
                </a:rPr>
                <a:t> </a:t>
              </a:r>
              <a:r>
                <a:rPr lang="en-US" sz="1000" dirty="0" smtClean="0">
                  <a:latin typeface="Arial" panose="020B0604020202020204" pitchFamily="34" charset="0"/>
                  <a:ea typeface="굴림" panose="020B0600000101010101" pitchFamily="50" charset="-127"/>
                  <a:cs typeface="Arial" panose="020B0604020202020204" pitchFamily="34" charset="0"/>
                </a:rPr>
                <a:t>  “signalID” : String,</a:t>
              </a:r>
            </a:p>
            <a:p>
              <a:r>
                <a:rPr lang="en-US" sz="1000" dirty="0">
                  <a:latin typeface="Arial" panose="020B0604020202020204" pitchFamily="34" charset="0"/>
                  <a:ea typeface="굴림" panose="020B0600000101010101" pitchFamily="50" charset="-127"/>
                  <a:cs typeface="Arial" panose="020B0604020202020204" pitchFamily="34" charset="0"/>
                </a:rPr>
                <a:t> </a:t>
              </a:r>
              <a:r>
                <a:rPr lang="en-US" sz="1000" dirty="0" smtClean="0">
                  <a:latin typeface="Arial" panose="020B0604020202020204" pitchFamily="34" charset="0"/>
                  <a:ea typeface="굴림" panose="020B0600000101010101" pitchFamily="50" charset="-127"/>
                  <a:cs typeface="Arial" panose="020B0604020202020204" pitchFamily="34" charset="0"/>
                </a:rPr>
                <a:t>  “currentValue”  : Double,</a:t>
              </a:r>
            </a:p>
            <a:p>
              <a:r>
                <a:rPr lang="en-US" sz="1000" dirty="0">
                  <a:solidFill>
                    <a:srgbClr val="FF0000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Arial" panose="020B0604020202020204" pitchFamily="34" charset="0"/>
                </a:rPr>
                <a:t> </a:t>
              </a:r>
              <a:r>
                <a:rPr lang="en-US" sz="1000" dirty="0" smtClean="0">
                  <a:solidFill>
                    <a:srgbClr val="FF0000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Arial" panose="020B0604020202020204" pitchFamily="34" charset="0"/>
                </a:rPr>
                <a:t>  “threshold” : Double,</a:t>
              </a:r>
            </a:p>
            <a:p>
              <a:r>
                <a:rPr lang="en-US" sz="1000" dirty="0">
                  <a:solidFill>
                    <a:srgbClr val="FF0000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Arial" panose="020B0604020202020204" pitchFamily="34" charset="0"/>
                </a:rPr>
                <a:t> </a:t>
              </a:r>
              <a:r>
                <a:rPr lang="en-US" sz="1000" dirty="0" smtClean="0">
                  <a:solidFill>
                    <a:srgbClr val="FF0000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Arial" panose="020B0604020202020204" pitchFamily="34" charset="0"/>
                </a:rPr>
                <a:t>  “capacity” :  Double,</a:t>
              </a:r>
            </a:p>
            <a:p>
              <a:r>
                <a:rPr lang="en-US" sz="1000" dirty="0">
                  <a:solidFill>
                    <a:srgbClr val="FF0000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Arial" panose="020B0604020202020204" pitchFamily="34" charset="0"/>
                </a:rPr>
                <a:t> </a:t>
              </a:r>
              <a:r>
                <a:rPr lang="en-US" sz="1000" dirty="0" smtClean="0">
                  <a:solidFill>
                    <a:srgbClr val="FF0000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Arial" panose="020B0604020202020204" pitchFamily="34" charset="0"/>
                </a:rPr>
                <a:t>  “price” : Integer,</a:t>
              </a:r>
            </a:p>
            <a:p>
              <a:r>
                <a:rPr lang="en-US" sz="1000" dirty="0">
                  <a:solidFill>
                    <a:srgbClr val="FF0000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Arial" panose="020B0604020202020204" pitchFamily="34" charset="0"/>
                </a:rPr>
                <a:t> </a:t>
              </a:r>
              <a:r>
                <a:rPr lang="en-US" sz="1000" dirty="0" smtClean="0">
                  <a:solidFill>
                    <a:srgbClr val="FF0000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Arial" panose="020B0604020202020204" pitchFamily="34" charset="0"/>
                </a:rPr>
                <a:t>  “unit” : String,</a:t>
              </a:r>
            </a:p>
            <a:p>
              <a:r>
                <a:rPr lang="en-US" sz="1000" dirty="0" smtClean="0">
                  <a:solidFill>
                    <a:srgbClr val="000000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Arial" panose="020B0604020202020204" pitchFamily="34" charset="0"/>
                </a:rPr>
                <a:t>}</a:t>
              </a:r>
              <a:endParaRPr lang="en-US" sz="1000" dirty="0">
                <a:solidFill>
                  <a:srgbClr val="000000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68336829"/>
      </p:ext>
    </p:extLst>
  </p:cSld>
  <p:clrMapOvr>
    <a:masterClrMapping/>
  </p:clrMapOvr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Smart Home Energy Framework : </a:t>
            </a:r>
            <a:br>
              <a:rPr lang="en-US" altLang="ko-KR" sz="3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2.2 </a:t>
            </a:r>
            <a:r>
              <a:rPr lang="en-US" altLang="ko-KR" sz="2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EMAP</a:t>
            </a:r>
            <a:r>
              <a:rPr lang="en-US" altLang="ko-KR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ko-KR" sz="2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CoAP/JSON</a:t>
            </a:r>
            <a:r>
              <a:rPr lang="en-US" altLang="ko-KR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MQTT/JSON) : </a:t>
            </a:r>
            <a:r>
              <a:rPr lang="en-US" altLang="ko-KR" sz="28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Event </a:t>
            </a:r>
            <a:endParaRPr lang="ko-KR" alt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직사각형 11"/>
          <p:cNvSpPr/>
          <p:nvPr/>
        </p:nvSpPr>
        <p:spPr bwMode="auto">
          <a:xfrm>
            <a:off x="467544" y="1605406"/>
            <a:ext cx="8355796" cy="832421"/>
          </a:xfrm>
          <a:prstGeom prst="rect">
            <a:avLst/>
          </a:prstGeom>
          <a:solidFill>
            <a:schemeClr val="bg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굴림" pitchFamily="50" charset="-127"/>
              <a:cs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062454" y="1907540"/>
            <a:ext cx="139018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Client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EMA 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4" name="직선 화살표 연결선 13"/>
          <p:cNvCxnSpPr/>
          <p:nvPr/>
        </p:nvCxnSpPr>
        <p:spPr bwMode="auto">
          <a:xfrm>
            <a:off x="2195736" y="1901443"/>
            <a:ext cx="4707807" cy="0"/>
          </a:xfrm>
          <a:prstGeom prst="straightConnector1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arrow" w="med" len="med"/>
            <a:tailEnd type="none"/>
          </a:ln>
          <a:effectLst/>
        </p:spPr>
      </p:cxnSp>
      <p:sp>
        <p:nvSpPr>
          <p:cNvPr id="16" name="TextBox 15"/>
          <p:cNvSpPr txBox="1"/>
          <p:nvPr/>
        </p:nvSpPr>
        <p:spPr>
          <a:xfrm>
            <a:off x="629265" y="1907540"/>
            <a:ext cx="1428596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Server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EMA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7" name="직선 화살표 연결선 16"/>
          <p:cNvCxnSpPr/>
          <p:nvPr/>
        </p:nvCxnSpPr>
        <p:spPr bwMode="auto">
          <a:xfrm flipH="1">
            <a:off x="2195736" y="2276872"/>
            <a:ext cx="4707808" cy="0"/>
          </a:xfrm>
          <a:prstGeom prst="straightConnector1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arrow" w="med" len="med"/>
            <a:tailEnd type="none"/>
          </a:ln>
          <a:effectLst/>
        </p:spPr>
      </p:cxnSp>
      <p:sp>
        <p:nvSpPr>
          <p:cNvPr id="29" name="TextBox 28"/>
          <p:cNvSpPr txBox="1"/>
          <p:nvPr/>
        </p:nvSpPr>
        <p:spPr>
          <a:xfrm>
            <a:off x="3525132" y="1969095"/>
            <a:ext cx="12458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300" dirty="0" smtClean="0">
                <a:latin typeface="Arial" panose="020B0604020202020204" pitchFamily="34" charset="0"/>
                <a:cs typeface="Arial" panose="020B0604020202020204" pitchFamily="34" charset="0"/>
              </a:rPr>
              <a:t>(4)</a:t>
            </a:r>
            <a:r>
              <a:rPr lang="en-US" altLang="ko-K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Response</a:t>
            </a:r>
            <a:endParaRPr lang="en-US" altLang="ko-KR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526280" y="1609055"/>
            <a:ext cx="15311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 smtClean="0">
                <a:latin typeface="Arial" panose="020B0604020202020204" pitchFamily="34" charset="0"/>
                <a:cs typeface="Arial" panose="020B0604020202020204" pitchFamily="34" charset="0"/>
              </a:rPr>
              <a:t>(3) </a:t>
            </a:r>
            <a:r>
              <a:rPr lang="en-US" altLang="ko-K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CreatedEvent</a:t>
            </a:r>
            <a:endParaRPr lang="ko-KR" altLang="en-US" sz="13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432047" y="2454115"/>
            <a:ext cx="647149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(3) CreatedEvent</a:t>
            </a:r>
            <a:endParaRPr lang="en-US" altLang="ko-KR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ko-K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	PUT : </a:t>
            </a:r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altLang="ko-K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EMAP/SEMA/1.0b/Event</a:t>
            </a:r>
            <a:endParaRPr lang="en-US" altLang="ko-KR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ko-K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	Payload : CreatedEvent</a:t>
            </a:r>
            <a:endParaRPr lang="ko-KR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ko-KR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0" y="0"/>
            <a:ext cx="246516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파란색 </a:t>
            </a:r>
            <a:r>
              <a:rPr lang="en-US" altLang="ko-KR" sz="12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ko-KR" altLang="en-US" sz="12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기존 </a:t>
            </a:r>
            <a:r>
              <a:rPr lang="en-US" altLang="ko-KR" sz="12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OpenADR</a:t>
            </a:r>
            <a:r>
              <a:rPr lang="ko-KR" altLang="en-US" sz="12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2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Tag </a:t>
            </a:r>
            <a:r>
              <a:rPr lang="ko-KR" altLang="en-US" sz="12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부분</a:t>
            </a:r>
            <a:endParaRPr lang="en-US" altLang="ko-KR" sz="12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ko-KR" altLang="en-US" sz="1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빨간색 </a:t>
            </a:r>
            <a:r>
              <a:rPr lang="en-US" altLang="ko-KR" sz="1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OpenADR</a:t>
            </a:r>
            <a:r>
              <a:rPr lang="ko-KR" altLang="en-US" sz="1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확장된 </a:t>
            </a:r>
            <a:r>
              <a:rPr lang="en-US" altLang="ko-KR" sz="1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Profile</a:t>
            </a:r>
          </a:p>
          <a:p>
            <a:r>
              <a:rPr lang="ko-KR" altLang="en-US" sz="12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초록색 </a:t>
            </a:r>
            <a:r>
              <a:rPr lang="en-US" altLang="ko-KR" sz="12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ko-KR" altLang="en-US" sz="1200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삭제 또는 변경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083825" y="1595443"/>
            <a:ext cx="17395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EMAP CoAP/JSON</a:t>
            </a:r>
            <a:endParaRPr lang="ko-KR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75856" y="3227947"/>
            <a:ext cx="2520280" cy="2434101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txBody>
          <a:bodyPr wrap="square" lIns="108000" tIns="108000" rIns="108000" bIns="108000" rtlCol="0" anchor="ctr">
            <a:spAutoFit/>
          </a:bodyPr>
          <a:lstStyle/>
          <a:p>
            <a:r>
              <a:rPr lang="en-US" altLang="ko-KR" sz="1200" b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CreatedEvent Object</a:t>
            </a:r>
            <a:r>
              <a:rPr lang="en-US" altLang="ko-KR" sz="1200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{</a:t>
            </a:r>
          </a:p>
          <a:p>
            <a:r>
              <a:rPr lang="en-US" altLang="ko-KR" sz="1200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   “</a:t>
            </a:r>
            <a:r>
              <a:rPr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SrcEMA” </a:t>
            </a:r>
            <a:r>
              <a:rPr lang="en-US" altLang="ko-KR" sz="1200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: String,</a:t>
            </a:r>
          </a:p>
          <a:p>
            <a:r>
              <a:rPr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   “DestEMA” : String,</a:t>
            </a:r>
          </a:p>
          <a:p>
            <a:r>
              <a:rPr lang="en-US" altLang="ko-KR" sz="1200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   “requestID": String,</a:t>
            </a:r>
          </a:p>
          <a:p>
            <a:r>
              <a:rPr lang="en-US" altLang="ko-KR" sz="1200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   “responseCode": Integer,</a:t>
            </a:r>
          </a:p>
          <a:p>
            <a:r>
              <a:rPr lang="en-US" altLang="ko-KR" sz="1200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   “reponseDescription”: String,</a:t>
            </a:r>
          </a:p>
          <a:p>
            <a:r>
              <a:rPr lang="en-US" altLang="ko-KR" sz="1200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   “optType”: String,</a:t>
            </a:r>
          </a:p>
          <a:p>
            <a:r>
              <a:rPr lang="en-US" altLang="ko-KR" sz="1200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   “eventID” :  String,</a:t>
            </a:r>
          </a:p>
          <a:p>
            <a:r>
              <a:rPr lang="en-US" altLang="ko-KR" sz="1200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   “modificationNumber” : Integer,</a:t>
            </a:r>
          </a:p>
          <a:p>
            <a:r>
              <a:rPr lang="en-US" altLang="ko-KR" sz="1200" dirty="0">
                <a:solidFill>
                  <a:schemeClr val="accent2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   “service” : String,</a:t>
            </a:r>
          </a:p>
          <a:p>
            <a:r>
              <a:rPr lang="en-US" altLang="ko-KR" sz="1200" dirty="0" smtClean="0">
                <a:solidFill>
                  <a:srgbClr val="FF0000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   </a:t>
            </a:r>
            <a:r>
              <a:rPr lang="en-US" altLang="ko-KR" sz="1200" dirty="0">
                <a:solidFill>
                  <a:srgbClr val="FF0000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“time” : Date</a:t>
            </a:r>
          </a:p>
          <a:p>
            <a:r>
              <a:rPr lang="en-US" altLang="ko-KR" sz="1200" dirty="0" smtClean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}</a:t>
            </a:r>
            <a:endParaRPr lang="en-US" altLang="ko-KR" sz="1200" dirty="0">
              <a:latin typeface="Arial" panose="020B0604020202020204" pitchFamily="34" charset="0"/>
              <a:ea typeface="굴림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4287990"/>
      </p:ext>
    </p:extLst>
  </p:cSld>
  <p:clrMapOvr>
    <a:masterClrMapping/>
  </p:clrMapOvr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Smart Home Energy Framework : </a:t>
            </a:r>
            <a:br>
              <a:rPr lang="en-US" altLang="ko-KR" sz="3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2.2 </a:t>
            </a:r>
            <a:r>
              <a:rPr lang="en-US" altLang="ko-KR" sz="2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EMAP</a:t>
            </a:r>
            <a:r>
              <a:rPr lang="en-US" altLang="ko-KR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ko-KR" sz="2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CoAP/JSON</a:t>
            </a:r>
            <a:r>
              <a:rPr lang="en-US" altLang="ko-KR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MQTT/JSON) : </a:t>
            </a:r>
            <a:r>
              <a:rPr lang="en-US" altLang="ko-KR" sz="28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Event</a:t>
            </a:r>
            <a:endParaRPr lang="ko-KR" alt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직사각형 11"/>
          <p:cNvSpPr/>
          <p:nvPr/>
        </p:nvSpPr>
        <p:spPr bwMode="auto">
          <a:xfrm>
            <a:off x="467544" y="1605406"/>
            <a:ext cx="8355796" cy="832421"/>
          </a:xfrm>
          <a:prstGeom prst="rect">
            <a:avLst/>
          </a:prstGeom>
          <a:solidFill>
            <a:schemeClr val="bg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굴림" pitchFamily="50" charset="-127"/>
              <a:cs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062454" y="1907540"/>
            <a:ext cx="139018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Client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EMA 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4" name="직선 화살표 연결선 13"/>
          <p:cNvCxnSpPr/>
          <p:nvPr/>
        </p:nvCxnSpPr>
        <p:spPr bwMode="auto">
          <a:xfrm>
            <a:off x="2195736" y="1901443"/>
            <a:ext cx="4707807" cy="0"/>
          </a:xfrm>
          <a:prstGeom prst="straightConnector1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arrow" w="med" len="med"/>
            <a:tailEnd type="none"/>
          </a:ln>
          <a:effectLst/>
        </p:spPr>
      </p:cxnSp>
      <p:sp>
        <p:nvSpPr>
          <p:cNvPr id="16" name="TextBox 15"/>
          <p:cNvSpPr txBox="1"/>
          <p:nvPr/>
        </p:nvSpPr>
        <p:spPr>
          <a:xfrm>
            <a:off x="629265" y="1907540"/>
            <a:ext cx="1428596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Server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EMA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7" name="직선 화살표 연결선 16"/>
          <p:cNvCxnSpPr/>
          <p:nvPr/>
        </p:nvCxnSpPr>
        <p:spPr bwMode="auto">
          <a:xfrm flipH="1">
            <a:off x="2195736" y="2276872"/>
            <a:ext cx="4707808" cy="0"/>
          </a:xfrm>
          <a:prstGeom prst="straightConnector1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arrow" w="med" len="med"/>
            <a:tailEnd type="none"/>
          </a:ln>
          <a:effectLst/>
        </p:spPr>
      </p:cxnSp>
      <p:sp>
        <p:nvSpPr>
          <p:cNvPr id="29" name="TextBox 28"/>
          <p:cNvSpPr txBox="1"/>
          <p:nvPr/>
        </p:nvSpPr>
        <p:spPr>
          <a:xfrm>
            <a:off x="3525132" y="1969095"/>
            <a:ext cx="12458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300" dirty="0" smtClean="0">
                <a:latin typeface="Arial" panose="020B0604020202020204" pitchFamily="34" charset="0"/>
                <a:cs typeface="Arial" panose="020B0604020202020204" pitchFamily="34" charset="0"/>
              </a:rPr>
              <a:t>(4)</a:t>
            </a:r>
            <a:r>
              <a:rPr lang="en-US" altLang="ko-K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Response</a:t>
            </a:r>
            <a:endParaRPr lang="en-US" altLang="ko-KR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526280" y="1609055"/>
            <a:ext cx="15311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 smtClean="0">
                <a:latin typeface="Arial" panose="020B0604020202020204" pitchFamily="34" charset="0"/>
                <a:cs typeface="Arial" panose="020B0604020202020204" pitchFamily="34" charset="0"/>
              </a:rPr>
              <a:t>(3) </a:t>
            </a:r>
            <a:r>
              <a:rPr lang="en-US" altLang="ko-K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CreatedEvent</a:t>
            </a:r>
            <a:endParaRPr lang="ko-KR" altLang="en-US" sz="13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432047" y="2454115"/>
            <a:ext cx="647149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(4) Response</a:t>
            </a:r>
            <a:endParaRPr lang="en-US" altLang="ko-KR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ko-K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	PUT : </a:t>
            </a:r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altLang="ko-K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EMAP/CEMA/1.0b/Event</a:t>
            </a:r>
            <a:endParaRPr lang="en-US" altLang="ko-KR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ko-K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	Payload : Response</a:t>
            </a:r>
            <a:endParaRPr lang="ko-KR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ko-KR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0" y="0"/>
            <a:ext cx="246516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파란색 </a:t>
            </a:r>
            <a:r>
              <a:rPr lang="en-US" altLang="ko-KR" sz="12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ko-KR" altLang="en-US" sz="12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기존 </a:t>
            </a:r>
            <a:r>
              <a:rPr lang="en-US" altLang="ko-KR" sz="12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OpenADR</a:t>
            </a:r>
            <a:r>
              <a:rPr lang="ko-KR" altLang="en-US" sz="12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2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Tag </a:t>
            </a:r>
            <a:r>
              <a:rPr lang="ko-KR" altLang="en-US" sz="12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부분</a:t>
            </a:r>
            <a:endParaRPr lang="en-US" altLang="ko-KR" sz="12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ko-KR" altLang="en-US" sz="1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빨간색 </a:t>
            </a:r>
            <a:r>
              <a:rPr lang="en-US" altLang="ko-KR" sz="1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OpenADR</a:t>
            </a:r>
            <a:r>
              <a:rPr lang="ko-KR" altLang="en-US" sz="1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확장된 </a:t>
            </a:r>
            <a:r>
              <a:rPr lang="en-US" altLang="ko-KR" sz="1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Profile</a:t>
            </a:r>
          </a:p>
          <a:p>
            <a:r>
              <a:rPr lang="ko-KR" altLang="en-US" sz="12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초록색 </a:t>
            </a:r>
            <a:r>
              <a:rPr lang="en-US" altLang="ko-KR" sz="12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ko-KR" altLang="en-US" sz="1200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삭제 또는 변경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083825" y="1595443"/>
            <a:ext cx="17395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EMAP CoAP/JSON</a:t>
            </a:r>
            <a:endParaRPr lang="ko-KR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03848" y="3193132"/>
            <a:ext cx="2304776" cy="1880103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txBody>
          <a:bodyPr wrap="square" lIns="108000" tIns="108000" rIns="108000" bIns="108000" rtlCol="0" anchor="ctr">
            <a:spAutoFit/>
          </a:bodyPr>
          <a:lstStyle/>
          <a:p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Response</a:t>
            </a:r>
            <a:r>
              <a:rPr lang="en-US" sz="1200" b="1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Object</a:t>
            </a:r>
            <a:r>
              <a:rPr lang="en-US" sz="12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{</a:t>
            </a:r>
          </a:p>
          <a:p>
            <a:r>
              <a:rPr lang="en-US" altLang="ko-KR" sz="12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SrcEMA” </a:t>
            </a:r>
            <a:r>
              <a:rPr lang="en-US" sz="12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: String,</a:t>
            </a:r>
          </a:p>
          <a:p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“DestEMA” : String,</a:t>
            </a:r>
            <a:endParaRPr lang="en-US" sz="1200" dirty="0"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</a:t>
            </a:r>
            <a:r>
              <a:rPr lang="en-US" altLang="ko-KR" sz="12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“</a:t>
            </a:r>
            <a:r>
              <a:rPr lang="en-US" sz="12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requestID": </a:t>
            </a:r>
            <a:r>
              <a:rPr lang="en-US" altLang="ko-KR" sz="12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String</a:t>
            </a:r>
            <a:r>
              <a:rPr lang="en-US" sz="1200" dirty="0" smtClean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,</a:t>
            </a:r>
            <a:endParaRPr lang="en-US" sz="1200" dirty="0"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“responseCode” : Integer,</a:t>
            </a:r>
          </a:p>
          <a:p>
            <a:r>
              <a:rPr lang="en-US" altLang="ko-KR" sz="12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“responseDescription”: String,</a:t>
            </a:r>
          </a:p>
          <a:p>
            <a:r>
              <a:rPr lang="en-US" altLang="ko-KR" sz="1200" dirty="0" smtClean="0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</a:t>
            </a:r>
            <a:r>
              <a:rPr lang="en-US" altLang="ko-KR" sz="1200" dirty="0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“service”: String, </a:t>
            </a:r>
          </a:p>
          <a:p>
            <a:r>
              <a:rPr lang="en-US" altLang="ko-KR" sz="1200" dirty="0">
                <a:solidFill>
                  <a:srgbClr val="FF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“time” : Date</a:t>
            </a:r>
            <a:endParaRPr lang="en-US" sz="1200" dirty="0">
              <a:solidFill>
                <a:srgbClr val="FF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r>
              <a:rPr lang="en-US" sz="1200" dirty="0" smtClean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}</a:t>
            </a:r>
            <a:endParaRPr lang="en-US" sz="120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2010774"/>
      </p:ext>
    </p:extLst>
  </p:cSld>
  <p:clrMapOvr>
    <a:masterClrMapping/>
  </p:clrMapOvr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Smart Home Energy Framework : </a:t>
            </a:r>
            <a:br>
              <a:rPr lang="en-US" altLang="ko-KR" sz="3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2.2 </a:t>
            </a:r>
            <a:r>
              <a:rPr lang="en-US" altLang="ko-KR" sz="2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EMAP</a:t>
            </a:r>
            <a:r>
              <a:rPr lang="en-US" altLang="ko-KR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ko-KR" sz="2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CoAP/JSON</a:t>
            </a:r>
            <a:r>
              <a:rPr lang="en-US" altLang="ko-KR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MQTT/JSON) : </a:t>
            </a:r>
            <a:r>
              <a:rPr lang="en-US" altLang="ko-KR" sz="28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Push</a:t>
            </a:r>
            <a:endParaRPr lang="ko-KR" alt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직사각형 11"/>
          <p:cNvSpPr/>
          <p:nvPr/>
        </p:nvSpPr>
        <p:spPr bwMode="auto">
          <a:xfrm>
            <a:off x="467544" y="1588467"/>
            <a:ext cx="8355796" cy="832421"/>
          </a:xfrm>
          <a:prstGeom prst="rect">
            <a:avLst/>
          </a:prstGeom>
          <a:solidFill>
            <a:schemeClr val="bg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굴림" pitchFamily="50" charset="-127"/>
              <a:cs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062454" y="1907540"/>
            <a:ext cx="139018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Client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EMA 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4" name="직선 화살표 연결선 13"/>
          <p:cNvCxnSpPr/>
          <p:nvPr/>
        </p:nvCxnSpPr>
        <p:spPr bwMode="auto">
          <a:xfrm>
            <a:off x="2195736" y="2276872"/>
            <a:ext cx="4707807" cy="0"/>
          </a:xfrm>
          <a:prstGeom prst="straightConnector1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arrow" w="med" len="med"/>
            <a:tailEnd type="none"/>
          </a:ln>
          <a:effectLst/>
        </p:spPr>
      </p:cxnSp>
      <p:sp>
        <p:nvSpPr>
          <p:cNvPr id="16" name="TextBox 15"/>
          <p:cNvSpPr txBox="1"/>
          <p:nvPr/>
        </p:nvSpPr>
        <p:spPr>
          <a:xfrm>
            <a:off x="629265" y="1907540"/>
            <a:ext cx="1428596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Server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EMA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7" name="직선 화살표 연결선 16"/>
          <p:cNvCxnSpPr/>
          <p:nvPr/>
        </p:nvCxnSpPr>
        <p:spPr bwMode="auto">
          <a:xfrm flipH="1">
            <a:off x="2195736" y="1963673"/>
            <a:ext cx="4707808" cy="0"/>
          </a:xfrm>
          <a:prstGeom prst="straightConnector1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arrow" w="med" len="med"/>
            <a:tailEnd type="none"/>
          </a:ln>
          <a:effectLst/>
        </p:spPr>
      </p:cxnSp>
      <p:sp>
        <p:nvSpPr>
          <p:cNvPr id="29" name="TextBox 28"/>
          <p:cNvSpPr txBox="1"/>
          <p:nvPr/>
        </p:nvSpPr>
        <p:spPr>
          <a:xfrm>
            <a:off x="3525132" y="1969095"/>
            <a:ext cx="12458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300" dirty="0" smtClean="0">
                <a:latin typeface="Arial" panose="020B0604020202020204" pitchFamily="34" charset="0"/>
                <a:cs typeface="Arial" panose="020B0604020202020204" pitchFamily="34" charset="0"/>
              </a:rPr>
              <a:t>(2)</a:t>
            </a:r>
            <a:r>
              <a:rPr lang="en-US" altLang="ko-K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Response</a:t>
            </a:r>
            <a:endParaRPr lang="en-US" altLang="ko-KR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526280" y="1609055"/>
            <a:ext cx="16514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 smtClean="0">
                <a:latin typeface="Arial" panose="020B0604020202020204" pitchFamily="34" charset="0"/>
                <a:cs typeface="Arial" panose="020B0604020202020204" pitchFamily="34" charset="0"/>
              </a:rPr>
              <a:t>(1) </a:t>
            </a:r>
            <a:r>
              <a:rPr lang="en-US" altLang="ko-K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DistributeEvent</a:t>
            </a:r>
            <a:endParaRPr lang="ko-KR" altLang="en-US" sz="13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432047" y="2454115"/>
            <a:ext cx="647149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(1) DistributeEvent</a:t>
            </a:r>
            <a:endParaRPr lang="en-US" altLang="ko-KR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ko-K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	PUT : </a:t>
            </a:r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altLang="ko-K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EMAP/CEMA/1.0b/Event</a:t>
            </a:r>
            <a:endParaRPr lang="en-US" altLang="ko-KR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ko-K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	Payload : DistributeEvent</a:t>
            </a:r>
            <a:endParaRPr lang="ko-KR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ko-KR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0" y="0"/>
            <a:ext cx="246516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파란색 </a:t>
            </a:r>
            <a:r>
              <a:rPr lang="en-US" altLang="ko-KR" sz="12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ko-KR" altLang="en-US" sz="12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기존 </a:t>
            </a:r>
            <a:r>
              <a:rPr lang="en-US" altLang="ko-KR" sz="12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OpenADR</a:t>
            </a:r>
            <a:r>
              <a:rPr lang="ko-KR" altLang="en-US" sz="12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2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Tag </a:t>
            </a:r>
            <a:r>
              <a:rPr lang="ko-KR" altLang="en-US" sz="12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부분</a:t>
            </a:r>
            <a:endParaRPr lang="en-US" altLang="ko-KR" sz="12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ko-KR" altLang="en-US" sz="1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빨간색 </a:t>
            </a:r>
            <a:r>
              <a:rPr lang="en-US" altLang="ko-KR" sz="1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OpenADR</a:t>
            </a:r>
            <a:r>
              <a:rPr lang="ko-KR" altLang="en-US" sz="1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확장된 </a:t>
            </a:r>
            <a:r>
              <a:rPr lang="en-US" altLang="ko-KR" sz="1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Profile</a:t>
            </a:r>
          </a:p>
          <a:p>
            <a:r>
              <a:rPr lang="ko-KR" altLang="en-US" sz="12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초록색 </a:t>
            </a:r>
            <a:r>
              <a:rPr lang="en-US" altLang="ko-KR" sz="12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ko-KR" altLang="en-US" sz="1200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삭제 또는 변경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083825" y="1595443"/>
            <a:ext cx="17395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EMAP CoAP/JSON</a:t>
            </a:r>
            <a:endParaRPr lang="ko-KR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837659" y="3151479"/>
            <a:ext cx="2534541" cy="33239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event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000" b="1" dirty="0">
                <a:latin typeface="Arial" panose="020B0604020202020204" pitchFamily="34" charset="0"/>
                <a:cs typeface="Arial" panose="020B0604020202020204" pitchFamily="34" charset="0"/>
              </a:rPr>
              <a:t>Array</a:t>
            </a:r>
            <a:r>
              <a:rPr lang="en-US" altLang="ko-KR" sz="100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en-US" altLang="ko-KR" sz="1000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    “eventID” : String</a:t>
            </a:r>
            <a:r>
              <a:rPr lang="en-US" altLang="ko-KR" sz="1000" dirty="0" smtClean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,</a:t>
            </a:r>
          </a:p>
          <a:p>
            <a:r>
              <a:rPr lang="en-US" altLang="ko-KR" sz="1000" b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en-US" altLang="ko-KR" sz="1000" b="1" dirty="0" smtClean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   “eventSignals” : Array,</a:t>
            </a:r>
            <a:endParaRPr lang="en-US" altLang="ko-KR" sz="1000" b="1" dirty="0">
              <a:latin typeface="Arial" panose="020B0604020202020204" pitchFamily="34" charset="0"/>
              <a:ea typeface="굴림" panose="020B0600000101010101" pitchFamily="50" charset="-127"/>
              <a:cs typeface="Arial" panose="020B0604020202020204" pitchFamily="34" charset="0"/>
            </a:endParaRPr>
          </a:p>
          <a:p>
            <a:r>
              <a:rPr lang="en-US" altLang="ko-KR" sz="1000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    “modificationNumber” : Integer,</a:t>
            </a:r>
          </a:p>
          <a:p>
            <a:r>
              <a:rPr lang="en-US" altLang="ko-KR" sz="1000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    “modificationReason” : String,</a:t>
            </a:r>
          </a:p>
          <a:p>
            <a:r>
              <a:rPr lang="en-US" altLang="ko-KR" sz="1000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    “priority” : Integer,</a:t>
            </a:r>
          </a:p>
          <a:p>
            <a:r>
              <a:rPr lang="en-US" altLang="ko-KR" sz="1000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    </a:t>
            </a:r>
            <a:r>
              <a:rPr lang="en-US" altLang="ko-KR" sz="1000" dirty="0" smtClean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“marketContext</a:t>
            </a:r>
            <a:r>
              <a:rPr lang="en-US" altLang="ko-KR" sz="1000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” : String,</a:t>
            </a:r>
          </a:p>
          <a:p>
            <a:r>
              <a:rPr lang="en-US" altLang="ko-KR" sz="1000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    “createdDataTime” : Date,</a:t>
            </a:r>
          </a:p>
          <a:p>
            <a:r>
              <a:rPr lang="en-US" altLang="ko-KR" sz="1000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    “eventStatus” : String,</a:t>
            </a:r>
          </a:p>
          <a:p>
            <a:r>
              <a:rPr lang="en-US" altLang="ko-KR" sz="1000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    “testEvent” : Boolean,</a:t>
            </a:r>
          </a:p>
          <a:p>
            <a:r>
              <a:rPr lang="en-US" altLang="ko-KR" sz="1000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    “vtnComment” : </a:t>
            </a:r>
            <a:r>
              <a:rPr lang="en-US" altLang="ko-KR" sz="1000" dirty="0" smtClean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String,</a:t>
            </a:r>
          </a:p>
          <a:p>
            <a:r>
              <a:rPr lang="en-US" altLang="ko-KR" sz="1000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en-US" altLang="ko-KR" sz="1000" dirty="0" smtClean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   “</a:t>
            </a:r>
            <a:r>
              <a:rPr lang="en-US" altLang="ko-KR" sz="1000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dtstart” : Date,</a:t>
            </a:r>
          </a:p>
          <a:p>
            <a:r>
              <a:rPr lang="en-US" altLang="ko-KR" sz="1000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   </a:t>
            </a:r>
            <a:r>
              <a:rPr lang="en-US" altLang="ko-KR" sz="1000" dirty="0" smtClean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 “</a:t>
            </a:r>
            <a:r>
              <a:rPr lang="en-US" altLang="ko-KR" sz="1000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duration” : String</a:t>
            </a:r>
            <a:r>
              <a:rPr lang="en-US" altLang="ko-KR" sz="1000" dirty="0" smtClean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,</a:t>
            </a:r>
          </a:p>
          <a:p>
            <a:r>
              <a:rPr lang="en-US" altLang="ko-KR" sz="1000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en-US" altLang="ko-KR" sz="1000" dirty="0" smtClean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   “properties” : String,</a:t>
            </a:r>
          </a:p>
          <a:p>
            <a:r>
              <a:rPr lang="en-US" altLang="ko-KR" sz="1000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en-US" altLang="ko-KR" sz="1000" dirty="0" smtClean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   “components” : String,</a:t>
            </a:r>
          </a:p>
          <a:p>
            <a:r>
              <a:rPr lang="en-US" altLang="ko-KR" sz="1000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en-US" altLang="ko-KR" sz="1000" dirty="0" smtClean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   “</a:t>
            </a:r>
            <a:r>
              <a:rPr lang="en-US" altLang="ko-KR" sz="1000" dirty="0">
                <a:latin typeface="Arial" panose="020B0604020202020204" pitchFamily="34" charset="0"/>
                <a:cs typeface="Arial" panose="020B0604020202020204" pitchFamily="34" charset="0"/>
              </a:rPr>
              <a:t>specificDestEMA</a:t>
            </a:r>
            <a:r>
              <a:rPr lang="en-US" altLang="ko-KR" sz="1000" dirty="0" smtClean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” : String,</a:t>
            </a:r>
          </a:p>
          <a:p>
            <a:r>
              <a:rPr lang="en-US" altLang="ko-KR" sz="1000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en-US" altLang="ko-KR" sz="1000" dirty="0" smtClean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   “tolerance” : String,</a:t>
            </a:r>
          </a:p>
          <a:p>
            <a:r>
              <a:rPr lang="en-US" altLang="ko-KR" sz="1000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en-US" altLang="ko-KR" sz="1000" dirty="0" smtClean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   “notification” : String,</a:t>
            </a:r>
          </a:p>
          <a:p>
            <a:r>
              <a:rPr lang="en-US" altLang="ko-KR" sz="1000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en-US" altLang="ko-KR" sz="1000" dirty="0" smtClean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   “rampUp” : String,</a:t>
            </a:r>
          </a:p>
          <a:p>
            <a:r>
              <a:rPr lang="en-US" altLang="ko-KR" sz="1000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en-US" altLang="ko-KR" sz="1000" dirty="0" smtClean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   “recovery” : String</a:t>
            </a:r>
          </a:p>
          <a:p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ko-KR" alt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490002" y="5301208"/>
            <a:ext cx="1754406" cy="8617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intervals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000" b="1" dirty="0">
                <a:latin typeface="Arial" panose="020B0604020202020204" pitchFamily="34" charset="0"/>
                <a:cs typeface="Arial" panose="020B0604020202020204" pitchFamily="34" charset="0"/>
              </a:rPr>
              <a:t>Array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en-US" altLang="ko-KR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000" dirty="0">
                <a:solidFill>
                  <a:srgbClr val="000000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 “duration” : String,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   </a:t>
            </a:r>
            <a:r>
              <a:rPr lang="en-US" altLang="ko-KR" sz="1000" dirty="0" smtClean="0">
                <a:solidFill>
                  <a:srgbClr val="000000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“</a:t>
            </a:r>
            <a:r>
              <a:rPr lang="en-US" altLang="ko-KR" sz="1000" dirty="0">
                <a:solidFill>
                  <a:srgbClr val="000000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uid” : Integer</a:t>
            </a:r>
            <a:r>
              <a:rPr lang="en-US" altLang="ko-KR" sz="1000" dirty="0" smtClean="0">
                <a:solidFill>
                  <a:srgbClr val="000000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,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en-US" altLang="ko-KR" sz="1000" dirty="0" smtClean="0">
                <a:solidFill>
                  <a:srgbClr val="000000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  “value” : Double</a:t>
            </a:r>
            <a:endParaRPr lang="en-US" altLang="ko-KR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ko-KR" sz="1000" dirty="0" smtClean="0">
                <a:solidFill>
                  <a:srgbClr val="000000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}</a:t>
            </a:r>
            <a:endParaRPr lang="ko-KR" alt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642739" y="5231211"/>
            <a:ext cx="1988021" cy="8617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response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000" b="1" dirty="0">
                <a:latin typeface="Arial" panose="020B0604020202020204" pitchFamily="34" charset="0"/>
                <a:cs typeface="Arial" panose="020B0604020202020204" pitchFamily="34" charset="0"/>
              </a:rPr>
              <a:t>Array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en-US" altLang="ko-KR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000" dirty="0">
                <a:solidFill>
                  <a:srgbClr val="000000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en-US" altLang="ko-KR" sz="1000" dirty="0" smtClean="0">
                <a:solidFill>
                  <a:srgbClr val="000000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“</a:t>
            </a:r>
            <a:r>
              <a:rPr lang="en-US" altLang="ko-KR" sz="1000" dirty="0">
                <a:solidFill>
                  <a:srgbClr val="000000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requestID</a:t>
            </a:r>
            <a:r>
              <a:rPr lang="en-US" altLang="ko-KR" sz="1000" dirty="0" smtClean="0">
                <a:solidFill>
                  <a:srgbClr val="000000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” </a:t>
            </a:r>
            <a:r>
              <a:rPr lang="en-US" altLang="ko-KR" sz="1000" dirty="0">
                <a:solidFill>
                  <a:srgbClr val="000000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: String,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   </a:t>
            </a:r>
            <a:r>
              <a:rPr lang="en-US" altLang="ko-KR" sz="1000" dirty="0" smtClean="0">
                <a:solidFill>
                  <a:srgbClr val="000000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“responseCode” </a:t>
            </a:r>
            <a:r>
              <a:rPr lang="en-US" altLang="ko-KR" sz="1000" dirty="0">
                <a:solidFill>
                  <a:srgbClr val="000000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: Integer</a:t>
            </a:r>
            <a:r>
              <a:rPr lang="en-US" altLang="ko-KR" sz="1000" dirty="0" smtClean="0">
                <a:solidFill>
                  <a:srgbClr val="000000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,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en-US" altLang="ko-KR" sz="1000" dirty="0" smtClean="0">
                <a:solidFill>
                  <a:srgbClr val="000000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  “responseDescription” : String</a:t>
            </a:r>
            <a:endParaRPr lang="en-US" altLang="ko-KR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ko-KR" sz="1000" dirty="0" smtClean="0">
                <a:solidFill>
                  <a:srgbClr val="000000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}</a:t>
            </a:r>
            <a:endParaRPr lang="ko-KR" alt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508901" y="3137473"/>
            <a:ext cx="1722509" cy="2064769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txBody>
          <a:bodyPr wrap="square" lIns="108000" tIns="108000" rIns="108000" bIns="108000" rtlCol="0" anchor="ctr">
            <a:spAutoFit/>
          </a:bodyPr>
          <a:lstStyle/>
          <a:p>
            <a:r>
              <a:rPr lang="en-US" altLang="ko-KR" sz="1000" b="1" dirty="0">
                <a:latin typeface="Arial" panose="020B0604020202020204" pitchFamily="34" charset="0"/>
                <a:cs typeface="Arial" panose="020B0604020202020204" pitchFamily="34" charset="0"/>
              </a:rPr>
              <a:t>eventSignals</a:t>
            </a:r>
            <a:r>
              <a:rPr lang="en-US" sz="1000" dirty="0" smtClean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en-US" sz="1000" b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Object</a:t>
            </a:r>
            <a:r>
              <a:rPr lang="en-US" sz="1000" dirty="0" smtClean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{</a:t>
            </a:r>
          </a:p>
          <a:p>
            <a:r>
              <a:rPr lang="en-US" sz="1000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en-US" sz="1000" dirty="0" smtClean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  “</a:t>
            </a:r>
            <a:r>
              <a:rPr lang="en-US" sz="1000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e</a:t>
            </a:r>
            <a:r>
              <a:rPr lang="en-US" sz="1000" dirty="0" smtClean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ventSignal” : String,</a:t>
            </a:r>
          </a:p>
          <a:p>
            <a:r>
              <a:rPr lang="en-US" sz="1000" b="1" dirty="0" smtClean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   “</a:t>
            </a:r>
            <a:r>
              <a:rPr lang="en-US" altLang="ko-KR" sz="1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intervals” : Array,</a:t>
            </a:r>
          </a:p>
          <a:p>
            <a:r>
              <a:rPr lang="en-US" sz="1000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en-US" sz="1000" dirty="0" smtClean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  “signalName” : String,</a:t>
            </a:r>
          </a:p>
          <a:p>
            <a:r>
              <a:rPr lang="en-US" sz="1000" dirty="0">
                <a:solidFill>
                  <a:srgbClr val="FF0000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en-US" sz="1000" dirty="0" smtClean="0">
                <a:solidFill>
                  <a:srgbClr val="FF0000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  “signalType” : String,</a:t>
            </a:r>
          </a:p>
          <a:p>
            <a:r>
              <a:rPr lang="en-US" sz="1000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en-US" sz="1000" dirty="0" smtClean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  “signalID” : String,</a:t>
            </a:r>
          </a:p>
          <a:p>
            <a:r>
              <a:rPr lang="en-US" sz="1000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en-US" sz="1000" dirty="0" smtClean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  “currentValue”  : Double,</a:t>
            </a:r>
          </a:p>
          <a:p>
            <a:r>
              <a:rPr lang="en-US" sz="1000" dirty="0">
                <a:solidFill>
                  <a:srgbClr val="FF0000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en-US" sz="1000" dirty="0" smtClean="0">
                <a:solidFill>
                  <a:srgbClr val="FF0000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  “threshold” : Double,</a:t>
            </a:r>
          </a:p>
          <a:p>
            <a:r>
              <a:rPr lang="en-US" sz="1000" dirty="0">
                <a:solidFill>
                  <a:srgbClr val="FF0000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en-US" sz="1000" dirty="0" smtClean="0">
                <a:solidFill>
                  <a:srgbClr val="FF0000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  “capacity” :  Double,</a:t>
            </a:r>
          </a:p>
          <a:p>
            <a:r>
              <a:rPr lang="en-US" sz="1000" dirty="0">
                <a:solidFill>
                  <a:srgbClr val="FF0000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en-US" sz="1000" dirty="0" smtClean="0">
                <a:solidFill>
                  <a:srgbClr val="FF0000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  “price” : Integer,</a:t>
            </a:r>
          </a:p>
          <a:p>
            <a:r>
              <a:rPr lang="en-US" sz="1000" dirty="0">
                <a:solidFill>
                  <a:srgbClr val="FF0000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en-US" sz="1000" dirty="0" smtClean="0">
                <a:solidFill>
                  <a:srgbClr val="FF0000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  “unit” : String,</a:t>
            </a:r>
          </a:p>
          <a:p>
            <a:r>
              <a:rPr lang="en-US" sz="1000" dirty="0" smtClean="0">
                <a:solidFill>
                  <a:srgbClr val="000000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}</a:t>
            </a:r>
            <a:endParaRPr lang="en-US" sz="1000" dirty="0">
              <a:solidFill>
                <a:srgbClr val="000000"/>
              </a:solidFill>
              <a:latin typeface="Arial" panose="020B0604020202020204" pitchFamily="34" charset="0"/>
              <a:ea typeface="굴림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642739" y="3172097"/>
            <a:ext cx="2016571" cy="1995519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txBody>
          <a:bodyPr wrap="square" lIns="108000" tIns="108000" rIns="108000" bIns="108000" rtlCol="0" anchor="ctr">
            <a:spAutoFit/>
          </a:bodyPr>
          <a:lstStyle/>
          <a:p>
            <a:r>
              <a:rPr lang="en-US" altLang="ko-KR" sz="1050" b="1" dirty="0" smtClean="0">
                <a:solidFill>
                  <a:srgbClr val="000000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DistributeEvent Object</a:t>
            </a:r>
            <a:r>
              <a:rPr lang="en-US" altLang="ko-KR" sz="1050" dirty="0" smtClean="0">
                <a:solidFill>
                  <a:srgbClr val="000000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{</a:t>
            </a:r>
            <a:endParaRPr lang="en-US" altLang="ko-KR" sz="1050" dirty="0">
              <a:solidFill>
                <a:srgbClr val="000000"/>
              </a:solidFill>
              <a:latin typeface="Arial" panose="020B0604020202020204" pitchFamily="34" charset="0"/>
              <a:ea typeface="굴림" panose="020B0600000101010101" pitchFamily="50" charset="-127"/>
              <a:cs typeface="Arial" panose="020B0604020202020204" pitchFamily="34" charset="0"/>
            </a:endParaRPr>
          </a:p>
          <a:p>
            <a:r>
              <a:rPr lang="en-US" altLang="ko-KR" sz="1050" dirty="0">
                <a:solidFill>
                  <a:srgbClr val="000000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   </a:t>
            </a:r>
            <a:r>
              <a:rPr lang="en-US" altLang="ko-KR" sz="1050" dirty="0" smtClean="0">
                <a:solidFill>
                  <a:srgbClr val="000000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“SrcEMA” : String,</a:t>
            </a:r>
          </a:p>
          <a:p>
            <a:r>
              <a:rPr lang="en-US" altLang="ko-KR" sz="1050" dirty="0" smtClean="0">
                <a:solidFill>
                  <a:srgbClr val="000000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   “DestEMA” </a:t>
            </a:r>
            <a:r>
              <a:rPr lang="en-US" altLang="ko-KR" sz="1050" dirty="0">
                <a:solidFill>
                  <a:srgbClr val="000000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: </a:t>
            </a:r>
            <a:r>
              <a:rPr lang="en-US" altLang="ko-KR" sz="1050" dirty="0" smtClean="0">
                <a:solidFill>
                  <a:srgbClr val="000000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String,</a:t>
            </a:r>
          </a:p>
          <a:p>
            <a:r>
              <a:rPr lang="en-US" altLang="ko-KR" sz="1050" dirty="0" smtClean="0">
                <a:solidFill>
                  <a:srgbClr val="000000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   “</a:t>
            </a:r>
            <a:r>
              <a:rPr lang="en-US" altLang="ko-KR" sz="1050" dirty="0">
                <a:solidFill>
                  <a:srgbClr val="000000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requestID” : String,</a:t>
            </a:r>
            <a:endParaRPr lang="en-US" altLang="ko-KR" sz="1050" dirty="0" smtClean="0">
              <a:solidFill>
                <a:srgbClr val="000000"/>
              </a:solidFill>
              <a:latin typeface="Arial" panose="020B0604020202020204" pitchFamily="34" charset="0"/>
              <a:ea typeface="굴림" panose="020B0600000101010101" pitchFamily="50" charset="-127"/>
              <a:cs typeface="Arial" panose="020B0604020202020204" pitchFamily="34" charset="0"/>
            </a:endParaRPr>
          </a:p>
          <a:p>
            <a:r>
              <a:rPr lang="en-US" altLang="ko-KR" sz="1050" b="1" dirty="0">
                <a:solidFill>
                  <a:srgbClr val="000000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en-US" altLang="ko-KR" sz="1050" b="1" dirty="0" smtClean="0">
                <a:solidFill>
                  <a:srgbClr val="000000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  “response” : Array,</a:t>
            </a:r>
          </a:p>
          <a:p>
            <a:r>
              <a:rPr lang="en-US" altLang="ko-KR" sz="1050" b="1" dirty="0">
                <a:solidFill>
                  <a:srgbClr val="000000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en-US" altLang="ko-KR" sz="1050" b="1" dirty="0" smtClean="0">
                <a:solidFill>
                  <a:srgbClr val="000000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  “event” : Array,</a:t>
            </a:r>
          </a:p>
          <a:p>
            <a:r>
              <a:rPr lang="en-US" altLang="ko-KR" sz="1050" b="1" dirty="0">
                <a:solidFill>
                  <a:srgbClr val="000000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en-US" altLang="ko-KR" sz="1050" b="1" dirty="0" smtClean="0">
                <a:solidFill>
                  <a:srgbClr val="000000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  </a:t>
            </a:r>
            <a:r>
              <a:rPr lang="en-US" altLang="ko-KR" sz="1050" dirty="0" smtClean="0">
                <a:solidFill>
                  <a:srgbClr val="000000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“</a:t>
            </a:r>
            <a:r>
              <a:rPr lang="en-US" altLang="ko-KR" sz="1050" dirty="0">
                <a:solidFill>
                  <a:srgbClr val="000000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r</a:t>
            </a:r>
            <a:r>
              <a:rPr lang="en-US" altLang="ko-KR" sz="1050" dirty="0" smtClean="0">
                <a:solidFill>
                  <a:srgbClr val="000000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esponseRequired</a:t>
            </a:r>
            <a:r>
              <a:rPr lang="en-US" altLang="ko-KR" sz="1050" dirty="0">
                <a:solidFill>
                  <a:srgbClr val="000000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” : </a:t>
            </a:r>
            <a:r>
              <a:rPr lang="en-US" altLang="ko-KR" sz="1050" dirty="0" smtClean="0">
                <a:solidFill>
                  <a:srgbClr val="000000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String,</a:t>
            </a:r>
          </a:p>
          <a:p>
            <a:r>
              <a:rPr lang="en-US" altLang="ko-KR" sz="1050" dirty="0">
                <a:solidFill>
                  <a:schemeClr val="accent2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en-US" altLang="ko-KR" sz="1050" dirty="0" smtClean="0">
                <a:solidFill>
                  <a:schemeClr val="accent2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  “service” : String,</a:t>
            </a:r>
          </a:p>
          <a:p>
            <a:r>
              <a:rPr lang="en-US" altLang="ko-KR" sz="1050" dirty="0">
                <a:solidFill>
                  <a:srgbClr val="FF0000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en-US" altLang="ko-KR" sz="1050" dirty="0" smtClean="0">
                <a:solidFill>
                  <a:srgbClr val="FF0000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  “time” : Date</a:t>
            </a:r>
            <a:endParaRPr lang="en-US" altLang="ko-KR" sz="1050" dirty="0">
              <a:solidFill>
                <a:srgbClr val="FF0000"/>
              </a:solidFill>
              <a:latin typeface="Arial" panose="020B0604020202020204" pitchFamily="34" charset="0"/>
              <a:ea typeface="굴림" panose="020B0600000101010101" pitchFamily="50" charset="-127"/>
              <a:cs typeface="Arial" panose="020B0604020202020204" pitchFamily="34" charset="0"/>
            </a:endParaRPr>
          </a:p>
          <a:p>
            <a:r>
              <a:rPr lang="en-US" altLang="ko-KR" sz="1050" dirty="0" smtClean="0">
                <a:solidFill>
                  <a:srgbClr val="000000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}</a:t>
            </a:r>
            <a:endParaRPr lang="en-US" altLang="ko-KR" sz="1050" dirty="0">
              <a:solidFill>
                <a:srgbClr val="000000"/>
              </a:solidFill>
              <a:latin typeface="Arial" panose="020B0604020202020204" pitchFamily="34" charset="0"/>
              <a:ea typeface="굴림" panose="020B0600000101010101" pitchFamily="50" charset="-127"/>
              <a:cs typeface="Arial" panose="020B0604020202020204" pitchFamily="34" charset="0"/>
            </a:endParaRPr>
          </a:p>
          <a:p>
            <a:endParaRPr lang="en-US" altLang="ko-KR" sz="1050" dirty="0">
              <a:solidFill>
                <a:srgbClr val="000000"/>
              </a:solidFill>
              <a:latin typeface="Arial" panose="020B0604020202020204" pitchFamily="34" charset="0"/>
              <a:ea typeface="굴림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2011791"/>
      </p:ext>
    </p:extLst>
  </p:cSld>
  <p:clrMapOvr>
    <a:masterClrMapping/>
  </p:clrMapOvr>
</p:sld>
</file>

<file path=ppt/slides/slide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Smart Home Energy Framework : </a:t>
            </a:r>
            <a:br>
              <a:rPr lang="en-US" altLang="ko-KR" sz="3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2.2 </a:t>
            </a:r>
            <a:r>
              <a:rPr lang="en-US" altLang="ko-KR" sz="2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EMAP</a:t>
            </a:r>
            <a:r>
              <a:rPr lang="en-US" altLang="ko-KR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ko-KR" sz="2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CoAP/JSON</a:t>
            </a:r>
            <a:r>
              <a:rPr lang="en-US" altLang="ko-KR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MQTT/JSON) : </a:t>
            </a:r>
            <a:r>
              <a:rPr lang="en-US" altLang="ko-KR" sz="28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Push</a:t>
            </a:r>
            <a:endParaRPr lang="ko-KR" alt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직사각형 11"/>
          <p:cNvSpPr/>
          <p:nvPr/>
        </p:nvSpPr>
        <p:spPr bwMode="auto">
          <a:xfrm>
            <a:off x="467544" y="1588467"/>
            <a:ext cx="8355796" cy="832421"/>
          </a:xfrm>
          <a:prstGeom prst="rect">
            <a:avLst/>
          </a:prstGeom>
          <a:solidFill>
            <a:schemeClr val="bg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굴림" pitchFamily="50" charset="-127"/>
              <a:cs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062454" y="1907540"/>
            <a:ext cx="139018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Client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EMA 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4" name="직선 화살표 연결선 13"/>
          <p:cNvCxnSpPr/>
          <p:nvPr/>
        </p:nvCxnSpPr>
        <p:spPr bwMode="auto">
          <a:xfrm>
            <a:off x="2195736" y="2276872"/>
            <a:ext cx="4707807" cy="0"/>
          </a:xfrm>
          <a:prstGeom prst="straightConnector1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arrow" w="med" len="med"/>
            <a:tailEnd type="none"/>
          </a:ln>
          <a:effectLst/>
        </p:spPr>
      </p:cxnSp>
      <p:sp>
        <p:nvSpPr>
          <p:cNvPr id="16" name="TextBox 15"/>
          <p:cNvSpPr txBox="1"/>
          <p:nvPr/>
        </p:nvSpPr>
        <p:spPr>
          <a:xfrm>
            <a:off x="629265" y="1907540"/>
            <a:ext cx="1428596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Server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EMA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7" name="직선 화살표 연결선 16"/>
          <p:cNvCxnSpPr/>
          <p:nvPr/>
        </p:nvCxnSpPr>
        <p:spPr bwMode="auto">
          <a:xfrm flipH="1">
            <a:off x="2195736" y="1963673"/>
            <a:ext cx="4707808" cy="0"/>
          </a:xfrm>
          <a:prstGeom prst="straightConnector1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arrow" w="med" len="med"/>
            <a:tailEnd type="none"/>
          </a:ln>
          <a:effectLst/>
        </p:spPr>
      </p:cxnSp>
      <p:sp>
        <p:nvSpPr>
          <p:cNvPr id="29" name="TextBox 28"/>
          <p:cNvSpPr txBox="1"/>
          <p:nvPr/>
        </p:nvSpPr>
        <p:spPr>
          <a:xfrm>
            <a:off x="3525132" y="1969095"/>
            <a:ext cx="12458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300" dirty="0" smtClean="0">
                <a:latin typeface="Arial" panose="020B0604020202020204" pitchFamily="34" charset="0"/>
                <a:cs typeface="Arial" panose="020B0604020202020204" pitchFamily="34" charset="0"/>
              </a:rPr>
              <a:t>(2)</a:t>
            </a:r>
            <a:r>
              <a:rPr lang="en-US" altLang="ko-K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Response</a:t>
            </a:r>
            <a:endParaRPr lang="en-US" altLang="ko-KR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526280" y="1609055"/>
            <a:ext cx="16514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 smtClean="0">
                <a:latin typeface="Arial" panose="020B0604020202020204" pitchFamily="34" charset="0"/>
                <a:cs typeface="Arial" panose="020B0604020202020204" pitchFamily="34" charset="0"/>
              </a:rPr>
              <a:t>(1) </a:t>
            </a:r>
            <a:r>
              <a:rPr lang="en-US" altLang="ko-K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DistributeEvent</a:t>
            </a:r>
            <a:endParaRPr lang="ko-KR" altLang="en-US" sz="13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432047" y="2454115"/>
            <a:ext cx="647149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(2) Response</a:t>
            </a:r>
            <a:endParaRPr lang="en-US" altLang="ko-KR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ko-K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	PUT : </a:t>
            </a:r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altLang="ko-K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EMAP/SEMA/1.0b/Event</a:t>
            </a:r>
            <a:endParaRPr lang="en-US" altLang="ko-KR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ko-K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	Payload : Response</a:t>
            </a:r>
            <a:endParaRPr lang="ko-KR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ko-KR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0" y="0"/>
            <a:ext cx="246516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파란색 </a:t>
            </a:r>
            <a:r>
              <a:rPr lang="en-US" altLang="ko-KR" sz="12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ko-KR" altLang="en-US" sz="12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기존 </a:t>
            </a:r>
            <a:r>
              <a:rPr lang="en-US" altLang="ko-KR" sz="12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OpenADR</a:t>
            </a:r>
            <a:r>
              <a:rPr lang="ko-KR" altLang="en-US" sz="12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2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Tag </a:t>
            </a:r>
            <a:r>
              <a:rPr lang="ko-KR" altLang="en-US" sz="12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부분</a:t>
            </a:r>
            <a:endParaRPr lang="en-US" altLang="ko-KR" sz="12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ko-KR" altLang="en-US" sz="1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빨간색 </a:t>
            </a:r>
            <a:r>
              <a:rPr lang="en-US" altLang="ko-KR" sz="1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OpenADR</a:t>
            </a:r>
            <a:r>
              <a:rPr lang="ko-KR" altLang="en-US" sz="1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확장된 </a:t>
            </a:r>
            <a:r>
              <a:rPr lang="en-US" altLang="ko-KR" sz="1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Profile</a:t>
            </a:r>
          </a:p>
          <a:p>
            <a:r>
              <a:rPr lang="ko-KR" altLang="en-US" sz="12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초록색 </a:t>
            </a:r>
            <a:r>
              <a:rPr lang="en-US" altLang="ko-KR" sz="12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ko-KR" altLang="en-US" sz="1200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삭제 또는 변경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083825" y="1595443"/>
            <a:ext cx="17395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EMAP CoAP/JSON</a:t>
            </a:r>
            <a:endParaRPr lang="ko-KR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419872" y="3256764"/>
            <a:ext cx="2364094" cy="1880103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txBody>
          <a:bodyPr wrap="square" lIns="108000" tIns="108000" rIns="108000" bIns="108000" rtlCol="0" anchor="ctr">
            <a:spAutoFit/>
          </a:bodyPr>
          <a:lstStyle/>
          <a:p>
            <a:r>
              <a:rPr lang="en-US" sz="1200" b="1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Response Object</a:t>
            </a:r>
            <a:r>
              <a:rPr lang="en-US" sz="12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{</a:t>
            </a:r>
          </a:p>
          <a:p>
            <a:r>
              <a:rPr lang="en-US" altLang="ko-KR" sz="12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SrcEMA” </a:t>
            </a:r>
            <a:r>
              <a:rPr lang="en-US" altLang="ko-KR" sz="12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: String,</a:t>
            </a:r>
          </a:p>
          <a:p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“DestEMA” : String,</a:t>
            </a:r>
          </a:p>
          <a:p>
            <a:r>
              <a:rPr lang="en-US" sz="12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</a:t>
            </a:r>
            <a:r>
              <a:rPr lang="en-US" altLang="ko-KR" sz="12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“</a:t>
            </a:r>
            <a:r>
              <a:rPr lang="en-US" sz="12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requestID": </a:t>
            </a:r>
            <a:r>
              <a:rPr lang="en-US" altLang="ko-KR" sz="12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String</a:t>
            </a:r>
            <a:r>
              <a:rPr lang="en-US" sz="1200" dirty="0" smtClean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,</a:t>
            </a:r>
            <a:endParaRPr lang="en-US" sz="1200" dirty="0"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“responseCode” : Integer,</a:t>
            </a:r>
          </a:p>
          <a:p>
            <a:r>
              <a:rPr lang="en-US" altLang="ko-KR" sz="12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“responseDescription”: String,</a:t>
            </a:r>
          </a:p>
          <a:p>
            <a:r>
              <a:rPr lang="en-US" altLang="ko-KR" sz="1200" dirty="0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“service” : String</a:t>
            </a:r>
            <a:r>
              <a:rPr lang="en-US" altLang="ko-KR" sz="1200" dirty="0" smtClean="0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,</a:t>
            </a:r>
          </a:p>
          <a:p>
            <a:r>
              <a:rPr lang="en-US" altLang="ko-KR" sz="1200" dirty="0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200" dirty="0" smtClean="0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200" dirty="0" smtClean="0">
                <a:solidFill>
                  <a:srgbClr val="FF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200" dirty="0">
                <a:solidFill>
                  <a:srgbClr val="FF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“time” : Date</a:t>
            </a:r>
          </a:p>
          <a:p>
            <a:r>
              <a:rPr lang="en-US" sz="12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944980533"/>
      </p:ext>
    </p:extLst>
  </p:cSld>
  <p:clrMapOvr>
    <a:masterClrMapping/>
  </p:clrMapOvr>
</p:sld>
</file>

<file path=ppt/slides/slide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Smart Home Energy Framework : </a:t>
            </a:r>
            <a:br>
              <a:rPr lang="en-US" altLang="ko-KR" sz="3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2.2 </a:t>
            </a:r>
            <a:r>
              <a:rPr lang="en-US" altLang="ko-KR" sz="2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EMAP</a:t>
            </a:r>
            <a:r>
              <a:rPr lang="en-US" altLang="ko-KR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ko-KR" sz="2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CoAP/JSON</a:t>
            </a:r>
            <a:r>
              <a:rPr lang="en-US" altLang="ko-KR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MQTT/JSON) : </a:t>
            </a:r>
            <a:r>
              <a:rPr lang="en-US" altLang="ko-KR" sz="28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push</a:t>
            </a:r>
            <a:endParaRPr lang="ko-KR" alt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직사각형 11"/>
          <p:cNvSpPr/>
          <p:nvPr/>
        </p:nvSpPr>
        <p:spPr bwMode="auto">
          <a:xfrm>
            <a:off x="467544" y="1588467"/>
            <a:ext cx="8355796" cy="832421"/>
          </a:xfrm>
          <a:prstGeom prst="rect">
            <a:avLst/>
          </a:prstGeom>
          <a:solidFill>
            <a:schemeClr val="bg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굴림" pitchFamily="50" charset="-127"/>
              <a:cs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062454" y="1907540"/>
            <a:ext cx="139018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Client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EMA 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4" name="직선 화살표 연결선 13"/>
          <p:cNvCxnSpPr/>
          <p:nvPr/>
        </p:nvCxnSpPr>
        <p:spPr bwMode="auto">
          <a:xfrm>
            <a:off x="2195736" y="1988840"/>
            <a:ext cx="4707807" cy="0"/>
          </a:xfrm>
          <a:prstGeom prst="straightConnector1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arrow" w="med" len="med"/>
            <a:tailEnd type="none"/>
          </a:ln>
          <a:effectLst/>
        </p:spPr>
      </p:cxnSp>
      <p:sp>
        <p:nvSpPr>
          <p:cNvPr id="16" name="TextBox 15"/>
          <p:cNvSpPr txBox="1"/>
          <p:nvPr/>
        </p:nvSpPr>
        <p:spPr>
          <a:xfrm>
            <a:off x="629265" y="1907540"/>
            <a:ext cx="1428596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Server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EMA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7" name="직선 화살표 연결선 16"/>
          <p:cNvCxnSpPr/>
          <p:nvPr/>
        </p:nvCxnSpPr>
        <p:spPr bwMode="auto">
          <a:xfrm flipH="1">
            <a:off x="2195736" y="2276872"/>
            <a:ext cx="4707808" cy="0"/>
          </a:xfrm>
          <a:prstGeom prst="straightConnector1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arrow" w="med" len="med"/>
            <a:tailEnd type="none"/>
          </a:ln>
          <a:effectLst/>
        </p:spPr>
      </p:cxnSp>
      <p:sp>
        <p:nvSpPr>
          <p:cNvPr id="29" name="TextBox 28"/>
          <p:cNvSpPr txBox="1"/>
          <p:nvPr/>
        </p:nvSpPr>
        <p:spPr>
          <a:xfrm>
            <a:off x="3525132" y="1969095"/>
            <a:ext cx="12458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300" dirty="0" smtClean="0">
                <a:latin typeface="Arial" panose="020B0604020202020204" pitchFamily="34" charset="0"/>
                <a:cs typeface="Arial" panose="020B0604020202020204" pitchFamily="34" charset="0"/>
              </a:rPr>
              <a:t>(4)</a:t>
            </a:r>
            <a:r>
              <a:rPr lang="en-US" altLang="ko-K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Response</a:t>
            </a:r>
            <a:endParaRPr lang="en-US" altLang="ko-KR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526280" y="1609055"/>
            <a:ext cx="15311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 smtClean="0">
                <a:latin typeface="Arial" panose="020B0604020202020204" pitchFamily="34" charset="0"/>
                <a:cs typeface="Arial" panose="020B0604020202020204" pitchFamily="34" charset="0"/>
              </a:rPr>
              <a:t>(3) </a:t>
            </a:r>
            <a:r>
              <a:rPr lang="en-US" altLang="ko-K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CreatedEvent</a:t>
            </a:r>
            <a:endParaRPr lang="ko-KR" altLang="en-US" sz="13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432047" y="2454115"/>
            <a:ext cx="647149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(3) CreatedEvent</a:t>
            </a:r>
            <a:endParaRPr lang="en-US" altLang="ko-KR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ko-K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	PUT : </a:t>
            </a:r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altLang="ko-K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EMAP/SEMA/1.0b/Event</a:t>
            </a:r>
            <a:endParaRPr lang="en-US" altLang="ko-KR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ko-K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	Payload : CreatedEvent</a:t>
            </a:r>
            <a:endParaRPr lang="ko-KR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ko-KR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0" y="0"/>
            <a:ext cx="246516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파란색 </a:t>
            </a:r>
            <a:r>
              <a:rPr lang="en-US" altLang="ko-KR" sz="12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ko-KR" altLang="en-US" sz="12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기존 </a:t>
            </a:r>
            <a:r>
              <a:rPr lang="en-US" altLang="ko-KR" sz="12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OpenADR</a:t>
            </a:r>
            <a:r>
              <a:rPr lang="ko-KR" altLang="en-US" sz="12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2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Tag </a:t>
            </a:r>
            <a:r>
              <a:rPr lang="ko-KR" altLang="en-US" sz="12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부분</a:t>
            </a:r>
            <a:endParaRPr lang="en-US" altLang="ko-KR" sz="12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ko-KR" altLang="en-US" sz="1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빨간색 </a:t>
            </a:r>
            <a:r>
              <a:rPr lang="en-US" altLang="ko-KR" sz="1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OpenADR</a:t>
            </a:r>
            <a:r>
              <a:rPr lang="ko-KR" altLang="en-US" sz="1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확장된 </a:t>
            </a:r>
            <a:r>
              <a:rPr lang="en-US" altLang="ko-KR" sz="1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Profile</a:t>
            </a:r>
          </a:p>
          <a:p>
            <a:r>
              <a:rPr lang="ko-KR" altLang="en-US" sz="12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초록색 </a:t>
            </a:r>
            <a:r>
              <a:rPr lang="en-US" altLang="ko-KR" sz="12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ko-KR" altLang="en-US" sz="1200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삭제 또는 변경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083825" y="1595443"/>
            <a:ext cx="17395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EMAP CoAP/JSON</a:t>
            </a:r>
            <a:endParaRPr lang="ko-KR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70684" y="3314178"/>
            <a:ext cx="2602632" cy="2434101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txBody>
          <a:bodyPr wrap="square" lIns="108000" tIns="108000" rIns="108000" bIns="108000" rtlCol="0" anchor="ctr">
            <a:spAutoFit/>
          </a:bodyPr>
          <a:lstStyle/>
          <a:p>
            <a:r>
              <a:rPr lang="en-US" sz="1200" b="1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CreatedEvent Object</a:t>
            </a:r>
            <a:r>
              <a:rPr lang="en-US" sz="12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{</a:t>
            </a:r>
          </a:p>
          <a:p>
            <a:r>
              <a:rPr lang="en-US" altLang="ko-KR" sz="12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SrcEMA” </a:t>
            </a:r>
            <a:r>
              <a:rPr lang="en-US" altLang="ko-KR" sz="12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: String,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“DestEMA” : String,</a:t>
            </a:r>
          </a:p>
          <a:p>
            <a:r>
              <a:rPr lang="en-US" sz="12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</a:t>
            </a:r>
            <a:r>
              <a:rPr lang="en-US" altLang="ko-KR" sz="12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“</a:t>
            </a:r>
            <a:r>
              <a:rPr lang="en-US" sz="12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requestID": </a:t>
            </a:r>
            <a:r>
              <a:rPr lang="en-US" altLang="ko-KR" sz="12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String</a:t>
            </a:r>
            <a:r>
              <a:rPr lang="en-US" sz="1200" dirty="0" smtClean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,</a:t>
            </a:r>
            <a:r>
              <a:rPr lang="en-US" altLang="ko-KR" sz="1200" dirty="0" smtClean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</a:t>
            </a:r>
            <a:endParaRPr lang="en-US" altLang="ko-KR" sz="1200" dirty="0"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r>
              <a:rPr lang="en-US" altLang="ko-KR" sz="12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“responseCode": Integer,</a:t>
            </a:r>
          </a:p>
          <a:p>
            <a:r>
              <a:rPr lang="en-US" altLang="ko-KR" sz="12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“reponseDescription”: String,  </a:t>
            </a:r>
          </a:p>
          <a:p>
            <a:r>
              <a:rPr lang="en-US" altLang="ko-KR" sz="12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“optType”: String,</a:t>
            </a:r>
          </a:p>
          <a:p>
            <a:r>
              <a:rPr lang="en-US" altLang="ko-KR" sz="12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“eventID” :  String, </a:t>
            </a:r>
          </a:p>
          <a:p>
            <a:r>
              <a:rPr lang="en-US" altLang="ko-KR" sz="12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“modificationNumber” : Integer,</a:t>
            </a:r>
          </a:p>
          <a:p>
            <a:r>
              <a:rPr lang="en-US" altLang="ko-KR" sz="1200" dirty="0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“service” : String,</a:t>
            </a:r>
          </a:p>
          <a:p>
            <a:r>
              <a:rPr lang="en-US" altLang="ko-KR" sz="1200" dirty="0">
                <a:solidFill>
                  <a:srgbClr val="FF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“time” : Date</a:t>
            </a:r>
          </a:p>
          <a:p>
            <a:r>
              <a:rPr lang="en-US" sz="1200" dirty="0" smtClean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}</a:t>
            </a:r>
            <a:endParaRPr lang="en-US" sz="120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49149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7C6F095-276F-4AD3-9842-1213BA0CC323}" type="slidenum">
              <a:rPr lang="ko-KR" altLang="en-US" smtClean="0"/>
              <a:pPr>
                <a:defRPr/>
              </a:pPr>
              <a:t>39</a:t>
            </a:fld>
            <a:endParaRPr lang="ko-KR" altLang="en-US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6570" y="1371600"/>
            <a:ext cx="7610859" cy="4953000"/>
          </a:xfrm>
          <a:prstGeom prst="rect">
            <a:avLst/>
          </a:prstGeom>
        </p:spPr>
      </p:pic>
      <p:sp>
        <p:nvSpPr>
          <p:cNvPr id="8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1. Smart Home Energy Framework :</a:t>
            </a:r>
            <a:r>
              <a:rPr lang="en-US" altLang="ko-KR" sz="2800" b="1" dirty="0"/>
              <a:t/>
            </a:r>
            <a:br>
              <a:rPr lang="en-US" altLang="ko-KR" sz="2800" b="1" dirty="0"/>
            </a:br>
            <a:r>
              <a:rPr lang="en-US" altLang="ko-KR" sz="2000" b="1" dirty="0"/>
              <a:t>1.1.1 Background </a:t>
            </a:r>
            <a:r>
              <a:rPr lang="en-US" altLang="ko-KR" sz="2000" b="1" dirty="0" err="1"/>
              <a:t>Microgrid</a:t>
            </a:r>
            <a:r>
              <a:rPr lang="en-US" altLang="ko-KR" sz="2000" b="1" dirty="0"/>
              <a:t> : </a:t>
            </a:r>
            <a:r>
              <a:rPr lang="en-US" altLang="ko-KR" sz="2000" b="1" dirty="0" err="1"/>
              <a:t>OpenFMB</a:t>
            </a:r>
            <a:r>
              <a:rPr lang="en-US" altLang="ko-KR" sz="2000" b="1" dirty="0"/>
              <a:t>(Field Message Bus) (3/12)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896544021"/>
      </p:ext>
    </p:extLst>
  </p:cSld>
  <p:clrMapOvr>
    <a:masterClrMapping/>
  </p:clrMapOvr>
</p:sld>
</file>

<file path=ppt/slides/slide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Smart Home Energy Framework : </a:t>
            </a:r>
            <a:br>
              <a:rPr lang="en-US" altLang="ko-KR" sz="3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2.2 </a:t>
            </a:r>
            <a:r>
              <a:rPr lang="en-US" altLang="ko-KR" sz="2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EMAP</a:t>
            </a:r>
            <a:r>
              <a:rPr lang="en-US" altLang="ko-KR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ko-KR" sz="2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CoAP/JSON</a:t>
            </a:r>
            <a:r>
              <a:rPr lang="en-US" altLang="ko-KR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MQTT/JSON) : </a:t>
            </a:r>
            <a:r>
              <a:rPr lang="en-US" altLang="ko-KR" sz="28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push</a:t>
            </a:r>
            <a:endParaRPr lang="ko-KR" alt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직사각형 11"/>
          <p:cNvSpPr/>
          <p:nvPr/>
        </p:nvSpPr>
        <p:spPr bwMode="auto">
          <a:xfrm>
            <a:off x="467544" y="1588467"/>
            <a:ext cx="8355796" cy="832421"/>
          </a:xfrm>
          <a:prstGeom prst="rect">
            <a:avLst/>
          </a:prstGeom>
          <a:solidFill>
            <a:schemeClr val="bg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굴림" pitchFamily="50" charset="-127"/>
              <a:cs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062454" y="1907540"/>
            <a:ext cx="139018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Client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EMA 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4" name="직선 화살표 연결선 13"/>
          <p:cNvCxnSpPr/>
          <p:nvPr/>
        </p:nvCxnSpPr>
        <p:spPr bwMode="auto">
          <a:xfrm>
            <a:off x="2195736" y="1988840"/>
            <a:ext cx="4707807" cy="0"/>
          </a:xfrm>
          <a:prstGeom prst="straightConnector1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arrow" w="med" len="med"/>
            <a:tailEnd type="none"/>
          </a:ln>
          <a:effectLst/>
        </p:spPr>
      </p:cxnSp>
      <p:sp>
        <p:nvSpPr>
          <p:cNvPr id="16" name="TextBox 15"/>
          <p:cNvSpPr txBox="1"/>
          <p:nvPr/>
        </p:nvSpPr>
        <p:spPr>
          <a:xfrm>
            <a:off x="629265" y="1907540"/>
            <a:ext cx="1428596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Server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EMA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7" name="직선 화살표 연결선 16"/>
          <p:cNvCxnSpPr/>
          <p:nvPr/>
        </p:nvCxnSpPr>
        <p:spPr bwMode="auto">
          <a:xfrm flipH="1">
            <a:off x="2195736" y="2276872"/>
            <a:ext cx="4707808" cy="0"/>
          </a:xfrm>
          <a:prstGeom prst="straightConnector1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arrow" w="med" len="med"/>
            <a:tailEnd type="none"/>
          </a:ln>
          <a:effectLst/>
        </p:spPr>
      </p:cxnSp>
      <p:sp>
        <p:nvSpPr>
          <p:cNvPr id="29" name="TextBox 28"/>
          <p:cNvSpPr txBox="1"/>
          <p:nvPr/>
        </p:nvSpPr>
        <p:spPr>
          <a:xfrm>
            <a:off x="3525132" y="1969095"/>
            <a:ext cx="12458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300" dirty="0" smtClean="0">
                <a:latin typeface="Arial" panose="020B0604020202020204" pitchFamily="34" charset="0"/>
                <a:cs typeface="Arial" panose="020B0604020202020204" pitchFamily="34" charset="0"/>
              </a:rPr>
              <a:t>(4)</a:t>
            </a:r>
            <a:r>
              <a:rPr lang="en-US" altLang="ko-K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Response</a:t>
            </a:r>
            <a:endParaRPr lang="en-US" altLang="ko-KR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526280" y="1609055"/>
            <a:ext cx="15311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 smtClean="0">
                <a:latin typeface="Arial" panose="020B0604020202020204" pitchFamily="34" charset="0"/>
                <a:cs typeface="Arial" panose="020B0604020202020204" pitchFamily="34" charset="0"/>
              </a:rPr>
              <a:t>(3) </a:t>
            </a:r>
            <a:r>
              <a:rPr lang="en-US" altLang="ko-K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CreatedEvent</a:t>
            </a:r>
            <a:endParaRPr lang="ko-KR" altLang="en-US" sz="13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432047" y="2454115"/>
            <a:ext cx="647149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(4) Response</a:t>
            </a:r>
            <a:endParaRPr lang="en-US" altLang="ko-KR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ko-K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	PUT : </a:t>
            </a:r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altLang="ko-K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EMAP/CEMA/1.0b/Event</a:t>
            </a:r>
            <a:endParaRPr lang="en-US" altLang="ko-KR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ko-K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	Payload : Response</a:t>
            </a:r>
            <a:endParaRPr lang="ko-KR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ko-KR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0" y="0"/>
            <a:ext cx="246516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파란색 </a:t>
            </a:r>
            <a:r>
              <a:rPr lang="en-US" altLang="ko-KR" sz="12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ko-KR" altLang="en-US" sz="12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기존 </a:t>
            </a:r>
            <a:r>
              <a:rPr lang="en-US" altLang="ko-KR" sz="12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OpenADR</a:t>
            </a:r>
            <a:r>
              <a:rPr lang="ko-KR" altLang="en-US" sz="12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2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Tag </a:t>
            </a:r>
            <a:r>
              <a:rPr lang="ko-KR" altLang="en-US" sz="12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부분</a:t>
            </a:r>
            <a:endParaRPr lang="en-US" altLang="ko-KR" sz="12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ko-KR" altLang="en-US" sz="1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빨간색 </a:t>
            </a:r>
            <a:r>
              <a:rPr lang="en-US" altLang="ko-KR" sz="1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OpenADR</a:t>
            </a:r>
            <a:r>
              <a:rPr lang="ko-KR" altLang="en-US" sz="1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확장된 </a:t>
            </a:r>
            <a:r>
              <a:rPr lang="en-US" altLang="ko-KR" sz="1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Profile</a:t>
            </a:r>
          </a:p>
          <a:p>
            <a:r>
              <a:rPr lang="ko-KR" altLang="en-US" sz="12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초록색 </a:t>
            </a:r>
            <a:r>
              <a:rPr lang="en-US" altLang="ko-KR" sz="12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ko-KR" altLang="en-US" sz="1200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삭제 또는 변경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083825" y="1595443"/>
            <a:ext cx="17395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EMAP CoAP/JSON</a:t>
            </a:r>
            <a:endParaRPr lang="ko-KR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203848" y="3305309"/>
            <a:ext cx="2267699" cy="1880103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txBody>
          <a:bodyPr wrap="square" lIns="108000" tIns="108000" rIns="108000" bIns="108000" rtlCol="0" anchor="ctr">
            <a:spAutoFit/>
          </a:bodyPr>
          <a:lstStyle/>
          <a:p>
            <a:r>
              <a:rPr lang="en-US" sz="1200" b="1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Response Object</a:t>
            </a:r>
            <a:r>
              <a:rPr lang="en-US" sz="12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{</a:t>
            </a:r>
          </a:p>
          <a:p>
            <a:r>
              <a:rPr lang="en-US" altLang="ko-KR" sz="12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SrcEMA” </a:t>
            </a:r>
            <a:r>
              <a:rPr lang="en-US" altLang="ko-KR" sz="12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: String,</a:t>
            </a:r>
          </a:p>
          <a:p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“DestEMA” : String,</a:t>
            </a:r>
          </a:p>
          <a:p>
            <a:r>
              <a:rPr lang="en-US" sz="12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</a:t>
            </a:r>
            <a:r>
              <a:rPr lang="en-US" altLang="ko-KR" sz="12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“</a:t>
            </a:r>
            <a:r>
              <a:rPr lang="en-US" sz="12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requestID": </a:t>
            </a:r>
            <a:r>
              <a:rPr lang="en-US" altLang="ko-KR" sz="12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String</a:t>
            </a:r>
            <a:r>
              <a:rPr lang="en-US" sz="1200" dirty="0" smtClean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,</a:t>
            </a:r>
            <a:endParaRPr lang="en-US" sz="1200" dirty="0"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“responseCode” : Integer,</a:t>
            </a:r>
          </a:p>
          <a:p>
            <a:r>
              <a:rPr lang="en-US" altLang="ko-KR" sz="12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“responseDescription”: String,</a:t>
            </a:r>
          </a:p>
          <a:p>
            <a:r>
              <a:rPr lang="en-US" altLang="ko-KR" sz="1200" dirty="0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“service”: String,</a:t>
            </a:r>
          </a:p>
          <a:p>
            <a:r>
              <a:rPr lang="en-US" altLang="ko-KR" sz="1200" dirty="0" smtClean="0">
                <a:solidFill>
                  <a:srgbClr val="FF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</a:t>
            </a:r>
            <a:r>
              <a:rPr lang="en-US" altLang="ko-KR" sz="1200" dirty="0">
                <a:solidFill>
                  <a:srgbClr val="FF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“time” : Date</a:t>
            </a:r>
          </a:p>
          <a:p>
            <a:r>
              <a:rPr lang="en-US" sz="1200" dirty="0" smtClean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}</a:t>
            </a:r>
            <a:endParaRPr lang="en-US" sz="120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3307029"/>
      </p:ext>
    </p:extLst>
  </p:cSld>
  <p:clrMapOvr>
    <a:masterClrMapping/>
  </p:clrMapOvr>
</p:sld>
</file>

<file path=ppt/slides/slide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Smart Home Energy Framework : </a:t>
            </a:r>
            <a:br>
              <a:rPr lang="en-US" altLang="ko-KR" sz="3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2.2 </a:t>
            </a:r>
            <a:r>
              <a:rPr lang="en-US" altLang="ko-KR" sz="2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EMAP</a:t>
            </a:r>
            <a:r>
              <a:rPr lang="en-US" altLang="ko-KR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ko-KR" sz="2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CoAP/JSON</a:t>
            </a:r>
            <a:r>
              <a:rPr lang="en-US" altLang="ko-KR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MQTT/JSON) : </a:t>
            </a:r>
            <a:r>
              <a:rPr lang="en-US" altLang="ko-KR" sz="28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opt</a:t>
            </a:r>
            <a:endParaRPr lang="ko-KR" alt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직사각형 11"/>
          <p:cNvSpPr/>
          <p:nvPr/>
        </p:nvSpPr>
        <p:spPr bwMode="auto">
          <a:xfrm>
            <a:off x="467544" y="1588467"/>
            <a:ext cx="8355796" cy="832421"/>
          </a:xfrm>
          <a:prstGeom prst="rect">
            <a:avLst/>
          </a:prstGeom>
          <a:solidFill>
            <a:schemeClr val="bg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굴림" pitchFamily="50" charset="-127"/>
              <a:cs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062454" y="1907540"/>
            <a:ext cx="139018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Client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EMA 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4" name="직선 화살표 연결선 13"/>
          <p:cNvCxnSpPr/>
          <p:nvPr/>
        </p:nvCxnSpPr>
        <p:spPr bwMode="auto">
          <a:xfrm>
            <a:off x="2195736" y="1988840"/>
            <a:ext cx="4707807" cy="0"/>
          </a:xfrm>
          <a:prstGeom prst="straightConnector1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arrow" w="med" len="med"/>
            <a:tailEnd type="none"/>
          </a:ln>
          <a:effectLst/>
        </p:spPr>
      </p:cxnSp>
      <p:sp>
        <p:nvSpPr>
          <p:cNvPr id="16" name="TextBox 15"/>
          <p:cNvSpPr txBox="1"/>
          <p:nvPr/>
        </p:nvSpPr>
        <p:spPr>
          <a:xfrm>
            <a:off x="629265" y="1907540"/>
            <a:ext cx="1428596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Server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EMA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7" name="직선 화살표 연결선 16"/>
          <p:cNvCxnSpPr/>
          <p:nvPr/>
        </p:nvCxnSpPr>
        <p:spPr bwMode="auto">
          <a:xfrm flipH="1">
            <a:off x="2195736" y="2276872"/>
            <a:ext cx="4707808" cy="0"/>
          </a:xfrm>
          <a:prstGeom prst="straightConnector1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arrow" w="med" len="med"/>
            <a:tailEnd type="none"/>
          </a:ln>
          <a:effectLst/>
        </p:spPr>
      </p:cxnSp>
      <p:sp>
        <p:nvSpPr>
          <p:cNvPr id="29" name="TextBox 28"/>
          <p:cNvSpPr txBox="1"/>
          <p:nvPr/>
        </p:nvSpPr>
        <p:spPr>
          <a:xfrm>
            <a:off x="3503944" y="1969095"/>
            <a:ext cx="13644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300" dirty="0" smtClean="0">
                <a:latin typeface="Arial" panose="020B0604020202020204" pitchFamily="34" charset="0"/>
                <a:cs typeface="Arial" panose="020B0604020202020204" pitchFamily="34" charset="0"/>
              </a:rPr>
              <a:t>(2)</a:t>
            </a:r>
            <a:r>
              <a:rPr lang="en-US" altLang="ko-K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CreatedOpt</a:t>
            </a:r>
            <a:endParaRPr lang="en-US" altLang="ko-KR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526280" y="1609055"/>
            <a:ext cx="12618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 smtClean="0">
                <a:latin typeface="Arial" panose="020B0604020202020204" pitchFamily="34" charset="0"/>
                <a:cs typeface="Arial" panose="020B0604020202020204" pitchFamily="34" charset="0"/>
              </a:rPr>
              <a:t>(1) </a:t>
            </a:r>
            <a:r>
              <a:rPr lang="en-US" altLang="ko-K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CreateOpt</a:t>
            </a:r>
            <a:endParaRPr lang="ko-KR" altLang="en-US" sz="13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432047" y="2454115"/>
            <a:ext cx="647149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(1) CreateOpt</a:t>
            </a:r>
            <a:endParaRPr lang="en-US" altLang="ko-KR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ko-K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	PUT : </a:t>
            </a:r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altLang="ko-K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EMAP/SEMA/1.0b/Opt</a:t>
            </a:r>
            <a:endParaRPr lang="en-US" altLang="ko-KR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ko-K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	Payload : CreateOpt</a:t>
            </a:r>
            <a:endParaRPr lang="ko-KR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ko-KR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0" y="0"/>
            <a:ext cx="246516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파란색 </a:t>
            </a:r>
            <a:r>
              <a:rPr lang="en-US" altLang="ko-KR" sz="12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ko-KR" altLang="en-US" sz="12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기존 </a:t>
            </a:r>
            <a:r>
              <a:rPr lang="en-US" altLang="ko-KR" sz="12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OpenADR</a:t>
            </a:r>
            <a:r>
              <a:rPr lang="ko-KR" altLang="en-US" sz="12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2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Tag </a:t>
            </a:r>
            <a:r>
              <a:rPr lang="ko-KR" altLang="en-US" sz="12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부분</a:t>
            </a:r>
            <a:endParaRPr lang="en-US" altLang="ko-KR" sz="12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ko-KR" altLang="en-US" sz="1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빨간색 </a:t>
            </a:r>
            <a:r>
              <a:rPr lang="en-US" altLang="ko-KR" sz="1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OpenADR</a:t>
            </a:r>
            <a:r>
              <a:rPr lang="ko-KR" altLang="en-US" sz="1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확장된 </a:t>
            </a:r>
            <a:r>
              <a:rPr lang="en-US" altLang="ko-KR" sz="1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Profile</a:t>
            </a:r>
          </a:p>
          <a:p>
            <a:r>
              <a:rPr lang="ko-KR" altLang="en-US" sz="12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초록색 </a:t>
            </a:r>
            <a:r>
              <a:rPr lang="en-US" altLang="ko-KR" sz="12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ko-KR" altLang="en-US" sz="1200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삭제 또는 변경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083825" y="1595443"/>
            <a:ext cx="17395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EMAP CoAP/JSON</a:t>
            </a:r>
            <a:endParaRPr lang="ko-KR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915816" y="3229403"/>
            <a:ext cx="1656184" cy="2064769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txBody>
          <a:bodyPr wrap="square" lIns="108000" tIns="108000" rIns="108000" bIns="108000" rtlCol="0" anchor="ctr">
            <a:spAutoFit/>
          </a:bodyPr>
          <a:lstStyle/>
          <a:p>
            <a:pPr marL="0" lvl="1"/>
            <a:r>
              <a:rPr lang="en-US" altLang="ko-KR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CreateOpt  </a:t>
            </a:r>
            <a:r>
              <a:rPr lang="en-US" altLang="ko-KR" sz="1000" b="1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Object</a:t>
            </a:r>
            <a:r>
              <a:rPr lang="en-US" altLang="ko-KR" sz="10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{</a:t>
            </a:r>
          </a:p>
          <a:p>
            <a:r>
              <a:rPr lang="en-US" altLang="ko-KR" sz="10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</a:t>
            </a:r>
            <a:r>
              <a:rPr lang="en-US" altLang="ko-K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SrcEMA” </a:t>
            </a:r>
            <a:r>
              <a:rPr lang="en-US" altLang="ko-KR" sz="10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: String,</a:t>
            </a:r>
            <a:r>
              <a:rPr lang="en-US" altLang="ko-K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ko-KR" sz="1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“</a:t>
            </a:r>
            <a:r>
              <a:rPr lang="en-US" altLang="ko-K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DestEMA” : String, </a:t>
            </a:r>
            <a:endParaRPr lang="en-US" altLang="ko-KR" sz="1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“</a:t>
            </a:r>
            <a:r>
              <a:rPr lang="en-US" altLang="ko-K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optID”: String,</a:t>
            </a:r>
          </a:p>
          <a:p>
            <a:r>
              <a:rPr lang="en-US" altLang="ko-K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“optType”: String,</a:t>
            </a:r>
          </a:p>
          <a:p>
            <a:r>
              <a:rPr lang="en-US" altLang="ko-K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“optReason”: String,</a:t>
            </a:r>
          </a:p>
          <a:p>
            <a:r>
              <a:rPr lang="en-US" altLang="ko-K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“requestID” : </a:t>
            </a:r>
            <a:r>
              <a:rPr lang="en-US" altLang="ko-KR" sz="10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String</a:t>
            </a:r>
            <a:r>
              <a:rPr lang="en-US" altLang="ko-KR" sz="1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r>
              <a:rPr lang="en-US" altLang="ko-K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“marketContext” : String,</a:t>
            </a:r>
            <a:endParaRPr lang="en-US" altLang="ko-KR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“createdDateTime”: </a:t>
            </a:r>
            <a:r>
              <a:rPr lang="en-US" altLang="ko-KR" sz="1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Date,</a:t>
            </a:r>
          </a:p>
          <a:p>
            <a:r>
              <a:rPr lang="en-US" altLang="ko-KR" sz="10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000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“service” : String,</a:t>
            </a:r>
          </a:p>
          <a:p>
            <a:r>
              <a:rPr lang="en-US" altLang="ko-KR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“available” : Array,</a:t>
            </a:r>
            <a:endParaRPr lang="en-US" altLang="ko-KR" sz="1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sz="1000" dirty="0" smtClean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}</a:t>
            </a:r>
            <a:endParaRPr lang="en-US" altLang="ko-KR" sz="1000" dirty="0"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788024" y="3247816"/>
            <a:ext cx="1741181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available</a:t>
            </a:r>
            <a:r>
              <a:rPr lang="en-US" altLang="ko-KR" sz="1000" b="1" dirty="0"/>
              <a:t> Array</a:t>
            </a:r>
            <a:r>
              <a:rPr lang="en-US" altLang="ko-KR" sz="1000" dirty="0"/>
              <a:t>{</a:t>
            </a:r>
          </a:p>
          <a:p>
            <a:r>
              <a:rPr lang="en-US" altLang="ko-KR" sz="1000" dirty="0"/>
              <a:t>   </a:t>
            </a:r>
            <a:r>
              <a:rPr lang="en-US" altLang="ko-KR" sz="10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“dtstart” : Date,</a:t>
            </a:r>
          </a:p>
          <a:p>
            <a:r>
              <a:rPr lang="en-US" altLang="ko-KR" sz="10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“duration” : String</a:t>
            </a:r>
            <a:r>
              <a:rPr lang="en-US" altLang="ko-KR" sz="1000" dirty="0" smtClean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,</a:t>
            </a:r>
          </a:p>
          <a:p>
            <a:r>
              <a:rPr lang="en-US" altLang="ko-KR" sz="1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altLang="ko-KR" sz="1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“request</a:t>
            </a:r>
            <a:r>
              <a:rPr lang="en-US" altLang="ko-KR" sz="1000" dirty="0">
                <a:solidFill>
                  <a:srgbClr val="FF0000"/>
                </a:solidFill>
              </a:rPr>
              <a:t>Power” : double,</a:t>
            </a:r>
          </a:p>
          <a:p>
            <a:r>
              <a:rPr lang="en-US" altLang="ko-KR" sz="1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“startYMD”: Integer,</a:t>
            </a:r>
          </a:p>
          <a:p>
            <a:r>
              <a:rPr lang="en-US" altLang="ko-KR" sz="1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“startTime”: Integer,</a:t>
            </a:r>
          </a:p>
          <a:p>
            <a:r>
              <a:rPr lang="en-US" altLang="ko-KR" sz="1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“endYMD”: Integer,</a:t>
            </a:r>
          </a:p>
          <a:p>
            <a:r>
              <a:rPr lang="en-US" altLang="ko-KR" sz="1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“endTime”: Integer</a:t>
            </a:r>
            <a:r>
              <a:rPr lang="en-US" altLang="ko-KR" sz="1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en-US" altLang="ko-KR" sz="1000" dirty="0">
              <a:solidFill>
                <a:srgbClr val="FF0000"/>
              </a:solidFill>
            </a:endParaRPr>
          </a:p>
          <a:p>
            <a:r>
              <a:rPr lang="en-US" altLang="ko-KR" sz="1000" dirty="0"/>
              <a:t>}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4005620860"/>
      </p:ext>
    </p:extLst>
  </p:cSld>
  <p:clrMapOvr>
    <a:masterClrMapping/>
  </p:clrMapOvr>
</p:sld>
</file>

<file path=ppt/slides/slide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Smart Home Energy Framework : </a:t>
            </a:r>
            <a:br>
              <a:rPr lang="en-US" altLang="ko-KR" sz="3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2.2 </a:t>
            </a:r>
            <a:r>
              <a:rPr lang="en-US" altLang="ko-KR" sz="2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EMAP</a:t>
            </a:r>
            <a:r>
              <a:rPr lang="en-US" altLang="ko-KR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ko-KR" sz="2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CoAP/JSON</a:t>
            </a:r>
            <a:r>
              <a:rPr lang="en-US" altLang="ko-KR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MQTT/JSON) </a:t>
            </a:r>
            <a:r>
              <a:rPr lang="en-US" altLang="ko-KR" sz="28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:opt</a:t>
            </a:r>
            <a:endParaRPr lang="ko-KR" alt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직사각형 11"/>
          <p:cNvSpPr/>
          <p:nvPr/>
        </p:nvSpPr>
        <p:spPr bwMode="auto">
          <a:xfrm>
            <a:off x="467544" y="1588467"/>
            <a:ext cx="8355796" cy="832421"/>
          </a:xfrm>
          <a:prstGeom prst="rect">
            <a:avLst/>
          </a:prstGeom>
          <a:solidFill>
            <a:schemeClr val="bg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굴림" pitchFamily="50" charset="-127"/>
              <a:cs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062454" y="1907540"/>
            <a:ext cx="139018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Client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EMA 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4" name="직선 화살표 연결선 13"/>
          <p:cNvCxnSpPr/>
          <p:nvPr/>
        </p:nvCxnSpPr>
        <p:spPr bwMode="auto">
          <a:xfrm>
            <a:off x="2195736" y="1988840"/>
            <a:ext cx="4707807" cy="0"/>
          </a:xfrm>
          <a:prstGeom prst="straightConnector1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arrow" w="med" len="med"/>
            <a:tailEnd type="none"/>
          </a:ln>
          <a:effectLst/>
        </p:spPr>
      </p:cxnSp>
      <p:sp>
        <p:nvSpPr>
          <p:cNvPr id="16" name="TextBox 15"/>
          <p:cNvSpPr txBox="1"/>
          <p:nvPr/>
        </p:nvSpPr>
        <p:spPr>
          <a:xfrm>
            <a:off x="629265" y="1907540"/>
            <a:ext cx="1428596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Server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EMA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7" name="직선 화살표 연결선 16"/>
          <p:cNvCxnSpPr/>
          <p:nvPr/>
        </p:nvCxnSpPr>
        <p:spPr bwMode="auto">
          <a:xfrm flipH="1">
            <a:off x="2195736" y="2276872"/>
            <a:ext cx="4707808" cy="0"/>
          </a:xfrm>
          <a:prstGeom prst="straightConnector1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arrow" w="med" len="med"/>
            <a:tailEnd type="none"/>
          </a:ln>
          <a:effectLst/>
        </p:spPr>
      </p:cxnSp>
      <p:sp>
        <p:nvSpPr>
          <p:cNvPr id="29" name="TextBox 28"/>
          <p:cNvSpPr txBox="1"/>
          <p:nvPr/>
        </p:nvSpPr>
        <p:spPr>
          <a:xfrm>
            <a:off x="3503944" y="1969095"/>
            <a:ext cx="13644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300" dirty="0" smtClean="0">
                <a:latin typeface="Arial" panose="020B0604020202020204" pitchFamily="34" charset="0"/>
                <a:cs typeface="Arial" panose="020B0604020202020204" pitchFamily="34" charset="0"/>
              </a:rPr>
              <a:t>(2)</a:t>
            </a:r>
            <a:r>
              <a:rPr lang="en-US" altLang="ko-K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CreatedOpt</a:t>
            </a:r>
            <a:endParaRPr lang="en-US" altLang="ko-KR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526280" y="1609055"/>
            <a:ext cx="12618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 smtClean="0">
                <a:latin typeface="Arial" panose="020B0604020202020204" pitchFamily="34" charset="0"/>
                <a:cs typeface="Arial" panose="020B0604020202020204" pitchFamily="34" charset="0"/>
              </a:rPr>
              <a:t>(1) </a:t>
            </a:r>
            <a:r>
              <a:rPr lang="en-US" altLang="ko-K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CreateOpt</a:t>
            </a:r>
            <a:endParaRPr lang="ko-KR" altLang="en-US" sz="13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432047" y="2454115"/>
            <a:ext cx="647149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(2) CreatedOpt</a:t>
            </a:r>
            <a:endParaRPr lang="en-US" altLang="ko-KR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ko-K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	PUT : </a:t>
            </a:r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altLang="ko-K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EMAP/CEMA/1.0b/Opt</a:t>
            </a:r>
            <a:endParaRPr lang="en-US" altLang="ko-KR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ko-K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	Payload : CreatedOpt</a:t>
            </a:r>
            <a:endParaRPr lang="ko-KR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ko-KR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0" y="0"/>
            <a:ext cx="246516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파란색 </a:t>
            </a:r>
            <a:r>
              <a:rPr lang="en-US" altLang="ko-KR" sz="12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ko-KR" altLang="en-US" sz="12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기존 </a:t>
            </a:r>
            <a:r>
              <a:rPr lang="en-US" altLang="ko-KR" sz="12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OpenADR</a:t>
            </a:r>
            <a:r>
              <a:rPr lang="ko-KR" altLang="en-US" sz="12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2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Tag </a:t>
            </a:r>
            <a:r>
              <a:rPr lang="ko-KR" altLang="en-US" sz="12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부분</a:t>
            </a:r>
            <a:endParaRPr lang="en-US" altLang="ko-KR" sz="12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ko-KR" altLang="en-US" sz="1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빨간색 </a:t>
            </a:r>
            <a:r>
              <a:rPr lang="en-US" altLang="ko-KR" sz="1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OpenADR</a:t>
            </a:r>
            <a:r>
              <a:rPr lang="ko-KR" altLang="en-US" sz="1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확장된 </a:t>
            </a:r>
            <a:r>
              <a:rPr lang="en-US" altLang="ko-KR" sz="1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Profile</a:t>
            </a:r>
          </a:p>
          <a:p>
            <a:r>
              <a:rPr lang="ko-KR" altLang="en-US" sz="12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초록색 </a:t>
            </a:r>
            <a:r>
              <a:rPr lang="en-US" altLang="ko-KR" sz="12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ko-KR" altLang="en-US" sz="1200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삭제 또는 변경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083825" y="1595443"/>
            <a:ext cx="17395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EMAP CoAP/JSON</a:t>
            </a:r>
            <a:endParaRPr lang="ko-KR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325706" y="3167688"/>
            <a:ext cx="2470430" cy="1833936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txBody>
          <a:bodyPr wrap="square" lIns="108000" tIns="108000" rIns="108000" bIns="108000" rtlCol="0" anchor="ctr">
            <a:spAutoFit/>
          </a:bodyPr>
          <a:lstStyle/>
          <a:p>
            <a:pPr marL="0" lvl="1"/>
            <a:r>
              <a:rPr lang="en-US" sz="1050" b="1" dirty="0">
                <a:latin typeface="Arial" panose="020B0604020202020204" pitchFamily="34" charset="0"/>
                <a:cs typeface="Arial" panose="020B0604020202020204" pitchFamily="34" charset="0"/>
              </a:rPr>
              <a:t>CreatedOpt </a:t>
            </a:r>
            <a:r>
              <a:rPr lang="en-US" sz="1050" b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Object</a:t>
            </a:r>
            <a:r>
              <a:rPr lang="en-US" sz="1050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{</a:t>
            </a:r>
          </a:p>
          <a:p>
            <a:r>
              <a:rPr lang="en-US" altLang="ko-KR" sz="1050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   “</a:t>
            </a:r>
            <a:r>
              <a:rPr lang="en-US" altLang="ko-KR" sz="1050" dirty="0">
                <a:latin typeface="Arial" panose="020B0604020202020204" pitchFamily="34" charset="0"/>
                <a:cs typeface="Arial" panose="020B0604020202020204" pitchFamily="34" charset="0"/>
              </a:rPr>
              <a:t>SrcEMA” </a:t>
            </a:r>
            <a:r>
              <a:rPr lang="en-US" altLang="ko-KR" sz="1050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: String,</a:t>
            </a:r>
          </a:p>
          <a:p>
            <a:r>
              <a:rPr lang="en-US" altLang="ko-KR" sz="1050" dirty="0">
                <a:latin typeface="Arial" panose="020B0604020202020204" pitchFamily="34" charset="0"/>
                <a:cs typeface="Arial" panose="020B0604020202020204" pitchFamily="34" charset="0"/>
              </a:rPr>
              <a:t>   “DestEMA” : String,</a:t>
            </a:r>
            <a:endParaRPr lang="en-US" sz="1050" dirty="0">
              <a:latin typeface="Arial" panose="020B0604020202020204" pitchFamily="34" charset="0"/>
              <a:ea typeface="굴림" panose="020B0600000101010101" pitchFamily="50" charset="-127"/>
              <a:cs typeface="Arial" panose="020B0604020202020204" pitchFamily="34" charset="0"/>
            </a:endParaRPr>
          </a:p>
          <a:p>
            <a:r>
              <a:rPr lang="en-US" altLang="ko-KR" sz="1050" dirty="0">
                <a:latin typeface="Arial" panose="020B0604020202020204" pitchFamily="34" charset="0"/>
                <a:cs typeface="Arial" panose="020B0604020202020204" pitchFamily="34" charset="0"/>
              </a:rPr>
              <a:t>   “optID”: String,</a:t>
            </a:r>
          </a:p>
          <a:p>
            <a:r>
              <a:rPr lang="en-US" altLang="ko-KR" sz="1050" dirty="0">
                <a:latin typeface="Arial" panose="020B0604020202020204" pitchFamily="34" charset="0"/>
                <a:cs typeface="Arial" panose="020B0604020202020204" pitchFamily="34" charset="0"/>
              </a:rPr>
              <a:t>   “requestID”: </a:t>
            </a:r>
            <a:r>
              <a:rPr lang="en-US" altLang="ko-KR" sz="1050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String</a:t>
            </a:r>
            <a:r>
              <a:rPr lang="en-US" altLang="ko-KR" sz="1050" dirty="0" smtClean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endParaRPr lang="en-US" altLang="ko-KR" sz="10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ko-KR" sz="1050" dirty="0">
                <a:latin typeface="Arial" panose="020B0604020202020204" pitchFamily="34" charset="0"/>
                <a:cs typeface="Arial" panose="020B0604020202020204" pitchFamily="34" charset="0"/>
              </a:rPr>
              <a:t>   “responseCode”: Integer,</a:t>
            </a:r>
          </a:p>
          <a:p>
            <a:r>
              <a:rPr lang="en-US" altLang="ko-KR" sz="1050" dirty="0">
                <a:latin typeface="Arial" panose="020B0604020202020204" pitchFamily="34" charset="0"/>
                <a:cs typeface="Arial" panose="020B0604020202020204" pitchFamily="34" charset="0"/>
              </a:rPr>
              <a:t>   “responseDescription” : String,</a:t>
            </a:r>
          </a:p>
          <a:p>
            <a:r>
              <a:rPr lang="en-US" altLang="ko-KR" sz="105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“service” : String,</a:t>
            </a:r>
          </a:p>
          <a:p>
            <a:r>
              <a:rPr lang="en-US" altLang="ko-KR" sz="105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“optStatus”: </a:t>
            </a:r>
            <a:r>
              <a:rPr lang="en-US" altLang="ko-KR" sz="105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String</a:t>
            </a:r>
            <a:endParaRPr lang="en-US" altLang="ko-KR" sz="105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050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101789421"/>
      </p:ext>
    </p:extLst>
  </p:cSld>
  <p:clrMapOvr>
    <a:masterClrMapping/>
  </p:clrMapOvr>
</p:sld>
</file>

<file path=ppt/slides/slide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Smart Home Energy Framework : </a:t>
            </a:r>
            <a:br>
              <a:rPr lang="en-US" altLang="ko-KR" sz="3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2.2 </a:t>
            </a:r>
            <a:r>
              <a:rPr lang="en-US" altLang="ko-KR" sz="2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EMAP</a:t>
            </a:r>
            <a:r>
              <a:rPr lang="en-US" altLang="ko-KR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ko-KR" sz="2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CoAP/JSON</a:t>
            </a:r>
            <a:r>
              <a:rPr lang="en-US" altLang="ko-KR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MQTT/JSON) : </a:t>
            </a:r>
            <a:r>
              <a:rPr lang="en-US" altLang="ko-KR" sz="28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opt</a:t>
            </a:r>
            <a:endParaRPr lang="ko-KR" alt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직사각형 11"/>
          <p:cNvSpPr/>
          <p:nvPr/>
        </p:nvSpPr>
        <p:spPr bwMode="auto">
          <a:xfrm>
            <a:off x="467544" y="1588467"/>
            <a:ext cx="8355796" cy="832421"/>
          </a:xfrm>
          <a:prstGeom prst="rect">
            <a:avLst/>
          </a:prstGeom>
          <a:solidFill>
            <a:schemeClr val="bg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굴림" pitchFamily="50" charset="-127"/>
              <a:cs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062454" y="1907540"/>
            <a:ext cx="139018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Client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EMA 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4" name="직선 화살표 연결선 13"/>
          <p:cNvCxnSpPr/>
          <p:nvPr/>
        </p:nvCxnSpPr>
        <p:spPr bwMode="auto">
          <a:xfrm>
            <a:off x="2195736" y="1988840"/>
            <a:ext cx="4707807" cy="0"/>
          </a:xfrm>
          <a:prstGeom prst="straightConnector1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arrow" w="med" len="med"/>
            <a:tailEnd type="none"/>
          </a:ln>
          <a:effectLst/>
        </p:spPr>
      </p:cxnSp>
      <p:sp>
        <p:nvSpPr>
          <p:cNvPr id="16" name="TextBox 15"/>
          <p:cNvSpPr txBox="1"/>
          <p:nvPr/>
        </p:nvSpPr>
        <p:spPr>
          <a:xfrm>
            <a:off x="629265" y="1907540"/>
            <a:ext cx="1428596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Server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EMA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7" name="직선 화살표 연결선 16"/>
          <p:cNvCxnSpPr/>
          <p:nvPr/>
        </p:nvCxnSpPr>
        <p:spPr bwMode="auto">
          <a:xfrm flipH="1">
            <a:off x="2195736" y="2276872"/>
            <a:ext cx="4707808" cy="0"/>
          </a:xfrm>
          <a:prstGeom prst="straightConnector1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arrow" w="med" len="med"/>
            <a:tailEnd type="none"/>
          </a:ln>
          <a:effectLst/>
        </p:spPr>
      </p:cxnSp>
      <p:sp>
        <p:nvSpPr>
          <p:cNvPr id="29" name="TextBox 28"/>
          <p:cNvSpPr txBox="1"/>
          <p:nvPr/>
        </p:nvSpPr>
        <p:spPr>
          <a:xfrm>
            <a:off x="3508658" y="1969095"/>
            <a:ext cx="14847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300" dirty="0" smtClean="0">
                <a:latin typeface="Arial" panose="020B0604020202020204" pitchFamily="34" charset="0"/>
                <a:cs typeface="Arial" panose="020B0604020202020204" pitchFamily="34" charset="0"/>
              </a:rPr>
              <a:t>(2)</a:t>
            </a:r>
            <a:r>
              <a:rPr lang="en-US" altLang="ko-K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CanceledOpt</a:t>
            </a:r>
            <a:endParaRPr lang="en-US" altLang="ko-KR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526280" y="1609055"/>
            <a:ext cx="12827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 smtClean="0">
                <a:latin typeface="Arial" panose="020B0604020202020204" pitchFamily="34" charset="0"/>
                <a:cs typeface="Arial" panose="020B0604020202020204" pitchFamily="34" charset="0"/>
              </a:rPr>
              <a:t>(1) </a:t>
            </a:r>
            <a:r>
              <a:rPr lang="en-US" altLang="ko-K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CancelOpt</a:t>
            </a:r>
            <a:endParaRPr lang="ko-KR" altLang="en-US" sz="13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432047" y="2454115"/>
            <a:ext cx="647149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(1) CancelOpt</a:t>
            </a:r>
            <a:endParaRPr lang="en-US" altLang="ko-KR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ko-K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	PUT : </a:t>
            </a:r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altLang="ko-K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EMAP/SEMA/1.0b/Opt</a:t>
            </a:r>
            <a:endParaRPr lang="en-US" altLang="ko-KR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ko-K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	Payload : CancelOpt</a:t>
            </a:r>
            <a:endParaRPr lang="ko-KR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ko-KR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0" y="0"/>
            <a:ext cx="246516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파란색 </a:t>
            </a:r>
            <a:r>
              <a:rPr lang="en-US" altLang="ko-KR" sz="12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ko-KR" altLang="en-US" sz="12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기존 </a:t>
            </a:r>
            <a:r>
              <a:rPr lang="en-US" altLang="ko-KR" sz="12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OpenADR</a:t>
            </a:r>
            <a:r>
              <a:rPr lang="ko-KR" altLang="en-US" sz="12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2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Tag </a:t>
            </a:r>
            <a:r>
              <a:rPr lang="ko-KR" altLang="en-US" sz="12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부분</a:t>
            </a:r>
            <a:endParaRPr lang="en-US" altLang="ko-KR" sz="12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ko-KR" altLang="en-US" sz="1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빨간색 </a:t>
            </a:r>
            <a:r>
              <a:rPr lang="en-US" altLang="ko-KR" sz="1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OpenADR</a:t>
            </a:r>
            <a:r>
              <a:rPr lang="ko-KR" altLang="en-US" sz="1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확장된 </a:t>
            </a:r>
            <a:r>
              <a:rPr lang="en-US" altLang="ko-KR" sz="1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Profile</a:t>
            </a:r>
          </a:p>
          <a:p>
            <a:r>
              <a:rPr lang="ko-KR" altLang="en-US" sz="12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초록색 </a:t>
            </a:r>
            <a:r>
              <a:rPr lang="en-US" altLang="ko-KR" sz="12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ko-KR" altLang="en-US" sz="1200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삭제 또는 변경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083825" y="1595443"/>
            <a:ext cx="17395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EMAP CoAP/JSON</a:t>
            </a:r>
            <a:endParaRPr lang="ko-KR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526280" y="3176847"/>
            <a:ext cx="1909816" cy="1695437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txBody>
          <a:bodyPr wrap="square" lIns="108000" tIns="108000" rIns="108000" bIns="108000" rtlCol="0" anchor="ctr">
            <a:spAutoFit/>
          </a:bodyPr>
          <a:lstStyle/>
          <a:p>
            <a:pPr marL="0" lvl="1"/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CancelOpt </a:t>
            </a:r>
            <a:r>
              <a:rPr lang="en-US" sz="1200" b="1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JSONObject</a:t>
            </a:r>
            <a:r>
              <a:rPr lang="en-US" sz="12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{</a:t>
            </a:r>
          </a:p>
          <a:p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“optID”: String, </a:t>
            </a:r>
          </a:p>
          <a:p>
            <a:r>
              <a:rPr lang="en-US" altLang="ko-KR" sz="12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“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SrcEMA” </a:t>
            </a:r>
            <a:r>
              <a:rPr lang="en-US" altLang="ko-KR" sz="12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: String,</a:t>
            </a:r>
          </a:p>
          <a:p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“DestEMA” : String,</a:t>
            </a:r>
          </a:p>
          <a:p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“requestID”: </a:t>
            </a:r>
            <a:r>
              <a:rPr lang="en-US" altLang="ko-KR" sz="12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String</a:t>
            </a:r>
            <a:r>
              <a:rPr lang="en-US" altLang="ko-K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en-US" altLang="ko-KR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sz="12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“service” : String</a:t>
            </a:r>
          </a:p>
          <a:p>
            <a:r>
              <a:rPr lang="en-US" altLang="ko-KR" sz="1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“time”: Date</a:t>
            </a:r>
          </a:p>
          <a:p>
            <a:r>
              <a:rPr lang="en-US" sz="1200" dirty="0" smtClean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}</a:t>
            </a:r>
            <a:endParaRPr lang="en-US" sz="1200" dirty="0"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5780393"/>
      </p:ext>
    </p:extLst>
  </p:cSld>
  <p:clrMapOvr>
    <a:masterClrMapping/>
  </p:clrMapOvr>
</p:sld>
</file>

<file path=ppt/slides/slide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Smart Home Energy Framework : </a:t>
            </a:r>
            <a:br>
              <a:rPr lang="en-US" altLang="ko-KR" sz="3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2.2 </a:t>
            </a:r>
            <a:r>
              <a:rPr lang="en-US" altLang="ko-KR" sz="2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EMAP</a:t>
            </a:r>
            <a:r>
              <a:rPr lang="en-US" altLang="ko-KR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ko-KR" sz="2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CoAP/JSON</a:t>
            </a:r>
            <a:r>
              <a:rPr lang="en-US" altLang="ko-KR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MQTT/JSON) : </a:t>
            </a:r>
            <a:r>
              <a:rPr lang="en-US" altLang="ko-KR" sz="28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Opt</a:t>
            </a:r>
            <a:endParaRPr lang="ko-KR" alt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직사각형 11"/>
          <p:cNvSpPr/>
          <p:nvPr/>
        </p:nvSpPr>
        <p:spPr bwMode="auto">
          <a:xfrm>
            <a:off x="467544" y="1588467"/>
            <a:ext cx="8355796" cy="832421"/>
          </a:xfrm>
          <a:prstGeom prst="rect">
            <a:avLst/>
          </a:prstGeom>
          <a:solidFill>
            <a:schemeClr val="bg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굴림" pitchFamily="50" charset="-127"/>
              <a:cs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062454" y="1907540"/>
            <a:ext cx="139018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Client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EMA 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4" name="직선 화살표 연결선 13"/>
          <p:cNvCxnSpPr/>
          <p:nvPr/>
        </p:nvCxnSpPr>
        <p:spPr bwMode="auto">
          <a:xfrm>
            <a:off x="2195736" y="1988840"/>
            <a:ext cx="4707807" cy="0"/>
          </a:xfrm>
          <a:prstGeom prst="straightConnector1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arrow" w="med" len="med"/>
            <a:tailEnd type="none"/>
          </a:ln>
          <a:effectLst/>
        </p:spPr>
      </p:cxnSp>
      <p:sp>
        <p:nvSpPr>
          <p:cNvPr id="16" name="TextBox 15"/>
          <p:cNvSpPr txBox="1"/>
          <p:nvPr/>
        </p:nvSpPr>
        <p:spPr>
          <a:xfrm>
            <a:off x="629265" y="1907540"/>
            <a:ext cx="1428596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Server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EMA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7" name="직선 화살표 연결선 16"/>
          <p:cNvCxnSpPr/>
          <p:nvPr/>
        </p:nvCxnSpPr>
        <p:spPr bwMode="auto">
          <a:xfrm flipH="1">
            <a:off x="2195736" y="2276872"/>
            <a:ext cx="4707808" cy="0"/>
          </a:xfrm>
          <a:prstGeom prst="straightConnector1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arrow" w="med" len="med"/>
            <a:tailEnd type="none"/>
          </a:ln>
          <a:effectLst/>
        </p:spPr>
      </p:cxnSp>
      <p:sp>
        <p:nvSpPr>
          <p:cNvPr id="29" name="TextBox 28"/>
          <p:cNvSpPr txBox="1"/>
          <p:nvPr/>
        </p:nvSpPr>
        <p:spPr>
          <a:xfrm>
            <a:off x="3508658" y="1969095"/>
            <a:ext cx="14847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300" dirty="0" smtClean="0">
                <a:latin typeface="Arial" panose="020B0604020202020204" pitchFamily="34" charset="0"/>
                <a:cs typeface="Arial" panose="020B0604020202020204" pitchFamily="34" charset="0"/>
              </a:rPr>
              <a:t>(2)</a:t>
            </a:r>
            <a:r>
              <a:rPr lang="en-US" altLang="ko-K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CanceledOpt</a:t>
            </a:r>
            <a:endParaRPr lang="en-US" altLang="ko-KR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526280" y="1609055"/>
            <a:ext cx="12827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 smtClean="0">
                <a:latin typeface="Arial" panose="020B0604020202020204" pitchFamily="34" charset="0"/>
                <a:cs typeface="Arial" panose="020B0604020202020204" pitchFamily="34" charset="0"/>
              </a:rPr>
              <a:t>(1) </a:t>
            </a:r>
            <a:r>
              <a:rPr lang="en-US" altLang="ko-K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CancelOpt</a:t>
            </a:r>
            <a:endParaRPr lang="ko-KR" altLang="en-US" sz="13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432047" y="2454115"/>
            <a:ext cx="647149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(2) CanceledOpt</a:t>
            </a:r>
            <a:endParaRPr lang="en-US" altLang="ko-KR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ko-K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	PUT : </a:t>
            </a:r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altLang="ko-K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EMAP/CEMA/1.0b/Opt</a:t>
            </a:r>
            <a:endParaRPr lang="en-US" altLang="ko-KR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ko-K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	Payload : CanceledOpt</a:t>
            </a:r>
            <a:endParaRPr lang="ko-KR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ko-KR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0" y="0"/>
            <a:ext cx="246516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파란색 </a:t>
            </a:r>
            <a:r>
              <a:rPr lang="en-US" altLang="ko-KR" sz="12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ko-KR" altLang="en-US" sz="12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기존 </a:t>
            </a:r>
            <a:r>
              <a:rPr lang="en-US" altLang="ko-KR" sz="12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OpenADR</a:t>
            </a:r>
            <a:r>
              <a:rPr lang="ko-KR" altLang="en-US" sz="12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2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Tag </a:t>
            </a:r>
            <a:r>
              <a:rPr lang="ko-KR" altLang="en-US" sz="12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부분</a:t>
            </a:r>
            <a:endParaRPr lang="en-US" altLang="ko-KR" sz="12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ko-KR" altLang="en-US" sz="1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빨간색 </a:t>
            </a:r>
            <a:r>
              <a:rPr lang="en-US" altLang="ko-KR" sz="1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OpenADR</a:t>
            </a:r>
            <a:r>
              <a:rPr lang="ko-KR" altLang="en-US" sz="1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확장된 </a:t>
            </a:r>
            <a:r>
              <a:rPr lang="en-US" altLang="ko-KR" sz="1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Profile</a:t>
            </a:r>
          </a:p>
          <a:p>
            <a:r>
              <a:rPr lang="ko-KR" altLang="en-US" sz="12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초록색 </a:t>
            </a:r>
            <a:r>
              <a:rPr lang="en-US" altLang="ko-KR" sz="12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ko-KR" altLang="en-US" sz="1200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삭제 또는 변경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083825" y="1595443"/>
            <a:ext cx="17395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EMAP CoAP/JSON</a:t>
            </a:r>
            <a:endParaRPr lang="ko-KR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03848" y="3299956"/>
            <a:ext cx="2448272" cy="1741603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txBody>
          <a:bodyPr wrap="square" lIns="108000" tIns="108000" rIns="108000" bIns="108000" rtlCol="0" anchor="ctr">
            <a:spAutoFit/>
          </a:bodyPr>
          <a:lstStyle/>
          <a:p>
            <a:pPr marL="0" lvl="1"/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CanceledOpt </a:t>
            </a:r>
            <a:r>
              <a:rPr lang="en-US" sz="1100" b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Object</a:t>
            </a:r>
            <a:r>
              <a:rPr lang="en-US" sz="1100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{</a:t>
            </a:r>
          </a:p>
          <a:p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  “</a:t>
            </a:r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optID”: String,</a:t>
            </a:r>
          </a:p>
          <a:p>
            <a:r>
              <a:rPr lang="en-US" altLang="ko-KR" sz="1100" dirty="0" smtClean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  “</a:t>
            </a:r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SrcEMA” </a:t>
            </a:r>
            <a:r>
              <a:rPr lang="en-US" altLang="ko-KR" sz="1100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: String,</a:t>
            </a:r>
          </a:p>
          <a:p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  “</a:t>
            </a:r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DestEMA” : String,</a:t>
            </a:r>
            <a:endParaRPr lang="en-US" altLang="ko-KR" sz="1100" dirty="0">
              <a:latin typeface="Arial" panose="020B0604020202020204" pitchFamily="34" charset="0"/>
              <a:ea typeface="굴림" panose="020B0600000101010101" pitchFamily="50" charset="-127"/>
              <a:cs typeface="Arial" panose="020B0604020202020204" pitchFamily="34" charset="0"/>
            </a:endParaRPr>
          </a:p>
          <a:p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  “</a:t>
            </a:r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requestID”: </a:t>
            </a:r>
            <a:r>
              <a:rPr lang="en-US" altLang="ko-KR" sz="1100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String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endParaRPr lang="en-US" altLang="ko-KR" sz="1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  “</a:t>
            </a:r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responseCode”: Integer,</a:t>
            </a:r>
          </a:p>
          <a:p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  “</a:t>
            </a:r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responseDescription” : String,</a:t>
            </a:r>
          </a:p>
          <a:p>
            <a:r>
              <a:rPr lang="en-US" altLang="ko-KR" sz="11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“</a:t>
            </a:r>
            <a:r>
              <a:rPr lang="en-US" altLang="ko-KR" sz="11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service”: String</a:t>
            </a:r>
          </a:p>
          <a:p>
            <a:r>
              <a:rPr lang="en-US" sz="1100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7024079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모서리가 둥근 직사각형 1">
            <a:extLst>
              <a:ext uri="{FF2B5EF4-FFF2-40B4-BE49-F238E27FC236}">
                <a16:creationId xmlns:a16="http://schemas.microsoft.com/office/drawing/2014/main" id="{7165CE8B-C13D-460D-ABAA-6E0247816CAB}"/>
              </a:ext>
            </a:extLst>
          </p:cNvPr>
          <p:cNvSpPr/>
          <p:nvPr/>
        </p:nvSpPr>
        <p:spPr>
          <a:xfrm>
            <a:off x="111125" y="1447800"/>
            <a:ext cx="2178050" cy="516413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>
            <a:lvl1pPr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ctr">
              <a:defRPr/>
            </a:pPr>
            <a:endParaRPr lang="ko-KR" altLang="en-US" sz="1000">
              <a:solidFill>
                <a:srgbClr val="FFFFFF"/>
              </a:solidFill>
            </a:endParaRPr>
          </a:p>
        </p:txBody>
      </p:sp>
      <p:sp>
        <p:nvSpPr>
          <p:cNvPr id="216" name="모서리가 둥근 직사각형 1">
            <a:extLst>
              <a:ext uri="{FF2B5EF4-FFF2-40B4-BE49-F238E27FC236}">
                <a16:creationId xmlns:a16="http://schemas.microsoft.com/office/drawing/2014/main" id="{7165CE8B-C13D-460D-ABAA-6E0247816CAB}"/>
              </a:ext>
            </a:extLst>
          </p:cNvPr>
          <p:cNvSpPr/>
          <p:nvPr/>
        </p:nvSpPr>
        <p:spPr>
          <a:xfrm>
            <a:off x="31750" y="1530350"/>
            <a:ext cx="2178050" cy="516413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>
            <a:lvl1pPr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ctr">
              <a:defRPr/>
            </a:pPr>
            <a:endParaRPr lang="ko-KR" altLang="en-US" sz="1000">
              <a:solidFill>
                <a:srgbClr val="FFFFFF"/>
              </a:solidFill>
            </a:endParaRPr>
          </a:p>
        </p:txBody>
      </p:sp>
      <p:sp>
        <p:nvSpPr>
          <p:cNvPr id="66564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Smart Home Energy Framework : </a:t>
            </a:r>
            <a:br>
              <a:rPr lang="en-US" altLang="ko-KR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ko-KR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1.1.1</a:t>
            </a:r>
            <a:r>
              <a:rPr lang="en-US" altLang="ko-KR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Background Smart Grid</a:t>
            </a:r>
            <a:r>
              <a:rPr lang="ko-KR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(1/2)</a:t>
            </a:r>
            <a:endParaRPr lang="ko-KR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6565" name="Picture 2" descr="관련 이미지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50" y="2922588"/>
            <a:ext cx="2058988" cy="1617662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838E69DD-8874-4B5E-8D45-7BDEB17F3DEB}"/>
              </a:ext>
            </a:extLst>
          </p:cNvPr>
          <p:cNvSpPr/>
          <p:nvPr/>
        </p:nvSpPr>
        <p:spPr>
          <a:xfrm>
            <a:off x="147638" y="4318000"/>
            <a:ext cx="847725" cy="142875"/>
          </a:xfrm>
          <a:prstGeom prst="rect">
            <a:avLst/>
          </a:prstGeom>
          <a:solidFill>
            <a:schemeClr val="bg1"/>
          </a:solidFill>
          <a:ln>
            <a:solidFill>
              <a:srgbClr val="19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/>
          <a:lstStyle>
            <a:lvl1pPr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defRPr/>
            </a:pPr>
            <a:r>
              <a:rPr lang="en-US" altLang="ko-KR" sz="600">
                <a:cs typeface="Times New Roman" panose="02020603050405020304" pitchFamily="18" charset="0"/>
              </a:rPr>
              <a:t>Other Appliance (EMA)</a:t>
            </a:r>
            <a:endParaRPr lang="ko-KR" altLang="en-US" sz="600">
              <a:cs typeface="Times New Roman" panose="02020603050405020304" pitchFamily="18" charset="0"/>
            </a:endParaRPr>
          </a:p>
        </p:txBody>
      </p:sp>
      <p:sp>
        <p:nvSpPr>
          <p:cNvPr id="221" name="직사각형 220">
            <a:extLst>
              <a:ext uri="{FF2B5EF4-FFF2-40B4-BE49-F238E27FC236}">
                <a16:creationId xmlns:a16="http://schemas.microsoft.com/office/drawing/2014/main" id="{85A9827A-F51E-41F8-86E9-90CEF9A0EA38}"/>
              </a:ext>
            </a:extLst>
          </p:cNvPr>
          <p:cNvSpPr/>
          <p:nvPr/>
        </p:nvSpPr>
        <p:spPr>
          <a:xfrm>
            <a:off x="652463" y="3381375"/>
            <a:ext cx="849312" cy="1412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lvl1pPr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defRPr/>
            </a:pPr>
            <a:r>
              <a:rPr lang="en-US" altLang="ko-KR" sz="600">
                <a:cs typeface="Times New Roman" panose="02020603050405020304" pitchFamily="18" charset="0"/>
              </a:rPr>
              <a:t>In-Home Display</a:t>
            </a:r>
            <a:endParaRPr lang="ko-KR" altLang="en-US" sz="600">
              <a:cs typeface="Times New Roman" panose="02020603050405020304" pitchFamily="18" charset="0"/>
            </a:endParaRPr>
          </a:p>
        </p:txBody>
      </p:sp>
      <p:cxnSp>
        <p:nvCxnSpPr>
          <p:cNvPr id="222" name="꺾인 연결선 188">
            <a:extLst>
              <a:ext uri="{FF2B5EF4-FFF2-40B4-BE49-F238E27FC236}">
                <a16:creationId xmlns:a16="http://schemas.microsoft.com/office/drawing/2014/main" id="{C6AFC329-3BE5-4745-9299-B402849409FF}"/>
              </a:ext>
            </a:extLst>
          </p:cNvPr>
          <p:cNvCxnSpPr>
            <a:stCxn id="322" idx="1"/>
            <a:endCxn id="220" idx="3"/>
          </p:cNvCxnSpPr>
          <p:nvPr/>
        </p:nvCxnSpPr>
        <p:spPr>
          <a:xfrm rot="10800000" flipV="1">
            <a:off x="995363" y="4291013"/>
            <a:ext cx="569912" cy="98425"/>
          </a:xfrm>
          <a:prstGeom prst="bentConnector3">
            <a:avLst>
              <a:gd name="adj1" fmla="val 50000"/>
            </a:avLst>
          </a:prstGeom>
          <a:ln w="1905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3" name="꺾인 연결선 192">
            <a:extLst>
              <a:ext uri="{FF2B5EF4-FFF2-40B4-BE49-F238E27FC236}">
                <a16:creationId xmlns:a16="http://schemas.microsoft.com/office/drawing/2014/main" id="{8494437B-A511-4938-973A-28F65DE0C81C}"/>
              </a:ext>
            </a:extLst>
          </p:cNvPr>
          <p:cNvCxnSpPr>
            <a:stCxn id="322" idx="1"/>
            <a:endCxn id="219" idx="3"/>
          </p:cNvCxnSpPr>
          <p:nvPr/>
        </p:nvCxnSpPr>
        <p:spPr>
          <a:xfrm rot="10800000">
            <a:off x="995363" y="4159250"/>
            <a:ext cx="569912" cy="131763"/>
          </a:xfrm>
          <a:prstGeom prst="bentConnector3">
            <a:avLst>
              <a:gd name="adj1" fmla="val 50000"/>
            </a:avLst>
          </a:prstGeom>
          <a:ln w="19050">
            <a:prstDash val="solid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4" name="꺾인 연결선 195">
            <a:extLst>
              <a:ext uri="{FF2B5EF4-FFF2-40B4-BE49-F238E27FC236}">
                <a16:creationId xmlns:a16="http://schemas.microsoft.com/office/drawing/2014/main" id="{788A7CFE-5172-4C26-963D-141F14D4E1AF}"/>
              </a:ext>
            </a:extLst>
          </p:cNvPr>
          <p:cNvCxnSpPr>
            <a:stCxn id="220" idx="3"/>
            <a:endCxn id="218" idx="3"/>
          </p:cNvCxnSpPr>
          <p:nvPr/>
        </p:nvCxnSpPr>
        <p:spPr>
          <a:xfrm flipV="1">
            <a:off x="995363" y="3927475"/>
            <a:ext cx="12700" cy="461963"/>
          </a:xfrm>
          <a:prstGeom prst="bentConnector3">
            <a:avLst>
              <a:gd name="adj1" fmla="val 2250000"/>
            </a:avLst>
          </a:prstGeom>
          <a:ln w="19050">
            <a:prstDash val="solid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5" name="꺾인 연결선 198">
            <a:extLst>
              <a:ext uri="{FF2B5EF4-FFF2-40B4-BE49-F238E27FC236}">
                <a16:creationId xmlns:a16="http://schemas.microsoft.com/office/drawing/2014/main" id="{BE0DA2C3-3FAE-452A-B18F-4A6232D73BD8}"/>
              </a:ext>
            </a:extLst>
          </p:cNvPr>
          <p:cNvCxnSpPr>
            <a:stCxn id="323" idx="2"/>
            <a:endCxn id="322" idx="0"/>
          </p:cNvCxnSpPr>
          <p:nvPr/>
        </p:nvCxnSpPr>
        <p:spPr>
          <a:xfrm rot="16200000" flipH="1">
            <a:off x="1743076" y="4033837"/>
            <a:ext cx="171450" cy="3175"/>
          </a:xfrm>
          <a:prstGeom prst="bentConnector3">
            <a:avLst>
              <a:gd name="adj1" fmla="val 50000"/>
            </a:avLst>
          </a:prstGeom>
          <a:ln w="190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6" name="꺾인 연결선 201">
            <a:extLst>
              <a:ext uri="{FF2B5EF4-FFF2-40B4-BE49-F238E27FC236}">
                <a16:creationId xmlns:a16="http://schemas.microsoft.com/office/drawing/2014/main" id="{AFE5F08C-A30C-429C-AAC9-1100D2B47DEF}"/>
              </a:ext>
            </a:extLst>
          </p:cNvPr>
          <p:cNvCxnSpPr>
            <a:stCxn id="323" idx="1"/>
            <a:endCxn id="221" idx="2"/>
          </p:cNvCxnSpPr>
          <p:nvPr/>
        </p:nvCxnSpPr>
        <p:spPr>
          <a:xfrm rot="10800000">
            <a:off x="1077913" y="3522663"/>
            <a:ext cx="423862" cy="244475"/>
          </a:xfrm>
          <a:prstGeom prst="bentConnector2">
            <a:avLst/>
          </a:prstGeom>
          <a:ln w="19050">
            <a:solidFill>
              <a:schemeClr val="accent2"/>
            </a:solidFill>
            <a:prstDash val="sys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7" name="모서리가 둥근 직사각형 231">
            <a:extLst>
              <a:ext uri="{FF2B5EF4-FFF2-40B4-BE49-F238E27FC236}">
                <a16:creationId xmlns:a16="http://schemas.microsoft.com/office/drawing/2014/main" id="{F1C36526-AC57-4722-954D-D5A2C7F22631}"/>
              </a:ext>
            </a:extLst>
          </p:cNvPr>
          <p:cNvSpPr/>
          <p:nvPr/>
        </p:nvSpPr>
        <p:spPr>
          <a:xfrm>
            <a:off x="93663" y="5000625"/>
            <a:ext cx="2046287" cy="143033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/>
          <a:lstStyle>
            <a:lvl1pPr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r">
              <a:defRPr/>
            </a:pPr>
            <a:r>
              <a:rPr lang="en-US" altLang="ko-KR" sz="900">
                <a:solidFill>
                  <a:srgbClr val="000000"/>
                </a:solidFill>
                <a:cs typeface="Times New Roman" panose="02020603050405020304" pitchFamily="18" charset="0"/>
              </a:rPr>
              <a:t>Social Infrastructure</a:t>
            </a:r>
            <a:endParaRPr lang="ko-KR" altLang="en-US" sz="900">
              <a:solidFill>
                <a:srgbClr val="000000"/>
              </a:solidFill>
              <a:cs typeface="Times New Roman" panose="02020603050405020304" pitchFamily="18" charset="0"/>
            </a:endParaRPr>
          </a:p>
        </p:txBody>
      </p:sp>
      <p:sp>
        <p:nvSpPr>
          <p:cNvPr id="66574" name="TextBox 227"/>
          <p:cNvSpPr txBox="1">
            <a:spLocks noChangeArrowheads="1"/>
          </p:cNvSpPr>
          <p:nvPr/>
        </p:nvSpPr>
        <p:spPr bwMode="auto">
          <a:xfrm>
            <a:off x="211138" y="5221288"/>
            <a:ext cx="709612" cy="2317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ko-KR" sz="900" b="1" dirty="0" err="1">
                <a:cs typeface="Times New Roman" panose="02020603050405020304" pitchFamily="18" charset="0"/>
              </a:rPr>
              <a:t>OpenFMB</a:t>
            </a:r>
            <a:endParaRPr lang="ko-KR" altLang="en-US" sz="900" b="1" dirty="0">
              <a:cs typeface="Times New Roman" panose="02020603050405020304" pitchFamily="18" charset="0"/>
            </a:endParaRPr>
          </a:p>
        </p:txBody>
      </p:sp>
      <p:sp>
        <p:nvSpPr>
          <p:cNvPr id="229" name="모서리가 둥근 직사각형 82">
            <a:extLst>
              <a:ext uri="{FF2B5EF4-FFF2-40B4-BE49-F238E27FC236}">
                <a16:creationId xmlns:a16="http://schemas.microsoft.com/office/drawing/2014/main" id="{3AEBAC05-9069-4FD0-BF25-6240812E62A3}"/>
              </a:ext>
            </a:extLst>
          </p:cNvPr>
          <p:cNvSpPr/>
          <p:nvPr/>
        </p:nvSpPr>
        <p:spPr>
          <a:xfrm>
            <a:off x="268288" y="5480050"/>
            <a:ext cx="820737" cy="26511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ctr">
              <a:defRPr/>
            </a:pPr>
            <a:r>
              <a:rPr lang="en-US" altLang="ko-KR" sz="1000">
                <a:cs typeface="Times New Roman" panose="02020603050405020304" pitchFamily="18" charset="0"/>
              </a:rPr>
              <a:t>Battery</a:t>
            </a:r>
            <a:endParaRPr lang="ko-KR" altLang="en-US" sz="1000">
              <a:cs typeface="Times New Roman" panose="02020603050405020304" pitchFamily="18" charset="0"/>
            </a:endParaRPr>
          </a:p>
        </p:txBody>
      </p:sp>
      <p:sp>
        <p:nvSpPr>
          <p:cNvPr id="230" name="모서리가 둥근 직사각형 83">
            <a:extLst>
              <a:ext uri="{FF2B5EF4-FFF2-40B4-BE49-F238E27FC236}">
                <a16:creationId xmlns:a16="http://schemas.microsoft.com/office/drawing/2014/main" id="{10601ADE-89F5-48A1-87F4-99D5830BA4CF}"/>
              </a:ext>
            </a:extLst>
          </p:cNvPr>
          <p:cNvSpPr/>
          <p:nvPr/>
        </p:nvSpPr>
        <p:spPr>
          <a:xfrm>
            <a:off x="1222375" y="5476875"/>
            <a:ext cx="819150" cy="26511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ctr">
              <a:defRPr/>
            </a:pPr>
            <a:r>
              <a:rPr lang="en-US" altLang="ko-KR" sz="1000" dirty="0">
                <a:cs typeface="Times New Roman" panose="02020603050405020304" pitchFamily="18" charset="0"/>
              </a:rPr>
              <a:t>Recloser</a:t>
            </a:r>
            <a:endParaRPr lang="ko-KR" altLang="en-US" sz="1000" dirty="0">
              <a:cs typeface="Times New Roman" panose="02020603050405020304" pitchFamily="18" charset="0"/>
            </a:endParaRPr>
          </a:p>
        </p:txBody>
      </p:sp>
      <p:sp>
        <p:nvSpPr>
          <p:cNvPr id="231" name="모서리가 둥근 직사각형 84">
            <a:extLst>
              <a:ext uri="{FF2B5EF4-FFF2-40B4-BE49-F238E27FC236}">
                <a16:creationId xmlns:a16="http://schemas.microsoft.com/office/drawing/2014/main" id="{A8DA7265-2F0B-4DE7-8CDF-9DFABDA6A8E0}"/>
              </a:ext>
            </a:extLst>
          </p:cNvPr>
          <p:cNvSpPr/>
          <p:nvPr/>
        </p:nvSpPr>
        <p:spPr>
          <a:xfrm>
            <a:off x="1216025" y="5757863"/>
            <a:ext cx="819150" cy="26352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ctr">
              <a:defRPr/>
            </a:pPr>
            <a:r>
              <a:rPr lang="en-US" altLang="ko-KR" sz="1000">
                <a:cs typeface="Times New Roman" panose="02020603050405020304" pitchFamily="18" charset="0"/>
              </a:rPr>
              <a:t>EV</a:t>
            </a:r>
            <a:endParaRPr lang="ko-KR" altLang="en-US" sz="1000">
              <a:cs typeface="Times New Roman" panose="02020603050405020304" pitchFamily="18" charset="0"/>
            </a:endParaRPr>
          </a:p>
        </p:txBody>
      </p:sp>
      <p:sp>
        <p:nvSpPr>
          <p:cNvPr id="232" name="모서리가 둥근 직사각형 87">
            <a:extLst>
              <a:ext uri="{FF2B5EF4-FFF2-40B4-BE49-F238E27FC236}">
                <a16:creationId xmlns:a16="http://schemas.microsoft.com/office/drawing/2014/main" id="{0FE65AF4-FE2F-41AF-8DCD-F696768AD1CD}"/>
              </a:ext>
            </a:extLst>
          </p:cNvPr>
          <p:cNvSpPr/>
          <p:nvPr/>
        </p:nvSpPr>
        <p:spPr>
          <a:xfrm>
            <a:off x="265113" y="5765800"/>
            <a:ext cx="820737" cy="26511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ctr">
              <a:defRPr/>
            </a:pPr>
            <a:r>
              <a:rPr lang="en-US" altLang="ko-KR" sz="1000">
                <a:cs typeface="Times New Roman" panose="02020603050405020304" pitchFamily="18" charset="0"/>
              </a:rPr>
              <a:t>PV</a:t>
            </a:r>
            <a:endParaRPr lang="ko-KR" altLang="en-US" sz="1000">
              <a:cs typeface="Times New Roman" panose="02020603050405020304" pitchFamily="18" charset="0"/>
            </a:endParaRPr>
          </a:p>
        </p:txBody>
      </p:sp>
      <p:sp>
        <p:nvSpPr>
          <p:cNvPr id="233" name="모서리가 둥근 직사각형 89">
            <a:extLst>
              <a:ext uri="{FF2B5EF4-FFF2-40B4-BE49-F238E27FC236}">
                <a16:creationId xmlns:a16="http://schemas.microsoft.com/office/drawing/2014/main" id="{5DED0A08-6898-4B68-883D-45FAE110D0F3}"/>
              </a:ext>
            </a:extLst>
          </p:cNvPr>
          <p:cNvSpPr/>
          <p:nvPr/>
        </p:nvSpPr>
        <p:spPr>
          <a:xfrm>
            <a:off x="266700" y="6064250"/>
            <a:ext cx="819150" cy="26511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ctr">
              <a:defRPr/>
            </a:pPr>
            <a:r>
              <a:rPr lang="en-US" altLang="ko-KR" sz="1000">
                <a:cs typeface="Times New Roman" panose="02020603050405020304" pitchFamily="18" charset="0"/>
              </a:rPr>
              <a:t>Resource</a:t>
            </a:r>
            <a:endParaRPr lang="ko-KR" altLang="en-US" sz="1000">
              <a:cs typeface="Times New Roman" panose="02020603050405020304" pitchFamily="18" charset="0"/>
            </a:endParaRPr>
          </a:p>
        </p:txBody>
      </p:sp>
      <p:sp>
        <p:nvSpPr>
          <p:cNvPr id="234" name="모서리가 둥근 직사각형 90">
            <a:extLst>
              <a:ext uri="{FF2B5EF4-FFF2-40B4-BE49-F238E27FC236}">
                <a16:creationId xmlns:a16="http://schemas.microsoft.com/office/drawing/2014/main" id="{075DFCEC-0004-4FC5-BB6B-1B2BCCA373DD}"/>
              </a:ext>
            </a:extLst>
          </p:cNvPr>
          <p:cNvSpPr/>
          <p:nvPr/>
        </p:nvSpPr>
        <p:spPr>
          <a:xfrm>
            <a:off x="1222375" y="6051550"/>
            <a:ext cx="819150" cy="26511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ctr">
              <a:defRPr/>
            </a:pPr>
            <a:r>
              <a:rPr lang="en-US" altLang="ko-KR" sz="1000">
                <a:cs typeface="Times New Roman" panose="02020603050405020304" pitchFamily="18" charset="0"/>
              </a:rPr>
              <a:t>ESS</a:t>
            </a:r>
            <a:endParaRPr lang="ko-KR" altLang="en-US" sz="1000">
              <a:cs typeface="Times New Roman" panose="02020603050405020304" pitchFamily="18" charset="0"/>
            </a:endParaRPr>
          </a:p>
        </p:txBody>
      </p:sp>
      <p:cxnSp>
        <p:nvCxnSpPr>
          <p:cNvPr id="236" name="직선 화살표 연결선 235">
            <a:extLst>
              <a:ext uri="{FF2B5EF4-FFF2-40B4-BE49-F238E27FC236}">
                <a16:creationId xmlns:a16="http://schemas.microsoft.com/office/drawing/2014/main" id="{86E38CE6-D2AE-49A4-94F9-58E10115B8BC}"/>
              </a:ext>
            </a:extLst>
          </p:cNvPr>
          <p:cNvCxnSpPr>
            <a:stCxn id="322" idx="2"/>
          </p:cNvCxnSpPr>
          <p:nvPr/>
        </p:nvCxnSpPr>
        <p:spPr>
          <a:xfrm flipH="1">
            <a:off x="1827213" y="4460875"/>
            <a:ext cx="4762" cy="539750"/>
          </a:xfrm>
          <a:prstGeom prst="straightConnector1">
            <a:avLst/>
          </a:prstGeom>
          <a:ln w="19050">
            <a:solidFill>
              <a:srgbClr val="C00000"/>
            </a:solidFill>
            <a:prstDash val="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직선 화살표 연결선 236">
            <a:extLst>
              <a:ext uri="{FF2B5EF4-FFF2-40B4-BE49-F238E27FC236}">
                <a16:creationId xmlns:a16="http://schemas.microsoft.com/office/drawing/2014/main" id="{E3ACD8EC-2902-4889-9C0B-5A0F0EAE8B68}"/>
              </a:ext>
            </a:extLst>
          </p:cNvPr>
          <p:cNvCxnSpPr>
            <a:stCxn id="220" idx="2"/>
          </p:cNvCxnSpPr>
          <p:nvPr/>
        </p:nvCxnSpPr>
        <p:spPr>
          <a:xfrm flipH="1">
            <a:off x="568325" y="4460875"/>
            <a:ext cx="3175" cy="539750"/>
          </a:xfrm>
          <a:prstGeom prst="straightConnector1">
            <a:avLst/>
          </a:prstGeom>
          <a:ln w="19050">
            <a:solidFill>
              <a:schemeClr val="accent2"/>
            </a:solidFill>
            <a:prstDash val="sys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583" name="TextBox 237"/>
          <p:cNvSpPr txBox="1">
            <a:spLocks noChangeArrowheads="1"/>
          </p:cNvSpPr>
          <p:nvPr/>
        </p:nvSpPr>
        <p:spPr bwMode="auto">
          <a:xfrm>
            <a:off x="330200" y="1614488"/>
            <a:ext cx="1008063" cy="23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ko-KR" sz="900" b="1">
                <a:cs typeface="Times New Roman" panose="02020603050405020304" pitchFamily="18" charset="0"/>
              </a:rPr>
              <a:t>Residential Area</a:t>
            </a:r>
            <a:endParaRPr lang="ko-KR" altLang="en-US" sz="900" b="1">
              <a:cs typeface="Times New Roman" panose="02020603050405020304" pitchFamily="18" charset="0"/>
            </a:endParaRPr>
          </a:p>
        </p:txBody>
      </p:sp>
      <p:grpSp>
        <p:nvGrpSpPr>
          <p:cNvPr id="66584" name="그룹 19"/>
          <p:cNvGrpSpPr>
            <a:grpSpLocks/>
          </p:cNvGrpSpPr>
          <p:nvPr/>
        </p:nvGrpSpPr>
        <p:grpSpPr bwMode="auto">
          <a:xfrm>
            <a:off x="6156325" y="4540250"/>
            <a:ext cx="2849563" cy="2138363"/>
            <a:chOff x="6156558" y="4540927"/>
            <a:chExt cx="2849419" cy="2137734"/>
          </a:xfrm>
        </p:grpSpPr>
        <p:sp>
          <p:nvSpPr>
            <p:cNvPr id="239" name="모서리가 둥근 직사각형 216">
              <a:extLst>
                <a:ext uri="{FF2B5EF4-FFF2-40B4-BE49-F238E27FC236}">
                  <a16:creationId xmlns:a16="http://schemas.microsoft.com/office/drawing/2014/main" id="{3C2275A7-2C0B-4ADD-A07E-254931E64979}"/>
                </a:ext>
              </a:extLst>
            </p:cNvPr>
            <p:cNvSpPr/>
            <p:nvPr/>
          </p:nvSpPr>
          <p:spPr>
            <a:xfrm>
              <a:off x="6156558" y="4540927"/>
              <a:ext cx="2849419" cy="2137734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/>
            <a:lstStyle>
              <a:lvl1pPr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1pPr>
              <a:lvl2pPr marL="742950" indent="-28575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2pPr>
              <a:lvl3pPr marL="11430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3pPr>
              <a:lvl4pPr marL="16002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4pPr>
              <a:lvl5pPr marL="20574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9pPr>
            </a:lstStyle>
            <a:p>
              <a:pPr algn="r">
                <a:defRPr/>
              </a:pPr>
              <a:r>
                <a:rPr lang="en-US" altLang="ko-KR" sz="1000" b="1">
                  <a:solidFill>
                    <a:srgbClr val="000000"/>
                  </a:solidFill>
                  <a:cs typeface="Times New Roman" panose="02020603050405020304" pitchFamily="18" charset="0"/>
                </a:rPr>
                <a:t>Utility</a:t>
              </a:r>
              <a:endParaRPr lang="ko-KR" altLang="en-US" sz="1000" b="1">
                <a:solidFill>
                  <a:srgbClr val="000000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240" name="직사각형 239">
              <a:extLst>
                <a:ext uri="{FF2B5EF4-FFF2-40B4-BE49-F238E27FC236}">
                  <a16:creationId xmlns:a16="http://schemas.microsoft.com/office/drawing/2014/main" id="{18E8CF29-D69E-440C-B8BE-18A9D89125B5}"/>
                </a:ext>
              </a:extLst>
            </p:cNvPr>
            <p:cNvSpPr/>
            <p:nvPr/>
          </p:nvSpPr>
          <p:spPr>
            <a:xfrm>
              <a:off x="6361336" y="4929751"/>
              <a:ext cx="1022298" cy="165844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1pPr>
              <a:lvl2pPr marL="742950" indent="-28575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2pPr>
              <a:lvl3pPr marL="11430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3pPr>
              <a:lvl4pPr marL="16002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4pPr>
              <a:lvl5pPr marL="20574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9pPr>
            </a:lstStyle>
            <a:p>
              <a:pPr algn="ctr">
                <a:defRPr/>
              </a:pPr>
              <a:endParaRPr lang="ko-KR" altLang="en-US" sz="1000">
                <a:solidFill>
                  <a:srgbClr val="FFFFFF"/>
                </a:solidFill>
              </a:endParaRPr>
            </a:p>
          </p:txBody>
        </p:sp>
        <p:sp>
          <p:nvSpPr>
            <p:cNvPr id="241" name="직사각형 240">
              <a:extLst>
                <a:ext uri="{FF2B5EF4-FFF2-40B4-BE49-F238E27FC236}">
                  <a16:creationId xmlns:a16="http://schemas.microsoft.com/office/drawing/2014/main" id="{120AD49E-B900-4071-A3CD-84F880033BD1}"/>
                </a:ext>
              </a:extLst>
            </p:cNvPr>
            <p:cNvSpPr/>
            <p:nvPr/>
          </p:nvSpPr>
          <p:spPr>
            <a:xfrm>
              <a:off x="7747153" y="4929751"/>
              <a:ext cx="1022298" cy="165844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1pPr>
              <a:lvl2pPr marL="742950" indent="-28575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2pPr>
              <a:lvl3pPr marL="11430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3pPr>
              <a:lvl4pPr marL="16002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4pPr>
              <a:lvl5pPr marL="20574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9pPr>
            </a:lstStyle>
            <a:p>
              <a:pPr algn="ctr">
                <a:defRPr/>
              </a:pPr>
              <a:endParaRPr lang="ko-KR" altLang="en-US" sz="1000">
                <a:solidFill>
                  <a:srgbClr val="FFFFFF"/>
                </a:solidFill>
              </a:endParaRPr>
            </a:p>
          </p:txBody>
        </p:sp>
        <p:sp>
          <p:nvSpPr>
            <p:cNvPr id="66680" name="TextBox 241"/>
            <p:cNvSpPr txBox="1">
              <a:spLocks noChangeArrowheads="1"/>
            </p:cNvSpPr>
            <p:nvPr/>
          </p:nvSpPr>
          <p:spPr bwMode="auto">
            <a:xfrm>
              <a:off x="6464700" y="4933042"/>
              <a:ext cx="748923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ko-KR" sz="900" b="1">
                  <a:cs typeface="Times New Roman" panose="02020603050405020304" pitchFamily="18" charset="0"/>
                </a:rPr>
                <a:t>Distributed</a:t>
              </a:r>
            </a:p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ko-KR" sz="900" b="1">
                  <a:cs typeface="Times New Roman" panose="02020603050405020304" pitchFamily="18" charset="0"/>
                </a:rPr>
                <a:t>Generation</a:t>
              </a:r>
              <a:endParaRPr lang="ko-KR" altLang="en-US" sz="900" b="1">
                <a:cs typeface="Times New Roman" panose="02020603050405020304" pitchFamily="18" charset="0"/>
              </a:endParaRPr>
            </a:p>
          </p:txBody>
        </p:sp>
        <p:sp>
          <p:nvSpPr>
            <p:cNvPr id="66681" name="TextBox 242"/>
            <p:cNvSpPr txBox="1">
              <a:spLocks noChangeArrowheads="1"/>
            </p:cNvSpPr>
            <p:nvPr/>
          </p:nvSpPr>
          <p:spPr bwMode="auto">
            <a:xfrm>
              <a:off x="7829100" y="4929407"/>
              <a:ext cx="1022384" cy="230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ko-KR" sz="900" b="1">
                  <a:cs typeface="Times New Roman" panose="02020603050405020304" pitchFamily="18" charset="0"/>
                </a:rPr>
                <a:t>Power Plant</a:t>
              </a:r>
              <a:endParaRPr lang="ko-KR" altLang="en-US" sz="900" b="1">
                <a:cs typeface="Times New Roman" panose="02020603050405020304" pitchFamily="18" charset="0"/>
              </a:endParaRPr>
            </a:p>
          </p:txBody>
        </p:sp>
        <p:sp>
          <p:nvSpPr>
            <p:cNvPr id="244" name="모서리가 둥근 직사각형 141">
              <a:extLst>
                <a:ext uri="{FF2B5EF4-FFF2-40B4-BE49-F238E27FC236}">
                  <a16:creationId xmlns:a16="http://schemas.microsoft.com/office/drawing/2014/main" id="{8735892B-D946-4B0B-A90F-236C2BBE6681}"/>
                </a:ext>
              </a:extLst>
            </p:cNvPr>
            <p:cNvSpPr/>
            <p:nvPr/>
          </p:nvSpPr>
          <p:spPr>
            <a:xfrm>
              <a:off x="6464517" y="5350314"/>
              <a:ext cx="819109" cy="247577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1pPr>
              <a:lvl2pPr marL="742950" indent="-28575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2pPr>
              <a:lvl3pPr marL="11430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3pPr>
              <a:lvl4pPr marL="16002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4pPr>
              <a:lvl5pPr marL="20574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9pPr>
            </a:lstStyle>
            <a:p>
              <a:pPr algn="ctr">
                <a:defRPr/>
              </a:pPr>
              <a:r>
                <a:rPr lang="en-US" altLang="ko-KR" sz="900">
                  <a:cs typeface="Times New Roman" panose="02020603050405020304" pitchFamily="18" charset="0"/>
                </a:rPr>
                <a:t>Solar Power</a:t>
              </a:r>
              <a:endParaRPr lang="ko-KR" altLang="en-US" sz="900">
                <a:cs typeface="Times New Roman" panose="02020603050405020304" pitchFamily="18" charset="0"/>
              </a:endParaRPr>
            </a:p>
          </p:txBody>
        </p:sp>
        <p:sp>
          <p:nvSpPr>
            <p:cNvPr id="245" name="모서리가 둥근 직사각형 222">
              <a:extLst>
                <a:ext uri="{FF2B5EF4-FFF2-40B4-BE49-F238E27FC236}">
                  <a16:creationId xmlns:a16="http://schemas.microsoft.com/office/drawing/2014/main" id="{CC573B41-FB2A-492D-8604-C434DA9B0926}"/>
                </a:ext>
              </a:extLst>
            </p:cNvPr>
            <p:cNvSpPr/>
            <p:nvPr/>
          </p:nvSpPr>
          <p:spPr>
            <a:xfrm>
              <a:off x="6464517" y="5682004"/>
              <a:ext cx="819109" cy="249164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1pPr>
              <a:lvl2pPr marL="742950" indent="-28575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2pPr>
              <a:lvl3pPr marL="11430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3pPr>
              <a:lvl4pPr marL="16002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4pPr>
              <a:lvl5pPr marL="20574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9pPr>
            </a:lstStyle>
            <a:p>
              <a:pPr algn="ctr">
                <a:defRPr/>
              </a:pPr>
              <a:r>
                <a:rPr lang="en-US" altLang="ko-KR" sz="900">
                  <a:cs typeface="Times New Roman" panose="02020603050405020304" pitchFamily="18" charset="0"/>
                </a:rPr>
                <a:t>Wind Power</a:t>
              </a:r>
              <a:endParaRPr lang="ko-KR" altLang="en-US" sz="900">
                <a:cs typeface="Times New Roman" panose="02020603050405020304" pitchFamily="18" charset="0"/>
              </a:endParaRPr>
            </a:p>
          </p:txBody>
        </p:sp>
        <p:sp>
          <p:nvSpPr>
            <p:cNvPr id="246" name="모서리가 둥근 직사각형 223">
              <a:extLst>
                <a:ext uri="{FF2B5EF4-FFF2-40B4-BE49-F238E27FC236}">
                  <a16:creationId xmlns:a16="http://schemas.microsoft.com/office/drawing/2014/main" id="{F25EADB7-09A8-473B-829D-FFCF507C5808}"/>
                </a:ext>
              </a:extLst>
            </p:cNvPr>
            <p:cNvSpPr/>
            <p:nvPr/>
          </p:nvSpPr>
          <p:spPr>
            <a:xfrm>
              <a:off x="6464517" y="6012107"/>
              <a:ext cx="819109" cy="249164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1pPr>
              <a:lvl2pPr marL="742950" indent="-28575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2pPr>
              <a:lvl3pPr marL="11430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3pPr>
              <a:lvl4pPr marL="16002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4pPr>
              <a:lvl5pPr marL="20574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9pPr>
            </a:lstStyle>
            <a:p>
              <a:pPr algn="ctr">
                <a:defRPr/>
              </a:pPr>
              <a:r>
                <a:rPr lang="en-US" altLang="ko-KR" sz="900">
                  <a:cs typeface="Times New Roman" panose="02020603050405020304" pitchFamily="18" charset="0"/>
                </a:rPr>
                <a:t>Battery</a:t>
              </a:r>
              <a:endParaRPr lang="ko-KR" altLang="en-US" sz="900">
                <a:cs typeface="Times New Roman" panose="02020603050405020304" pitchFamily="18" charset="0"/>
              </a:endParaRPr>
            </a:p>
          </p:txBody>
        </p:sp>
        <p:sp>
          <p:nvSpPr>
            <p:cNvPr id="247" name="모서리가 둥근 직사각형 224">
              <a:extLst>
                <a:ext uri="{FF2B5EF4-FFF2-40B4-BE49-F238E27FC236}">
                  <a16:creationId xmlns:a16="http://schemas.microsoft.com/office/drawing/2014/main" id="{7797796C-2919-4AB8-8D9D-46258E4BA0C8}"/>
                </a:ext>
              </a:extLst>
            </p:cNvPr>
            <p:cNvSpPr/>
            <p:nvPr/>
          </p:nvSpPr>
          <p:spPr>
            <a:xfrm>
              <a:off x="7843986" y="5132891"/>
              <a:ext cx="819109" cy="434847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1pPr>
              <a:lvl2pPr marL="742950" indent="-28575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2pPr>
              <a:lvl3pPr marL="11430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3pPr>
              <a:lvl4pPr marL="16002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4pPr>
              <a:lvl5pPr marL="20574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9pPr>
            </a:lstStyle>
            <a:p>
              <a:pPr algn="ctr">
                <a:defRPr/>
              </a:pPr>
              <a:r>
                <a:rPr lang="en-US" altLang="ko-KR" sz="900">
                  <a:cs typeface="Times New Roman" panose="02020603050405020304" pitchFamily="18" charset="0"/>
                </a:rPr>
                <a:t>Nuclear</a:t>
              </a:r>
            </a:p>
            <a:p>
              <a:pPr algn="ctr">
                <a:defRPr/>
              </a:pPr>
              <a:r>
                <a:rPr lang="en-US" altLang="ko-KR" sz="900">
                  <a:cs typeface="Times New Roman" panose="02020603050405020304" pitchFamily="18" charset="0"/>
                </a:rPr>
                <a:t>Power Station</a:t>
              </a:r>
              <a:endParaRPr lang="ko-KR" altLang="en-US" sz="900">
                <a:cs typeface="Times New Roman" panose="02020603050405020304" pitchFamily="18" charset="0"/>
              </a:endParaRPr>
            </a:p>
          </p:txBody>
        </p:sp>
        <p:sp>
          <p:nvSpPr>
            <p:cNvPr id="248" name="모서리가 둥근 직사각형 225">
              <a:extLst>
                <a:ext uri="{FF2B5EF4-FFF2-40B4-BE49-F238E27FC236}">
                  <a16:creationId xmlns:a16="http://schemas.microsoft.com/office/drawing/2014/main" id="{A95DE287-155C-4BEF-B330-42591EE60DB3}"/>
                </a:ext>
              </a:extLst>
            </p:cNvPr>
            <p:cNvSpPr/>
            <p:nvPr/>
          </p:nvSpPr>
          <p:spPr>
            <a:xfrm>
              <a:off x="7843986" y="5607413"/>
              <a:ext cx="819109" cy="433261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1pPr>
              <a:lvl2pPr marL="742950" indent="-28575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2pPr>
              <a:lvl3pPr marL="11430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3pPr>
              <a:lvl4pPr marL="16002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4pPr>
              <a:lvl5pPr marL="20574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9pPr>
            </a:lstStyle>
            <a:p>
              <a:pPr algn="ctr">
                <a:defRPr/>
              </a:pPr>
              <a:r>
                <a:rPr lang="en-US" altLang="ko-KR" sz="900">
                  <a:cs typeface="Times New Roman" panose="02020603050405020304" pitchFamily="18" charset="0"/>
                </a:rPr>
                <a:t>Thermal</a:t>
              </a:r>
            </a:p>
            <a:p>
              <a:pPr algn="ctr">
                <a:defRPr/>
              </a:pPr>
              <a:r>
                <a:rPr lang="en-US" altLang="ko-KR" sz="900">
                  <a:cs typeface="Times New Roman" panose="02020603050405020304" pitchFamily="18" charset="0"/>
                </a:rPr>
                <a:t>Power</a:t>
              </a:r>
            </a:p>
            <a:p>
              <a:pPr algn="ctr">
                <a:defRPr/>
              </a:pPr>
              <a:r>
                <a:rPr lang="en-US" altLang="ko-KR" sz="900">
                  <a:cs typeface="Times New Roman" panose="02020603050405020304" pitchFamily="18" charset="0"/>
                </a:rPr>
                <a:t>Station</a:t>
              </a:r>
              <a:endParaRPr lang="ko-KR" altLang="en-US" sz="900">
                <a:cs typeface="Times New Roman" panose="02020603050405020304" pitchFamily="18" charset="0"/>
              </a:endParaRPr>
            </a:p>
          </p:txBody>
        </p:sp>
        <p:sp>
          <p:nvSpPr>
            <p:cNvPr id="249" name="모서리가 둥근 직사각형 226">
              <a:extLst>
                <a:ext uri="{FF2B5EF4-FFF2-40B4-BE49-F238E27FC236}">
                  <a16:creationId xmlns:a16="http://schemas.microsoft.com/office/drawing/2014/main" id="{DA7CDEAF-A395-4AA3-8E03-0F2314056C4B}"/>
                </a:ext>
              </a:extLst>
            </p:cNvPr>
            <p:cNvSpPr/>
            <p:nvPr/>
          </p:nvSpPr>
          <p:spPr>
            <a:xfrm>
              <a:off x="7843986" y="6097807"/>
              <a:ext cx="819109" cy="434847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1pPr>
              <a:lvl2pPr marL="742950" indent="-28575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2pPr>
              <a:lvl3pPr marL="11430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3pPr>
              <a:lvl4pPr marL="16002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4pPr>
              <a:lvl5pPr marL="20574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9pPr>
            </a:lstStyle>
            <a:p>
              <a:pPr algn="ctr">
                <a:defRPr/>
              </a:pPr>
              <a:r>
                <a:rPr lang="en-US" altLang="ko-KR" sz="900">
                  <a:cs typeface="Times New Roman" panose="02020603050405020304" pitchFamily="18" charset="0"/>
                </a:rPr>
                <a:t>Hydro</a:t>
              </a:r>
            </a:p>
            <a:p>
              <a:pPr algn="ctr">
                <a:defRPr/>
              </a:pPr>
              <a:r>
                <a:rPr lang="en-US" altLang="ko-KR" sz="900">
                  <a:cs typeface="Times New Roman" panose="02020603050405020304" pitchFamily="18" charset="0"/>
                </a:rPr>
                <a:t>Power</a:t>
              </a:r>
            </a:p>
            <a:p>
              <a:pPr algn="ctr">
                <a:defRPr/>
              </a:pPr>
              <a:r>
                <a:rPr lang="en-US" altLang="ko-KR" sz="900">
                  <a:cs typeface="Times New Roman" panose="02020603050405020304" pitchFamily="18" charset="0"/>
                </a:rPr>
                <a:t>Station</a:t>
              </a:r>
              <a:endParaRPr lang="ko-KR" altLang="en-US" sz="900">
                <a:cs typeface="Times New Roman" panose="02020603050405020304" pitchFamily="18" charset="0"/>
              </a:endParaRPr>
            </a:p>
          </p:txBody>
        </p:sp>
      </p:grpSp>
      <p:pic>
        <p:nvPicPr>
          <p:cNvPr id="66585" name="Picture 2" descr="Substation icon에 대한 이미지 검색결과">
            <a:hlinkClick r:id="rId4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2575" y="3965575"/>
            <a:ext cx="701675" cy="87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6586" name="TextBox 250"/>
          <p:cNvSpPr txBox="1">
            <a:spLocks noChangeArrowheads="1"/>
          </p:cNvSpPr>
          <p:nvPr/>
        </p:nvSpPr>
        <p:spPr bwMode="auto">
          <a:xfrm>
            <a:off x="2770188" y="3535363"/>
            <a:ext cx="184150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ko-KR" altLang="en-US" sz="900" b="1">
              <a:cs typeface="Times New Roman" panose="02020603050405020304" pitchFamily="18" charset="0"/>
            </a:endParaRPr>
          </a:p>
        </p:txBody>
      </p:sp>
      <p:sp>
        <p:nvSpPr>
          <p:cNvPr id="66587" name="TextBox 251"/>
          <p:cNvSpPr txBox="1">
            <a:spLocks noChangeArrowheads="1"/>
          </p:cNvSpPr>
          <p:nvPr/>
        </p:nvSpPr>
        <p:spPr bwMode="auto">
          <a:xfrm>
            <a:off x="3738563" y="3522663"/>
            <a:ext cx="939800" cy="36988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ko-KR" sz="900" b="1">
                <a:cs typeface="Times New Roman" panose="02020603050405020304" pitchFamily="18" charset="0"/>
              </a:rPr>
              <a:t>Transmission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ko-KR" sz="900" b="1">
                <a:cs typeface="Times New Roman" panose="02020603050405020304" pitchFamily="18" charset="0"/>
              </a:rPr>
              <a:t> &amp; Distribution</a:t>
            </a:r>
            <a:endParaRPr lang="ko-KR" altLang="en-US" sz="900" b="1">
              <a:cs typeface="Times New Roman" panose="02020603050405020304" pitchFamily="18" charset="0"/>
            </a:endParaRPr>
          </a:p>
        </p:txBody>
      </p:sp>
      <p:sp>
        <p:nvSpPr>
          <p:cNvPr id="263" name="모서리가 둥근 직사각형 134">
            <a:extLst>
              <a:ext uri="{FF2B5EF4-FFF2-40B4-BE49-F238E27FC236}">
                <a16:creationId xmlns:a16="http://schemas.microsoft.com/office/drawing/2014/main" id="{83187FC6-5376-4B3C-A50A-341F94C74B2D}"/>
              </a:ext>
            </a:extLst>
          </p:cNvPr>
          <p:cNvSpPr/>
          <p:nvPr/>
        </p:nvSpPr>
        <p:spPr>
          <a:xfrm>
            <a:off x="2752725" y="1517650"/>
            <a:ext cx="3065463" cy="498157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/>
          <a:lstStyle>
            <a:lvl1pPr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r">
              <a:defRPr/>
            </a:pPr>
            <a:endParaRPr lang="en-US" altLang="ko-KR" sz="900" b="1">
              <a:cs typeface="Times New Roman" panose="02020603050405020304" pitchFamily="18" charset="0"/>
            </a:endParaRPr>
          </a:p>
          <a:p>
            <a:pPr algn="r">
              <a:defRPr/>
            </a:pPr>
            <a:endParaRPr lang="ko-KR" altLang="en-US" sz="900" b="1">
              <a:cs typeface="Times New Roman" panose="02020603050405020304" pitchFamily="18" charset="0"/>
            </a:endParaRPr>
          </a:p>
        </p:txBody>
      </p:sp>
      <p:pic>
        <p:nvPicPr>
          <p:cNvPr id="66589" name="Picture 6" descr="transmission line icon transparent에 대한 이미지 검색결과">
            <a:hlinkClick r:id="rId6"/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2238" y="2900363"/>
            <a:ext cx="696912" cy="735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6590" name="Picture 6" descr="transmission line icon transparent에 대한 이미지 검색결과">
            <a:hlinkClick r:id="rId6"/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8900" y="4437063"/>
            <a:ext cx="750888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6591" name="Picture 6" descr="transmission line icon transparent에 대한 이미지 검색결과">
            <a:hlinkClick r:id="rId6"/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9175" y="3678238"/>
            <a:ext cx="757238" cy="80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69" name="꺾인 연결선 151">
            <a:extLst>
              <a:ext uri="{FF2B5EF4-FFF2-40B4-BE49-F238E27FC236}">
                <a16:creationId xmlns:a16="http://schemas.microsoft.com/office/drawing/2014/main" id="{579B1143-C77B-4B58-94F5-A499656700E0}"/>
              </a:ext>
            </a:extLst>
          </p:cNvPr>
          <p:cNvCxnSpPr>
            <a:stCxn id="322" idx="3"/>
            <a:endCxn id="66594" idx="1"/>
          </p:cNvCxnSpPr>
          <p:nvPr/>
        </p:nvCxnSpPr>
        <p:spPr>
          <a:xfrm flipV="1">
            <a:off x="2097088" y="3621088"/>
            <a:ext cx="1035050" cy="669925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꺾인 연결선 153">
            <a:extLst>
              <a:ext uri="{FF2B5EF4-FFF2-40B4-BE49-F238E27FC236}">
                <a16:creationId xmlns:a16="http://schemas.microsoft.com/office/drawing/2014/main" id="{D3A05E9D-3CE8-4BF2-9052-6EF855B752EE}"/>
              </a:ext>
            </a:extLst>
          </p:cNvPr>
          <p:cNvCxnSpPr>
            <a:stCxn id="322" idx="3"/>
            <a:endCxn id="66595" idx="1"/>
          </p:cNvCxnSpPr>
          <p:nvPr/>
        </p:nvCxnSpPr>
        <p:spPr>
          <a:xfrm>
            <a:off x="2097088" y="4291013"/>
            <a:ext cx="979487" cy="261937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6594" name="Picture 2" descr="Substation icon에 대한 이미지 검색결과">
            <a:hlinkClick r:id="rId4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60" r="10658"/>
          <a:stretch>
            <a:fillRect/>
          </a:stretch>
        </p:blipFill>
        <p:spPr bwMode="auto">
          <a:xfrm>
            <a:off x="3132138" y="3225800"/>
            <a:ext cx="576262" cy="79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6595" name="Picture 2" descr="Substation icon에 대한 이미지 검색결과">
            <a:hlinkClick r:id="rId4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6575" y="4157663"/>
            <a:ext cx="749300" cy="79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76" name="꺾인 연결선 194">
            <a:extLst>
              <a:ext uri="{FF2B5EF4-FFF2-40B4-BE49-F238E27FC236}">
                <a16:creationId xmlns:a16="http://schemas.microsoft.com/office/drawing/2014/main" id="{64A61A71-7B20-4210-B11B-E5835AECDE2F}"/>
              </a:ext>
            </a:extLst>
          </p:cNvPr>
          <p:cNvCxnSpPr>
            <a:stCxn id="261" idx="2"/>
            <a:endCxn id="239" idx="0"/>
          </p:cNvCxnSpPr>
          <p:nvPr/>
        </p:nvCxnSpPr>
        <p:spPr>
          <a:xfrm rot="5400000">
            <a:off x="7392988" y="4341812"/>
            <a:ext cx="387350" cy="9525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1" name="직선 화살표 연결선 280">
            <a:extLst>
              <a:ext uri="{FF2B5EF4-FFF2-40B4-BE49-F238E27FC236}">
                <a16:creationId xmlns:a16="http://schemas.microsoft.com/office/drawing/2014/main" id="{3F28077C-09E8-4FFE-980D-BC64C5BC3887}"/>
              </a:ext>
            </a:extLst>
          </p:cNvPr>
          <p:cNvCxnSpPr/>
          <p:nvPr/>
        </p:nvCxnSpPr>
        <p:spPr>
          <a:xfrm rot="10800000" flipV="1">
            <a:off x="146050" y="2787650"/>
            <a:ext cx="319088" cy="0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직선 화살표 연결선 281">
            <a:extLst>
              <a:ext uri="{FF2B5EF4-FFF2-40B4-BE49-F238E27FC236}">
                <a16:creationId xmlns:a16="http://schemas.microsoft.com/office/drawing/2014/main" id="{F9F26F3A-4B7E-4F20-BEB5-3BBAEC43B22E}"/>
              </a:ext>
            </a:extLst>
          </p:cNvPr>
          <p:cNvCxnSpPr/>
          <p:nvPr/>
        </p:nvCxnSpPr>
        <p:spPr>
          <a:xfrm rot="10800000">
            <a:off x="146050" y="2654300"/>
            <a:ext cx="319088" cy="0"/>
          </a:xfrm>
          <a:prstGeom prst="straightConnector1">
            <a:avLst/>
          </a:prstGeom>
          <a:ln w="19050">
            <a:solidFill>
              <a:srgbClr val="C00000"/>
            </a:solidFill>
            <a:prstDash val="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직선 화살표 연결선 282">
            <a:extLst>
              <a:ext uri="{FF2B5EF4-FFF2-40B4-BE49-F238E27FC236}">
                <a16:creationId xmlns:a16="http://schemas.microsoft.com/office/drawing/2014/main" id="{5FED1BC4-6987-4FDB-A555-2D897AE2E544}"/>
              </a:ext>
            </a:extLst>
          </p:cNvPr>
          <p:cNvCxnSpPr/>
          <p:nvPr/>
        </p:nvCxnSpPr>
        <p:spPr>
          <a:xfrm rot="10800000" flipV="1">
            <a:off x="139700" y="2514600"/>
            <a:ext cx="319088" cy="0"/>
          </a:xfrm>
          <a:prstGeom prst="straightConnector1">
            <a:avLst/>
          </a:prstGeom>
          <a:ln w="19050">
            <a:solidFill>
              <a:schemeClr val="accent2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4" name="직사각형 283">
            <a:extLst>
              <a:ext uri="{FF2B5EF4-FFF2-40B4-BE49-F238E27FC236}">
                <a16:creationId xmlns:a16="http://schemas.microsoft.com/office/drawing/2014/main" id="{1B2B57DC-E184-4A5D-8622-40103362065E}"/>
              </a:ext>
            </a:extLst>
          </p:cNvPr>
          <p:cNvSpPr/>
          <p:nvPr/>
        </p:nvSpPr>
        <p:spPr>
          <a:xfrm>
            <a:off x="79375" y="2406650"/>
            <a:ext cx="2028825" cy="4953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ctr">
              <a:defRPr/>
            </a:pPr>
            <a:endParaRPr lang="ko-KR" altLang="en-US" sz="1000">
              <a:solidFill>
                <a:srgbClr val="FFFFFF"/>
              </a:solidFill>
            </a:endParaRPr>
          </a:p>
        </p:txBody>
      </p:sp>
      <p:sp>
        <p:nvSpPr>
          <p:cNvPr id="66601" name="TextBox 284"/>
          <p:cNvSpPr txBox="1">
            <a:spLocks noChangeArrowheads="1"/>
          </p:cNvSpPr>
          <p:nvPr/>
        </p:nvSpPr>
        <p:spPr bwMode="auto">
          <a:xfrm>
            <a:off x="568325" y="2406650"/>
            <a:ext cx="1393825" cy="21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ko-KR" sz="800">
                <a:cs typeface="Times New Roman" panose="02020603050405020304" pitchFamily="18" charset="0"/>
              </a:rPr>
              <a:t>Demand Response &amp; Control</a:t>
            </a:r>
            <a:endParaRPr lang="ko-KR" altLang="en-US" sz="800">
              <a:cs typeface="Times New Roman" panose="02020603050405020304" pitchFamily="18" charset="0"/>
            </a:endParaRPr>
          </a:p>
        </p:txBody>
      </p:sp>
      <p:sp>
        <p:nvSpPr>
          <p:cNvPr id="66602" name="TextBox 285"/>
          <p:cNvSpPr txBox="1">
            <a:spLocks noChangeArrowheads="1"/>
          </p:cNvSpPr>
          <p:nvPr/>
        </p:nvSpPr>
        <p:spPr bwMode="auto">
          <a:xfrm>
            <a:off x="568325" y="2533650"/>
            <a:ext cx="989013" cy="21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ko-KR" sz="800">
                <a:cs typeface="Times New Roman" panose="02020603050405020304" pitchFamily="18" charset="0"/>
              </a:rPr>
              <a:t>Monitoring (Meter)</a:t>
            </a:r>
            <a:endParaRPr lang="ko-KR" altLang="en-US" sz="800">
              <a:cs typeface="Times New Roman" panose="02020603050405020304" pitchFamily="18" charset="0"/>
            </a:endParaRPr>
          </a:p>
        </p:txBody>
      </p:sp>
      <p:sp>
        <p:nvSpPr>
          <p:cNvPr id="66603" name="TextBox 286"/>
          <p:cNvSpPr txBox="1">
            <a:spLocks noChangeArrowheads="1"/>
          </p:cNvSpPr>
          <p:nvPr/>
        </p:nvSpPr>
        <p:spPr bwMode="auto">
          <a:xfrm>
            <a:off x="568325" y="2667000"/>
            <a:ext cx="1487488" cy="21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ko-KR" sz="800">
                <a:cs typeface="Times New Roman" panose="02020603050405020304" pitchFamily="18" charset="0"/>
              </a:rPr>
              <a:t>Sell Saved/Produced Electricity</a:t>
            </a:r>
            <a:endParaRPr lang="ko-KR" altLang="en-US" sz="800">
              <a:cs typeface="Times New Roman" panose="02020603050405020304" pitchFamily="18" charset="0"/>
            </a:endParaRPr>
          </a:p>
        </p:txBody>
      </p:sp>
      <p:cxnSp>
        <p:nvCxnSpPr>
          <p:cNvPr id="289" name="직선 연결선 288">
            <a:extLst>
              <a:ext uri="{FF2B5EF4-FFF2-40B4-BE49-F238E27FC236}">
                <a16:creationId xmlns:a16="http://schemas.microsoft.com/office/drawing/2014/main" id="{5CB82018-0B60-4DF9-B905-A7C8BFA53224}"/>
              </a:ext>
            </a:extLst>
          </p:cNvPr>
          <p:cNvCxnSpPr/>
          <p:nvPr/>
        </p:nvCxnSpPr>
        <p:spPr>
          <a:xfrm flipV="1">
            <a:off x="3670300" y="3267075"/>
            <a:ext cx="261938" cy="95250"/>
          </a:xfrm>
          <a:prstGeom prst="line">
            <a:avLst/>
          </a:prstGeom>
          <a:ln w="381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0" name="직선 연결선 289">
            <a:extLst>
              <a:ext uri="{FF2B5EF4-FFF2-40B4-BE49-F238E27FC236}">
                <a16:creationId xmlns:a16="http://schemas.microsoft.com/office/drawing/2014/main" id="{E10457D7-70A6-439D-BE23-187F4AF1AB0C}"/>
              </a:ext>
            </a:extLst>
          </p:cNvPr>
          <p:cNvCxnSpPr/>
          <p:nvPr/>
        </p:nvCxnSpPr>
        <p:spPr>
          <a:xfrm>
            <a:off x="4595813" y="3246438"/>
            <a:ext cx="619125" cy="409575"/>
          </a:xfrm>
          <a:prstGeom prst="line">
            <a:avLst/>
          </a:prstGeom>
          <a:ln w="381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1" name="직선 연결선 290">
            <a:extLst>
              <a:ext uri="{FF2B5EF4-FFF2-40B4-BE49-F238E27FC236}">
                <a16:creationId xmlns:a16="http://schemas.microsoft.com/office/drawing/2014/main" id="{CBF69BCE-5F08-45AE-95F7-FD485B8349F1}"/>
              </a:ext>
            </a:extLst>
          </p:cNvPr>
          <p:cNvCxnSpPr/>
          <p:nvPr/>
        </p:nvCxnSpPr>
        <p:spPr>
          <a:xfrm flipV="1">
            <a:off x="4468813" y="4478338"/>
            <a:ext cx="739775" cy="550862"/>
          </a:xfrm>
          <a:prstGeom prst="line">
            <a:avLst/>
          </a:prstGeom>
          <a:ln w="381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2" name="직선 연결선 291">
            <a:extLst>
              <a:ext uri="{FF2B5EF4-FFF2-40B4-BE49-F238E27FC236}">
                <a16:creationId xmlns:a16="http://schemas.microsoft.com/office/drawing/2014/main" id="{C27BEF01-948C-47C0-BA1E-55A9FC0643F3}"/>
              </a:ext>
            </a:extLst>
          </p:cNvPr>
          <p:cNvCxnSpPr/>
          <p:nvPr/>
        </p:nvCxnSpPr>
        <p:spPr>
          <a:xfrm>
            <a:off x="3616325" y="4922838"/>
            <a:ext cx="438150" cy="112712"/>
          </a:xfrm>
          <a:prstGeom prst="line">
            <a:avLst/>
          </a:prstGeom>
          <a:ln w="381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3" name="직선 연결선 292">
            <a:extLst>
              <a:ext uri="{FF2B5EF4-FFF2-40B4-BE49-F238E27FC236}">
                <a16:creationId xmlns:a16="http://schemas.microsoft.com/office/drawing/2014/main" id="{AAB060E1-8D2A-4CC9-B77B-C0597E904577}"/>
              </a:ext>
            </a:extLst>
          </p:cNvPr>
          <p:cNvCxnSpPr/>
          <p:nvPr/>
        </p:nvCxnSpPr>
        <p:spPr>
          <a:xfrm>
            <a:off x="5445125" y="3952875"/>
            <a:ext cx="711200" cy="1657350"/>
          </a:xfrm>
          <a:prstGeom prst="line">
            <a:avLst/>
          </a:prstGeom>
          <a:ln w="381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6609" name="Picture 14" descr="CUSTOMER ICON transparent에 대한 이미지 검색결과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900" y="1806575"/>
            <a:ext cx="652463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6610" name="TextBox 294"/>
          <p:cNvSpPr txBox="1">
            <a:spLocks noChangeArrowheads="1"/>
          </p:cNvSpPr>
          <p:nvPr/>
        </p:nvSpPr>
        <p:spPr bwMode="auto">
          <a:xfrm>
            <a:off x="620713" y="2105025"/>
            <a:ext cx="563562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ko-KR" sz="700" b="1">
                <a:solidFill>
                  <a:schemeClr val="bg1"/>
                </a:solidFill>
                <a:cs typeface="Times New Roman" panose="02020603050405020304" pitchFamily="18" charset="0"/>
              </a:rPr>
              <a:t>Customer</a:t>
            </a:r>
            <a:endParaRPr lang="ko-KR" altLang="en-US" sz="700" b="1">
              <a:solidFill>
                <a:schemeClr val="bg1"/>
              </a:solidFill>
              <a:cs typeface="Times New Roman" panose="02020603050405020304" pitchFamily="18" charset="0"/>
            </a:endParaRPr>
          </a:p>
        </p:txBody>
      </p:sp>
      <p:cxnSp>
        <p:nvCxnSpPr>
          <p:cNvPr id="298" name="직선 화살표 연결선 297">
            <a:extLst>
              <a:ext uri="{FF2B5EF4-FFF2-40B4-BE49-F238E27FC236}">
                <a16:creationId xmlns:a16="http://schemas.microsoft.com/office/drawing/2014/main" id="{AA684BAE-00B0-46C3-91C0-4A9D7A5C3F28}"/>
              </a:ext>
            </a:extLst>
          </p:cNvPr>
          <p:cNvCxnSpPr>
            <a:stCxn id="328" idx="1"/>
            <a:endCxn id="174" idx="2"/>
          </p:cNvCxnSpPr>
          <p:nvPr/>
        </p:nvCxnSpPr>
        <p:spPr>
          <a:xfrm rot="10800000">
            <a:off x="2457450" y="5456238"/>
            <a:ext cx="2427288" cy="230187"/>
          </a:xfrm>
          <a:prstGeom prst="bentConnector2">
            <a:avLst/>
          </a:prstGeom>
          <a:ln w="15875">
            <a:solidFill>
              <a:srgbClr val="FF0000"/>
            </a:solidFill>
            <a:prstDash val="dashDot"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6612" name="그룹 39"/>
          <p:cNvGrpSpPr>
            <a:grpSpLocks/>
          </p:cNvGrpSpPr>
          <p:nvPr/>
        </p:nvGrpSpPr>
        <p:grpSpPr bwMode="auto">
          <a:xfrm>
            <a:off x="3211513" y="1608138"/>
            <a:ext cx="2395537" cy="1244600"/>
            <a:chOff x="3211908" y="1608138"/>
            <a:chExt cx="2394816" cy="1244798"/>
          </a:xfrm>
        </p:grpSpPr>
        <p:sp>
          <p:nvSpPr>
            <p:cNvPr id="267" name="직사각형 266">
              <a:extLst>
                <a:ext uri="{FF2B5EF4-FFF2-40B4-BE49-F238E27FC236}">
                  <a16:creationId xmlns:a16="http://schemas.microsoft.com/office/drawing/2014/main" id="{F61E7EAE-9569-4D8E-9B20-2840397563E7}"/>
                </a:ext>
              </a:extLst>
            </p:cNvPr>
            <p:cNvSpPr/>
            <p:nvPr/>
          </p:nvSpPr>
          <p:spPr bwMode="auto">
            <a:xfrm>
              <a:off x="4686251" y="1608138"/>
              <a:ext cx="920473" cy="123844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/>
            <a:lstStyle>
              <a:lvl1pPr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1pPr>
              <a:lvl2pPr marL="742950" indent="-28575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2pPr>
              <a:lvl3pPr marL="11430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3pPr>
              <a:lvl4pPr marL="16002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4pPr>
              <a:lvl5pPr marL="20574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9pPr>
            </a:lstStyle>
            <a:p>
              <a:pPr algn="ctr">
                <a:defRPr/>
              </a:pPr>
              <a:endParaRPr lang="ko-KR" altLang="en-US" sz="900" b="1">
                <a:cs typeface="Times New Roman" panose="02020603050405020304" pitchFamily="18" charset="0"/>
              </a:endParaRPr>
            </a:p>
          </p:txBody>
        </p:sp>
        <p:sp>
          <p:nvSpPr>
            <p:cNvPr id="268" name="모서리가 둥근 직사각형 148">
              <a:extLst>
                <a:ext uri="{FF2B5EF4-FFF2-40B4-BE49-F238E27FC236}">
                  <a16:creationId xmlns:a16="http://schemas.microsoft.com/office/drawing/2014/main" id="{E09417E6-4AF1-4F53-B188-B0600FE75912}"/>
                </a:ext>
              </a:extLst>
            </p:cNvPr>
            <p:cNvSpPr/>
            <p:nvPr/>
          </p:nvSpPr>
          <p:spPr bwMode="auto">
            <a:xfrm>
              <a:off x="3226191" y="2611598"/>
              <a:ext cx="415800" cy="241338"/>
            </a:xfrm>
            <a:prstGeom prst="round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36000" tIns="0" rIns="36000" bIns="0" anchor="ctr"/>
            <a:lstStyle>
              <a:lvl1pPr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1pPr>
              <a:lvl2pPr marL="742950" indent="-28575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2pPr>
              <a:lvl3pPr marL="11430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3pPr>
              <a:lvl4pPr marL="16002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4pPr>
              <a:lvl5pPr marL="20574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9pPr>
            </a:lstStyle>
            <a:p>
              <a:pPr algn="ctr">
                <a:defRPr/>
              </a:pPr>
              <a:r>
                <a:rPr lang="en-US" altLang="ko-KR" sz="800">
                  <a:solidFill>
                    <a:srgbClr val="000000"/>
                  </a:solidFill>
                  <a:cs typeface="Times New Roman" panose="02020603050405020304" pitchFamily="18" charset="0"/>
                </a:rPr>
                <a:t>VEN/</a:t>
              </a:r>
            </a:p>
            <a:p>
              <a:pPr algn="ctr">
                <a:defRPr/>
              </a:pPr>
              <a:r>
                <a:rPr lang="en-US" altLang="ko-KR" sz="800">
                  <a:solidFill>
                    <a:srgbClr val="000000"/>
                  </a:solidFill>
                  <a:cs typeface="Times New Roman" panose="02020603050405020304" pitchFamily="18" charset="0"/>
                </a:rPr>
                <a:t>VTN</a:t>
              </a:r>
              <a:endParaRPr lang="ko-KR" altLang="en-US" sz="800">
                <a:solidFill>
                  <a:srgbClr val="000000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275" name="모서리가 둥근 직사각형 191">
              <a:extLst>
                <a:ext uri="{FF2B5EF4-FFF2-40B4-BE49-F238E27FC236}">
                  <a16:creationId xmlns:a16="http://schemas.microsoft.com/office/drawing/2014/main" id="{0E4EB5F2-FBC1-4FB7-A7A1-8EC6A0FEBD36}"/>
                </a:ext>
              </a:extLst>
            </p:cNvPr>
            <p:cNvSpPr/>
            <p:nvPr/>
          </p:nvSpPr>
          <p:spPr bwMode="auto">
            <a:xfrm>
              <a:off x="4984611" y="2322627"/>
              <a:ext cx="417387" cy="220697"/>
            </a:xfrm>
            <a:prstGeom prst="round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>
              <a:lvl1pPr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1pPr>
              <a:lvl2pPr marL="742950" indent="-28575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2pPr>
              <a:lvl3pPr marL="11430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3pPr>
              <a:lvl4pPr marL="16002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4pPr>
              <a:lvl5pPr marL="20574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9pPr>
            </a:lstStyle>
            <a:p>
              <a:pPr algn="ctr">
                <a:defRPr/>
              </a:pPr>
              <a:r>
                <a:rPr lang="en-US" altLang="ko-KR" sz="800">
                  <a:solidFill>
                    <a:srgbClr val="000000"/>
                  </a:solidFill>
                  <a:cs typeface="Times New Roman" panose="02020603050405020304" pitchFamily="18" charset="0"/>
                </a:rPr>
                <a:t>VTN</a:t>
              </a:r>
              <a:endParaRPr lang="ko-KR" altLang="en-US" sz="800">
                <a:solidFill>
                  <a:srgbClr val="000000"/>
                </a:solidFill>
                <a:cs typeface="Times New Roman" panose="02020603050405020304" pitchFamily="18" charset="0"/>
              </a:endParaRPr>
            </a:p>
          </p:txBody>
        </p:sp>
        <p:cxnSp>
          <p:nvCxnSpPr>
            <p:cNvPr id="280" name="직선 화살표 연결선 279">
              <a:extLst>
                <a:ext uri="{FF2B5EF4-FFF2-40B4-BE49-F238E27FC236}">
                  <a16:creationId xmlns:a16="http://schemas.microsoft.com/office/drawing/2014/main" id="{8E9758F8-8F2C-4F4F-A406-BF52045B6367}"/>
                </a:ext>
              </a:extLst>
            </p:cNvPr>
            <p:cNvCxnSpPr>
              <a:stCxn id="310" idx="2"/>
              <a:endCxn id="275" idx="0"/>
            </p:cNvCxnSpPr>
            <p:nvPr/>
          </p:nvCxnSpPr>
          <p:spPr bwMode="auto">
            <a:xfrm>
              <a:off x="5184576" y="2162263"/>
              <a:ext cx="9522" cy="160364"/>
            </a:xfrm>
            <a:prstGeom prst="straightConnector1">
              <a:avLst/>
            </a:prstGeom>
            <a:ln w="12700">
              <a:solidFill>
                <a:srgbClr val="1966FF"/>
              </a:solidFill>
              <a:prstDash val="sysDash"/>
              <a:headEnd type="arrow" w="sm" len="sm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직선 화살표 연결선 298">
              <a:extLst>
                <a:ext uri="{FF2B5EF4-FFF2-40B4-BE49-F238E27FC236}">
                  <a16:creationId xmlns:a16="http://schemas.microsoft.com/office/drawing/2014/main" id="{2481155F-0591-41AE-B98C-90B664A9E403}"/>
                </a:ext>
              </a:extLst>
            </p:cNvPr>
            <p:cNvCxnSpPr>
              <a:stCxn id="275" idx="1"/>
              <a:endCxn id="268" idx="3"/>
            </p:cNvCxnSpPr>
            <p:nvPr/>
          </p:nvCxnSpPr>
          <p:spPr bwMode="auto">
            <a:xfrm flipH="1">
              <a:off x="3641991" y="2433769"/>
              <a:ext cx="1342621" cy="298497"/>
            </a:xfrm>
            <a:prstGeom prst="straightConnector1">
              <a:avLst/>
            </a:prstGeom>
            <a:ln w="12700">
              <a:solidFill>
                <a:srgbClr val="1966FF"/>
              </a:solidFill>
              <a:prstDash val="sysDash"/>
              <a:headEnd type="arrow" w="sm" len="sm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1" name="모서리가 둥근 직사각형 148">
              <a:extLst>
                <a:ext uri="{FF2B5EF4-FFF2-40B4-BE49-F238E27FC236}">
                  <a16:creationId xmlns:a16="http://schemas.microsoft.com/office/drawing/2014/main" id="{E09417E6-4AF1-4F53-B188-B0600FE75912}"/>
                </a:ext>
              </a:extLst>
            </p:cNvPr>
            <p:cNvSpPr/>
            <p:nvPr/>
          </p:nvSpPr>
          <p:spPr bwMode="auto">
            <a:xfrm>
              <a:off x="3211908" y="1816133"/>
              <a:ext cx="415800" cy="219110"/>
            </a:xfrm>
            <a:prstGeom prst="round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36000" tIns="0" rIns="36000" bIns="0" anchor="ctr"/>
            <a:lstStyle>
              <a:lvl1pPr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1pPr>
              <a:lvl2pPr marL="742950" indent="-28575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2pPr>
              <a:lvl3pPr marL="11430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3pPr>
              <a:lvl4pPr marL="16002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4pPr>
              <a:lvl5pPr marL="20574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9pPr>
            </a:lstStyle>
            <a:p>
              <a:pPr algn="ctr">
                <a:defRPr/>
              </a:pPr>
              <a:r>
                <a:rPr lang="en-US" altLang="ko-KR" sz="800" dirty="0">
                  <a:solidFill>
                    <a:srgbClr val="000000"/>
                  </a:solidFill>
                  <a:cs typeface="Times New Roman" panose="02020603050405020304" pitchFamily="18" charset="0"/>
                </a:rPr>
                <a:t>VEN/</a:t>
              </a:r>
              <a:br>
                <a:rPr lang="en-US" altLang="ko-KR" sz="800" dirty="0">
                  <a:solidFill>
                    <a:srgbClr val="000000"/>
                  </a:solidFill>
                  <a:cs typeface="Times New Roman" panose="02020603050405020304" pitchFamily="18" charset="0"/>
                </a:rPr>
              </a:br>
              <a:r>
                <a:rPr lang="en-US" altLang="ko-KR" sz="800" dirty="0">
                  <a:solidFill>
                    <a:srgbClr val="000000"/>
                  </a:solidFill>
                  <a:cs typeface="Times New Roman" panose="02020603050405020304" pitchFamily="18" charset="0"/>
                </a:rPr>
                <a:t>VTN</a:t>
              </a:r>
              <a:endParaRPr lang="ko-KR" altLang="en-US" sz="800" dirty="0">
                <a:solidFill>
                  <a:srgbClr val="000000"/>
                </a:solidFill>
                <a:cs typeface="Times New Roman" panose="02020603050405020304" pitchFamily="18" charset="0"/>
              </a:endParaRPr>
            </a:p>
          </p:txBody>
        </p:sp>
        <p:cxnSp>
          <p:nvCxnSpPr>
            <p:cNvPr id="162" name="직선 화살표 연결선 161">
              <a:extLst>
                <a:ext uri="{FF2B5EF4-FFF2-40B4-BE49-F238E27FC236}">
                  <a16:creationId xmlns:a16="http://schemas.microsoft.com/office/drawing/2014/main" id="{2481155F-0591-41AE-B98C-90B664A9E403}"/>
                </a:ext>
              </a:extLst>
            </p:cNvPr>
            <p:cNvCxnSpPr>
              <a:stCxn id="275" idx="1"/>
              <a:endCxn id="161" idx="3"/>
            </p:cNvCxnSpPr>
            <p:nvPr/>
          </p:nvCxnSpPr>
          <p:spPr bwMode="auto">
            <a:xfrm flipH="1" flipV="1">
              <a:off x="3627708" y="1925689"/>
              <a:ext cx="1356903" cy="508081"/>
            </a:xfrm>
            <a:prstGeom prst="straightConnector1">
              <a:avLst/>
            </a:prstGeom>
            <a:ln w="12700">
              <a:solidFill>
                <a:srgbClr val="1966FF"/>
              </a:solidFill>
              <a:prstDash val="sysDash"/>
              <a:headEnd type="arrow" w="sm" len="sm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6" name="모서리가 둥근 직사각형 148">
              <a:extLst>
                <a:ext uri="{FF2B5EF4-FFF2-40B4-BE49-F238E27FC236}">
                  <a16:creationId xmlns:a16="http://schemas.microsoft.com/office/drawing/2014/main" id="{E09417E6-4AF1-4F53-B188-B0600FE75912}"/>
                </a:ext>
              </a:extLst>
            </p:cNvPr>
            <p:cNvSpPr/>
            <p:nvPr/>
          </p:nvSpPr>
          <p:spPr bwMode="auto">
            <a:xfrm>
              <a:off x="3221430" y="2132096"/>
              <a:ext cx="415800" cy="220697"/>
            </a:xfrm>
            <a:prstGeom prst="round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36000" tIns="0" rIns="36000" bIns="0" anchor="ctr"/>
            <a:lstStyle>
              <a:lvl1pPr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1pPr>
              <a:lvl2pPr marL="742950" indent="-28575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2pPr>
              <a:lvl3pPr marL="11430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3pPr>
              <a:lvl4pPr marL="16002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4pPr>
              <a:lvl5pPr marL="20574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9pPr>
            </a:lstStyle>
            <a:p>
              <a:pPr algn="ctr">
                <a:defRPr/>
              </a:pPr>
              <a:r>
                <a:rPr lang="en-US" altLang="ko-KR" sz="800" dirty="0">
                  <a:solidFill>
                    <a:srgbClr val="000000"/>
                  </a:solidFill>
                  <a:cs typeface="Times New Roman" panose="02020603050405020304" pitchFamily="18" charset="0"/>
                </a:rPr>
                <a:t>VEN/</a:t>
              </a:r>
            </a:p>
            <a:p>
              <a:pPr algn="ctr">
                <a:defRPr/>
              </a:pPr>
              <a:r>
                <a:rPr lang="en-US" altLang="ko-KR" sz="800" dirty="0">
                  <a:solidFill>
                    <a:srgbClr val="000000"/>
                  </a:solidFill>
                  <a:cs typeface="Times New Roman" panose="02020603050405020304" pitchFamily="18" charset="0"/>
                </a:rPr>
                <a:t>VTN</a:t>
              </a:r>
              <a:endParaRPr lang="ko-KR" altLang="en-US" sz="800" dirty="0">
                <a:solidFill>
                  <a:srgbClr val="000000"/>
                </a:solidFill>
                <a:cs typeface="Times New Roman" panose="02020603050405020304" pitchFamily="18" charset="0"/>
              </a:endParaRPr>
            </a:p>
          </p:txBody>
        </p:sp>
        <p:cxnSp>
          <p:nvCxnSpPr>
            <p:cNvPr id="177" name="직선 화살표 연결선 176">
              <a:extLst>
                <a:ext uri="{FF2B5EF4-FFF2-40B4-BE49-F238E27FC236}">
                  <a16:creationId xmlns:a16="http://schemas.microsoft.com/office/drawing/2014/main" id="{2481155F-0591-41AE-B98C-90B664A9E403}"/>
                </a:ext>
              </a:extLst>
            </p:cNvPr>
            <p:cNvCxnSpPr>
              <a:stCxn id="275" idx="1"/>
              <a:endCxn id="176" idx="3"/>
            </p:cNvCxnSpPr>
            <p:nvPr/>
          </p:nvCxnSpPr>
          <p:spPr bwMode="auto">
            <a:xfrm flipH="1" flipV="1">
              <a:off x="3637230" y="2243239"/>
              <a:ext cx="1347381" cy="190530"/>
            </a:xfrm>
            <a:prstGeom prst="straightConnector1">
              <a:avLst/>
            </a:prstGeom>
            <a:ln w="12700">
              <a:solidFill>
                <a:srgbClr val="1966FF"/>
              </a:solidFill>
              <a:prstDash val="sysDash"/>
              <a:headEnd type="arrow" w="sm" len="sm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04" name="꺾인 연결선 15">
            <a:extLst>
              <a:ext uri="{FF2B5EF4-FFF2-40B4-BE49-F238E27FC236}">
                <a16:creationId xmlns:a16="http://schemas.microsoft.com/office/drawing/2014/main" id="{D61B6F7B-B393-4A44-B823-670DF5165E45}"/>
              </a:ext>
            </a:extLst>
          </p:cNvPr>
          <p:cNvCxnSpPr>
            <a:stCxn id="328" idx="3"/>
            <a:endCxn id="267" idx="3"/>
          </p:cNvCxnSpPr>
          <p:nvPr/>
        </p:nvCxnSpPr>
        <p:spPr>
          <a:xfrm flipV="1">
            <a:off x="5554663" y="2227263"/>
            <a:ext cx="52387" cy="3459162"/>
          </a:xfrm>
          <a:prstGeom prst="bentConnector3">
            <a:avLst>
              <a:gd name="adj1" fmla="val 539100"/>
            </a:avLst>
          </a:prstGeom>
          <a:ln w="15875">
            <a:solidFill>
              <a:srgbClr val="FF0000"/>
            </a:solidFill>
            <a:prstDash val="dash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6614" name="그룹 20"/>
          <p:cNvGrpSpPr>
            <a:grpSpLocks/>
          </p:cNvGrpSpPr>
          <p:nvPr/>
        </p:nvGrpSpPr>
        <p:grpSpPr bwMode="auto">
          <a:xfrm>
            <a:off x="6154738" y="1509713"/>
            <a:ext cx="2849562" cy="2838450"/>
            <a:chOff x="6155431" y="1509622"/>
            <a:chExt cx="2849419" cy="2838261"/>
          </a:xfrm>
        </p:grpSpPr>
        <p:sp>
          <p:nvSpPr>
            <p:cNvPr id="253" name="모서리가 둥근 직사각형 102">
              <a:extLst>
                <a:ext uri="{FF2B5EF4-FFF2-40B4-BE49-F238E27FC236}">
                  <a16:creationId xmlns:a16="http://schemas.microsoft.com/office/drawing/2014/main" id="{D5DEAE9B-911D-44D4-A761-7BE34E63BB08}"/>
                </a:ext>
              </a:extLst>
            </p:cNvPr>
            <p:cNvSpPr/>
            <p:nvPr/>
          </p:nvSpPr>
          <p:spPr>
            <a:xfrm>
              <a:off x="6155431" y="1509622"/>
              <a:ext cx="2849419" cy="2838261"/>
            </a:xfrm>
            <a:prstGeom prst="roundRect">
              <a:avLst/>
            </a:prstGeom>
            <a:noFill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/>
            <a:lstStyle>
              <a:lvl1pPr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1pPr>
              <a:lvl2pPr marL="742950" indent="-28575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2pPr>
              <a:lvl3pPr marL="11430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3pPr>
              <a:lvl4pPr marL="16002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4pPr>
              <a:lvl5pPr marL="20574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9pPr>
            </a:lstStyle>
            <a:p>
              <a:pPr algn="r">
                <a:defRPr/>
              </a:pPr>
              <a:r>
                <a:rPr lang="en-US" altLang="ko-KR" sz="900" b="1">
                  <a:solidFill>
                    <a:srgbClr val="000000"/>
                  </a:solidFill>
                  <a:cs typeface="Times New Roman" panose="02020603050405020304" pitchFamily="18" charset="0"/>
                </a:rPr>
                <a:t>Market(e.g. KPX[KOREA], PJM[USA])</a:t>
              </a:r>
              <a:endParaRPr lang="ko-KR" altLang="en-US" sz="900" b="1">
                <a:solidFill>
                  <a:srgbClr val="000000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254" name="직사각형 253">
              <a:extLst>
                <a:ext uri="{FF2B5EF4-FFF2-40B4-BE49-F238E27FC236}">
                  <a16:creationId xmlns:a16="http://schemas.microsoft.com/office/drawing/2014/main" id="{6FF286B6-D0F9-4A9D-860D-FBEDB9DAB7B1}"/>
                </a:ext>
              </a:extLst>
            </p:cNvPr>
            <p:cNvSpPr/>
            <p:nvPr/>
          </p:nvSpPr>
          <p:spPr>
            <a:xfrm>
              <a:off x="6444342" y="2095370"/>
              <a:ext cx="2290647" cy="212552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1pPr>
              <a:lvl2pPr marL="742950" indent="-28575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2pPr>
              <a:lvl3pPr marL="11430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3pPr>
              <a:lvl4pPr marL="16002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4pPr>
              <a:lvl5pPr marL="20574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9pPr>
            </a:lstStyle>
            <a:p>
              <a:pPr algn="ctr">
                <a:defRPr/>
              </a:pPr>
              <a:endParaRPr lang="ko-KR" altLang="en-US" sz="1000">
                <a:solidFill>
                  <a:srgbClr val="FFFFFF"/>
                </a:solidFill>
              </a:endParaRPr>
            </a:p>
          </p:txBody>
        </p:sp>
        <p:sp>
          <p:nvSpPr>
            <p:cNvPr id="66654" name="TextBox 254"/>
            <p:cNvSpPr txBox="1">
              <a:spLocks noChangeArrowheads="1"/>
            </p:cNvSpPr>
            <p:nvPr/>
          </p:nvSpPr>
          <p:spPr bwMode="auto">
            <a:xfrm>
              <a:off x="6616787" y="2053617"/>
              <a:ext cx="2058498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ko-KR" sz="1100">
                  <a:cs typeface="Times New Roman" panose="02020603050405020304" pitchFamily="18" charset="0"/>
                </a:rPr>
                <a:t>Electricity Service </a:t>
              </a:r>
            </a:p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ko-KR" sz="1100">
                  <a:cs typeface="Times New Roman" panose="02020603050405020304" pitchFamily="18" charset="0"/>
                </a:rPr>
                <a:t>based on DR Pricing Policy</a:t>
              </a:r>
              <a:endParaRPr lang="ko-KR" altLang="en-US" sz="1100">
                <a:cs typeface="Times New Roman" panose="02020603050405020304" pitchFamily="18" charset="0"/>
              </a:endParaRPr>
            </a:p>
          </p:txBody>
        </p:sp>
        <p:sp>
          <p:nvSpPr>
            <p:cNvPr id="256" name="모서리가 둥근 직사각형 46">
              <a:extLst>
                <a:ext uri="{FF2B5EF4-FFF2-40B4-BE49-F238E27FC236}">
                  <a16:creationId xmlns:a16="http://schemas.microsoft.com/office/drawing/2014/main" id="{6C8276D5-5F8E-4C4E-9687-63C62B058D3C}"/>
                </a:ext>
              </a:extLst>
            </p:cNvPr>
            <p:cNvSpPr/>
            <p:nvPr/>
          </p:nvSpPr>
          <p:spPr>
            <a:xfrm>
              <a:off x="6680867" y="2533491"/>
              <a:ext cx="1806484" cy="273032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1pPr>
              <a:lvl2pPr marL="742950" indent="-28575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2pPr>
              <a:lvl3pPr marL="11430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3pPr>
              <a:lvl4pPr marL="16002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4pPr>
              <a:lvl5pPr marL="20574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9pPr>
            </a:lstStyle>
            <a:p>
              <a:pPr algn="ctr">
                <a:defRPr/>
              </a:pPr>
              <a:endParaRPr lang="ko-KR" altLang="en-US" sz="900">
                <a:solidFill>
                  <a:srgbClr val="FFFFFF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66656" name="TextBox 256"/>
            <p:cNvSpPr txBox="1">
              <a:spLocks noChangeArrowheads="1"/>
            </p:cNvSpPr>
            <p:nvPr/>
          </p:nvSpPr>
          <p:spPr bwMode="auto">
            <a:xfrm>
              <a:off x="7738896" y="2543785"/>
              <a:ext cx="605291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ko-KR" sz="1000">
                  <a:cs typeface="Times New Roman" panose="02020603050405020304" pitchFamily="18" charset="0"/>
                </a:rPr>
                <a:t>Billing</a:t>
              </a:r>
              <a:endParaRPr lang="ko-KR" altLang="en-US" sz="1000">
                <a:cs typeface="Times New Roman" panose="02020603050405020304" pitchFamily="18" charset="0"/>
              </a:endParaRPr>
            </a:p>
          </p:txBody>
        </p:sp>
        <p:sp>
          <p:nvSpPr>
            <p:cNvPr id="66657" name="TextBox 257"/>
            <p:cNvSpPr txBox="1">
              <a:spLocks noChangeArrowheads="1"/>
            </p:cNvSpPr>
            <p:nvPr/>
          </p:nvSpPr>
          <p:spPr bwMode="auto">
            <a:xfrm>
              <a:off x="6811587" y="2545155"/>
              <a:ext cx="759938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ko-KR" sz="1000">
                  <a:cs typeface="Times New Roman" panose="02020603050405020304" pitchFamily="18" charset="0"/>
                </a:rPr>
                <a:t>Incentive</a:t>
              </a:r>
              <a:endParaRPr lang="ko-KR" altLang="en-US" sz="1000">
                <a:cs typeface="Times New Roman" panose="02020603050405020304" pitchFamily="18" charset="0"/>
              </a:endParaRPr>
            </a:p>
          </p:txBody>
        </p:sp>
        <p:sp>
          <p:nvSpPr>
            <p:cNvPr id="259" name="모서리가 둥근 직사각형 119">
              <a:extLst>
                <a:ext uri="{FF2B5EF4-FFF2-40B4-BE49-F238E27FC236}">
                  <a16:creationId xmlns:a16="http://schemas.microsoft.com/office/drawing/2014/main" id="{2D1122A8-5703-4F0C-BC8A-E18AC3A6CBD0}"/>
                </a:ext>
              </a:extLst>
            </p:cNvPr>
            <p:cNvSpPr/>
            <p:nvPr/>
          </p:nvSpPr>
          <p:spPr>
            <a:xfrm>
              <a:off x="6690391" y="2966850"/>
              <a:ext cx="1806484" cy="271444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1pPr>
              <a:lvl2pPr marL="742950" indent="-28575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2pPr>
              <a:lvl3pPr marL="11430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3pPr>
              <a:lvl4pPr marL="16002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4pPr>
              <a:lvl5pPr marL="20574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9pPr>
            </a:lstStyle>
            <a:p>
              <a:pPr algn="ctr">
                <a:defRPr/>
              </a:pPr>
              <a:endParaRPr lang="ko-KR" altLang="en-US" sz="900">
                <a:solidFill>
                  <a:srgbClr val="FFFFFF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66659" name="TextBox 259"/>
            <p:cNvSpPr txBox="1">
              <a:spLocks noChangeArrowheads="1"/>
            </p:cNvSpPr>
            <p:nvPr/>
          </p:nvSpPr>
          <p:spPr bwMode="auto">
            <a:xfrm>
              <a:off x="6813558" y="2988519"/>
              <a:ext cx="1790890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ko-KR" sz="1000">
                  <a:cs typeface="Times New Roman" panose="02020603050405020304" pitchFamily="18" charset="0"/>
                </a:rPr>
                <a:t>DR Resource Manage(VTN)</a:t>
              </a:r>
              <a:endParaRPr lang="ko-KR" altLang="en-US" sz="1000">
                <a:cs typeface="Times New Roman" panose="02020603050405020304" pitchFamily="18" charset="0"/>
              </a:endParaRPr>
            </a:p>
          </p:txBody>
        </p:sp>
        <p:sp>
          <p:nvSpPr>
            <p:cNvPr id="261" name="모서리가 둥근 직사각형 129">
              <a:extLst>
                <a:ext uri="{FF2B5EF4-FFF2-40B4-BE49-F238E27FC236}">
                  <a16:creationId xmlns:a16="http://schemas.microsoft.com/office/drawing/2014/main" id="{94A5BB58-4181-4B60-A75F-B844FC1CD5D3}"/>
                </a:ext>
              </a:extLst>
            </p:cNvPr>
            <p:cNvSpPr/>
            <p:nvPr/>
          </p:nvSpPr>
          <p:spPr>
            <a:xfrm>
              <a:off x="6688804" y="3533549"/>
              <a:ext cx="1806484" cy="619084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1pPr>
              <a:lvl2pPr marL="742950" indent="-28575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2pPr>
              <a:lvl3pPr marL="11430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3pPr>
              <a:lvl4pPr marL="16002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4pPr>
              <a:lvl5pPr marL="20574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9pPr>
            </a:lstStyle>
            <a:p>
              <a:pPr algn="ctr">
                <a:defRPr/>
              </a:pPr>
              <a:endParaRPr lang="ko-KR" altLang="en-US" sz="900">
                <a:solidFill>
                  <a:srgbClr val="FFFFFF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66661" name="TextBox 261"/>
            <p:cNvSpPr txBox="1">
              <a:spLocks noChangeArrowheads="1"/>
            </p:cNvSpPr>
            <p:nvPr/>
          </p:nvSpPr>
          <p:spPr bwMode="auto">
            <a:xfrm>
              <a:off x="6813275" y="3535789"/>
              <a:ext cx="1552532" cy="2539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ko-KR" sz="1000">
                  <a:cs typeface="Times New Roman" panose="02020603050405020304" pitchFamily="18" charset="0"/>
                </a:rPr>
                <a:t>Monitoring (</a:t>
              </a:r>
              <a:r>
                <a:rPr lang="en-US" altLang="ko-KR" sz="1000" b="1">
                  <a:cs typeface="Times New Roman" panose="02020603050405020304" pitchFamily="18" charset="0"/>
                </a:rPr>
                <a:t>EMS</a:t>
              </a:r>
              <a:r>
                <a:rPr lang="en-US" altLang="ko-KR" sz="1000">
                  <a:cs typeface="Times New Roman" panose="02020603050405020304" pitchFamily="18" charset="0"/>
                </a:rPr>
                <a:t>)</a:t>
              </a:r>
              <a:endParaRPr lang="ko-KR" altLang="en-US" sz="1000">
                <a:cs typeface="Times New Roman" panose="02020603050405020304" pitchFamily="18" charset="0"/>
              </a:endParaRPr>
            </a:p>
          </p:txBody>
        </p:sp>
        <p:sp>
          <p:nvSpPr>
            <p:cNvPr id="300" name="모서리가 둥근 직사각형 120">
              <a:extLst>
                <a:ext uri="{FF2B5EF4-FFF2-40B4-BE49-F238E27FC236}">
                  <a16:creationId xmlns:a16="http://schemas.microsoft.com/office/drawing/2014/main" id="{02CB3865-2AC7-434A-A929-21F15EEC1F7F}"/>
                </a:ext>
              </a:extLst>
            </p:cNvPr>
            <p:cNvSpPr/>
            <p:nvPr/>
          </p:nvSpPr>
          <p:spPr>
            <a:xfrm>
              <a:off x="6723727" y="3752610"/>
              <a:ext cx="598457" cy="276207"/>
            </a:xfrm>
            <a:prstGeom prst="round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anchor="ctr"/>
            <a:lstStyle>
              <a:lvl1pPr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1pPr>
              <a:lvl2pPr marL="742950" indent="-28575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2pPr>
              <a:lvl3pPr marL="11430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3pPr>
              <a:lvl4pPr marL="16002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4pPr>
              <a:lvl5pPr marL="20574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9pPr>
            </a:lstStyle>
            <a:p>
              <a:pPr algn="ctr">
                <a:defRPr/>
              </a:pPr>
              <a:r>
                <a:rPr lang="en-US" altLang="ko-KR" sz="1000">
                  <a:solidFill>
                    <a:srgbClr val="000000"/>
                  </a:solidFill>
                  <a:cs typeface="Times New Roman" panose="02020603050405020304" pitchFamily="18" charset="0"/>
                </a:rPr>
                <a:t>Schedule</a:t>
              </a:r>
              <a:endParaRPr lang="ko-KR" altLang="en-US" sz="1000">
                <a:solidFill>
                  <a:srgbClr val="000000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301" name="모서리가 둥근 직사각형 127">
              <a:extLst>
                <a:ext uri="{FF2B5EF4-FFF2-40B4-BE49-F238E27FC236}">
                  <a16:creationId xmlns:a16="http://schemas.microsoft.com/office/drawing/2014/main" id="{F60A380A-B5E0-409F-8C93-8941FD084BF0}"/>
                </a:ext>
              </a:extLst>
            </p:cNvPr>
            <p:cNvSpPr/>
            <p:nvPr/>
          </p:nvSpPr>
          <p:spPr>
            <a:xfrm>
              <a:off x="7360283" y="3752610"/>
              <a:ext cx="542898" cy="276207"/>
            </a:xfrm>
            <a:prstGeom prst="round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anchor="ctr"/>
            <a:lstStyle>
              <a:lvl1pPr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1pPr>
              <a:lvl2pPr marL="742950" indent="-28575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2pPr>
              <a:lvl3pPr marL="11430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3pPr>
              <a:lvl4pPr marL="16002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4pPr>
              <a:lvl5pPr marL="20574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9pPr>
            </a:lstStyle>
            <a:p>
              <a:pPr algn="ctr">
                <a:defRPr/>
              </a:pPr>
              <a:r>
                <a:rPr lang="en-US" altLang="ko-KR" sz="1000">
                  <a:solidFill>
                    <a:srgbClr val="000000"/>
                  </a:solidFill>
                  <a:cs typeface="Times New Roman" panose="02020603050405020304" pitchFamily="18" charset="0"/>
                </a:rPr>
                <a:t>Monitor</a:t>
              </a:r>
              <a:endParaRPr lang="ko-KR" altLang="en-US" sz="1000">
                <a:solidFill>
                  <a:srgbClr val="000000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302" name="모서리가 둥근 직사각형 128">
              <a:extLst>
                <a:ext uri="{FF2B5EF4-FFF2-40B4-BE49-F238E27FC236}">
                  <a16:creationId xmlns:a16="http://schemas.microsoft.com/office/drawing/2014/main" id="{FF592E64-B46D-42DC-B020-4275F36F955C}"/>
                </a:ext>
              </a:extLst>
            </p:cNvPr>
            <p:cNvSpPr/>
            <p:nvPr/>
          </p:nvSpPr>
          <p:spPr>
            <a:xfrm>
              <a:off x="7941278" y="3744673"/>
              <a:ext cx="511149" cy="277794"/>
            </a:xfrm>
            <a:prstGeom prst="round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anchor="ctr"/>
            <a:lstStyle>
              <a:lvl1pPr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1pPr>
              <a:lvl2pPr marL="742950" indent="-28575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2pPr>
              <a:lvl3pPr marL="11430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3pPr>
              <a:lvl4pPr marL="16002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4pPr>
              <a:lvl5pPr marL="20574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9pPr>
            </a:lstStyle>
            <a:p>
              <a:pPr algn="ctr">
                <a:defRPr/>
              </a:pPr>
              <a:r>
                <a:rPr lang="en-US" altLang="ko-KR" sz="1000">
                  <a:solidFill>
                    <a:srgbClr val="000000"/>
                  </a:solidFill>
                  <a:cs typeface="Times New Roman" panose="02020603050405020304" pitchFamily="18" charset="0"/>
                </a:rPr>
                <a:t>Report</a:t>
              </a:r>
              <a:endParaRPr lang="ko-KR" altLang="en-US" sz="1000">
                <a:solidFill>
                  <a:srgbClr val="000000"/>
                </a:solidFill>
                <a:cs typeface="Times New Roman" panose="02020603050405020304" pitchFamily="18" charset="0"/>
              </a:endParaRPr>
            </a:p>
          </p:txBody>
        </p:sp>
        <p:cxnSp>
          <p:nvCxnSpPr>
            <p:cNvPr id="303" name="직선 화살표 연결선 302">
              <a:extLst>
                <a:ext uri="{FF2B5EF4-FFF2-40B4-BE49-F238E27FC236}">
                  <a16:creationId xmlns:a16="http://schemas.microsoft.com/office/drawing/2014/main" id="{8E46091F-8970-4488-B02A-BB89DADF6926}"/>
                </a:ext>
              </a:extLst>
            </p:cNvPr>
            <p:cNvCxnSpPr>
              <a:stCxn id="259" idx="2"/>
              <a:endCxn id="66661" idx="0"/>
            </p:cNvCxnSpPr>
            <p:nvPr/>
          </p:nvCxnSpPr>
          <p:spPr>
            <a:xfrm flipH="1">
              <a:off x="7588871" y="3238294"/>
              <a:ext cx="4763" cy="296843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꺾인 연결선 21">
              <a:extLst>
                <a:ext uri="{FF2B5EF4-FFF2-40B4-BE49-F238E27FC236}">
                  <a16:creationId xmlns:a16="http://schemas.microsoft.com/office/drawing/2014/main" id="{EC0E4A34-B40E-4A64-B8FF-C34211547AC9}"/>
                </a:ext>
              </a:extLst>
            </p:cNvPr>
            <p:cNvCxnSpPr>
              <a:stCxn id="256" idx="3"/>
              <a:endCxn id="259" idx="3"/>
            </p:cNvCxnSpPr>
            <p:nvPr/>
          </p:nvCxnSpPr>
          <p:spPr>
            <a:xfrm>
              <a:off x="8487351" y="2670007"/>
              <a:ext cx="9525" cy="431771"/>
            </a:xfrm>
            <a:prstGeom prst="bentConnector3">
              <a:avLst>
                <a:gd name="adj1" fmla="val 1985205"/>
              </a:avLst>
            </a:prstGeom>
            <a:ln w="19050">
              <a:solidFill>
                <a:srgbClr val="C00000"/>
              </a:solidFill>
              <a:prstDash val="dash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꺾인 연결선 136">
              <a:extLst>
                <a:ext uri="{FF2B5EF4-FFF2-40B4-BE49-F238E27FC236}">
                  <a16:creationId xmlns:a16="http://schemas.microsoft.com/office/drawing/2014/main" id="{6B4D5CE4-FFBD-4505-8AA7-AD8C5B7DCA2A}"/>
                </a:ext>
              </a:extLst>
            </p:cNvPr>
            <p:cNvCxnSpPr>
              <a:stCxn id="259" idx="3"/>
              <a:endCxn id="261" idx="3"/>
            </p:cNvCxnSpPr>
            <p:nvPr/>
          </p:nvCxnSpPr>
          <p:spPr>
            <a:xfrm flipH="1">
              <a:off x="8495289" y="3101778"/>
              <a:ext cx="1587" cy="741314"/>
            </a:xfrm>
            <a:prstGeom prst="bentConnector3">
              <a:avLst>
                <a:gd name="adj1" fmla="val -11503025"/>
              </a:avLst>
            </a:prstGeom>
            <a:ln w="19050">
              <a:solidFill>
                <a:srgbClr val="C00000"/>
              </a:solidFill>
              <a:prstDash val="dash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6615" name="직사각형 306"/>
          <p:cNvSpPr>
            <a:spLocks noChangeArrowheads="1"/>
          </p:cNvSpPr>
          <p:nvPr/>
        </p:nvSpPr>
        <p:spPr bwMode="auto">
          <a:xfrm>
            <a:off x="2941638" y="4926013"/>
            <a:ext cx="711200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ko-KR" sz="900" b="1">
                <a:cs typeface="Times New Roman" panose="02020603050405020304" pitchFamily="18" charset="0"/>
              </a:rPr>
              <a:t>Substation</a:t>
            </a:r>
            <a:endParaRPr lang="ko-KR" altLang="en-US" sz="900" b="1">
              <a:cs typeface="Times New Roman" panose="02020603050405020304" pitchFamily="18" charset="0"/>
            </a:endParaRPr>
          </a:p>
        </p:txBody>
      </p:sp>
      <p:sp>
        <p:nvSpPr>
          <p:cNvPr id="322" name="직사각형 321">
            <a:extLst>
              <a:ext uri="{FF2B5EF4-FFF2-40B4-BE49-F238E27FC236}">
                <a16:creationId xmlns:a16="http://schemas.microsoft.com/office/drawing/2014/main" id="{3B7AAC30-15AF-4FC1-A181-5ECD4C6873B7}"/>
              </a:ext>
            </a:extLst>
          </p:cNvPr>
          <p:cNvSpPr/>
          <p:nvPr/>
        </p:nvSpPr>
        <p:spPr>
          <a:xfrm>
            <a:off x="1565275" y="4121150"/>
            <a:ext cx="531813" cy="339725"/>
          </a:xfrm>
          <a:prstGeom prst="rect">
            <a:avLst/>
          </a:prstGeom>
          <a:solidFill>
            <a:schemeClr val="bg1"/>
          </a:solidFill>
          <a:ln w="25400">
            <a:solidFill>
              <a:srgbClr val="FF000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/>
          <a:lstStyle>
            <a:lvl1pPr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ctr">
              <a:defRPr/>
            </a:pPr>
            <a:r>
              <a:rPr lang="en-US" altLang="ko-KR" sz="800">
                <a:solidFill>
                  <a:srgbClr val="000000"/>
                </a:solidFill>
                <a:cs typeface="Times New Roman" panose="02020603050405020304" pitchFamily="18" charset="0"/>
              </a:rPr>
              <a:t>Smart Meter</a:t>
            </a:r>
            <a:endParaRPr lang="ko-KR" altLang="en-US" sz="800">
              <a:solidFill>
                <a:srgbClr val="000000"/>
              </a:solidFill>
              <a:cs typeface="Times New Roman" panose="02020603050405020304" pitchFamily="18" charset="0"/>
            </a:endParaRPr>
          </a:p>
        </p:txBody>
      </p:sp>
      <p:grpSp>
        <p:nvGrpSpPr>
          <p:cNvPr id="66617" name="그룹 73"/>
          <p:cNvGrpSpPr>
            <a:grpSpLocks/>
          </p:cNvGrpSpPr>
          <p:nvPr/>
        </p:nvGrpSpPr>
        <p:grpSpPr bwMode="auto">
          <a:xfrm>
            <a:off x="1501775" y="3582988"/>
            <a:ext cx="650875" cy="366712"/>
            <a:chOff x="1532129" y="3378474"/>
            <a:chExt cx="651864" cy="366964"/>
          </a:xfrm>
        </p:grpSpPr>
        <p:sp>
          <p:nvSpPr>
            <p:cNvPr id="323" name="직사각형 322">
              <a:extLst>
                <a:ext uri="{FF2B5EF4-FFF2-40B4-BE49-F238E27FC236}">
                  <a16:creationId xmlns:a16="http://schemas.microsoft.com/office/drawing/2014/main" id="{60190865-B3FE-4645-9F18-472BB4EDEA55}"/>
                </a:ext>
              </a:extLst>
            </p:cNvPr>
            <p:cNvSpPr/>
            <p:nvPr/>
          </p:nvSpPr>
          <p:spPr>
            <a:xfrm>
              <a:off x="1532129" y="3378474"/>
              <a:ext cx="651864" cy="366964"/>
            </a:xfrm>
            <a:prstGeom prst="rect">
              <a:avLst/>
            </a:prstGeom>
            <a:solidFill>
              <a:srgbClr val="FFFFD1"/>
            </a:solidFill>
            <a:ln>
              <a:solidFill>
                <a:srgbClr val="19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lvl1pPr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1pPr>
              <a:lvl2pPr marL="742950" indent="-28575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2pPr>
              <a:lvl3pPr marL="11430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3pPr>
              <a:lvl4pPr marL="16002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4pPr>
              <a:lvl5pPr marL="20574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9pPr>
            </a:lstStyle>
            <a:p>
              <a:pPr algn="ctr">
                <a:defRPr/>
              </a:pPr>
              <a:r>
                <a:rPr lang="en-US" altLang="ko-KR" sz="800">
                  <a:cs typeface="Times New Roman" panose="02020603050405020304" pitchFamily="18" charset="0"/>
                </a:rPr>
                <a:t>C-EMA</a:t>
              </a:r>
              <a:endParaRPr lang="ko-KR" altLang="en-US" sz="800">
                <a:cs typeface="Times New Roman" panose="02020603050405020304" pitchFamily="18" charset="0"/>
              </a:endParaRPr>
            </a:p>
          </p:txBody>
        </p:sp>
        <p:sp>
          <p:nvSpPr>
            <p:cNvPr id="324" name="모서리가 둥근 직사각형 150">
              <a:extLst>
                <a:ext uri="{FF2B5EF4-FFF2-40B4-BE49-F238E27FC236}">
                  <a16:creationId xmlns:a16="http://schemas.microsoft.com/office/drawing/2014/main" id="{C84C2FBF-F270-48CD-9801-43769D3DAF45}"/>
                </a:ext>
              </a:extLst>
            </p:cNvPr>
            <p:cNvSpPr/>
            <p:nvPr/>
          </p:nvSpPr>
          <p:spPr>
            <a:xfrm>
              <a:off x="1648193" y="3564339"/>
              <a:ext cx="430866" cy="130264"/>
            </a:xfrm>
            <a:prstGeom prst="round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>
              <a:lvl1pPr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1pPr>
              <a:lvl2pPr marL="742950" indent="-28575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2pPr>
              <a:lvl3pPr marL="11430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3pPr>
              <a:lvl4pPr marL="16002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4pPr>
              <a:lvl5pPr marL="20574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9pPr>
            </a:lstStyle>
            <a:p>
              <a:pPr algn="ctr">
                <a:defRPr/>
              </a:pPr>
              <a:r>
                <a:rPr lang="en-US" altLang="ko-KR" sz="700">
                  <a:solidFill>
                    <a:srgbClr val="000000"/>
                  </a:solidFill>
                </a:rPr>
                <a:t>VEN</a:t>
              </a:r>
              <a:endParaRPr lang="ko-KR" altLang="en-US" sz="700">
                <a:solidFill>
                  <a:srgbClr val="000000"/>
                </a:solidFill>
              </a:endParaRPr>
            </a:p>
          </p:txBody>
        </p:sp>
      </p:grpSp>
      <p:cxnSp>
        <p:nvCxnSpPr>
          <p:cNvPr id="325" name="꺾인 연결선 80">
            <a:extLst>
              <a:ext uri="{FF2B5EF4-FFF2-40B4-BE49-F238E27FC236}">
                <a16:creationId xmlns:a16="http://schemas.microsoft.com/office/drawing/2014/main" id="{43ECD215-4B82-4B3B-8C3C-E37D855EFA96}"/>
              </a:ext>
            </a:extLst>
          </p:cNvPr>
          <p:cNvCxnSpPr>
            <a:stCxn id="322" idx="2"/>
            <a:endCxn id="174" idx="0"/>
          </p:cNvCxnSpPr>
          <p:nvPr/>
        </p:nvCxnSpPr>
        <p:spPr>
          <a:xfrm rot="16200000" flipH="1">
            <a:off x="1893887" y="4397376"/>
            <a:ext cx="500063" cy="627062"/>
          </a:xfrm>
          <a:prstGeom prst="bentConnector3">
            <a:avLst>
              <a:gd name="adj1" fmla="val 64968"/>
            </a:avLst>
          </a:prstGeom>
          <a:ln w="19050">
            <a:solidFill>
              <a:srgbClr val="FF0000"/>
            </a:solidFill>
            <a:prstDash val="dash"/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66619" name="그룹 24"/>
          <p:cNvGrpSpPr>
            <a:grpSpLocks/>
          </p:cNvGrpSpPr>
          <p:nvPr/>
        </p:nvGrpSpPr>
        <p:grpSpPr bwMode="auto">
          <a:xfrm>
            <a:off x="4884738" y="5099050"/>
            <a:ext cx="669925" cy="1174750"/>
            <a:chOff x="3007732" y="4988476"/>
            <a:chExt cx="671059" cy="1173698"/>
          </a:xfrm>
        </p:grpSpPr>
        <p:sp>
          <p:nvSpPr>
            <p:cNvPr id="328" name="직사각형 327">
              <a:extLst>
                <a:ext uri="{FF2B5EF4-FFF2-40B4-BE49-F238E27FC236}">
                  <a16:creationId xmlns:a16="http://schemas.microsoft.com/office/drawing/2014/main" id="{FCD65B6E-4A86-4FB7-8FEB-98B11666DB96}"/>
                </a:ext>
              </a:extLst>
            </p:cNvPr>
            <p:cNvSpPr/>
            <p:nvPr/>
          </p:nvSpPr>
          <p:spPr>
            <a:xfrm>
              <a:off x="3007732" y="4988476"/>
              <a:ext cx="671059" cy="117369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lvl1pPr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1pPr>
              <a:lvl2pPr marL="742950" indent="-28575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2pPr>
              <a:lvl3pPr marL="11430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3pPr>
              <a:lvl4pPr marL="16002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4pPr>
              <a:lvl5pPr marL="20574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9pPr>
            </a:lstStyle>
            <a:p>
              <a:pPr algn="ctr">
                <a:defRPr/>
              </a:pPr>
              <a:r>
                <a:rPr lang="en-US" altLang="ko-KR" sz="900" b="1">
                  <a:cs typeface="Times New Roman" panose="02020603050405020304" pitchFamily="18" charset="0"/>
                </a:rPr>
                <a:t>MDMS</a:t>
              </a:r>
            </a:p>
            <a:p>
              <a:pPr algn="ctr">
                <a:defRPr/>
              </a:pPr>
              <a:r>
                <a:rPr lang="en-US" altLang="ko-KR" sz="900" b="1">
                  <a:cs typeface="Times New Roman" panose="02020603050405020304" pitchFamily="18" charset="0"/>
                </a:rPr>
                <a:t>(AMI)</a:t>
              </a:r>
              <a:endParaRPr lang="ko-KR" altLang="en-US" sz="900" b="1">
                <a:cs typeface="Times New Roman" panose="02020603050405020304" pitchFamily="18" charset="0"/>
              </a:endParaRPr>
            </a:p>
          </p:txBody>
        </p:sp>
        <p:pic>
          <p:nvPicPr>
            <p:cNvPr id="66646" name="Picture 2" descr="computer icon transparent에 대한 이미지 검색결과">
              <a:hlinkClick r:id="rId11"/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68736" y="5444222"/>
              <a:ext cx="542261" cy="5930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6647" name="Picture 4" descr="graph icon transparent에 대한 이미지 검색결과">
              <a:hlinkClick r:id="rId13"/>
            </p:cNvPr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79080" y="5492798"/>
              <a:ext cx="381648" cy="3766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6648" name="Picture 6" descr="graph icon transparent에 대한 이미지 검색결과">
              <a:hlinkClick r:id="rId15"/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11677" y="5497510"/>
              <a:ext cx="165340" cy="1631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6649" name="Picture 8" descr="graph icon transparent에 대한 이미지 검색결과">
              <a:hlinkClick r:id="rId17"/>
            </p:cNvPr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10882" y="5673425"/>
              <a:ext cx="165221" cy="1630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66620" name="그룹 1"/>
          <p:cNvGrpSpPr>
            <a:grpSpLocks/>
          </p:cNvGrpSpPr>
          <p:nvPr/>
        </p:nvGrpSpPr>
        <p:grpSpPr bwMode="auto">
          <a:xfrm>
            <a:off x="1536700" y="1671638"/>
            <a:ext cx="571500" cy="642937"/>
            <a:chOff x="1534660" y="1742197"/>
            <a:chExt cx="571504" cy="642942"/>
          </a:xfrm>
        </p:grpSpPr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60190865-B3FE-4645-9F18-472BB4EDEA55}"/>
                </a:ext>
              </a:extLst>
            </p:cNvPr>
            <p:cNvSpPr/>
            <p:nvPr/>
          </p:nvSpPr>
          <p:spPr>
            <a:xfrm>
              <a:off x="1534660" y="1742197"/>
              <a:ext cx="571504" cy="64294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19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lvl1pPr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1pPr>
              <a:lvl2pPr marL="742950" indent="-28575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2pPr>
              <a:lvl3pPr marL="11430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3pPr>
              <a:lvl4pPr marL="16002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4pPr>
              <a:lvl5pPr marL="20574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9pPr>
            </a:lstStyle>
            <a:p>
              <a:pPr algn="ctr">
                <a:defRPr/>
              </a:pPr>
              <a:r>
                <a:rPr lang="en-US" altLang="ko-KR" sz="800">
                  <a:cs typeface="Times New Roman" panose="02020603050405020304" pitchFamily="18" charset="0"/>
                </a:rPr>
                <a:t>S-EMA</a:t>
              </a:r>
              <a:endParaRPr lang="ko-KR" altLang="en-US" sz="800">
                <a:cs typeface="Times New Roman" panose="02020603050405020304" pitchFamily="18" charset="0"/>
              </a:endParaRPr>
            </a:p>
          </p:txBody>
        </p:sp>
        <p:sp>
          <p:nvSpPr>
            <p:cNvPr id="122" name="모서리가 둥근 직사각형 150">
              <a:extLst>
                <a:ext uri="{FF2B5EF4-FFF2-40B4-BE49-F238E27FC236}">
                  <a16:creationId xmlns:a16="http://schemas.microsoft.com/office/drawing/2014/main" id="{C84C2FBF-F270-48CD-9801-43769D3DAF45}"/>
                </a:ext>
              </a:extLst>
            </p:cNvPr>
            <p:cNvSpPr/>
            <p:nvPr/>
          </p:nvSpPr>
          <p:spPr>
            <a:xfrm>
              <a:off x="1606099" y="1969211"/>
              <a:ext cx="430215" cy="130176"/>
            </a:xfrm>
            <a:prstGeom prst="round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>
              <a:lvl1pPr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1pPr>
              <a:lvl2pPr marL="742950" indent="-28575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2pPr>
              <a:lvl3pPr marL="11430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3pPr>
              <a:lvl4pPr marL="16002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4pPr>
              <a:lvl5pPr marL="20574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9pPr>
            </a:lstStyle>
            <a:p>
              <a:pPr algn="ctr">
                <a:defRPr/>
              </a:pPr>
              <a:r>
                <a:rPr lang="en-US" altLang="ko-KR" sz="700">
                  <a:solidFill>
                    <a:srgbClr val="000000"/>
                  </a:solidFill>
                </a:rPr>
                <a:t>VEN</a:t>
              </a:r>
              <a:endParaRPr lang="ko-KR" altLang="en-US" sz="700">
                <a:solidFill>
                  <a:srgbClr val="000000"/>
                </a:solidFill>
              </a:endParaRPr>
            </a:p>
          </p:txBody>
        </p:sp>
        <p:sp>
          <p:nvSpPr>
            <p:cNvPr id="123" name="모서리가 둥근 직사각형 150">
              <a:extLst>
                <a:ext uri="{FF2B5EF4-FFF2-40B4-BE49-F238E27FC236}">
                  <a16:creationId xmlns:a16="http://schemas.microsoft.com/office/drawing/2014/main" id="{C84C2FBF-F270-48CD-9801-43769D3DAF45}"/>
                </a:ext>
              </a:extLst>
            </p:cNvPr>
            <p:cNvSpPr/>
            <p:nvPr/>
          </p:nvSpPr>
          <p:spPr>
            <a:xfrm>
              <a:off x="1606099" y="2170825"/>
              <a:ext cx="430215" cy="130176"/>
            </a:xfrm>
            <a:prstGeom prst="round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>
              <a:lvl1pPr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1pPr>
              <a:lvl2pPr marL="742950" indent="-28575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2pPr>
              <a:lvl3pPr marL="11430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3pPr>
              <a:lvl4pPr marL="16002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4pPr>
              <a:lvl5pPr marL="20574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9pPr>
            </a:lstStyle>
            <a:p>
              <a:pPr algn="ctr">
                <a:defRPr/>
              </a:pPr>
              <a:r>
                <a:rPr lang="en-US" altLang="ko-KR" sz="700">
                  <a:solidFill>
                    <a:srgbClr val="000000"/>
                  </a:solidFill>
                </a:rPr>
                <a:t>VTN</a:t>
              </a:r>
              <a:endParaRPr lang="ko-KR" altLang="en-US" sz="700">
                <a:solidFill>
                  <a:srgbClr val="000000"/>
                </a:solidFill>
              </a:endParaRPr>
            </a:p>
          </p:txBody>
        </p:sp>
      </p:grpSp>
      <p:cxnSp>
        <p:nvCxnSpPr>
          <p:cNvPr id="66621" name="꺾인 연결선 13"/>
          <p:cNvCxnSpPr>
            <a:cxnSpLocks noChangeShapeType="1"/>
            <a:stCxn id="121" idx="3"/>
            <a:endCxn id="161" idx="1"/>
          </p:cNvCxnSpPr>
          <p:nvPr/>
        </p:nvCxnSpPr>
        <p:spPr bwMode="auto">
          <a:xfrm flipV="1">
            <a:off x="2108200" y="1925638"/>
            <a:ext cx="1103313" cy="68262"/>
          </a:xfrm>
          <a:prstGeom prst="bentConnector3">
            <a:avLst>
              <a:gd name="adj1" fmla="val 50000"/>
            </a:avLst>
          </a:prstGeom>
          <a:noFill/>
          <a:ln w="12700" algn="ctr">
            <a:solidFill>
              <a:srgbClr val="1966FF"/>
            </a:solidFill>
            <a:prstDash val="sysDash"/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6622" name="직사각형 23"/>
          <p:cNvSpPr>
            <a:spLocks noChangeArrowheads="1"/>
          </p:cNvSpPr>
          <p:nvPr/>
        </p:nvSpPr>
        <p:spPr bwMode="auto">
          <a:xfrm>
            <a:off x="2989263" y="1254125"/>
            <a:ext cx="2752725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r>
              <a:rPr lang="en-US" altLang="ko-KR" sz="1200" b="1">
                <a:cs typeface="Times New Roman" panose="02020603050405020304" pitchFamily="18" charset="0"/>
              </a:rPr>
              <a:t> Energy Service Provider(e.g. KEPCO)</a:t>
            </a: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FCD65B6E-4A86-4FB7-8FEB-98B11666DB96}"/>
              </a:ext>
            </a:extLst>
          </p:cNvPr>
          <p:cNvSpPr/>
          <p:nvPr/>
        </p:nvSpPr>
        <p:spPr>
          <a:xfrm>
            <a:off x="2338388" y="4960938"/>
            <a:ext cx="236537" cy="4953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lvl1pPr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ctr">
              <a:defRPr/>
            </a:pPr>
            <a:r>
              <a:rPr lang="en-US" altLang="ko-KR" sz="900" b="1">
                <a:cs typeface="Times New Roman" panose="02020603050405020304" pitchFamily="18" charset="0"/>
              </a:rPr>
              <a:t>DCU</a:t>
            </a:r>
            <a:endParaRPr lang="ko-KR" altLang="en-US" sz="900" b="1">
              <a:cs typeface="Times New Roman" panose="02020603050405020304" pitchFamily="18" charset="0"/>
            </a:endParaRPr>
          </a:p>
        </p:txBody>
      </p:sp>
      <p:cxnSp>
        <p:nvCxnSpPr>
          <p:cNvPr id="66624" name="꺾인 연결선 181"/>
          <p:cNvCxnSpPr>
            <a:cxnSpLocks noChangeShapeType="1"/>
            <a:endCxn id="254" idx="1"/>
          </p:cNvCxnSpPr>
          <p:nvPr/>
        </p:nvCxnSpPr>
        <p:spPr bwMode="auto">
          <a:xfrm>
            <a:off x="5484813" y="2441575"/>
            <a:ext cx="958850" cy="717550"/>
          </a:xfrm>
          <a:prstGeom prst="bentConnector3">
            <a:avLst>
              <a:gd name="adj1" fmla="val 50000"/>
            </a:avLst>
          </a:prstGeom>
          <a:noFill/>
          <a:ln w="12700" algn="ctr">
            <a:solidFill>
              <a:srgbClr val="1966FF"/>
            </a:solidFill>
            <a:prstDash val="sysDash"/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6" name="Shape 217">
            <a:extLst>
              <a:ext uri="{FF2B5EF4-FFF2-40B4-BE49-F238E27FC236}">
                <a16:creationId xmlns:a16="http://schemas.microsoft.com/office/drawing/2014/main" id="{F3A31439-7382-4AC8-98BC-50C3641073D5}"/>
              </a:ext>
            </a:extLst>
          </p:cNvPr>
          <p:cNvCxnSpPr>
            <a:stCxn id="323" idx="1"/>
            <a:endCxn id="218" idx="0"/>
          </p:cNvCxnSpPr>
          <p:nvPr/>
        </p:nvCxnSpPr>
        <p:spPr>
          <a:xfrm rot="10800000" flipV="1">
            <a:off x="571500" y="3767138"/>
            <a:ext cx="930275" cy="90487"/>
          </a:xfrm>
          <a:prstGeom prst="bentConnector2">
            <a:avLst/>
          </a:prstGeom>
          <a:ln w="15875">
            <a:solidFill>
              <a:srgbClr val="1966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꺾인 연결선 201">
            <a:extLst>
              <a:ext uri="{FF2B5EF4-FFF2-40B4-BE49-F238E27FC236}">
                <a16:creationId xmlns:a16="http://schemas.microsoft.com/office/drawing/2014/main" id="{AFE5F08C-A30C-429C-AAC9-1100D2B47DEF}"/>
              </a:ext>
            </a:extLst>
          </p:cNvPr>
          <p:cNvCxnSpPr>
            <a:stCxn id="323" idx="1"/>
            <a:endCxn id="219" idx="0"/>
          </p:cNvCxnSpPr>
          <p:nvPr/>
        </p:nvCxnSpPr>
        <p:spPr>
          <a:xfrm rot="10800000" flipV="1">
            <a:off x="571500" y="3767138"/>
            <a:ext cx="930275" cy="320675"/>
          </a:xfrm>
          <a:prstGeom prst="bentConnector2">
            <a:avLst/>
          </a:prstGeom>
          <a:ln w="19050"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2" name="꺾인 연결선 201">
            <a:extLst>
              <a:ext uri="{FF2B5EF4-FFF2-40B4-BE49-F238E27FC236}">
                <a16:creationId xmlns:a16="http://schemas.microsoft.com/office/drawing/2014/main" id="{AFE5F08C-A30C-429C-AAC9-1100D2B47DEF}"/>
              </a:ext>
            </a:extLst>
          </p:cNvPr>
          <p:cNvCxnSpPr>
            <a:stCxn id="323" idx="1"/>
            <a:endCxn id="220" idx="0"/>
          </p:cNvCxnSpPr>
          <p:nvPr/>
        </p:nvCxnSpPr>
        <p:spPr>
          <a:xfrm rot="10800000" flipV="1">
            <a:off x="571500" y="3767138"/>
            <a:ext cx="930275" cy="550862"/>
          </a:xfrm>
          <a:prstGeom prst="bentConnector2">
            <a:avLst/>
          </a:prstGeom>
          <a:ln w="19050">
            <a:solidFill>
              <a:schemeClr val="accent2"/>
            </a:solidFill>
            <a:prstDash val="sys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F86B02D6-2E27-4E01-AD01-9CC433104E20}"/>
              </a:ext>
            </a:extLst>
          </p:cNvPr>
          <p:cNvSpPr/>
          <p:nvPr/>
        </p:nvSpPr>
        <p:spPr>
          <a:xfrm>
            <a:off x="147638" y="3857625"/>
            <a:ext cx="847725" cy="141288"/>
          </a:xfrm>
          <a:prstGeom prst="rect">
            <a:avLst/>
          </a:prstGeom>
          <a:solidFill>
            <a:schemeClr val="bg1"/>
          </a:solidFill>
          <a:ln>
            <a:solidFill>
              <a:srgbClr val="19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/>
          <a:lstStyle>
            <a:lvl1pPr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defRPr/>
            </a:pPr>
            <a:r>
              <a:rPr lang="en-US" altLang="ko-KR" sz="600">
                <a:cs typeface="Times New Roman" panose="02020603050405020304" pitchFamily="18" charset="0"/>
              </a:rPr>
              <a:t>Air Conditioner (EMA)</a:t>
            </a:r>
            <a:endParaRPr lang="ko-KR" altLang="en-US" sz="600">
              <a:cs typeface="Times New Roman" panose="02020603050405020304" pitchFamily="18" charset="0"/>
            </a:endParaRPr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4D149E00-9509-43DB-95EF-24B6BECF8935}"/>
              </a:ext>
            </a:extLst>
          </p:cNvPr>
          <p:cNvSpPr/>
          <p:nvPr/>
        </p:nvSpPr>
        <p:spPr>
          <a:xfrm>
            <a:off x="147638" y="4087813"/>
            <a:ext cx="847725" cy="141287"/>
          </a:xfrm>
          <a:prstGeom prst="rect">
            <a:avLst/>
          </a:prstGeom>
          <a:solidFill>
            <a:schemeClr val="bg1"/>
          </a:solidFill>
          <a:ln>
            <a:solidFill>
              <a:srgbClr val="19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/>
          <a:lstStyle>
            <a:lvl1pPr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defRPr/>
            </a:pPr>
            <a:r>
              <a:rPr lang="en-US" altLang="ko-KR" sz="600">
                <a:cs typeface="Times New Roman" panose="02020603050405020304" pitchFamily="18" charset="0"/>
              </a:rPr>
              <a:t>Refrigerator (EMA)</a:t>
            </a:r>
            <a:endParaRPr lang="ko-KR" altLang="en-US" sz="600">
              <a:cs typeface="Times New Roman" panose="02020603050405020304" pitchFamily="18" charset="0"/>
            </a:endParaRPr>
          </a:p>
        </p:txBody>
      </p:sp>
      <p:cxnSp>
        <p:nvCxnSpPr>
          <p:cNvPr id="235" name="Shape 217">
            <a:extLst>
              <a:ext uri="{FF2B5EF4-FFF2-40B4-BE49-F238E27FC236}">
                <a16:creationId xmlns:a16="http://schemas.microsoft.com/office/drawing/2014/main" id="{F3A31439-7382-4AC8-98BC-50C3641073D5}"/>
              </a:ext>
            </a:extLst>
          </p:cNvPr>
          <p:cNvCxnSpPr>
            <a:stCxn id="323" idx="3"/>
            <a:endCxn id="123" idx="3"/>
          </p:cNvCxnSpPr>
          <p:nvPr/>
        </p:nvCxnSpPr>
        <p:spPr>
          <a:xfrm flipH="1" flipV="1">
            <a:off x="2038350" y="2165350"/>
            <a:ext cx="114300" cy="1601788"/>
          </a:xfrm>
          <a:prstGeom prst="bentConnector3">
            <a:avLst>
              <a:gd name="adj1" fmla="val -199677"/>
            </a:avLst>
          </a:prstGeom>
          <a:ln w="15875">
            <a:solidFill>
              <a:srgbClr val="1966FF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631" name="직사각형 191"/>
          <p:cNvSpPr>
            <a:spLocks noChangeArrowheads="1"/>
          </p:cNvSpPr>
          <p:nvPr/>
        </p:nvSpPr>
        <p:spPr bwMode="auto">
          <a:xfrm>
            <a:off x="4564063" y="2611438"/>
            <a:ext cx="1185862" cy="430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ko-KR" sz="1100" b="1">
                <a:cs typeface="Times New Roman" panose="02020603050405020304" pitchFamily="18" charset="0"/>
              </a:rPr>
              <a:t> DRMS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ko-KR" sz="1100">
                <a:cs typeface="Times New Roman" panose="02020603050405020304" pitchFamily="18" charset="0"/>
              </a:rPr>
              <a:t>(service provider)</a:t>
            </a:r>
            <a:endParaRPr lang="en-US" altLang="ko-KR" sz="1100" b="1">
              <a:cs typeface="Times New Roman" panose="02020603050405020304" pitchFamily="18" charset="0"/>
            </a:endParaRPr>
          </a:p>
        </p:txBody>
      </p:sp>
      <p:grpSp>
        <p:nvGrpSpPr>
          <p:cNvPr id="66632" name="그룹 38"/>
          <p:cNvGrpSpPr>
            <a:grpSpLocks/>
          </p:cNvGrpSpPr>
          <p:nvPr/>
        </p:nvGrpSpPr>
        <p:grpSpPr bwMode="auto">
          <a:xfrm>
            <a:off x="4802188" y="1601788"/>
            <a:ext cx="766762" cy="560387"/>
            <a:chOff x="4788024" y="1602936"/>
            <a:chExt cx="766638" cy="560033"/>
          </a:xfrm>
        </p:grpSpPr>
        <p:sp>
          <p:nvSpPr>
            <p:cNvPr id="277" name="모서리가 둥근 직사각형 206">
              <a:extLst>
                <a:ext uri="{FF2B5EF4-FFF2-40B4-BE49-F238E27FC236}">
                  <a16:creationId xmlns:a16="http://schemas.microsoft.com/office/drawing/2014/main" id="{6620A669-7D14-4545-8548-43C83D4FC4AB}"/>
                </a:ext>
              </a:extLst>
            </p:cNvPr>
            <p:cNvSpPr/>
            <p:nvPr/>
          </p:nvSpPr>
          <p:spPr bwMode="auto">
            <a:xfrm>
              <a:off x="4830879" y="1796489"/>
              <a:ext cx="630136" cy="144371"/>
            </a:xfrm>
            <a:prstGeom prst="round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>
              <a:lvl1pPr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1pPr>
              <a:lvl2pPr marL="742950" indent="-28575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2pPr>
              <a:lvl3pPr marL="11430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3pPr>
              <a:lvl4pPr marL="16002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4pPr>
              <a:lvl5pPr marL="20574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9pPr>
            </a:lstStyle>
            <a:p>
              <a:pPr algn="ctr">
                <a:defRPr/>
              </a:pPr>
              <a:r>
                <a:rPr lang="en-US" altLang="ko-KR" sz="800">
                  <a:solidFill>
                    <a:srgbClr val="000000"/>
                  </a:solidFill>
                  <a:cs typeface="Times New Roman" panose="02020603050405020304" pitchFamily="18" charset="0"/>
                </a:rPr>
                <a:t>Schedule</a:t>
              </a:r>
              <a:endParaRPr lang="ko-KR" altLang="en-US" sz="800">
                <a:solidFill>
                  <a:srgbClr val="000000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278" name="모서리가 둥근 직사각형 207">
              <a:extLst>
                <a:ext uri="{FF2B5EF4-FFF2-40B4-BE49-F238E27FC236}">
                  <a16:creationId xmlns:a16="http://schemas.microsoft.com/office/drawing/2014/main" id="{B914F06F-AAA2-4FE0-8EDB-AD2BDFB49807}"/>
                </a:ext>
              </a:extLst>
            </p:cNvPr>
            <p:cNvSpPr/>
            <p:nvPr/>
          </p:nvSpPr>
          <p:spPr bwMode="auto">
            <a:xfrm>
              <a:off x="4811832" y="2004319"/>
              <a:ext cx="349194" cy="139612"/>
            </a:xfrm>
            <a:prstGeom prst="round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lIns="0" tIns="0" rIns="0" bIns="0" anchor="ctr"/>
            <a:lstStyle>
              <a:lvl1pPr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1pPr>
              <a:lvl2pPr marL="742950" indent="-28575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2pPr>
              <a:lvl3pPr marL="11430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3pPr>
              <a:lvl4pPr marL="16002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4pPr>
              <a:lvl5pPr marL="20574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9pPr>
            </a:lstStyle>
            <a:p>
              <a:pPr algn="ctr">
                <a:defRPr/>
              </a:pPr>
              <a:r>
                <a:rPr lang="en-US" altLang="ko-KR" sz="800">
                  <a:solidFill>
                    <a:srgbClr val="000000"/>
                  </a:solidFill>
                  <a:cs typeface="Times New Roman" panose="02020603050405020304" pitchFamily="18" charset="0"/>
                </a:rPr>
                <a:t>Monitor</a:t>
              </a:r>
              <a:endParaRPr lang="ko-KR" altLang="en-US" sz="800">
                <a:solidFill>
                  <a:srgbClr val="000000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310" name="직사각형 309">
              <a:extLst>
                <a:ext uri="{FF2B5EF4-FFF2-40B4-BE49-F238E27FC236}">
                  <a16:creationId xmlns:a16="http://schemas.microsoft.com/office/drawing/2014/main" id="{F61E7EAE-9569-4D8E-9B20-2840397563E7}"/>
                </a:ext>
              </a:extLst>
            </p:cNvPr>
            <p:cNvSpPr/>
            <p:nvPr/>
          </p:nvSpPr>
          <p:spPr bwMode="auto">
            <a:xfrm>
              <a:off x="4788024" y="1772691"/>
              <a:ext cx="766638" cy="390278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tIns="0"/>
            <a:lstStyle>
              <a:lvl1pPr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1pPr>
              <a:lvl2pPr marL="742950" indent="-28575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2pPr>
              <a:lvl3pPr marL="11430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3pPr>
              <a:lvl4pPr marL="16002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4pPr>
              <a:lvl5pPr marL="20574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9pPr>
            </a:lstStyle>
            <a:p>
              <a:pPr algn="ctr">
                <a:defRPr/>
              </a:pPr>
              <a:endParaRPr lang="en-US" altLang="ko-KR" sz="900" b="1">
                <a:cs typeface="Times New Roman" panose="02020603050405020304" pitchFamily="18" charset="0"/>
              </a:endParaRPr>
            </a:p>
            <a:p>
              <a:pPr algn="ctr">
                <a:defRPr/>
              </a:pPr>
              <a:endParaRPr lang="en-US" altLang="ko-KR" sz="900" b="1">
                <a:cs typeface="Times New Roman" panose="02020603050405020304" pitchFamily="18" charset="0"/>
              </a:endParaRPr>
            </a:p>
            <a:p>
              <a:pPr algn="ctr">
                <a:defRPr/>
              </a:pPr>
              <a:endParaRPr lang="en-US" altLang="ko-KR" sz="500" b="1">
                <a:cs typeface="Times New Roman" panose="02020603050405020304" pitchFamily="18" charset="0"/>
              </a:endParaRPr>
            </a:p>
            <a:p>
              <a:pPr algn="ctr">
                <a:defRPr/>
              </a:pPr>
              <a:endParaRPr lang="en-US" altLang="ko-KR" sz="900" b="1">
                <a:cs typeface="Times New Roman" panose="02020603050405020304" pitchFamily="18" charset="0"/>
              </a:endParaRPr>
            </a:p>
            <a:p>
              <a:pPr algn="ctr">
                <a:defRPr/>
              </a:pPr>
              <a:endParaRPr lang="en-US" altLang="ko-KR" sz="900" b="1">
                <a:cs typeface="Times New Roman" panose="02020603050405020304" pitchFamily="18" charset="0"/>
              </a:endParaRPr>
            </a:p>
            <a:p>
              <a:pPr algn="ctr">
                <a:defRPr/>
              </a:pPr>
              <a:endParaRPr lang="en-US" altLang="ko-KR" sz="900" b="1">
                <a:cs typeface="Times New Roman" panose="02020603050405020304" pitchFamily="18" charset="0"/>
              </a:endParaRPr>
            </a:p>
            <a:p>
              <a:pPr algn="ctr">
                <a:defRPr/>
              </a:pPr>
              <a:endParaRPr lang="en-US" altLang="ko-KR" sz="900" b="1">
                <a:cs typeface="Times New Roman" panose="02020603050405020304" pitchFamily="18" charset="0"/>
              </a:endParaRPr>
            </a:p>
            <a:p>
              <a:pPr algn="ctr">
                <a:defRPr/>
              </a:pPr>
              <a:endParaRPr lang="en-US" altLang="ko-KR" sz="900" b="1">
                <a:cs typeface="Times New Roman" panose="02020603050405020304" pitchFamily="18" charset="0"/>
              </a:endParaRPr>
            </a:p>
          </p:txBody>
        </p:sp>
        <p:sp>
          <p:nvSpPr>
            <p:cNvPr id="152" name="모서리가 둥근 직사각형 207">
              <a:extLst>
                <a:ext uri="{FF2B5EF4-FFF2-40B4-BE49-F238E27FC236}">
                  <a16:creationId xmlns:a16="http://schemas.microsoft.com/office/drawing/2014/main" id="{B914F06F-AAA2-4FE0-8EDB-AD2BDFB49807}"/>
                </a:ext>
              </a:extLst>
            </p:cNvPr>
            <p:cNvSpPr/>
            <p:nvPr/>
          </p:nvSpPr>
          <p:spPr bwMode="auto">
            <a:xfrm>
              <a:off x="5191184" y="2010665"/>
              <a:ext cx="349194" cy="138026"/>
            </a:xfrm>
            <a:prstGeom prst="round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lIns="0" tIns="0" rIns="0" bIns="0" anchor="ctr"/>
            <a:lstStyle>
              <a:lvl1pPr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1pPr>
              <a:lvl2pPr marL="742950" indent="-28575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2pPr>
              <a:lvl3pPr marL="11430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3pPr>
              <a:lvl4pPr marL="16002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4pPr>
              <a:lvl5pPr marL="20574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9pPr>
            </a:lstStyle>
            <a:p>
              <a:pPr algn="ctr">
                <a:defRPr/>
              </a:pPr>
              <a:r>
                <a:rPr lang="en-US" altLang="ko-KR" sz="800">
                  <a:solidFill>
                    <a:srgbClr val="000000"/>
                  </a:solidFill>
                  <a:cs typeface="Times New Roman" panose="02020603050405020304" pitchFamily="18" charset="0"/>
                </a:rPr>
                <a:t>Report</a:t>
              </a:r>
              <a:endParaRPr lang="ko-KR" altLang="en-US" sz="800">
                <a:solidFill>
                  <a:srgbClr val="000000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66641" name="직사각형 310"/>
            <p:cNvSpPr>
              <a:spLocks noChangeArrowheads="1"/>
            </p:cNvSpPr>
            <p:nvPr/>
          </p:nvSpPr>
          <p:spPr bwMode="auto">
            <a:xfrm>
              <a:off x="5086081" y="1602936"/>
              <a:ext cx="335596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36000" tIns="0" rIns="3600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ko-KR" sz="1000">
                  <a:cs typeface="Times New Roman" panose="02020603050405020304" pitchFamily="18" charset="0"/>
                </a:rPr>
                <a:t>EMS</a:t>
              </a:r>
              <a:endParaRPr lang="en-US" altLang="ko-KR" sz="1100">
                <a:cs typeface="Times New Roman" panose="02020603050405020304" pitchFamily="18" charset="0"/>
              </a:endParaRPr>
            </a:p>
          </p:txBody>
        </p:sp>
      </p:grpSp>
      <p:sp>
        <p:nvSpPr>
          <p:cNvPr id="66633" name="TextBox 3"/>
          <p:cNvSpPr txBox="1">
            <a:spLocks noChangeArrowheads="1"/>
          </p:cNvSpPr>
          <p:nvPr/>
        </p:nvSpPr>
        <p:spPr bwMode="auto">
          <a:xfrm>
            <a:off x="2273300" y="1558925"/>
            <a:ext cx="590550" cy="15398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6000" tIns="0" rIns="36000" bIns="0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ko-KR" sz="1000" dirty="0" err="1"/>
              <a:t>openADR</a:t>
            </a:r>
            <a:endParaRPr lang="ko-KR" altLang="en-US" sz="1000" dirty="0"/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9132767D-914D-4DB3-AE85-E5FAB531D9BE}"/>
              </a:ext>
            </a:extLst>
          </p:cNvPr>
          <p:cNvSpPr/>
          <p:nvPr/>
        </p:nvSpPr>
        <p:spPr>
          <a:xfrm>
            <a:off x="7790295" y="124333"/>
            <a:ext cx="189110" cy="2859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anchor="ctr"/>
          <a:lstStyle/>
          <a:p>
            <a:pPr algn="ctr">
              <a:lnSpc>
                <a:spcPts val="1000"/>
              </a:lnSpc>
              <a:defRPr/>
            </a:pPr>
            <a:r>
              <a:rPr lang="en-US" altLang="ko-KR" sz="900" dirty="0">
                <a:solidFill>
                  <a:schemeClr val="tx1"/>
                </a:solidFill>
              </a:rPr>
              <a:t>GW</a:t>
            </a:r>
            <a:endParaRPr lang="ko-KR" altLang="en-US" sz="500" dirty="0"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  <p:cxnSp>
        <p:nvCxnSpPr>
          <p:cNvPr id="136" name="꺾인 연결선 195">
            <a:extLst>
              <a:ext uri="{FF2B5EF4-FFF2-40B4-BE49-F238E27FC236}">
                <a16:creationId xmlns:a16="http://schemas.microsoft.com/office/drawing/2014/main" id="{788A7CFE-5172-4C26-963D-141F14D4E1AF}"/>
              </a:ext>
            </a:extLst>
          </p:cNvPr>
          <p:cNvCxnSpPr>
            <a:endCxn id="220" idx="3"/>
          </p:cNvCxnSpPr>
          <p:nvPr/>
        </p:nvCxnSpPr>
        <p:spPr>
          <a:xfrm rot="16200000" flipV="1">
            <a:off x="732632" y="4652169"/>
            <a:ext cx="646112" cy="120650"/>
          </a:xfrm>
          <a:prstGeom prst="bentConnector2">
            <a:avLst/>
          </a:prstGeom>
          <a:ln w="19050">
            <a:prstDash val="solid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636" name="TextBox 3"/>
          <p:cNvSpPr txBox="1">
            <a:spLocks noChangeArrowheads="1"/>
          </p:cNvSpPr>
          <p:nvPr/>
        </p:nvSpPr>
        <p:spPr bwMode="auto">
          <a:xfrm>
            <a:off x="3113088" y="1568450"/>
            <a:ext cx="817562" cy="15398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6000" tIns="0" rIns="36000" bIns="0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ko-KR" sz="1000"/>
              <a:t>aggregators</a:t>
            </a:r>
            <a:endParaRPr lang="ko-KR" altLang="en-US" sz="1000"/>
          </a:p>
        </p:txBody>
      </p:sp>
    </p:spTree>
    <p:extLst>
      <p:ext uri="{BB962C8B-B14F-4D97-AF65-F5344CB8AC3E}">
        <p14:creationId xmlns:p14="http://schemas.microsoft.com/office/powerpoint/2010/main" val="283873100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1. Smart Home Energy Framework :</a:t>
            </a:r>
            <a:r>
              <a:rPr lang="en-US" altLang="ko-KR" sz="2800" b="1" dirty="0"/>
              <a:t/>
            </a:r>
            <a:br>
              <a:rPr lang="en-US" altLang="ko-KR" sz="2800" b="1" dirty="0"/>
            </a:br>
            <a:r>
              <a:rPr lang="en-US" altLang="ko-KR" sz="2000" b="1" dirty="0"/>
              <a:t>1.1.1 Background </a:t>
            </a:r>
            <a:r>
              <a:rPr lang="en-US" altLang="ko-KR" sz="2000" b="1" dirty="0" err="1"/>
              <a:t>Microgrid</a:t>
            </a:r>
            <a:r>
              <a:rPr lang="en-US" altLang="ko-KR" sz="2000" b="1" dirty="0"/>
              <a:t> : </a:t>
            </a:r>
            <a:r>
              <a:rPr lang="en-US" altLang="ko-KR" sz="2000" b="1" dirty="0" err="1"/>
              <a:t>OpenFMB</a:t>
            </a:r>
            <a:r>
              <a:rPr lang="en-US" altLang="ko-KR" sz="2000" b="1" dirty="0"/>
              <a:t>(Field Message Bus) (4/12)</a:t>
            </a:r>
            <a:endParaRPr lang="ko-KR" altLang="en-US" sz="20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AB2D1F1-EAAA-4541-A9AD-BBD67953F620}" type="slidenum">
              <a:rPr lang="ko-KR" altLang="en-US" smtClean="0">
                <a:solidFill>
                  <a:srgbClr val="000000"/>
                </a:solidFill>
              </a:rPr>
              <a:pPr>
                <a:defRPr/>
              </a:pPr>
              <a:t>40</a:t>
            </a:fld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5" name="내용 개체 틀 1"/>
          <p:cNvSpPr>
            <a:spLocks noGrp="1"/>
          </p:cNvSpPr>
          <p:nvPr/>
        </p:nvSpPr>
        <p:spPr bwMode="auto">
          <a:xfrm>
            <a:off x="457200" y="1484784"/>
            <a:ext cx="8229600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altLang="ko-KR" sz="2000" dirty="0" err="1"/>
              <a:t>OpenFMB</a:t>
            </a:r>
            <a:r>
              <a:rPr lang="en-US" altLang="ko-KR" sz="2000" dirty="0"/>
              <a:t> architecture integrates subsystems and applications through a central, real-time publish-subscribe bus.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2074" y="2996952"/>
            <a:ext cx="6419851" cy="2662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74062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Simulation Demo consist of following simulators</a:t>
            </a:r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r>
              <a:rPr lang="en-US" altLang="ko-KR"/>
              <a:t>PV simulator</a:t>
            </a:r>
          </a:p>
          <a:p>
            <a:pPr lvl="1"/>
            <a:r>
              <a:rPr lang="en-US" altLang="ko-KR"/>
              <a:t>ESS simulator</a:t>
            </a:r>
          </a:p>
          <a:p>
            <a:pPr lvl="1"/>
            <a:r>
              <a:rPr lang="en-US" altLang="ko-KR"/>
              <a:t>Load simulator</a:t>
            </a:r>
          </a:p>
          <a:p>
            <a:pPr lvl="1"/>
            <a:r>
              <a:rPr lang="en-US" altLang="ko-KR"/>
              <a:t>PCC simulator</a:t>
            </a:r>
          </a:p>
          <a:p>
            <a:pPr lvl="1"/>
            <a:r>
              <a:rPr lang="en-US" altLang="ko-KR"/>
              <a:t>PCC application to manage the resource</a:t>
            </a:r>
          </a:p>
          <a:p>
            <a:pPr lvl="1"/>
            <a:r>
              <a:rPr lang="en-US" altLang="ko-KR"/>
              <a:t>The Visulaization of the system (Web based UI)</a:t>
            </a: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7C6F095-276F-4AD3-9842-1213BA0CC323}" type="slidenum">
              <a:rPr lang="ko-KR" altLang="en-US" smtClean="0"/>
              <a:pPr>
                <a:defRPr/>
              </a:pPr>
              <a:t>41</a:t>
            </a:fld>
            <a:endParaRPr lang="ko-KR" altLang="en-US"/>
          </a:p>
        </p:txBody>
      </p:sp>
      <p:pic>
        <p:nvPicPr>
          <p:cNvPr id="5" name="내용 개체 틀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688565" y="2132856"/>
            <a:ext cx="4854953" cy="316835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1. Smart Home Energy Framework :</a:t>
            </a:r>
            <a:r>
              <a:rPr lang="en-US" altLang="ko-KR" sz="2800" b="1" dirty="0"/>
              <a:t/>
            </a:r>
            <a:br>
              <a:rPr lang="en-US" altLang="ko-KR" sz="2800" b="1" dirty="0"/>
            </a:br>
            <a:r>
              <a:rPr lang="en-US" altLang="ko-KR" sz="2000" b="1" dirty="0"/>
              <a:t>1.1.1 Background </a:t>
            </a:r>
            <a:r>
              <a:rPr lang="en-US" altLang="ko-KR" sz="2000" b="1" dirty="0" err="1"/>
              <a:t>Microgrid</a:t>
            </a:r>
            <a:r>
              <a:rPr lang="en-US" altLang="ko-KR" sz="2000" b="1" dirty="0"/>
              <a:t> : </a:t>
            </a:r>
            <a:r>
              <a:rPr lang="en-US" altLang="ko-KR" sz="2000" b="1" dirty="0" err="1"/>
              <a:t>OpenFMB</a:t>
            </a:r>
            <a:r>
              <a:rPr lang="en-US" altLang="ko-KR" sz="2000" b="1" dirty="0"/>
              <a:t>(Field Message Bus) (5/12)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98434594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HMI Server</a:t>
            </a:r>
          </a:p>
          <a:p>
            <a:pPr lvl="1"/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7C6F095-276F-4AD3-9842-1213BA0CC323}" type="slidenum">
              <a:rPr lang="ko-KR" altLang="en-US" smtClean="0"/>
              <a:pPr>
                <a:defRPr/>
              </a:pPr>
              <a:t>42</a:t>
            </a:fld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3463" y="1944603"/>
            <a:ext cx="6557073" cy="4532397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 bwMode="auto">
          <a:xfrm>
            <a:off x="1691680" y="2924944"/>
            <a:ext cx="5976664" cy="108012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8" name="직사각형 7"/>
          <p:cNvSpPr/>
          <p:nvPr/>
        </p:nvSpPr>
        <p:spPr bwMode="auto">
          <a:xfrm>
            <a:off x="1691680" y="4084712"/>
            <a:ext cx="5976664" cy="2468488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11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1. Smart Home Energy Framework :</a:t>
            </a:r>
            <a:r>
              <a:rPr lang="en-US" altLang="ko-KR" sz="2800" b="1" dirty="0"/>
              <a:t/>
            </a:r>
            <a:br>
              <a:rPr lang="en-US" altLang="ko-KR" sz="2800" b="1" dirty="0"/>
            </a:br>
            <a:r>
              <a:rPr lang="en-US" altLang="ko-KR" sz="2000" b="1" dirty="0"/>
              <a:t>1.1.1 Background </a:t>
            </a:r>
            <a:r>
              <a:rPr lang="en-US" altLang="ko-KR" sz="2000" b="1" dirty="0" err="1"/>
              <a:t>Microgrid</a:t>
            </a:r>
            <a:r>
              <a:rPr lang="en-US" altLang="ko-KR" sz="2000" b="1" dirty="0"/>
              <a:t> : </a:t>
            </a:r>
            <a:r>
              <a:rPr lang="en-US" altLang="ko-KR" sz="2000" b="1" dirty="0" err="1"/>
              <a:t>OpenFMB</a:t>
            </a:r>
            <a:r>
              <a:rPr lang="en-US" altLang="ko-KR" sz="2000" b="1" dirty="0"/>
              <a:t>(Field Message Bus) (6/12)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31982250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Control - Trip</a:t>
            </a:r>
          </a:p>
          <a:p>
            <a:pPr lvl="1"/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7C6F095-276F-4AD3-9842-1213BA0CC323}" type="slidenum">
              <a:rPr lang="ko-KR" altLang="en-US" smtClean="0"/>
              <a:pPr>
                <a:defRPr/>
              </a:pPr>
              <a:t>43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625" y="2145060"/>
            <a:ext cx="7476749" cy="4499967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 bwMode="auto">
          <a:xfrm>
            <a:off x="833625" y="3102509"/>
            <a:ext cx="3594359" cy="542515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11" name="직사각형 10"/>
          <p:cNvSpPr/>
          <p:nvPr/>
        </p:nvSpPr>
        <p:spPr bwMode="auto">
          <a:xfrm>
            <a:off x="833624" y="5445225"/>
            <a:ext cx="3594359" cy="288032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12" name="직사각형 11"/>
          <p:cNvSpPr/>
          <p:nvPr/>
        </p:nvSpPr>
        <p:spPr bwMode="auto">
          <a:xfrm>
            <a:off x="4609147" y="5301208"/>
            <a:ext cx="3059197" cy="792087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13" name="직사각형 12"/>
          <p:cNvSpPr/>
          <p:nvPr/>
        </p:nvSpPr>
        <p:spPr bwMode="auto">
          <a:xfrm>
            <a:off x="4644008" y="2931048"/>
            <a:ext cx="3384376" cy="171462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7" name="타원 6"/>
          <p:cNvSpPr/>
          <p:nvPr/>
        </p:nvSpPr>
        <p:spPr bwMode="auto">
          <a:xfrm>
            <a:off x="3059832" y="5013176"/>
            <a:ext cx="648072" cy="576064"/>
          </a:xfrm>
          <a:prstGeom prst="ellipse">
            <a:avLst/>
          </a:prstGeom>
          <a:noFill/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cxnSp>
        <p:nvCxnSpPr>
          <p:cNvPr id="17" name="직선 화살표 연결선 16"/>
          <p:cNvCxnSpPr>
            <a:endCxn id="7" idx="0"/>
          </p:cNvCxnSpPr>
          <p:nvPr/>
        </p:nvCxnSpPr>
        <p:spPr bwMode="auto">
          <a:xfrm>
            <a:off x="2771800" y="1916832"/>
            <a:ext cx="612068" cy="3096344"/>
          </a:xfrm>
          <a:prstGeom prst="straightConnector1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4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1. Smart Home Energy Framework :</a:t>
            </a:r>
            <a:r>
              <a:rPr lang="en-US" altLang="ko-KR" sz="2800" b="1" dirty="0"/>
              <a:t/>
            </a:r>
            <a:br>
              <a:rPr lang="en-US" altLang="ko-KR" sz="2800" b="1" dirty="0"/>
            </a:br>
            <a:r>
              <a:rPr lang="en-US" altLang="ko-KR" sz="2000" b="1" dirty="0"/>
              <a:t>1.1.1 Background </a:t>
            </a:r>
            <a:r>
              <a:rPr lang="en-US" altLang="ko-KR" sz="2000" b="1" dirty="0" err="1"/>
              <a:t>Microgrid</a:t>
            </a:r>
            <a:r>
              <a:rPr lang="en-US" altLang="ko-KR" sz="2000" b="1" dirty="0"/>
              <a:t> : </a:t>
            </a:r>
            <a:r>
              <a:rPr lang="en-US" altLang="ko-KR" sz="2000" b="1" dirty="0" err="1"/>
              <a:t>OpenFMB</a:t>
            </a:r>
            <a:r>
              <a:rPr lang="en-US" altLang="ko-KR" sz="2000" b="1" dirty="0"/>
              <a:t>(Field Message Bus) (7/12)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12147092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Control - Close</a:t>
            </a:r>
          </a:p>
          <a:p>
            <a:pPr lvl="1"/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7C6F095-276F-4AD3-9842-1213BA0CC323}" type="slidenum">
              <a:rPr lang="ko-KR" altLang="en-US" smtClean="0"/>
              <a:pPr>
                <a:defRPr/>
              </a:pPr>
              <a:t>44</a:t>
            </a:fld>
            <a:endParaRPr lang="ko-KR" altLang="en-US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012" y="2045419"/>
            <a:ext cx="7314779" cy="4431581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 bwMode="auto">
          <a:xfrm>
            <a:off x="828013" y="2996952"/>
            <a:ext cx="3455955" cy="504057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11" name="직사각형 10"/>
          <p:cNvSpPr/>
          <p:nvPr/>
        </p:nvSpPr>
        <p:spPr bwMode="auto">
          <a:xfrm>
            <a:off x="858893" y="5301207"/>
            <a:ext cx="3486219" cy="288032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12" name="직사각형 11"/>
          <p:cNvSpPr/>
          <p:nvPr/>
        </p:nvSpPr>
        <p:spPr bwMode="auto">
          <a:xfrm>
            <a:off x="4603535" y="5445223"/>
            <a:ext cx="3280833" cy="504057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13" name="직사각형 12"/>
          <p:cNvSpPr/>
          <p:nvPr/>
        </p:nvSpPr>
        <p:spPr bwMode="auto">
          <a:xfrm>
            <a:off x="4603535" y="2780928"/>
            <a:ext cx="3280833" cy="504056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6012160" y="1325821"/>
            <a:ext cx="3516554" cy="1230887"/>
            <a:chOff x="6310649" y="588319"/>
            <a:chExt cx="2648156" cy="1728192"/>
          </a:xfrm>
        </p:grpSpPr>
        <p:pic>
          <p:nvPicPr>
            <p:cNvPr id="15" name="내용 개체 틀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 bwMode="auto">
            <a:xfrm>
              <a:off x="6310649" y="588319"/>
              <a:ext cx="2648156" cy="1728192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타원 6"/>
            <p:cNvSpPr/>
            <p:nvPr/>
          </p:nvSpPr>
          <p:spPr bwMode="auto">
            <a:xfrm>
              <a:off x="7053671" y="1296277"/>
              <a:ext cx="247674" cy="160793"/>
            </a:xfrm>
            <a:prstGeom prst="ellipse">
              <a:avLst/>
            </a:prstGeom>
            <a:noFill/>
            <a:ln w="12699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굴림" pitchFamily="50" charset="-127"/>
              </a:endParaRPr>
            </a:p>
          </p:txBody>
        </p:sp>
      </p:grpSp>
      <p:sp>
        <p:nvSpPr>
          <p:cNvPr id="16" name="타원 15"/>
          <p:cNvSpPr/>
          <p:nvPr/>
        </p:nvSpPr>
        <p:spPr bwMode="auto">
          <a:xfrm>
            <a:off x="3426571" y="4853135"/>
            <a:ext cx="648072" cy="576064"/>
          </a:xfrm>
          <a:prstGeom prst="ellipse">
            <a:avLst/>
          </a:prstGeom>
          <a:noFill/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cxnSp>
        <p:nvCxnSpPr>
          <p:cNvPr id="17" name="직선 화살표 연결선 16"/>
          <p:cNvCxnSpPr>
            <a:endCxn id="16" idx="0"/>
          </p:cNvCxnSpPr>
          <p:nvPr/>
        </p:nvCxnSpPr>
        <p:spPr bwMode="auto">
          <a:xfrm>
            <a:off x="2843808" y="1837109"/>
            <a:ext cx="906799" cy="3016026"/>
          </a:xfrm>
          <a:prstGeom prst="straightConnector1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8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b="1" dirty="0"/>
              <a:t>1. Smart Home Energy Framework :</a:t>
            </a:r>
            <a:r>
              <a:rPr lang="en-US" altLang="ko-KR" sz="2400" b="1" dirty="0"/>
              <a:t/>
            </a:r>
            <a:br>
              <a:rPr lang="en-US" altLang="ko-KR" sz="2400" b="1" dirty="0"/>
            </a:br>
            <a:r>
              <a:rPr lang="en-US" altLang="ko-KR" sz="2000" b="1" dirty="0"/>
              <a:t>1.1.1 Background </a:t>
            </a:r>
            <a:r>
              <a:rPr lang="en-US" altLang="ko-KR" sz="2000" b="1" dirty="0" err="1"/>
              <a:t>Microgrid</a:t>
            </a:r>
            <a:r>
              <a:rPr lang="en-US" altLang="ko-KR" sz="2000" b="1" dirty="0"/>
              <a:t> : </a:t>
            </a:r>
            <a:r>
              <a:rPr lang="en-US" altLang="ko-KR" sz="2000" b="1" dirty="0" err="1"/>
              <a:t>OpenFMB</a:t>
            </a:r>
            <a:r>
              <a:rPr lang="en-US" altLang="ko-KR" sz="2000" b="1" dirty="0"/>
              <a:t>(Field Message Bus) (8/12)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18565333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Battery(ES)</a:t>
            </a:r>
          </a:p>
          <a:p>
            <a:pPr lvl="1"/>
            <a:r>
              <a:rPr lang="en-US" altLang="ko-KR"/>
              <a:t>batterysim.properties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7C6F095-276F-4AD3-9842-1213BA0CC323}" type="slidenum">
              <a:rPr lang="ko-KR" altLang="en-US" smtClean="0"/>
              <a:pPr>
                <a:defRPr/>
              </a:pPr>
              <a:t>45</a:t>
            </a:fld>
            <a:endParaRPr lang="ko-KR" altLang="en-US"/>
          </a:p>
        </p:txBody>
      </p:sp>
      <p:sp>
        <p:nvSpPr>
          <p:cNvPr id="18" name="직사각형 17"/>
          <p:cNvSpPr/>
          <p:nvPr/>
        </p:nvSpPr>
        <p:spPr bwMode="auto">
          <a:xfrm>
            <a:off x="1115616" y="2348880"/>
            <a:ext cx="7571184" cy="4204320"/>
          </a:xfrm>
          <a:prstGeom prst="rect">
            <a:avLst/>
          </a:prstGeom>
          <a:solidFill>
            <a:schemeClr val="bg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400" dirty="0" err="1">
                <a:latin typeface="Times New Roman" pitchFamily="18" charset="0"/>
                <a:ea typeface="굴림" pitchFamily="50" charset="-127"/>
              </a:rPr>
              <a:t>device.logicalDeviceID</a:t>
            </a:r>
            <a:r>
              <a:rPr lang="en-US" altLang="ko-KR" sz="1400" dirty="0">
                <a:latin typeface="Times New Roman" pitchFamily="18" charset="0"/>
                <a:ea typeface="굴림" pitchFamily="50" charset="-127"/>
              </a:rPr>
              <a:t>=DEMO.MGRID.BATTERY.1</a:t>
            </a: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400" dirty="0" err="1">
                <a:latin typeface="Times New Roman" pitchFamily="18" charset="0"/>
                <a:ea typeface="굴림" pitchFamily="50" charset="-127"/>
              </a:rPr>
              <a:t>device.mRID</a:t>
            </a:r>
            <a:r>
              <a:rPr lang="en-US" altLang="ko-KR" sz="1400" dirty="0">
                <a:latin typeface="Times New Roman" pitchFamily="18" charset="0"/>
                <a:ea typeface="굴림" pitchFamily="50" charset="-127"/>
              </a:rPr>
              <a:t>=DEMO.MGRID.BATTERY.1</a:t>
            </a: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400" dirty="0">
                <a:latin typeface="Times New Roman" pitchFamily="18" charset="0"/>
                <a:ea typeface="굴림" pitchFamily="50" charset="-127"/>
              </a:rPr>
              <a:t>device.name="Battery 250 kW"</a:t>
            </a: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400" dirty="0" err="1">
                <a:latin typeface="Times New Roman" pitchFamily="18" charset="0"/>
                <a:ea typeface="굴림" pitchFamily="50" charset="-127"/>
              </a:rPr>
              <a:t>device.description</a:t>
            </a:r>
            <a:r>
              <a:rPr lang="en-US" altLang="ko-KR" sz="1400" dirty="0">
                <a:latin typeface="Times New Roman" pitchFamily="18" charset="0"/>
                <a:ea typeface="굴림" pitchFamily="50" charset="-127"/>
              </a:rPr>
              <a:t>="Battery 250 kW"</a:t>
            </a: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en-US" altLang="ko-KR" sz="1400" dirty="0">
              <a:latin typeface="Times New Roman" pitchFamily="18" charset="0"/>
              <a:ea typeface="굴림" pitchFamily="50" charset="-127"/>
            </a:endParaRP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400" dirty="0" err="1">
                <a:latin typeface="Times New Roman" pitchFamily="18" charset="0"/>
                <a:ea typeface="굴림" pitchFamily="50" charset="-127"/>
              </a:rPr>
              <a:t>topic.BatteryReadingProfile</a:t>
            </a:r>
            <a:r>
              <a:rPr lang="en-US" altLang="ko-KR" sz="1400" dirty="0">
                <a:latin typeface="Times New Roman" pitchFamily="18" charset="0"/>
                <a:ea typeface="굴림" pitchFamily="50" charset="-127"/>
              </a:rPr>
              <a:t>=</a:t>
            </a:r>
            <a:r>
              <a:rPr lang="en-US" altLang="ko-KR" sz="1400" dirty="0" err="1">
                <a:latin typeface="Times New Roman" pitchFamily="18" charset="0"/>
                <a:ea typeface="굴림" pitchFamily="50" charset="-127"/>
              </a:rPr>
              <a:t>openfmb</a:t>
            </a:r>
            <a:r>
              <a:rPr lang="en-US" altLang="ko-KR" sz="1400" dirty="0">
                <a:latin typeface="Times New Roman" pitchFamily="18" charset="0"/>
                <a:ea typeface="굴림" pitchFamily="50" charset="-127"/>
              </a:rPr>
              <a:t>/</a:t>
            </a:r>
            <a:r>
              <a:rPr lang="en-US" altLang="ko-KR" sz="1400" dirty="0" err="1">
                <a:latin typeface="Times New Roman" pitchFamily="18" charset="0"/>
                <a:ea typeface="굴림" pitchFamily="50" charset="-127"/>
              </a:rPr>
              <a:t>batterymodule</a:t>
            </a:r>
            <a:r>
              <a:rPr lang="en-US" altLang="ko-KR" sz="1400" dirty="0">
                <a:latin typeface="Times New Roman" pitchFamily="18" charset="0"/>
                <a:ea typeface="굴림" pitchFamily="50" charset="-127"/>
              </a:rPr>
              <a:t>/</a:t>
            </a:r>
            <a:r>
              <a:rPr lang="en-US" altLang="ko-KR" sz="1400" dirty="0" err="1">
                <a:latin typeface="Times New Roman" pitchFamily="18" charset="0"/>
                <a:ea typeface="굴림" pitchFamily="50" charset="-127"/>
              </a:rPr>
              <a:t>BatteryReadingProfile</a:t>
            </a:r>
            <a:endParaRPr lang="en-US" altLang="ko-KR" sz="1400" dirty="0">
              <a:latin typeface="Times New Roman" pitchFamily="18" charset="0"/>
              <a:ea typeface="굴림" pitchFamily="50" charset="-127"/>
            </a:endParaRP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400" dirty="0" err="1">
                <a:latin typeface="Times New Roman" pitchFamily="18" charset="0"/>
                <a:ea typeface="굴림" pitchFamily="50" charset="-127"/>
              </a:rPr>
              <a:t>topic.BatteryEventProfile</a:t>
            </a:r>
            <a:r>
              <a:rPr lang="en-US" altLang="ko-KR" sz="1400" dirty="0">
                <a:latin typeface="Times New Roman" pitchFamily="18" charset="0"/>
                <a:ea typeface="굴림" pitchFamily="50" charset="-127"/>
              </a:rPr>
              <a:t>=</a:t>
            </a:r>
            <a:r>
              <a:rPr lang="en-US" altLang="ko-KR" sz="1400" dirty="0" err="1">
                <a:latin typeface="Times New Roman" pitchFamily="18" charset="0"/>
                <a:ea typeface="굴림" pitchFamily="50" charset="-127"/>
              </a:rPr>
              <a:t>openfmb</a:t>
            </a:r>
            <a:r>
              <a:rPr lang="en-US" altLang="ko-KR" sz="1400" dirty="0">
                <a:latin typeface="Times New Roman" pitchFamily="18" charset="0"/>
                <a:ea typeface="굴림" pitchFamily="50" charset="-127"/>
              </a:rPr>
              <a:t>/</a:t>
            </a:r>
            <a:r>
              <a:rPr lang="en-US" altLang="ko-KR" sz="1400" dirty="0" err="1">
                <a:latin typeface="Times New Roman" pitchFamily="18" charset="0"/>
                <a:ea typeface="굴림" pitchFamily="50" charset="-127"/>
              </a:rPr>
              <a:t>batterymodule</a:t>
            </a:r>
            <a:r>
              <a:rPr lang="en-US" altLang="ko-KR" sz="1400" dirty="0">
                <a:latin typeface="Times New Roman" pitchFamily="18" charset="0"/>
                <a:ea typeface="굴림" pitchFamily="50" charset="-127"/>
              </a:rPr>
              <a:t>/</a:t>
            </a:r>
            <a:r>
              <a:rPr lang="en-US" altLang="ko-KR" sz="1400" dirty="0" err="1">
                <a:latin typeface="Times New Roman" pitchFamily="18" charset="0"/>
                <a:ea typeface="굴림" pitchFamily="50" charset="-127"/>
              </a:rPr>
              <a:t>BatteryEventProfile</a:t>
            </a:r>
            <a:endParaRPr lang="en-US" altLang="ko-KR" sz="1400" dirty="0">
              <a:latin typeface="Times New Roman" pitchFamily="18" charset="0"/>
              <a:ea typeface="굴림" pitchFamily="50" charset="-127"/>
            </a:endParaRP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400" dirty="0" err="1">
                <a:latin typeface="Times New Roman" pitchFamily="18" charset="0"/>
                <a:ea typeface="굴림" pitchFamily="50" charset="-127"/>
              </a:rPr>
              <a:t>topic.BatteryControlProfile</a:t>
            </a:r>
            <a:r>
              <a:rPr lang="en-US" altLang="ko-KR" sz="1400" dirty="0">
                <a:latin typeface="Times New Roman" pitchFamily="18" charset="0"/>
                <a:ea typeface="굴림" pitchFamily="50" charset="-127"/>
              </a:rPr>
              <a:t>=</a:t>
            </a:r>
            <a:r>
              <a:rPr lang="en-US" altLang="ko-KR" sz="1400" dirty="0" err="1">
                <a:latin typeface="Times New Roman" pitchFamily="18" charset="0"/>
                <a:ea typeface="굴림" pitchFamily="50" charset="-127"/>
              </a:rPr>
              <a:t>openfmb</a:t>
            </a:r>
            <a:r>
              <a:rPr lang="en-US" altLang="ko-KR" sz="1400" dirty="0">
                <a:latin typeface="Times New Roman" pitchFamily="18" charset="0"/>
                <a:ea typeface="굴림" pitchFamily="50" charset="-127"/>
              </a:rPr>
              <a:t>/</a:t>
            </a:r>
            <a:r>
              <a:rPr lang="en-US" altLang="ko-KR" sz="1400" dirty="0" err="1">
                <a:latin typeface="Times New Roman" pitchFamily="18" charset="0"/>
                <a:ea typeface="굴림" pitchFamily="50" charset="-127"/>
              </a:rPr>
              <a:t>batterymodule</a:t>
            </a:r>
            <a:r>
              <a:rPr lang="en-US" altLang="ko-KR" sz="1400" dirty="0">
                <a:latin typeface="Times New Roman" pitchFamily="18" charset="0"/>
                <a:ea typeface="굴림" pitchFamily="50" charset="-127"/>
              </a:rPr>
              <a:t>/</a:t>
            </a:r>
            <a:r>
              <a:rPr lang="en-US" altLang="ko-KR" sz="1400" dirty="0" err="1">
                <a:latin typeface="Times New Roman" pitchFamily="18" charset="0"/>
                <a:ea typeface="굴림" pitchFamily="50" charset="-127"/>
              </a:rPr>
              <a:t>BatteryControlProfile</a:t>
            </a:r>
            <a:endParaRPr lang="en-US" altLang="ko-KR" sz="1400" dirty="0">
              <a:latin typeface="Times New Roman" pitchFamily="18" charset="0"/>
              <a:ea typeface="굴림" pitchFamily="50" charset="-127"/>
            </a:endParaRP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en-US" altLang="ko-KR" sz="1400" dirty="0">
              <a:latin typeface="Times New Roman" pitchFamily="18" charset="0"/>
              <a:ea typeface="굴림" pitchFamily="50" charset="-127"/>
            </a:endParaRP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400" dirty="0" err="1">
                <a:latin typeface="Times New Roman" pitchFamily="18" charset="0"/>
                <a:ea typeface="굴림" pitchFamily="50" charset="-127"/>
              </a:rPr>
              <a:t>battery.maxChargeRatekW</a:t>
            </a:r>
            <a:r>
              <a:rPr lang="en-US" altLang="ko-KR" sz="1400" dirty="0">
                <a:latin typeface="Times New Roman" pitchFamily="18" charset="0"/>
                <a:ea typeface="굴림" pitchFamily="50" charset="-127"/>
              </a:rPr>
              <a:t>=250</a:t>
            </a: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400" dirty="0" err="1">
                <a:latin typeface="Times New Roman" pitchFamily="18" charset="0"/>
                <a:ea typeface="굴림" pitchFamily="50" charset="-127"/>
              </a:rPr>
              <a:t>battery.maxDischargeRatekW</a:t>
            </a:r>
            <a:r>
              <a:rPr lang="en-US" altLang="ko-KR" sz="1400" dirty="0">
                <a:latin typeface="Times New Roman" pitchFamily="18" charset="0"/>
                <a:ea typeface="굴림" pitchFamily="50" charset="-127"/>
              </a:rPr>
              <a:t>=250</a:t>
            </a: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400" dirty="0" err="1">
                <a:latin typeface="Times New Roman" pitchFamily="18" charset="0"/>
                <a:ea typeface="굴림" pitchFamily="50" charset="-127"/>
              </a:rPr>
              <a:t>battery.energyRatingkWh</a:t>
            </a:r>
            <a:r>
              <a:rPr lang="en-US" altLang="ko-KR" sz="1400" dirty="0">
                <a:latin typeface="Times New Roman" pitchFamily="18" charset="0"/>
                <a:ea typeface="굴림" pitchFamily="50" charset="-127"/>
              </a:rPr>
              <a:t>=250</a:t>
            </a: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400" dirty="0" err="1">
                <a:latin typeface="Times New Roman" pitchFamily="18" charset="0"/>
                <a:ea typeface="굴림" pitchFamily="50" charset="-127"/>
              </a:rPr>
              <a:t>battery.energyMaxkWh</a:t>
            </a:r>
            <a:r>
              <a:rPr lang="en-US" altLang="ko-KR" sz="1400" dirty="0">
                <a:latin typeface="Times New Roman" pitchFamily="18" charset="0"/>
                <a:ea typeface="굴림" pitchFamily="50" charset="-127"/>
              </a:rPr>
              <a:t>=237.5</a:t>
            </a: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400" dirty="0" err="1">
                <a:latin typeface="Times New Roman" pitchFamily="18" charset="0"/>
                <a:ea typeface="굴림" pitchFamily="50" charset="-127"/>
              </a:rPr>
              <a:t>battery.energyMinkWh</a:t>
            </a:r>
            <a:r>
              <a:rPr lang="en-US" altLang="ko-KR" sz="1400" dirty="0">
                <a:latin typeface="Times New Roman" pitchFamily="18" charset="0"/>
                <a:ea typeface="굴림" pitchFamily="50" charset="-127"/>
              </a:rPr>
              <a:t>=37.5</a:t>
            </a: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400" dirty="0" err="1">
                <a:latin typeface="Times New Roman" pitchFamily="18" charset="0"/>
                <a:ea typeface="굴림" pitchFamily="50" charset="-127"/>
              </a:rPr>
              <a:t>battery.efficiencyRatio</a:t>
            </a:r>
            <a:r>
              <a:rPr lang="en-US" altLang="ko-KR" sz="1400" dirty="0">
                <a:latin typeface="Times New Roman" pitchFamily="18" charset="0"/>
                <a:ea typeface="굴림" pitchFamily="50" charset="-127"/>
              </a:rPr>
              <a:t>=0.8</a:t>
            </a: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400" dirty="0" err="1">
                <a:latin typeface="Times New Roman" pitchFamily="18" charset="0"/>
                <a:ea typeface="굴림" pitchFamily="50" charset="-127"/>
              </a:rPr>
              <a:t>battery.voltage</a:t>
            </a:r>
            <a:r>
              <a:rPr lang="en-US" altLang="ko-KR" sz="1400" dirty="0">
                <a:latin typeface="Times New Roman" pitchFamily="18" charset="0"/>
                <a:ea typeface="굴림" pitchFamily="50" charset="-127"/>
              </a:rPr>
              <a:t>=277</a:t>
            </a: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400" dirty="0" err="1">
                <a:latin typeface="Times New Roman" pitchFamily="18" charset="0"/>
                <a:ea typeface="굴림" pitchFamily="50" charset="-127"/>
              </a:rPr>
              <a:t>battery.hertz</a:t>
            </a:r>
            <a:r>
              <a:rPr lang="en-US" altLang="ko-KR" sz="1400" dirty="0">
                <a:latin typeface="Times New Roman" pitchFamily="18" charset="0"/>
                <a:ea typeface="굴림" pitchFamily="50" charset="-127"/>
              </a:rPr>
              <a:t>=60</a:t>
            </a: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en-US" altLang="ko-KR" sz="1400" dirty="0">
              <a:latin typeface="Times New Roman" pitchFamily="18" charset="0"/>
              <a:ea typeface="굴림" pitchFamily="50" charset="-127"/>
            </a:endParaRP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400" dirty="0" err="1">
                <a:latin typeface="Times New Roman" pitchFamily="18" charset="0"/>
                <a:ea typeface="굴림" pitchFamily="50" charset="-127"/>
              </a:rPr>
              <a:t>config.intervalMs</a:t>
            </a:r>
            <a:r>
              <a:rPr lang="en-US" altLang="ko-KR" sz="1400" dirty="0">
                <a:latin typeface="Times New Roman" pitchFamily="18" charset="0"/>
                <a:ea typeface="굴림" pitchFamily="50" charset="-127"/>
              </a:rPr>
              <a:t>=2000</a:t>
            </a:r>
            <a:endParaRPr kumimoji="0" lang="ko-KR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6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1. Smart Home Energy Framework :</a:t>
            </a:r>
            <a:r>
              <a:rPr lang="en-US" altLang="ko-KR" sz="2800" b="1" dirty="0"/>
              <a:t/>
            </a:r>
            <a:br>
              <a:rPr lang="en-US" altLang="ko-KR" sz="2800" b="1" dirty="0"/>
            </a:br>
            <a:r>
              <a:rPr lang="en-US" altLang="ko-KR" sz="2000" b="1" dirty="0"/>
              <a:t>1.1.1 Background </a:t>
            </a:r>
            <a:r>
              <a:rPr lang="en-US" altLang="ko-KR" sz="2000" b="1" dirty="0" err="1"/>
              <a:t>Microgrid</a:t>
            </a:r>
            <a:r>
              <a:rPr lang="en-US" altLang="ko-KR" sz="2000" b="1" dirty="0"/>
              <a:t> : </a:t>
            </a:r>
            <a:r>
              <a:rPr lang="en-US" altLang="ko-KR" sz="2000" b="1" dirty="0" err="1"/>
              <a:t>OpenFMB</a:t>
            </a:r>
            <a:r>
              <a:rPr lang="en-US" altLang="ko-KR" sz="2000" b="1" dirty="0"/>
              <a:t>(Field Message Bus) (9/12)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74839078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Solar(PV)</a:t>
            </a:r>
          </a:p>
          <a:p>
            <a:pPr lvl="1"/>
            <a:r>
              <a:rPr lang="en-US" altLang="ko-KR"/>
              <a:t>solarsim.properties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7C6F095-276F-4AD3-9842-1213BA0CC323}" type="slidenum">
              <a:rPr lang="ko-KR" altLang="en-US" smtClean="0"/>
              <a:pPr>
                <a:defRPr/>
              </a:pPr>
              <a:t>46</a:t>
            </a:fld>
            <a:endParaRPr lang="ko-KR" altLang="en-US"/>
          </a:p>
        </p:txBody>
      </p:sp>
      <p:sp>
        <p:nvSpPr>
          <p:cNvPr id="18" name="직사각형 17"/>
          <p:cNvSpPr/>
          <p:nvPr/>
        </p:nvSpPr>
        <p:spPr bwMode="auto">
          <a:xfrm>
            <a:off x="1115616" y="2348880"/>
            <a:ext cx="7571184" cy="3600400"/>
          </a:xfrm>
          <a:prstGeom prst="rect">
            <a:avLst/>
          </a:prstGeom>
          <a:solidFill>
            <a:schemeClr val="bg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400" dirty="0" err="1">
                <a:latin typeface="Times New Roman" pitchFamily="18" charset="0"/>
                <a:ea typeface="굴림" pitchFamily="50" charset="-127"/>
              </a:rPr>
              <a:t>device.logicalDeviceID</a:t>
            </a:r>
            <a:r>
              <a:rPr lang="en-US" altLang="ko-KR" sz="1400" dirty="0">
                <a:latin typeface="Times New Roman" pitchFamily="18" charset="0"/>
                <a:ea typeface="굴림" pitchFamily="50" charset="-127"/>
              </a:rPr>
              <a:t>=DEMO.MGRID.SOLAR.1</a:t>
            </a: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400" dirty="0" err="1">
                <a:latin typeface="Times New Roman" pitchFamily="18" charset="0"/>
                <a:ea typeface="굴림" pitchFamily="50" charset="-127"/>
              </a:rPr>
              <a:t>device.mRID</a:t>
            </a:r>
            <a:r>
              <a:rPr lang="en-US" altLang="ko-KR" sz="1400" dirty="0">
                <a:latin typeface="Times New Roman" pitchFamily="18" charset="0"/>
                <a:ea typeface="굴림" pitchFamily="50" charset="-127"/>
              </a:rPr>
              <a:t>=DEMO.MGRID.SOLAR.1</a:t>
            </a: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400" dirty="0">
                <a:latin typeface="Times New Roman" pitchFamily="18" charset="0"/>
                <a:ea typeface="굴림" pitchFamily="50" charset="-127"/>
              </a:rPr>
              <a:t>device.name=Solar</a:t>
            </a: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400" dirty="0" err="1">
                <a:latin typeface="Times New Roman" pitchFamily="18" charset="0"/>
                <a:ea typeface="굴림" pitchFamily="50" charset="-127"/>
              </a:rPr>
              <a:t>device.description</a:t>
            </a:r>
            <a:r>
              <a:rPr lang="en-US" altLang="ko-KR" sz="1400" dirty="0">
                <a:latin typeface="Times New Roman" pitchFamily="18" charset="0"/>
                <a:ea typeface="굴림" pitchFamily="50" charset="-127"/>
              </a:rPr>
              <a:t>=Solar</a:t>
            </a: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en-US" altLang="ko-KR" sz="1400" dirty="0">
              <a:latin typeface="Times New Roman" pitchFamily="18" charset="0"/>
              <a:ea typeface="굴림" pitchFamily="50" charset="-127"/>
            </a:endParaRP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400" dirty="0" err="1">
                <a:latin typeface="Times New Roman" pitchFamily="18" charset="0"/>
                <a:ea typeface="굴림" pitchFamily="50" charset="-127"/>
              </a:rPr>
              <a:t>value.scale</a:t>
            </a:r>
            <a:r>
              <a:rPr lang="en-US" altLang="ko-KR" sz="1400" dirty="0">
                <a:latin typeface="Times New Roman" pitchFamily="18" charset="0"/>
                <a:ea typeface="굴림" pitchFamily="50" charset="-127"/>
              </a:rPr>
              <a:t>=0.01</a:t>
            </a: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400" dirty="0" err="1">
                <a:latin typeface="Times New Roman" pitchFamily="18" charset="0"/>
                <a:ea typeface="굴림" pitchFamily="50" charset="-127"/>
              </a:rPr>
              <a:t>value.offset</a:t>
            </a:r>
            <a:r>
              <a:rPr lang="en-US" altLang="ko-KR" sz="1400" dirty="0">
                <a:latin typeface="Times New Roman" pitchFamily="18" charset="0"/>
                <a:ea typeface="굴림" pitchFamily="50" charset="-127"/>
              </a:rPr>
              <a:t>=0.0</a:t>
            </a: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400" dirty="0" err="1">
                <a:latin typeface="Times New Roman" pitchFamily="18" charset="0"/>
                <a:ea typeface="굴림" pitchFamily="50" charset="-127"/>
              </a:rPr>
              <a:t>value.jitterChance</a:t>
            </a:r>
            <a:r>
              <a:rPr lang="en-US" altLang="ko-KR" sz="1400" dirty="0">
                <a:latin typeface="Times New Roman" pitchFamily="18" charset="0"/>
                <a:ea typeface="굴림" pitchFamily="50" charset="-127"/>
              </a:rPr>
              <a:t>=0.2</a:t>
            </a: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400" dirty="0" err="1">
                <a:latin typeface="Times New Roman" pitchFamily="18" charset="0"/>
                <a:ea typeface="굴림" pitchFamily="50" charset="-127"/>
              </a:rPr>
              <a:t>value.jitterPercent</a:t>
            </a:r>
            <a:r>
              <a:rPr lang="en-US" altLang="ko-KR" sz="1400" dirty="0">
                <a:latin typeface="Times New Roman" pitchFamily="18" charset="0"/>
                <a:ea typeface="굴림" pitchFamily="50" charset="-127"/>
              </a:rPr>
              <a:t>=0.05</a:t>
            </a: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en-US" altLang="ko-KR" sz="1400" dirty="0">
              <a:latin typeface="Times New Roman" pitchFamily="18" charset="0"/>
              <a:ea typeface="굴림" pitchFamily="50" charset="-127"/>
            </a:endParaRP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400" dirty="0" err="1">
                <a:latin typeface="Times New Roman" pitchFamily="18" charset="0"/>
                <a:ea typeface="굴림" pitchFamily="50" charset="-127"/>
              </a:rPr>
              <a:t>topic.SolarReadingProfile</a:t>
            </a:r>
            <a:r>
              <a:rPr lang="en-US" altLang="ko-KR" sz="1400" dirty="0">
                <a:latin typeface="Times New Roman" pitchFamily="18" charset="0"/>
                <a:ea typeface="굴림" pitchFamily="50" charset="-127"/>
              </a:rPr>
              <a:t>=</a:t>
            </a:r>
            <a:r>
              <a:rPr lang="en-US" altLang="ko-KR" sz="1400" dirty="0" err="1">
                <a:latin typeface="Times New Roman" pitchFamily="18" charset="0"/>
                <a:ea typeface="굴림" pitchFamily="50" charset="-127"/>
              </a:rPr>
              <a:t>openfmb</a:t>
            </a:r>
            <a:r>
              <a:rPr lang="en-US" altLang="ko-KR" sz="1400" dirty="0">
                <a:latin typeface="Times New Roman" pitchFamily="18" charset="0"/>
                <a:ea typeface="굴림" pitchFamily="50" charset="-127"/>
              </a:rPr>
              <a:t>/</a:t>
            </a:r>
            <a:r>
              <a:rPr lang="en-US" altLang="ko-KR" sz="1400" dirty="0" err="1">
                <a:latin typeface="Times New Roman" pitchFamily="18" charset="0"/>
                <a:ea typeface="굴림" pitchFamily="50" charset="-127"/>
              </a:rPr>
              <a:t>solarmodule</a:t>
            </a:r>
            <a:r>
              <a:rPr lang="en-US" altLang="ko-KR" sz="1400" dirty="0">
                <a:latin typeface="Times New Roman" pitchFamily="18" charset="0"/>
                <a:ea typeface="굴림" pitchFamily="50" charset="-127"/>
              </a:rPr>
              <a:t>/</a:t>
            </a:r>
            <a:r>
              <a:rPr lang="en-US" altLang="ko-KR" sz="1400" dirty="0" err="1">
                <a:latin typeface="Times New Roman" pitchFamily="18" charset="0"/>
                <a:ea typeface="굴림" pitchFamily="50" charset="-127"/>
              </a:rPr>
              <a:t>SolarReadingProfile</a:t>
            </a:r>
            <a:endParaRPr lang="en-US" altLang="ko-KR" sz="1400" dirty="0">
              <a:latin typeface="Times New Roman" pitchFamily="18" charset="0"/>
              <a:ea typeface="굴림" pitchFamily="50" charset="-127"/>
            </a:endParaRP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400" dirty="0" err="1">
                <a:latin typeface="Times New Roman" pitchFamily="18" charset="0"/>
                <a:ea typeface="굴림" pitchFamily="50" charset="-127"/>
              </a:rPr>
              <a:t>topic.SolarEventProfile</a:t>
            </a:r>
            <a:r>
              <a:rPr lang="en-US" altLang="ko-KR" sz="1400" dirty="0">
                <a:latin typeface="Times New Roman" pitchFamily="18" charset="0"/>
                <a:ea typeface="굴림" pitchFamily="50" charset="-127"/>
              </a:rPr>
              <a:t>=</a:t>
            </a:r>
            <a:r>
              <a:rPr lang="en-US" altLang="ko-KR" sz="1400" dirty="0" err="1">
                <a:latin typeface="Times New Roman" pitchFamily="18" charset="0"/>
                <a:ea typeface="굴림" pitchFamily="50" charset="-127"/>
              </a:rPr>
              <a:t>openfmb</a:t>
            </a:r>
            <a:r>
              <a:rPr lang="en-US" altLang="ko-KR" sz="1400" dirty="0">
                <a:latin typeface="Times New Roman" pitchFamily="18" charset="0"/>
                <a:ea typeface="굴림" pitchFamily="50" charset="-127"/>
              </a:rPr>
              <a:t>/</a:t>
            </a:r>
            <a:r>
              <a:rPr lang="en-US" altLang="ko-KR" sz="1400" dirty="0" err="1">
                <a:latin typeface="Times New Roman" pitchFamily="18" charset="0"/>
                <a:ea typeface="굴림" pitchFamily="50" charset="-127"/>
              </a:rPr>
              <a:t>solarmodule</a:t>
            </a:r>
            <a:r>
              <a:rPr lang="en-US" altLang="ko-KR" sz="1400" dirty="0">
                <a:latin typeface="Times New Roman" pitchFamily="18" charset="0"/>
                <a:ea typeface="굴림" pitchFamily="50" charset="-127"/>
              </a:rPr>
              <a:t>/</a:t>
            </a:r>
            <a:r>
              <a:rPr lang="en-US" altLang="ko-KR" sz="1400" dirty="0" err="1">
                <a:latin typeface="Times New Roman" pitchFamily="18" charset="0"/>
                <a:ea typeface="굴림" pitchFamily="50" charset="-127"/>
              </a:rPr>
              <a:t>SolarEventProfile</a:t>
            </a:r>
            <a:endParaRPr lang="en-US" altLang="ko-KR" sz="1400" dirty="0">
              <a:latin typeface="Times New Roman" pitchFamily="18" charset="0"/>
              <a:ea typeface="굴림" pitchFamily="50" charset="-127"/>
            </a:endParaRP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en-US" altLang="ko-KR" sz="1400" dirty="0">
              <a:latin typeface="Times New Roman" pitchFamily="18" charset="0"/>
              <a:ea typeface="굴림" pitchFamily="50" charset="-127"/>
            </a:endParaRP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400" dirty="0" err="1">
                <a:latin typeface="Times New Roman" pitchFamily="18" charset="0"/>
                <a:ea typeface="굴림" pitchFamily="50" charset="-127"/>
              </a:rPr>
              <a:t>data.file</a:t>
            </a:r>
            <a:r>
              <a:rPr lang="en-US" altLang="ko-KR" sz="1400" dirty="0">
                <a:latin typeface="Times New Roman" pitchFamily="18" charset="0"/>
                <a:ea typeface="굴림" pitchFamily="50" charset="-127"/>
              </a:rPr>
              <a:t>=data/</a:t>
            </a:r>
            <a:r>
              <a:rPr lang="en-US" altLang="ko-KR" sz="1400" dirty="0" err="1">
                <a:latin typeface="Times New Roman" pitchFamily="18" charset="0"/>
                <a:ea typeface="굴림" pitchFamily="50" charset="-127"/>
              </a:rPr>
              <a:t>load.tsv</a:t>
            </a:r>
            <a:endParaRPr lang="en-US" altLang="ko-KR" sz="1400" dirty="0">
              <a:latin typeface="Times New Roman" pitchFamily="18" charset="0"/>
              <a:ea typeface="굴림" pitchFamily="50" charset="-127"/>
            </a:endParaRP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en-US" altLang="ko-KR" sz="1400" dirty="0">
              <a:latin typeface="Times New Roman" pitchFamily="18" charset="0"/>
              <a:ea typeface="굴림" pitchFamily="50" charset="-127"/>
            </a:endParaRP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400" dirty="0" err="1">
                <a:latin typeface="Times New Roman" pitchFamily="18" charset="0"/>
                <a:ea typeface="굴림" pitchFamily="50" charset="-127"/>
              </a:rPr>
              <a:t>config.intervalMs</a:t>
            </a:r>
            <a:r>
              <a:rPr lang="en-US" altLang="ko-KR" sz="1400" dirty="0">
                <a:latin typeface="Times New Roman" pitchFamily="18" charset="0"/>
                <a:ea typeface="굴림" pitchFamily="50" charset="-127"/>
              </a:rPr>
              <a:t>=2000</a:t>
            </a:r>
            <a:endParaRPr kumimoji="0" lang="ko-KR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6" name="직사각형 5"/>
          <p:cNvSpPr/>
          <p:nvPr/>
        </p:nvSpPr>
        <p:spPr bwMode="auto">
          <a:xfrm>
            <a:off x="1115617" y="5157193"/>
            <a:ext cx="1800200" cy="36004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7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1. Smart Home Energy Framework :</a:t>
            </a:r>
            <a:r>
              <a:rPr lang="en-US" altLang="ko-KR" sz="2800" b="1" dirty="0"/>
              <a:t/>
            </a:r>
            <a:br>
              <a:rPr lang="en-US" altLang="ko-KR" sz="2800" b="1" dirty="0"/>
            </a:br>
            <a:r>
              <a:rPr lang="en-US" altLang="ko-KR" sz="2000" b="1" dirty="0"/>
              <a:t>1.1.1 Background </a:t>
            </a:r>
            <a:r>
              <a:rPr lang="en-US" altLang="ko-KR" sz="2000" b="1" dirty="0" err="1"/>
              <a:t>Microgrid</a:t>
            </a:r>
            <a:r>
              <a:rPr lang="en-US" altLang="ko-KR" sz="2000" b="1" dirty="0"/>
              <a:t> : </a:t>
            </a:r>
            <a:r>
              <a:rPr lang="en-US" altLang="ko-KR" sz="2000" b="1" dirty="0" err="1"/>
              <a:t>OpenFMB</a:t>
            </a:r>
            <a:r>
              <a:rPr lang="en-US" altLang="ko-KR" sz="2000" b="1" dirty="0"/>
              <a:t>(Field Message Bus) (10/12)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18121323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50334" y="1833746"/>
            <a:ext cx="6251331" cy="4079631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b="1" dirty="0">
                <a:solidFill>
                  <a:schemeClr val="tx1"/>
                </a:solidFill>
              </a:rPr>
              <a:t>1. Smart Home Energy Framework : </a:t>
            </a:r>
            <a:br>
              <a:rPr lang="en-US" altLang="ko-KR" sz="3200" b="1" dirty="0">
                <a:solidFill>
                  <a:schemeClr val="tx1"/>
                </a:solidFill>
              </a:rPr>
            </a:br>
            <a:r>
              <a:rPr lang="en-US" altLang="ko-KR" sz="2000" b="1" dirty="0">
                <a:solidFill>
                  <a:schemeClr val="tx1"/>
                </a:solidFill>
              </a:rPr>
              <a:t>1.1.1</a:t>
            </a:r>
            <a:r>
              <a:rPr lang="en-US" altLang="ko-KR" sz="1400" b="1" dirty="0">
                <a:solidFill>
                  <a:schemeClr val="tx1"/>
                </a:solidFill>
              </a:rPr>
              <a:t> </a:t>
            </a:r>
            <a:r>
              <a:rPr lang="en-US" altLang="ko-KR" sz="2000" b="1" dirty="0">
                <a:solidFill>
                  <a:schemeClr val="tx1"/>
                </a:solidFill>
              </a:rPr>
              <a:t> Background </a:t>
            </a:r>
            <a:r>
              <a:rPr lang="en-US" altLang="ko-KR" sz="2000" b="1" dirty="0" err="1">
                <a:solidFill>
                  <a:schemeClr val="tx1"/>
                </a:solidFill>
              </a:rPr>
              <a:t>Microgrid</a:t>
            </a:r>
            <a:r>
              <a:rPr lang="en-US" altLang="ko-KR" sz="2000" b="1" dirty="0">
                <a:solidFill>
                  <a:schemeClr val="tx1"/>
                </a:solidFill>
              </a:rPr>
              <a:t> : </a:t>
            </a:r>
            <a:r>
              <a:rPr lang="en-US" altLang="ko-KR" sz="2000" b="1" dirty="0" err="1">
                <a:solidFill>
                  <a:schemeClr val="tx1"/>
                </a:solidFill>
              </a:rPr>
              <a:t>OpenFMB</a:t>
            </a:r>
            <a:r>
              <a:rPr lang="en-US" altLang="ko-KR" sz="2000" b="1" dirty="0">
                <a:solidFill>
                  <a:schemeClr val="tx1"/>
                </a:solidFill>
              </a:rPr>
              <a:t> (Field Message Bus) (11/12)</a:t>
            </a:r>
            <a:endParaRPr lang="ko-KR" altLang="en-US" sz="3200" dirty="0">
              <a:solidFill>
                <a:schemeClr val="tx1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7C6F095-276F-4AD3-9842-1213BA0CC323}" type="slidenum">
              <a:rPr lang="ko-KR" altLang="en-US" smtClean="0"/>
              <a:pPr>
                <a:defRPr/>
              </a:pPr>
              <a:t>47</a:t>
            </a:fld>
            <a:endParaRPr lang="ko-KR" altLang="en-US"/>
          </a:p>
        </p:txBody>
      </p:sp>
      <p:sp>
        <p:nvSpPr>
          <p:cNvPr id="7" name="타원 6"/>
          <p:cNvSpPr/>
          <p:nvPr/>
        </p:nvSpPr>
        <p:spPr bwMode="auto">
          <a:xfrm>
            <a:off x="3486414" y="2361491"/>
            <a:ext cx="531751" cy="269883"/>
          </a:xfrm>
          <a:prstGeom prst="ellipse">
            <a:avLst/>
          </a:prstGeom>
          <a:noFill/>
          <a:ln w="349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84406" tIns="42203" rIns="84406" bIns="42203" numCol="1" rtlCol="0" anchor="ctr" anchorCtr="0" compatLnSpc="1">
            <a:prstTxWarp prst="textNoShape">
              <a:avLst/>
            </a:prstTxWarp>
          </a:bodyPr>
          <a:lstStyle/>
          <a:p>
            <a:pPr algn="ctr" defTabSz="844083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en-US" sz="1846"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8" name="타원 7"/>
          <p:cNvSpPr/>
          <p:nvPr/>
        </p:nvSpPr>
        <p:spPr bwMode="auto">
          <a:xfrm>
            <a:off x="4640907" y="2166091"/>
            <a:ext cx="796814" cy="456513"/>
          </a:xfrm>
          <a:prstGeom prst="ellipse">
            <a:avLst/>
          </a:prstGeom>
          <a:noFill/>
          <a:ln w="349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84406" tIns="42203" rIns="84406" bIns="42203" numCol="1" rtlCol="0" anchor="ctr" anchorCtr="0" compatLnSpc="1">
            <a:prstTxWarp prst="textNoShape">
              <a:avLst/>
            </a:prstTxWarp>
          </a:bodyPr>
          <a:lstStyle/>
          <a:p>
            <a:pPr algn="ctr" defTabSz="844083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en-US" sz="1846"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9" name="타원 8"/>
          <p:cNvSpPr/>
          <p:nvPr/>
        </p:nvSpPr>
        <p:spPr bwMode="auto">
          <a:xfrm>
            <a:off x="6035942" y="3021417"/>
            <a:ext cx="535232" cy="380184"/>
          </a:xfrm>
          <a:prstGeom prst="ellipse">
            <a:avLst/>
          </a:prstGeom>
          <a:noFill/>
          <a:ln w="349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84406" tIns="42203" rIns="84406" bIns="42203" numCol="1" rtlCol="0" anchor="ctr" anchorCtr="0" compatLnSpc="1">
            <a:prstTxWarp prst="textNoShape">
              <a:avLst/>
            </a:prstTxWarp>
          </a:bodyPr>
          <a:lstStyle/>
          <a:p>
            <a:pPr algn="ctr" defTabSz="844083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en-US" sz="1846"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10" name="타원 9"/>
          <p:cNvSpPr/>
          <p:nvPr/>
        </p:nvSpPr>
        <p:spPr bwMode="auto">
          <a:xfrm>
            <a:off x="1913244" y="3021418"/>
            <a:ext cx="1462315" cy="939334"/>
          </a:xfrm>
          <a:prstGeom prst="ellipse">
            <a:avLst/>
          </a:prstGeom>
          <a:noFill/>
          <a:ln w="349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84406" tIns="42203" rIns="84406" bIns="42203" numCol="1" rtlCol="0" anchor="ctr" anchorCtr="0" compatLnSpc="1">
            <a:prstTxWarp prst="textNoShape">
              <a:avLst/>
            </a:prstTxWarp>
          </a:bodyPr>
          <a:lstStyle/>
          <a:p>
            <a:pPr algn="ctr" defTabSz="844083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en-US" sz="1846"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197747" y="1860793"/>
            <a:ext cx="1478931" cy="1371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63776" indent="-263776">
              <a:buFontTx/>
              <a:buChar char="-"/>
            </a:pPr>
            <a:r>
              <a:rPr lang="en-US" altLang="ko-KR" sz="1662"/>
              <a:t>PV</a:t>
            </a:r>
          </a:p>
          <a:p>
            <a:pPr marL="263776" indent="-263776">
              <a:buFontTx/>
              <a:buChar char="-"/>
            </a:pPr>
            <a:r>
              <a:rPr lang="en-US" altLang="ko-KR" sz="1662"/>
              <a:t>ESS</a:t>
            </a:r>
          </a:p>
          <a:p>
            <a:pPr marL="263776" indent="-263776">
              <a:buFontTx/>
              <a:buChar char="-"/>
            </a:pPr>
            <a:r>
              <a:rPr lang="en-US" altLang="ko-KR" sz="1662"/>
              <a:t>LOAD</a:t>
            </a:r>
          </a:p>
          <a:p>
            <a:pPr marL="263776" indent="-263776">
              <a:buFontTx/>
              <a:buChar char="-"/>
            </a:pPr>
            <a:r>
              <a:rPr lang="en-US" altLang="ko-KR" sz="1662"/>
              <a:t>Closer</a:t>
            </a:r>
          </a:p>
          <a:p>
            <a:pPr marL="263776" indent="-263776">
              <a:buFontTx/>
              <a:buChar char="-"/>
            </a:pPr>
            <a:r>
              <a:rPr lang="en-US" altLang="ko-KR" sz="1662"/>
              <a:t>HMI Server</a:t>
            </a:r>
            <a:endParaRPr lang="ko-KR" altLang="en-US" sz="1662"/>
          </a:p>
        </p:txBody>
      </p:sp>
      <p:sp>
        <p:nvSpPr>
          <p:cNvPr id="12" name="타원 11"/>
          <p:cNvSpPr/>
          <p:nvPr/>
        </p:nvSpPr>
        <p:spPr bwMode="auto">
          <a:xfrm>
            <a:off x="5039536" y="4824847"/>
            <a:ext cx="1462315" cy="1196441"/>
          </a:xfrm>
          <a:prstGeom prst="ellipse">
            <a:avLst/>
          </a:prstGeom>
          <a:noFill/>
          <a:ln w="349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84406" tIns="42203" rIns="84406" bIns="42203" numCol="1" rtlCol="0" anchor="ctr" anchorCtr="0" compatLnSpc="1">
            <a:prstTxWarp prst="textNoShape">
              <a:avLst/>
            </a:prstTxWarp>
          </a:bodyPr>
          <a:lstStyle/>
          <a:p>
            <a:pPr algn="ctr" defTabSz="844083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en-US" sz="1846">
              <a:latin typeface="Times New Roman" pitchFamily="18" charset="0"/>
              <a:ea typeface="굴림" pitchFamily="50" charset="-127"/>
            </a:endParaRPr>
          </a:p>
        </p:txBody>
      </p:sp>
      <p:cxnSp>
        <p:nvCxnSpPr>
          <p:cNvPr id="14" name="직선 연결선 13"/>
          <p:cNvCxnSpPr/>
          <p:nvPr/>
        </p:nvCxnSpPr>
        <p:spPr bwMode="auto">
          <a:xfrm>
            <a:off x="6765475" y="4558972"/>
            <a:ext cx="797627" cy="0"/>
          </a:xfrm>
          <a:prstGeom prst="line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6" name="TextBox 15"/>
          <p:cNvSpPr txBox="1"/>
          <p:nvPr/>
        </p:nvSpPr>
        <p:spPr>
          <a:xfrm>
            <a:off x="7563101" y="4388511"/>
            <a:ext cx="612668" cy="34810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662"/>
              <a:t>EMA</a:t>
            </a:r>
            <a:endParaRPr lang="ko-KR" altLang="en-US" sz="1662"/>
          </a:p>
        </p:txBody>
      </p:sp>
      <p:sp>
        <p:nvSpPr>
          <p:cNvPr id="18" name="TextBox 17"/>
          <p:cNvSpPr txBox="1"/>
          <p:nvPr/>
        </p:nvSpPr>
        <p:spPr>
          <a:xfrm>
            <a:off x="8257092" y="4388381"/>
            <a:ext cx="580608" cy="34810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662"/>
              <a:t>VEN</a:t>
            </a:r>
            <a:endParaRPr lang="ko-KR" altLang="en-US" sz="1662"/>
          </a:p>
        </p:txBody>
      </p:sp>
      <p:cxnSp>
        <p:nvCxnSpPr>
          <p:cNvPr id="20" name="직선 연결선 19"/>
          <p:cNvCxnSpPr>
            <a:stCxn id="16" idx="3"/>
            <a:endCxn id="18" idx="1"/>
          </p:cNvCxnSpPr>
          <p:nvPr/>
        </p:nvCxnSpPr>
        <p:spPr bwMode="auto">
          <a:xfrm flipV="1">
            <a:off x="8162674" y="4558842"/>
            <a:ext cx="94418" cy="130"/>
          </a:xfrm>
          <a:prstGeom prst="line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3" name="TextBox 22"/>
          <p:cNvSpPr txBox="1"/>
          <p:nvPr/>
        </p:nvSpPr>
        <p:spPr>
          <a:xfrm>
            <a:off x="7558604" y="5400690"/>
            <a:ext cx="585417" cy="34810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662"/>
              <a:t>EMS</a:t>
            </a:r>
            <a:endParaRPr lang="ko-KR" altLang="en-US" sz="1662"/>
          </a:p>
        </p:txBody>
      </p:sp>
      <p:sp>
        <p:nvSpPr>
          <p:cNvPr id="24" name="TextBox 23"/>
          <p:cNvSpPr txBox="1"/>
          <p:nvPr/>
        </p:nvSpPr>
        <p:spPr>
          <a:xfrm>
            <a:off x="8252594" y="5400560"/>
            <a:ext cx="585417" cy="34810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662"/>
              <a:t>VTN</a:t>
            </a:r>
            <a:endParaRPr lang="ko-KR" altLang="en-US" sz="1662"/>
          </a:p>
        </p:txBody>
      </p:sp>
      <p:sp>
        <p:nvSpPr>
          <p:cNvPr id="25" name="직사각형 24"/>
          <p:cNvSpPr/>
          <p:nvPr/>
        </p:nvSpPr>
        <p:spPr bwMode="auto">
          <a:xfrm>
            <a:off x="7496633" y="4093689"/>
            <a:ext cx="1395847" cy="731158"/>
          </a:xfrm>
          <a:prstGeom prst="rect">
            <a:avLst/>
          </a:prstGeom>
          <a:noFill/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84406" tIns="42203" rIns="84406" bIns="42203" numCol="1" rtlCol="0" anchor="ctr" anchorCtr="0" compatLnSpc="1">
            <a:prstTxWarp prst="textNoShape">
              <a:avLst/>
            </a:prstTxWarp>
          </a:bodyPr>
          <a:lstStyle/>
          <a:p>
            <a:pPr algn="ctr" defTabSz="844083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en-US" sz="1846"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717061" y="3951915"/>
            <a:ext cx="961738" cy="34810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662"/>
              <a:t>Gateway</a:t>
            </a:r>
            <a:endParaRPr lang="ko-KR" altLang="en-US" sz="1662"/>
          </a:p>
        </p:txBody>
      </p:sp>
      <p:cxnSp>
        <p:nvCxnSpPr>
          <p:cNvPr id="29" name="직선 화살표 연결선 28"/>
          <p:cNvCxnSpPr>
            <a:stCxn id="16" idx="2"/>
            <a:endCxn id="23" idx="0"/>
          </p:cNvCxnSpPr>
          <p:nvPr/>
        </p:nvCxnSpPr>
        <p:spPr bwMode="auto">
          <a:xfrm flipH="1">
            <a:off x="7844332" y="4729433"/>
            <a:ext cx="18556" cy="671257"/>
          </a:xfrm>
          <a:prstGeom prst="straightConnector1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</p:spPr>
      </p:cxnSp>
      <p:cxnSp>
        <p:nvCxnSpPr>
          <p:cNvPr id="30" name="직선 화살표 연결선 29"/>
          <p:cNvCxnSpPr/>
          <p:nvPr/>
        </p:nvCxnSpPr>
        <p:spPr bwMode="auto">
          <a:xfrm flipH="1">
            <a:off x="8536104" y="4729303"/>
            <a:ext cx="4498" cy="671257"/>
          </a:xfrm>
          <a:prstGeom prst="straightConnector1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146615635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b="1" dirty="0">
                <a:solidFill>
                  <a:schemeClr val="tx1"/>
                </a:solidFill>
              </a:rPr>
              <a:t>1. Smart Home Energy Framework : </a:t>
            </a:r>
            <a:r>
              <a:rPr lang="en-US" altLang="ko-KR" sz="2000" b="1" dirty="0">
                <a:solidFill>
                  <a:schemeClr val="tx1"/>
                </a:solidFill>
              </a:rPr>
              <a:t/>
            </a:r>
            <a:br>
              <a:rPr lang="en-US" altLang="ko-KR" sz="2000" b="1" dirty="0">
                <a:solidFill>
                  <a:schemeClr val="tx1"/>
                </a:solidFill>
              </a:rPr>
            </a:br>
            <a:r>
              <a:rPr lang="en-US" altLang="ko-KR" sz="1800" b="1" dirty="0">
                <a:solidFill>
                  <a:schemeClr val="tx1"/>
                </a:solidFill>
              </a:rPr>
              <a:t>1.1.1  Background </a:t>
            </a:r>
            <a:r>
              <a:rPr lang="en-US" altLang="ko-KR" sz="1800" b="1" dirty="0" err="1">
                <a:solidFill>
                  <a:schemeClr val="tx1"/>
                </a:solidFill>
              </a:rPr>
              <a:t>Microgrid</a:t>
            </a:r>
            <a:r>
              <a:rPr lang="en-US" altLang="ko-KR" sz="1800" b="1" dirty="0">
                <a:solidFill>
                  <a:schemeClr val="tx1"/>
                </a:solidFill>
              </a:rPr>
              <a:t> : </a:t>
            </a:r>
            <a:r>
              <a:rPr lang="en-US" altLang="ko-KR" sz="1800" b="1" dirty="0" err="1">
                <a:solidFill>
                  <a:schemeClr val="tx1"/>
                </a:solidFill>
              </a:rPr>
              <a:t>OpenFMB</a:t>
            </a:r>
            <a:r>
              <a:rPr lang="en-US" altLang="ko-KR" sz="1800" b="1" dirty="0">
                <a:solidFill>
                  <a:schemeClr val="tx1"/>
                </a:solidFill>
              </a:rPr>
              <a:t> (Field Message Bus) : Architecture (12/12)</a:t>
            </a:r>
            <a:endParaRPr lang="ko-KR" altLang="en-US" sz="1800" dirty="0">
              <a:solidFill>
                <a:schemeClr val="tx1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DB4DE64-8865-4603-AE4E-C1680B6C891B}" type="slidenum">
              <a:rPr lang="ko-KR" altLang="en-US" smtClean="0"/>
              <a:pPr/>
              <a:t>48</a:t>
            </a:fld>
            <a:endParaRPr lang="ko-KR" altLang="en-US" dirty="0"/>
          </a:p>
        </p:txBody>
      </p:sp>
      <p:sp>
        <p:nvSpPr>
          <p:cNvPr id="19" name="内容占位符 2"/>
          <p:cNvSpPr>
            <a:spLocks noGrp="1"/>
          </p:cNvSpPr>
          <p:nvPr>
            <p:ph idx="1"/>
          </p:nvPr>
        </p:nvSpPr>
        <p:spPr>
          <a:xfrm>
            <a:off x="1065898" y="1675949"/>
            <a:ext cx="7012204" cy="4220308"/>
          </a:xfrm>
        </p:spPr>
        <p:txBody>
          <a:bodyPr/>
          <a:lstStyle/>
          <a:p>
            <a:r>
              <a:rPr lang="en-US" altLang="ko-KR" sz="1846" b="1" dirty="0" err="1">
                <a:solidFill>
                  <a:srgbClr val="FF0000"/>
                </a:solidFill>
              </a:rPr>
              <a:t>OpenFMB</a:t>
            </a:r>
            <a:r>
              <a:rPr lang="ko-KR" altLang="en-US" sz="1846" b="1" dirty="0">
                <a:solidFill>
                  <a:srgbClr val="FF0000"/>
                </a:solidFill>
              </a:rPr>
              <a:t>기반 </a:t>
            </a:r>
            <a:r>
              <a:rPr lang="en-US" altLang="ko-KR" sz="1846" b="1" dirty="0" err="1">
                <a:solidFill>
                  <a:srgbClr val="FF0000"/>
                </a:solidFill>
              </a:rPr>
              <a:t>Microgrid</a:t>
            </a:r>
            <a:r>
              <a:rPr lang="ko-KR" altLang="en-US" sz="1846" b="1" dirty="0">
                <a:solidFill>
                  <a:srgbClr val="FF0000"/>
                </a:solidFill>
              </a:rPr>
              <a:t>  </a:t>
            </a:r>
            <a:endParaRPr lang="en-US" altLang="ko-KR" sz="1846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ko-KR" sz="1846" b="1" dirty="0">
                <a:solidFill>
                  <a:srgbClr val="FF0000"/>
                </a:solidFill>
              </a:rPr>
              <a:t>        </a:t>
            </a:r>
            <a:r>
              <a:rPr lang="ko-KR" altLang="en-US" sz="1846" b="1" dirty="0">
                <a:solidFill>
                  <a:srgbClr val="FF0000"/>
                </a:solidFill>
              </a:rPr>
              <a:t>수요반응 시스템 구현</a:t>
            </a:r>
            <a:endParaRPr lang="en-US" altLang="ko-KR" sz="1846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ko-KR" sz="1846" b="1" dirty="0">
              <a:solidFill>
                <a:srgbClr val="FF0000"/>
              </a:solidFill>
            </a:endParaRPr>
          </a:p>
          <a:p>
            <a:pPr lvl="1"/>
            <a:r>
              <a:rPr lang="en-US" altLang="ko-KR" sz="1477" dirty="0">
                <a:solidFill>
                  <a:srgbClr val="FF0000"/>
                </a:solidFill>
              </a:rPr>
              <a:t>DR</a:t>
            </a:r>
            <a:r>
              <a:rPr lang="ko-KR" altLang="en-US" sz="1477" dirty="0">
                <a:solidFill>
                  <a:srgbClr val="FF0000"/>
                </a:solidFill>
              </a:rPr>
              <a:t>이벤트에 따른 </a:t>
            </a:r>
            <a:r>
              <a:rPr lang="en-US" altLang="ko-KR" sz="1477" dirty="0" err="1">
                <a:solidFill>
                  <a:srgbClr val="FF0000"/>
                </a:solidFill>
              </a:rPr>
              <a:t>Microgrid</a:t>
            </a:r>
            <a:r>
              <a:rPr lang="en-US" altLang="ko-KR" sz="1477" dirty="0">
                <a:solidFill>
                  <a:srgbClr val="FF0000"/>
                </a:solidFill>
              </a:rPr>
              <a:t> </a:t>
            </a:r>
            <a:r>
              <a:rPr lang="ko-KR" altLang="en-US" sz="1477" dirty="0">
                <a:solidFill>
                  <a:srgbClr val="FF0000"/>
                </a:solidFill>
              </a:rPr>
              <a:t>제어</a:t>
            </a:r>
          </a:p>
        </p:txBody>
      </p:sp>
      <p:pic>
        <p:nvPicPr>
          <p:cNvPr id="103" name="그림 3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2302" y="5107378"/>
            <a:ext cx="501421" cy="481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4" name="그림 10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1370" y="5525103"/>
            <a:ext cx="806294" cy="547462"/>
          </a:xfrm>
          <a:prstGeom prst="rect">
            <a:avLst/>
          </a:prstGeom>
        </p:spPr>
      </p:pic>
      <p:pic>
        <p:nvPicPr>
          <p:cNvPr id="105" name="그림 10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7755" y="5440430"/>
            <a:ext cx="717082" cy="688182"/>
          </a:xfrm>
          <a:prstGeom prst="rect">
            <a:avLst/>
          </a:prstGeom>
        </p:spPr>
      </p:pic>
      <p:sp>
        <p:nvSpPr>
          <p:cNvPr id="106" name="TextBox 105"/>
          <p:cNvSpPr txBox="1"/>
          <p:nvPr/>
        </p:nvSpPr>
        <p:spPr>
          <a:xfrm>
            <a:off x="5126249" y="3840609"/>
            <a:ext cx="622286" cy="3545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704" b="1">
                <a:latin typeface="+mj-ea"/>
                <a:ea typeface="+mj-ea"/>
              </a:rPr>
              <a:t>VEN</a:t>
            </a:r>
            <a:endParaRPr lang="ko-KR" altLang="en-US" sz="1704" b="1">
              <a:latin typeface="+mj-ea"/>
              <a:ea typeface="+mj-ea"/>
            </a:endParaRPr>
          </a:p>
        </p:txBody>
      </p:sp>
      <p:pic>
        <p:nvPicPr>
          <p:cNvPr id="107" name="그림 10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0324" y="5148301"/>
            <a:ext cx="677852" cy="650534"/>
          </a:xfrm>
          <a:prstGeom prst="rect">
            <a:avLst/>
          </a:prstGeom>
        </p:spPr>
      </p:pic>
      <p:cxnSp>
        <p:nvCxnSpPr>
          <p:cNvPr id="108" name="직선 연결선 107"/>
          <p:cNvCxnSpPr/>
          <p:nvPr/>
        </p:nvCxnSpPr>
        <p:spPr bwMode="auto">
          <a:xfrm flipV="1">
            <a:off x="4653723" y="4959522"/>
            <a:ext cx="830793" cy="147858"/>
          </a:xfrm>
          <a:prstGeom prst="line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9" name="직선 연결선 108"/>
          <p:cNvCxnSpPr>
            <a:stCxn id="104" idx="0"/>
          </p:cNvCxnSpPr>
          <p:nvPr/>
        </p:nvCxnSpPr>
        <p:spPr bwMode="auto">
          <a:xfrm flipV="1">
            <a:off x="5484516" y="5107379"/>
            <a:ext cx="484735" cy="417725"/>
          </a:xfrm>
          <a:prstGeom prst="line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0" name="직선 연결선 109"/>
          <p:cNvCxnSpPr/>
          <p:nvPr/>
        </p:nvCxnSpPr>
        <p:spPr bwMode="auto">
          <a:xfrm flipH="1" flipV="1">
            <a:off x="6558422" y="5104877"/>
            <a:ext cx="311937" cy="446093"/>
          </a:xfrm>
          <a:prstGeom prst="line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1" name="직선 연결선 110"/>
          <p:cNvCxnSpPr>
            <a:endCxn id="33" idx="0"/>
          </p:cNvCxnSpPr>
          <p:nvPr/>
        </p:nvCxnSpPr>
        <p:spPr bwMode="auto">
          <a:xfrm flipH="1" flipV="1">
            <a:off x="7118071" y="4919421"/>
            <a:ext cx="776042" cy="252570"/>
          </a:xfrm>
          <a:prstGeom prst="line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17" name="그림 3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3124" y="1637413"/>
            <a:ext cx="696625" cy="668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5145014" y="2333254"/>
            <a:ext cx="636521" cy="3545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704" b="1">
                <a:latin typeface="+mj-ea"/>
                <a:ea typeface="+mj-ea"/>
              </a:rPr>
              <a:t>VTN</a:t>
            </a:r>
            <a:endParaRPr lang="ko-KR" altLang="en-US" sz="1704" b="1">
              <a:latin typeface="+mj-ea"/>
              <a:ea typeface="+mj-ea"/>
            </a:endParaRPr>
          </a:p>
        </p:txBody>
      </p:sp>
      <p:pic>
        <p:nvPicPr>
          <p:cNvPr id="20" name="그림 3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4346" y="1632160"/>
            <a:ext cx="696625" cy="668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6496236" y="2328002"/>
            <a:ext cx="635110" cy="3545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704" b="1">
                <a:latin typeface="+mj-ea"/>
                <a:ea typeface="+mj-ea"/>
              </a:rPr>
              <a:t>EMS</a:t>
            </a:r>
            <a:endParaRPr lang="ko-KR" altLang="en-US" sz="1704" b="1">
              <a:latin typeface="+mj-ea"/>
              <a:ea typeface="+mj-ea"/>
            </a:endParaRPr>
          </a:p>
        </p:txBody>
      </p:sp>
      <p:cxnSp>
        <p:nvCxnSpPr>
          <p:cNvPr id="7" name="직선 화살표 연결선 6"/>
          <p:cNvCxnSpPr>
            <a:stCxn id="42" idx="0"/>
            <a:endCxn id="21" idx="2"/>
          </p:cNvCxnSpPr>
          <p:nvPr/>
        </p:nvCxnSpPr>
        <p:spPr bwMode="auto">
          <a:xfrm flipV="1">
            <a:off x="6622964" y="2675434"/>
            <a:ext cx="184896" cy="521536"/>
          </a:xfrm>
          <a:prstGeom prst="straightConnector1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</p:spPr>
      </p:cxnSp>
      <p:cxnSp>
        <p:nvCxnSpPr>
          <p:cNvPr id="25" name="직선 화살표 연결선 24"/>
          <p:cNvCxnSpPr>
            <a:stCxn id="28" idx="0"/>
            <a:endCxn id="18" idx="2"/>
          </p:cNvCxnSpPr>
          <p:nvPr/>
        </p:nvCxnSpPr>
        <p:spPr bwMode="auto">
          <a:xfrm flipV="1">
            <a:off x="5443117" y="2680687"/>
            <a:ext cx="13610" cy="498677"/>
          </a:xfrm>
          <a:prstGeom prst="straightConnector1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</p:spPr>
      </p:cxnSp>
      <p:sp>
        <p:nvSpPr>
          <p:cNvPr id="33" name="구름 32"/>
          <p:cNvSpPr/>
          <p:nvPr/>
        </p:nvSpPr>
        <p:spPr bwMode="auto">
          <a:xfrm>
            <a:off x="5426217" y="4664060"/>
            <a:ext cx="1693267" cy="510725"/>
          </a:xfrm>
          <a:prstGeom prst="cloud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77913" tIns="38957" rIns="77913" bIns="38957" numCol="1" rtlCol="0" anchor="ctr" anchorCtr="0" compatLnSpc="1">
            <a:prstTxWarp prst="textNoShape">
              <a:avLst/>
            </a:prstTxWarp>
          </a:bodyPr>
          <a:lstStyle/>
          <a:p>
            <a:pPr algn="ctr" defTabSz="779173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704" dirty="0" err="1">
                <a:latin typeface="Times New Roman" pitchFamily="18" charset="0"/>
                <a:ea typeface="굴림" pitchFamily="50" charset="-127"/>
              </a:rPr>
              <a:t>OpenFMB</a:t>
            </a:r>
            <a:endParaRPr lang="ko-KR" altLang="en-US" sz="1704" dirty="0">
              <a:latin typeface="Times New Roman" pitchFamily="18" charset="0"/>
              <a:ea typeface="굴림" pitchFamily="50" charset="-127"/>
            </a:endParaRPr>
          </a:p>
        </p:txBody>
      </p:sp>
      <p:cxnSp>
        <p:nvCxnSpPr>
          <p:cNvPr id="40" name="직선 연결선 39"/>
          <p:cNvCxnSpPr>
            <a:stCxn id="33" idx="3"/>
            <a:endCxn id="8" idx="2"/>
          </p:cNvCxnSpPr>
          <p:nvPr/>
        </p:nvCxnSpPr>
        <p:spPr bwMode="auto">
          <a:xfrm flipV="1">
            <a:off x="6272851" y="4176979"/>
            <a:ext cx="331338" cy="516282"/>
          </a:xfrm>
          <a:prstGeom prst="line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26" name="내용 개체 틀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 bwMode="auto">
          <a:xfrm>
            <a:off x="103057" y="4265637"/>
            <a:ext cx="3219739" cy="210120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448158" y="4972796"/>
            <a:ext cx="492443" cy="717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62" b="1"/>
              <a:t>=</a:t>
            </a:r>
            <a:endParaRPr lang="ko-KR" altLang="en-US" sz="4062" b="1"/>
          </a:p>
        </p:txBody>
      </p:sp>
      <p:sp>
        <p:nvSpPr>
          <p:cNvPr id="6" name="직사각형 5"/>
          <p:cNvSpPr/>
          <p:nvPr/>
        </p:nvSpPr>
        <p:spPr bwMode="auto">
          <a:xfrm>
            <a:off x="4040249" y="4265636"/>
            <a:ext cx="4646551" cy="2101208"/>
          </a:xfrm>
          <a:prstGeom prst="rect">
            <a:avLst/>
          </a:prstGeom>
          <a:noFill/>
          <a:ln w="12699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84406" tIns="42203" rIns="84406" bIns="42203" numCol="1" rtlCol="0" anchor="ctr" anchorCtr="0" compatLnSpc="1">
            <a:prstTxWarp prst="textNoShape">
              <a:avLst/>
            </a:prstTxWarp>
          </a:bodyPr>
          <a:lstStyle/>
          <a:p>
            <a:pPr algn="ctr" defTabSz="844083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en-US" sz="1846">
              <a:latin typeface="Times New Roman" pitchFamily="18" charset="0"/>
              <a:ea typeface="굴림" pitchFamily="50" charset="-127"/>
            </a:endParaRPr>
          </a:p>
        </p:txBody>
      </p:sp>
      <p:pic>
        <p:nvPicPr>
          <p:cNvPr id="28" name="그림 3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4804" y="3179363"/>
            <a:ext cx="696625" cy="668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6245954" y="3836057"/>
            <a:ext cx="731290" cy="3481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62" b="1">
                <a:latin typeface="+mj-ea"/>
              </a:rPr>
              <a:t> EMA</a:t>
            </a:r>
            <a:endParaRPr lang="ko-KR" altLang="en-US" sz="1662"/>
          </a:p>
        </p:txBody>
      </p:sp>
      <p:pic>
        <p:nvPicPr>
          <p:cNvPr id="42" name="그림 3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4652" y="3196970"/>
            <a:ext cx="696625" cy="668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7" name="직선 화살표 연결선 46"/>
          <p:cNvCxnSpPr>
            <a:stCxn id="106" idx="3"/>
            <a:endCxn id="8" idx="1"/>
          </p:cNvCxnSpPr>
          <p:nvPr/>
        </p:nvCxnSpPr>
        <p:spPr bwMode="auto">
          <a:xfrm flipV="1">
            <a:off x="5736180" y="4006518"/>
            <a:ext cx="509774" cy="7808"/>
          </a:xfrm>
          <a:prstGeom prst="straightConnector1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5" name="TextBox 34"/>
          <p:cNvSpPr txBox="1"/>
          <p:nvPr/>
        </p:nvSpPr>
        <p:spPr>
          <a:xfrm>
            <a:off x="5489156" y="3942240"/>
            <a:ext cx="1021113" cy="3481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62">
                <a:solidFill>
                  <a:srgbClr val="FF0000"/>
                </a:solidFill>
              </a:rPr>
              <a:t>DR Event</a:t>
            </a:r>
            <a:endParaRPr lang="ko-KR" altLang="en-US" sz="1662">
              <a:solidFill>
                <a:srgbClr val="FF0000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4276284" y="2806347"/>
            <a:ext cx="1757212" cy="3481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62"/>
              <a:t>OpenADR(HTTP)</a:t>
            </a:r>
            <a:endParaRPr lang="ko-KR" altLang="en-US" sz="1662"/>
          </a:p>
        </p:txBody>
      </p:sp>
      <p:pic>
        <p:nvPicPr>
          <p:cNvPr id="31" name="그림 3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6742" y="5099752"/>
            <a:ext cx="501421" cy="481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" name="그림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5810" y="5517477"/>
            <a:ext cx="806294" cy="547462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2195" y="5432804"/>
            <a:ext cx="717082" cy="688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54252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F13F5CC-B8E9-482F-A016-6EE14B7359EE}" type="slidenum">
              <a:rPr lang="ko-KR" altLang="en-US" smtClean="0"/>
              <a:pPr>
                <a:defRPr/>
              </a:pPr>
              <a:t>49</a:t>
            </a:fld>
            <a:endParaRPr lang="ko-KR" altLang="en-US"/>
          </a:p>
        </p:txBody>
      </p:sp>
      <p:sp>
        <p:nvSpPr>
          <p:cNvPr id="6" name="标题 1"/>
          <p:cNvSpPr>
            <a:spLocks noGrp="1"/>
          </p:cNvSpPr>
          <p:nvPr>
            <p:ph type="ctrTitle"/>
          </p:nvPr>
        </p:nvSpPr>
        <p:spPr>
          <a:xfrm>
            <a:off x="-5186" y="581004"/>
            <a:ext cx="9144032" cy="3000396"/>
          </a:xfrm>
        </p:spPr>
        <p:txBody>
          <a:bodyPr/>
          <a:lstStyle/>
          <a:p>
            <a:r>
              <a:rPr lang="en-US" altLang="zh-CN" sz="2800" b="1" dirty="0" err="1">
                <a:solidFill>
                  <a:schemeClr val="tx1"/>
                </a:solidFill>
                <a:latin typeface="맑은 고딕" pitchFamily="50" charset="-127"/>
              </a:rPr>
              <a:t>EnergyFramework</a:t>
            </a:r>
            <a:endParaRPr lang="zh-CN" altLang="en-US" sz="2800" b="1" dirty="0">
              <a:solidFill>
                <a:schemeClr val="tx1"/>
              </a:solidFill>
              <a:latin typeface="맑은 고딕" pitchFamily="50" charset="-127"/>
            </a:endParaRPr>
          </a:p>
        </p:txBody>
      </p:sp>
      <p:sp>
        <p:nvSpPr>
          <p:cNvPr id="2" name="부제목 1"/>
          <p:cNvSpPr>
            <a:spLocks noGrp="1"/>
          </p:cNvSpPr>
          <p:nvPr>
            <p:ph type="subTitle" idx="1"/>
          </p:nvPr>
        </p:nvSpPr>
        <p:spPr>
          <a:xfrm>
            <a:off x="1366430" y="2705100"/>
            <a:ext cx="6400800" cy="1752600"/>
          </a:xfrm>
        </p:spPr>
        <p:txBody>
          <a:bodyPr/>
          <a:lstStyle/>
          <a:p>
            <a:r>
              <a:rPr lang="en-US" altLang="ko-KR" b="1" dirty="0"/>
              <a:t>1.2 Architecture</a:t>
            </a:r>
          </a:p>
          <a:p>
            <a:endParaRPr lang="en-US" altLang="ko-KR" sz="1800" dirty="0"/>
          </a:p>
          <a:p>
            <a:endParaRPr lang="en-US" altLang="ko-KR" sz="1800" dirty="0"/>
          </a:p>
        </p:txBody>
      </p:sp>
    </p:spTree>
    <p:extLst>
      <p:ext uri="{BB962C8B-B14F-4D97-AF65-F5344CB8AC3E}">
        <p14:creationId xmlns:p14="http://schemas.microsoft.com/office/powerpoint/2010/main" val="36293691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内容占位符 1"/>
          <p:cNvSpPr>
            <a:spLocks noGrp="1" noChangeArrowheads="1"/>
          </p:cNvSpPr>
          <p:nvPr>
            <p:ph idx="1"/>
          </p:nvPr>
        </p:nvSpPr>
        <p:spPr>
          <a:xfrm>
            <a:off x="457200" y="1452563"/>
            <a:ext cx="8229600" cy="4948237"/>
          </a:xfrm>
        </p:spPr>
        <p:txBody>
          <a:bodyPr/>
          <a:lstStyle/>
          <a:p>
            <a:r>
              <a:rPr lang="en-US" altLang="zh-CN" sz="1800" b="1" dirty="0"/>
              <a:t>Smart Grid</a:t>
            </a:r>
          </a:p>
          <a:p>
            <a:pPr lvl="2">
              <a:buFontTx/>
              <a:buChar char="-"/>
            </a:pPr>
            <a:r>
              <a:rPr lang="ko-KR" altLang="en-US" sz="1400" dirty="0"/>
              <a:t>스마트그리드는 기존의 </a:t>
            </a:r>
            <a:r>
              <a:rPr lang="ko-KR" altLang="en-US" sz="1400" dirty="0" err="1"/>
              <a:t>전력망</a:t>
            </a:r>
            <a:r>
              <a:rPr lang="en-US" altLang="ko-KR" sz="1400" dirty="0"/>
              <a:t>(Grid)</a:t>
            </a:r>
            <a:r>
              <a:rPr lang="ko-KR" altLang="en-US" sz="1400" dirty="0"/>
              <a:t>에 정보통신기술</a:t>
            </a:r>
            <a:r>
              <a:rPr lang="en-US" altLang="ko-KR" sz="1400" dirty="0"/>
              <a:t>(Information and Communication Technologies; ICT)</a:t>
            </a:r>
            <a:r>
              <a:rPr lang="ko-KR" altLang="en-US" sz="1400" dirty="0"/>
              <a:t>을 도입하여 융합하여 전력공급자와 소비자가 양방향으로 실시간 정보를 교환함으로써 에너지 효율을 극대화하는 첨단전력기술</a:t>
            </a:r>
            <a:endParaRPr lang="en-US" altLang="ko-KR" sz="1400" dirty="0"/>
          </a:p>
          <a:p>
            <a:r>
              <a:rPr lang="ko-KR" altLang="en-US" sz="1800" b="1" dirty="0" err="1"/>
              <a:t>수요자원</a:t>
            </a:r>
            <a:r>
              <a:rPr lang="ko-KR" altLang="en-US" sz="1800" b="1" dirty="0"/>
              <a:t> 거래 시장</a:t>
            </a:r>
            <a:endParaRPr lang="en-US" altLang="zh-CN" sz="1800" b="1" dirty="0"/>
          </a:p>
          <a:p>
            <a:pPr lvl="2">
              <a:buFontTx/>
              <a:buChar char="-"/>
            </a:pPr>
            <a:r>
              <a:rPr lang="ko-KR" altLang="en-US" sz="1300" dirty="0" err="1"/>
              <a:t>전력력시장</a:t>
            </a:r>
            <a:r>
              <a:rPr lang="ko-KR" altLang="en-US" sz="1300" dirty="0"/>
              <a:t> 운영</a:t>
            </a:r>
            <a:r>
              <a:rPr lang="en-US" altLang="ko-KR" sz="1300" dirty="0"/>
              <a:t>, </a:t>
            </a:r>
            <a:r>
              <a:rPr lang="ko-KR" altLang="en-US" sz="1300" dirty="0"/>
              <a:t>전력계통 운영</a:t>
            </a:r>
            <a:r>
              <a:rPr lang="en-US" altLang="ko-KR" sz="1300" dirty="0"/>
              <a:t>, </a:t>
            </a:r>
            <a:r>
              <a:rPr lang="ko-KR" altLang="en-US" sz="1300" dirty="0"/>
              <a:t>실시간 계통 운영</a:t>
            </a:r>
            <a:r>
              <a:rPr lang="en-US" altLang="ko-KR" sz="1300" dirty="0"/>
              <a:t>, </a:t>
            </a:r>
            <a:r>
              <a:rPr lang="ko-KR" altLang="en-US" sz="1300" dirty="0"/>
              <a:t>정부의 전력수급기본계획 수입 총괄 지원</a:t>
            </a:r>
            <a:endParaRPr lang="en-US" altLang="ko-KR" sz="1300" dirty="0"/>
          </a:p>
          <a:p>
            <a:r>
              <a:rPr lang="ko-KR" altLang="en-US" sz="1800" b="1" dirty="0"/>
              <a:t>발전사업자 및 수요관리 사업자</a:t>
            </a:r>
            <a:endParaRPr lang="en-US" altLang="zh-CN" sz="1800" b="1" dirty="0"/>
          </a:p>
          <a:p>
            <a:pPr lvl="2">
              <a:buFontTx/>
              <a:buChar char="-"/>
            </a:pPr>
            <a:r>
              <a:rPr lang="ko-KR" altLang="en-US" sz="1300" dirty="0"/>
              <a:t>발전사업자 </a:t>
            </a:r>
            <a:r>
              <a:rPr lang="en-US" altLang="ko-KR" sz="1300" dirty="0"/>
              <a:t>: </a:t>
            </a:r>
            <a:r>
              <a:rPr lang="ko-KR" altLang="en-US" sz="1300" dirty="0"/>
              <a:t>발전을 통해 전기를 생산하는 업체</a:t>
            </a:r>
            <a:r>
              <a:rPr lang="en-US" altLang="ko-KR" sz="1300" dirty="0"/>
              <a:t>, </a:t>
            </a:r>
            <a:r>
              <a:rPr lang="ko-KR" altLang="en-US" sz="1300" dirty="0"/>
              <a:t>공장이다</a:t>
            </a:r>
            <a:r>
              <a:rPr lang="en-US" altLang="ko-KR" sz="1300" dirty="0"/>
              <a:t>. </a:t>
            </a:r>
            <a:r>
              <a:rPr lang="ko-KR" altLang="en-US" sz="1300" dirty="0"/>
              <a:t>국내에는 </a:t>
            </a:r>
            <a:r>
              <a:rPr lang="ko-KR" altLang="en-US" sz="1300" dirty="0" err="1"/>
              <a:t>한전자회사</a:t>
            </a:r>
            <a:r>
              <a:rPr lang="en-US" altLang="ko-KR" sz="1300" dirty="0"/>
              <a:t>, </a:t>
            </a:r>
            <a:r>
              <a:rPr lang="ko-KR" altLang="en-US" sz="1300" dirty="0"/>
              <a:t>일반 신재생에너지발전사</a:t>
            </a:r>
            <a:endParaRPr lang="en-US" altLang="ko-KR" sz="1300" dirty="0"/>
          </a:p>
          <a:p>
            <a:pPr lvl="2">
              <a:buFontTx/>
              <a:buChar char="-"/>
            </a:pPr>
            <a:r>
              <a:rPr lang="ko-KR" altLang="en-US" sz="1300" dirty="0"/>
              <a:t>수요관리 사업자</a:t>
            </a:r>
            <a:r>
              <a:rPr lang="en-US" altLang="ko-KR" sz="1300" dirty="0"/>
              <a:t>: </a:t>
            </a:r>
            <a:r>
              <a:rPr lang="ko-KR" altLang="en-US" sz="1300" dirty="0"/>
              <a:t>화력이나 원자력발전이 등과 같이 전기를 생산하는 방식이 아니라 사용하지 않고 아낀 전기를 판매하고 금전적인 보상을 받는 수요자원시장에 참여하는 사업자로 </a:t>
            </a:r>
            <a:r>
              <a:rPr lang="en-US" altLang="ko-KR" sz="1300" dirty="0"/>
              <a:t>14</a:t>
            </a:r>
            <a:r>
              <a:rPr lang="ko-KR" altLang="en-US" sz="1300" dirty="0"/>
              <a:t>년 </a:t>
            </a:r>
            <a:r>
              <a:rPr lang="en-US" altLang="ko-KR" sz="1300" dirty="0"/>
              <a:t>11</a:t>
            </a:r>
            <a:r>
              <a:rPr lang="ko-KR" altLang="en-US" sz="1300" dirty="0"/>
              <a:t>월 말 처음으로 전력시장 내 수요자원거래 시장이 개설 되었으며 현재 </a:t>
            </a:r>
            <a:r>
              <a:rPr lang="en-US" altLang="ko-KR" sz="1300" dirty="0"/>
              <a:t>14</a:t>
            </a:r>
            <a:r>
              <a:rPr lang="ko-KR" altLang="en-US" sz="1300" dirty="0"/>
              <a:t>개 사업체가 운영</a:t>
            </a:r>
            <a:endParaRPr lang="en-US" altLang="zh-CN" sz="800" dirty="0"/>
          </a:p>
          <a:p>
            <a:r>
              <a:rPr lang="ko-KR" altLang="en-US" sz="1800" b="1" dirty="0" err="1"/>
              <a:t>분산전원</a:t>
            </a:r>
            <a:endParaRPr lang="en-US" altLang="zh-CN" sz="1800" b="1" dirty="0"/>
          </a:p>
          <a:p>
            <a:pPr lvl="2">
              <a:buFontTx/>
              <a:buChar char="-"/>
            </a:pPr>
            <a:r>
              <a:rPr lang="ko-KR" altLang="en-US" sz="1300" dirty="0"/>
              <a:t>전력 소비가 있는 지역 근처에 분산</a:t>
            </a:r>
            <a:r>
              <a:rPr lang="en-US" altLang="ko-KR" sz="1300" dirty="0"/>
              <a:t>·</a:t>
            </a:r>
            <a:r>
              <a:rPr lang="ko-KR" altLang="en-US" sz="1300" dirty="0"/>
              <a:t>배치가 가능한 소규모의 발전 시설로</a:t>
            </a:r>
            <a:r>
              <a:rPr lang="en-US" altLang="ko-KR" sz="1300" dirty="0"/>
              <a:t>, </a:t>
            </a:r>
            <a:r>
              <a:rPr lang="ko-KR" altLang="en-US" sz="1300" dirty="0"/>
              <a:t>비상용 </a:t>
            </a:r>
            <a:r>
              <a:rPr lang="ko-KR" altLang="en-US" sz="1300" dirty="0" err="1"/>
              <a:t>예비전원과</a:t>
            </a:r>
            <a:r>
              <a:rPr lang="ko-KR" altLang="en-US" sz="1300" dirty="0"/>
              <a:t> 같이 정전 시에만 이용 가능한 발전설비는 제외</a:t>
            </a:r>
            <a:endParaRPr lang="en-US" altLang="ko-KR" sz="1300" dirty="0"/>
          </a:p>
          <a:p>
            <a:pPr lvl="2">
              <a:buFontTx/>
              <a:buChar char="-"/>
            </a:pPr>
            <a:r>
              <a:rPr lang="en-US" altLang="zh-CN" sz="1300" dirty="0"/>
              <a:t>Comparable with HTTP (CoAP-HTTP Proxy needed)</a:t>
            </a:r>
            <a:endParaRPr lang="en-US" altLang="zh-CN" sz="1300" b="1" dirty="0"/>
          </a:p>
          <a:p>
            <a:r>
              <a:rPr lang="en-US" altLang="zh-CN" sz="1800" b="1" dirty="0"/>
              <a:t>AMI</a:t>
            </a:r>
          </a:p>
          <a:p>
            <a:pPr lvl="2">
              <a:buFontTx/>
              <a:buChar char="-"/>
            </a:pPr>
            <a:r>
              <a:rPr lang="ko-KR" altLang="en-US" sz="1300" dirty="0"/>
              <a:t>스마트미터에서 측정된 데이터를 원격 </a:t>
            </a:r>
            <a:r>
              <a:rPr lang="ko-KR" altLang="en-US" sz="1300" dirty="0" err="1"/>
              <a:t>검침기를</a:t>
            </a:r>
            <a:r>
              <a:rPr lang="ko-KR" altLang="en-US" sz="1300" dirty="0"/>
              <a:t> 통해 측정해 전력 사용 분석을 자동으로 진행하는 기술</a:t>
            </a:r>
            <a:endParaRPr lang="en-US" altLang="zh-CN" sz="1300" b="1" dirty="0"/>
          </a:p>
          <a:p>
            <a:endParaRPr lang="en-US" altLang="zh-CN" sz="1800" dirty="0"/>
          </a:p>
          <a:p>
            <a:endParaRPr lang="en-US" altLang="zh-CN" sz="1800" dirty="0"/>
          </a:p>
          <a:p>
            <a:endParaRPr lang="en-US" altLang="zh-CN" sz="1800" dirty="0"/>
          </a:p>
        </p:txBody>
      </p:sp>
      <p:sp>
        <p:nvSpPr>
          <p:cNvPr id="37892" name="灯片编号占位符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AC5D8EA7-3D20-4517-8463-C6020B0539EB}" type="slidenum">
              <a:rPr lang="ko-KR" altLang="en-US"/>
              <a:pPr/>
              <a:t>5</a:t>
            </a:fld>
            <a:r>
              <a:rPr lang="en-US" altLang="ko-KR"/>
              <a:t>/33</a:t>
            </a:r>
            <a:endParaRPr lang="ko-KR" altLang="en-US"/>
          </a:p>
        </p:txBody>
      </p:sp>
      <p:sp>
        <p:nvSpPr>
          <p:cNvPr id="37893" name="页脚占位符 4"/>
          <p:cNvSpPr>
            <a:spLocks noGrp="1"/>
          </p:cNvSpPr>
          <p:nvPr>
            <p:ph type="ftr" sz="quarter" idx="12"/>
          </p:nvPr>
        </p:nvSpPr>
        <p:spPr>
          <a:noFill/>
        </p:spPr>
        <p:txBody>
          <a:bodyPr/>
          <a:lstStyle/>
          <a:p>
            <a:r>
              <a:rPr lang="en-US" altLang="ko-KR"/>
              <a:t>Mir2018</a:t>
            </a:r>
            <a:endParaRPr lang="ko-KR" altLang="ko-KR"/>
          </a:p>
        </p:txBody>
      </p:sp>
      <p:sp>
        <p:nvSpPr>
          <p:cNvPr id="6" name="제목 2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838200"/>
          </a:xfrm>
        </p:spPr>
        <p:txBody>
          <a:bodyPr/>
          <a:lstStyle/>
          <a:p>
            <a:r>
              <a:rPr lang="en-US" altLang="ko-KR" b="1" dirty="0"/>
              <a:t>1. Smart Home Energy Framework : </a:t>
            </a:r>
            <a:br>
              <a:rPr lang="en-US" altLang="ko-KR" b="1" dirty="0"/>
            </a:br>
            <a:r>
              <a:rPr lang="en-US" altLang="ko-KR" sz="2400" b="1" dirty="0"/>
              <a:t>1.1.1</a:t>
            </a:r>
            <a:r>
              <a:rPr lang="en-US" altLang="ko-KR" sz="1600" b="1" dirty="0"/>
              <a:t> </a:t>
            </a:r>
            <a:r>
              <a:rPr lang="en-US" altLang="ko-KR" sz="2400" b="1" dirty="0"/>
              <a:t> Background </a:t>
            </a:r>
            <a:r>
              <a:rPr lang="ko-KR" altLang="en-US" sz="2400" b="1" dirty="0"/>
              <a:t>스마트그리드 </a:t>
            </a:r>
            <a:r>
              <a:rPr lang="en-US" altLang="ko-KR" sz="2400" b="1" dirty="0"/>
              <a:t>(2/2)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5064266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1. Smart Home Energy Framework : </a:t>
            </a:r>
            <a:br>
              <a:rPr lang="en-US" altLang="ko-KR" b="1" dirty="0"/>
            </a:br>
            <a:r>
              <a:rPr lang="en-US" altLang="ko-KR" sz="2400" b="1" dirty="0"/>
              <a:t>1.2 Architecture (1/2)</a:t>
            </a:r>
            <a:endParaRPr lang="en-US" altLang="ko-KR" b="1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1"/>
          </p:nvPr>
        </p:nvSpPr>
        <p:spPr>
          <a:xfrm>
            <a:off x="7185420" y="6366886"/>
            <a:ext cx="1905000" cy="381000"/>
          </a:xfrm>
        </p:spPr>
        <p:txBody>
          <a:bodyPr/>
          <a:lstStyle/>
          <a:p>
            <a:pPr>
              <a:defRPr/>
            </a:pPr>
            <a:fld id="{3AB2D1F1-EAAA-4541-A9AD-BBD67953F620}" type="slidenum">
              <a:rPr lang="ko-KR" altLang="en-US" smtClean="0"/>
              <a:pPr>
                <a:defRPr/>
              </a:pPr>
              <a:t>50</a:t>
            </a:fld>
            <a:endParaRPr lang="ko-KR" altLang="en-US" dirty="0"/>
          </a:p>
        </p:txBody>
      </p:sp>
      <p:sp>
        <p:nvSpPr>
          <p:cNvPr id="5" name="내용 개체 틀 1"/>
          <p:cNvSpPr>
            <a:spLocks noGrp="1"/>
          </p:cNvSpPr>
          <p:nvPr>
            <p:ph idx="1"/>
          </p:nvPr>
        </p:nvSpPr>
        <p:spPr>
          <a:xfrm>
            <a:off x="326200" y="1291457"/>
            <a:ext cx="8229600" cy="4953000"/>
          </a:xfrm>
        </p:spPr>
        <p:txBody>
          <a:bodyPr/>
          <a:lstStyle/>
          <a:p>
            <a:endParaRPr lang="en-US" altLang="ko-KR" sz="1050" dirty="0"/>
          </a:p>
          <a:p>
            <a:pPr lvl="1"/>
            <a:endParaRPr lang="ko-KR" altLang="en-US" sz="1000" dirty="0"/>
          </a:p>
          <a:p>
            <a:pPr lvl="1"/>
            <a:endParaRPr lang="ko-KR" altLang="en-US" sz="1000" dirty="0"/>
          </a:p>
        </p:txBody>
      </p:sp>
      <p:sp>
        <p:nvSpPr>
          <p:cNvPr id="130" name="모서리가 둥근 직사각형 1">
            <a:extLst>
              <a:ext uri="{FF2B5EF4-FFF2-40B4-BE49-F238E27FC236}">
                <a16:creationId xmlns:a16="http://schemas.microsoft.com/office/drawing/2014/main" id="{7165CE8B-C13D-460D-ABAA-6E0247816CAB}"/>
              </a:ext>
            </a:extLst>
          </p:cNvPr>
          <p:cNvSpPr/>
          <p:nvPr/>
        </p:nvSpPr>
        <p:spPr>
          <a:xfrm>
            <a:off x="111125" y="1447800"/>
            <a:ext cx="2178050" cy="516413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>
            <a:lvl1pPr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ctr">
              <a:defRPr/>
            </a:pPr>
            <a:endParaRPr lang="ko-KR" altLang="en-US" sz="1000">
              <a:solidFill>
                <a:srgbClr val="FFFFFF"/>
              </a:solidFill>
            </a:endParaRPr>
          </a:p>
        </p:txBody>
      </p:sp>
      <p:sp>
        <p:nvSpPr>
          <p:cNvPr id="131" name="모서리가 둥근 직사각형 1">
            <a:extLst>
              <a:ext uri="{FF2B5EF4-FFF2-40B4-BE49-F238E27FC236}">
                <a16:creationId xmlns:a16="http://schemas.microsoft.com/office/drawing/2014/main" id="{7165CE8B-C13D-460D-ABAA-6E0247816CAB}"/>
              </a:ext>
            </a:extLst>
          </p:cNvPr>
          <p:cNvSpPr/>
          <p:nvPr/>
        </p:nvSpPr>
        <p:spPr>
          <a:xfrm>
            <a:off x="50038" y="1514586"/>
            <a:ext cx="2178050" cy="516413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>
            <a:lvl1pPr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ctr">
              <a:defRPr/>
            </a:pPr>
            <a:endParaRPr lang="ko-KR" altLang="en-US" sz="1000">
              <a:solidFill>
                <a:srgbClr val="FFFFFF"/>
              </a:solidFill>
            </a:endParaRPr>
          </a:p>
        </p:txBody>
      </p:sp>
      <p:pic>
        <p:nvPicPr>
          <p:cNvPr id="132" name="Picture 2" descr="관련 이미지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50" y="2922588"/>
            <a:ext cx="2058988" cy="1617662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838E69DD-8874-4B5E-8D45-7BDEB17F3DEB}"/>
              </a:ext>
            </a:extLst>
          </p:cNvPr>
          <p:cNvSpPr/>
          <p:nvPr/>
        </p:nvSpPr>
        <p:spPr>
          <a:xfrm>
            <a:off x="147638" y="4318000"/>
            <a:ext cx="847725" cy="142875"/>
          </a:xfrm>
          <a:prstGeom prst="rect">
            <a:avLst/>
          </a:prstGeom>
          <a:solidFill>
            <a:schemeClr val="bg1"/>
          </a:solidFill>
          <a:ln>
            <a:solidFill>
              <a:srgbClr val="19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/>
          <a:lstStyle>
            <a:lvl1pPr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defRPr/>
            </a:pPr>
            <a:r>
              <a:rPr lang="en-US" altLang="ko-KR" sz="600">
                <a:cs typeface="Times New Roman" panose="02020603050405020304" pitchFamily="18" charset="0"/>
              </a:rPr>
              <a:t>Other Appliance (EMA)</a:t>
            </a:r>
            <a:endParaRPr lang="ko-KR" altLang="en-US" sz="600">
              <a:cs typeface="Times New Roman" panose="02020603050405020304" pitchFamily="18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85A9827A-F51E-41F8-86E9-90CEF9A0EA38}"/>
              </a:ext>
            </a:extLst>
          </p:cNvPr>
          <p:cNvSpPr/>
          <p:nvPr/>
        </p:nvSpPr>
        <p:spPr>
          <a:xfrm>
            <a:off x="652463" y="3381375"/>
            <a:ext cx="849312" cy="1412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lvl1pPr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defRPr/>
            </a:pPr>
            <a:r>
              <a:rPr lang="en-US" altLang="ko-KR" sz="600">
                <a:cs typeface="Times New Roman" panose="02020603050405020304" pitchFamily="18" charset="0"/>
              </a:rPr>
              <a:t>In-Home Display</a:t>
            </a:r>
            <a:endParaRPr lang="ko-KR" altLang="en-US" sz="600">
              <a:cs typeface="Times New Roman" panose="02020603050405020304" pitchFamily="18" charset="0"/>
            </a:endParaRPr>
          </a:p>
        </p:txBody>
      </p:sp>
      <p:cxnSp>
        <p:nvCxnSpPr>
          <p:cNvPr id="135" name="꺾인 연결선 188">
            <a:extLst>
              <a:ext uri="{FF2B5EF4-FFF2-40B4-BE49-F238E27FC236}">
                <a16:creationId xmlns:a16="http://schemas.microsoft.com/office/drawing/2014/main" id="{C6AFC329-3BE5-4745-9299-B402849409FF}"/>
              </a:ext>
            </a:extLst>
          </p:cNvPr>
          <p:cNvCxnSpPr>
            <a:stCxn id="219" idx="1"/>
            <a:endCxn id="133" idx="3"/>
          </p:cNvCxnSpPr>
          <p:nvPr/>
        </p:nvCxnSpPr>
        <p:spPr>
          <a:xfrm rot="10800000" flipV="1">
            <a:off x="995363" y="4291013"/>
            <a:ext cx="569912" cy="98425"/>
          </a:xfrm>
          <a:prstGeom prst="bentConnector3">
            <a:avLst>
              <a:gd name="adj1" fmla="val 50000"/>
            </a:avLst>
          </a:prstGeom>
          <a:ln w="1905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6" name="꺾인 연결선 192">
            <a:extLst>
              <a:ext uri="{FF2B5EF4-FFF2-40B4-BE49-F238E27FC236}">
                <a16:creationId xmlns:a16="http://schemas.microsoft.com/office/drawing/2014/main" id="{8494437B-A511-4938-973A-28F65DE0C81C}"/>
              </a:ext>
            </a:extLst>
          </p:cNvPr>
          <p:cNvCxnSpPr>
            <a:stCxn id="219" idx="1"/>
            <a:endCxn id="242" idx="3"/>
          </p:cNvCxnSpPr>
          <p:nvPr/>
        </p:nvCxnSpPr>
        <p:spPr>
          <a:xfrm rot="10800000">
            <a:off x="995363" y="4159250"/>
            <a:ext cx="569912" cy="131763"/>
          </a:xfrm>
          <a:prstGeom prst="bentConnector3">
            <a:avLst>
              <a:gd name="adj1" fmla="val 50000"/>
            </a:avLst>
          </a:prstGeom>
          <a:ln w="19050">
            <a:prstDash val="solid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7" name="꺾인 연결선 195">
            <a:extLst>
              <a:ext uri="{FF2B5EF4-FFF2-40B4-BE49-F238E27FC236}">
                <a16:creationId xmlns:a16="http://schemas.microsoft.com/office/drawing/2014/main" id="{788A7CFE-5172-4C26-963D-141F14D4E1AF}"/>
              </a:ext>
            </a:extLst>
          </p:cNvPr>
          <p:cNvCxnSpPr>
            <a:stCxn id="133" idx="3"/>
            <a:endCxn id="241" idx="3"/>
          </p:cNvCxnSpPr>
          <p:nvPr/>
        </p:nvCxnSpPr>
        <p:spPr>
          <a:xfrm flipV="1">
            <a:off x="995363" y="3927475"/>
            <a:ext cx="12700" cy="461963"/>
          </a:xfrm>
          <a:prstGeom prst="bentConnector3">
            <a:avLst>
              <a:gd name="adj1" fmla="val 2250000"/>
            </a:avLst>
          </a:prstGeom>
          <a:ln w="19050">
            <a:prstDash val="solid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8" name="꺾인 연결선 198">
            <a:extLst>
              <a:ext uri="{FF2B5EF4-FFF2-40B4-BE49-F238E27FC236}">
                <a16:creationId xmlns:a16="http://schemas.microsoft.com/office/drawing/2014/main" id="{BE0DA2C3-3FAE-452A-B18F-4A6232D73BD8}"/>
              </a:ext>
            </a:extLst>
          </p:cNvPr>
          <p:cNvCxnSpPr>
            <a:stCxn id="221" idx="2"/>
            <a:endCxn id="219" idx="0"/>
          </p:cNvCxnSpPr>
          <p:nvPr/>
        </p:nvCxnSpPr>
        <p:spPr>
          <a:xfrm rot="16200000" flipH="1">
            <a:off x="1743076" y="4033837"/>
            <a:ext cx="171450" cy="3175"/>
          </a:xfrm>
          <a:prstGeom prst="bentConnector3">
            <a:avLst>
              <a:gd name="adj1" fmla="val 50000"/>
            </a:avLst>
          </a:prstGeom>
          <a:ln w="190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9" name="꺾인 연결선 201">
            <a:extLst>
              <a:ext uri="{FF2B5EF4-FFF2-40B4-BE49-F238E27FC236}">
                <a16:creationId xmlns:a16="http://schemas.microsoft.com/office/drawing/2014/main" id="{AFE5F08C-A30C-429C-AAC9-1100D2B47DEF}"/>
              </a:ext>
            </a:extLst>
          </p:cNvPr>
          <p:cNvCxnSpPr>
            <a:stCxn id="221" idx="1"/>
            <a:endCxn id="134" idx="2"/>
          </p:cNvCxnSpPr>
          <p:nvPr/>
        </p:nvCxnSpPr>
        <p:spPr>
          <a:xfrm rot="10800000">
            <a:off x="1077913" y="3522663"/>
            <a:ext cx="423862" cy="244475"/>
          </a:xfrm>
          <a:prstGeom prst="bentConnector2">
            <a:avLst/>
          </a:prstGeom>
          <a:ln w="19050">
            <a:solidFill>
              <a:schemeClr val="accent2"/>
            </a:solidFill>
            <a:prstDash val="sys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0" name="모서리가 둥근 직사각형 231">
            <a:extLst>
              <a:ext uri="{FF2B5EF4-FFF2-40B4-BE49-F238E27FC236}">
                <a16:creationId xmlns:a16="http://schemas.microsoft.com/office/drawing/2014/main" id="{F1C36526-AC57-4722-954D-D5A2C7F22631}"/>
              </a:ext>
            </a:extLst>
          </p:cNvPr>
          <p:cNvSpPr/>
          <p:nvPr/>
        </p:nvSpPr>
        <p:spPr>
          <a:xfrm>
            <a:off x="93663" y="5000625"/>
            <a:ext cx="2046287" cy="143033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/>
          <a:lstStyle>
            <a:lvl1pPr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r">
              <a:defRPr/>
            </a:pPr>
            <a:r>
              <a:rPr lang="en-US" altLang="ko-KR" sz="900">
                <a:solidFill>
                  <a:srgbClr val="000000"/>
                </a:solidFill>
                <a:cs typeface="Times New Roman" panose="02020603050405020304" pitchFamily="18" charset="0"/>
              </a:rPr>
              <a:t>Social Infrastructure</a:t>
            </a:r>
            <a:endParaRPr lang="ko-KR" altLang="en-US" sz="900">
              <a:solidFill>
                <a:srgbClr val="000000"/>
              </a:solidFill>
              <a:cs typeface="Times New Roman" panose="02020603050405020304" pitchFamily="18" charset="0"/>
            </a:endParaRPr>
          </a:p>
        </p:txBody>
      </p:sp>
      <p:sp>
        <p:nvSpPr>
          <p:cNvPr id="141" name="TextBox 227"/>
          <p:cNvSpPr txBox="1">
            <a:spLocks noChangeArrowheads="1"/>
          </p:cNvSpPr>
          <p:nvPr/>
        </p:nvSpPr>
        <p:spPr bwMode="auto">
          <a:xfrm>
            <a:off x="211138" y="5221288"/>
            <a:ext cx="709612" cy="2317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ko-KR" sz="900" b="1" dirty="0" err="1">
                <a:cs typeface="Times New Roman" panose="02020603050405020304" pitchFamily="18" charset="0"/>
              </a:rPr>
              <a:t>OpenFMB</a:t>
            </a:r>
            <a:endParaRPr lang="ko-KR" altLang="en-US" sz="900" b="1" dirty="0">
              <a:cs typeface="Times New Roman" panose="02020603050405020304" pitchFamily="18" charset="0"/>
            </a:endParaRPr>
          </a:p>
        </p:txBody>
      </p:sp>
      <p:sp>
        <p:nvSpPr>
          <p:cNvPr id="142" name="모서리가 둥근 직사각형 82">
            <a:extLst>
              <a:ext uri="{FF2B5EF4-FFF2-40B4-BE49-F238E27FC236}">
                <a16:creationId xmlns:a16="http://schemas.microsoft.com/office/drawing/2014/main" id="{3AEBAC05-9069-4FD0-BF25-6240812E62A3}"/>
              </a:ext>
            </a:extLst>
          </p:cNvPr>
          <p:cNvSpPr/>
          <p:nvPr/>
        </p:nvSpPr>
        <p:spPr>
          <a:xfrm>
            <a:off x="268288" y="5480050"/>
            <a:ext cx="820737" cy="26511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ctr">
              <a:defRPr/>
            </a:pPr>
            <a:r>
              <a:rPr lang="en-US" altLang="ko-KR" sz="1000">
                <a:cs typeface="Times New Roman" panose="02020603050405020304" pitchFamily="18" charset="0"/>
              </a:rPr>
              <a:t>Battery</a:t>
            </a:r>
            <a:endParaRPr lang="ko-KR" altLang="en-US" sz="1000">
              <a:cs typeface="Times New Roman" panose="02020603050405020304" pitchFamily="18" charset="0"/>
            </a:endParaRPr>
          </a:p>
        </p:txBody>
      </p:sp>
      <p:sp>
        <p:nvSpPr>
          <p:cNvPr id="143" name="모서리가 둥근 직사각형 83">
            <a:extLst>
              <a:ext uri="{FF2B5EF4-FFF2-40B4-BE49-F238E27FC236}">
                <a16:creationId xmlns:a16="http://schemas.microsoft.com/office/drawing/2014/main" id="{10601ADE-89F5-48A1-87F4-99D5830BA4CF}"/>
              </a:ext>
            </a:extLst>
          </p:cNvPr>
          <p:cNvSpPr/>
          <p:nvPr/>
        </p:nvSpPr>
        <p:spPr>
          <a:xfrm>
            <a:off x="1222375" y="5476875"/>
            <a:ext cx="819150" cy="26511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ctr">
              <a:defRPr/>
            </a:pPr>
            <a:r>
              <a:rPr lang="en-US" altLang="ko-KR" sz="1000" dirty="0">
                <a:cs typeface="Times New Roman" panose="02020603050405020304" pitchFamily="18" charset="0"/>
              </a:rPr>
              <a:t>Recloser</a:t>
            </a:r>
            <a:endParaRPr lang="ko-KR" altLang="en-US" sz="1000" dirty="0">
              <a:cs typeface="Times New Roman" panose="02020603050405020304" pitchFamily="18" charset="0"/>
            </a:endParaRPr>
          </a:p>
        </p:txBody>
      </p:sp>
      <p:sp>
        <p:nvSpPr>
          <p:cNvPr id="144" name="모서리가 둥근 직사각형 84">
            <a:extLst>
              <a:ext uri="{FF2B5EF4-FFF2-40B4-BE49-F238E27FC236}">
                <a16:creationId xmlns:a16="http://schemas.microsoft.com/office/drawing/2014/main" id="{A8DA7265-2F0B-4DE7-8CDF-9DFABDA6A8E0}"/>
              </a:ext>
            </a:extLst>
          </p:cNvPr>
          <p:cNvSpPr/>
          <p:nvPr/>
        </p:nvSpPr>
        <p:spPr>
          <a:xfrm>
            <a:off x="1216025" y="5757863"/>
            <a:ext cx="819150" cy="26352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ctr">
              <a:defRPr/>
            </a:pPr>
            <a:r>
              <a:rPr lang="en-US" altLang="ko-KR" sz="1000">
                <a:cs typeface="Times New Roman" panose="02020603050405020304" pitchFamily="18" charset="0"/>
              </a:rPr>
              <a:t>EV</a:t>
            </a:r>
            <a:endParaRPr lang="ko-KR" altLang="en-US" sz="1000">
              <a:cs typeface="Times New Roman" panose="02020603050405020304" pitchFamily="18" charset="0"/>
            </a:endParaRPr>
          </a:p>
        </p:txBody>
      </p:sp>
      <p:sp>
        <p:nvSpPr>
          <p:cNvPr id="145" name="모서리가 둥근 직사각형 87">
            <a:extLst>
              <a:ext uri="{FF2B5EF4-FFF2-40B4-BE49-F238E27FC236}">
                <a16:creationId xmlns:a16="http://schemas.microsoft.com/office/drawing/2014/main" id="{0FE65AF4-FE2F-41AF-8DCD-F696768AD1CD}"/>
              </a:ext>
            </a:extLst>
          </p:cNvPr>
          <p:cNvSpPr/>
          <p:nvPr/>
        </p:nvSpPr>
        <p:spPr>
          <a:xfrm>
            <a:off x="265113" y="5765800"/>
            <a:ext cx="820737" cy="26511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ctr">
              <a:defRPr/>
            </a:pPr>
            <a:r>
              <a:rPr lang="en-US" altLang="ko-KR" sz="1000">
                <a:cs typeface="Times New Roman" panose="02020603050405020304" pitchFamily="18" charset="0"/>
              </a:rPr>
              <a:t>PV</a:t>
            </a:r>
            <a:endParaRPr lang="ko-KR" altLang="en-US" sz="1000">
              <a:cs typeface="Times New Roman" panose="02020603050405020304" pitchFamily="18" charset="0"/>
            </a:endParaRPr>
          </a:p>
        </p:txBody>
      </p:sp>
      <p:sp>
        <p:nvSpPr>
          <p:cNvPr id="146" name="모서리가 둥근 직사각형 89">
            <a:extLst>
              <a:ext uri="{FF2B5EF4-FFF2-40B4-BE49-F238E27FC236}">
                <a16:creationId xmlns:a16="http://schemas.microsoft.com/office/drawing/2014/main" id="{5DED0A08-6898-4B68-883D-45FAE110D0F3}"/>
              </a:ext>
            </a:extLst>
          </p:cNvPr>
          <p:cNvSpPr/>
          <p:nvPr/>
        </p:nvSpPr>
        <p:spPr>
          <a:xfrm>
            <a:off x="266700" y="6064250"/>
            <a:ext cx="819150" cy="26511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ctr">
              <a:defRPr/>
            </a:pPr>
            <a:r>
              <a:rPr lang="en-US" altLang="ko-KR" sz="1000">
                <a:cs typeface="Times New Roman" panose="02020603050405020304" pitchFamily="18" charset="0"/>
              </a:rPr>
              <a:t>Resource</a:t>
            </a:r>
            <a:endParaRPr lang="ko-KR" altLang="en-US" sz="1000">
              <a:cs typeface="Times New Roman" panose="02020603050405020304" pitchFamily="18" charset="0"/>
            </a:endParaRPr>
          </a:p>
        </p:txBody>
      </p:sp>
      <p:sp>
        <p:nvSpPr>
          <p:cNvPr id="147" name="모서리가 둥근 직사각형 90">
            <a:extLst>
              <a:ext uri="{FF2B5EF4-FFF2-40B4-BE49-F238E27FC236}">
                <a16:creationId xmlns:a16="http://schemas.microsoft.com/office/drawing/2014/main" id="{075DFCEC-0004-4FC5-BB6B-1B2BCCA373DD}"/>
              </a:ext>
            </a:extLst>
          </p:cNvPr>
          <p:cNvSpPr/>
          <p:nvPr/>
        </p:nvSpPr>
        <p:spPr>
          <a:xfrm>
            <a:off x="1222375" y="6051550"/>
            <a:ext cx="819150" cy="26511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ctr">
              <a:defRPr/>
            </a:pPr>
            <a:r>
              <a:rPr lang="en-US" altLang="ko-KR" sz="1000">
                <a:cs typeface="Times New Roman" panose="02020603050405020304" pitchFamily="18" charset="0"/>
              </a:rPr>
              <a:t>ESS</a:t>
            </a:r>
            <a:endParaRPr lang="ko-KR" altLang="en-US" sz="1000">
              <a:cs typeface="Times New Roman" panose="02020603050405020304" pitchFamily="18" charset="0"/>
            </a:endParaRPr>
          </a:p>
        </p:txBody>
      </p:sp>
      <p:cxnSp>
        <p:nvCxnSpPr>
          <p:cNvPr id="148" name="직선 화살표 연결선 147">
            <a:extLst>
              <a:ext uri="{FF2B5EF4-FFF2-40B4-BE49-F238E27FC236}">
                <a16:creationId xmlns:a16="http://schemas.microsoft.com/office/drawing/2014/main" id="{86E38CE6-D2AE-49A4-94F9-58E10115B8BC}"/>
              </a:ext>
            </a:extLst>
          </p:cNvPr>
          <p:cNvCxnSpPr>
            <a:stCxn id="219" idx="2"/>
          </p:cNvCxnSpPr>
          <p:nvPr/>
        </p:nvCxnSpPr>
        <p:spPr>
          <a:xfrm flipH="1">
            <a:off x="1827213" y="4460875"/>
            <a:ext cx="4762" cy="539750"/>
          </a:xfrm>
          <a:prstGeom prst="straightConnector1">
            <a:avLst/>
          </a:prstGeom>
          <a:ln w="19050">
            <a:solidFill>
              <a:srgbClr val="C00000"/>
            </a:solidFill>
            <a:prstDash val="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직선 화살표 연결선 148">
            <a:extLst>
              <a:ext uri="{FF2B5EF4-FFF2-40B4-BE49-F238E27FC236}">
                <a16:creationId xmlns:a16="http://schemas.microsoft.com/office/drawing/2014/main" id="{E3ACD8EC-2902-4889-9C0B-5A0F0EAE8B68}"/>
              </a:ext>
            </a:extLst>
          </p:cNvPr>
          <p:cNvCxnSpPr>
            <a:stCxn id="133" idx="2"/>
          </p:cNvCxnSpPr>
          <p:nvPr/>
        </p:nvCxnSpPr>
        <p:spPr>
          <a:xfrm flipH="1">
            <a:off x="568325" y="4460875"/>
            <a:ext cx="3175" cy="539750"/>
          </a:xfrm>
          <a:prstGeom prst="straightConnector1">
            <a:avLst/>
          </a:prstGeom>
          <a:ln w="19050">
            <a:solidFill>
              <a:schemeClr val="accent2"/>
            </a:solidFill>
            <a:prstDash val="sys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TextBox 237"/>
          <p:cNvSpPr txBox="1">
            <a:spLocks noChangeArrowheads="1"/>
          </p:cNvSpPr>
          <p:nvPr/>
        </p:nvSpPr>
        <p:spPr bwMode="auto">
          <a:xfrm>
            <a:off x="330200" y="1614488"/>
            <a:ext cx="1008063" cy="23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ko-KR" sz="900" b="1">
                <a:cs typeface="Times New Roman" panose="02020603050405020304" pitchFamily="18" charset="0"/>
              </a:rPr>
              <a:t>Residential Area</a:t>
            </a:r>
            <a:endParaRPr lang="ko-KR" altLang="en-US" sz="900" b="1">
              <a:cs typeface="Times New Roman" panose="02020603050405020304" pitchFamily="18" charset="0"/>
            </a:endParaRPr>
          </a:p>
        </p:txBody>
      </p:sp>
      <p:grpSp>
        <p:nvGrpSpPr>
          <p:cNvPr id="151" name="그룹 19"/>
          <p:cNvGrpSpPr>
            <a:grpSpLocks/>
          </p:cNvGrpSpPr>
          <p:nvPr/>
        </p:nvGrpSpPr>
        <p:grpSpPr bwMode="auto">
          <a:xfrm>
            <a:off x="6156325" y="4540250"/>
            <a:ext cx="2849563" cy="2138363"/>
            <a:chOff x="6156558" y="4540927"/>
            <a:chExt cx="2849419" cy="2137734"/>
          </a:xfrm>
        </p:grpSpPr>
        <p:sp>
          <p:nvSpPr>
            <p:cNvPr id="152" name="모서리가 둥근 직사각형 216">
              <a:extLst>
                <a:ext uri="{FF2B5EF4-FFF2-40B4-BE49-F238E27FC236}">
                  <a16:creationId xmlns:a16="http://schemas.microsoft.com/office/drawing/2014/main" id="{3C2275A7-2C0B-4ADD-A07E-254931E64979}"/>
                </a:ext>
              </a:extLst>
            </p:cNvPr>
            <p:cNvSpPr/>
            <p:nvPr/>
          </p:nvSpPr>
          <p:spPr>
            <a:xfrm>
              <a:off x="6156558" y="4540927"/>
              <a:ext cx="2849419" cy="2137734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/>
            <a:lstStyle>
              <a:lvl1pPr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1pPr>
              <a:lvl2pPr marL="742950" indent="-28575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2pPr>
              <a:lvl3pPr marL="11430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3pPr>
              <a:lvl4pPr marL="16002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4pPr>
              <a:lvl5pPr marL="20574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9pPr>
            </a:lstStyle>
            <a:p>
              <a:pPr algn="r">
                <a:defRPr/>
              </a:pPr>
              <a:r>
                <a:rPr lang="en-US" altLang="ko-KR" sz="1000" b="1">
                  <a:solidFill>
                    <a:srgbClr val="000000"/>
                  </a:solidFill>
                  <a:cs typeface="Times New Roman" panose="02020603050405020304" pitchFamily="18" charset="0"/>
                </a:rPr>
                <a:t>Utility</a:t>
              </a:r>
              <a:endParaRPr lang="ko-KR" altLang="en-US" sz="1000" b="1">
                <a:solidFill>
                  <a:srgbClr val="000000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18E8CF29-D69E-440C-B8BE-18A9D89125B5}"/>
                </a:ext>
              </a:extLst>
            </p:cNvPr>
            <p:cNvSpPr/>
            <p:nvPr/>
          </p:nvSpPr>
          <p:spPr>
            <a:xfrm>
              <a:off x="6361336" y="4929751"/>
              <a:ext cx="1022298" cy="165844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1pPr>
              <a:lvl2pPr marL="742950" indent="-28575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2pPr>
              <a:lvl3pPr marL="11430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3pPr>
              <a:lvl4pPr marL="16002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4pPr>
              <a:lvl5pPr marL="20574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9pPr>
            </a:lstStyle>
            <a:p>
              <a:pPr algn="ctr">
                <a:defRPr/>
              </a:pPr>
              <a:endParaRPr lang="ko-KR" altLang="en-US" sz="1000">
                <a:solidFill>
                  <a:srgbClr val="FFFFFF"/>
                </a:solidFill>
              </a:endParaRPr>
            </a:p>
          </p:txBody>
        </p:sp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120AD49E-B900-4071-A3CD-84F880033BD1}"/>
                </a:ext>
              </a:extLst>
            </p:cNvPr>
            <p:cNvSpPr/>
            <p:nvPr/>
          </p:nvSpPr>
          <p:spPr>
            <a:xfrm>
              <a:off x="7747153" y="4929751"/>
              <a:ext cx="1022298" cy="165844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1pPr>
              <a:lvl2pPr marL="742950" indent="-28575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2pPr>
              <a:lvl3pPr marL="11430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3pPr>
              <a:lvl4pPr marL="16002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4pPr>
              <a:lvl5pPr marL="20574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9pPr>
            </a:lstStyle>
            <a:p>
              <a:pPr algn="ctr">
                <a:defRPr/>
              </a:pPr>
              <a:endParaRPr lang="ko-KR" altLang="en-US" sz="1000">
                <a:solidFill>
                  <a:srgbClr val="FFFFFF"/>
                </a:solidFill>
              </a:endParaRPr>
            </a:p>
          </p:txBody>
        </p:sp>
        <p:sp>
          <p:nvSpPr>
            <p:cNvPr id="155" name="TextBox 241"/>
            <p:cNvSpPr txBox="1">
              <a:spLocks noChangeArrowheads="1"/>
            </p:cNvSpPr>
            <p:nvPr/>
          </p:nvSpPr>
          <p:spPr bwMode="auto">
            <a:xfrm>
              <a:off x="6464700" y="4933042"/>
              <a:ext cx="748923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ko-KR" sz="900" b="1">
                  <a:cs typeface="Times New Roman" panose="02020603050405020304" pitchFamily="18" charset="0"/>
                </a:rPr>
                <a:t>Distributed</a:t>
              </a:r>
            </a:p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ko-KR" sz="900" b="1">
                  <a:cs typeface="Times New Roman" panose="02020603050405020304" pitchFamily="18" charset="0"/>
                </a:rPr>
                <a:t>Generation</a:t>
              </a:r>
              <a:endParaRPr lang="ko-KR" altLang="en-US" sz="900" b="1">
                <a:cs typeface="Times New Roman" panose="02020603050405020304" pitchFamily="18" charset="0"/>
              </a:endParaRPr>
            </a:p>
          </p:txBody>
        </p:sp>
        <p:sp>
          <p:nvSpPr>
            <p:cNvPr id="156" name="TextBox 242"/>
            <p:cNvSpPr txBox="1">
              <a:spLocks noChangeArrowheads="1"/>
            </p:cNvSpPr>
            <p:nvPr/>
          </p:nvSpPr>
          <p:spPr bwMode="auto">
            <a:xfrm>
              <a:off x="7829100" y="4929407"/>
              <a:ext cx="1022384" cy="230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ko-KR" sz="900" b="1">
                  <a:cs typeface="Times New Roman" panose="02020603050405020304" pitchFamily="18" charset="0"/>
                </a:rPr>
                <a:t>Power Plant</a:t>
              </a:r>
              <a:endParaRPr lang="ko-KR" altLang="en-US" sz="900" b="1">
                <a:cs typeface="Times New Roman" panose="02020603050405020304" pitchFamily="18" charset="0"/>
              </a:endParaRPr>
            </a:p>
          </p:txBody>
        </p:sp>
        <p:sp>
          <p:nvSpPr>
            <p:cNvPr id="157" name="모서리가 둥근 직사각형 141">
              <a:extLst>
                <a:ext uri="{FF2B5EF4-FFF2-40B4-BE49-F238E27FC236}">
                  <a16:creationId xmlns:a16="http://schemas.microsoft.com/office/drawing/2014/main" id="{8735892B-D946-4B0B-A90F-236C2BBE6681}"/>
                </a:ext>
              </a:extLst>
            </p:cNvPr>
            <p:cNvSpPr/>
            <p:nvPr/>
          </p:nvSpPr>
          <p:spPr>
            <a:xfrm>
              <a:off x="6464517" y="5350314"/>
              <a:ext cx="819109" cy="247577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1pPr>
              <a:lvl2pPr marL="742950" indent="-28575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2pPr>
              <a:lvl3pPr marL="11430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3pPr>
              <a:lvl4pPr marL="16002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4pPr>
              <a:lvl5pPr marL="20574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9pPr>
            </a:lstStyle>
            <a:p>
              <a:pPr algn="ctr">
                <a:defRPr/>
              </a:pPr>
              <a:r>
                <a:rPr lang="en-US" altLang="ko-KR" sz="900">
                  <a:cs typeface="Times New Roman" panose="02020603050405020304" pitchFamily="18" charset="0"/>
                </a:rPr>
                <a:t>Solar Power</a:t>
              </a:r>
              <a:endParaRPr lang="ko-KR" altLang="en-US" sz="900">
                <a:cs typeface="Times New Roman" panose="02020603050405020304" pitchFamily="18" charset="0"/>
              </a:endParaRPr>
            </a:p>
          </p:txBody>
        </p:sp>
        <p:sp>
          <p:nvSpPr>
            <p:cNvPr id="158" name="모서리가 둥근 직사각형 222">
              <a:extLst>
                <a:ext uri="{FF2B5EF4-FFF2-40B4-BE49-F238E27FC236}">
                  <a16:creationId xmlns:a16="http://schemas.microsoft.com/office/drawing/2014/main" id="{CC573B41-FB2A-492D-8604-C434DA9B0926}"/>
                </a:ext>
              </a:extLst>
            </p:cNvPr>
            <p:cNvSpPr/>
            <p:nvPr/>
          </p:nvSpPr>
          <p:spPr>
            <a:xfrm>
              <a:off x="6464517" y="5682004"/>
              <a:ext cx="819109" cy="249164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1pPr>
              <a:lvl2pPr marL="742950" indent="-28575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2pPr>
              <a:lvl3pPr marL="11430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3pPr>
              <a:lvl4pPr marL="16002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4pPr>
              <a:lvl5pPr marL="20574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9pPr>
            </a:lstStyle>
            <a:p>
              <a:pPr algn="ctr">
                <a:defRPr/>
              </a:pPr>
              <a:r>
                <a:rPr lang="en-US" altLang="ko-KR" sz="900">
                  <a:cs typeface="Times New Roman" panose="02020603050405020304" pitchFamily="18" charset="0"/>
                </a:rPr>
                <a:t>Wind Power</a:t>
              </a:r>
              <a:endParaRPr lang="ko-KR" altLang="en-US" sz="900">
                <a:cs typeface="Times New Roman" panose="02020603050405020304" pitchFamily="18" charset="0"/>
              </a:endParaRPr>
            </a:p>
          </p:txBody>
        </p:sp>
        <p:sp>
          <p:nvSpPr>
            <p:cNvPr id="159" name="모서리가 둥근 직사각형 223">
              <a:extLst>
                <a:ext uri="{FF2B5EF4-FFF2-40B4-BE49-F238E27FC236}">
                  <a16:creationId xmlns:a16="http://schemas.microsoft.com/office/drawing/2014/main" id="{F25EADB7-09A8-473B-829D-FFCF507C5808}"/>
                </a:ext>
              </a:extLst>
            </p:cNvPr>
            <p:cNvSpPr/>
            <p:nvPr/>
          </p:nvSpPr>
          <p:spPr>
            <a:xfrm>
              <a:off x="6464517" y="6012107"/>
              <a:ext cx="819109" cy="249164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1pPr>
              <a:lvl2pPr marL="742950" indent="-28575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2pPr>
              <a:lvl3pPr marL="11430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3pPr>
              <a:lvl4pPr marL="16002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4pPr>
              <a:lvl5pPr marL="20574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9pPr>
            </a:lstStyle>
            <a:p>
              <a:pPr algn="ctr">
                <a:defRPr/>
              </a:pPr>
              <a:r>
                <a:rPr lang="en-US" altLang="ko-KR" sz="900">
                  <a:cs typeface="Times New Roman" panose="02020603050405020304" pitchFamily="18" charset="0"/>
                </a:rPr>
                <a:t>Battery</a:t>
              </a:r>
              <a:endParaRPr lang="ko-KR" altLang="en-US" sz="900">
                <a:cs typeface="Times New Roman" panose="02020603050405020304" pitchFamily="18" charset="0"/>
              </a:endParaRPr>
            </a:p>
          </p:txBody>
        </p:sp>
        <p:sp>
          <p:nvSpPr>
            <p:cNvPr id="160" name="모서리가 둥근 직사각형 224">
              <a:extLst>
                <a:ext uri="{FF2B5EF4-FFF2-40B4-BE49-F238E27FC236}">
                  <a16:creationId xmlns:a16="http://schemas.microsoft.com/office/drawing/2014/main" id="{7797796C-2919-4AB8-8D9D-46258E4BA0C8}"/>
                </a:ext>
              </a:extLst>
            </p:cNvPr>
            <p:cNvSpPr/>
            <p:nvPr/>
          </p:nvSpPr>
          <p:spPr>
            <a:xfrm>
              <a:off x="7843986" y="5132891"/>
              <a:ext cx="819109" cy="434847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1pPr>
              <a:lvl2pPr marL="742950" indent="-28575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2pPr>
              <a:lvl3pPr marL="11430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3pPr>
              <a:lvl4pPr marL="16002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4pPr>
              <a:lvl5pPr marL="20574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9pPr>
            </a:lstStyle>
            <a:p>
              <a:pPr algn="ctr">
                <a:defRPr/>
              </a:pPr>
              <a:r>
                <a:rPr lang="en-US" altLang="ko-KR" sz="900">
                  <a:cs typeface="Times New Roman" panose="02020603050405020304" pitchFamily="18" charset="0"/>
                </a:rPr>
                <a:t>Nuclear</a:t>
              </a:r>
            </a:p>
            <a:p>
              <a:pPr algn="ctr">
                <a:defRPr/>
              </a:pPr>
              <a:r>
                <a:rPr lang="en-US" altLang="ko-KR" sz="900">
                  <a:cs typeface="Times New Roman" panose="02020603050405020304" pitchFamily="18" charset="0"/>
                </a:rPr>
                <a:t>Power Station</a:t>
              </a:r>
              <a:endParaRPr lang="ko-KR" altLang="en-US" sz="900">
                <a:cs typeface="Times New Roman" panose="02020603050405020304" pitchFamily="18" charset="0"/>
              </a:endParaRPr>
            </a:p>
          </p:txBody>
        </p:sp>
        <p:sp>
          <p:nvSpPr>
            <p:cNvPr id="161" name="모서리가 둥근 직사각형 225">
              <a:extLst>
                <a:ext uri="{FF2B5EF4-FFF2-40B4-BE49-F238E27FC236}">
                  <a16:creationId xmlns:a16="http://schemas.microsoft.com/office/drawing/2014/main" id="{A95DE287-155C-4BEF-B330-42591EE60DB3}"/>
                </a:ext>
              </a:extLst>
            </p:cNvPr>
            <p:cNvSpPr/>
            <p:nvPr/>
          </p:nvSpPr>
          <p:spPr>
            <a:xfrm>
              <a:off x="7843986" y="5607413"/>
              <a:ext cx="819109" cy="433261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1pPr>
              <a:lvl2pPr marL="742950" indent="-28575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2pPr>
              <a:lvl3pPr marL="11430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3pPr>
              <a:lvl4pPr marL="16002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4pPr>
              <a:lvl5pPr marL="20574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9pPr>
            </a:lstStyle>
            <a:p>
              <a:pPr algn="ctr">
                <a:defRPr/>
              </a:pPr>
              <a:r>
                <a:rPr lang="en-US" altLang="ko-KR" sz="900">
                  <a:cs typeface="Times New Roman" panose="02020603050405020304" pitchFamily="18" charset="0"/>
                </a:rPr>
                <a:t>Thermal</a:t>
              </a:r>
            </a:p>
            <a:p>
              <a:pPr algn="ctr">
                <a:defRPr/>
              </a:pPr>
              <a:r>
                <a:rPr lang="en-US" altLang="ko-KR" sz="900">
                  <a:cs typeface="Times New Roman" panose="02020603050405020304" pitchFamily="18" charset="0"/>
                </a:rPr>
                <a:t>Power</a:t>
              </a:r>
            </a:p>
            <a:p>
              <a:pPr algn="ctr">
                <a:defRPr/>
              </a:pPr>
              <a:r>
                <a:rPr lang="en-US" altLang="ko-KR" sz="900">
                  <a:cs typeface="Times New Roman" panose="02020603050405020304" pitchFamily="18" charset="0"/>
                </a:rPr>
                <a:t>Station</a:t>
              </a:r>
              <a:endParaRPr lang="ko-KR" altLang="en-US" sz="900">
                <a:cs typeface="Times New Roman" panose="02020603050405020304" pitchFamily="18" charset="0"/>
              </a:endParaRPr>
            </a:p>
          </p:txBody>
        </p:sp>
        <p:sp>
          <p:nvSpPr>
            <p:cNvPr id="162" name="모서리가 둥근 직사각형 226">
              <a:extLst>
                <a:ext uri="{FF2B5EF4-FFF2-40B4-BE49-F238E27FC236}">
                  <a16:creationId xmlns:a16="http://schemas.microsoft.com/office/drawing/2014/main" id="{DA7CDEAF-A395-4AA3-8E03-0F2314056C4B}"/>
                </a:ext>
              </a:extLst>
            </p:cNvPr>
            <p:cNvSpPr/>
            <p:nvPr/>
          </p:nvSpPr>
          <p:spPr>
            <a:xfrm>
              <a:off x="7843986" y="6097807"/>
              <a:ext cx="819109" cy="434847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1pPr>
              <a:lvl2pPr marL="742950" indent="-28575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2pPr>
              <a:lvl3pPr marL="11430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3pPr>
              <a:lvl4pPr marL="16002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4pPr>
              <a:lvl5pPr marL="20574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9pPr>
            </a:lstStyle>
            <a:p>
              <a:pPr algn="ctr">
                <a:defRPr/>
              </a:pPr>
              <a:r>
                <a:rPr lang="en-US" altLang="ko-KR" sz="900">
                  <a:cs typeface="Times New Roman" panose="02020603050405020304" pitchFamily="18" charset="0"/>
                </a:rPr>
                <a:t>Hydro</a:t>
              </a:r>
            </a:p>
            <a:p>
              <a:pPr algn="ctr">
                <a:defRPr/>
              </a:pPr>
              <a:r>
                <a:rPr lang="en-US" altLang="ko-KR" sz="900">
                  <a:cs typeface="Times New Roman" panose="02020603050405020304" pitchFamily="18" charset="0"/>
                </a:rPr>
                <a:t>Power</a:t>
              </a:r>
            </a:p>
            <a:p>
              <a:pPr algn="ctr">
                <a:defRPr/>
              </a:pPr>
              <a:r>
                <a:rPr lang="en-US" altLang="ko-KR" sz="900">
                  <a:cs typeface="Times New Roman" panose="02020603050405020304" pitchFamily="18" charset="0"/>
                </a:rPr>
                <a:t>Station</a:t>
              </a:r>
              <a:endParaRPr lang="ko-KR" altLang="en-US" sz="900">
                <a:cs typeface="Times New Roman" panose="02020603050405020304" pitchFamily="18" charset="0"/>
              </a:endParaRPr>
            </a:p>
          </p:txBody>
        </p:sp>
      </p:grpSp>
      <p:pic>
        <p:nvPicPr>
          <p:cNvPr id="163" name="Picture 2" descr="Substation icon에 대한 이미지 검색결과">
            <a:hlinkClick r:id="rId4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2575" y="3965575"/>
            <a:ext cx="701675" cy="87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4" name="TextBox 250"/>
          <p:cNvSpPr txBox="1">
            <a:spLocks noChangeArrowheads="1"/>
          </p:cNvSpPr>
          <p:nvPr/>
        </p:nvSpPr>
        <p:spPr bwMode="auto">
          <a:xfrm>
            <a:off x="2770188" y="3535363"/>
            <a:ext cx="184150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ko-KR" altLang="en-US" sz="900" b="1">
              <a:cs typeface="Times New Roman" panose="02020603050405020304" pitchFamily="18" charset="0"/>
            </a:endParaRPr>
          </a:p>
        </p:txBody>
      </p:sp>
      <p:sp>
        <p:nvSpPr>
          <p:cNvPr id="165" name="TextBox 251"/>
          <p:cNvSpPr txBox="1">
            <a:spLocks noChangeArrowheads="1"/>
          </p:cNvSpPr>
          <p:nvPr/>
        </p:nvSpPr>
        <p:spPr bwMode="auto">
          <a:xfrm>
            <a:off x="3738563" y="3522663"/>
            <a:ext cx="939800" cy="36988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ko-KR" sz="900" b="1">
                <a:cs typeface="Times New Roman" panose="02020603050405020304" pitchFamily="18" charset="0"/>
              </a:rPr>
              <a:t>Transmission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ko-KR" sz="900" b="1">
                <a:cs typeface="Times New Roman" panose="02020603050405020304" pitchFamily="18" charset="0"/>
              </a:rPr>
              <a:t> &amp; Distribution</a:t>
            </a:r>
            <a:endParaRPr lang="ko-KR" altLang="en-US" sz="900" b="1">
              <a:cs typeface="Times New Roman" panose="02020603050405020304" pitchFamily="18" charset="0"/>
            </a:endParaRPr>
          </a:p>
        </p:txBody>
      </p:sp>
      <p:sp>
        <p:nvSpPr>
          <p:cNvPr id="166" name="모서리가 둥근 직사각형 134">
            <a:extLst>
              <a:ext uri="{FF2B5EF4-FFF2-40B4-BE49-F238E27FC236}">
                <a16:creationId xmlns:a16="http://schemas.microsoft.com/office/drawing/2014/main" id="{83187FC6-5376-4B3C-A50A-341F94C74B2D}"/>
              </a:ext>
            </a:extLst>
          </p:cNvPr>
          <p:cNvSpPr/>
          <p:nvPr/>
        </p:nvSpPr>
        <p:spPr>
          <a:xfrm>
            <a:off x="2752725" y="1517650"/>
            <a:ext cx="3065463" cy="498157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/>
          <a:lstStyle>
            <a:lvl1pPr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r">
              <a:defRPr/>
            </a:pPr>
            <a:endParaRPr lang="en-US" altLang="ko-KR" sz="900" b="1">
              <a:cs typeface="Times New Roman" panose="02020603050405020304" pitchFamily="18" charset="0"/>
            </a:endParaRPr>
          </a:p>
          <a:p>
            <a:pPr algn="r">
              <a:defRPr/>
            </a:pPr>
            <a:endParaRPr lang="ko-KR" altLang="en-US" sz="900" b="1">
              <a:cs typeface="Times New Roman" panose="02020603050405020304" pitchFamily="18" charset="0"/>
            </a:endParaRPr>
          </a:p>
        </p:txBody>
      </p:sp>
      <p:pic>
        <p:nvPicPr>
          <p:cNvPr id="167" name="Picture 6" descr="transmission line icon transparent에 대한 이미지 검색결과">
            <a:hlinkClick r:id="rId6"/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2238" y="2900363"/>
            <a:ext cx="696912" cy="735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8" name="Picture 6" descr="transmission line icon transparent에 대한 이미지 검색결과">
            <a:hlinkClick r:id="rId6"/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8900" y="4437063"/>
            <a:ext cx="750888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9" name="Picture 6" descr="transmission line icon transparent에 대한 이미지 검색결과">
            <a:hlinkClick r:id="rId6"/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9175" y="3678238"/>
            <a:ext cx="757238" cy="80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70" name="꺾인 연결선 151">
            <a:extLst>
              <a:ext uri="{FF2B5EF4-FFF2-40B4-BE49-F238E27FC236}">
                <a16:creationId xmlns:a16="http://schemas.microsoft.com/office/drawing/2014/main" id="{579B1143-C77B-4B58-94F5-A499656700E0}"/>
              </a:ext>
            </a:extLst>
          </p:cNvPr>
          <p:cNvCxnSpPr>
            <a:stCxn id="219" idx="3"/>
            <a:endCxn id="172" idx="1"/>
          </p:cNvCxnSpPr>
          <p:nvPr/>
        </p:nvCxnSpPr>
        <p:spPr>
          <a:xfrm flipV="1">
            <a:off x="2097088" y="3621088"/>
            <a:ext cx="1035050" cy="669925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꺾인 연결선 153">
            <a:extLst>
              <a:ext uri="{FF2B5EF4-FFF2-40B4-BE49-F238E27FC236}">
                <a16:creationId xmlns:a16="http://schemas.microsoft.com/office/drawing/2014/main" id="{D3A05E9D-3CE8-4BF2-9052-6EF855B752EE}"/>
              </a:ext>
            </a:extLst>
          </p:cNvPr>
          <p:cNvCxnSpPr>
            <a:stCxn id="219" idx="3"/>
            <a:endCxn id="173" idx="1"/>
          </p:cNvCxnSpPr>
          <p:nvPr/>
        </p:nvCxnSpPr>
        <p:spPr>
          <a:xfrm>
            <a:off x="2097088" y="4291013"/>
            <a:ext cx="979487" cy="261937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2" name="Picture 2" descr="Substation icon에 대한 이미지 검색결과">
            <a:hlinkClick r:id="rId4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60" r="10658"/>
          <a:stretch>
            <a:fillRect/>
          </a:stretch>
        </p:blipFill>
        <p:spPr bwMode="auto">
          <a:xfrm>
            <a:off x="3132138" y="3225800"/>
            <a:ext cx="576262" cy="79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3" name="Picture 2" descr="Substation icon에 대한 이미지 검색결과">
            <a:hlinkClick r:id="rId4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6575" y="4157663"/>
            <a:ext cx="749300" cy="79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74" name="꺾인 연결선 194">
            <a:extLst>
              <a:ext uri="{FF2B5EF4-FFF2-40B4-BE49-F238E27FC236}">
                <a16:creationId xmlns:a16="http://schemas.microsoft.com/office/drawing/2014/main" id="{64A61A71-7B20-4210-B11B-E5835AECDE2F}"/>
              </a:ext>
            </a:extLst>
          </p:cNvPr>
          <p:cNvCxnSpPr>
            <a:stCxn id="210" idx="2"/>
            <a:endCxn id="152" idx="0"/>
          </p:cNvCxnSpPr>
          <p:nvPr/>
        </p:nvCxnSpPr>
        <p:spPr>
          <a:xfrm rot="5400000">
            <a:off x="7392988" y="4341812"/>
            <a:ext cx="387350" cy="9525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3F28077C-09E8-4FFE-980D-BC64C5BC3887}"/>
              </a:ext>
            </a:extLst>
          </p:cNvPr>
          <p:cNvCxnSpPr/>
          <p:nvPr/>
        </p:nvCxnSpPr>
        <p:spPr>
          <a:xfrm rot="10800000" flipV="1">
            <a:off x="146050" y="2787650"/>
            <a:ext cx="319088" cy="0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F9F26F3A-4B7E-4F20-BEB5-3BBAEC43B22E}"/>
              </a:ext>
            </a:extLst>
          </p:cNvPr>
          <p:cNvCxnSpPr/>
          <p:nvPr/>
        </p:nvCxnSpPr>
        <p:spPr>
          <a:xfrm rot="10800000">
            <a:off x="146050" y="2654300"/>
            <a:ext cx="319088" cy="0"/>
          </a:xfrm>
          <a:prstGeom prst="straightConnector1">
            <a:avLst/>
          </a:prstGeom>
          <a:ln w="19050">
            <a:solidFill>
              <a:srgbClr val="C00000"/>
            </a:solidFill>
            <a:prstDash val="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직선 화살표 연결선 176">
            <a:extLst>
              <a:ext uri="{FF2B5EF4-FFF2-40B4-BE49-F238E27FC236}">
                <a16:creationId xmlns:a16="http://schemas.microsoft.com/office/drawing/2014/main" id="{5FED1BC4-6987-4FDB-A555-2D897AE2E544}"/>
              </a:ext>
            </a:extLst>
          </p:cNvPr>
          <p:cNvCxnSpPr/>
          <p:nvPr/>
        </p:nvCxnSpPr>
        <p:spPr>
          <a:xfrm rot="10800000" flipV="1">
            <a:off x="139700" y="2514600"/>
            <a:ext cx="319088" cy="0"/>
          </a:xfrm>
          <a:prstGeom prst="straightConnector1">
            <a:avLst/>
          </a:prstGeom>
          <a:ln w="19050">
            <a:solidFill>
              <a:schemeClr val="accent2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1B2B57DC-E184-4A5D-8622-40103362065E}"/>
              </a:ext>
            </a:extLst>
          </p:cNvPr>
          <p:cNvSpPr/>
          <p:nvPr/>
        </p:nvSpPr>
        <p:spPr>
          <a:xfrm>
            <a:off x="79375" y="2406650"/>
            <a:ext cx="2028825" cy="4953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ctr">
              <a:defRPr/>
            </a:pPr>
            <a:endParaRPr lang="ko-KR" altLang="en-US" sz="1000">
              <a:solidFill>
                <a:srgbClr val="FFFFFF"/>
              </a:solidFill>
            </a:endParaRPr>
          </a:p>
        </p:txBody>
      </p:sp>
      <p:sp>
        <p:nvSpPr>
          <p:cNvPr id="179" name="TextBox 284"/>
          <p:cNvSpPr txBox="1">
            <a:spLocks noChangeArrowheads="1"/>
          </p:cNvSpPr>
          <p:nvPr/>
        </p:nvSpPr>
        <p:spPr bwMode="auto">
          <a:xfrm>
            <a:off x="568325" y="2406650"/>
            <a:ext cx="1393825" cy="21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ko-KR" sz="800">
                <a:cs typeface="Times New Roman" panose="02020603050405020304" pitchFamily="18" charset="0"/>
              </a:rPr>
              <a:t>Demand Response &amp; Control</a:t>
            </a:r>
            <a:endParaRPr lang="ko-KR" altLang="en-US" sz="800">
              <a:cs typeface="Times New Roman" panose="02020603050405020304" pitchFamily="18" charset="0"/>
            </a:endParaRPr>
          </a:p>
        </p:txBody>
      </p:sp>
      <p:sp>
        <p:nvSpPr>
          <p:cNvPr id="180" name="TextBox 285"/>
          <p:cNvSpPr txBox="1">
            <a:spLocks noChangeArrowheads="1"/>
          </p:cNvSpPr>
          <p:nvPr/>
        </p:nvSpPr>
        <p:spPr bwMode="auto">
          <a:xfrm>
            <a:off x="568325" y="2533650"/>
            <a:ext cx="989013" cy="21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ko-KR" sz="800">
                <a:cs typeface="Times New Roman" panose="02020603050405020304" pitchFamily="18" charset="0"/>
              </a:rPr>
              <a:t>Monitoring (Meter)</a:t>
            </a:r>
            <a:endParaRPr lang="ko-KR" altLang="en-US" sz="800">
              <a:cs typeface="Times New Roman" panose="02020603050405020304" pitchFamily="18" charset="0"/>
            </a:endParaRPr>
          </a:p>
        </p:txBody>
      </p:sp>
      <p:sp>
        <p:nvSpPr>
          <p:cNvPr id="181" name="TextBox 286"/>
          <p:cNvSpPr txBox="1">
            <a:spLocks noChangeArrowheads="1"/>
          </p:cNvSpPr>
          <p:nvPr/>
        </p:nvSpPr>
        <p:spPr bwMode="auto">
          <a:xfrm>
            <a:off x="568325" y="2667000"/>
            <a:ext cx="1487488" cy="21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ko-KR" sz="800">
                <a:cs typeface="Times New Roman" panose="02020603050405020304" pitchFamily="18" charset="0"/>
              </a:rPr>
              <a:t>Sell Saved/Produced Electricity</a:t>
            </a:r>
            <a:endParaRPr lang="ko-KR" altLang="en-US" sz="800">
              <a:cs typeface="Times New Roman" panose="02020603050405020304" pitchFamily="18" charset="0"/>
            </a:endParaRPr>
          </a:p>
        </p:txBody>
      </p:sp>
      <p:cxnSp>
        <p:nvCxnSpPr>
          <p:cNvPr id="182" name="직선 연결선 181">
            <a:extLst>
              <a:ext uri="{FF2B5EF4-FFF2-40B4-BE49-F238E27FC236}">
                <a16:creationId xmlns:a16="http://schemas.microsoft.com/office/drawing/2014/main" id="{5CB82018-0B60-4DF9-B905-A7C8BFA53224}"/>
              </a:ext>
            </a:extLst>
          </p:cNvPr>
          <p:cNvCxnSpPr/>
          <p:nvPr/>
        </p:nvCxnSpPr>
        <p:spPr>
          <a:xfrm flipV="1">
            <a:off x="3670300" y="3267075"/>
            <a:ext cx="261938" cy="95250"/>
          </a:xfrm>
          <a:prstGeom prst="line">
            <a:avLst/>
          </a:prstGeom>
          <a:ln w="381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직선 연결선 182">
            <a:extLst>
              <a:ext uri="{FF2B5EF4-FFF2-40B4-BE49-F238E27FC236}">
                <a16:creationId xmlns:a16="http://schemas.microsoft.com/office/drawing/2014/main" id="{E10457D7-70A6-439D-BE23-187F4AF1AB0C}"/>
              </a:ext>
            </a:extLst>
          </p:cNvPr>
          <p:cNvCxnSpPr/>
          <p:nvPr/>
        </p:nvCxnSpPr>
        <p:spPr>
          <a:xfrm>
            <a:off x="4595813" y="3246438"/>
            <a:ext cx="619125" cy="409575"/>
          </a:xfrm>
          <a:prstGeom prst="line">
            <a:avLst/>
          </a:prstGeom>
          <a:ln w="381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직선 연결선 183">
            <a:extLst>
              <a:ext uri="{FF2B5EF4-FFF2-40B4-BE49-F238E27FC236}">
                <a16:creationId xmlns:a16="http://schemas.microsoft.com/office/drawing/2014/main" id="{CBF69BCE-5F08-45AE-95F7-FD485B8349F1}"/>
              </a:ext>
            </a:extLst>
          </p:cNvPr>
          <p:cNvCxnSpPr/>
          <p:nvPr/>
        </p:nvCxnSpPr>
        <p:spPr>
          <a:xfrm flipV="1">
            <a:off x="4468813" y="4478338"/>
            <a:ext cx="739775" cy="550862"/>
          </a:xfrm>
          <a:prstGeom prst="line">
            <a:avLst/>
          </a:prstGeom>
          <a:ln w="381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직선 연결선 184">
            <a:extLst>
              <a:ext uri="{FF2B5EF4-FFF2-40B4-BE49-F238E27FC236}">
                <a16:creationId xmlns:a16="http://schemas.microsoft.com/office/drawing/2014/main" id="{C27BEF01-948C-47C0-BA1E-55A9FC0643F3}"/>
              </a:ext>
            </a:extLst>
          </p:cNvPr>
          <p:cNvCxnSpPr/>
          <p:nvPr/>
        </p:nvCxnSpPr>
        <p:spPr>
          <a:xfrm>
            <a:off x="3616325" y="4922838"/>
            <a:ext cx="438150" cy="112712"/>
          </a:xfrm>
          <a:prstGeom prst="line">
            <a:avLst/>
          </a:prstGeom>
          <a:ln w="381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직선 연결선 185">
            <a:extLst>
              <a:ext uri="{FF2B5EF4-FFF2-40B4-BE49-F238E27FC236}">
                <a16:creationId xmlns:a16="http://schemas.microsoft.com/office/drawing/2014/main" id="{AAB060E1-8D2A-4CC9-B77B-C0597E904577}"/>
              </a:ext>
            </a:extLst>
          </p:cNvPr>
          <p:cNvCxnSpPr/>
          <p:nvPr/>
        </p:nvCxnSpPr>
        <p:spPr>
          <a:xfrm>
            <a:off x="5445125" y="3952875"/>
            <a:ext cx="711200" cy="1657350"/>
          </a:xfrm>
          <a:prstGeom prst="line">
            <a:avLst/>
          </a:prstGeom>
          <a:ln w="381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7" name="Picture 14" descr="CUSTOMER ICON transparent에 대한 이미지 검색결과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900" y="1806575"/>
            <a:ext cx="652463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8" name="TextBox 294"/>
          <p:cNvSpPr txBox="1">
            <a:spLocks noChangeArrowheads="1"/>
          </p:cNvSpPr>
          <p:nvPr/>
        </p:nvSpPr>
        <p:spPr bwMode="auto">
          <a:xfrm>
            <a:off x="620713" y="2105025"/>
            <a:ext cx="563562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ko-KR" sz="700" b="1">
                <a:solidFill>
                  <a:schemeClr val="bg1"/>
                </a:solidFill>
                <a:cs typeface="Times New Roman" panose="02020603050405020304" pitchFamily="18" charset="0"/>
              </a:rPr>
              <a:t>Customer</a:t>
            </a:r>
            <a:endParaRPr lang="ko-KR" altLang="en-US" sz="700" b="1">
              <a:solidFill>
                <a:schemeClr val="bg1"/>
              </a:solidFill>
              <a:cs typeface="Times New Roman" panose="02020603050405020304" pitchFamily="18" charset="0"/>
            </a:endParaRPr>
          </a:p>
        </p:txBody>
      </p:sp>
      <p:cxnSp>
        <p:nvCxnSpPr>
          <p:cNvPr id="189" name="직선 화살표 연결선 297">
            <a:extLst>
              <a:ext uri="{FF2B5EF4-FFF2-40B4-BE49-F238E27FC236}">
                <a16:creationId xmlns:a16="http://schemas.microsoft.com/office/drawing/2014/main" id="{AA684BAE-00B0-46C3-91C0-4A9D7A5C3F28}"/>
              </a:ext>
            </a:extLst>
          </p:cNvPr>
          <p:cNvCxnSpPr>
            <a:stCxn id="225" idx="1"/>
            <a:endCxn id="236" idx="2"/>
          </p:cNvCxnSpPr>
          <p:nvPr/>
        </p:nvCxnSpPr>
        <p:spPr>
          <a:xfrm rot="10800000">
            <a:off x="2457450" y="5456238"/>
            <a:ext cx="2427288" cy="230187"/>
          </a:xfrm>
          <a:prstGeom prst="bentConnector2">
            <a:avLst/>
          </a:prstGeom>
          <a:ln w="15875">
            <a:solidFill>
              <a:srgbClr val="FF0000"/>
            </a:solidFill>
            <a:prstDash val="dashDot"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0" name="그룹 39"/>
          <p:cNvGrpSpPr>
            <a:grpSpLocks/>
          </p:cNvGrpSpPr>
          <p:nvPr/>
        </p:nvGrpSpPr>
        <p:grpSpPr bwMode="auto">
          <a:xfrm>
            <a:off x="3211513" y="1608138"/>
            <a:ext cx="2395537" cy="1244600"/>
            <a:chOff x="3211908" y="1608138"/>
            <a:chExt cx="2394816" cy="1244798"/>
          </a:xfrm>
        </p:grpSpPr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F61E7EAE-9569-4D8E-9B20-2840397563E7}"/>
                </a:ext>
              </a:extLst>
            </p:cNvPr>
            <p:cNvSpPr/>
            <p:nvPr/>
          </p:nvSpPr>
          <p:spPr bwMode="auto">
            <a:xfrm>
              <a:off x="4686251" y="1608138"/>
              <a:ext cx="920473" cy="123844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/>
            <a:lstStyle>
              <a:lvl1pPr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1pPr>
              <a:lvl2pPr marL="742950" indent="-28575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2pPr>
              <a:lvl3pPr marL="11430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3pPr>
              <a:lvl4pPr marL="16002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4pPr>
              <a:lvl5pPr marL="20574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9pPr>
            </a:lstStyle>
            <a:p>
              <a:pPr algn="ctr">
                <a:defRPr/>
              </a:pPr>
              <a:endParaRPr lang="ko-KR" altLang="en-US" sz="900" b="1">
                <a:cs typeface="Times New Roman" panose="02020603050405020304" pitchFamily="18" charset="0"/>
              </a:endParaRPr>
            </a:p>
          </p:txBody>
        </p:sp>
        <p:sp>
          <p:nvSpPr>
            <p:cNvPr id="192" name="모서리가 둥근 직사각형 148">
              <a:extLst>
                <a:ext uri="{FF2B5EF4-FFF2-40B4-BE49-F238E27FC236}">
                  <a16:creationId xmlns:a16="http://schemas.microsoft.com/office/drawing/2014/main" id="{E09417E6-4AF1-4F53-B188-B0600FE75912}"/>
                </a:ext>
              </a:extLst>
            </p:cNvPr>
            <p:cNvSpPr/>
            <p:nvPr/>
          </p:nvSpPr>
          <p:spPr bwMode="auto">
            <a:xfrm>
              <a:off x="3226191" y="2611598"/>
              <a:ext cx="415800" cy="241338"/>
            </a:xfrm>
            <a:prstGeom prst="round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36000" tIns="0" rIns="36000" bIns="0" anchor="ctr"/>
            <a:lstStyle>
              <a:lvl1pPr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1pPr>
              <a:lvl2pPr marL="742950" indent="-28575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2pPr>
              <a:lvl3pPr marL="11430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3pPr>
              <a:lvl4pPr marL="16002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4pPr>
              <a:lvl5pPr marL="20574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9pPr>
            </a:lstStyle>
            <a:p>
              <a:pPr algn="ctr">
                <a:defRPr/>
              </a:pPr>
              <a:r>
                <a:rPr lang="en-US" altLang="ko-KR" sz="800">
                  <a:solidFill>
                    <a:srgbClr val="000000"/>
                  </a:solidFill>
                  <a:cs typeface="Times New Roman" panose="02020603050405020304" pitchFamily="18" charset="0"/>
                </a:rPr>
                <a:t>VEN/</a:t>
              </a:r>
            </a:p>
            <a:p>
              <a:pPr algn="ctr">
                <a:defRPr/>
              </a:pPr>
              <a:r>
                <a:rPr lang="en-US" altLang="ko-KR" sz="800">
                  <a:solidFill>
                    <a:srgbClr val="000000"/>
                  </a:solidFill>
                  <a:cs typeface="Times New Roman" panose="02020603050405020304" pitchFamily="18" charset="0"/>
                </a:rPr>
                <a:t>VTN</a:t>
              </a:r>
              <a:endParaRPr lang="ko-KR" altLang="en-US" sz="800">
                <a:solidFill>
                  <a:srgbClr val="000000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193" name="모서리가 둥근 직사각형 191">
              <a:extLst>
                <a:ext uri="{FF2B5EF4-FFF2-40B4-BE49-F238E27FC236}">
                  <a16:creationId xmlns:a16="http://schemas.microsoft.com/office/drawing/2014/main" id="{0E4EB5F2-FBC1-4FB7-A7A1-8EC6A0FEBD36}"/>
                </a:ext>
              </a:extLst>
            </p:cNvPr>
            <p:cNvSpPr/>
            <p:nvPr/>
          </p:nvSpPr>
          <p:spPr bwMode="auto">
            <a:xfrm>
              <a:off x="4984611" y="2322627"/>
              <a:ext cx="417387" cy="220697"/>
            </a:xfrm>
            <a:prstGeom prst="round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>
              <a:lvl1pPr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1pPr>
              <a:lvl2pPr marL="742950" indent="-28575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2pPr>
              <a:lvl3pPr marL="11430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3pPr>
              <a:lvl4pPr marL="16002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4pPr>
              <a:lvl5pPr marL="20574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9pPr>
            </a:lstStyle>
            <a:p>
              <a:pPr algn="ctr">
                <a:defRPr/>
              </a:pPr>
              <a:r>
                <a:rPr lang="en-US" altLang="ko-KR" sz="800">
                  <a:solidFill>
                    <a:srgbClr val="000000"/>
                  </a:solidFill>
                  <a:cs typeface="Times New Roman" panose="02020603050405020304" pitchFamily="18" charset="0"/>
                </a:rPr>
                <a:t>VTN</a:t>
              </a:r>
              <a:endParaRPr lang="ko-KR" altLang="en-US" sz="800">
                <a:solidFill>
                  <a:srgbClr val="000000"/>
                </a:solidFill>
                <a:cs typeface="Times New Roman" panose="02020603050405020304" pitchFamily="18" charset="0"/>
              </a:endParaRPr>
            </a:p>
          </p:txBody>
        </p:sp>
        <p:cxnSp>
          <p:nvCxnSpPr>
            <p:cNvPr id="194" name="직선 화살표 연결선 193">
              <a:extLst>
                <a:ext uri="{FF2B5EF4-FFF2-40B4-BE49-F238E27FC236}">
                  <a16:creationId xmlns:a16="http://schemas.microsoft.com/office/drawing/2014/main" id="{8E9758F8-8F2C-4F4F-A406-BF52045B6367}"/>
                </a:ext>
              </a:extLst>
            </p:cNvPr>
            <p:cNvCxnSpPr>
              <a:stCxn id="248" idx="2"/>
              <a:endCxn id="193" idx="0"/>
            </p:cNvCxnSpPr>
            <p:nvPr/>
          </p:nvCxnSpPr>
          <p:spPr bwMode="auto">
            <a:xfrm>
              <a:off x="5184576" y="2162263"/>
              <a:ext cx="9522" cy="160364"/>
            </a:xfrm>
            <a:prstGeom prst="straightConnector1">
              <a:avLst/>
            </a:prstGeom>
            <a:ln w="12700">
              <a:solidFill>
                <a:srgbClr val="1966FF"/>
              </a:solidFill>
              <a:prstDash val="sysDash"/>
              <a:headEnd type="arrow" w="sm" len="sm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직선 화살표 연결선 194">
              <a:extLst>
                <a:ext uri="{FF2B5EF4-FFF2-40B4-BE49-F238E27FC236}">
                  <a16:creationId xmlns:a16="http://schemas.microsoft.com/office/drawing/2014/main" id="{2481155F-0591-41AE-B98C-90B664A9E403}"/>
                </a:ext>
              </a:extLst>
            </p:cNvPr>
            <p:cNvCxnSpPr>
              <a:stCxn id="193" idx="1"/>
              <a:endCxn id="192" idx="3"/>
            </p:cNvCxnSpPr>
            <p:nvPr/>
          </p:nvCxnSpPr>
          <p:spPr bwMode="auto">
            <a:xfrm flipH="1">
              <a:off x="3641991" y="2433769"/>
              <a:ext cx="1342621" cy="298497"/>
            </a:xfrm>
            <a:prstGeom prst="straightConnector1">
              <a:avLst/>
            </a:prstGeom>
            <a:ln w="12700">
              <a:solidFill>
                <a:srgbClr val="1966FF"/>
              </a:solidFill>
              <a:prstDash val="sysDash"/>
              <a:headEnd type="arrow" w="sm" len="sm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6" name="모서리가 둥근 직사각형 148">
              <a:extLst>
                <a:ext uri="{FF2B5EF4-FFF2-40B4-BE49-F238E27FC236}">
                  <a16:creationId xmlns:a16="http://schemas.microsoft.com/office/drawing/2014/main" id="{E09417E6-4AF1-4F53-B188-B0600FE75912}"/>
                </a:ext>
              </a:extLst>
            </p:cNvPr>
            <p:cNvSpPr/>
            <p:nvPr/>
          </p:nvSpPr>
          <p:spPr bwMode="auto">
            <a:xfrm>
              <a:off x="3211908" y="1816133"/>
              <a:ext cx="415800" cy="219110"/>
            </a:xfrm>
            <a:prstGeom prst="round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36000" tIns="0" rIns="36000" bIns="0" anchor="ctr"/>
            <a:lstStyle>
              <a:lvl1pPr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1pPr>
              <a:lvl2pPr marL="742950" indent="-28575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2pPr>
              <a:lvl3pPr marL="11430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3pPr>
              <a:lvl4pPr marL="16002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4pPr>
              <a:lvl5pPr marL="20574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9pPr>
            </a:lstStyle>
            <a:p>
              <a:pPr algn="ctr">
                <a:defRPr/>
              </a:pPr>
              <a:r>
                <a:rPr lang="en-US" altLang="ko-KR" sz="800" dirty="0">
                  <a:solidFill>
                    <a:srgbClr val="000000"/>
                  </a:solidFill>
                  <a:cs typeface="Times New Roman" panose="02020603050405020304" pitchFamily="18" charset="0"/>
                </a:rPr>
                <a:t>VEN/</a:t>
              </a:r>
              <a:br>
                <a:rPr lang="en-US" altLang="ko-KR" sz="800" dirty="0">
                  <a:solidFill>
                    <a:srgbClr val="000000"/>
                  </a:solidFill>
                  <a:cs typeface="Times New Roman" panose="02020603050405020304" pitchFamily="18" charset="0"/>
                </a:rPr>
              </a:br>
              <a:r>
                <a:rPr lang="en-US" altLang="ko-KR" sz="800" dirty="0">
                  <a:solidFill>
                    <a:srgbClr val="000000"/>
                  </a:solidFill>
                  <a:cs typeface="Times New Roman" panose="02020603050405020304" pitchFamily="18" charset="0"/>
                </a:rPr>
                <a:t>VTN</a:t>
              </a:r>
              <a:endParaRPr lang="ko-KR" altLang="en-US" sz="800" dirty="0">
                <a:solidFill>
                  <a:srgbClr val="000000"/>
                </a:solidFill>
                <a:cs typeface="Times New Roman" panose="02020603050405020304" pitchFamily="18" charset="0"/>
              </a:endParaRPr>
            </a:p>
          </p:txBody>
        </p:sp>
        <p:cxnSp>
          <p:nvCxnSpPr>
            <p:cNvPr id="197" name="직선 화살표 연결선 196">
              <a:extLst>
                <a:ext uri="{FF2B5EF4-FFF2-40B4-BE49-F238E27FC236}">
                  <a16:creationId xmlns:a16="http://schemas.microsoft.com/office/drawing/2014/main" id="{2481155F-0591-41AE-B98C-90B664A9E403}"/>
                </a:ext>
              </a:extLst>
            </p:cNvPr>
            <p:cNvCxnSpPr>
              <a:stCxn id="193" idx="1"/>
              <a:endCxn id="196" idx="3"/>
            </p:cNvCxnSpPr>
            <p:nvPr/>
          </p:nvCxnSpPr>
          <p:spPr bwMode="auto">
            <a:xfrm flipH="1" flipV="1">
              <a:off x="3627708" y="1925689"/>
              <a:ext cx="1356903" cy="508081"/>
            </a:xfrm>
            <a:prstGeom prst="straightConnector1">
              <a:avLst/>
            </a:prstGeom>
            <a:ln w="12700">
              <a:solidFill>
                <a:srgbClr val="1966FF"/>
              </a:solidFill>
              <a:prstDash val="sysDash"/>
              <a:headEnd type="arrow" w="sm" len="sm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8" name="모서리가 둥근 직사각형 148">
              <a:extLst>
                <a:ext uri="{FF2B5EF4-FFF2-40B4-BE49-F238E27FC236}">
                  <a16:creationId xmlns:a16="http://schemas.microsoft.com/office/drawing/2014/main" id="{E09417E6-4AF1-4F53-B188-B0600FE75912}"/>
                </a:ext>
              </a:extLst>
            </p:cNvPr>
            <p:cNvSpPr/>
            <p:nvPr/>
          </p:nvSpPr>
          <p:spPr bwMode="auto">
            <a:xfrm>
              <a:off x="3221430" y="2132096"/>
              <a:ext cx="415800" cy="220697"/>
            </a:xfrm>
            <a:prstGeom prst="round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36000" tIns="0" rIns="36000" bIns="0" anchor="ctr"/>
            <a:lstStyle>
              <a:lvl1pPr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1pPr>
              <a:lvl2pPr marL="742950" indent="-28575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2pPr>
              <a:lvl3pPr marL="11430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3pPr>
              <a:lvl4pPr marL="16002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4pPr>
              <a:lvl5pPr marL="20574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9pPr>
            </a:lstStyle>
            <a:p>
              <a:pPr algn="ctr">
                <a:defRPr/>
              </a:pPr>
              <a:r>
                <a:rPr lang="en-US" altLang="ko-KR" sz="800" dirty="0">
                  <a:solidFill>
                    <a:srgbClr val="000000"/>
                  </a:solidFill>
                  <a:cs typeface="Times New Roman" panose="02020603050405020304" pitchFamily="18" charset="0"/>
                </a:rPr>
                <a:t>VEN/</a:t>
              </a:r>
            </a:p>
            <a:p>
              <a:pPr algn="ctr">
                <a:defRPr/>
              </a:pPr>
              <a:r>
                <a:rPr lang="en-US" altLang="ko-KR" sz="800" dirty="0">
                  <a:solidFill>
                    <a:srgbClr val="000000"/>
                  </a:solidFill>
                  <a:cs typeface="Times New Roman" panose="02020603050405020304" pitchFamily="18" charset="0"/>
                </a:rPr>
                <a:t>VTN</a:t>
              </a:r>
              <a:endParaRPr lang="ko-KR" altLang="en-US" sz="800" dirty="0">
                <a:solidFill>
                  <a:srgbClr val="000000"/>
                </a:solidFill>
                <a:cs typeface="Times New Roman" panose="02020603050405020304" pitchFamily="18" charset="0"/>
              </a:endParaRPr>
            </a:p>
          </p:txBody>
        </p:sp>
        <p:cxnSp>
          <p:nvCxnSpPr>
            <p:cNvPr id="199" name="직선 화살표 연결선 198">
              <a:extLst>
                <a:ext uri="{FF2B5EF4-FFF2-40B4-BE49-F238E27FC236}">
                  <a16:creationId xmlns:a16="http://schemas.microsoft.com/office/drawing/2014/main" id="{2481155F-0591-41AE-B98C-90B664A9E403}"/>
                </a:ext>
              </a:extLst>
            </p:cNvPr>
            <p:cNvCxnSpPr>
              <a:stCxn id="193" idx="1"/>
              <a:endCxn id="198" idx="3"/>
            </p:cNvCxnSpPr>
            <p:nvPr/>
          </p:nvCxnSpPr>
          <p:spPr bwMode="auto">
            <a:xfrm flipH="1" flipV="1">
              <a:off x="3637230" y="2243239"/>
              <a:ext cx="1347381" cy="190530"/>
            </a:xfrm>
            <a:prstGeom prst="straightConnector1">
              <a:avLst/>
            </a:prstGeom>
            <a:ln w="12700">
              <a:solidFill>
                <a:srgbClr val="1966FF"/>
              </a:solidFill>
              <a:prstDash val="sysDash"/>
              <a:headEnd type="arrow" w="sm" len="sm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00" name="꺾인 연결선 15">
            <a:extLst>
              <a:ext uri="{FF2B5EF4-FFF2-40B4-BE49-F238E27FC236}">
                <a16:creationId xmlns:a16="http://schemas.microsoft.com/office/drawing/2014/main" id="{D61B6F7B-B393-4A44-B823-670DF5165E45}"/>
              </a:ext>
            </a:extLst>
          </p:cNvPr>
          <p:cNvCxnSpPr>
            <a:stCxn id="225" idx="3"/>
            <a:endCxn id="191" idx="3"/>
          </p:cNvCxnSpPr>
          <p:nvPr/>
        </p:nvCxnSpPr>
        <p:spPr>
          <a:xfrm flipV="1">
            <a:off x="5554663" y="2227263"/>
            <a:ext cx="52387" cy="3459162"/>
          </a:xfrm>
          <a:prstGeom prst="bentConnector3">
            <a:avLst>
              <a:gd name="adj1" fmla="val 539100"/>
            </a:avLst>
          </a:prstGeom>
          <a:ln w="15875">
            <a:solidFill>
              <a:srgbClr val="FF0000"/>
            </a:solidFill>
            <a:prstDash val="dash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1" name="그룹 20"/>
          <p:cNvGrpSpPr>
            <a:grpSpLocks/>
          </p:cNvGrpSpPr>
          <p:nvPr/>
        </p:nvGrpSpPr>
        <p:grpSpPr bwMode="auto">
          <a:xfrm>
            <a:off x="6154738" y="1509713"/>
            <a:ext cx="2849562" cy="2838450"/>
            <a:chOff x="6155431" y="1509622"/>
            <a:chExt cx="2849419" cy="2838261"/>
          </a:xfrm>
        </p:grpSpPr>
        <p:sp>
          <p:nvSpPr>
            <p:cNvPr id="202" name="모서리가 둥근 직사각형 102">
              <a:extLst>
                <a:ext uri="{FF2B5EF4-FFF2-40B4-BE49-F238E27FC236}">
                  <a16:creationId xmlns:a16="http://schemas.microsoft.com/office/drawing/2014/main" id="{D5DEAE9B-911D-44D4-A761-7BE34E63BB08}"/>
                </a:ext>
              </a:extLst>
            </p:cNvPr>
            <p:cNvSpPr/>
            <p:nvPr/>
          </p:nvSpPr>
          <p:spPr>
            <a:xfrm>
              <a:off x="6155431" y="1509622"/>
              <a:ext cx="2849419" cy="2838261"/>
            </a:xfrm>
            <a:prstGeom prst="roundRect">
              <a:avLst/>
            </a:prstGeom>
            <a:noFill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/>
            <a:lstStyle>
              <a:lvl1pPr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1pPr>
              <a:lvl2pPr marL="742950" indent="-28575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2pPr>
              <a:lvl3pPr marL="11430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3pPr>
              <a:lvl4pPr marL="16002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4pPr>
              <a:lvl5pPr marL="20574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9pPr>
            </a:lstStyle>
            <a:p>
              <a:pPr algn="r">
                <a:defRPr/>
              </a:pPr>
              <a:r>
                <a:rPr lang="en-US" altLang="ko-KR" sz="900" b="1">
                  <a:solidFill>
                    <a:srgbClr val="000000"/>
                  </a:solidFill>
                  <a:cs typeface="Times New Roman" panose="02020603050405020304" pitchFamily="18" charset="0"/>
                </a:rPr>
                <a:t>Market(e.g. KPX[KOREA], PJM[USA])</a:t>
              </a:r>
              <a:endParaRPr lang="ko-KR" altLang="en-US" sz="900" b="1">
                <a:solidFill>
                  <a:srgbClr val="000000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6FF286B6-D0F9-4A9D-860D-FBEDB9DAB7B1}"/>
                </a:ext>
              </a:extLst>
            </p:cNvPr>
            <p:cNvSpPr/>
            <p:nvPr/>
          </p:nvSpPr>
          <p:spPr>
            <a:xfrm>
              <a:off x="6444342" y="2095370"/>
              <a:ext cx="2290647" cy="212552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1pPr>
              <a:lvl2pPr marL="742950" indent="-28575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2pPr>
              <a:lvl3pPr marL="11430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3pPr>
              <a:lvl4pPr marL="16002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4pPr>
              <a:lvl5pPr marL="20574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9pPr>
            </a:lstStyle>
            <a:p>
              <a:pPr algn="ctr">
                <a:defRPr/>
              </a:pPr>
              <a:endParaRPr lang="ko-KR" altLang="en-US" sz="1000">
                <a:solidFill>
                  <a:srgbClr val="FFFFFF"/>
                </a:solidFill>
              </a:endParaRPr>
            </a:p>
          </p:txBody>
        </p:sp>
        <p:sp>
          <p:nvSpPr>
            <p:cNvPr id="204" name="TextBox 254"/>
            <p:cNvSpPr txBox="1">
              <a:spLocks noChangeArrowheads="1"/>
            </p:cNvSpPr>
            <p:nvPr/>
          </p:nvSpPr>
          <p:spPr bwMode="auto">
            <a:xfrm>
              <a:off x="6616787" y="2053617"/>
              <a:ext cx="2058498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ko-KR" sz="1100">
                  <a:cs typeface="Times New Roman" panose="02020603050405020304" pitchFamily="18" charset="0"/>
                </a:rPr>
                <a:t>Electricity Service </a:t>
              </a:r>
            </a:p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ko-KR" sz="1100">
                  <a:cs typeface="Times New Roman" panose="02020603050405020304" pitchFamily="18" charset="0"/>
                </a:rPr>
                <a:t>based on DR Pricing Policy</a:t>
              </a:r>
              <a:endParaRPr lang="ko-KR" altLang="en-US" sz="1100">
                <a:cs typeface="Times New Roman" panose="02020603050405020304" pitchFamily="18" charset="0"/>
              </a:endParaRPr>
            </a:p>
          </p:txBody>
        </p:sp>
        <p:sp>
          <p:nvSpPr>
            <p:cNvPr id="205" name="모서리가 둥근 직사각형 46">
              <a:extLst>
                <a:ext uri="{FF2B5EF4-FFF2-40B4-BE49-F238E27FC236}">
                  <a16:creationId xmlns:a16="http://schemas.microsoft.com/office/drawing/2014/main" id="{6C8276D5-5F8E-4C4E-9687-63C62B058D3C}"/>
                </a:ext>
              </a:extLst>
            </p:cNvPr>
            <p:cNvSpPr/>
            <p:nvPr/>
          </p:nvSpPr>
          <p:spPr>
            <a:xfrm>
              <a:off x="6680867" y="2533491"/>
              <a:ext cx="1806484" cy="273032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1pPr>
              <a:lvl2pPr marL="742950" indent="-28575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2pPr>
              <a:lvl3pPr marL="11430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3pPr>
              <a:lvl4pPr marL="16002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4pPr>
              <a:lvl5pPr marL="20574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9pPr>
            </a:lstStyle>
            <a:p>
              <a:pPr algn="ctr">
                <a:defRPr/>
              </a:pPr>
              <a:endParaRPr lang="ko-KR" altLang="en-US" sz="900">
                <a:solidFill>
                  <a:srgbClr val="FFFFFF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206" name="TextBox 256"/>
            <p:cNvSpPr txBox="1">
              <a:spLocks noChangeArrowheads="1"/>
            </p:cNvSpPr>
            <p:nvPr/>
          </p:nvSpPr>
          <p:spPr bwMode="auto">
            <a:xfrm>
              <a:off x="7738896" y="2543785"/>
              <a:ext cx="605291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ko-KR" sz="1000">
                  <a:cs typeface="Times New Roman" panose="02020603050405020304" pitchFamily="18" charset="0"/>
                </a:rPr>
                <a:t>Billing</a:t>
              </a:r>
              <a:endParaRPr lang="ko-KR" altLang="en-US" sz="1000">
                <a:cs typeface="Times New Roman" panose="02020603050405020304" pitchFamily="18" charset="0"/>
              </a:endParaRPr>
            </a:p>
          </p:txBody>
        </p:sp>
        <p:sp>
          <p:nvSpPr>
            <p:cNvPr id="207" name="TextBox 257"/>
            <p:cNvSpPr txBox="1">
              <a:spLocks noChangeArrowheads="1"/>
            </p:cNvSpPr>
            <p:nvPr/>
          </p:nvSpPr>
          <p:spPr bwMode="auto">
            <a:xfrm>
              <a:off x="6811587" y="2545155"/>
              <a:ext cx="759938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ko-KR" sz="1000">
                  <a:cs typeface="Times New Roman" panose="02020603050405020304" pitchFamily="18" charset="0"/>
                </a:rPr>
                <a:t>Incentive</a:t>
              </a:r>
              <a:endParaRPr lang="ko-KR" altLang="en-US" sz="1000">
                <a:cs typeface="Times New Roman" panose="02020603050405020304" pitchFamily="18" charset="0"/>
              </a:endParaRPr>
            </a:p>
          </p:txBody>
        </p:sp>
        <p:sp>
          <p:nvSpPr>
            <p:cNvPr id="208" name="모서리가 둥근 직사각형 119">
              <a:extLst>
                <a:ext uri="{FF2B5EF4-FFF2-40B4-BE49-F238E27FC236}">
                  <a16:creationId xmlns:a16="http://schemas.microsoft.com/office/drawing/2014/main" id="{2D1122A8-5703-4F0C-BC8A-E18AC3A6CBD0}"/>
                </a:ext>
              </a:extLst>
            </p:cNvPr>
            <p:cNvSpPr/>
            <p:nvPr/>
          </p:nvSpPr>
          <p:spPr>
            <a:xfrm>
              <a:off x="6690391" y="2966850"/>
              <a:ext cx="1806484" cy="271444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1pPr>
              <a:lvl2pPr marL="742950" indent="-28575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2pPr>
              <a:lvl3pPr marL="11430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3pPr>
              <a:lvl4pPr marL="16002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4pPr>
              <a:lvl5pPr marL="20574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9pPr>
            </a:lstStyle>
            <a:p>
              <a:pPr algn="ctr">
                <a:defRPr/>
              </a:pPr>
              <a:endParaRPr lang="ko-KR" altLang="en-US" sz="900">
                <a:solidFill>
                  <a:srgbClr val="FFFFFF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209" name="TextBox 259"/>
            <p:cNvSpPr txBox="1">
              <a:spLocks noChangeArrowheads="1"/>
            </p:cNvSpPr>
            <p:nvPr/>
          </p:nvSpPr>
          <p:spPr bwMode="auto">
            <a:xfrm>
              <a:off x="6813558" y="2988519"/>
              <a:ext cx="1790890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ko-KR" sz="1000">
                  <a:cs typeface="Times New Roman" panose="02020603050405020304" pitchFamily="18" charset="0"/>
                </a:rPr>
                <a:t>DR Resource Manage(VTN)</a:t>
              </a:r>
              <a:endParaRPr lang="ko-KR" altLang="en-US" sz="1000">
                <a:cs typeface="Times New Roman" panose="02020603050405020304" pitchFamily="18" charset="0"/>
              </a:endParaRPr>
            </a:p>
          </p:txBody>
        </p:sp>
        <p:sp>
          <p:nvSpPr>
            <p:cNvPr id="210" name="모서리가 둥근 직사각형 129">
              <a:extLst>
                <a:ext uri="{FF2B5EF4-FFF2-40B4-BE49-F238E27FC236}">
                  <a16:creationId xmlns:a16="http://schemas.microsoft.com/office/drawing/2014/main" id="{94A5BB58-4181-4B60-A75F-B844FC1CD5D3}"/>
                </a:ext>
              </a:extLst>
            </p:cNvPr>
            <p:cNvSpPr/>
            <p:nvPr/>
          </p:nvSpPr>
          <p:spPr>
            <a:xfrm>
              <a:off x="6688804" y="3533549"/>
              <a:ext cx="1806484" cy="619084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1pPr>
              <a:lvl2pPr marL="742950" indent="-28575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2pPr>
              <a:lvl3pPr marL="11430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3pPr>
              <a:lvl4pPr marL="16002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4pPr>
              <a:lvl5pPr marL="20574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9pPr>
            </a:lstStyle>
            <a:p>
              <a:pPr algn="ctr">
                <a:defRPr/>
              </a:pPr>
              <a:endParaRPr lang="ko-KR" altLang="en-US" sz="900">
                <a:solidFill>
                  <a:srgbClr val="FFFFFF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211" name="TextBox 261"/>
            <p:cNvSpPr txBox="1">
              <a:spLocks noChangeArrowheads="1"/>
            </p:cNvSpPr>
            <p:nvPr/>
          </p:nvSpPr>
          <p:spPr bwMode="auto">
            <a:xfrm>
              <a:off x="6813275" y="3535789"/>
              <a:ext cx="1552532" cy="2539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ko-KR" sz="1000">
                  <a:cs typeface="Times New Roman" panose="02020603050405020304" pitchFamily="18" charset="0"/>
                </a:rPr>
                <a:t>Monitoring (</a:t>
              </a:r>
              <a:r>
                <a:rPr lang="en-US" altLang="ko-KR" sz="1000" b="1">
                  <a:cs typeface="Times New Roman" panose="02020603050405020304" pitchFamily="18" charset="0"/>
                </a:rPr>
                <a:t>EMS</a:t>
              </a:r>
              <a:r>
                <a:rPr lang="en-US" altLang="ko-KR" sz="1000">
                  <a:cs typeface="Times New Roman" panose="02020603050405020304" pitchFamily="18" charset="0"/>
                </a:rPr>
                <a:t>)</a:t>
              </a:r>
              <a:endParaRPr lang="ko-KR" altLang="en-US" sz="1000">
                <a:cs typeface="Times New Roman" panose="02020603050405020304" pitchFamily="18" charset="0"/>
              </a:endParaRPr>
            </a:p>
          </p:txBody>
        </p:sp>
        <p:sp>
          <p:nvSpPr>
            <p:cNvPr id="212" name="모서리가 둥근 직사각형 120">
              <a:extLst>
                <a:ext uri="{FF2B5EF4-FFF2-40B4-BE49-F238E27FC236}">
                  <a16:creationId xmlns:a16="http://schemas.microsoft.com/office/drawing/2014/main" id="{02CB3865-2AC7-434A-A929-21F15EEC1F7F}"/>
                </a:ext>
              </a:extLst>
            </p:cNvPr>
            <p:cNvSpPr/>
            <p:nvPr/>
          </p:nvSpPr>
          <p:spPr>
            <a:xfrm>
              <a:off x="6723727" y="3752610"/>
              <a:ext cx="598457" cy="276207"/>
            </a:xfrm>
            <a:prstGeom prst="round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anchor="ctr"/>
            <a:lstStyle>
              <a:lvl1pPr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1pPr>
              <a:lvl2pPr marL="742950" indent="-28575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2pPr>
              <a:lvl3pPr marL="11430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3pPr>
              <a:lvl4pPr marL="16002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4pPr>
              <a:lvl5pPr marL="20574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9pPr>
            </a:lstStyle>
            <a:p>
              <a:pPr algn="ctr">
                <a:defRPr/>
              </a:pPr>
              <a:r>
                <a:rPr lang="en-US" altLang="ko-KR" sz="1000">
                  <a:solidFill>
                    <a:srgbClr val="000000"/>
                  </a:solidFill>
                  <a:cs typeface="Times New Roman" panose="02020603050405020304" pitchFamily="18" charset="0"/>
                </a:rPr>
                <a:t>Schedule</a:t>
              </a:r>
              <a:endParaRPr lang="ko-KR" altLang="en-US" sz="1000">
                <a:solidFill>
                  <a:srgbClr val="000000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213" name="모서리가 둥근 직사각형 127">
              <a:extLst>
                <a:ext uri="{FF2B5EF4-FFF2-40B4-BE49-F238E27FC236}">
                  <a16:creationId xmlns:a16="http://schemas.microsoft.com/office/drawing/2014/main" id="{F60A380A-B5E0-409F-8C93-8941FD084BF0}"/>
                </a:ext>
              </a:extLst>
            </p:cNvPr>
            <p:cNvSpPr/>
            <p:nvPr/>
          </p:nvSpPr>
          <p:spPr>
            <a:xfrm>
              <a:off x="7360283" y="3752610"/>
              <a:ext cx="542898" cy="276207"/>
            </a:xfrm>
            <a:prstGeom prst="round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anchor="ctr"/>
            <a:lstStyle>
              <a:lvl1pPr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1pPr>
              <a:lvl2pPr marL="742950" indent="-28575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2pPr>
              <a:lvl3pPr marL="11430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3pPr>
              <a:lvl4pPr marL="16002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4pPr>
              <a:lvl5pPr marL="20574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9pPr>
            </a:lstStyle>
            <a:p>
              <a:pPr algn="ctr">
                <a:defRPr/>
              </a:pPr>
              <a:r>
                <a:rPr lang="en-US" altLang="ko-KR" sz="1000">
                  <a:solidFill>
                    <a:srgbClr val="000000"/>
                  </a:solidFill>
                  <a:cs typeface="Times New Roman" panose="02020603050405020304" pitchFamily="18" charset="0"/>
                </a:rPr>
                <a:t>Monitor</a:t>
              </a:r>
              <a:endParaRPr lang="ko-KR" altLang="en-US" sz="1000">
                <a:solidFill>
                  <a:srgbClr val="000000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214" name="모서리가 둥근 직사각형 128">
              <a:extLst>
                <a:ext uri="{FF2B5EF4-FFF2-40B4-BE49-F238E27FC236}">
                  <a16:creationId xmlns:a16="http://schemas.microsoft.com/office/drawing/2014/main" id="{FF592E64-B46D-42DC-B020-4275F36F955C}"/>
                </a:ext>
              </a:extLst>
            </p:cNvPr>
            <p:cNvSpPr/>
            <p:nvPr/>
          </p:nvSpPr>
          <p:spPr>
            <a:xfrm>
              <a:off x="7941278" y="3744673"/>
              <a:ext cx="511149" cy="277794"/>
            </a:xfrm>
            <a:prstGeom prst="round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anchor="ctr"/>
            <a:lstStyle>
              <a:lvl1pPr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1pPr>
              <a:lvl2pPr marL="742950" indent="-28575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2pPr>
              <a:lvl3pPr marL="11430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3pPr>
              <a:lvl4pPr marL="16002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4pPr>
              <a:lvl5pPr marL="20574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9pPr>
            </a:lstStyle>
            <a:p>
              <a:pPr algn="ctr">
                <a:defRPr/>
              </a:pPr>
              <a:r>
                <a:rPr lang="en-US" altLang="ko-KR" sz="1000">
                  <a:solidFill>
                    <a:srgbClr val="000000"/>
                  </a:solidFill>
                  <a:cs typeface="Times New Roman" panose="02020603050405020304" pitchFamily="18" charset="0"/>
                </a:rPr>
                <a:t>Report</a:t>
              </a:r>
              <a:endParaRPr lang="ko-KR" altLang="en-US" sz="1000">
                <a:solidFill>
                  <a:srgbClr val="000000"/>
                </a:solidFill>
                <a:cs typeface="Times New Roman" panose="02020603050405020304" pitchFamily="18" charset="0"/>
              </a:endParaRPr>
            </a:p>
          </p:txBody>
        </p:sp>
        <p:cxnSp>
          <p:nvCxnSpPr>
            <p:cNvPr id="215" name="직선 화살표 연결선 214">
              <a:extLst>
                <a:ext uri="{FF2B5EF4-FFF2-40B4-BE49-F238E27FC236}">
                  <a16:creationId xmlns:a16="http://schemas.microsoft.com/office/drawing/2014/main" id="{8E46091F-8970-4488-B02A-BB89DADF6926}"/>
                </a:ext>
              </a:extLst>
            </p:cNvPr>
            <p:cNvCxnSpPr>
              <a:stCxn id="208" idx="2"/>
              <a:endCxn id="211" idx="0"/>
            </p:cNvCxnSpPr>
            <p:nvPr/>
          </p:nvCxnSpPr>
          <p:spPr>
            <a:xfrm flipH="1">
              <a:off x="7588871" y="3238294"/>
              <a:ext cx="4763" cy="296843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꺾인 연결선 21">
              <a:extLst>
                <a:ext uri="{FF2B5EF4-FFF2-40B4-BE49-F238E27FC236}">
                  <a16:creationId xmlns:a16="http://schemas.microsoft.com/office/drawing/2014/main" id="{EC0E4A34-B40E-4A64-B8FF-C34211547AC9}"/>
                </a:ext>
              </a:extLst>
            </p:cNvPr>
            <p:cNvCxnSpPr>
              <a:stCxn id="205" idx="3"/>
              <a:endCxn id="208" idx="3"/>
            </p:cNvCxnSpPr>
            <p:nvPr/>
          </p:nvCxnSpPr>
          <p:spPr>
            <a:xfrm>
              <a:off x="8487351" y="2670007"/>
              <a:ext cx="9525" cy="431771"/>
            </a:xfrm>
            <a:prstGeom prst="bentConnector3">
              <a:avLst>
                <a:gd name="adj1" fmla="val 1985205"/>
              </a:avLst>
            </a:prstGeom>
            <a:ln w="19050">
              <a:solidFill>
                <a:srgbClr val="C00000"/>
              </a:solidFill>
              <a:prstDash val="dash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꺾인 연결선 136">
              <a:extLst>
                <a:ext uri="{FF2B5EF4-FFF2-40B4-BE49-F238E27FC236}">
                  <a16:creationId xmlns:a16="http://schemas.microsoft.com/office/drawing/2014/main" id="{6B4D5CE4-FFBD-4505-8AA7-AD8C5B7DCA2A}"/>
                </a:ext>
              </a:extLst>
            </p:cNvPr>
            <p:cNvCxnSpPr>
              <a:stCxn id="208" idx="3"/>
              <a:endCxn id="210" idx="3"/>
            </p:cNvCxnSpPr>
            <p:nvPr/>
          </p:nvCxnSpPr>
          <p:spPr>
            <a:xfrm flipH="1">
              <a:off x="8495289" y="3101778"/>
              <a:ext cx="1587" cy="741314"/>
            </a:xfrm>
            <a:prstGeom prst="bentConnector3">
              <a:avLst>
                <a:gd name="adj1" fmla="val -11503025"/>
              </a:avLst>
            </a:prstGeom>
            <a:ln w="19050">
              <a:solidFill>
                <a:srgbClr val="C00000"/>
              </a:solidFill>
              <a:prstDash val="dash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8" name="직사각형 306"/>
          <p:cNvSpPr>
            <a:spLocks noChangeArrowheads="1"/>
          </p:cNvSpPr>
          <p:nvPr/>
        </p:nvSpPr>
        <p:spPr bwMode="auto">
          <a:xfrm>
            <a:off x="2941638" y="4926013"/>
            <a:ext cx="711200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ko-KR" sz="900" b="1">
                <a:cs typeface="Times New Roman" panose="02020603050405020304" pitchFamily="18" charset="0"/>
              </a:rPr>
              <a:t>Substation</a:t>
            </a:r>
            <a:endParaRPr lang="ko-KR" altLang="en-US" sz="900" b="1">
              <a:cs typeface="Times New Roman" panose="02020603050405020304" pitchFamily="18" charset="0"/>
            </a:endParaRPr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3B7AAC30-15AF-4FC1-A181-5ECD4C6873B7}"/>
              </a:ext>
            </a:extLst>
          </p:cNvPr>
          <p:cNvSpPr/>
          <p:nvPr/>
        </p:nvSpPr>
        <p:spPr>
          <a:xfrm>
            <a:off x="1565275" y="4121150"/>
            <a:ext cx="531813" cy="339725"/>
          </a:xfrm>
          <a:prstGeom prst="rect">
            <a:avLst/>
          </a:prstGeom>
          <a:solidFill>
            <a:schemeClr val="bg1"/>
          </a:solidFill>
          <a:ln w="25400">
            <a:solidFill>
              <a:srgbClr val="FF000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/>
          <a:lstStyle>
            <a:lvl1pPr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ctr">
              <a:defRPr/>
            </a:pPr>
            <a:r>
              <a:rPr lang="en-US" altLang="ko-KR" sz="800">
                <a:solidFill>
                  <a:srgbClr val="000000"/>
                </a:solidFill>
                <a:cs typeface="Times New Roman" panose="02020603050405020304" pitchFamily="18" charset="0"/>
              </a:rPr>
              <a:t>Smart Meter</a:t>
            </a:r>
            <a:endParaRPr lang="ko-KR" altLang="en-US" sz="800">
              <a:solidFill>
                <a:srgbClr val="000000"/>
              </a:solidFill>
              <a:cs typeface="Times New Roman" panose="02020603050405020304" pitchFamily="18" charset="0"/>
            </a:endParaRPr>
          </a:p>
        </p:txBody>
      </p:sp>
      <p:grpSp>
        <p:nvGrpSpPr>
          <p:cNvPr id="220" name="그룹 73"/>
          <p:cNvGrpSpPr>
            <a:grpSpLocks/>
          </p:cNvGrpSpPr>
          <p:nvPr/>
        </p:nvGrpSpPr>
        <p:grpSpPr bwMode="auto">
          <a:xfrm>
            <a:off x="1501775" y="3582988"/>
            <a:ext cx="650875" cy="366712"/>
            <a:chOff x="1532129" y="3378474"/>
            <a:chExt cx="651864" cy="366964"/>
          </a:xfrm>
        </p:grpSpPr>
        <p:sp>
          <p:nvSpPr>
            <p:cNvPr id="221" name="직사각형 220">
              <a:extLst>
                <a:ext uri="{FF2B5EF4-FFF2-40B4-BE49-F238E27FC236}">
                  <a16:creationId xmlns:a16="http://schemas.microsoft.com/office/drawing/2014/main" id="{60190865-B3FE-4645-9F18-472BB4EDEA55}"/>
                </a:ext>
              </a:extLst>
            </p:cNvPr>
            <p:cNvSpPr/>
            <p:nvPr/>
          </p:nvSpPr>
          <p:spPr>
            <a:xfrm>
              <a:off x="1532129" y="3378474"/>
              <a:ext cx="651864" cy="366964"/>
            </a:xfrm>
            <a:prstGeom prst="rect">
              <a:avLst/>
            </a:prstGeom>
            <a:solidFill>
              <a:srgbClr val="FFFFD1"/>
            </a:solidFill>
            <a:ln>
              <a:solidFill>
                <a:srgbClr val="19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lvl1pPr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1pPr>
              <a:lvl2pPr marL="742950" indent="-28575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2pPr>
              <a:lvl3pPr marL="11430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3pPr>
              <a:lvl4pPr marL="16002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4pPr>
              <a:lvl5pPr marL="20574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9pPr>
            </a:lstStyle>
            <a:p>
              <a:pPr algn="ctr">
                <a:defRPr/>
              </a:pPr>
              <a:r>
                <a:rPr lang="en-US" altLang="ko-KR" sz="800">
                  <a:cs typeface="Times New Roman" panose="02020603050405020304" pitchFamily="18" charset="0"/>
                </a:rPr>
                <a:t>C-EMA</a:t>
              </a:r>
              <a:endParaRPr lang="ko-KR" altLang="en-US" sz="800">
                <a:cs typeface="Times New Roman" panose="02020603050405020304" pitchFamily="18" charset="0"/>
              </a:endParaRPr>
            </a:p>
          </p:txBody>
        </p:sp>
        <p:sp>
          <p:nvSpPr>
            <p:cNvPr id="222" name="모서리가 둥근 직사각형 150">
              <a:extLst>
                <a:ext uri="{FF2B5EF4-FFF2-40B4-BE49-F238E27FC236}">
                  <a16:creationId xmlns:a16="http://schemas.microsoft.com/office/drawing/2014/main" id="{C84C2FBF-F270-48CD-9801-43769D3DAF45}"/>
                </a:ext>
              </a:extLst>
            </p:cNvPr>
            <p:cNvSpPr/>
            <p:nvPr/>
          </p:nvSpPr>
          <p:spPr>
            <a:xfrm>
              <a:off x="1648193" y="3564339"/>
              <a:ext cx="430866" cy="130264"/>
            </a:xfrm>
            <a:prstGeom prst="round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>
              <a:lvl1pPr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1pPr>
              <a:lvl2pPr marL="742950" indent="-28575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2pPr>
              <a:lvl3pPr marL="11430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3pPr>
              <a:lvl4pPr marL="16002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4pPr>
              <a:lvl5pPr marL="20574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9pPr>
            </a:lstStyle>
            <a:p>
              <a:pPr algn="ctr">
                <a:defRPr/>
              </a:pPr>
              <a:r>
                <a:rPr lang="en-US" altLang="ko-KR" sz="700">
                  <a:solidFill>
                    <a:srgbClr val="000000"/>
                  </a:solidFill>
                </a:rPr>
                <a:t>VEN</a:t>
              </a:r>
              <a:endParaRPr lang="ko-KR" altLang="en-US" sz="700">
                <a:solidFill>
                  <a:srgbClr val="000000"/>
                </a:solidFill>
              </a:endParaRPr>
            </a:p>
          </p:txBody>
        </p:sp>
      </p:grpSp>
      <p:cxnSp>
        <p:nvCxnSpPr>
          <p:cNvPr id="223" name="꺾인 연결선 80">
            <a:extLst>
              <a:ext uri="{FF2B5EF4-FFF2-40B4-BE49-F238E27FC236}">
                <a16:creationId xmlns:a16="http://schemas.microsoft.com/office/drawing/2014/main" id="{43ECD215-4B82-4B3B-8C3C-E37D855EFA96}"/>
              </a:ext>
            </a:extLst>
          </p:cNvPr>
          <p:cNvCxnSpPr>
            <a:stCxn id="219" idx="2"/>
            <a:endCxn id="236" idx="0"/>
          </p:cNvCxnSpPr>
          <p:nvPr/>
        </p:nvCxnSpPr>
        <p:spPr>
          <a:xfrm rot="16200000" flipH="1">
            <a:off x="1893887" y="4397376"/>
            <a:ext cx="500063" cy="627062"/>
          </a:xfrm>
          <a:prstGeom prst="bentConnector3">
            <a:avLst>
              <a:gd name="adj1" fmla="val 64968"/>
            </a:avLst>
          </a:prstGeom>
          <a:ln w="19050">
            <a:solidFill>
              <a:srgbClr val="FF0000"/>
            </a:solidFill>
            <a:prstDash val="dash"/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24" name="그룹 24"/>
          <p:cNvGrpSpPr>
            <a:grpSpLocks/>
          </p:cNvGrpSpPr>
          <p:nvPr/>
        </p:nvGrpSpPr>
        <p:grpSpPr bwMode="auto">
          <a:xfrm>
            <a:off x="4884738" y="5099050"/>
            <a:ext cx="669925" cy="1174750"/>
            <a:chOff x="3007732" y="4988476"/>
            <a:chExt cx="671059" cy="1173698"/>
          </a:xfrm>
        </p:grpSpPr>
        <p:sp>
          <p:nvSpPr>
            <p:cNvPr id="225" name="직사각형 224">
              <a:extLst>
                <a:ext uri="{FF2B5EF4-FFF2-40B4-BE49-F238E27FC236}">
                  <a16:creationId xmlns:a16="http://schemas.microsoft.com/office/drawing/2014/main" id="{FCD65B6E-4A86-4FB7-8FEB-98B11666DB96}"/>
                </a:ext>
              </a:extLst>
            </p:cNvPr>
            <p:cNvSpPr/>
            <p:nvPr/>
          </p:nvSpPr>
          <p:spPr>
            <a:xfrm>
              <a:off x="3007732" y="4988476"/>
              <a:ext cx="671059" cy="117369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lvl1pPr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1pPr>
              <a:lvl2pPr marL="742950" indent="-28575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2pPr>
              <a:lvl3pPr marL="11430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3pPr>
              <a:lvl4pPr marL="16002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4pPr>
              <a:lvl5pPr marL="20574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9pPr>
            </a:lstStyle>
            <a:p>
              <a:pPr algn="ctr">
                <a:defRPr/>
              </a:pPr>
              <a:r>
                <a:rPr lang="en-US" altLang="ko-KR" sz="900" b="1">
                  <a:cs typeface="Times New Roman" panose="02020603050405020304" pitchFamily="18" charset="0"/>
                </a:rPr>
                <a:t>MDMS</a:t>
              </a:r>
            </a:p>
            <a:p>
              <a:pPr algn="ctr">
                <a:defRPr/>
              </a:pPr>
              <a:r>
                <a:rPr lang="en-US" altLang="ko-KR" sz="900" b="1">
                  <a:cs typeface="Times New Roman" panose="02020603050405020304" pitchFamily="18" charset="0"/>
                </a:rPr>
                <a:t>(AMI)</a:t>
              </a:r>
              <a:endParaRPr lang="ko-KR" altLang="en-US" sz="900" b="1">
                <a:cs typeface="Times New Roman" panose="02020603050405020304" pitchFamily="18" charset="0"/>
              </a:endParaRPr>
            </a:p>
          </p:txBody>
        </p:sp>
        <p:pic>
          <p:nvPicPr>
            <p:cNvPr id="226" name="Picture 2" descr="computer icon transparent에 대한 이미지 검색결과">
              <a:hlinkClick r:id="rId11"/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68736" y="5444222"/>
              <a:ext cx="542261" cy="5930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7" name="Picture 4" descr="graph icon transparent에 대한 이미지 검색결과">
              <a:hlinkClick r:id="rId13"/>
            </p:cNvPr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79080" y="5492798"/>
              <a:ext cx="381648" cy="3766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8" name="Picture 6" descr="graph icon transparent에 대한 이미지 검색결과">
              <a:hlinkClick r:id="rId15"/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11677" y="5497510"/>
              <a:ext cx="165340" cy="1631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9" name="Picture 8" descr="graph icon transparent에 대한 이미지 검색결과">
              <a:hlinkClick r:id="rId17"/>
            </p:cNvPr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10882" y="5673425"/>
              <a:ext cx="165221" cy="1630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30" name="그룹 1"/>
          <p:cNvGrpSpPr>
            <a:grpSpLocks/>
          </p:cNvGrpSpPr>
          <p:nvPr/>
        </p:nvGrpSpPr>
        <p:grpSpPr bwMode="auto">
          <a:xfrm>
            <a:off x="1536700" y="1671638"/>
            <a:ext cx="571500" cy="642937"/>
            <a:chOff x="1534660" y="1742197"/>
            <a:chExt cx="571504" cy="642942"/>
          </a:xfrm>
        </p:grpSpPr>
        <p:sp>
          <p:nvSpPr>
            <p:cNvPr id="231" name="직사각형 230">
              <a:extLst>
                <a:ext uri="{FF2B5EF4-FFF2-40B4-BE49-F238E27FC236}">
                  <a16:creationId xmlns:a16="http://schemas.microsoft.com/office/drawing/2014/main" id="{60190865-B3FE-4645-9F18-472BB4EDEA55}"/>
                </a:ext>
              </a:extLst>
            </p:cNvPr>
            <p:cNvSpPr/>
            <p:nvPr/>
          </p:nvSpPr>
          <p:spPr>
            <a:xfrm>
              <a:off x="1534660" y="1742197"/>
              <a:ext cx="571504" cy="64294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19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lvl1pPr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1pPr>
              <a:lvl2pPr marL="742950" indent="-28575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2pPr>
              <a:lvl3pPr marL="11430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3pPr>
              <a:lvl4pPr marL="16002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4pPr>
              <a:lvl5pPr marL="20574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9pPr>
            </a:lstStyle>
            <a:p>
              <a:pPr algn="ctr">
                <a:defRPr/>
              </a:pPr>
              <a:r>
                <a:rPr lang="en-US" altLang="ko-KR" sz="800">
                  <a:cs typeface="Times New Roman" panose="02020603050405020304" pitchFamily="18" charset="0"/>
                </a:rPr>
                <a:t>S-EMA</a:t>
              </a:r>
              <a:endParaRPr lang="ko-KR" altLang="en-US" sz="800">
                <a:cs typeface="Times New Roman" panose="02020603050405020304" pitchFamily="18" charset="0"/>
              </a:endParaRPr>
            </a:p>
          </p:txBody>
        </p:sp>
        <p:sp>
          <p:nvSpPr>
            <p:cNvPr id="232" name="모서리가 둥근 직사각형 150">
              <a:extLst>
                <a:ext uri="{FF2B5EF4-FFF2-40B4-BE49-F238E27FC236}">
                  <a16:creationId xmlns:a16="http://schemas.microsoft.com/office/drawing/2014/main" id="{C84C2FBF-F270-48CD-9801-43769D3DAF45}"/>
                </a:ext>
              </a:extLst>
            </p:cNvPr>
            <p:cNvSpPr/>
            <p:nvPr/>
          </p:nvSpPr>
          <p:spPr>
            <a:xfrm>
              <a:off x="1606099" y="1969211"/>
              <a:ext cx="430215" cy="130176"/>
            </a:xfrm>
            <a:prstGeom prst="round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>
              <a:lvl1pPr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1pPr>
              <a:lvl2pPr marL="742950" indent="-28575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2pPr>
              <a:lvl3pPr marL="11430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3pPr>
              <a:lvl4pPr marL="16002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4pPr>
              <a:lvl5pPr marL="20574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9pPr>
            </a:lstStyle>
            <a:p>
              <a:pPr algn="ctr">
                <a:defRPr/>
              </a:pPr>
              <a:r>
                <a:rPr lang="en-US" altLang="ko-KR" sz="700">
                  <a:solidFill>
                    <a:srgbClr val="000000"/>
                  </a:solidFill>
                </a:rPr>
                <a:t>VEN</a:t>
              </a:r>
              <a:endParaRPr lang="ko-KR" altLang="en-US" sz="700">
                <a:solidFill>
                  <a:srgbClr val="000000"/>
                </a:solidFill>
              </a:endParaRPr>
            </a:p>
          </p:txBody>
        </p:sp>
        <p:sp>
          <p:nvSpPr>
            <p:cNvPr id="233" name="모서리가 둥근 직사각형 150">
              <a:extLst>
                <a:ext uri="{FF2B5EF4-FFF2-40B4-BE49-F238E27FC236}">
                  <a16:creationId xmlns:a16="http://schemas.microsoft.com/office/drawing/2014/main" id="{C84C2FBF-F270-48CD-9801-43769D3DAF45}"/>
                </a:ext>
              </a:extLst>
            </p:cNvPr>
            <p:cNvSpPr/>
            <p:nvPr/>
          </p:nvSpPr>
          <p:spPr>
            <a:xfrm>
              <a:off x="1606099" y="2170825"/>
              <a:ext cx="430215" cy="130176"/>
            </a:xfrm>
            <a:prstGeom prst="round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>
              <a:lvl1pPr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1pPr>
              <a:lvl2pPr marL="742950" indent="-28575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2pPr>
              <a:lvl3pPr marL="11430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3pPr>
              <a:lvl4pPr marL="16002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4pPr>
              <a:lvl5pPr marL="20574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9pPr>
            </a:lstStyle>
            <a:p>
              <a:pPr algn="ctr">
                <a:defRPr/>
              </a:pPr>
              <a:r>
                <a:rPr lang="en-US" altLang="ko-KR" sz="700">
                  <a:solidFill>
                    <a:srgbClr val="000000"/>
                  </a:solidFill>
                </a:rPr>
                <a:t>VTN</a:t>
              </a:r>
              <a:endParaRPr lang="ko-KR" altLang="en-US" sz="700">
                <a:solidFill>
                  <a:srgbClr val="000000"/>
                </a:solidFill>
              </a:endParaRPr>
            </a:p>
          </p:txBody>
        </p:sp>
      </p:grpSp>
      <p:cxnSp>
        <p:nvCxnSpPr>
          <p:cNvPr id="234" name="꺾인 연결선 13"/>
          <p:cNvCxnSpPr>
            <a:cxnSpLocks noChangeShapeType="1"/>
            <a:stCxn id="231" idx="3"/>
            <a:endCxn id="196" idx="1"/>
          </p:cNvCxnSpPr>
          <p:nvPr/>
        </p:nvCxnSpPr>
        <p:spPr bwMode="auto">
          <a:xfrm flipV="1">
            <a:off x="2108200" y="1925638"/>
            <a:ext cx="1103313" cy="68262"/>
          </a:xfrm>
          <a:prstGeom prst="bentConnector3">
            <a:avLst>
              <a:gd name="adj1" fmla="val 50000"/>
            </a:avLst>
          </a:prstGeom>
          <a:noFill/>
          <a:ln w="12700" algn="ctr">
            <a:solidFill>
              <a:srgbClr val="1966FF"/>
            </a:solidFill>
            <a:prstDash val="sysDash"/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35" name="직사각형 23"/>
          <p:cNvSpPr>
            <a:spLocks noChangeArrowheads="1"/>
          </p:cNvSpPr>
          <p:nvPr/>
        </p:nvSpPr>
        <p:spPr bwMode="auto">
          <a:xfrm>
            <a:off x="2989263" y="1254125"/>
            <a:ext cx="2752725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r>
              <a:rPr lang="en-US" altLang="ko-KR" sz="1200" b="1">
                <a:cs typeface="Times New Roman" panose="02020603050405020304" pitchFamily="18" charset="0"/>
              </a:rPr>
              <a:t> Energy Service Provider(e.g. KEPCO)</a:t>
            </a:r>
          </a:p>
        </p:txBody>
      </p:sp>
      <p:sp>
        <p:nvSpPr>
          <p:cNvPr id="236" name="직사각형 235">
            <a:extLst>
              <a:ext uri="{FF2B5EF4-FFF2-40B4-BE49-F238E27FC236}">
                <a16:creationId xmlns:a16="http://schemas.microsoft.com/office/drawing/2014/main" id="{FCD65B6E-4A86-4FB7-8FEB-98B11666DB96}"/>
              </a:ext>
            </a:extLst>
          </p:cNvPr>
          <p:cNvSpPr/>
          <p:nvPr/>
        </p:nvSpPr>
        <p:spPr>
          <a:xfrm>
            <a:off x="2338388" y="4960938"/>
            <a:ext cx="236537" cy="4953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lvl1pPr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ctr">
              <a:defRPr/>
            </a:pPr>
            <a:r>
              <a:rPr lang="en-US" altLang="ko-KR" sz="900" b="1">
                <a:cs typeface="Times New Roman" panose="02020603050405020304" pitchFamily="18" charset="0"/>
              </a:rPr>
              <a:t>DCU</a:t>
            </a:r>
            <a:endParaRPr lang="ko-KR" altLang="en-US" sz="900" b="1">
              <a:cs typeface="Times New Roman" panose="02020603050405020304" pitchFamily="18" charset="0"/>
            </a:endParaRPr>
          </a:p>
        </p:txBody>
      </p:sp>
      <p:cxnSp>
        <p:nvCxnSpPr>
          <p:cNvPr id="237" name="꺾인 연결선 181"/>
          <p:cNvCxnSpPr>
            <a:cxnSpLocks noChangeShapeType="1"/>
            <a:endCxn id="203" idx="1"/>
          </p:cNvCxnSpPr>
          <p:nvPr/>
        </p:nvCxnSpPr>
        <p:spPr bwMode="auto">
          <a:xfrm>
            <a:off x="5484813" y="2441575"/>
            <a:ext cx="958850" cy="717550"/>
          </a:xfrm>
          <a:prstGeom prst="bentConnector3">
            <a:avLst>
              <a:gd name="adj1" fmla="val 50000"/>
            </a:avLst>
          </a:prstGeom>
          <a:noFill/>
          <a:ln w="12700" algn="ctr">
            <a:solidFill>
              <a:srgbClr val="1966FF"/>
            </a:solidFill>
            <a:prstDash val="sysDash"/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8" name="Shape 217">
            <a:extLst>
              <a:ext uri="{FF2B5EF4-FFF2-40B4-BE49-F238E27FC236}">
                <a16:creationId xmlns:a16="http://schemas.microsoft.com/office/drawing/2014/main" id="{F3A31439-7382-4AC8-98BC-50C3641073D5}"/>
              </a:ext>
            </a:extLst>
          </p:cNvPr>
          <p:cNvCxnSpPr>
            <a:stCxn id="221" idx="1"/>
            <a:endCxn id="241" idx="0"/>
          </p:cNvCxnSpPr>
          <p:nvPr/>
        </p:nvCxnSpPr>
        <p:spPr>
          <a:xfrm rot="10800000" flipV="1">
            <a:off x="571500" y="3767138"/>
            <a:ext cx="930275" cy="90487"/>
          </a:xfrm>
          <a:prstGeom prst="bentConnector2">
            <a:avLst/>
          </a:prstGeom>
          <a:ln w="15875">
            <a:solidFill>
              <a:srgbClr val="1966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꺾인 연결선 201">
            <a:extLst>
              <a:ext uri="{FF2B5EF4-FFF2-40B4-BE49-F238E27FC236}">
                <a16:creationId xmlns:a16="http://schemas.microsoft.com/office/drawing/2014/main" id="{AFE5F08C-A30C-429C-AAC9-1100D2B47DEF}"/>
              </a:ext>
            </a:extLst>
          </p:cNvPr>
          <p:cNvCxnSpPr>
            <a:stCxn id="221" idx="1"/>
            <a:endCxn id="242" idx="0"/>
          </p:cNvCxnSpPr>
          <p:nvPr/>
        </p:nvCxnSpPr>
        <p:spPr>
          <a:xfrm rot="10800000" flipV="1">
            <a:off x="571500" y="3767138"/>
            <a:ext cx="930275" cy="320675"/>
          </a:xfrm>
          <a:prstGeom prst="bentConnector2">
            <a:avLst/>
          </a:prstGeom>
          <a:ln w="19050"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0" name="꺾인 연결선 239">
            <a:extLst>
              <a:ext uri="{FF2B5EF4-FFF2-40B4-BE49-F238E27FC236}">
                <a16:creationId xmlns:a16="http://schemas.microsoft.com/office/drawing/2014/main" id="{AFE5F08C-A30C-429C-AAC9-1100D2B47DEF}"/>
              </a:ext>
            </a:extLst>
          </p:cNvPr>
          <p:cNvCxnSpPr>
            <a:stCxn id="221" idx="1"/>
            <a:endCxn id="133" idx="0"/>
          </p:cNvCxnSpPr>
          <p:nvPr/>
        </p:nvCxnSpPr>
        <p:spPr>
          <a:xfrm rot="10800000" flipV="1">
            <a:off x="571500" y="3767138"/>
            <a:ext cx="930275" cy="550862"/>
          </a:xfrm>
          <a:prstGeom prst="bentConnector2">
            <a:avLst/>
          </a:prstGeom>
          <a:ln w="19050">
            <a:solidFill>
              <a:schemeClr val="accent2"/>
            </a:solidFill>
            <a:prstDash val="sys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1" name="직사각형 240">
            <a:extLst>
              <a:ext uri="{FF2B5EF4-FFF2-40B4-BE49-F238E27FC236}">
                <a16:creationId xmlns:a16="http://schemas.microsoft.com/office/drawing/2014/main" id="{F86B02D6-2E27-4E01-AD01-9CC433104E20}"/>
              </a:ext>
            </a:extLst>
          </p:cNvPr>
          <p:cNvSpPr/>
          <p:nvPr/>
        </p:nvSpPr>
        <p:spPr>
          <a:xfrm>
            <a:off x="147638" y="3857625"/>
            <a:ext cx="847725" cy="141288"/>
          </a:xfrm>
          <a:prstGeom prst="rect">
            <a:avLst/>
          </a:prstGeom>
          <a:solidFill>
            <a:schemeClr val="bg1"/>
          </a:solidFill>
          <a:ln>
            <a:solidFill>
              <a:srgbClr val="19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/>
          <a:lstStyle>
            <a:lvl1pPr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defRPr/>
            </a:pPr>
            <a:r>
              <a:rPr lang="en-US" altLang="ko-KR" sz="600">
                <a:cs typeface="Times New Roman" panose="02020603050405020304" pitchFamily="18" charset="0"/>
              </a:rPr>
              <a:t>Air Conditioner (EMA)</a:t>
            </a:r>
            <a:endParaRPr lang="ko-KR" altLang="en-US" sz="600">
              <a:cs typeface="Times New Roman" panose="02020603050405020304" pitchFamily="18" charset="0"/>
            </a:endParaRPr>
          </a:p>
        </p:txBody>
      </p:sp>
      <p:sp>
        <p:nvSpPr>
          <p:cNvPr id="242" name="직사각형 241">
            <a:extLst>
              <a:ext uri="{FF2B5EF4-FFF2-40B4-BE49-F238E27FC236}">
                <a16:creationId xmlns:a16="http://schemas.microsoft.com/office/drawing/2014/main" id="{4D149E00-9509-43DB-95EF-24B6BECF8935}"/>
              </a:ext>
            </a:extLst>
          </p:cNvPr>
          <p:cNvSpPr/>
          <p:nvPr/>
        </p:nvSpPr>
        <p:spPr>
          <a:xfrm>
            <a:off x="147638" y="4087813"/>
            <a:ext cx="847725" cy="141287"/>
          </a:xfrm>
          <a:prstGeom prst="rect">
            <a:avLst/>
          </a:prstGeom>
          <a:solidFill>
            <a:schemeClr val="bg1"/>
          </a:solidFill>
          <a:ln>
            <a:solidFill>
              <a:srgbClr val="19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/>
          <a:lstStyle>
            <a:lvl1pPr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defRPr/>
            </a:pPr>
            <a:r>
              <a:rPr lang="en-US" altLang="ko-KR" sz="600">
                <a:cs typeface="Times New Roman" panose="02020603050405020304" pitchFamily="18" charset="0"/>
              </a:rPr>
              <a:t>Refrigerator (EMA)</a:t>
            </a:r>
            <a:endParaRPr lang="ko-KR" altLang="en-US" sz="600">
              <a:cs typeface="Times New Roman" panose="02020603050405020304" pitchFamily="18" charset="0"/>
            </a:endParaRPr>
          </a:p>
        </p:txBody>
      </p:sp>
      <p:cxnSp>
        <p:nvCxnSpPr>
          <p:cNvPr id="243" name="Shape 217">
            <a:extLst>
              <a:ext uri="{FF2B5EF4-FFF2-40B4-BE49-F238E27FC236}">
                <a16:creationId xmlns:a16="http://schemas.microsoft.com/office/drawing/2014/main" id="{F3A31439-7382-4AC8-98BC-50C3641073D5}"/>
              </a:ext>
            </a:extLst>
          </p:cNvPr>
          <p:cNvCxnSpPr>
            <a:stCxn id="221" idx="3"/>
            <a:endCxn id="233" idx="3"/>
          </p:cNvCxnSpPr>
          <p:nvPr/>
        </p:nvCxnSpPr>
        <p:spPr>
          <a:xfrm flipH="1" flipV="1">
            <a:off x="2038350" y="2165350"/>
            <a:ext cx="114300" cy="1601788"/>
          </a:xfrm>
          <a:prstGeom prst="bentConnector3">
            <a:avLst>
              <a:gd name="adj1" fmla="val -199677"/>
            </a:avLst>
          </a:prstGeom>
          <a:ln w="15875">
            <a:solidFill>
              <a:srgbClr val="1966FF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4" name="직사각형 191"/>
          <p:cNvSpPr>
            <a:spLocks noChangeArrowheads="1"/>
          </p:cNvSpPr>
          <p:nvPr/>
        </p:nvSpPr>
        <p:spPr bwMode="auto">
          <a:xfrm>
            <a:off x="4564063" y="2611438"/>
            <a:ext cx="1185862" cy="430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ko-KR" sz="1100" b="1">
                <a:cs typeface="Times New Roman" panose="02020603050405020304" pitchFamily="18" charset="0"/>
              </a:rPr>
              <a:t> DRMS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ko-KR" sz="1100">
                <a:cs typeface="Times New Roman" panose="02020603050405020304" pitchFamily="18" charset="0"/>
              </a:rPr>
              <a:t>(service provider)</a:t>
            </a:r>
            <a:endParaRPr lang="en-US" altLang="ko-KR" sz="1100" b="1">
              <a:cs typeface="Times New Roman" panose="02020603050405020304" pitchFamily="18" charset="0"/>
            </a:endParaRPr>
          </a:p>
        </p:txBody>
      </p:sp>
      <p:grpSp>
        <p:nvGrpSpPr>
          <p:cNvPr id="245" name="그룹 38"/>
          <p:cNvGrpSpPr>
            <a:grpSpLocks/>
          </p:cNvGrpSpPr>
          <p:nvPr/>
        </p:nvGrpSpPr>
        <p:grpSpPr bwMode="auto">
          <a:xfrm>
            <a:off x="4802188" y="1601788"/>
            <a:ext cx="766762" cy="560387"/>
            <a:chOff x="4788024" y="1602936"/>
            <a:chExt cx="766638" cy="560033"/>
          </a:xfrm>
        </p:grpSpPr>
        <p:sp>
          <p:nvSpPr>
            <p:cNvPr id="246" name="모서리가 둥근 직사각형 206">
              <a:extLst>
                <a:ext uri="{FF2B5EF4-FFF2-40B4-BE49-F238E27FC236}">
                  <a16:creationId xmlns:a16="http://schemas.microsoft.com/office/drawing/2014/main" id="{6620A669-7D14-4545-8548-43C83D4FC4AB}"/>
                </a:ext>
              </a:extLst>
            </p:cNvPr>
            <p:cNvSpPr/>
            <p:nvPr/>
          </p:nvSpPr>
          <p:spPr bwMode="auto">
            <a:xfrm>
              <a:off x="4830879" y="1796489"/>
              <a:ext cx="630136" cy="144371"/>
            </a:xfrm>
            <a:prstGeom prst="round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>
              <a:lvl1pPr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1pPr>
              <a:lvl2pPr marL="742950" indent="-28575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2pPr>
              <a:lvl3pPr marL="11430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3pPr>
              <a:lvl4pPr marL="16002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4pPr>
              <a:lvl5pPr marL="20574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9pPr>
            </a:lstStyle>
            <a:p>
              <a:pPr algn="ctr">
                <a:defRPr/>
              </a:pPr>
              <a:r>
                <a:rPr lang="en-US" altLang="ko-KR" sz="800">
                  <a:solidFill>
                    <a:srgbClr val="000000"/>
                  </a:solidFill>
                  <a:cs typeface="Times New Roman" panose="02020603050405020304" pitchFamily="18" charset="0"/>
                </a:rPr>
                <a:t>Schedule</a:t>
              </a:r>
              <a:endParaRPr lang="ko-KR" altLang="en-US" sz="800">
                <a:solidFill>
                  <a:srgbClr val="000000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247" name="모서리가 둥근 직사각형 207">
              <a:extLst>
                <a:ext uri="{FF2B5EF4-FFF2-40B4-BE49-F238E27FC236}">
                  <a16:creationId xmlns:a16="http://schemas.microsoft.com/office/drawing/2014/main" id="{B914F06F-AAA2-4FE0-8EDB-AD2BDFB49807}"/>
                </a:ext>
              </a:extLst>
            </p:cNvPr>
            <p:cNvSpPr/>
            <p:nvPr/>
          </p:nvSpPr>
          <p:spPr bwMode="auto">
            <a:xfrm>
              <a:off x="4811832" y="2004319"/>
              <a:ext cx="349194" cy="139612"/>
            </a:xfrm>
            <a:prstGeom prst="round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lIns="0" tIns="0" rIns="0" bIns="0" anchor="ctr"/>
            <a:lstStyle>
              <a:lvl1pPr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1pPr>
              <a:lvl2pPr marL="742950" indent="-28575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2pPr>
              <a:lvl3pPr marL="11430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3pPr>
              <a:lvl4pPr marL="16002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4pPr>
              <a:lvl5pPr marL="20574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9pPr>
            </a:lstStyle>
            <a:p>
              <a:pPr algn="ctr">
                <a:defRPr/>
              </a:pPr>
              <a:r>
                <a:rPr lang="en-US" altLang="ko-KR" sz="800">
                  <a:solidFill>
                    <a:srgbClr val="000000"/>
                  </a:solidFill>
                  <a:cs typeface="Times New Roman" panose="02020603050405020304" pitchFamily="18" charset="0"/>
                </a:rPr>
                <a:t>Monitor</a:t>
              </a:r>
              <a:endParaRPr lang="ko-KR" altLang="en-US" sz="800">
                <a:solidFill>
                  <a:srgbClr val="000000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248" name="직사각형 247">
              <a:extLst>
                <a:ext uri="{FF2B5EF4-FFF2-40B4-BE49-F238E27FC236}">
                  <a16:creationId xmlns:a16="http://schemas.microsoft.com/office/drawing/2014/main" id="{F61E7EAE-9569-4D8E-9B20-2840397563E7}"/>
                </a:ext>
              </a:extLst>
            </p:cNvPr>
            <p:cNvSpPr/>
            <p:nvPr/>
          </p:nvSpPr>
          <p:spPr bwMode="auto">
            <a:xfrm>
              <a:off x="4788024" y="1772691"/>
              <a:ext cx="766638" cy="390278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tIns="0"/>
            <a:lstStyle>
              <a:lvl1pPr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1pPr>
              <a:lvl2pPr marL="742950" indent="-28575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2pPr>
              <a:lvl3pPr marL="11430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3pPr>
              <a:lvl4pPr marL="16002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4pPr>
              <a:lvl5pPr marL="20574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9pPr>
            </a:lstStyle>
            <a:p>
              <a:pPr algn="ctr">
                <a:defRPr/>
              </a:pPr>
              <a:endParaRPr lang="en-US" altLang="ko-KR" sz="900" b="1">
                <a:cs typeface="Times New Roman" panose="02020603050405020304" pitchFamily="18" charset="0"/>
              </a:endParaRPr>
            </a:p>
            <a:p>
              <a:pPr algn="ctr">
                <a:defRPr/>
              </a:pPr>
              <a:endParaRPr lang="en-US" altLang="ko-KR" sz="900" b="1">
                <a:cs typeface="Times New Roman" panose="02020603050405020304" pitchFamily="18" charset="0"/>
              </a:endParaRPr>
            </a:p>
            <a:p>
              <a:pPr algn="ctr">
                <a:defRPr/>
              </a:pPr>
              <a:endParaRPr lang="en-US" altLang="ko-KR" sz="500" b="1">
                <a:cs typeface="Times New Roman" panose="02020603050405020304" pitchFamily="18" charset="0"/>
              </a:endParaRPr>
            </a:p>
            <a:p>
              <a:pPr algn="ctr">
                <a:defRPr/>
              </a:pPr>
              <a:endParaRPr lang="en-US" altLang="ko-KR" sz="900" b="1">
                <a:cs typeface="Times New Roman" panose="02020603050405020304" pitchFamily="18" charset="0"/>
              </a:endParaRPr>
            </a:p>
            <a:p>
              <a:pPr algn="ctr">
                <a:defRPr/>
              </a:pPr>
              <a:endParaRPr lang="en-US" altLang="ko-KR" sz="900" b="1">
                <a:cs typeface="Times New Roman" panose="02020603050405020304" pitchFamily="18" charset="0"/>
              </a:endParaRPr>
            </a:p>
            <a:p>
              <a:pPr algn="ctr">
                <a:defRPr/>
              </a:pPr>
              <a:endParaRPr lang="en-US" altLang="ko-KR" sz="900" b="1">
                <a:cs typeface="Times New Roman" panose="02020603050405020304" pitchFamily="18" charset="0"/>
              </a:endParaRPr>
            </a:p>
            <a:p>
              <a:pPr algn="ctr">
                <a:defRPr/>
              </a:pPr>
              <a:endParaRPr lang="en-US" altLang="ko-KR" sz="900" b="1">
                <a:cs typeface="Times New Roman" panose="02020603050405020304" pitchFamily="18" charset="0"/>
              </a:endParaRPr>
            </a:p>
            <a:p>
              <a:pPr algn="ctr">
                <a:defRPr/>
              </a:pPr>
              <a:endParaRPr lang="en-US" altLang="ko-KR" sz="900" b="1">
                <a:cs typeface="Times New Roman" panose="02020603050405020304" pitchFamily="18" charset="0"/>
              </a:endParaRPr>
            </a:p>
          </p:txBody>
        </p:sp>
        <p:sp>
          <p:nvSpPr>
            <p:cNvPr id="249" name="모서리가 둥근 직사각형 207">
              <a:extLst>
                <a:ext uri="{FF2B5EF4-FFF2-40B4-BE49-F238E27FC236}">
                  <a16:creationId xmlns:a16="http://schemas.microsoft.com/office/drawing/2014/main" id="{B914F06F-AAA2-4FE0-8EDB-AD2BDFB49807}"/>
                </a:ext>
              </a:extLst>
            </p:cNvPr>
            <p:cNvSpPr/>
            <p:nvPr/>
          </p:nvSpPr>
          <p:spPr bwMode="auto">
            <a:xfrm>
              <a:off x="5191184" y="2010665"/>
              <a:ext cx="349194" cy="138026"/>
            </a:xfrm>
            <a:prstGeom prst="round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lIns="0" tIns="0" rIns="0" bIns="0" anchor="ctr"/>
            <a:lstStyle>
              <a:lvl1pPr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1pPr>
              <a:lvl2pPr marL="742950" indent="-28575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2pPr>
              <a:lvl3pPr marL="11430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3pPr>
              <a:lvl4pPr marL="16002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4pPr>
              <a:lvl5pPr marL="20574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9pPr>
            </a:lstStyle>
            <a:p>
              <a:pPr algn="ctr">
                <a:defRPr/>
              </a:pPr>
              <a:r>
                <a:rPr lang="en-US" altLang="ko-KR" sz="800">
                  <a:solidFill>
                    <a:srgbClr val="000000"/>
                  </a:solidFill>
                  <a:cs typeface="Times New Roman" panose="02020603050405020304" pitchFamily="18" charset="0"/>
                </a:rPr>
                <a:t>Report</a:t>
              </a:r>
              <a:endParaRPr lang="ko-KR" altLang="en-US" sz="800">
                <a:solidFill>
                  <a:srgbClr val="000000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250" name="직사각형 310"/>
            <p:cNvSpPr>
              <a:spLocks noChangeArrowheads="1"/>
            </p:cNvSpPr>
            <p:nvPr/>
          </p:nvSpPr>
          <p:spPr bwMode="auto">
            <a:xfrm>
              <a:off x="5086081" y="1602936"/>
              <a:ext cx="335596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36000" tIns="0" rIns="3600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ko-KR" sz="1000">
                  <a:cs typeface="Times New Roman" panose="02020603050405020304" pitchFamily="18" charset="0"/>
                </a:rPr>
                <a:t>EMS</a:t>
              </a:r>
              <a:endParaRPr lang="en-US" altLang="ko-KR" sz="1100">
                <a:cs typeface="Times New Roman" panose="02020603050405020304" pitchFamily="18" charset="0"/>
              </a:endParaRPr>
            </a:p>
          </p:txBody>
        </p:sp>
      </p:grpSp>
      <p:sp>
        <p:nvSpPr>
          <p:cNvPr id="251" name="TextBox 3"/>
          <p:cNvSpPr txBox="1">
            <a:spLocks noChangeArrowheads="1"/>
          </p:cNvSpPr>
          <p:nvPr/>
        </p:nvSpPr>
        <p:spPr bwMode="auto">
          <a:xfrm>
            <a:off x="2273300" y="1558925"/>
            <a:ext cx="590550" cy="15398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6000" tIns="0" rIns="36000" bIns="0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ko-KR" sz="1000" dirty="0" err="1"/>
              <a:t>openADR</a:t>
            </a:r>
            <a:endParaRPr lang="ko-KR" altLang="en-US" sz="1000" dirty="0"/>
          </a:p>
        </p:txBody>
      </p:sp>
      <p:cxnSp>
        <p:nvCxnSpPr>
          <p:cNvPr id="252" name="꺾인 연결선 195">
            <a:extLst>
              <a:ext uri="{FF2B5EF4-FFF2-40B4-BE49-F238E27FC236}">
                <a16:creationId xmlns:a16="http://schemas.microsoft.com/office/drawing/2014/main" id="{788A7CFE-5172-4C26-963D-141F14D4E1AF}"/>
              </a:ext>
            </a:extLst>
          </p:cNvPr>
          <p:cNvCxnSpPr>
            <a:endCxn id="133" idx="3"/>
          </p:cNvCxnSpPr>
          <p:nvPr/>
        </p:nvCxnSpPr>
        <p:spPr>
          <a:xfrm rot="16200000" flipV="1">
            <a:off x="732632" y="4652169"/>
            <a:ext cx="646112" cy="120650"/>
          </a:xfrm>
          <a:prstGeom prst="bentConnector2">
            <a:avLst/>
          </a:prstGeom>
          <a:ln w="19050">
            <a:prstDash val="solid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3" name="TextBox 3"/>
          <p:cNvSpPr txBox="1">
            <a:spLocks noChangeArrowheads="1"/>
          </p:cNvSpPr>
          <p:nvPr/>
        </p:nvSpPr>
        <p:spPr bwMode="auto">
          <a:xfrm>
            <a:off x="3113088" y="1568450"/>
            <a:ext cx="817562" cy="15398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6000" tIns="0" rIns="36000" bIns="0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ko-KR" sz="1000"/>
              <a:t>aggregators</a:t>
            </a:r>
            <a:endParaRPr lang="ko-KR" altLang="en-US" sz="1000"/>
          </a:p>
        </p:txBody>
      </p:sp>
    </p:spTree>
    <p:extLst>
      <p:ext uri="{BB962C8B-B14F-4D97-AF65-F5344CB8AC3E}">
        <p14:creationId xmlns:p14="http://schemas.microsoft.com/office/powerpoint/2010/main" val="353459393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1. Smart Home Energy Framework : </a:t>
            </a:r>
            <a:br>
              <a:rPr lang="en-US" altLang="ko-KR" b="1" dirty="0"/>
            </a:br>
            <a:r>
              <a:rPr lang="en-US" altLang="ko-KR" sz="2400" b="1" dirty="0"/>
              <a:t>1.2 Architecture (2/2)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7C6F095-276F-4AD3-9842-1213BA0CC323}" type="slidenum">
              <a:rPr lang="ko-KR" altLang="en-US" smtClean="0"/>
              <a:pPr>
                <a:defRPr/>
              </a:pPr>
              <a:t>51</a:t>
            </a:fld>
            <a:endParaRPr lang="ko-KR" altLang="en-US" dirty="0"/>
          </a:p>
        </p:txBody>
      </p:sp>
      <p:sp>
        <p:nvSpPr>
          <p:cNvPr id="156" name="TextBox 155"/>
          <p:cNvSpPr txBox="1"/>
          <p:nvPr/>
        </p:nvSpPr>
        <p:spPr>
          <a:xfrm>
            <a:off x="8001024" y="6254412"/>
            <a:ext cx="857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…</a:t>
            </a:r>
            <a:endParaRPr lang="ko-KR" altLang="en-US" dirty="0"/>
          </a:p>
        </p:txBody>
      </p:sp>
      <p:grpSp>
        <p:nvGrpSpPr>
          <p:cNvPr id="10" name="그룹 9"/>
          <p:cNvGrpSpPr/>
          <p:nvPr/>
        </p:nvGrpSpPr>
        <p:grpSpPr>
          <a:xfrm>
            <a:off x="434094" y="1485546"/>
            <a:ext cx="7939746" cy="5138198"/>
            <a:chOff x="434094" y="1475597"/>
            <a:chExt cx="8235376" cy="6921955"/>
          </a:xfrm>
        </p:grpSpPr>
        <p:sp>
          <p:nvSpPr>
            <p:cNvPr id="57" name="구름 56"/>
            <p:cNvSpPr/>
            <p:nvPr/>
          </p:nvSpPr>
          <p:spPr>
            <a:xfrm>
              <a:off x="1500166" y="5325718"/>
              <a:ext cx="5786478" cy="3071834"/>
            </a:xfrm>
            <a:prstGeom prst="cloud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grpSp>
          <p:nvGrpSpPr>
            <p:cNvPr id="58" name="그룹 8"/>
            <p:cNvGrpSpPr/>
            <p:nvPr/>
          </p:nvGrpSpPr>
          <p:grpSpPr>
            <a:xfrm>
              <a:off x="3714744" y="3039702"/>
              <a:ext cx="1143008" cy="887711"/>
              <a:chOff x="3714744" y="1326843"/>
              <a:chExt cx="1143008" cy="887711"/>
            </a:xfrm>
          </p:grpSpPr>
          <p:sp>
            <p:nvSpPr>
              <p:cNvPr id="59" name="직사각형 58"/>
              <p:cNvSpPr/>
              <p:nvPr/>
            </p:nvSpPr>
            <p:spPr bwMode="auto">
              <a:xfrm>
                <a:off x="3714744" y="1643050"/>
                <a:ext cx="1143008" cy="571504"/>
              </a:xfrm>
              <a:prstGeom prst="rect">
                <a:avLst/>
              </a:prstGeom>
              <a:noFill/>
              <a:ln w="12699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1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굴림" pitchFamily="50" charset="-127"/>
                </a:endParaRPr>
              </a:p>
            </p:txBody>
          </p:sp>
          <p:sp>
            <p:nvSpPr>
              <p:cNvPr id="60" name="TextBox 59"/>
              <p:cNvSpPr txBox="1"/>
              <p:nvPr/>
            </p:nvSpPr>
            <p:spPr>
              <a:xfrm>
                <a:off x="4036276" y="1804884"/>
                <a:ext cx="490825" cy="3798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50" b="1" dirty="0">
                    <a:latin typeface="+mn-ea"/>
                  </a:rPr>
                  <a:t>VTN</a:t>
                </a:r>
              </a:p>
            </p:txBody>
          </p:sp>
          <p:pic>
            <p:nvPicPr>
              <p:cNvPr id="61" name="Picture 3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3929058" y="1326843"/>
                <a:ext cx="571504" cy="5143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62" name="Picture 2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4429124" y="1454436"/>
                <a:ext cx="285752" cy="37247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</p:grpSp>
        <p:sp>
          <p:nvSpPr>
            <p:cNvPr id="63" name="직사각형 62"/>
            <p:cNvSpPr/>
            <p:nvPr/>
          </p:nvSpPr>
          <p:spPr bwMode="auto">
            <a:xfrm>
              <a:off x="3428992" y="4254148"/>
              <a:ext cx="1785950" cy="623925"/>
            </a:xfrm>
            <a:prstGeom prst="rect">
              <a:avLst/>
            </a:prstGeom>
            <a:noFill/>
            <a:ln w="12699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lang="ko-KR" altLang="en-US" sz="1400" dirty="0">
                <a:latin typeface="Times New Roman" pitchFamily="18" charset="0"/>
                <a:ea typeface="굴림" pitchFamily="50" charset="-127"/>
              </a:endParaRPr>
            </a:p>
          </p:txBody>
        </p:sp>
        <p:cxnSp>
          <p:nvCxnSpPr>
            <p:cNvPr id="68" name="직선 연결선 67"/>
            <p:cNvCxnSpPr/>
            <p:nvPr/>
          </p:nvCxnSpPr>
          <p:spPr bwMode="auto">
            <a:xfrm rot="5400000">
              <a:off x="4122881" y="4090780"/>
              <a:ext cx="326735" cy="1588"/>
            </a:xfrm>
            <a:prstGeom prst="line">
              <a:avLst/>
            </a:prstGeom>
            <a:solidFill>
              <a:schemeClr val="accent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70" name="직사각형 69"/>
            <p:cNvSpPr/>
            <p:nvPr/>
          </p:nvSpPr>
          <p:spPr bwMode="auto">
            <a:xfrm>
              <a:off x="642910" y="4254148"/>
              <a:ext cx="1785950" cy="623925"/>
            </a:xfrm>
            <a:prstGeom prst="rect">
              <a:avLst/>
            </a:prstGeom>
            <a:noFill/>
            <a:ln w="12699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lang="ko-KR" altLang="en-US" sz="1400" dirty="0"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1428729" y="4302432"/>
              <a:ext cx="785817" cy="6257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b="1" dirty="0">
                  <a:latin typeface="+mj-ea"/>
                  <a:ea typeface="+mj-ea"/>
                </a:rPr>
                <a:t>VEN</a:t>
              </a:r>
            </a:p>
            <a:p>
              <a:r>
                <a:rPr lang="en-US" altLang="ko-KR" sz="1050" b="1" dirty="0">
                  <a:latin typeface="+mj-ea"/>
                </a:rPr>
                <a:t>SEMA</a:t>
              </a:r>
              <a:endParaRPr lang="en-US" altLang="ko-KR" sz="1050" b="1" dirty="0">
                <a:latin typeface="+mj-ea"/>
                <a:ea typeface="+mj-ea"/>
              </a:endParaRPr>
            </a:p>
          </p:txBody>
        </p:sp>
        <p:sp>
          <p:nvSpPr>
            <p:cNvPr id="72" name="직사각형 71"/>
            <p:cNvSpPr/>
            <p:nvPr/>
          </p:nvSpPr>
          <p:spPr bwMode="auto">
            <a:xfrm>
              <a:off x="6357950" y="4254148"/>
              <a:ext cx="1785950" cy="623925"/>
            </a:xfrm>
            <a:prstGeom prst="rect">
              <a:avLst/>
            </a:prstGeom>
            <a:noFill/>
            <a:ln w="12699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lang="ko-KR" altLang="en-US" sz="1400" dirty="0">
                <a:latin typeface="Times New Roman" pitchFamily="18" charset="0"/>
                <a:ea typeface="굴림" pitchFamily="50" charset="-127"/>
              </a:endParaRPr>
            </a:p>
          </p:txBody>
        </p:sp>
        <p:cxnSp>
          <p:nvCxnSpPr>
            <p:cNvPr id="75" name="직선 연결선 74"/>
            <p:cNvCxnSpPr>
              <a:endCxn id="70" idx="0"/>
            </p:cNvCxnSpPr>
            <p:nvPr/>
          </p:nvCxnSpPr>
          <p:spPr bwMode="auto">
            <a:xfrm rot="5400000">
              <a:off x="2747700" y="2715599"/>
              <a:ext cx="326735" cy="2750363"/>
            </a:xfrm>
            <a:prstGeom prst="line">
              <a:avLst/>
            </a:prstGeom>
            <a:solidFill>
              <a:schemeClr val="accent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6" name="직선 연결선 75"/>
            <p:cNvCxnSpPr>
              <a:endCxn id="72" idx="0"/>
            </p:cNvCxnSpPr>
            <p:nvPr/>
          </p:nvCxnSpPr>
          <p:spPr bwMode="auto">
            <a:xfrm rot="16200000" flipH="1">
              <a:off x="5605219" y="2608441"/>
              <a:ext cx="326735" cy="2964677"/>
            </a:xfrm>
            <a:prstGeom prst="line">
              <a:avLst/>
            </a:prstGeom>
            <a:solidFill>
              <a:schemeClr val="accent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77" name="구름 76"/>
            <p:cNvSpPr/>
            <p:nvPr/>
          </p:nvSpPr>
          <p:spPr>
            <a:xfrm>
              <a:off x="785786" y="4968528"/>
              <a:ext cx="1571636" cy="928694"/>
            </a:xfrm>
            <a:prstGeom prst="cloud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pic>
          <p:nvPicPr>
            <p:cNvPr id="78" name="Picture 20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785786" y="4325586"/>
              <a:ext cx="552430" cy="4382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9" name="Picture 20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3643306" y="4325586"/>
              <a:ext cx="552430" cy="4382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0" name="Picture 20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6572264" y="4397024"/>
              <a:ext cx="552430" cy="4382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1" name="타원 80"/>
            <p:cNvSpPr/>
            <p:nvPr/>
          </p:nvSpPr>
          <p:spPr bwMode="auto">
            <a:xfrm>
              <a:off x="1071538" y="5325718"/>
              <a:ext cx="241919" cy="230832"/>
            </a:xfrm>
            <a:prstGeom prst="ellipse">
              <a:avLst/>
            </a:prstGeom>
            <a:noFill/>
            <a:ln w="12699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lang="ko-KR" altLang="en-US" sz="200"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82" name="타원 81"/>
            <p:cNvSpPr/>
            <p:nvPr/>
          </p:nvSpPr>
          <p:spPr bwMode="auto">
            <a:xfrm>
              <a:off x="1428728" y="5478118"/>
              <a:ext cx="241919" cy="230832"/>
            </a:xfrm>
            <a:prstGeom prst="ellipse">
              <a:avLst/>
            </a:prstGeom>
            <a:noFill/>
            <a:ln w="12699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lang="ko-KR" altLang="en-US" sz="200"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83" name="타원 82"/>
            <p:cNvSpPr/>
            <p:nvPr/>
          </p:nvSpPr>
          <p:spPr bwMode="auto">
            <a:xfrm>
              <a:off x="1714480" y="5325718"/>
              <a:ext cx="241919" cy="230832"/>
            </a:xfrm>
            <a:prstGeom prst="ellipse">
              <a:avLst/>
            </a:prstGeom>
            <a:noFill/>
            <a:ln w="12699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lang="ko-KR" altLang="en-US" sz="200">
                <a:latin typeface="Times New Roman" pitchFamily="18" charset="0"/>
                <a:ea typeface="굴림" pitchFamily="50" charset="-127"/>
              </a:endParaRPr>
            </a:p>
          </p:txBody>
        </p:sp>
        <p:cxnSp>
          <p:nvCxnSpPr>
            <p:cNvPr id="84" name="직선 연결선 83"/>
            <p:cNvCxnSpPr>
              <a:stCxn id="70" idx="2"/>
              <a:endCxn id="81" idx="0"/>
            </p:cNvCxnSpPr>
            <p:nvPr/>
          </p:nvCxnSpPr>
          <p:spPr bwMode="auto">
            <a:xfrm rot="5400000">
              <a:off x="1140370" y="4930202"/>
              <a:ext cx="447645" cy="343387"/>
            </a:xfrm>
            <a:prstGeom prst="line">
              <a:avLst/>
            </a:prstGeom>
            <a:solidFill>
              <a:schemeClr val="accent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5" name="직선 연결선 84"/>
            <p:cNvCxnSpPr>
              <a:stCxn id="70" idx="2"/>
              <a:endCxn id="82" idx="0"/>
            </p:cNvCxnSpPr>
            <p:nvPr/>
          </p:nvCxnSpPr>
          <p:spPr bwMode="auto">
            <a:xfrm rot="16200000" flipH="1">
              <a:off x="1242764" y="5171193"/>
              <a:ext cx="600045" cy="13803"/>
            </a:xfrm>
            <a:prstGeom prst="line">
              <a:avLst/>
            </a:prstGeom>
            <a:solidFill>
              <a:schemeClr val="accent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6" name="직선 연결선 85"/>
            <p:cNvCxnSpPr>
              <a:stCxn id="70" idx="2"/>
              <a:endCxn id="83" idx="0"/>
            </p:cNvCxnSpPr>
            <p:nvPr/>
          </p:nvCxnSpPr>
          <p:spPr bwMode="auto">
            <a:xfrm rot="16200000" flipH="1">
              <a:off x="1461840" y="4952117"/>
              <a:ext cx="447645" cy="299555"/>
            </a:xfrm>
            <a:prstGeom prst="line">
              <a:avLst/>
            </a:prstGeom>
            <a:solidFill>
              <a:schemeClr val="accent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87" name="구름 86"/>
            <p:cNvSpPr/>
            <p:nvPr/>
          </p:nvSpPr>
          <p:spPr>
            <a:xfrm>
              <a:off x="6643702" y="4968528"/>
              <a:ext cx="1571636" cy="928694"/>
            </a:xfrm>
            <a:prstGeom prst="cloud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88" name="타원 87"/>
            <p:cNvSpPr/>
            <p:nvPr/>
          </p:nvSpPr>
          <p:spPr bwMode="auto">
            <a:xfrm>
              <a:off x="6929454" y="5325718"/>
              <a:ext cx="241919" cy="230832"/>
            </a:xfrm>
            <a:prstGeom prst="ellipse">
              <a:avLst/>
            </a:prstGeom>
            <a:noFill/>
            <a:ln w="12699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lang="ko-KR" altLang="en-US" sz="200"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89" name="타원 88"/>
            <p:cNvSpPr/>
            <p:nvPr/>
          </p:nvSpPr>
          <p:spPr bwMode="auto">
            <a:xfrm>
              <a:off x="7286644" y="5478118"/>
              <a:ext cx="241919" cy="230832"/>
            </a:xfrm>
            <a:prstGeom prst="ellipse">
              <a:avLst/>
            </a:prstGeom>
            <a:noFill/>
            <a:ln w="12699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lang="ko-KR" altLang="en-US" sz="200"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90" name="타원 89"/>
            <p:cNvSpPr/>
            <p:nvPr/>
          </p:nvSpPr>
          <p:spPr bwMode="auto">
            <a:xfrm>
              <a:off x="7572396" y="5325718"/>
              <a:ext cx="241919" cy="230832"/>
            </a:xfrm>
            <a:prstGeom prst="ellipse">
              <a:avLst/>
            </a:prstGeom>
            <a:noFill/>
            <a:ln w="12699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lang="ko-KR" altLang="en-US" sz="200">
                <a:latin typeface="Times New Roman" pitchFamily="18" charset="0"/>
                <a:ea typeface="굴림" pitchFamily="50" charset="-127"/>
              </a:endParaRPr>
            </a:p>
          </p:txBody>
        </p:sp>
        <p:cxnSp>
          <p:nvCxnSpPr>
            <p:cNvPr id="92" name="직선 연결선 91"/>
            <p:cNvCxnSpPr>
              <a:endCxn id="88" idx="0"/>
            </p:cNvCxnSpPr>
            <p:nvPr/>
          </p:nvCxnSpPr>
          <p:spPr bwMode="auto">
            <a:xfrm rot="5400000">
              <a:off x="6998286" y="4930202"/>
              <a:ext cx="447645" cy="343387"/>
            </a:xfrm>
            <a:prstGeom prst="line">
              <a:avLst/>
            </a:prstGeom>
            <a:solidFill>
              <a:schemeClr val="accent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3" name="직선 연결선 92"/>
            <p:cNvCxnSpPr>
              <a:endCxn id="89" idx="0"/>
            </p:cNvCxnSpPr>
            <p:nvPr/>
          </p:nvCxnSpPr>
          <p:spPr bwMode="auto">
            <a:xfrm rot="16200000" flipH="1">
              <a:off x="7100680" y="5171193"/>
              <a:ext cx="600045" cy="13803"/>
            </a:xfrm>
            <a:prstGeom prst="line">
              <a:avLst/>
            </a:prstGeom>
            <a:solidFill>
              <a:schemeClr val="accent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4" name="직선 연결선 93"/>
            <p:cNvCxnSpPr>
              <a:endCxn id="90" idx="0"/>
            </p:cNvCxnSpPr>
            <p:nvPr/>
          </p:nvCxnSpPr>
          <p:spPr bwMode="auto">
            <a:xfrm rot="16200000" flipH="1">
              <a:off x="7319756" y="4952117"/>
              <a:ext cx="447645" cy="299555"/>
            </a:xfrm>
            <a:prstGeom prst="line">
              <a:avLst/>
            </a:prstGeom>
            <a:solidFill>
              <a:schemeClr val="accent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grpSp>
          <p:nvGrpSpPr>
            <p:cNvPr id="95" name="그룹 63"/>
            <p:cNvGrpSpPr/>
            <p:nvPr/>
          </p:nvGrpSpPr>
          <p:grpSpPr>
            <a:xfrm>
              <a:off x="2071670" y="5897222"/>
              <a:ext cx="1437385" cy="1504345"/>
              <a:chOff x="683568" y="4005064"/>
              <a:chExt cx="2664296" cy="2471936"/>
            </a:xfrm>
          </p:grpSpPr>
          <p:pic>
            <p:nvPicPr>
              <p:cNvPr id="96" name="그림 32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27584" y="5263101"/>
                <a:ext cx="311050" cy="3110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97" name="그림 96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28628" y="5619883"/>
                <a:ext cx="500174" cy="353873"/>
              </a:xfrm>
              <a:prstGeom prst="rect">
                <a:avLst/>
              </a:prstGeom>
            </p:spPr>
          </p:pic>
          <p:pic>
            <p:nvPicPr>
              <p:cNvPr id="98" name="그림 97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07595" y="5665244"/>
                <a:ext cx="444833" cy="444833"/>
              </a:xfrm>
              <a:prstGeom prst="rect">
                <a:avLst/>
              </a:prstGeom>
            </p:spPr>
          </p:pic>
          <p:sp>
            <p:nvSpPr>
              <p:cNvPr id="99" name="TextBox 98"/>
              <p:cNvSpPr txBox="1"/>
              <p:nvPr/>
            </p:nvSpPr>
            <p:spPr>
              <a:xfrm>
                <a:off x="1478060" y="4591997"/>
                <a:ext cx="1054632" cy="5875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00" b="1" dirty="0">
                    <a:latin typeface="+mj-ea"/>
                    <a:ea typeface="+mj-ea"/>
                  </a:rPr>
                  <a:t>CEMA</a:t>
                </a:r>
                <a:endParaRPr lang="ko-KR" altLang="en-US" sz="1000" b="1" dirty="0">
                  <a:latin typeface="+mj-ea"/>
                  <a:ea typeface="+mj-ea"/>
                </a:endParaRPr>
              </a:p>
            </p:txBody>
          </p:sp>
          <p:pic>
            <p:nvPicPr>
              <p:cNvPr id="113" name="그림 112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58006" y="5363903"/>
                <a:ext cx="420497" cy="420497"/>
              </a:xfrm>
              <a:prstGeom prst="rect">
                <a:avLst/>
              </a:prstGeom>
            </p:spPr>
          </p:pic>
          <p:cxnSp>
            <p:nvCxnSpPr>
              <p:cNvPr id="114" name="직선 연결선 113"/>
              <p:cNvCxnSpPr/>
              <p:nvPr/>
            </p:nvCxnSpPr>
            <p:spPr bwMode="auto">
              <a:xfrm flipV="1">
                <a:off x="1080814" y="4944158"/>
                <a:ext cx="518963" cy="328074"/>
              </a:xfrm>
              <a:prstGeom prst="line">
                <a:avLst/>
              </a:prstGeom>
              <a:solidFill>
                <a:schemeClr val="accent1"/>
              </a:solidFill>
              <a:ln w="12699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15" name="직선 연결선 114"/>
              <p:cNvCxnSpPr>
                <a:stCxn id="97" idx="0"/>
              </p:cNvCxnSpPr>
              <p:nvPr/>
            </p:nvCxnSpPr>
            <p:spPr bwMode="auto">
              <a:xfrm flipV="1">
                <a:off x="1578715" y="5040414"/>
                <a:ext cx="284596" cy="579469"/>
              </a:xfrm>
              <a:prstGeom prst="line">
                <a:avLst/>
              </a:prstGeom>
              <a:solidFill>
                <a:schemeClr val="accent1"/>
              </a:solidFill>
              <a:ln w="12699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16" name="직선 연결선 115"/>
              <p:cNvCxnSpPr>
                <a:stCxn id="98" idx="0"/>
              </p:cNvCxnSpPr>
              <p:nvPr/>
            </p:nvCxnSpPr>
            <p:spPr bwMode="auto">
              <a:xfrm flipH="1" flipV="1">
                <a:off x="2173097" y="5042138"/>
                <a:ext cx="156915" cy="623106"/>
              </a:xfrm>
              <a:prstGeom prst="line">
                <a:avLst/>
              </a:prstGeom>
              <a:solidFill>
                <a:schemeClr val="accent1"/>
              </a:solidFill>
              <a:ln w="12699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17" name="직선 연결선 116"/>
              <p:cNvCxnSpPr/>
              <p:nvPr/>
            </p:nvCxnSpPr>
            <p:spPr bwMode="auto">
              <a:xfrm rot="16200000" flipV="1">
                <a:off x="2557580" y="5053916"/>
                <a:ext cx="396220" cy="310832"/>
              </a:xfrm>
              <a:prstGeom prst="line">
                <a:avLst/>
              </a:prstGeom>
              <a:solidFill>
                <a:schemeClr val="accent1"/>
              </a:solidFill>
              <a:ln w="12699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118" name="타원 117"/>
              <p:cNvSpPr/>
              <p:nvPr/>
            </p:nvSpPr>
            <p:spPr bwMode="auto">
              <a:xfrm>
                <a:off x="683568" y="4005064"/>
                <a:ext cx="2664296" cy="2471936"/>
              </a:xfrm>
              <a:prstGeom prst="ellipse">
                <a:avLst/>
              </a:prstGeom>
              <a:noFill/>
              <a:ln w="12699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latinLnBrk="0" hangingPunct="0">
                  <a:spcBef>
                    <a:spcPct val="0"/>
                  </a:spcBef>
                  <a:spcAft>
                    <a:spcPct val="0"/>
                  </a:spcAft>
                </a:pPr>
                <a:endParaRPr lang="ko-KR" altLang="en-US" sz="1400">
                  <a:latin typeface="Times New Roman" pitchFamily="18" charset="0"/>
                  <a:ea typeface="굴림" pitchFamily="50" charset="-127"/>
                </a:endParaRPr>
              </a:p>
            </p:txBody>
          </p:sp>
        </p:grpSp>
        <p:cxnSp>
          <p:nvCxnSpPr>
            <p:cNvPr id="119" name="직선 연결선 118"/>
            <p:cNvCxnSpPr>
              <a:stCxn id="118" idx="0"/>
              <a:endCxn id="63" idx="2"/>
            </p:cNvCxnSpPr>
            <p:nvPr/>
          </p:nvCxnSpPr>
          <p:spPr bwMode="auto">
            <a:xfrm rot="5400000" flipH="1" flipV="1">
              <a:off x="3046591" y="4621846"/>
              <a:ext cx="1019149" cy="1531604"/>
            </a:xfrm>
            <a:prstGeom prst="line">
              <a:avLst/>
            </a:prstGeom>
            <a:solidFill>
              <a:schemeClr val="accent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grpSp>
          <p:nvGrpSpPr>
            <p:cNvPr id="120" name="그룹 63"/>
            <p:cNvGrpSpPr/>
            <p:nvPr/>
          </p:nvGrpSpPr>
          <p:grpSpPr>
            <a:xfrm>
              <a:off x="3587444" y="6754478"/>
              <a:ext cx="1437385" cy="1504345"/>
              <a:chOff x="580023" y="4005064"/>
              <a:chExt cx="2664296" cy="2471936"/>
            </a:xfrm>
          </p:grpSpPr>
          <p:pic>
            <p:nvPicPr>
              <p:cNvPr id="121" name="그림 32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27584" y="5263101"/>
                <a:ext cx="311050" cy="3110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22" name="그림 121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28628" y="5619883"/>
                <a:ext cx="500174" cy="353873"/>
              </a:xfrm>
              <a:prstGeom prst="rect">
                <a:avLst/>
              </a:prstGeom>
            </p:spPr>
          </p:pic>
          <p:pic>
            <p:nvPicPr>
              <p:cNvPr id="123" name="그림 122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07595" y="5665244"/>
                <a:ext cx="444833" cy="444833"/>
              </a:xfrm>
              <a:prstGeom prst="rect">
                <a:avLst/>
              </a:prstGeom>
            </p:spPr>
          </p:pic>
          <p:sp>
            <p:nvSpPr>
              <p:cNvPr id="124" name="TextBox 123"/>
              <p:cNvSpPr txBox="1"/>
              <p:nvPr/>
            </p:nvSpPr>
            <p:spPr>
              <a:xfrm>
                <a:off x="1478060" y="4591997"/>
                <a:ext cx="1054632" cy="5875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00" b="1" dirty="0">
                    <a:latin typeface="+mj-ea"/>
                    <a:ea typeface="+mj-ea"/>
                  </a:rPr>
                  <a:t>CEMA</a:t>
                </a:r>
                <a:endParaRPr lang="ko-KR" altLang="en-US" sz="1000" b="1" dirty="0">
                  <a:latin typeface="+mj-ea"/>
                  <a:ea typeface="+mj-ea"/>
                </a:endParaRPr>
              </a:p>
            </p:txBody>
          </p:sp>
          <p:pic>
            <p:nvPicPr>
              <p:cNvPr id="125" name="그림 124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58006" y="5363903"/>
                <a:ext cx="420497" cy="420497"/>
              </a:xfrm>
              <a:prstGeom prst="rect">
                <a:avLst/>
              </a:prstGeom>
            </p:spPr>
          </p:pic>
          <p:cxnSp>
            <p:nvCxnSpPr>
              <p:cNvPr id="126" name="직선 연결선 125"/>
              <p:cNvCxnSpPr/>
              <p:nvPr/>
            </p:nvCxnSpPr>
            <p:spPr bwMode="auto">
              <a:xfrm flipV="1">
                <a:off x="1080814" y="4944158"/>
                <a:ext cx="518963" cy="328074"/>
              </a:xfrm>
              <a:prstGeom prst="line">
                <a:avLst/>
              </a:prstGeom>
              <a:solidFill>
                <a:schemeClr val="accent1"/>
              </a:solidFill>
              <a:ln w="12699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29" name="직선 연결선 128"/>
              <p:cNvCxnSpPr>
                <a:stCxn id="122" idx="0"/>
              </p:cNvCxnSpPr>
              <p:nvPr/>
            </p:nvCxnSpPr>
            <p:spPr bwMode="auto">
              <a:xfrm flipV="1">
                <a:off x="1578715" y="5040414"/>
                <a:ext cx="284596" cy="579469"/>
              </a:xfrm>
              <a:prstGeom prst="line">
                <a:avLst/>
              </a:prstGeom>
              <a:solidFill>
                <a:schemeClr val="accent1"/>
              </a:solidFill>
              <a:ln w="12699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30" name="직선 연결선 129"/>
              <p:cNvCxnSpPr>
                <a:stCxn id="123" idx="0"/>
              </p:cNvCxnSpPr>
              <p:nvPr/>
            </p:nvCxnSpPr>
            <p:spPr bwMode="auto">
              <a:xfrm flipH="1" flipV="1">
                <a:off x="2173097" y="5042138"/>
                <a:ext cx="156915" cy="623106"/>
              </a:xfrm>
              <a:prstGeom prst="line">
                <a:avLst/>
              </a:prstGeom>
              <a:solidFill>
                <a:schemeClr val="accent1"/>
              </a:solidFill>
              <a:ln w="12699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31" name="직선 연결선 130"/>
              <p:cNvCxnSpPr/>
              <p:nvPr/>
            </p:nvCxnSpPr>
            <p:spPr bwMode="auto">
              <a:xfrm rot="16200000" flipV="1">
                <a:off x="2557580" y="5053916"/>
                <a:ext cx="396220" cy="310832"/>
              </a:xfrm>
              <a:prstGeom prst="line">
                <a:avLst/>
              </a:prstGeom>
              <a:solidFill>
                <a:schemeClr val="accent1"/>
              </a:solidFill>
              <a:ln w="12699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132" name="타원 131"/>
              <p:cNvSpPr/>
              <p:nvPr/>
            </p:nvSpPr>
            <p:spPr bwMode="auto">
              <a:xfrm>
                <a:off x="580023" y="4005064"/>
                <a:ext cx="2664296" cy="2471936"/>
              </a:xfrm>
              <a:prstGeom prst="ellipse">
                <a:avLst/>
              </a:prstGeom>
              <a:noFill/>
              <a:ln w="12699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latinLnBrk="0" hangingPunct="0">
                  <a:spcBef>
                    <a:spcPct val="0"/>
                  </a:spcBef>
                  <a:spcAft>
                    <a:spcPct val="0"/>
                  </a:spcAft>
                </a:pPr>
                <a:endParaRPr lang="ko-KR" altLang="en-US" sz="1400">
                  <a:latin typeface="Times New Roman" pitchFamily="18" charset="0"/>
                  <a:ea typeface="굴림" pitchFamily="50" charset="-127"/>
                </a:endParaRPr>
              </a:p>
            </p:txBody>
          </p:sp>
        </p:grpSp>
        <p:grpSp>
          <p:nvGrpSpPr>
            <p:cNvPr id="133" name="그룹 63"/>
            <p:cNvGrpSpPr/>
            <p:nvPr/>
          </p:nvGrpSpPr>
          <p:grpSpPr>
            <a:xfrm>
              <a:off x="5072066" y="5897222"/>
              <a:ext cx="1437385" cy="1504345"/>
              <a:chOff x="695169" y="4005064"/>
              <a:chExt cx="2664297" cy="2471936"/>
            </a:xfrm>
          </p:grpSpPr>
          <p:pic>
            <p:nvPicPr>
              <p:cNvPr id="134" name="그림 32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27584" y="5263101"/>
                <a:ext cx="311050" cy="3110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35" name="그림 134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28628" y="5619883"/>
                <a:ext cx="500174" cy="353873"/>
              </a:xfrm>
              <a:prstGeom prst="rect">
                <a:avLst/>
              </a:prstGeom>
            </p:spPr>
          </p:pic>
          <p:pic>
            <p:nvPicPr>
              <p:cNvPr id="136" name="그림 135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07595" y="5665244"/>
                <a:ext cx="444833" cy="444833"/>
              </a:xfrm>
              <a:prstGeom prst="rect">
                <a:avLst/>
              </a:prstGeom>
            </p:spPr>
          </p:pic>
          <p:sp>
            <p:nvSpPr>
              <p:cNvPr id="137" name="TextBox 136"/>
              <p:cNvSpPr txBox="1"/>
              <p:nvPr/>
            </p:nvSpPr>
            <p:spPr>
              <a:xfrm>
                <a:off x="1489662" y="4591997"/>
                <a:ext cx="1054632" cy="5875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00" b="1" dirty="0">
                    <a:latin typeface="+mj-ea"/>
                    <a:ea typeface="+mj-ea"/>
                  </a:rPr>
                  <a:t>CEMA</a:t>
                </a:r>
                <a:endParaRPr lang="ko-KR" altLang="en-US" sz="1000" b="1" dirty="0">
                  <a:latin typeface="+mj-ea"/>
                  <a:ea typeface="+mj-ea"/>
                </a:endParaRPr>
              </a:p>
            </p:txBody>
          </p:sp>
          <p:pic>
            <p:nvPicPr>
              <p:cNvPr id="138" name="그림 137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58006" y="5363903"/>
                <a:ext cx="420497" cy="420497"/>
              </a:xfrm>
              <a:prstGeom prst="rect">
                <a:avLst/>
              </a:prstGeom>
            </p:spPr>
          </p:pic>
          <p:cxnSp>
            <p:nvCxnSpPr>
              <p:cNvPr id="139" name="직선 연결선 138"/>
              <p:cNvCxnSpPr/>
              <p:nvPr/>
            </p:nvCxnSpPr>
            <p:spPr bwMode="auto">
              <a:xfrm flipV="1">
                <a:off x="1080814" y="4944158"/>
                <a:ext cx="518963" cy="328074"/>
              </a:xfrm>
              <a:prstGeom prst="line">
                <a:avLst/>
              </a:prstGeom>
              <a:solidFill>
                <a:schemeClr val="accent1"/>
              </a:solidFill>
              <a:ln w="12699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0" name="직선 연결선 139"/>
              <p:cNvCxnSpPr>
                <a:stCxn id="135" idx="0"/>
              </p:cNvCxnSpPr>
              <p:nvPr/>
            </p:nvCxnSpPr>
            <p:spPr bwMode="auto">
              <a:xfrm flipV="1">
                <a:off x="1578715" y="5040414"/>
                <a:ext cx="284596" cy="579469"/>
              </a:xfrm>
              <a:prstGeom prst="line">
                <a:avLst/>
              </a:prstGeom>
              <a:solidFill>
                <a:schemeClr val="accent1"/>
              </a:solidFill>
              <a:ln w="12699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1" name="직선 연결선 140"/>
              <p:cNvCxnSpPr>
                <a:stCxn id="136" idx="0"/>
              </p:cNvCxnSpPr>
              <p:nvPr/>
            </p:nvCxnSpPr>
            <p:spPr bwMode="auto">
              <a:xfrm flipH="1" flipV="1">
                <a:off x="2173097" y="5042138"/>
                <a:ext cx="156915" cy="623106"/>
              </a:xfrm>
              <a:prstGeom prst="line">
                <a:avLst/>
              </a:prstGeom>
              <a:solidFill>
                <a:schemeClr val="accent1"/>
              </a:solidFill>
              <a:ln w="12699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2" name="직선 연결선 141"/>
              <p:cNvCxnSpPr/>
              <p:nvPr/>
            </p:nvCxnSpPr>
            <p:spPr bwMode="auto">
              <a:xfrm rot="16200000" flipV="1">
                <a:off x="2557580" y="5053916"/>
                <a:ext cx="396220" cy="310832"/>
              </a:xfrm>
              <a:prstGeom prst="line">
                <a:avLst/>
              </a:prstGeom>
              <a:solidFill>
                <a:schemeClr val="accent1"/>
              </a:solidFill>
              <a:ln w="12699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143" name="타원 142"/>
              <p:cNvSpPr/>
              <p:nvPr/>
            </p:nvSpPr>
            <p:spPr bwMode="auto">
              <a:xfrm>
                <a:off x="695169" y="4005064"/>
                <a:ext cx="2664297" cy="2471936"/>
              </a:xfrm>
              <a:prstGeom prst="ellipse">
                <a:avLst/>
              </a:prstGeom>
              <a:noFill/>
              <a:ln w="12699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latinLnBrk="0" hangingPunct="0">
                  <a:spcBef>
                    <a:spcPct val="0"/>
                  </a:spcBef>
                  <a:spcAft>
                    <a:spcPct val="0"/>
                  </a:spcAft>
                </a:pPr>
                <a:endParaRPr lang="ko-KR" altLang="en-US" sz="1400">
                  <a:latin typeface="Times New Roman" pitchFamily="18" charset="0"/>
                  <a:ea typeface="굴림" pitchFamily="50" charset="-127"/>
                </a:endParaRPr>
              </a:p>
            </p:txBody>
          </p:sp>
        </p:grpSp>
        <p:cxnSp>
          <p:nvCxnSpPr>
            <p:cNvPr id="144" name="직선 연결선 143"/>
            <p:cNvCxnSpPr>
              <a:stCxn id="63" idx="2"/>
              <a:endCxn id="132" idx="0"/>
            </p:cNvCxnSpPr>
            <p:nvPr/>
          </p:nvCxnSpPr>
          <p:spPr bwMode="auto">
            <a:xfrm flipH="1">
              <a:off x="4306136" y="4878073"/>
              <a:ext cx="15831" cy="1876405"/>
            </a:xfrm>
            <a:prstGeom prst="line">
              <a:avLst/>
            </a:prstGeom>
            <a:solidFill>
              <a:schemeClr val="accent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45" name="직선 연결선 144"/>
            <p:cNvCxnSpPr>
              <a:stCxn id="63" idx="2"/>
              <a:endCxn id="143" idx="0"/>
            </p:cNvCxnSpPr>
            <p:nvPr/>
          </p:nvCxnSpPr>
          <p:spPr bwMode="auto">
            <a:xfrm rot="16200000" flipH="1">
              <a:off x="4546789" y="4653251"/>
              <a:ext cx="1019149" cy="1468792"/>
            </a:xfrm>
            <a:prstGeom prst="line">
              <a:avLst/>
            </a:prstGeom>
            <a:solidFill>
              <a:schemeClr val="accent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pic>
          <p:nvPicPr>
            <p:cNvPr id="146" name="Picture 6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2643174" y="5968660"/>
              <a:ext cx="357190" cy="3271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47" name="Picture 3"/>
            <p:cNvPicPr>
              <a:picLocks noChangeAspect="1" noChangeArrowheads="1"/>
            </p:cNvPicPr>
            <p:nvPr/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4214810" y="6825916"/>
              <a:ext cx="309812" cy="3321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8" name="Picture 3"/>
            <p:cNvPicPr>
              <a:picLocks noChangeAspect="1" noChangeArrowheads="1"/>
            </p:cNvPicPr>
            <p:nvPr/>
          </p:nvPicPr>
          <p:blipFill>
            <a:blip r:embed="rId12" cstate="print"/>
            <a:srcRect/>
            <a:stretch>
              <a:fillRect/>
            </a:stretch>
          </p:blipFill>
          <p:spPr bwMode="auto">
            <a:xfrm>
              <a:off x="5648756" y="5968660"/>
              <a:ext cx="352004" cy="3250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49" name="TextBox 148"/>
            <p:cNvSpPr txBox="1"/>
            <p:nvPr/>
          </p:nvSpPr>
          <p:spPr>
            <a:xfrm>
              <a:off x="1857356" y="3682644"/>
              <a:ext cx="1566587" cy="35754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000" b="1" dirty="0">
                  <a:latin typeface="+mj-ea"/>
                  <a:ea typeface="+mj-ea"/>
                </a:rPr>
                <a:t>OpenADR(HTTP,XML)</a:t>
              </a:r>
            </a:p>
          </p:txBody>
        </p:sp>
        <p:sp>
          <p:nvSpPr>
            <p:cNvPr id="160" name="직사각형 159"/>
            <p:cNvSpPr/>
            <p:nvPr/>
          </p:nvSpPr>
          <p:spPr>
            <a:xfrm>
              <a:off x="8358215" y="4397024"/>
              <a:ext cx="311255" cy="40223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200" dirty="0"/>
                <a:t>∙∙∙</a:t>
              </a:r>
              <a:endParaRPr lang="ko-KR" altLang="en-US" sz="1200" dirty="0"/>
            </a:p>
          </p:txBody>
        </p:sp>
        <p:sp>
          <p:nvSpPr>
            <p:cNvPr id="162" name="직사각형 161"/>
            <p:cNvSpPr/>
            <p:nvPr/>
          </p:nvSpPr>
          <p:spPr>
            <a:xfrm>
              <a:off x="3520400" y="6242271"/>
              <a:ext cx="311255" cy="40223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200" dirty="0"/>
                <a:t>∙∙∙</a:t>
              </a:r>
              <a:endParaRPr lang="ko-KR" altLang="en-US" sz="1200" dirty="0"/>
            </a:p>
          </p:txBody>
        </p:sp>
        <p:sp>
          <p:nvSpPr>
            <p:cNvPr id="163" name="직사각형 162"/>
            <p:cNvSpPr/>
            <p:nvPr/>
          </p:nvSpPr>
          <p:spPr>
            <a:xfrm>
              <a:off x="7429520" y="6325850"/>
              <a:ext cx="311255" cy="40223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200" dirty="0"/>
                <a:t>∙∙∙</a:t>
              </a:r>
              <a:endParaRPr lang="ko-KR" altLang="en-US" sz="1200" dirty="0"/>
            </a:p>
          </p:txBody>
        </p:sp>
        <p:sp>
          <p:nvSpPr>
            <p:cNvPr id="165" name="직사각형 164"/>
            <p:cNvSpPr/>
            <p:nvPr/>
          </p:nvSpPr>
          <p:spPr>
            <a:xfrm>
              <a:off x="4670994" y="6254412"/>
              <a:ext cx="311255" cy="40223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200" dirty="0"/>
                <a:t>∙∙∙</a:t>
              </a:r>
              <a:endParaRPr lang="ko-KR" altLang="en-US" sz="1200" dirty="0"/>
            </a:p>
          </p:txBody>
        </p:sp>
        <p:sp>
          <p:nvSpPr>
            <p:cNvPr id="177" name="직사각형 176"/>
            <p:cNvSpPr/>
            <p:nvPr/>
          </p:nvSpPr>
          <p:spPr>
            <a:xfrm>
              <a:off x="1928794" y="5111405"/>
              <a:ext cx="400113" cy="40223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200" dirty="0"/>
                <a:t>∙∙∙</a:t>
              </a:r>
              <a:endParaRPr lang="ko-KR" altLang="en-US" sz="1200" dirty="0"/>
            </a:p>
          </p:txBody>
        </p:sp>
        <p:sp>
          <p:nvSpPr>
            <p:cNvPr id="186" name="TextBox 185"/>
            <p:cNvSpPr txBox="1"/>
            <p:nvPr/>
          </p:nvSpPr>
          <p:spPr>
            <a:xfrm>
              <a:off x="4286249" y="4302432"/>
              <a:ext cx="785817" cy="6257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b="1" dirty="0">
                  <a:latin typeface="+mj-ea"/>
                  <a:ea typeface="+mj-ea"/>
                </a:rPr>
                <a:t>VEN</a:t>
              </a:r>
            </a:p>
            <a:p>
              <a:r>
                <a:rPr lang="en-US" altLang="ko-KR" sz="1050" b="1" dirty="0">
                  <a:latin typeface="+mj-ea"/>
                </a:rPr>
                <a:t>SEMA</a:t>
              </a:r>
              <a:endParaRPr lang="en-US" altLang="ko-KR" sz="1050" b="1" dirty="0">
                <a:latin typeface="+mj-ea"/>
                <a:ea typeface="+mj-ea"/>
              </a:endParaRPr>
            </a:p>
          </p:txBody>
        </p:sp>
        <p:sp>
          <p:nvSpPr>
            <p:cNvPr id="187" name="TextBox 186"/>
            <p:cNvSpPr txBox="1"/>
            <p:nvPr/>
          </p:nvSpPr>
          <p:spPr>
            <a:xfrm>
              <a:off x="7286645" y="4325586"/>
              <a:ext cx="785817" cy="6257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b="1" dirty="0">
                  <a:latin typeface="+mj-ea"/>
                  <a:ea typeface="+mj-ea"/>
                </a:rPr>
                <a:t>VEN</a:t>
              </a:r>
            </a:p>
            <a:p>
              <a:r>
                <a:rPr lang="en-US" altLang="ko-KR" sz="1050" b="1" dirty="0">
                  <a:latin typeface="+mj-ea"/>
                </a:rPr>
                <a:t>SEMA</a:t>
              </a:r>
              <a:endParaRPr lang="en-US" altLang="ko-KR" sz="1050" b="1" dirty="0">
                <a:latin typeface="+mj-ea"/>
                <a:ea typeface="+mj-ea"/>
              </a:endParaRPr>
            </a:p>
          </p:txBody>
        </p:sp>
        <p:sp>
          <p:nvSpPr>
            <p:cNvPr id="188" name="TextBox 187"/>
            <p:cNvSpPr txBox="1"/>
            <p:nvPr/>
          </p:nvSpPr>
          <p:spPr>
            <a:xfrm>
              <a:off x="2500298" y="5048720"/>
              <a:ext cx="2372991" cy="3575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000" b="1" dirty="0">
                  <a:solidFill>
                    <a:srgbClr val="FF0000"/>
                  </a:solidFill>
                  <a:latin typeface="+mj-ea"/>
                </a:rPr>
                <a:t>EMA Protocol(</a:t>
              </a:r>
              <a:r>
                <a:rPr lang="en-US" altLang="ko-KR" sz="1000" b="1" dirty="0" err="1">
                  <a:solidFill>
                    <a:srgbClr val="FF0000"/>
                  </a:solidFill>
                  <a:latin typeface="+mj-ea"/>
                </a:rPr>
                <a:t>CoAP</a:t>
              </a:r>
              <a:r>
                <a:rPr lang="en-US" altLang="ko-KR" sz="1000" b="1" dirty="0">
                  <a:solidFill>
                    <a:srgbClr val="FF0000"/>
                  </a:solidFill>
                  <a:latin typeface="+mj-ea"/>
                </a:rPr>
                <a:t>, MQTT/JSON)</a:t>
              </a:r>
            </a:p>
          </p:txBody>
        </p:sp>
        <p:grpSp>
          <p:nvGrpSpPr>
            <p:cNvPr id="100" name="그룹 8"/>
            <p:cNvGrpSpPr/>
            <p:nvPr/>
          </p:nvGrpSpPr>
          <p:grpSpPr>
            <a:xfrm>
              <a:off x="3714744" y="1514209"/>
              <a:ext cx="1143008" cy="887711"/>
              <a:chOff x="3714744" y="1326843"/>
              <a:chExt cx="1143008" cy="887711"/>
            </a:xfrm>
          </p:grpSpPr>
          <p:sp>
            <p:nvSpPr>
              <p:cNvPr id="101" name="직사각형 100"/>
              <p:cNvSpPr/>
              <p:nvPr/>
            </p:nvSpPr>
            <p:spPr bwMode="auto">
              <a:xfrm>
                <a:off x="3714744" y="1643050"/>
                <a:ext cx="1143008" cy="571504"/>
              </a:xfrm>
              <a:prstGeom prst="rect">
                <a:avLst/>
              </a:prstGeom>
              <a:noFill/>
              <a:ln w="12699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1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굴림" pitchFamily="50" charset="-127"/>
                </a:endParaRPr>
              </a:p>
            </p:txBody>
          </p:sp>
          <p:sp>
            <p:nvSpPr>
              <p:cNvPr id="102" name="TextBox 101"/>
              <p:cNvSpPr txBox="1"/>
              <p:nvPr/>
            </p:nvSpPr>
            <p:spPr>
              <a:xfrm>
                <a:off x="4036276" y="1804884"/>
                <a:ext cx="494151" cy="3798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50" b="1" dirty="0">
                    <a:latin typeface="+mn-ea"/>
                  </a:rPr>
                  <a:t>EMS</a:t>
                </a:r>
              </a:p>
            </p:txBody>
          </p:sp>
          <p:pic>
            <p:nvPicPr>
              <p:cNvPr id="103" name="Picture 3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3929058" y="1326843"/>
                <a:ext cx="571504" cy="5143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104" name="Picture 2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4429124" y="1454436"/>
                <a:ext cx="285752" cy="37247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</p:grpSp>
        <p:cxnSp>
          <p:nvCxnSpPr>
            <p:cNvPr id="5" name="꺾인 연결선 4"/>
            <p:cNvCxnSpPr>
              <a:stCxn id="70" idx="0"/>
              <a:endCxn id="101" idx="1"/>
            </p:cNvCxnSpPr>
            <p:nvPr/>
          </p:nvCxnSpPr>
          <p:spPr bwMode="auto">
            <a:xfrm rot="5400000" flipH="1" flipV="1">
              <a:off x="1556324" y="2095729"/>
              <a:ext cx="2137980" cy="2178859"/>
            </a:xfrm>
            <a:prstGeom prst="bentConnector2">
              <a:avLst/>
            </a:prstGeom>
            <a:solidFill>
              <a:schemeClr val="accent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" name="직선 연결선 6"/>
            <p:cNvCxnSpPr>
              <a:stCxn id="101" idx="2"/>
            </p:cNvCxnSpPr>
            <p:nvPr/>
          </p:nvCxnSpPr>
          <p:spPr bwMode="auto">
            <a:xfrm>
              <a:off x="4286248" y="2401920"/>
              <a:ext cx="0" cy="951611"/>
            </a:xfrm>
            <a:prstGeom prst="line">
              <a:avLst/>
            </a:prstGeom>
            <a:solidFill>
              <a:schemeClr val="accent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05" name="TextBox 104"/>
            <p:cNvSpPr txBox="1"/>
            <p:nvPr/>
          </p:nvSpPr>
          <p:spPr>
            <a:xfrm>
              <a:off x="434094" y="1475598"/>
              <a:ext cx="2372991" cy="58100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000" b="1" dirty="0" err="1">
                  <a:solidFill>
                    <a:srgbClr val="FF0000"/>
                  </a:solidFill>
                  <a:latin typeface="+mj-ea"/>
                </a:rPr>
                <a:t>OpenADR</a:t>
              </a:r>
              <a:r>
                <a:rPr lang="en-US" altLang="ko-KR" sz="1000" b="1" dirty="0">
                  <a:solidFill>
                    <a:srgbClr val="FF0000"/>
                  </a:solidFill>
                  <a:latin typeface="+mj-ea"/>
                </a:rPr>
                <a:t>(CoAP, MQTT/JSON)</a:t>
              </a:r>
            </a:p>
            <a:p>
              <a:r>
                <a:rPr lang="en-US" altLang="ko-KR" sz="1000" b="1" dirty="0">
                  <a:solidFill>
                    <a:srgbClr val="FF0000"/>
                  </a:solidFill>
                  <a:latin typeface="+mj-ea"/>
                </a:rPr>
                <a:t>EMA Protocol(CoAP, MQTT/JSON)</a:t>
              </a:r>
            </a:p>
          </p:txBody>
        </p:sp>
        <p:cxnSp>
          <p:nvCxnSpPr>
            <p:cNvPr id="9" name="꺾인 연결선 8"/>
            <p:cNvCxnSpPr>
              <a:stCxn id="101" idx="3"/>
              <a:endCxn id="72" idx="0"/>
            </p:cNvCxnSpPr>
            <p:nvPr/>
          </p:nvCxnSpPr>
          <p:spPr bwMode="auto">
            <a:xfrm>
              <a:off x="4857752" y="2116168"/>
              <a:ext cx="2393173" cy="2137980"/>
            </a:xfrm>
            <a:prstGeom prst="bentConnector2">
              <a:avLst/>
            </a:prstGeom>
            <a:solidFill>
              <a:schemeClr val="accent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06" name="TextBox 105"/>
            <p:cNvSpPr txBox="1"/>
            <p:nvPr/>
          </p:nvSpPr>
          <p:spPr>
            <a:xfrm>
              <a:off x="6012160" y="1475597"/>
              <a:ext cx="2372991" cy="58100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000" b="1" dirty="0">
                  <a:solidFill>
                    <a:srgbClr val="FF0000"/>
                  </a:solidFill>
                  <a:latin typeface="+mj-ea"/>
                </a:rPr>
                <a:t>OpenADR(CoAP, MQTT/JSON)</a:t>
              </a:r>
            </a:p>
            <a:p>
              <a:r>
                <a:rPr lang="en-US" altLang="ko-KR" sz="1000" b="1" dirty="0">
                  <a:solidFill>
                    <a:srgbClr val="FF0000"/>
                  </a:solidFill>
                  <a:latin typeface="+mj-ea"/>
                </a:rPr>
                <a:t>EMA Protocol(CoAP, MQTT/JSON)</a:t>
              </a:r>
            </a:p>
          </p:txBody>
        </p:sp>
      </p:grpSp>
      <p:sp>
        <p:nvSpPr>
          <p:cNvPr id="107" name="직사각형 106"/>
          <p:cNvSpPr/>
          <p:nvPr/>
        </p:nvSpPr>
        <p:spPr>
          <a:xfrm rot="5400000">
            <a:off x="7257188" y="2756270"/>
            <a:ext cx="300082" cy="2985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/>
              <a:t>∙∙∙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89163805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F13F5CC-B8E9-482F-A016-6EE14B7359EE}" type="slidenum">
              <a:rPr lang="ko-KR" altLang="en-US" smtClean="0"/>
              <a:pPr>
                <a:defRPr/>
              </a:pPr>
              <a:t>52</a:t>
            </a:fld>
            <a:endParaRPr lang="ko-KR" altLang="en-US"/>
          </a:p>
        </p:txBody>
      </p:sp>
      <p:sp>
        <p:nvSpPr>
          <p:cNvPr id="6" name="标题 1"/>
          <p:cNvSpPr>
            <a:spLocks noGrp="1"/>
          </p:cNvSpPr>
          <p:nvPr>
            <p:ph type="ctrTitle"/>
          </p:nvPr>
        </p:nvSpPr>
        <p:spPr>
          <a:xfrm>
            <a:off x="-5186" y="581004"/>
            <a:ext cx="9144032" cy="3000396"/>
          </a:xfrm>
        </p:spPr>
        <p:txBody>
          <a:bodyPr/>
          <a:lstStyle/>
          <a:p>
            <a:r>
              <a:rPr lang="en-US" altLang="zh-CN" sz="2800" b="1" dirty="0" err="1">
                <a:solidFill>
                  <a:schemeClr val="tx1"/>
                </a:solidFill>
                <a:latin typeface="맑은 고딕" pitchFamily="50" charset="-127"/>
              </a:rPr>
              <a:t>EnergyFramework</a:t>
            </a:r>
            <a:endParaRPr lang="zh-CN" altLang="en-US" sz="2800" b="1" dirty="0">
              <a:solidFill>
                <a:schemeClr val="tx1"/>
              </a:solidFill>
              <a:latin typeface="맑은 고딕" pitchFamily="50" charset="-127"/>
            </a:endParaRPr>
          </a:p>
        </p:txBody>
      </p:sp>
      <p:sp>
        <p:nvSpPr>
          <p:cNvPr id="2" name="부제목 1"/>
          <p:cNvSpPr>
            <a:spLocks noGrp="1"/>
          </p:cNvSpPr>
          <p:nvPr>
            <p:ph type="subTitle" idx="1"/>
          </p:nvPr>
        </p:nvSpPr>
        <p:spPr>
          <a:xfrm>
            <a:off x="1366430" y="2705100"/>
            <a:ext cx="6400800" cy="1752600"/>
          </a:xfrm>
        </p:spPr>
        <p:txBody>
          <a:bodyPr/>
          <a:lstStyle/>
          <a:p>
            <a:r>
              <a:rPr lang="en-US" altLang="ko-KR" b="1" dirty="0"/>
              <a:t>1.3 Block Diagram</a:t>
            </a:r>
          </a:p>
          <a:p>
            <a:endParaRPr lang="en-US" altLang="ko-KR" sz="1800" dirty="0"/>
          </a:p>
          <a:p>
            <a:endParaRPr lang="en-US" altLang="ko-KR" sz="1800" dirty="0"/>
          </a:p>
        </p:txBody>
      </p:sp>
    </p:spTree>
    <p:extLst>
      <p:ext uri="{BB962C8B-B14F-4D97-AF65-F5344CB8AC3E}">
        <p14:creationId xmlns:p14="http://schemas.microsoft.com/office/powerpoint/2010/main" val="239026155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1. Smart Home Energy Framework : </a:t>
            </a:r>
            <a:br>
              <a:rPr lang="en-US" altLang="ko-KR" b="1" dirty="0"/>
            </a:br>
            <a:r>
              <a:rPr lang="en-US" altLang="ko-KR" sz="2400" b="1" dirty="0"/>
              <a:t>1.3 Block Diagram : Overview (1/3)</a:t>
            </a:r>
            <a:endParaRPr lang="en-US" altLang="ko-KR" b="1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1"/>
          </p:nvPr>
        </p:nvSpPr>
        <p:spPr>
          <a:xfrm>
            <a:off x="8674121" y="7300333"/>
            <a:ext cx="1905000" cy="381000"/>
          </a:xfrm>
        </p:spPr>
        <p:txBody>
          <a:bodyPr/>
          <a:lstStyle/>
          <a:p>
            <a:pPr>
              <a:defRPr/>
            </a:pPr>
            <a:fld id="{3AB2D1F1-EAAA-4541-A9AD-BBD67953F620}" type="slidenum">
              <a:rPr lang="ko-KR" altLang="en-US" smtClean="0"/>
              <a:pPr>
                <a:defRPr/>
              </a:pPr>
              <a:t>53</a:t>
            </a:fld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457200" y="1556792"/>
            <a:ext cx="3786214" cy="27632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Energy IoT Device Platform</a:t>
            </a:r>
            <a:endParaRPr lang="ko-KR" altLang="en-US" sz="9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4330106" y="1556792"/>
            <a:ext cx="4214842" cy="27632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Energy IoT Service Platform</a:t>
            </a:r>
            <a:endParaRPr lang="ko-KR" altLang="en-US" sz="9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171844" y="1317404"/>
            <a:ext cx="3000396" cy="210871"/>
          </a:xfrm>
          <a:prstGeom prst="rect">
            <a:avLst/>
          </a:prstGeom>
          <a:solidFill>
            <a:schemeClr val="bg2">
              <a:lumMod val="5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MIRLAB Energy IoT Platform</a:t>
            </a:r>
            <a:endParaRPr lang="ko-KR" altLang="en-US" sz="9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457200" y="4726012"/>
            <a:ext cx="8072494" cy="2131988"/>
          </a:xfrm>
          <a:prstGeom prst="rect">
            <a:avLst/>
          </a:prstGeom>
          <a:noFill/>
          <a:ln w="190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altLang="ko-KR" sz="1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altLang="ko-KR" sz="1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altLang="ko-KR" sz="1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altLang="ko-KR" sz="1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altLang="ko-KR" sz="1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ko-KR" altLang="en-US" sz="1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456429" y="1872450"/>
            <a:ext cx="8073265" cy="2705322"/>
            <a:chOff x="393023" y="2045276"/>
            <a:chExt cx="8073265" cy="2797664"/>
          </a:xfrm>
        </p:grpSpPr>
        <p:sp>
          <p:nvSpPr>
            <p:cNvPr id="6" name="직사각형 5"/>
            <p:cNvSpPr/>
            <p:nvPr/>
          </p:nvSpPr>
          <p:spPr>
            <a:xfrm>
              <a:off x="393023" y="2068838"/>
              <a:ext cx="1281858" cy="188750"/>
            </a:xfrm>
            <a:prstGeom prst="rect">
              <a:avLst/>
            </a:prstGeom>
            <a:solidFill>
              <a:srgbClr val="E7F6EF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Device</a:t>
              </a:r>
              <a:endParaRPr lang="ko-KR" altLang="en-US" sz="9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1751116" y="2045276"/>
              <a:ext cx="2428892" cy="194829"/>
            </a:xfrm>
            <a:prstGeom prst="rect">
              <a:avLst/>
            </a:prstGeom>
            <a:solidFill>
              <a:srgbClr val="E7F6EF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Client EMA(Gateway)</a:t>
              </a:r>
              <a:endParaRPr lang="ko-KR" altLang="en-US" sz="9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6323148" y="2060984"/>
              <a:ext cx="2143140" cy="194829"/>
            </a:xfrm>
            <a:prstGeom prst="rect">
              <a:avLst/>
            </a:prstGeom>
            <a:solidFill>
              <a:srgbClr val="E7F6EF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EMS(Application)</a:t>
              </a:r>
              <a:endParaRPr lang="ko-KR" altLang="en-US" sz="9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4251446" y="2053130"/>
              <a:ext cx="2000264" cy="194829"/>
            </a:xfrm>
            <a:prstGeom prst="rect">
              <a:avLst/>
            </a:prstGeom>
            <a:solidFill>
              <a:srgbClr val="E7F6EF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Server EMA(Application)</a:t>
              </a:r>
              <a:endParaRPr lang="ko-KR" altLang="en-US" sz="9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393794" y="2271172"/>
              <a:ext cx="1285884" cy="2571768"/>
            </a:xfrm>
            <a:prstGeom prst="rect">
              <a:avLst/>
            </a:prstGeom>
            <a:noFill/>
            <a:ln w="1905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1751116" y="2271172"/>
              <a:ext cx="3071834" cy="2571768"/>
            </a:xfrm>
            <a:prstGeom prst="rect">
              <a:avLst/>
            </a:prstGeom>
            <a:noFill/>
            <a:ln w="1905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4894388" y="2271172"/>
              <a:ext cx="3571900" cy="2571768"/>
            </a:xfrm>
            <a:prstGeom prst="rect">
              <a:avLst/>
            </a:prstGeom>
            <a:noFill/>
            <a:ln w="1905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9" name="직선 연결선 28"/>
            <p:cNvCxnSpPr/>
            <p:nvPr/>
          </p:nvCxnSpPr>
          <p:spPr bwMode="auto">
            <a:xfrm rot="5400000">
              <a:off x="2965959" y="3556635"/>
              <a:ext cx="2428892" cy="794"/>
            </a:xfrm>
            <a:prstGeom prst="line">
              <a:avLst/>
            </a:prstGeom>
            <a:solidFill>
              <a:schemeClr val="accent1"/>
            </a:solidFill>
            <a:ln w="12699" cap="flat" cmpd="sng" algn="ctr">
              <a:solidFill>
                <a:schemeClr val="tx1"/>
              </a:solidFill>
              <a:prstDash val="dashDot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0" name="직사각형 29"/>
            <p:cNvSpPr/>
            <p:nvPr/>
          </p:nvSpPr>
          <p:spPr>
            <a:xfrm>
              <a:off x="465232" y="2699800"/>
              <a:ext cx="714380" cy="28575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PV</a:t>
              </a:r>
              <a:endParaRPr lang="ko-KR" altLang="en-US" sz="9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465232" y="2342610"/>
              <a:ext cx="714380" cy="285728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LED</a:t>
              </a:r>
              <a:endParaRPr lang="ko-KR" altLang="en-US" sz="9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465232" y="3056990"/>
              <a:ext cx="714380" cy="28575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ESS</a:t>
              </a:r>
              <a:endParaRPr lang="ko-KR" altLang="en-US" sz="9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465232" y="3414180"/>
              <a:ext cx="714380" cy="28575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Resource</a:t>
              </a:r>
              <a:endParaRPr lang="ko-KR" altLang="en-US" sz="7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465232" y="3771370"/>
              <a:ext cx="714380" cy="28575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EV</a:t>
              </a:r>
              <a:endParaRPr lang="ko-KR" altLang="en-US" sz="9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465232" y="4128560"/>
              <a:ext cx="714380" cy="28575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Recloser</a:t>
              </a:r>
              <a:endParaRPr lang="ko-KR" altLang="en-US" sz="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465232" y="4485726"/>
              <a:ext cx="714380" cy="28575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Meter</a:t>
              </a:r>
              <a:endParaRPr lang="ko-KR" altLang="en-US" sz="7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7" name="직사각형 36"/>
            <p:cNvSpPr/>
            <p:nvPr/>
          </p:nvSpPr>
          <p:spPr>
            <a:xfrm rot="5400000">
              <a:off x="3304891" y="3360579"/>
              <a:ext cx="2428894" cy="392909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Communication Management</a:t>
              </a:r>
              <a:endParaRPr lang="ko-KR" altLang="en-US" sz="9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 rot="5400000">
              <a:off x="1036736" y="3414156"/>
              <a:ext cx="785818" cy="35719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network</a:t>
              </a:r>
              <a:endParaRPr lang="ko-KR" altLang="en-US" sz="9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 rot="5400000">
              <a:off x="1036736" y="2556900"/>
              <a:ext cx="785818" cy="35719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sensor</a:t>
              </a:r>
              <a:endParaRPr lang="ko-KR" altLang="en-US" sz="9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2965562" y="3414156"/>
              <a:ext cx="1071570" cy="24622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Scheduling</a:t>
              </a:r>
              <a:endParaRPr lang="ko-KR" alt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1893992" y="3414156"/>
              <a:ext cx="1000132" cy="24622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Profile</a:t>
              </a:r>
              <a:endParaRPr lang="ko-KR" alt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1893992" y="3050330"/>
              <a:ext cx="1000132" cy="24622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Report</a:t>
              </a:r>
              <a:endParaRPr lang="ko-KR" alt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2965562" y="2699776"/>
              <a:ext cx="1071570" cy="24622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Control</a:t>
              </a:r>
              <a:endParaRPr lang="ko-KR" alt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1893992" y="3777982"/>
              <a:ext cx="1000132" cy="24622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AI</a:t>
              </a:r>
              <a:endParaRPr lang="ko-KR" alt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1893992" y="4479090"/>
              <a:ext cx="2143140" cy="24622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Management Policy</a:t>
              </a:r>
              <a:endParaRPr lang="ko-KR" alt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2965562" y="3056966"/>
              <a:ext cx="1071570" cy="24622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Monitoring</a:t>
              </a:r>
              <a:endParaRPr lang="ko-KR" alt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1893992" y="4128536"/>
              <a:ext cx="2143140" cy="24622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Demand Response</a:t>
              </a:r>
              <a:endParaRPr lang="ko-KR" alt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2965563" y="3771346"/>
              <a:ext cx="1071570" cy="24622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Mobility</a:t>
              </a:r>
              <a:endParaRPr lang="ko-KR" alt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1893992" y="2693140"/>
              <a:ext cx="1000132" cy="24622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Discovery</a:t>
              </a:r>
              <a:endParaRPr lang="ko-KR" alt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1893992" y="2342586"/>
              <a:ext cx="2143140" cy="24622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Sensor/Device Management </a:t>
              </a:r>
              <a:endParaRPr lang="ko-KR" alt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1" name="직사각형 50"/>
            <p:cNvSpPr/>
            <p:nvPr/>
          </p:nvSpPr>
          <p:spPr>
            <a:xfrm rot="5400000">
              <a:off x="1072455" y="4235693"/>
              <a:ext cx="714380" cy="35719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DCU</a:t>
              </a:r>
              <a:endParaRPr lang="ko-KR" altLang="en-US" sz="9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6108834" y="3414156"/>
              <a:ext cx="1071570" cy="24622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Scheduling</a:t>
              </a:r>
              <a:endParaRPr lang="ko-KR" alt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4965826" y="3414156"/>
              <a:ext cx="1000132" cy="24622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Profile</a:t>
              </a:r>
              <a:endParaRPr lang="ko-KR" alt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4965826" y="3050330"/>
              <a:ext cx="1000132" cy="24622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Report</a:t>
              </a:r>
              <a:endParaRPr lang="ko-KR" alt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6108834" y="2693140"/>
              <a:ext cx="1071570" cy="24622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Control</a:t>
              </a:r>
              <a:endParaRPr lang="ko-KR" alt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4965826" y="3777982"/>
              <a:ext cx="1000132" cy="24622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Database</a:t>
              </a:r>
              <a:endParaRPr lang="ko-KR" alt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4965826" y="4479090"/>
              <a:ext cx="3357586" cy="24622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Management Policy</a:t>
              </a:r>
              <a:endParaRPr lang="ko-KR" alt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6108834" y="3056966"/>
              <a:ext cx="1071570" cy="24622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Monitoring</a:t>
              </a:r>
              <a:endParaRPr lang="ko-KR" alt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4965826" y="4128536"/>
              <a:ext cx="3357586" cy="24622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Demand Response</a:t>
              </a:r>
              <a:endParaRPr lang="ko-KR" alt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6108834" y="3771346"/>
              <a:ext cx="1071570" cy="24622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Mobility</a:t>
              </a:r>
              <a:endParaRPr lang="ko-KR" alt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4965826" y="2693140"/>
              <a:ext cx="1000132" cy="24622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Discovery</a:t>
              </a:r>
              <a:endParaRPr lang="ko-KR" alt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4965826" y="2342586"/>
              <a:ext cx="3357586" cy="24622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Graphical User Interface</a:t>
              </a: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7251842" y="2699776"/>
              <a:ext cx="1071570" cy="24622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Monitoring</a:t>
              </a:r>
              <a:endParaRPr lang="ko-KR" alt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7251842" y="3056966"/>
              <a:ext cx="1071570" cy="215444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Data Analysis</a:t>
              </a:r>
              <a:endParaRPr lang="ko-KR" altLang="en-US" sz="8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7251842" y="3414156"/>
              <a:ext cx="1071570" cy="2308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9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Topology</a:t>
              </a:r>
              <a:endParaRPr lang="ko-KR" alt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7251842" y="3780099"/>
              <a:ext cx="1071570" cy="2308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9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AI</a:t>
              </a:r>
              <a:endParaRPr lang="ko-KR" alt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68" name="직사각형 67"/>
          <p:cNvSpPr/>
          <p:nvPr/>
        </p:nvSpPr>
        <p:spPr>
          <a:xfrm>
            <a:off x="4040821" y="4674314"/>
            <a:ext cx="64953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Protocol</a:t>
            </a:r>
          </a:p>
        </p:txBody>
      </p:sp>
      <p:sp>
        <p:nvSpPr>
          <p:cNvPr id="79" name="직사각형 78"/>
          <p:cNvSpPr/>
          <p:nvPr/>
        </p:nvSpPr>
        <p:spPr bwMode="auto">
          <a:xfrm>
            <a:off x="993802" y="5810040"/>
            <a:ext cx="968505" cy="247426"/>
          </a:xfrm>
          <a:prstGeom prst="rect">
            <a:avLst/>
          </a:prstGeom>
          <a:noFill/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000" b="1" dirty="0">
                <a:latin typeface="Times New Roman" pitchFamily="18" charset="0"/>
                <a:ea typeface="굴림" pitchFamily="50" charset="-127"/>
              </a:rPr>
              <a:t>HTTP</a:t>
            </a:r>
            <a:endParaRPr kumimoji="0" lang="ko-KR" altLang="en-US" sz="1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80" name="직사각형 79"/>
          <p:cNvSpPr/>
          <p:nvPr/>
        </p:nvSpPr>
        <p:spPr bwMode="auto">
          <a:xfrm>
            <a:off x="4216028" y="5810040"/>
            <a:ext cx="968505" cy="247426"/>
          </a:xfrm>
          <a:prstGeom prst="rect">
            <a:avLst/>
          </a:prstGeom>
          <a:noFill/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000" b="1" dirty="0">
                <a:latin typeface="Times New Roman" pitchFamily="18" charset="0"/>
                <a:ea typeface="굴림" pitchFamily="50" charset="-127"/>
              </a:rPr>
              <a:t>CoAP</a:t>
            </a:r>
            <a:endParaRPr kumimoji="0" lang="ko-KR" altLang="en-US" sz="1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81" name="직사각형 80"/>
          <p:cNvSpPr/>
          <p:nvPr/>
        </p:nvSpPr>
        <p:spPr bwMode="auto">
          <a:xfrm>
            <a:off x="2604915" y="5810040"/>
            <a:ext cx="968505" cy="247426"/>
          </a:xfrm>
          <a:prstGeom prst="rect">
            <a:avLst/>
          </a:prstGeom>
          <a:noFill/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000" b="1" dirty="0">
                <a:latin typeface="Times New Roman" pitchFamily="18" charset="0"/>
                <a:ea typeface="굴림" pitchFamily="50" charset="-127"/>
              </a:rPr>
              <a:t>MQTT</a:t>
            </a:r>
            <a:endParaRPr kumimoji="0" lang="ko-KR" altLang="en-US" sz="1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82" name="직사각형 81"/>
          <p:cNvSpPr/>
          <p:nvPr/>
        </p:nvSpPr>
        <p:spPr bwMode="auto">
          <a:xfrm>
            <a:off x="4464741" y="6579393"/>
            <a:ext cx="968505" cy="247426"/>
          </a:xfrm>
          <a:prstGeom prst="rect">
            <a:avLst/>
          </a:prstGeom>
          <a:noFill/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000" b="1" dirty="0">
                <a:latin typeface="Times New Roman" pitchFamily="18" charset="0"/>
                <a:ea typeface="굴림" pitchFamily="50" charset="-127"/>
              </a:rPr>
              <a:t>Zigbee</a:t>
            </a:r>
            <a:endParaRPr kumimoji="0" lang="ko-KR" altLang="en-US" sz="1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83" name="직사각형 82"/>
          <p:cNvSpPr/>
          <p:nvPr/>
        </p:nvSpPr>
        <p:spPr bwMode="auto">
          <a:xfrm>
            <a:off x="5785575" y="6568026"/>
            <a:ext cx="968505" cy="247426"/>
          </a:xfrm>
          <a:prstGeom prst="rect">
            <a:avLst/>
          </a:prstGeom>
          <a:noFill/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000" b="1" dirty="0">
                <a:latin typeface="Times New Roman" pitchFamily="18" charset="0"/>
                <a:ea typeface="굴림" pitchFamily="50" charset="-127"/>
              </a:rPr>
              <a:t>etc</a:t>
            </a:r>
            <a:endParaRPr kumimoji="0" lang="ko-KR" altLang="en-US" sz="1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84" name="직사각형 83"/>
          <p:cNvSpPr/>
          <p:nvPr/>
        </p:nvSpPr>
        <p:spPr bwMode="auto">
          <a:xfrm>
            <a:off x="2010717" y="5345832"/>
            <a:ext cx="968505" cy="247426"/>
          </a:xfrm>
          <a:prstGeom prst="rect">
            <a:avLst/>
          </a:prstGeom>
          <a:noFill/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000" b="1" dirty="0">
                <a:latin typeface="Times New Roman" pitchFamily="18" charset="0"/>
                <a:ea typeface="굴림" pitchFamily="50" charset="-127"/>
              </a:rPr>
              <a:t>XML</a:t>
            </a:r>
            <a:endParaRPr kumimoji="0" lang="ko-KR" altLang="en-US" sz="1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85" name="직사각형 84"/>
          <p:cNvSpPr/>
          <p:nvPr/>
        </p:nvSpPr>
        <p:spPr bwMode="auto">
          <a:xfrm>
            <a:off x="3378869" y="5345832"/>
            <a:ext cx="968505" cy="247426"/>
          </a:xfrm>
          <a:prstGeom prst="rect">
            <a:avLst/>
          </a:prstGeom>
          <a:noFill/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000" b="1" dirty="0">
                <a:latin typeface="Times New Roman" pitchFamily="18" charset="0"/>
                <a:ea typeface="굴림" pitchFamily="50" charset="-127"/>
              </a:rPr>
              <a:t>JSON</a:t>
            </a:r>
            <a:endParaRPr kumimoji="0" lang="ko-KR" altLang="en-US" sz="1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86" name="직사각형 85"/>
          <p:cNvSpPr/>
          <p:nvPr/>
        </p:nvSpPr>
        <p:spPr bwMode="auto">
          <a:xfrm>
            <a:off x="6187181" y="5345832"/>
            <a:ext cx="968505" cy="247426"/>
          </a:xfrm>
          <a:prstGeom prst="rect">
            <a:avLst/>
          </a:prstGeom>
          <a:noFill/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000" b="1" dirty="0">
                <a:latin typeface="Times New Roman" pitchFamily="18" charset="0"/>
                <a:ea typeface="굴림" pitchFamily="50" charset="-127"/>
              </a:rPr>
              <a:t>TLV</a:t>
            </a:r>
            <a:endParaRPr kumimoji="0" lang="ko-KR" altLang="en-US" sz="1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87" name="직사각형 86"/>
          <p:cNvSpPr/>
          <p:nvPr/>
        </p:nvSpPr>
        <p:spPr bwMode="auto">
          <a:xfrm>
            <a:off x="4819029" y="5345832"/>
            <a:ext cx="968505" cy="247426"/>
          </a:xfrm>
          <a:prstGeom prst="rect">
            <a:avLst/>
          </a:prstGeom>
          <a:noFill/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000" b="1" dirty="0">
                <a:latin typeface="Times New Roman" pitchFamily="18" charset="0"/>
                <a:ea typeface="굴림" pitchFamily="50" charset="-127"/>
              </a:rPr>
              <a:t>YANG</a:t>
            </a:r>
            <a:endParaRPr kumimoji="0" lang="ko-KR" altLang="en-US" sz="1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88" name="직사각형 87"/>
          <p:cNvSpPr/>
          <p:nvPr/>
        </p:nvSpPr>
        <p:spPr bwMode="auto">
          <a:xfrm>
            <a:off x="2980916" y="6209928"/>
            <a:ext cx="968505" cy="247426"/>
          </a:xfrm>
          <a:prstGeom prst="rect">
            <a:avLst/>
          </a:prstGeom>
          <a:noFill/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000" b="1" dirty="0">
                <a:latin typeface="Times New Roman" pitchFamily="18" charset="0"/>
                <a:ea typeface="굴림" pitchFamily="50" charset="-127"/>
              </a:rPr>
              <a:t>TCP</a:t>
            </a:r>
            <a:endParaRPr kumimoji="0" lang="ko-KR" altLang="en-US" sz="1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89" name="직사각형 88"/>
          <p:cNvSpPr/>
          <p:nvPr/>
        </p:nvSpPr>
        <p:spPr bwMode="auto">
          <a:xfrm>
            <a:off x="4530997" y="6209928"/>
            <a:ext cx="968505" cy="247426"/>
          </a:xfrm>
          <a:prstGeom prst="rect">
            <a:avLst/>
          </a:prstGeom>
          <a:noFill/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000" b="1" dirty="0">
                <a:latin typeface="Times New Roman" pitchFamily="18" charset="0"/>
                <a:ea typeface="굴림" pitchFamily="50" charset="-127"/>
              </a:rPr>
              <a:t>UDP</a:t>
            </a:r>
            <a:endParaRPr kumimoji="0" lang="ko-KR" altLang="en-US" sz="1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90" name="직사각형 89"/>
          <p:cNvSpPr/>
          <p:nvPr/>
        </p:nvSpPr>
        <p:spPr bwMode="auto">
          <a:xfrm>
            <a:off x="1823075" y="6602128"/>
            <a:ext cx="968505" cy="247426"/>
          </a:xfrm>
          <a:prstGeom prst="rect">
            <a:avLst/>
          </a:prstGeom>
          <a:noFill/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000" b="1" dirty="0">
                <a:latin typeface="Times New Roman" pitchFamily="18" charset="0"/>
                <a:ea typeface="굴림" pitchFamily="50" charset="-127"/>
              </a:rPr>
              <a:t>Ethernet</a:t>
            </a:r>
            <a:endParaRPr kumimoji="0" lang="ko-KR" altLang="en-US" sz="1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cxnSp>
        <p:nvCxnSpPr>
          <p:cNvPr id="91" name="직선 연결선 90"/>
          <p:cNvCxnSpPr/>
          <p:nvPr/>
        </p:nvCxnSpPr>
        <p:spPr bwMode="auto">
          <a:xfrm>
            <a:off x="520605" y="6137920"/>
            <a:ext cx="7841445" cy="0"/>
          </a:xfrm>
          <a:prstGeom prst="line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2" name="TextBox 91"/>
          <p:cNvSpPr txBox="1"/>
          <p:nvPr/>
        </p:nvSpPr>
        <p:spPr>
          <a:xfrm>
            <a:off x="7343780" y="5806288"/>
            <a:ext cx="12297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</a:t>
            </a:r>
            <a:endParaRPr lang="ko-KR" altLang="en-US" sz="1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3" name="직선 연결선 92"/>
          <p:cNvCxnSpPr/>
          <p:nvPr/>
        </p:nvCxnSpPr>
        <p:spPr bwMode="auto">
          <a:xfrm>
            <a:off x="494193" y="5705872"/>
            <a:ext cx="7841445" cy="0"/>
          </a:xfrm>
          <a:prstGeom prst="line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4" name="직선 연결선 93"/>
          <p:cNvCxnSpPr/>
          <p:nvPr/>
        </p:nvCxnSpPr>
        <p:spPr bwMode="auto">
          <a:xfrm>
            <a:off x="544018" y="6521149"/>
            <a:ext cx="7841445" cy="0"/>
          </a:xfrm>
          <a:prstGeom prst="line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5" name="TextBox 94"/>
          <p:cNvSpPr txBox="1"/>
          <p:nvPr/>
        </p:nvSpPr>
        <p:spPr>
          <a:xfrm>
            <a:off x="7382132" y="6245419"/>
            <a:ext cx="89064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/>
              <a:t>IP Layer</a:t>
            </a:r>
            <a:endParaRPr lang="ko-KR" altLang="en-US" sz="1000" b="1" dirty="0"/>
          </a:p>
        </p:txBody>
      </p:sp>
      <p:sp>
        <p:nvSpPr>
          <p:cNvPr id="98" name="직사각형 97"/>
          <p:cNvSpPr/>
          <p:nvPr/>
        </p:nvSpPr>
        <p:spPr bwMode="auto">
          <a:xfrm>
            <a:off x="5827141" y="5810040"/>
            <a:ext cx="968505" cy="247426"/>
          </a:xfrm>
          <a:prstGeom prst="rect">
            <a:avLst/>
          </a:prstGeom>
          <a:noFill/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000" b="1" dirty="0">
                <a:latin typeface="Times New Roman" pitchFamily="18" charset="0"/>
                <a:ea typeface="굴림" pitchFamily="50" charset="-127"/>
              </a:rPr>
              <a:t>DDS</a:t>
            </a:r>
            <a:endParaRPr kumimoji="0" lang="ko-KR" altLang="en-US" sz="1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99" name="직사각형 98"/>
          <p:cNvSpPr/>
          <p:nvPr/>
        </p:nvSpPr>
        <p:spPr bwMode="auto">
          <a:xfrm>
            <a:off x="714573" y="5372766"/>
            <a:ext cx="968505" cy="247426"/>
          </a:xfrm>
          <a:prstGeom prst="rect">
            <a:avLst/>
          </a:prstGeom>
          <a:noFill/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000" b="1" dirty="0">
                <a:latin typeface="Times New Roman" pitchFamily="18" charset="0"/>
                <a:ea typeface="굴림" pitchFamily="50" charset="-127"/>
              </a:rPr>
              <a:t>G CON</a:t>
            </a:r>
            <a:endParaRPr kumimoji="0" lang="ko-KR" altLang="en-US" sz="1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cxnSp>
        <p:nvCxnSpPr>
          <p:cNvPr id="100" name="직선 연결선 99"/>
          <p:cNvCxnSpPr/>
          <p:nvPr/>
        </p:nvCxnSpPr>
        <p:spPr bwMode="auto">
          <a:xfrm>
            <a:off x="544017" y="5201816"/>
            <a:ext cx="7841445" cy="0"/>
          </a:xfrm>
          <a:prstGeom prst="line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01" name="직사각형 100"/>
          <p:cNvSpPr/>
          <p:nvPr/>
        </p:nvSpPr>
        <p:spPr bwMode="auto">
          <a:xfrm>
            <a:off x="746974" y="4873936"/>
            <a:ext cx="906779" cy="247426"/>
          </a:xfrm>
          <a:prstGeom prst="rect">
            <a:avLst/>
          </a:prstGeom>
          <a:noFill/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000" b="1" dirty="0">
                <a:latin typeface="Times New Roman" pitchFamily="18" charset="0"/>
                <a:ea typeface="굴림" pitchFamily="50" charset="-127"/>
              </a:rPr>
              <a:t>EMAP</a:t>
            </a:r>
            <a:endParaRPr kumimoji="0" lang="ko-KR" altLang="en-US" sz="1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102" name="직사각형 101"/>
          <p:cNvSpPr/>
          <p:nvPr/>
        </p:nvSpPr>
        <p:spPr bwMode="auto">
          <a:xfrm>
            <a:off x="3035445" y="4873936"/>
            <a:ext cx="906779" cy="247426"/>
          </a:xfrm>
          <a:prstGeom prst="rect">
            <a:avLst/>
          </a:prstGeom>
          <a:noFill/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000" b="1" dirty="0">
                <a:latin typeface="Times New Roman" pitchFamily="18" charset="0"/>
                <a:ea typeface="굴림" pitchFamily="50" charset="-127"/>
              </a:rPr>
              <a:t>SEP 2.0</a:t>
            </a:r>
            <a:endParaRPr kumimoji="0" lang="ko-KR" altLang="en-US" sz="1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103" name="직사각형 102"/>
          <p:cNvSpPr/>
          <p:nvPr/>
        </p:nvSpPr>
        <p:spPr bwMode="auto">
          <a:xfrm>
            <a:off x="1888808" y="4873936"/>
            <a:ext cx="906779" cy="247426"/>
          </a:xfrm>
          <a:prstGeom prst="rect">
            <a:avLst/>
          </a:prstGeom>
          <a:noFill/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000" b="1" dirty="0">
                <a:latin typeface="Times New Roman" pitchFamily="18" charset="0"/>
                <a:ea typeface="굴림" pitchFamily="50" charset="-127"/>
              </a:rPr>
              <a:t>OpenADR 2.0b</a:t>
            </a:r>
            <a:endParaRPr kumimoji="0" lang="ko-KR" altLang="en-US" sz="1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104" name="직사각형 103"/>
          <p:cNvSpPr/>
          <p:nvPr/>
        </p:nvSpPr>
        <p:spPr bwMode="auto">
          <a:xfrm>
            <a:off x="4182081" y="4873936"/>
            <a:ext cx="906779" cy="247426"/>
          </a:xfrm>
          <a:prstGeom prst="rect">
            <a:avLst/>
          </a:prstGeom>
          <a:noFill/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000" b="1" dirty="0">
                <a:latin typeface="Times New Roman" pitchFamily="18" charset="0"/>
                <a:ea typeface="굴림" pitchFamily="50" charset="-127"/>
              </a:rPr>
              <a:t>OpenFMB</a:t>
            </a:r>
            <a:endParaRPr kumimoji="0" lang="ko-KR" altLang="en-US" sz="1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105" name="직사각형 104"/>
          <p:cNvSpPr/>
          <p:nvPr/>
        </p:nvSpPr>
        <p:spPr bwMode="auto">
          <a:xfrm>
            <a:off x="5328717" y="4873936"/>
            <a:ext cx="906779" cy="247426"/>
          </a:xfrm>
          <a:prstGeom prst="rect">
            <a:avLst/>
          </a:prstGeom>
          <a:noFill/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000" b="1" dirty="0">
                <a:latin typeface="Times New Roman" pitchFamily="18" charset="0"/>
                <a:ea typeface="굴림" pitchFamily="50" charset="-127"/>
              </a:rPr>
              <a:t>EF-Pi</a:t>
            </a:r>
            <a:endParaRPr kumimoji="0" lang="ko-KR" altLang="en-US" sz="1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106" name="직사각형 105"/>
          <p:cNvSpPr/>
          <p:nvPr/>
        </p:nvSpPr>
        <p:spPr bwMode="auto">
          <a:xfrm>
            <a:off x="6475353" y="4873936"/>
            <a:ext cx="906779" cy="247426"/>
          </a:xfrm>
          <a:prstGeom prst="rect">
            <a:avLst/>
          </a:prstGeom>
          <a:noFill/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000" b="1" dirty="0">
                <a:latin typeface="Times New Roman" pitchFamily="18" charset="0"/>
                <a:ea typeface="굴림" pitchFamily="50" charset="-127"/>
              </a:rPr>
              <a:t>etc</a:t>
            </a:r>
            <a:endParaRPr kumimoji="0" lang="ko-KR" altLang="en-US" sz="1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7315248" y="5376405"/>
            <a:ext cx="12297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Message Format</a:t>
            </a:r>
            <a:endParaRPr lang="ko-KR" altLang="en-US" sz="1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7382131" y="6625645"/>
            <a:ext cx="89064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/>
              <a:t>Data Link</a:t>
            </a:r>
            <a:endParaRPr lang="ko-KR" altLang="en-US" sz="1000" b="1" dirty="0"/>
          </a:p>
        </p:txBody>
      </p:sp>
      <p:sp>
        <p:nvSpPr>
          <p:cNvPr id="141" name="직사각형 140"/>
          <p:cNvSpPr/>
          <p:nvPr/>
        </p:nvSpPr>
        <p:spPr bwMode="auto">
          <a:xfrm>
            <a:off x="3143908" y="6590760"/>
            <a:ext cx="968505" cy="247426"/>
          </a:xfrm>
          <a:prstGeom prst="rect">
            <a:avLst/>
          </a:prstGeom>
          <a:noFill/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000" b="1" dirty="0">
                <a:latin typeface="Times New Roman" pitchFamily="18" charset="0"/>
                <a:ea typeface="굴림" pitchFamily="50" charset="-127"/>
              </a:rPr>
              <a:t>Wifi</a:t>
            </a:r>
            <a:endParaRPr kumimoji="0" lang="ko-KR" altLang="en-US" sz="1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7747200" y="4908867"/>
            <a:ext cx="12297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rgbClr val="FF0000"/>
                </a:solidFill>
              </a:rPr>
              <a:t>??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011700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1. Smart Home Energy Framework : </a:t>
            </a:r>
            <a:br>
              <a:rPr lang="en-US" altLang="ko-KR" b="1" dirty="0"/>
            </a:br>
            <a:r>
              <a:rPr lang="en-US" altLang="ko-KR" sz="2400" b="1" dirty="0"/>
              <a:t>1.3 Block Diagram : Protocol (2/3)</a:t>
            </a:r>
            <a:endParaRPr lang="en-US" altLang="ko-KR" b="1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1"/>
          </p:nvPr>
        </p:nvSpPr>
        <p:spPr>
          <a:xfrm>
            <a:off x="8674121" y="7300333"/>
            <a:ext cx="1905000" cy="381000"/>
          </a:xfrm>
        </p:spPr>
        <p:txBody>
          <a:bodyPr/>
          <a:lstStyle/>
          <a:p>
            <a:pPr>
              <a:defRPr/>
            </a:pPr>
            <a:fld id="{3AB2D1F1-EAAA-4541-A9AD-BBD67953F620}" type="slidenum">
              <a:rPr lang="ko-KR" altLang="en-US" smtClean="0"/>
              <a:pPr>
                <a:defRPr/>
              </a:pPr>
              <a:t>54</a:t>
            </a:fld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463553" y="1633552"/>
            <a:ext cx="8519700" cy="4889919"/>
            <a:chOff x="457200" y="4575081"/>
            <a:chExt cx="8519700" cy="2296785"/>
          </a:xfrm>
        </p:grpSpPr>
        <p:sp>
          <p:nvSpPr>
            <p:cNvPr id="14" name="직사각형 13"/>
            <p:cNvSpPr/>
            <p:nvPr/>
          </p:nvSpPr>
          <p:spPr>
            <a:xfrm>
              <a:off x="457200" y="4726012"/>
              <a:ext cx="8072494" cy="2131988"/>
            </a:xfrm>
            <a:prstGeom prst="rect">
              <a:avLst/>
            </a:prstGeom>
            <a:noFill/>
            <a:ln w="1905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1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endParaRPr lang="en-US" altLang="ko-KR" sz="1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endParaRPr lang="en-US" altLang="ko-KR" sz="1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endParaRPr lang="en-US" altLang="ko-KR" sz="1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endParaRPr lang="en-US" altLang="ko-KR" sz="1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endParaRPr lang="en-US" altLang="ko-KR" sz="1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endParaRPr lang="ko-KR" altLang="en-US" sz="1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8" name="직사각형 67"/>
            <p:cNvSpPr/>
            <p:nvPr/>
          </p:nvSpPr>
          <p:spPr>
            <a:xfrm>
              <a:off x="4026822" y="4575081"/>
              <a:ext cx="829010" cy="1445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Protocol</a:t>
              </a:r>
            </a:p>
          </p:txBody>
        </p:sp>
        <p:sp>
          <p:nvSpPr>
            <p:cNvPr id="79" name="직사각형 78"/>
            <p:cNvSpPr/>
            <p:nvPr/>
          </p:nvSpPr>
          <p:spPr bwMode="auto">
            <a:xfrm>
              <a:off x="993802" y="5810040"/>
              <a:ext cx="968505" cy="247426"/>
            </a:xfrm>
            <a:prstGeom prst="rect">
              <a:avLst/>
            </a:prstGeom>
            <a:noFill/>
            <a:ln w="158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000" b="1" dirty="0">
                  <a:latin typeface="Times New Roman" pitchFamily="18" charset="0"/>
                  <a:ea typeface="굴림" pitchFamily="50" charset="-127"/>
                </a:rPr>
                <a:t>HTTP</a:t>
              </a:r>
              <a:endParaRPr kumimoji="0" lang="ko-KR" altLang="en-US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80" name="직사각형 79"/>
            <p:cNvSpPr/>
            <p:nvPr/>
          </p:nvSpPr>
          <p:spPr bwMode="auto">
            <a:xfrm>
              <a:off x="4216028" y="5810040"/>
              <a:ext cx="968505" cy="247426"/>
            </a:xfrm>
            <a:prstGeom prst="rect">
              <a:avLst/>
            </a:prstGeom>
            <a:noFill/>
            <a:ln w="158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000" b="1" dirty="0">
                  <a:latin typeface="Times New Roman" pitchFamily="18" charset="0"/>
                  <a:ea typeface="굴림" pitchFamily="50" charset="-127"/>
                </a:rPr>
                <a:t>CoAP</a:t>
              </a:r>
              <a:endParaRPr kumimoji="0" lang="ko-KR" altLang="en-US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81" name="직사각형 80"/>
            <p:cNvSpPr/>
            <p:nvPr/>
          </p:nvSpPr>
          <p:spPr bwMode="auto">
            <a:xfrm>
              <a:off x="2604915" y="5810040"/>
              <a:ext cx="968505" cy="247426"/>
            </a:xfrm>
            <a:prstGeom prst="rect">
              <a:avLst/>
            </a:prstGeom>
            <a:noFill/>
            <a:ln w="158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000" b="1" dirty="0">
                  <a:latin typeface="Times New Roman" pitchFamily="18" charset="0"/>
                  <a:ea typeface="굴림" pitchFamily="50" charset="-127"/>
                </a:rPr>
                <a:t>MQTT</a:t>
              </a:r>
              <a:endParaRPr kumimoji="0" lang="ko-KR" altLang="en-US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82" name="직사각형 81"/>
            <p:cNvSpPr/>
            <p:nvPr/>
          </p:nvSpPr>
          <p:spPr bwMode="auto">
            <a:xfrm>
              <a:off x="4464741" y="6579393"/>
              <a:ext cx="968505" cy="247426"/>
            </a:xfrm>
            <a:prstGeom prst="rect">
              <a:avLst/>
            </a:prstGeom>
            <a:noFill/>
            <a:ln w="158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000" b="1" dirty="0">
                  <a:latin typeface="Times New Roman" pitchFamily="18" charset="0"/>
                  <a:ea typeface="굴림" pitchFamily="50" charset="-127"/>
                </a:rPr>
                <a:t>Zigbee</a:t>
              </a:r>
              <a:endParaRPr kumimoji="0" lang="ko-KR" altLang="en-US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83" name="직사각형 82"/>
            <p:cNvSpPr/>
            <p:nvPr/>
          </p:nvSpPr>
          <p:spPr bwMode="auto">
            <a:xfrm>
              <a:off x="5785575" y="6568026"/>
              <a:ext cx="968505" cy="247426"/>
            </a:xfrm>
            <a:prstGeom prst="rect">
              <a:avLst/>
            </a:prstGeom>
            <a:noFill/>
            <a:ln w="158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000" b="1" dirty="0">
                  <a:latin typeface="Times New Roman" pitchFamily="18" charset="0"/>
                  <a:ea typeface="굴림" pitchFamily="50" charset="-127"/>
                </a:rPr>
                <a:t>etc</a:t>
              </a:r>
              <a:endParaRPr kumimoji="0" lang="ko-KR" altLang="en-US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84" name="직사각형 83"/>
            <p:cNvSpPr/>
            <p:nvPr/>
          </p:nvSpPr>
          <p:spPr bwMode="auto">
            <a:xfrm>
              <a:off x="2010717" y="5345832"/>
              <a:ext cx="968505" cy="247426"/>
            </a:xfrm>
            <a:prstGeom prst="rect">
              <a:avLst/>
            </a:prstGeom>
            <a:noFill/>
            <a:ln w="158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000" b="1" dirty="0">
                  <a:latin typeface="Times New Roman" pitchFamily="18" charset="0"/>
                  <a:ea typeface="굴림" pitchFamily="50" charset="-127"/>
                </a:rPr>
                <a:t>XML</a:t>
              </a:r>
              <a:endParaRPr kumimoji="0" lang="ko-KR" altLang="en-US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85" name="직사각형 84"/>
            <p:cNvSpPr/>
            <p:nvPr/>
          </p:nvSpPr>
          <p:spPr bwMode="auto">
            <a:xfrm>
              <a:off x="3378869" y="5345832"/>
              <a:ext cx="968505" cy="247426"/>
            </a:xfrm>
            <a:prstGeom prst="rect">
              <a:avLst/>
            </a:prstGeom>
            <a:noFill/>
            <a:ln w="158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000" b="1" dirty="0">
                  <a:latin typeface="Times New Roman" pitchFamily="18" charset="0"/>
                  <a:ea typeface="굴림" pitchFamily="50" charset="-127"/>
                </a:rPr>
                <a:t>JSON</a:t>
              </a:r>
              <a:endParaRPr kumimoji="0" lang="ko-KR" altLang="en-US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86" name="직사각형 85"/>
            <p:cNvSpPr/>
            <p:nvPr/>
          </p:nvSpPr>
          <p:spPr bwMode="auto">
            <a:xfrm>
              <a:off x="6187181" y="5345832"/>
              <a:ext cx="968505" cy="247426"/>
            </a:xfrm>
            <a:prstGeom prst="rect">
              <a:avLst/>
            </a:prstGeom>
            <a:noFill/>
            <a:ln w="158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000" b="1" dirty="0">
                  <a:latin typeface="Times New Roman" pitchFamily="18" charset="0"/>
                  <a:ea typeface="굴림" pitchFamily="50" charset="-127"/>
                </a:rPr>
                <a:t>TLV</a:t>
              </a:r>
              <a:endParaRPr kumimoji="0" lang="ko-KR" altLang="en-US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87" name="직사각형 86"/>
            <p:cNvSpPr/>
            <p:nvPr/>
          </p:nvSpPr>
          <p:spPr bwMode="auto">
            <a:xfrm>
              <a:off x="4819029" y="5345832"/>
              <a:ext cx="968505" cy="247426"/>
            </a:xfrm>
            <a:prstGeom prst="rect">
              <a:avLst/>
            </a:prstGeom>
            <a:noFill/>
            <a:ln w="158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000" b="1" dirty="0">
                  <a:latin typeface="Times New Roman" pitchFamily="18" charset="0"/>
                  <a:ea typeface="굴림" pitchFamily="50" charset="-127"/>
                </a:rPr>
                <a:t>YANG</a:t>
              </a:r>
              <a:endParaRPr kumimoji="0" lang="ko-KR" altLang="en-US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88" name="직사각형 87"/>
            <p:cNvSpPr/>
            <p:nvPr/>
          </p:nvSpPr>
          <p:spPr bwMode="auto">
            <a:xfrm>
              <a:off x="2980916" y="6209928"/>
              <a:ext cx="968505" cy="247426"/>
            </a:xfrm>
            <a:prstGeom prst="rect">
              <a:avLst/>
            </a:prstGeom>
            <a:noFill/>
            <a:ln w="158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000" b="1" dirty="0">
                  <a:latin typeface="Times New Roman" pitchFamily="18" charset="0"/>
                  <a:ea typeface="굴림" pitchFamily="50" charset="-127"/>
                </a:rPr>
                <a:t>TCP</a:t>
              </a:r>
              <a:endParaRPr kumimoji="0" lang="ko-KR" altLang="en-US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89" name="직사각형 88"/>
            <p:cNvSpPr/>
            <p:nvPr/>
          </p:nvSpPr>
          <p:spPr bwMode="auto">
            <a:xfrm>
              <a:off x="4530997" y="6209928"/>
              <a:ext cx="968505" cy="247426"/>
            </a:xfrm>
            <a:prstGeom prst="rect">
              <a:avLst/>
            </a:prstGeom>
            <a:noFill/>
            <a:ln w="158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000" b="1" dirty="0">
                  <a:latin typeface="Times New Roman" pitchFamily="18" charset="0"/>
                  <a:ea typeface="굴림" pitchFamily="50" charset="-127"/>
                </a:rPr>
                <a:t>UDP</a:t>
              </a:r>
              <a:endParaRPr kumimoji="0" lang="ko-KR" altLang="en-US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90" name="직사각형 89"/>
            <p:cNvSpPr/>
            <p:nvPr/>
          </p:nvSpPr>
          <p:spPr bwMode="auto">
            <a:xfrm>
              <a:off x="1823075" y="6602128"/>
              <a:ext cx="968505" cy="247426"/>
            </a:xfrm>
            <a:prstGeom prst="rect">
              <a:avLst/>
            </a:prstGeom>
            <a:noFill/>
            <a:ln w="158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000" b="1" dirty="0">
                  <a:latin typeface="Times New Roman" pitchFamily="18" charset="0"/>
                  <a:ea typeface="굴림" pitchFamily="50" charset="-127"/>
                </a:rPr>
                <a:t>Ethernet</a:t>
              </a:r>
              <a:endParaRPr kumimoji="0" lang="ko-KR" altLang="en-US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굴림" pitchFamily="50" charset="-127"/>
              </a:endParaRPr>
            </a:p>
          </p:txBody>
        </p:sp>
        <p:cxnSp>
          <p:nvCxnSpPr>
            <p:cNvPr id="91" name="직선 연결선 90"/>
            <p:cNvCxnSpPr/>
            <p:nvPr/>
          </p:nvCxnSpPr>
          <p:spPr bwMode="auto">
            <a:xfrm>
              <a:off x="520605" y="6137920"/>
              <a:ext cx="7841445" cy="0"/>
            </a:xfrm>
            <a:prstGeom prst="line">
              <a:avLst/>
            </a:prstGeom>
            <a:solidFill>
              <a:schemeClr val="accent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92" name="TextBox 91"/>
            <p:cNvSpPr txBox="1"/>
            <p:nvPr/>
          </p:nvSpPr>
          <p:spPr>
            <a:xfrm>
              <a:off x="7343780" y="5806288"/>
              <a:ext cx="12297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Application</a:t>
              </a:r>
              <a:endParaRPr lang="ko-KR" alt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93" name="직선 연결선 92"/>
            <p:cNvCxnSpPr/>
            <p:nvPr/>
          </p:nvCxnSpPr>
          <p:spPr bwMode="auto">
            <a:xfrm>
              <a:off x="494193" y="5705872"/>
              <a:ext cx="7841445" cy="0"/>
            </a:xfrm>
            <a:prstGeom prst="line">
              <a:avLst/>
            </a:prstGeom>
            <a:solidFill>
              <a:schemeClr val="accent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4" name="직선 연결선 93"/>
            <p:cNvCxnSpPr/>
            <p:nvPr/>
          </p:nvCxnSpPr>
          <p:spPr bwMode="auto">
            <a:xfrm>
              <a:off x="544018" y="6521149"/>
              <a:ext cx="7841445" cy="0"/>
            </a:xfrm>
            <a:prstGeom prst="line">
              <a:avLst/>
            </a:prstGeom>
            <a:solidFill>
              <a:schemeClr val="accent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95" name="TextBox 94"/>
            <p:cNvSpPr txBox="1"/>
            <p:nvPr/>
          </p:nvSpPr>
          <p:spPr>
            <a:xfrm>
              <a:off x="7382132" y="6245419"/>
              <a:ext cx="89064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/>
                <a:t>IP Layer</a:t>
              </a:r>
              <a:endParaRPr lang="ko-KR" altLang="en-US" sz="1000" b="1" dirty="0"/>
            </a:p>
          </p:txBody>
        </p:sp>
        <p:sp>
          <p:nvSpPr>
            <p:cNvPr id="98" name="직사각형 97"/>
            <p:cNvSpPr/>
            <p:nvPr/>
          </p:nvSpPr>
          <p:spPr bwMode="auto">
            <a:xfrm>
              <a:off x="5827141" y="5810040"/>
              <a:ext cx="968505" cy="247426"/>
            </a:xfrm>
            <a:prstGeom prst="rect">
              <a:avLst/>
            </a:prstGeom>
            <a:noFill/>
            <a:ln w="158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000" b="1" dirty="0">
                  <a:latin typeface="Times New Roman" pitchFamily="18" charset="0"/>
                  <a:ea typeface="굴림" pitchFamily="50" charset="-127"/>
                </a:rPr>
                <a:t>DDS</a:t>
              </a:r>
              <a:endParaRPr kumimoji="0" lang="ko-KR" altLang="en-US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99" name="직사각형 98"/>
            <p:cNvSpPr/>
            <p:nvPr/>
          </p:nvSpPr>
          <p:spPr bwMode="auto">
            <a:xfrm>
              <a:off x="714573" y="5372766"/>
              <a:ext cx="968505" cy="247426"/>
            </a:xfrm>
            <a:prstGeom prst="rect">
              <a:avLst/>
            </a:prstGeom>
            <a:noFill/>
            <a:ln w="158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000" b="1" dirty="0">
                  <a:latin typeface="Times New Roman" pitchFamily="18" charset="0"/>
                  <a:ea typeface="굴림" pitchFamily="50" charset="-127"/>
                </a:rPr>
                <a:t>G CON</a:t>
              </a:r>
              <a:endParaRPr kumimoji="0" lang="ko-KR" altLang="en-US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굴림" pitchFamily="50" charset="-127"/>
              </a:endParaRPr>
            </a:p>
          </p:txBody>
        </p:sp>
        <p:cxnSp>
          <p:nvCxnSpPr>
            <p:cNvPr id="100" name="직선 연결선 99"/>
            <p:cNvCxnSpPr/>
            <p:nvPr/>
          </p:nvCxnSpPr>
          <p:spPr bwMode="auto">
            <a:xfrm>
              <a:off x="544017" y="5201816"/>
              <a:ext cx="7841445" cy="0"/>
            </a:xfrm>
            <a:prstGeom prst="line">
              <a:avLst/>
            </a:prstGeom>
            <a:solidFill>
              <a:schemeClr val="accent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01" name="직사각형 100"/>
            <p:cNvSpPr/>
            <p:nvPr/>
          </p:nvSpPr>
          <p:spPr bwMode="auto">
            <a:xfrm>
              <a:off x="746974" y="4873936"/>
              <a:ext cx="906779" cy="247426"/>
            </a:xfrm>
            <a:prstGeom prst="rect">
              <a:avLst/>
            </a:prstGeom>
            <a:noFill/>
            <a:ln w="158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000" b="1" dirty="0">
                  <a:latin typeface="Times New Roman" pitchFamily="18" charset="0"/>
                  <a:ea typeface="굴림" pitchFamily="50" charset="-127"/>
                </a:rPr>
                <a:t>EMAP</a:t>
              </a:r>
              <a:endParaRPr kumimoji="0" lang="ko-KR" altLang="en-US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102" name="직사각형 101"/>
            <p:cNvSpPr/>
            <p:nvPr/>
          </p:nvSpPr>
          <p:spPr bwMode="auto">
            <a:xfrm>
              <a:off x="3035445" y="4873936"/>
              <a:ext cx="906779" cy="247426"/>
            </a:xfrm>
            <a:prstGeom prst="rect">
              <a:avLst/>
            </a:prstGeom>
            <a:noFill/>
            <a:ln w="158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000" b="1" dirty="0">
                  <a:latin typeface="Times New Roman" pitchFamily="18" charset="0"/>
                  <a:ea typeface="굴림" pitchFamily="50" charset="-127"/>
                </a:rPr>
                <a:t>SEP 2.0</a:t>
              </a:r>
              <a:endParaRPr kumimoji="0" lang="ko-KR" altLang="en-US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103" name="직사각형 102"/>
            <p:cNvSpPr/>
            <p:nvPr/>
          </p:nvSpPr>
          <p:spPr bwMode="auto">
            <a:xfrm>
              <a:off x="1888808" y="4873936"/>
              <a:ext cx="906779" cy="247426"/>
            </a:xfrm>
            <a:prstGeom prst="rect">
              <a:avLst/>
            </a:prstGeom>
            <a:noFill/>
            <a:ln w="158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000" b="1" dirty="0">
                  <a:latin typeface="Times New Roman" pitchFamily="18" charset="0"/>
                  <a:ea typeface="굴림" pitchFamily="50" charset="-127"/>
                </a:rPr>
                <a:t>OpenADR 2.0b</a:t>
              </a:r>
              <a:endParaRPr kumimoji="0" lang="ko-KR" altLang="en-US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104" name="직사각형 103"/>
            <p:cNvSpPr/>
            <p:nvPr/>
          </p:nvSpPr>
          <p:spPr bwMode="auto">
            <a:xfrm>
              <a:off x="4182081" y="4873936"/>
              <a:ext cx="906779" cy="247426"/>
            </a:xfrm>
            <a:prstGeom prst="rect">
              <a:avLst/>
            </a:prstGeom>
            <a:noFill/>
            <a:ln w="158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000" b="1" dirty="0">
                  <a:latin typeface="Times New Roman" pitchFamily="18" charset="0"/>
                  <a:ea typeface="굴림" pitchFamily="50" charset="-127"/>
                </a:rPr>
                <a:t>OpenFMB</a:t>
              </a:r>
              <a:endParaRPr kumimoji="0" lang="ko-KR" altLang="en-US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105" name="직사각형 104"/>
            <p:cNvSpPr/>
            <p:nvPr/>
          </p:nvSpPr>
          <p:spPr bwMode="auto">
            <a:xfrm>
              <a:off x="5328717" y="4873936"/>
              <a:ext cx="906779" cy="247426"/>
            </a:xfrm>
            <a:prstGeom prst="rect">
              <a:avLst/>
            </a:prstGeom>
            <a:noFill/>
            <a:ln w="158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000" b="1" dirty="0">
                  <a:latin typeface="Times New Roman" pitchFamily="18" charset="0"/>
                  <a:ea typeface="굴림" pitchFamily="50" charset="-127"/>
                </a:rPr>
                <a:t>EF-Pi</a:t>
              </a:r>
              <a:endParaRPr kumimoji="0" lang="ko-KR" altLang="en-US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106" name="직사각형 105"/>
            <p:cNvSpPr/>
            <p:nvPr/>
          </p:nvSpPr>
          <p:spPr bwMode="auto">
            <a:xfrm>
              <a:off x="6475353" y="4873936"/>
              <a:ext cx="906779" cy="247426"/>
            </a:xfrm>
            <a:prstGeom prst="rect">
              <a:avLst/>
            </a:prstGeom>
            <a:noFill/>
            <a:ln w="158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000" b="1" dirty="0">
                  <a:latin typeface="Times New Roman" pitchFamily="18" charset="0"/>
                  <a:ea typeface="굴림" pitchFamily="50" charset="-127"/>
                </a:rPr>
                <a:t>etc</a:t>
              </a:r>
              <a:endParaRPr kumimoji="0" lang="ko-KR" altLang="en-US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139" name="TextBox 138"/>
            <p:cNvSpPr txBox="1"/>
            <p:nvPr/>
          </p:nvSpPr>
          <p:spPr>
            <a:xfrm>
              <a:off x="7315248" y="5376405"/>
              <a:ext cx="12297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Message Format</a:t>
              </a:r>
              <a:endParaRPr lang="ko-KR" alt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0" name="TextBox 139"/>
            <p:cNvSpPr txBox="1"/>
            <p:nvPr/>
          </p:nvSpPr>
          <p:spPr>
            <a:xfrm>
              <a:off x="7382131" y="6625645"/>
              <a:ext cx="89064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/>
                <a:t>Data Link</a:t>
              </a:r>
              <a:endParaRPr lang="ko-KR" altLang="en-US" sz="1000" b="1" dirty="0"/>
            </a:p>
          </p:txBody>
        </p:sp>
        <p:sp>
          <p:nvSpPr>
            <p:cNvPr id="141" name="직사각형 140"/>
            <p:cNvSpPr/>
            <p:nvPr/>
          </p:nvSpPr>
          <p:spPr bwMode="auto">
            <a:xfrm>
              <a:off x="3143908" y="6590760"/>
              <a:ext cx="968505" cy="247426"/>
            </a:xfrm>
            <a:prstGeom prst="rect">
              <a:avLst/>
            </a:prstGeom>
            <a:noFill/>
            <a:ln w="158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000" b="1" dirty="0">
                  <a:latin typeface="Times New Roman" pitchFamily="18" charset="0"/>
                  <a:ea typeface="굴림" pitchFamily="50" charset="-127"/>
                </a:rPr>
                <a:t>Wifi</a:t>
              </a:r>
              <a:endParaRPr kumimoji="0" lang="ko-KR" altLang="en-US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143" name="TextBox 142"/>
            <p:cNvSpPr txBox="1"/>
            <p:nvPr/>
          </p:nvSpPr>
          <p:spPr>
            <a:xfrm>
              <a:off x="7747200" y="4908867"/>
              <a:ext cx="12297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rgbClr val="FF0000"/>
                  </a:solidFill>
                </a:rPr>
                <a:t>??</a:t>
              </a:r>
              <a:endParaRPr lang="ko-KR" altLang="en-US" sz="1000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8040141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1. Smart Home Energy Framework : </a:t>
            </a:r>
            <a:br>
              <a:rPr lang="en-US" altLang="ko-KR" b="1" dirty="0"/>
            </a:br>
            <a:r>
              <a:rPr lang="en-US" altLang="ko-KR" sz="2400" b="1" dirty="0"/>
              <a:t>1.3 Block Diagram : Function (3/3)</a:t>
            </a:r>
            <a:endParaRPr lang="en-US" altLang="ko-KR" b="1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1"/>
          </p:nvPr>
        </p:nvSpPr>
        <p:spPr>
          <a:xfrm>
            <a:off x="8723829" y="7227094"/>
            <a:ext cx="1905000" cy="381000"/>
          </a:xfrm>
        </p:spPr>
        <p:txBody>
          <a:bodyPr/>
          <a:lstStyle/>
          <a:p>
            <a:pPr>
              <a:defRPr/>
            </a:pPr>
            <a:fld id="{3AB2D1F1-EAAA-4541-A9AD-BBD67953F620}" type="slidenum">
              <a:rPr lang="ko-KR" altLang="en-US" smtClean="0"/>
              <a:pPr>
                <a:defRPr/>
              </a:pPr>
              <a:t>55</a:t>
            </a:fld>
            <a:endParaRPr lang="ko-KR" altLang="en-US" dirty="0"/>
          </a:p>
        </p:txBody>
      </p:sp>
      <p:cxnSp>
        <p:nvCxnSpPr>
          <p:cNvPr id="96" name="직선 연결선 95"/>
          <p:cNvCxnSpPr/>
          <p:nvPr/>
        </p:nvCxnSpPr>
        <p:spPr bwMode="auto">
          <a:xfrm>
            <a:off x="428805" y="7425416"/>
            <a:ext cx="7841445" cy="0"/>
          </a:xfrm>
          <a:prstGeom prst="line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09" name="직사각형 108"/>
          <p:cNvSpPr/>
          <p:nvPr/>
        </p:nvSpPr>
        <p:spPr>
          <a:xfrm>
            <a:off x="3593864" y="6078218"/>
            <a:ext cx="1281858" cy="126206"/>
          </a:xfrm>
          <a:prstGeom prst="rect">
            <a:avLst/>
          </a:prstGeom>
          <a:solidFill>
            <a:srgbClr val="E7F6EF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Device</a:t>
            </a:r>
            <a:endParaRPr lang="ko-KR" altLang="en-US" sz="9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0" name="직사각형 109"/>
          <p:cNvSpPr/>
          <p:nvPr/>
        </p:nvSpPr>
        <p:spPr>
          <a:xfrm>
            <a:off x="457200" y="1309303"/>
            <a:ext cx="2986934" cy="285752"/>
          </a:xfrm>
          <a:prstGeom prst="rect">
            <a:avLst/>
          </a:prstGeom>
          <a:solidFill>
            <a:srgbClr val="E7F6EF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Client EMA(Gateway)</a:t>
            </a:r>
            <a:endParaRPr lang="ko-KR" altLang="en-US" sz="9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1" name="직사각형 110"/>
          <p:cNvSpPr/>
          <p:nvPr/>
        </p:nvSpPr>
        <p:spPr>
          <a:xfrm>
            <a:off x="6079665" y="1309303"/>
            <a:ext cx="2635530" cy="285752"/>
          </a:xfrm>
          <a:prstGeom prst="rect">
            <a:avLst/>
          </a:prstGeom>
          <a:solidFill>
            <a:srgbClr val="E7F6EF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EMS(Application)</a:t>
            </a:r>
            <a:endParaRPr lang="ko-KR" altLang="en-US" sz="9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2" name="직사각형 111"/>
          <p:cNvSpPr/>
          <p:nvPr/>
        </p:nvSpPr>
        <p:spPr>
          <a:xfrm>
            <a:off x="3531985" y="1309303"/>
            <a:ext cx="2459828" cy="285752"/>
          </a:xfrm>
          <a:prstGeom prst="rect">
            <a:avLst/>
          </a:prstGeom>
          <a:solidFill>
            <a:srgbClr val="E7F6EF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Server EMA(Application)</a:t>
            </a:r>
            <a:endParaRPr lang="ko-KR" altLang="en-US" sz="9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4" name="직사각형 113"/>
          <p:cNvSpPr/>
          <p:nvPr/>
        </p:nvSpPr>
        <p:spPr>
          <a:xfrm>
            <a:off x="457200" y="1666493"/>
            <a:ext cx="3777593" cy="2571768"/>
          </a:xfrm>
          <a:prstGeom prst="rect">
            <a:avLst/>
          </a:prstGeom>
          <a:noFill/>
          <a:ln w="190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5" name="직사각형 114"/>
          <p:cNvSpPr/>
          <p:nvPr/>
        </p:nvSpPr>
        <p:spPr>
          <a:xfrm>
            <a:off x="4322644" y="1666493"/>
            <a:ext cx="4392551" cy="2571768"/>
          </a:xfrm>
          <a:prstGeom prst="rect">
            <a:avLst/>
          </a:prstGeom>
          <a:noFill/>
          <a:ln w="190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6" name="직선 연결선 115"/>
          <p:cNvCxnSpPr/>
          <p:nvPr/>
        </p:nvCxnSpPr>
        <p:spPr bwMode="auto">
          <a:xfrm rot="5400000">
            <a:off x="2230177" y="2951865"/>
            <a:ext cx="2428892" cy="976"/>
          </a:xfrm>
          <a:prstGeom prst="line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dashDot"/>
            <a:round/>
            <a:headEnd type="none" w="med" len="med"/>
            <a:tailEnd type="none" w="med" len="med"/>
          </a:ln>
          <a:effectLst/>
        </p:spPr>
      </p:cxnSp>
      <p:sp>
        <p:nvSpPr>
          <p:cNvPr id="124" name="직사각형 123"/>
          <p:cNvSpPr/>
          <p:nvPr/>
        </p:nvSpPr>
        <p:spPr>
          <a:xfrm rot="5400000">
            <a:off x="2646979" y="2710764"/>
            <a:ext cx="2428894" cy="48318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Communication Management</a:t>
            </a:r>
            <a:endParaRPr lang="ko-KR" altLang="en-US" sz="9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7" name="TextBox 126"/>
          <p:cNvSpPr txBox="1"/>
          <p:nvPr/>
        </p:nvSpPr>
        <p:spPr>
          <a:xfrm>
            <a:off x="1950667" y="2809477"/>
            <a:ext cx="1317765" cy="24622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Scheduling</a:t>
            </a:r>
            <a:endParaRPr lang="ko-KR" altLang="en-US" sz="1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8" name="TextBox 127"/>
          <p:cNvSpPr txBox="1"/>
          <p:nvPr/>
        </p:nvSpPr>
        <p:spPr>
          <a:xfrm>
            <a:off x="632902" y="2809477"/>
            <a:ext cx="1229914" cy="24622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Profile</a:t>
            </a:r>
            <a:endParaRPr lang="ko-KR" altLang="en-US" sz="1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9" name="TextBox 128"/>
          <p:cNvSpPr txBox="1"/>
          <p:nvPr/>
        </p:nvSpPr>
        <p:spPr>
          <a:xfrm>
            <a:off x="632902" y="2445651"/>
            <a:ext cx="1229914" cy="24622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Report</a:t>
            </a:r>
            <a:endParaRPr lang="ko-KR" altLang="en-US" sz="1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0" name="TextBox 129"/>
          <p:cNvSpPr txBox="1"/>
          <p:nvPr/>
        </p:nvSpPr>
        <p:spPr>
          <a:xfrm>
            <a:off x="1950667" y="2095097"/>
            <a:ext cx="1317765" cy="24622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Control</a:t>
            </a:r>
            <a:endParaRPr lang="ko-KR" altLang="en-US" sz="1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1" name="TextBox 130"/>
          <p:cNvSpPr txBox="1"/>
          <p:nvPr/>
        </p:nvSpPr>
        <p:spPr>
          <a:xfrm>
            <a:off x="632902" y="3173303"/>
            <a:ext cx="1229914" cy="24622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</a:t>
            </a:r>
            <a:endParaRPr lang="ko-KR" altLang="en-US" sz="1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632902" y="3874411"/>
            <a:ext cx="2635530" cy="246221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Management Policy</a:t>
            </a:r>
            <a:endParaRPr lang="ko-KR" altLang="en-US" sz="1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1950667" y="2452287"/>
            <a:ext cx="1317765" cy="24622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Monitoring</a:t>
            </a:r>
            <a:endParaRPr lang="ko-KR" altLang="en-US" sz="1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632902" y="3523857"/>
            <a:ext cx="2635530" cy="24622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Demand Response</a:t>
            </a:r>
            <a:endParaRPr lang="ko-KR" altLang="en-US" sz="1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1950668" y="3166667"/>
            <a:ext cx="1317765" cy="24622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Mobility</a:t>
            </a:r>
            <a:endParaRPr lang="ko-KR" altLang="en-US" sz="1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632902" y="2088461"/>
            <a:ext cx="1229914" cy="24622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Discovery</a:t>
            </a:r>
            <a:endParaRPr lang="ko-KR" altLang="en-US" sz="1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7" name="TextBox 136"/>
          <p:cNvSpPr txBox="1"/>
          <p:nvPr/>
        </p:nvSpPr>
        <p:spPr>
          <a:xfrm>
            <a:off x="632902" y="1737907"/>
            <a:ext cx="2635530" cy="24622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Sensor/Device Management </a:t>
            </a:r>
            <a:endParaRPr lang="ko-KR" altLang="en-US" sz="1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2" name="TextBox 141"/>
          <p:cNvSpPr txBox="1"/>
          <p:nvPr/>
        </p:nvSpPr>
        <p:spPr>
          <a:xfrm>
            <a:off x="5816112" y="2809477"/>
            <a:ext cx="1317765" cy="24622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Scheduling</a:t>
            </a:r>
            <a:endParaRPr lang="ko-KR" altLang="en-US" sz="1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4" name="TextBox 143"/>
          <p:cNvSpPr txBox="1"/>
          <p:nvPr/>
        </p:nvSpPr>
        <p:spPr>
          <a:xfrm>
            <a:off x="4410495" y="2809477"/>
            <a:ext cx="1229914" cy="24622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Profile</a:t>
            </a:r>
            <a:endParaRPr lang="ko-KR" altLang="en-US" sz="1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4410495" y="2445651"/>
            <a:ext cx="1229914" cy="24622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Report</a:t>
            </a:r>
            <a:endParaRPr lang="ko-KR" altLang="en-US" sz="1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6" name="TextBox 145"/>
          <p:cNvSpPr txBox="1"/>
          <p:nvPr/>
        </p:nvSpPr>
        <p:spPr>
          <a:xfrm>
            <a:off x="5816112" y="2088461"/>
            <a:ext cx="1317765" cy="24622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Control</a:t>
            </a:r>
            <a:endParaRPr lang="ko-KR" altLang="en-US" sz="1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7" name="TextBox 146"/>
          <p:cNvSpPr txBox="1"/>
          <p:nvPr/>
        </p:nvSpPr>
        <p:spPr>
          <a:xfrm>
            <a:off x="4410495" y="3173303"/>
            <a:ext cx="1229914" cy="24622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Database</a:t>
            </a:r>
            <a:endParaRPr lang="ko-KR" altLang="en-US" sz="1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8" name="TextBox 147"/>
          <p:cNvSpPr txBox="1"/>
          <p:nvPr/>
        </p:nvSpPr>
        <p:spPr>
          <a:xfrm>
            <a:off x="4410495" y="3874411"/>
            <a:ext cx="4128998" cy="246221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Management Policy</a:t>
            </a:r>
            <a:endParaRPr lang="ko-KR" altLang="en-US" sz="1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5816112" y="2452287"/>
            <a:ext cx="1317765" cy="24622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Monitoring</a:t>
            </a:r>
            <a:endParaRPr lang="ko-KR" altLang="en-US" sz="1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0" name="TextBox 149"/>
          <p:cNvSpPr txBox="1"/>
          <p:nvPr/>
        </p:nvSpPr>
        <p:spPr>
          <a:xfrm>
            <a:off x="4410495" y="3523857"/>
            <a:ext cx="4128998" cy="24622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Demand Response</a:t>
            </a:r>
            <a:endParaRPr lang="ko-KR" altLang="en-US" sz="1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1" name="TextBox 150"/>
          <p:cNvSpPr txBox="1"/>
          <p:nvPr/>
        </p:nvSpPr>
        <p:spPr>
          <a:xfrm>
            <a:off x="5816112" y="3166667"/>
            <a:ext cx="1317765" cy="24622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Mobility</a:t>
            </a:r>
            <a:endParaRPr lang="ko-KR" altLang="en-US" sz="1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2" name="TextBox 151"/>
          <p:cNvSpPr txBox="1"/>
          <p:nvPr/>
        </p:nvSpPr>
        <p:spPr>
          <a:xfrm>
            <a:off x="4410495" y="2088461"/>
            <a:ext cx="1229914" cy="24622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Discovery</a:t>
            </a:r>
            <a:endParaRPr lang="ko-KR" altLang="en-US" sz="1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3" name="TextBox 152"/>
          <p:cNvSpPr txBox="1"/>
          <p:nvPr/>
        </p:nvSpPr>
        <p:spPr>
          <a:xfrm>
            <a:off x="4410495" y="1737907"/>
            <a:ext cx="4128998" cy="24622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Graphical User Interface</a:t>
            </a:r>
          </a:p>
        </p:txBody>
      </p:sp>
      <p:sp>
        <p:nvSpPr>
          <p:cNvPr id="154" name="TextBox 153"/>
          <p:cNvSpPr txBox="1"/>
          <p:nvPr/>
        </p:nvSpPr>
        <p:spPr>
          <a:xfrm>
            <a:off x="7221728" y="2095097"/>
            <a:ext cx="1317765" cy="24622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Monitoring</a:t>
            </a:r>
            <a:endParaRPr lang="ko-KR" altLang="en-US" sz="1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5" name="TextBox 154"/>
          <p:cNvSpPr txBox="1"/>
          <p:nvPr/>
        </p:nvSpPr>
        <p:spPr>
          <a:xfrm>
            <a:off x="7221728" y="2452287"/>
            <a:ext cx="1317765" cy="21544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Analysis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6" name="TextBox 155"/>
          <p:cNvSpPr txBox="1"/>
          <p:nvPr/>
        </p:nvSpPr>
        <p:spPr>
          <a:xfrm>
            <a:off x="7221728" y="2809477"/>
            <a:ext cx="1317765" cy="2308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Topology</a:t>
            </a:r>
            <a:endParaRPr lang="ko-KR" altLang="en-US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7" name="TextBox 156"/>
          <p:cNvSpPr txBox="1"/>
          <p:nvPr/>
        </p:nvSpPr>
        <p:spPr>
          <a:xfrm>
            <a:off x="7221728" y="3175420"/>
            <a:ext cx="1317765" cy="2308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</a:t>
            </a:r>
            <a:endParaRPr lang="ko-KR" altLang="en-US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9" name="직사각형 188"/>
          <p:cNvSpPr/>
          <p:nvPr/>
        </p:nvSpPr>
        <p:spPr>
          <a:xfrm>
            <a:off x="445980" y="4329026"/>
            <a:ext cx="8223586" cy="1635196"/>
          </a:xfrm>
          <a:prstGeom prst="rect">
            <a:avLst/>
          </a:prstGeom>
          <a:noFill/>
          <a:ln w="190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857786" y="4480963"/>
            <a:ext cx="1296144" cy="1359409"/>
            <a:chOff x="683568" y="4805895"/>
            <a:chExt cx="1296144" cy="1359409"/>
          </a:xfrm>
        </p:grpSpPr>
        <p:sp>
          <p:nvSpPr>
            <p:cNvPr id="16" name="직사각형 15"/>
            <p:cNvSpPr/>
            <p:nvPr/>
          </p:nvSpPr>
          <p:spPr bwMode="auto">
            <a:xfrm>
              <a:off x="683568" y="4805895"/>
              <a:ext cx="1296144" cy="1359409"/>
            </a:xfrm>
            <a:prstGeom prst="rect">
              <a:avLst/>
            </a:prstGeom>
            <a:noFill/>
            <a:ln w="158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11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굴림" pitchFamily="50" charset="-127"/>
                </a:rPr>
                <a:t>Report</a:t>
              </a:r>
              <a:endParaRPr lang="en-US" altLang="ko-KR" sz="1100" b="1" dirty="0">
                <a:latin typeface="Times New Roman" pitchFamily="18" charset="0"/>
                <a:ea typeface="굴림" pitchFamily="50" charset="-127"/>
              </a:endParaRPr>
            </a:p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altLang="ko-KR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굴림" pitchFamily="50" charset="-127"/>
              </a:endParaRPr>
            </a:p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altLang="ko-KR" sz="1100" b="1" dirty="0">
                <a:latin typeface="Times New Roman" pitchFamily="18" charset="0"/>
                <a:ea typeface="굴림" pitchFamily="50" charset="-127"/>
              </a:endParaRPr>
            </a:p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altLang="ko-KR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굴림" pitchFamily="50" charset="-127"/>
              </a:endParaRPr>
            </a:p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altLang="ko-KR" sz="1100" b="1" dirty="0">
                <a:latin typeface="Times New Roman" pitchFamily="18" charset="0"/>
                <a:ea typeface="굴림" pitchFamily="50" charset="-127"/>
              </a:endParaRPr>
            </a:p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altLang="ko-KR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굴림" pitchFamily="50" charset="-127"/>
              </a:endParaRPr>
            </a:p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altLang="ko-KR" sz="1100" b="1" dirty="0">
                <a:latin typeface="Times New Roman" pitchFamily="18" charset="0"/>
                <a:ea typeface="굴림" pitchFamily="50" charset="-127"/>
              </a:endParaRPr>
            </a:p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altLang="ko-KR" sz="1100" b="1" dirty="0"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197" name="직사각형 196"/>
            <p:cNvSpPr/>
            <p:nvPr/>
          </p:nvSpPr>
          <p:spPr bwMode="auto">
            <a:xfrm>
              <a:off x="854720" y="5046096"/>
              <a:ext cx="994045" cy="188842"/>
            </a:xfrm>
            <a:prstGeom prst="rect">
              <a:avLst/>
            </a:prstGeom>
            <a:noFill/>
            <a:ln w="158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900" b="1" dirty="0">
                  <a:latin typeface="Times New Roman" pitchFamily="18" charset="0"/>
                  <a:ea typeface="굴림" pitchFamily="50" charset="-127"/>
                </a:rPr>
                <a:t>Statistic</a:t>
              </a:r>
              <a:endParaRPr kumimoji="0" lang="ko-KR" altLang="en-US" sz="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198" name="직사각형 197"/>
            <p:cNvSpPr/>
            <p:nvPr/>
          </p:nvSpPr>
          <p:spPr bwMode="auto">
            <a:xfrm>
              <a:off x="854720" y="5325043"/>
              <a:ext cx="994045" cy="188842"/>
            </a:xfrm>
            <a:prstGeom prst="rect">
              <a:avLst/>
            </a:prstGeom>
            <a:noFill/>
            <a:ln w="158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900" b="1" dirty="0">
                  <a:latin typeface="Times New Roman" pitchFamily="18" charset="0"/>
                  <a:ea typeface="굴림" pitchFamily="50" charset="-127"/>
                </a:rPr>
                <a:t>Financial</a:t>
              </a:r>
              <a:endParaRPr kumimoji="0" lang="ko-KR" altLang="en-US" sz="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199" name="직사각형 198"/>
            <p:cNvSpPr/>
            <p:nvPr/>
          </p:nvSpPr>
          <p:spPr bwMode="auto">
            <a:xfrm>
              <a:off x="854720" y="5628625"/>
              <a:ext cx="994045" cy="188842"/>
            </a:xfrm>
            <a:prstGeom prst="rect">
              <a:avLst/>
            </a:prstGeom>
            <a:noFill/>
            <a:ln w="158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900" b="1" dirty="0">
                  <a:latin typeface="Times New Roman" pitchFamily="18" charset="0"/>
                  <a:ea typeface="굴림" pitchFamily="50" charset="-127"/>
                </a:rPr>
                <a:t>Analysis</a:t>
              </a:r>
              <a:endParaRPr kumimoji="0" lang="ko-KR" altLang="en-US" sz="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200" name="직사각형 199"/>
            <p:cNvSpPr/>
            <p:nvPr/>
          </p:nvSpPr>
          <p:spPr bwMode="auto">
            <a:xfrm>
              <a:off x="856399" y="5923643"/>
              <a:ext cx="994045" cy="188842"/>
            </a:xfrm>
            <a:prstGeom prst="rect">
              <a:avLst/>
            </a:prstGeom>
            <a:noFill/>
            <a:ln w="158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8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굴림" pitchFamily="50" charset="-127"/>
                </a:rPr>
                <a:t>Predictions</a:t>
              </a:r>
              <a:endParaRPr kumimoji="0" lang="ko-KR" altLang="en-US" sz="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굴림" pitchFamily="50" charset="-127"/>
              </a:endParaRPr>
            </a:p>
          </p:txBody>
        </p:sp>
      </p:grpSp>
      <p:grpSp>
        <p:nvGrpSpPr>
          <p:cNvPr id="214" name="그룹 213"/>
          <p:cNvGrpSpPr/>
          <p:nvPr/>
        </p:nvGrpSpPr>
        <p:grpSpPr>
          <a:xfrm>
            <a:off x="2882953" y="4471171"/>
            <a:ext cx="1296144" cy="1359409"/>
            <a:chOff x="683568" y="4805895"/>
            <a:chExt cx="1296144" cy="1359409"/>
          </a:xfrm>
        </p:grpSpPr>
        <p:sp>
          <p:nvSpPr>
            <p:cNvPr id="215" name="직사각형 214"/>
            <p:cNvSpPr/>
            <p:nvPr/>
          </p:nvSpPr>
          <p:spPr bwMode="auto">
            <a:xfrm>
              <a:off x="683568" y="4805895"/>
              <a:ext cx="1296144" cy="1359409"/>
            </a:xfrm>
            <a:prstGeom prst="rect">
              <a:avLst/>
            </a:prstGeom>
            <a:noFill/>
            <a:ln w="158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100" b="1" dirty="0">
                  <a:latin typeface="Times New Roman" pitchFamily="18" charset="0"/>
                  <a:ea typeface="굴림" pitchFamily="50" charset="-127"/>
                </a:rPr>
                <a:t>Monitoring</a:t>
              </a:r>
            </a:p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altLang="ko-KR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굴림" pitchFamily="50" charset="-127"/>
              </a:endParaRPr>
            </a:p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altLang="ko-KR" sz="1100" b="1" dirty="0">
                <a:latin typeface="Times New Roman" pitchFamily="18" charset="0"/>
                <a:ea typeface="굴림" pitchFamily="50" charset="-127"/>
              </a:endParaRPr>
            </a:p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altLang="ko-KR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굴림" pitchFamily="50" charset="-127"/>
              </a:endParaRPr>
            </a:p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altLang="ko-KR" sz="1100" b="1" dirty="0">
                <a:latin typeface="Times New Roman" pitchFamily="18" charset="0"/>
                <a:ea typeface="굴림" pitchFamily="50" charset="-127"/>
              </a:endParaRPr>
            </a:p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altLang="ko-KR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굴림" pitchFamily="50" charset="-127"/>
              </a:endParaRPr>
            </a:p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altLang="ko-KR" sz="1100" b="1" dirty="0">
                <a:latin typeface="Times New Roman" pitchFamily="18" charset="0"/>
                <a:ea typeface="굴림" pitchFamily="50" charset="-127"/>
              </a:endParaRPr>
            </a:p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altLang="ko-KR" sz="1100" b="1" dirty="0"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216" name="직사각형 215"/>
            <p:cNvSpPr/>
            <p:nvPr/>
          </p:nvSpPr>
          <p:spPr bwMode="auto">
            <a:xfrm>
              <a:off x="854720" y="5046096"/>
              <a:ext cx="994045" cy="188842"/>
            </a:xfrm>
            <a:prstGeom prst="rect">
              <a:avLst/>
            </a:prstGeom>
            <a:noFill/>
            <a:ln w="158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900" b="1" dirty="0">
                  <a:latin typeface="Times New Roman" pitchFamily="18" charset="0"/>
                  <a:ea typeface="굴림" pitchFamily="50" charset="-127"/>
                </a:rPr>
                <a:t>Discovery</a:t>
              </a:r>
              <a:endParaRPr kumimoji="0" lang="ko-KR" altLang="en-US" sz="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217" name="직사각형 216"/>
            <p:cNvSpPr/>
            <p:nvPr/>
          </p:nvSpPr>
          <p:spPr bwMode="auto">
            <a:xfrm>
              <a:off x="854720" y="5325043"/>
              <a:ext cx="994045" cy="188842"/>
            </a:xfrm>
            <a:prstGeom prst="rect">
              <a:avLst/>
            </a:prstGeom>
            <a:noFill/>
            <a:ln w="158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900" b="1" dirty="0">
                  <a:latin typeface="Times New Roman" pitchFamily="18" charset="0"/>
                  <a:ea typeface="굴림" pitchFamily="50" charset="-127"/>
                </a:rPr>
                <a:t>Energy</a:t>
              </a:r>
              <a:endParaRPr kumimoji="0" lang="ko-KR" altLang="en-US" sz="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218" name="직사각형 217"/>
            <p:cNvSpPr/>
            <p:nvPr/>
          </p:nvSpPr>
          <p:spPr bwMode="auto">
            <a:xfrm>
              <a:off x="854720" y="5628625"/>
              <a:ext cx="994045" cy="188842"/>
            </a:xfrm>
            <a:prstGeom prst="rect">
              <a:avLst/>
            </a:prstGeom>
            <a:noFill/>
            <a:ln w="158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900" b="1" dirty="0">
                  <a:latin typeface="Times New Roman" pitchFamily="18" charset="0"/>
                  <a:ea typeface="굴림" pitchFamily="50" charset="-127"/>
                </a:rPr>
                <a:t>Topology</a:t>
              </a:r>
              <a:endParaRPr kumimoji="0" lang="ko-KR" altLang="en-US" sz="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219" name="직사각형 218"/>
            <p:cNvSpPr/>
            <p:nvPr/>
          </p:nvSpPr>
          <p:spPr bwMode="auto">
            <a:xfrm>
              <a:off x="856399" y="5923643"/>
              <a:ext cx="994045" cy="188842"/>
            </a:xfrm>
            <a:prstGeom prst="rect">
              <a:avLst/>
            </a:prstGeom>
            <a:noFill/>
            <a:ln w="158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8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굴림" pitchFamily="50" charset="-127"/>
                </a:rPr>
                <a:t>Etc …</a:t>
              </a:r>
              <a:endParaRPr kumimoji="0" lang="ko-KR" altLang="en-US" sz="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굴림" pitchFamily="50" charset="-127"/>
              </a:endParaRPr>
            </a:p>
          </p:txBody>
        </p:sp>
      </p:grpSp>
      <p:grpSp>
        <p:nvGrpSpPr>
          <p:cNvPr id="220" name="그룹 219"/>
          <p:cNvGrpSpPr/>
          <p:nvPr/>
        </p:nvGrpSpPr>
        <p:grpSpPr>
          <a:xfrm>
            <a:off x="4908120" y="4484759"/>
            <a:ext cx="1296144" cy="1359409"/>
            <a:chOff x="683568" y="4805895"/>
            <a:chExt cx="1296144" cy="1359409"/>
          </a:xfrm>
        </p:grpSpPr>
        <p:sp>
          <p:nvSpPr>
            <p:cNvPr id="221" name="직사각형 220"/>
            <p:cNvSpPr/>
            <p:nvPr/>
          </p:nvSpPr>
          <p:spPr bwMode="auto">
            <a:xfrm>
              <a:off x="683568" y="4805895"/>
              <a:ext cx="1296144" cy="1359409"/>
            </a:xfrm>
            <a:prstGeom prst="rect">
              <a:avLst/>
            </a:prstGeom>
            <a:noFill/>
            <a:ln w="158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100" b="1" dirty="0">
                  <a:latin typeface="Times New Roman" pitchFamily="18" charset="0"/>
                  <a:ea typeface="굴림" pitchFamily="50" charset="-127"/>
                </a:rPr>
                <a:t>Control</a:t>
              </a:r>
            </a:p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altLang="ko-KR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굴림" pitchFamily="50" charset="-127"/>
              </a:endParaRPr>
            </a:p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altLang="ko-KR" sz="1100" b="1" dirty="0">
                <a:latin typeface="Times New Roman" pitchFamily="18" charset="0"/>
                <a:ea typeface="굴림" pitchFamily="50" charset="-127"/>
              </a:endParaRPr>
            </a:p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altLang="ko-KR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굴림" pitchFamily="50" charset="-127"/>
              </a:endParaRPr>
            </a:p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altLang="ko-KR" sz="1100" b="1" dirty="0">
                <a:latin typeface="Times New Roman" pitchFamily="18" charset="0"/>
                <a:ea typeface="굴림" pitchFamily="50" charset="-127"/>
              </a:endParaRPr>
            </a:p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altLang="ko-KR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굴림" pitchFamily="50" charset="-127"/>
              </a:endParaRPr>
            </a:p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altLang="ko-KR" sz="1100" b="1" dirty="0">
                <a:latin typeface="Times New Roman" pitchFamily="18" charset="0"/>
                <a:ea typeface="굴림" pitchFamily="50" charset="-127"/>
              </a:endParaRPr>
            </a:p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altLang="ko-KR" sz="1100" b="1" dirty="0"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222" name="직사각형 221"/>
            <p:cNvSpPr/>
            <p:nvPr/>
          </p:nvSpPr>
          <p:spPr bwMode="auto">
            <a:xfrm>
              <a:off x="843877" y="5878910"/>
              <a:ext cx="994045" cy="188842"/>
            </a:xfrm>
            <a:prstGeom prst="rect">
              <a:avLst/>
            </a:prstGeom>
            <a:noFill/>
            <a:ln w="158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900" b="1" dirty="0">
                  <a:latin typeface="Times New Roman" pitchFamily="18" charset="0"/>
                  <a:ea typeface="굴림" pitchFamily="50" charset="-127"/>
                </a:rPr>
                <a:t>…</a:t>
              </a:r>
              <a:endParaRPr kumimoji="0" lang="ko-KR" altLang="en-US" sz="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223" name="직사각형 222"/>
            <p:cNvSpPr/>
            <p:nvPr/>
          </p:nvSpPr>
          <p:spPr bwMode="auto">
            <a:xfrm>
              <a:off x="854720" y="5325043"/>
              <a:ext cx="994045" cy="188842"/>
            </a:xfrm>
            <a:prstGeom prst="rect">
              <a:avLst/>
            </a:prstGeom>
            <a:noFill/>
            <a:ln w="158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8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굴림" pitchFamily="50" charset="-127"/>
                </a:rPr>
                <a:t>…</a:t>
              </a:r>
              <a:endParaRPr kumimoji="0" lang="ko-KR" altLang="en-US" sz="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224" name="직사각형 223"/>
            <p:cNvSpPr/>
            <p:nvPr/>
          </p:nvSpPr>
          <p:spPr bwMode="auto">
            <a:xfrm>
              <a:off x="854720" y="5045424"/>
              <a:ext cx="994045" cy="188842"/>
            </a:xfrm>
            <a:prstGeom prst="rect">
              <a:avLst/>
            </a:prstGeom>
            <a:noFill/>
            <a:ln w="158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900" b="1" dirty="0">
                  <a:latin typeface="Times New Roman" pitchFamily="18" charset="0"/>
                  <a:ea typeface="굴림" pitchFamily="50" charset="-127"/>
                </a:rPr>
                <a:t>Demand Response</a:t>
              </a:r>
              <a:endParaRPr kumimoji="0" lang="ko-KR" altLang="en-US" sz="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225" name="직사각형 224"/>
            <p:cNvSpPr/>
            <p:nvPr/>
          </p:nvSpPr>
          <p:spPr bwMode="auto">
            <a:xfrm>
              <a:off x="851083" y="5592517"/>
              <a:ext cx="994045" cy="188842"/>
            </a:xfrm>
            <a:prstGeom prst="rect">
              <a:avLst/>
            </a:prstGeom>
            <a:noFill/>
            <a:ln w="158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8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굴림" pitchFamily="50" charset="-127"/>
                </a:rPr>
                <a:t>Predictions</a:t>
              </a:r>
              <a:endParaRPr kumimoji="0" lang="ko-KR" altLang="en-US" sz="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굴림" pitchFamily="50" charset="-127"/>
              </a:endParaRPr>
            </a:p>
          </p:txBody>
        </p:sp>
      </p:grpSp>
      <p:grpSp>
        <p:nvGrpSpPr>
          <p:cNvPr id="226" name="그룹 225"/>
          <p:cNvGrpSpPr/>
          <p:nvPr/>
        </p:nvGrpSpPr>
        <p:grpSpPr>
          <a:xfrm>
            <a:off x="6933286" y="4450006"/>
            <a:ext cx="1296144" cy="1359409"/>
            <a:chOff x="683568" y="4805895"/>
            <a:chExt cx="1296144" cy="1359409"/>
          </a:xfrm>
        </p:grpSpPr>
        <p:sp>
          <p:nvSpPr>
            <p:cNvPr id="227" name="직사각형 226"/>
            <p:cNvSpPr/>
            <p:nvPr/>
          </p:nvSpPr>
          <p:spPr bwMode="auto">
            <a:xfrm>
              <a:off x="683568" y="4805895"/>
              <a:ext cx="1296144" cy="1359409"/>
            </a:xfrm>
            <a:prstGeom prst="rect">
              <a:avLst/>
            </a:prstGeom>
            <a:noFill/>
            <a:ln w="158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100" b="1" dirty="0">
                  <a:latin typeface="Times New Roman" pitchFamily="18" charset="0"/>
                  <a:ea typeface="굴림" pitchFamily="50" charset="-127"/>
                </a:rPr>
                <a:t>Scheduling</a:t>
              </a:r>
            </a:p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altLang="ko-KR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굴림" pitchFamily="50" charset="-127"/>
              </a:endParaRPr>
            </a:p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altLang="ko-KR" sz="1100" b="1" dirty="0">
                <a:latin typeface="Times New Roman" pitchFamily="18" charset="0"/>
                <a:ea typeface="굴림" pitchFamily="50" charset="-127"/>
              </a:endParaRPr>
            </a:p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altLang="ko-KR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굴림" pitchFamily="50" charset="-127"/>
              </a:endParaRPr>
            </a:p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altLang="ko-KR" sz="1100" b="1" dirty="0">
                <a:latin typeface="Times New Roman" pitchFamily="18" charset="0"/>
                <a:ea typeface="굴림" pitchFamily="50" charset="-127"/>
              </a:endParaRPr>
            </a:p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altLang="ko-KR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굴림" pitchFamily="50" charset="-127"/>
              </a:endParaRPr>
            </a:p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altLang="ko-KR" sz="1100" b="1" dirty="0">
                <a:latin typeface="Times New Roman" pitchFamily="18" charset="0"/>
                <a:ea typeface="굴림" pitchFamily="50" charset="-127"/>
              </a:endParaRPr>
            </a:p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altLang="ko-KR" sz="1100" b="1" dirty="0"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228" name="직사각형 227"/>
            <p:cNvSpPr/>
            <p:nvPr/>
          </p:nvSpPr>
          <p:spPr bwMode="auto">
            <a:xfrm>
              <a:off x="854720" y="5046096"/>
              <a:ext cx="994045" cy="188842"/>
            </a:xfrm>
            <a:prstGeom prst="rect">
              <a:avLst/>
            </a:prstGeom>
            <a:noFill/>
            <a:ln w="158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900" b="1" dirty="0">
                  <a:latin typeface="Times New Roman" pitchFamily="18" charset="0"/>
                  <a:ea typeface="굴림" pitchFamily="50" charset="-127"/>
                </a:rPr>
                <a:t>Optimization</a:t>
              </a:r>
              <a:endParaRPr kumimoji="0" lang="ko-KR" altLang="en-US" sz="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229" name="직사각형 228"/>
            <p:cNvSpPr/>
            <p:nvPr/>
          </p:nvSpPr>
          <p:spPr bwMode="auto">
            <a:xfrm>
              <a:off x="854720" y="5325043"/>
              <a:ext cx="994045" cy="188842"/>
            </a:xfrm>
            <a:prstGeom prst="rect">
              <a:avLst/>
            </a:prstGeom>
            <a:noFill/>
            <a:ln w="158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900" b="1" dirty="0">
                  <a:latin typeface="Times New Roman" pitchFamily="18" charset="0"/>
                  <a:ea typeface="굴림" pitchFamily="50" charset="-127"/>
                </a:rPr>
                <a:t>Pattern Recognizer</a:t>
              </a:r>
              <a:endParaRPr kumimoji="0" lang="ko-KR" altLang="en-US" sz="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230" name="직사각형 229"/>
            <p:cNvSpPr/>
            <p:nvPr/>
          </p:nvSpPr>
          <p:spPr bwMode="auto">
            <a:xfrm>
              <a:off x="854720" y="5628625"/>
              <a:ext cx="994045" cy="188842"/>
            </a:xfrm>
            <a:prstGeom prst="rect">
              <a:avLst/>
            </a:prstGeom>
            <a:noFill/>
            <a:ln w="158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900" b="1" dirty="0">
                  <a:latin typeface="Times New Roman" pitchFamily="18" charset="0"/>
                  <a:ea typeface="굴림" pitchFamily="50" charset="-127"/>
                </a:rPr>
                <a:t>Reservation</a:t>
              </a:r>
              <a:endParaRPr kumimoji="0" lang="ko-KR" altLang="en-US" sz="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231" name="직사각형 230"/>
            <p:cNvSpPr/>
            <p:nvPr/>
          </p:nvSpPr>
          <p:spPr bwMode="auto">
            <a:xfrm>
              <a:off x="856399" y="5923643"/>
              <a:ext cx="994045" cy="188842"/>
            </a:xfrm>
            <a:prstGeom prst="rect">
              <a:avLst/>
            </a:prstGeom>
            <a:noFill/>
            <a:ln w="158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8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굴림" pitchFamily="50" charset="-127"/>
                </a:rPr>
                <a:t>Artificial Intelligence</a:t>
              </a:r>
              <a:endParaRPr kumimoji="0" lang="ko-KR" altLang="en-US" sz="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굴림" pitchFamily="50" charset="-127"/>
              </a:endParaRPr>
            </a:p>
          </p:txBody>
        </p:sp>
      </p:grpSp>
      <p:cxnSp>
        <p:nvCxnSpPr>
          <p:cNvPr id="232" name="직선 화살표 연결선 231"/>
          <p:cNvCxnSpPr/>
          <p:nvPr/>
        </p:nvCxnSpPr>
        <p:spPr bwMode="auto">
          <a:xfrm rot="5400000" flipH="1" flipV="1">
            <a:off x="2345798" y="6138739"/>
            <a:ext cx="214314" cy="1588"/>
          </a:xfrm>
          <a:prstGeom prst="straightConnector1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34" name="직사각형 233"/>
          <p:cNvSpPr/>
          <p:nvPr/>
        </p:nvSpPr>
        <p:spPr>
          <a:xfrm>
            <a:off x="523334" y="6309235"/>
            <a:ext cx="1285884" cy="35719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LED</a:t>
            </a:r>
            <a:endParaRPr lang="ko-KR" altLang="en-US" sz="12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5" name="직사각형 234"/>
          <p:cNvSpPr/>
          <p:nvPr/>
        </p:nvSpPr>
        <p:spPr>
          <a:xfrm>
            <a:off x="2173921" y="6307767"/>
            <a:ext cx="1285884" cy="35719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PV</a:t>
            </a:r>
            <a:endParaRPr lang="ko-KR" altLang="en-US" sz="12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6" name="직사각형 235"/>
          <p:cNvSpPr/>
          <p:nvPr/>
        </p:nvSpPr>
        <p:spPr>
          <a:xfrm>
            <a:off x="3824508" y="6306299"/>
            <a:ext cx="1285884" cy="35719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ESS</a:t>
            </a:r>
            <a:endParaRPr lang="ko-KR" altLang="en-US" sz="12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7" name="직사각형 236"/>
          <p:cNvSpPr/>
          <p:nvPr/>
        </p:nvSpPr>
        <p:spPr>
          <a:xfrm>
            <a:off x="5475095" y="6310703"/>
            <a:ext cx="1285884" cy="35719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Recloser</a:t>
            </a:r>
            <a:endParaRPr lang="ko-KR" altLang="en-US" sz="12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9" name="직사각형 238"/>
          <p:cNvSpPr/>
          <p:nvPr/>
        </p:nvSpPr>
        <p:spPr>
          <a:xfrm>
            <a:off x="451896" y="6057775"/>
            <a:ext cx="8217670" cy="75161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3" name="직사각형 242"/>
          <p:cNvSpPr/>
          <p:nvPr/>
        </p:nvSpPr>
        <p:spPr>
          <a:xfrm>
            <a:off x="7125681" y="6312170"/>
            <a:ext cx="1285884" cy="35719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Resource</a:t>
            </a:r>
            <a:endParaRPr lang="ko-KR" altLang="en-US" sz="12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130468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F13F5CC-B8E9-482F-A016-6EE14B7359EE}" type="slidenum">
              <a:rPr lang="ko-KR" altLang="en-US" smtClean="0"/>
              <a:pPr>
                <a:defRPr/>
              </a:pPr>
              <a:t>56</a:t>
            </a:fld>
            <a:endParaRPr lang="ko-KR" altLang="en-US"/>
          </a:p>
        </p:txBody>
      </p:sp>
      <p:sp>
        <p:nvSpPr>
          <p:cNvPr id="6" name="标题 1"/>
          <p:cNvSpPr>
            <a:spLocks noGrp="1"/>
          </p:cNvSpPr>
          <p:nvPr>
            <p:ph type="ctrTitle"/>
          </p:nvPr>
        </p:nvSpPr>
        <p:spPr>
          <a:xfrm>
            <a:off x="-5186" y="581004"/>
            <a:ext cx="9144032" cy="3000396"/>
          </a:xfrm>
        </p:spPr>
        <p:txBody>
          <a:bodyPr/>
          <a:lstStyle/>
          <a:p>
            <a:r>
              <a:rPr lang="en-US" altLang="zh-CN" sz="2800" b="1" dirty="0" err="1">
                <a:solidFill>
                  <a:schemeClr val="tx1"/>
                </a:solidFill>
                <a:latin typeface="맑은 고딕" pitchFamily="50" charset="-127"/>
              </a:rPr>
              <a:t>EnergyFramework</a:t>
            </a:r>
            <a:endParaRPr lang="zh-CN" altLang="en-US" sz="2800" b="1" dirty="0">
              <a:solidFill>
                <a:schemeClr val="tx1"/>
              </a:solidFill>
              <a:latin typeface="맑은 고딕" pitchFamily="50" charset="-127"/>
            </a:endParaRPr>
          </a:p>
        </p:txBody>
      </p:sp>
      <p:sp>
        <p:nvSpPr>
          <p:cNvPr id="2" name="부제목 1"/>
          <p:cNvSpPr>
            <a:spLocks noGrp="1"/>
          </p:cNvSpPr>
          <p:nvPr>
            <p:ph type="subTitle" idx="1"/>
          </p:nvPr>
        </p:nvSpPr>
        <p:spPr>
          <a:xfrm>
            <a:off x="1366430" y="2705100"/>
            <a:ext cx="6400800" cy="1752600"/>
          </a:xfrm>
        </p:spPr>
        <p:txBody>
          <a:bodyPr/>
          <a:lstStyle/>
          <a:p>
            <a:r>
              <a:rPr lang="en-US" altLang="ko-KR" b="1" dirty="0"/>
              <a:t>1.4 </a:t>
            </a:r>
            <a:r>
              <a:rPr lang="ko-KR" altLang="en-US" b="1" dirty="0"/>
              <a:t>참고문헌 논문 정리</a:t>
            </a:r>
            <a:endParaRPr lang="en-US" altLang="ko-KR" b="1" dirty="0"/>
          </a:p>
          <a:p>
            <a:endParaRPr lang="en-US" altLang="ko-KR" sz="1800" dirty="0"/>
          </a:p>
          <a:p>
            <a:endParaRPr lang="en-US" altLang="ko-KR" sz="1800" dirty="0"/>
          </a:p>
        </p:txBody>
      </p:sp>
    </p:spTree>
    <p:extLst>
      <p:ext uri="{BB962C8B-B14F-4D97-AF65-F5344CB8AC3E}">
        <p14:creationId xmlns:p14="http://schemas.microsoft.com/office/powerpoint/2010/main" val="410879406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357158" y="214290"/>
            <a:ext cx="8229600" cy="838200"/>
          </a:xfrm>
        </p:spPr>
        <p:txBody>
          <a:bodyPr/>
          <a:lstStyle/>
          <a:p>
            <a:r>
              <a:rPr lang="en-US" altLang="ko-KR" sz="2400" b="1" dirty="0"/>
              <a:t>Smart Home Energy Framework : </a:t>
            </a:r>
            <a:r>
              <a:rPr lang="en-US" altLang="ko-KR" sz="1600" b="1" dirty="0"/>
              <a:t/>
            </a:r>
            <a:br>
              <a:rPr lang="en-US" altLang="ko-KR" sz="1600" b="1" dirty="0"/>
            </a:br>
            <a:r>
              <a:rPr lang="en-US" altLang="ko-KR" sz="1400" b="1" dirty="0"/>
              <a:t>1.4 </a:t>
            </a:r>
            <a:r>
              <a:rPr lang="ko-KR" altLang="en-US" sz="1400" b="1" dirty="0"/>
              <a:t>참고문헌 </a:t>
            </a:r>
            <a:r>
              <a:rPr lang="en-US" altLang="ko-KR" sz="1400" b="1" dirty="0"/>
              <a:t>- </a:t>
            </a:r>
            <a:r>
              <a:rPr lang="ko-KR" altLang="en-US" sz="1400" b="1" dirty="0"/>
              <a:t>수요반응 및 스마트 그리드 기술에 관한 연구 </a:t>
            </a:r>
            <a:r>
              <a:rPr lang="en-US" altLang="ko-KR" sz="1400" b="1" dirty="0"/>
              <a:t>(1/3)</a:t>
            </a:r>
            <a:endParaRPr lang="ko-KR" altLang="en-US" sz="1600" dirty="0"/>
          </a:p>
        </p:txBody>
      </p:sp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357158" y="1500174"/>
          <a:ext cx="8358244" cy="485343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988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158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4352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713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제목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내용</a:t>
                      </a:r>
                      <a:r>
                        <a:rPr lang="en-US" altLang="ko-KR" sz="1500" baseline="0" dirty="0"/>
                        <a:t> </a:t>
                      </a:r>
                      <a:r>
                        <a:rPr lang="ko-KR" altLang="en-US" sz="1500" baseline="0" dirty="0"/>
                        <a:t>및 범위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결론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8051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dirty="0" err="1"/>
                        <a:t>스마트그리드에서</a:t>
                      </a:r>
                      <a:r>
                        <a:rPr lang="ko-KR" altLang="en-US" sz="800" dirty="0"/>
                        <a:t> 블랙아웃을 방지하기 위한 에너지 스케줄링 스키마에 의한 성능분석</a:t>
                      </a:r>
                      <a:r>
                        <a:rPr lang="en-US" altLang="ko-KR" sz="800" dirty="0"/>
                        <a:t>(</a:t>
                      </a:r>
                      <a:r>
                        <a:rPr lang="ko-KR" altLang="en-US" sz="800" dirty="0" err="1"/>
                        <a:t>델핀</a:t>
                      </a:r>
                      <a:r>
                        <a:rPr lang="en-US" altLang="ko-KR" sz="800" dirty="0"/>
                        <a:t>)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dirty="0"/>
                        <a:t>블랙아웃 문제점과 화석연료가 부족함</a:t>
                      </a:r>
                      <a:endParaRPr lang="en-US" altLang="ko-KR" sz="800" dirty="0"/>
                    </a:p>
                    <a:p>
                      <a:pPr algn="l" latinLnBrk="1"/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→EMS</a:t>
                      </a:r>
                      <a:r>
                        <a:rPr lang="ko-KR" altLang="en-US" sz="800" b="1" dirty="0">
                          <a:solidFill>
                            <a:srgbClr val="FF0000"/>
                          </a:solidFill>
                        </a:rPr>
                        <a:t>을 통해서 에너지 수요 관리</a:t>
                      </a:r>
                      <a:endParaRPr lang="en-US" altLang="ko-KR" sz="800" b="1" dirty="0">
                        <a:solidFill>
                          <a:srgbClr val="FF0000"/>
                        </a:solidFill>
                      </a:endParaRPr>
                    </a:p>
                    <a:p>
                      <a:pPr algn="l" latinLnBrk="1"/>
                      <a:r>
                        <a:rPr lang="ko-KR" altLang="en-US" sz="800" dirty="0"/>
                        <a:t>블랙아웃을 방지하기 위해 </a:t>
                      </a:r>
                      <a:r>
                        <a:rPr lang="en-US" altLang="ko-KR" sz="800" dirty="0"/>
                        <a:t>3</a:t>
                      </a:r>
                      <a:r>
                        <a:rPr lang="ko-KR" altLang="en-US" sz="800" dirty="0"/>
                        <a:t>가지 솔루션을 제시</a:t>
                      </a:r>
                      <a:endParaRPr lang="en-US" altLang="ko-KR" sz="800" dirty="0"/>
                    </a:p>
                    <a:p>
                      <a:pPr algn="l" latinLnBrk="1"/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- Negotiation Method</a:t>
                      </a:r>
                    </a:p>
                    <a:p>
                      <a:pPr algn="l" latinLnBrk="1"/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- ESS(Energy Storage System)</a:t>
                      </a:r>
                    </a:p>
                    <a:p>
                      <a:pPr algn="l" latinLnBrk="1"/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- </a:t>
                      </a:r>
                      <a:r>
                        <a:rPr lang="en-US" altLang="ko-KR" sz="800" b="1" dirty="0" err="1">
                          <a:solidFill>
                            <a:srgbClr val="FF0000"/>
                          </a:solidFill>
                        </a:rPr>
                        <a:t>Shiftable</a:t>
                      </a:r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 Appliance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ESS</a:t>
                      </a:r>
                      <a:r>
                        <a:rPr lang="ko-KR" altLang="en-US" sz="800" dirty="0"/>
                        <a:t>를 사용하면 전력 수요가 사용 가능한 임계 값보다 높을 때 배터리에 저장된 전력 저장소를 사용할 수 있다</a:t>
                      </a:r>
                      <a:r>
                        <a:rPr lang="en-US" altLang="ko-KR" sz="800" dirty="0"/>
                        <a:t>. </a:t>
                      </a:r>
                    </a:p>
                    <a:p>
                      <a:pPr algn="l" latinLnBrk="1"/>
                      <a:r>
                        <a:rPr lang="ko-KR" altLang="en-US" sz="800" dirty="0"/>
                        <a:t>수요가 높을 때 한 개 이상의 </a:t>
                      </a:r>
                      <a:r>
                        <a:rPr lang="en-US" altLang="ko-KR" sz="800" dirty="0" err="1"/>
                        <a:t>Shiftable</a:t>
                      </a:r>
                      <a:r>
                        <a:rPr lang="en-US" altLang="ko-KR" sz="800" dirty="0"/>
                        <a:t> Appliance</a:t>
                      </a:r>
                      <a:r>
                        <a:rPr lang="ko-KR" altLang="en-US" sz="800" dirty="0"/>
                        <a:t>이 가동되어야 할 때</a:t>
                      </a:r>
                      <a:r>
                        <a:rPr lang="en-US" altLang="ko-KR" sz="800" dirty="0"/>
                        <a:t>, </a:t>
                      </a:r>
                      <a:r>
                        <a:rPr lang="ko-KR" altLang="en-US" sz="800" dirty="0"/>
                        <a:t>다른 </a:t>
                      </a:r>
                      <a:r>
                        <a:rPr lang="en-US" altLang="ko-KR" sz="800" b="1" dirty="0" err="1">
                          <a:solidFill>
                            <a:srgbClr val="FF0000"/>
                          </a:solidFill>
                        </a:rPr>
                        <a:t>Shiftable</a:t>
                      </a:r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 Appliance</a:t>
                      </a:r>
                      <a:r>
                        <a:rPr lang="ko-KR" altLang="en-US" sz="800" dirty="0"/>
                        <a:t>에 가용 전력을 할당 할 수 있다</a:t>
                      </a:r>
                      <a:r>
                        <a:rPr lang="en-US" altLang="ko-KR" sz="800" dirty="0"/>
                        <a:t>.(</a:t>
                      </a:r>
                      <a:r>
                        <a:rPr lang="ko-KR" altLang="en-US" sz="800" dirty="0"/>
                        <a:t>차단 </a:t>
                      </a:r>
                      <a:r>
                        <a:rPr lang="ko-KR" altLang="en-US" sz="800" dirty="0" err="1"/>
                        <a:t>값이용</a:t>
                      </a:r>
                      <a:r>
                        <a:rPr lang="en-US" altLang="ko-KR" sz="800" dirty="0"/>
                        <a:t>)</a:t>
                      </a:r>
                    </a:p>
                    <a:p>
                      <a:pPr algn="l" latinLnBrk="1"/>
                      <a:r>
                        <a:rPr lang="ko-KR" altLang="en-US" sz="800" b="1" dirty="0">
                          <a:solidFill>
                            <a:srgbClr val="FF0000"/>
                          </a:solidFill>
                        </a:rPr>
                        <a:t>협상 방법</a:t>
                      </a:r>
                      <a:r>
                        <a:rPr lang="ko-KR" altLang="en-US" sz="800" dirty="0"/>
                        <a:t>을 구현할 때 각 </a:t>
                      </a:r>
                      <a:r>
                        <a:rPr lang="ko-KR" altLang="en-US" sz="800" dirty="0" err="1"/>
                        <a:t>게이트웨이</a:t>
                      </a:r>
                      <a:r>
                        <a:rPr lang="ko-KR" altLang="en-US" sz="800" dirty="0"/>
                        <a:t> 동적 임계 값은 사용자 전력 요구량과 다른 사용자의 전력 소비량에 따라 변경한다</a:t>
                      </a:r>
                      <a:r>
                        <a:rPr lang="en-US" altLang="ko-KR" sz="800" dirty="0"/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08051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/>
                        <a:t>OpenADR </a:t>
                      </a:r>
                      <a:r>
                        <a:rPr lang="ko-KR" altLang="en-US" sz="800" dirty="0"/>
                        <a:t>기반의 실시간 </a:t>
                      </a:r>
                      <a:r>
                        <a:rPr lang="en-US" altLang="ko-KR" sz="800" dirty="0"/>
                        <a:t>VEN </a:t>
                      </a:r>
                      <a:r>
                        <a:rPr lang="ko-KR" altLang="en-US" sz="800" dirty="0"/>
                        <a:t>스마트 </a:t>
                      </a:r>
                      <a:r>
                        <a:rPr lang="ko-KR" altLang="en-US" sz="800" dirty="0" err="1"/>
                        <a:t>게이트웨이</a:t>
                      </a:r>
                      <a:r>
                        <a:rPr lang="ko-KR" altLang="en-US" sz="800" dirty="0"/>
                        <a:t> 프로토콜 개발과 에너지 최적화</a:t>
                      </a:r>
                      <a:endParaRPr lang="en-US" altLang="ko-KR" sz="800" dirty="0"/>
                    </a:p>
                    <a:p>
                      <a:pPr algn="l" latinLnBrk="1"/>
                      <a:r>
                        <a:rPr lang="en-US" altLang="ko-KR" sz="800" dirty="0"/>
                        <a:t>(</a:t>
                      </a:r>
                      <a:r>
                        <a:rPr lang="ko-KR" altLang="en-US" sz="800" dirty="0"/>
                        <a:t>장병욱</a:t>
                      </a:r>
                      <a:r>
                        <a:rPr lang="en-US" altLang="ko-KR" sz="800" dirty="0"/>
                        <a:t>)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 err="1"/>
                        <a:t>OpenWRT</a:t>
                      </a:r>
                      <a:r>
                        <a:rPr lang="ko-KR" altLang="en-US" sz="800" dirty="0"/>
                        <a:t>에 </a:t>
                      </a:r>
                      <a:r>
                        <a:rPr lang="en-US" altLang="ko-KR" sz="800" dirty="0"/>
                        <a:t>VEN</a:t>
                      </a:r>
                      <a:r>
                        <a:rPr lang="ko-KR" altLang="en-US" sz="800" dirty="0"/>
                        <a:t>과 </a:t>
                      </a:r>
                      <a:r>
                        <a:rPr lang="en-US" altLang="ko-KR" sz="800" dirty="0"/>
                        <a:t>EMA</a:t>
                      </a:r>
                      <a:r>
                        <a:rPr lang="ko-KR" altLang="en-US" sz="800" dirty="0"/>
                        <a:t>을 올려서</a:t>
                      </a:r>
                      <a:endParaRPr lang="en-US" altLang="ko-KR" sz="800" dirty="0"/>
                    </a:p>
                    <a:p>
                      <a:pPr algn="l" latinLnBrk="1"/>
                      <a:r>
                        <a:rPr lang="en-US" altLang="ko-KR" sz="800" dirty="0"/>
                        <a:t>EMS ,VTN</a:t>
                      </a:r>
                      <a:r>
                        <a:rPr lang="ko-KR" altLang="en-US" sz="800" dirty="0"/>
                        <a:t>과 </a:t>
                      </a:r>
                      <a:r>
                        <a:rPr lang="ko-KR" altLang="en-US" sz="800" b="1" dirty="0">
                          <a:solidFill>
                            <a:srgbClr val="FF0000"/>
                          </a:solidFill>
                        </a:rPr>
                        <a:t>수요관리 및 디바이스 관리</a:t>
                      </a:r>
                      <a:endParaRPr lang="en-US" altLang="ko-KR" sz="800" b="1" dirty="0">
                        <a:solidFill>
                          <a:srgbClr val="FF0000"/>
                        </a:solidFill>
                      </a:endParaRPr>
                    </a:p>
                    <a:p>
                      <a:pPr algn="l" latinLnBrk="1"/>
                      <a:r>
                        <a:rPr lang="ko-KR" altLang="en-US" sz="800" b="1" dirty="0">
                          <a:solidFill>
                            <a:srgbClr val="FF0000"/>
                          </a:solidFill>
                        </a:rPr>
                        <a:t>에너지 최적화</a:t>
                      </a:r>
                      <a:r>
                        <a:rPr lang="ko-KR" altLang="en-US" sz="800" dirty="0"/>
                        <a:t>를 하기 위해서 우선순위 게임이론을 활용함</a:t>
                      </a:r>
                      <a:r>
                        <a:rPr lang="en-US" altLang="ko-KR" sz="800" dirty="0"/>
                        <a:t>.</a:t>
                      </a:r>
                    </a:p>
                    <a:p>
                      <a:pPr algn="l" latinLnBrk="1"/>
                      <a:r>
                        <a:rPr lang="en-US" altLang="ko-KR" sz="800" dirty="0"/>
                        <a:t>(</a:t>
                      </a:r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DR</a:t>
                      </a:r>
                      <a:r>
                        <a:rPr lang="ko-KR" altLang="en-US" sz="800" b="1" dirty="0">
                          <a:solidFill>
                            <a:srgbClr val="FF0000"/>
                          </a:solidFill>
                        </a:rPr>
                        <a:t>서비스 환경이 단순히 전력사업자와 제공자</a:t>
                      </a:r>
                      <a:r>
                        <a:rPr lang="ko-KR" altLang="en-US" sz="800" dirty="0"/>
                        <a:t>에서 벗어나 사용자 에너지 만족도나 사용량을 관리 할 수 있는 통합서비스를 제공해주는 기기로 삼을 수 있다</a:t>
                      </a:r>
                      <a:r>
                        <a:rPr lang="en-US" altLang="ko-KR" sz="800" dirty="0"/>
                        <a:t>.)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dirty="0"/>
                        <a:t>스마트 </a:t>
                      </a:r>
                      <a:r>
                        <a:rPr lang="ko-KR" altLang="en-US" sz="800" dirty="0" err="1"/>
                        <a:t>게이트웨이를</a:t>
                      </a:r>
                      <a:r>
                        <a:rPr lang="ko-KR" altLang="en-US" sz="800" dirty="0"/>
                        <a:t> 활용하여 각각의 </a:t>
                      </a:r>
                      <a:r>
                        <a:rPr lang="ko-KR" altLang="en-US" sz="800" dirty="0" err="1"/>
                        <a:t>시간별</a:t>
                      </a:r>
                      <a:r>
                        <a:rPr lang="ko-KR" altLang="en-US" sz="800" dirty="0"/>
                        <a:t>  무작위 확률에 디바이스 요청이 이루어지도록 실험하였다</a:t>
                      </a:r>
                      <a:r>
                        <a:rPr lang="en-US" altLang="ko-KR" sz="800" dirty="0"/>
                        <a:t>. </a:t>
                      </a:r>
                      <a:r>
                        <a:rPr lang="ko-KR" altLang="en-US" sz="800" dirty="0"/>
                        <a:t>결과는 우선순위선택 보다 게임이론이 사용요구량에 맞춰 사용량이 조금 더 차별화할 수 있다는 결과를 얻음</a:t>
                      </a:r>
                    </a:p>
                    <a:p>
                      <a:pPr algn="l" latinLnBrk="1"/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DR</a:t>
                      </a:r>
                      <a:r>
                        <a:rPr lang="ko-KR" altLang="en-US" sz="800" b="1" dirty="0">
                          <a:solidFill>
                            <a:srgbClr val="FF0000"/>
                          </a:solidFill>
                        </a:rPr>
                        <a:t>환경에서의 스마트 </a:t>
                      </a:r>
                      <a:r>
                        <a:rPr lang="ko-KR" altLang="en-US" sz="800" b="1" dirty="0" err="1">
                          <a:solidFill>
                            <a:srgbClr val="FF0000"/>
                          </a:solidFill>
                        </a:rPr>
                        <a:t>게이트웨이를</a:t>
                      </a:r>
                      <a:r>
                        <a:rPr lang="ko-KR" altLang="en-US" sz="800" b="1" dirty="0">
                          <a:solidFill>
                            <a:srgbClr val="FF0000"/>
                          </a:solidFill>
                        </a:rPr>
                        <a:t> 구현하고 이에 대한 에너지 스케줄링 환경을 만들어 실제 </a:t>
                      </a:r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DR</a:t>
                      </a:r>
                      <a:r>
                        <a:rPr lang="ko-KR" altLang="en-US" sz="800" b="1" dirty="0">
                          <a:solidFill>
                            <a:srgbClr val="FF0000"/>
                          </a:solidFill>
                        </a:rPr>
                        <a:t>환경에서 제공하는 서비스 외에 사용자가 </a:t>
                      </a:r>
                      <a:r>
                        <a:rPr lang="ko-KR" altLang="en-US" sz="800" b="1" dirty="0" err="1">
                          <a:solidFill>
                            <a:srgbClr val="FF0000"/>
                          </a:solidFill>
                        </a:rPr>
                        <a:t>원하는서비스</a:t>
                      </a:r>
                      <a:r>
                        <a:rPr lang="ko-KR" altLang="en-US" sz="800" b="1" dirty="0">
                          <a:solidFill>
                            <a:srgbClr val="FF0000"/>
                          </a:solidFill>
                        </a:rPr>
                        <a:t> 환경을 개선</a:t>
                      </a:r>
                      <a:r>
                        <a:rPr lang="ko-KR" altLang="en-US" sz="800" dirty="0"/>
                        <a:t>할 수 있었다</a:t>
                      </a:r>
                      <a:r>
                        <a:rPr lang="en-US" altLang="ko-KR" sz="800" dirty="0"/>
                        <a:t>. 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01271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dirty="0"/>
                        <a:t>에너지 </a:t>
                      </a:r>
                      <a:r>
                        <a:rPr lang="en-US" altLang="ko-KR" sz="800" dirty="0" err="1"/>
                        <a:t>IoT</a:t>
                      </a:r>
                      <a:r>
                        <a:rPr lang="en-US" altLang="ko-KR" sz="800" dirty="0"/>
                        <a:t> </a:t>
                      </a:r>
                      <a:r>
                        <a:rPr lang="ko-KR" altLang="en-US" sz="800" dirty="0"/>
                        <a:t>환경에서 효율적인 에너지 관리를 위한 </a:t>
                      </a:r>
                      <a:r>
                        <a:rPr lang="ko-KR" altLang="en-US" sz="800" dirty="0" err="1"/>
                        <a:t>분산형</a:t>
                      </a:r>
                      <a:r>
                        <a:rPr lang="ko-KR" altLang="en-US" sz="800" dirty="0"/>
                        <a:t> 스마트 홈 에너지관리시스템 구현 및 분석에 대한 연구</a:t>
                      </a:r>
                      <a:r>
                        <a:rPr lang="en-US" altLang="ko-KR" sz="800" dirty="0"/>
                        <a:t>(</a:t>
                      </a:r>
                      <a:r>
                        <a:rPr lang="ko-KR" altLang="en-US" sz="800" dirty="0"/>
                        <a:t>김세영</a:t>
                      </a:r>
                      <a:r>
                        <a:rPr lang="en-US" altLang="ko-KR" sz="800" dirty="0"/>
                        <a:t>)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dirty="0"/>
                        <a:t>기존의 </a:t>
                      </a:r>
                      <a:r>
                        <a:rPr lang="ko-KR" altLang="en-US" sz="800" dirty="0" err="1"/>
                        <a:t>중앙집중형</a:t>
                      </a:r>
                      <a:r>
                        <a:rPr lang="ko-KR" altLang="en-US" sz="800" dirty="0"/>
                        <a:t> 에너지관리시스템은 </a:t>
                      </a:r>
                      <a:r>
                        <a:rPr lang="ko-KR" altLang="en-US" sz="800" b="1" dirty="0">
                          <a:solidFill>
                            <a:srgbClr val="FF0000"/>
                          </a:solidFill>
                        </a:rPr>
                        <a:t>에너지 </a:t>
                      </a:r>
                      <a:r>
                        <a:rPr lang="en-US" altLang="ko-KR" sz="800" b="1" dirty="0" err="1">
                          <a:solidFill>
                            <a:srgbClr val="FF0000"/>
                          </a:solidFill>
                        </a:rPr>
                        <a:t>IoT</a:t>
                      </a:r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ko-KR" altLang="en-US" sz="800" b="1" dirty="0">
                          <a:solidFill>
                            <a:srgbClr val="FF0000"/>
                          </a:solidFill>
                        </a:rPr>
                        <a:t>환경과 같이 시스템</a:t>
                      </a:r>
                      <a:r>
                        <a:rPr lang="ko-KR" altLang="en-US" sz="800" dirty="0"/>
                        <a:t>이 소형화</a:t>
                      </a:r>
                      <a:r>
                        <a:rPr lang="en-US" altLang="ko-KR" sz="800" dirty="0"/>
                        <a:t>, </a:t>
                      </a:r>
                      <a:r>
                        <a:rPr lang="ko-KR" altLang="en-US" sz="800" dirty="0"/>
                        <a:t>경량화 되는 환경에서 연결의 증가와 함께 서버의 과부화</a:t>
                      </a:r>
                      <a:r>
                        <a:rPr lang="en-US" altLang="ko-KR" sz="800" dirty="0"/>
                        <a:t>, </a:t>
                      </a:r>
                      <a:r>
                        <a:rPr lang="ko-KR" altLang="en-US" sz="800" dirty="0"/>
                        <a:t>데이터 병목 현상과 같은 원인에 의해 서비스 지연을 초래하여 실시간성이 보장되지 않을 수 있음</a:t>
                      </a:r>
                      <a:endParaRPr lang="en-US" altLang="ko-KR" sz="800" dirty="0"/>
                    </a:p>
                    <a:p>
                      <a:pPr algn="l" latinLnBrk="1"/>
                      <a:r>
                        <a:rPr lang="en-US" altLang="ko-KR" sz="800" dirty="0"/>
                        <a:t>-</a:t>
                      </a:r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VTN</a:t>
                      </a:r>
                      <a:r>
                        <a:rPr lang="ko-KR" altLang="en-US" sz="800" b="1" dirty="0">
                          <a:solidFill>
                            <a:srgbClr val="FF0000"/>
                          </a:solidFill>
                        </a:rPr>
                        <a:t>과 </a:t>
                      </a:r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EMS</a:t>
                      </a:r>
                      <a:r>
                        <a:rPr lang="ko-KR" altLang="en-US" sz="800" b="1" dirty="0">
                          <a:solidFill>
                            <a:srgbClr val="FF0000"/>
                          </a:solidFill>
                        </a:rPr>
                        <a:t>이 분리된 분산형 에너지시스템 제안</a:t>
                      </a:r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(EMS, EMA</a:t>
                      </a:r>
                      <a:r>
                        <a:rPr lang="en-US" altLang="ko-KR" sz="800" b="1" baseline="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1:1, 1:N </a:t>
                      </a:r>
                      <a:r>
                        <a:rPr lang="ko-KR" altLang="en-US" sz="800" b="1" dirty="0">
                          <a:solidFill>
                            <a:srgbClr val="FF0000"/>
                          </a:solidFill>
                        </a:rPr>
                        <a:t>구조 비교</a:t>
                      </a:r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, </a:t>
                      </a:r>
                      <a:r>
                        <a:rPr lang="en-US" altLang="ko-KR" sz="800" b="1" dirty="0" err="1">
                          <a:solidFill>
                            <a:srgbClr val="FF0000"/>
                          </a:solidFill>
                        </a:rPr>
                        <a:t>CoAP</a:t>
                      </a:r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/JSON</a:t>
                      </a:r>
                      <a:r>
                        <a:rPr lang="en-US" altLang="ko-KR" sz="800" b="1" baseline="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ko-KR" altLang="en-US" sz="800" b="1" baseline="0" dirty="0">
                          <a:solidFill>
                            <a:srgbClr val="FF0000"/>
                          </a:solidFill>
                        </a:rPr>
                        <a:t>이용</a:t>
                      </a:r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)</a:t>
                      </a:r>
                      <a:endParaRPr lang="ko-KR" altLang="en-US" sz="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dirty="0"/>
                        <a:t>에너지 </a:t>
                      </a:r>
                      <a:r>
                        <a:rPr lang="en-US" altLang="ko-KR" sz="800" dirty="0" err="1"/>
                        <a:t>IoT</a:t>
                      </a:r>
                      <a:r>
                        <a:rPr lang="en-US" altLang="ko-KR" sz="800" dirty="0"/>
                        <a:t> </a:t>
                      </a:r>
                      <a:r>
                        <a:rPr lang="ko-KR" altLang="en-US" sz="800" dirty="0"/>
                        <a:t>환경과 같이 </a:t>
                      </a:r>
                      <a:r>
                        <a:rPr lang="ko-KR" altLang="en-US" sz="800" dirty="0" err="1"/>
                        <a:t>초연결</a:t>
                      </a:r>
                      <a:r>
                        <a:rPr lang="ko-KR" altLang="en-US" sz="800" dirty="0"/>
                        <a:t> 사회로 진행되고 전력 시스템이 소형</a:t>
                      </a:r>
                      <a:r>
                        <a:rPr lang="en-US" altLang="ko-KR" sz="800" dirty="0"/>
                        <a:t>,</a:t>
                      </a:r>
                      <a:r>
                        <a:rPr lang="ko-KR" altLang="en-US" sz="800" dirty="0"/>
                        <a:t>경량화 되고 있는 사회에서 </a:t>
                      </a:r>
                      <a:r>
                        <a:rPr lang="ko-KR" altLang="en-US" sz="800" b="1" dirty="0" err="1">
                          <a:solidFill>
                            <a:srgbClr val="FF0000"/>
                          </a:solidFill>
                        </a:rPr>
                        <a:t>분산형의</a:t>
                      </a:r>
                      <a:r>
                        <a:rPr lang="ko-KR" altLang="en-US" sz="800" b="1" dirty="0">
                          <a:solidFill>
                            <a:srgbClr val="FF0000"/>
                          </a:solidFill>
                        </a:rPr>
                        <a:t> 에너지관리시스템 구조는 데이터 분산을 통해 에너지 관리의 실시간성을 보장하여 보다 더 효율적인 에너지 관리</a:t>
                      </a:r>
                      <a:r>
                        <a:rPr lang="ko-KR" altLang="en-US" sz="800" dirty="0"/>
                        <a:t>에 기여할 것으로 기대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86281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dirty="0"/>
                        <a:t>주거 공간 에너지 수요관리를 위한 </a:t>
                      </a:r>
                      <a:r>
                        <a:rPr lang="en-US" altLang="ko-KR" sz="800" dirty="0"/>
                        <a:t>MQTT</a:t>
                      </a:r>
                      <a:r>
                        <a:rPr lang="ko-KR" altLang="en-US" sz="800" dirty="0"/>
                        <a:t>기반의 수요반응 프로토콜 설계 및 구현</a:t>
                      </a:r>
                      <a:r>
                        <a:rPr lang="en-US" altLang="ko-KR" sz="800" dirty="0"/>
                        <a:t>(</a:t>
                      </a:r>
                      <a:r>
                        <a:rPr lang="ko-KR" altLang="en-US" sz="800" dirty="0"/>
                        <a:t>강성철</a:t>
                      </a:r>
                      <a:r>
                        <a:rPr lang="en-US" altLang="ko-KR" sz="800" dirty="0"/>
                        <a:t>)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1" dirty="0">
                          <a:solidFill>
                            <a:srgbClr val="FF0000"/>
                          </a:solidFill>
                        </a:rPr>
                        <a:t>주거 공간에서의 수요반응 서비스</a:t>
                      </a:r>
                      <a:r>
                        <a:rPr lang="ko-KR" altLang="en-US" sz="800" dirty="0"/>
                        <a:t>를 위한 점 대 다점 </a:t>
                      </a:r>
                      <a:r>
                        <a:rPr lang="en-US" altLang="ko-KR" sz="800" dirty="0"/>
                        <a:t>(Multicast) </a:t>
                      </a:r>
                      <a:r>
                        <a:rPr lang="ko-KR" altLang="en-US" sz="800" dirty="0"/>
                        <a:t>방식의 경량 </a:t>
                      </a:r>
                      <a:r>
                        <a:rPr lang="en-US" altLang="ko-KR" sz="800" dirty="0"/>
                        <a:t>(Lightweight) </a:t>
                      </a:r>
                      <a:r>
                        <a:rPr lang="ko-KR" altLang="en-US" sz="800" dirty="0"/>
                        <a:t>수요반응 프로토콜을 제안하고 </a:t>
                      </a:r>
                      <a:r>
                        <a:rPr lang="en-US" altLang="ko-KR" sz="800" dirty="0" err="1"/>
                        <a:t>IoT</a:t>
                      </a:r>
                      <a:r>
                        <a:rPr lang="en-US" altLang="ko-KR" sz="800" dirty="0"/>
                        <a:t> </a:t>
                      </a:r>
                      <a:r>
                        <a:rPr lang="ko-KR" altLang="en-US" sz="800" dirty="0" err="1"/>
                        <a:t>메시징</a:t>
                      </a:r>
                      <a:r>
                        <a:rPr lang="ko-KR" altLang="en-US" sz="800" dirty="0"/>
                        <a:t> 프로토콜 중 하나인 </a:t>
                      </a:r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MQTT</a:t>
                      </a:r>
                      <a:r>
                        <a:rPr lang="ko-KR" altLang="en-US" sz="800" b="1" dirty="0">
                          <a:solidFill>
                            <a:srgbClr val="FF0000"/>
                          </a:solidFill>
                        </a:rPr>
                        <a:t>기반으로 수요반응 프로토콜 구현 및 비교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Multicast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기반의 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Lightweight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수요반응 프로토콜을 이용하면 </a:t>
                      </a:r>
                      <a:r>
                        <a:rPr lang="ko-KR" altLang="en-US" sz="800" b="1" dirty="0">
                          <a:solidFill>
                            <a:srgbClr val="FF0000"/>
                          </a:solidFill>
                        </a:rPr>
                        <a:t>주거 공간의 다수의 수요자들과의 통신 및 소형 네트워크 기기를 갖는 에너지 </a:t>
                      </a:r>
                      <a:r>
                        <a:rPr lang="en-US" altLang="ko-KR" sz="800" b="1" dirty="0" err="1">
                          <a:solidFill>
                            <a:srgbClr val="FF0000"/>
                          </a:solidFill>
                        </a:rPr>
                        <a:t>IoT</a:t>
                      </a:r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ko-KR" altLang="en-US" sz="800" b="1" dirty="0">
                          <a:solidFill>
                            <a:srgbClr val="FF0000"/>
                          </a:solidFill>
                        </a:rPr>
                        <a:t>환경에서 원활한 수요반응 자동화 서비스가 널리 활용될 것으로 기대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된다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08051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dirty="0"/>
                        <a:t>스마트 에너지 </a:t>
                      </a:r>
                      <a:r>
                        <a:rPr lang="en-US" altLang="ko-KR" sz="800" dirty="0" err="1"/>
                        <a:t>IoT</a:t>
                      </a:r>
                      <a:r>
                        <a:rPr lang="ko-KR" altLang="en-US" sz="800" dirty="0"/>
                        <a:t>를 위한 </a:t>
                      </a:r>
                      <a:r>
                        <a:rPr lang="en-US" altLang="ko-KR" sz="800" dirty="0"/>
                        <a:t>CoAP </a:t>
                      </a:r>
                      <a:r>
                        <a:rPr lang="ko-KR" altLang="en-US" sz="800" dirty="0"/>
                        <a:t>기반 </a:t>
                      </a:r>
                      <a:r>
                        <a:rPr lang="en-US" altLang="ko-KR" sz="800" dirty="0"/>
                        <a:t>Lightweight</a:t>
                      </a:r>
                      <a:r>
                        <a:rPr lang="en-US" altLang="ko-KR" sz="800" baseline="0" dirty="0"/>
                        <a:t> </a:t>
                      </a:r>
                      <a:r>
                        <a:rPr lang="en-US" altLang="ko-KR" sz="800" dirty="0"/>
                        <a:t>OpenADR2.0b </a:t>
                      </a:r>
                      <a:r>
                        <a:rPr lang="ko-KR" altLang="en-US" sz="800" dirty="0"/>
                        <a:t>프로토콜의 구현 및 분석</a:t>
                      </a:r>
                      <a:endParaRPr lang="en-US" altLang="ko-KR" sz="800" dirty="0"/>
                    </a:p>
                    <a:p>
                      <a:pPr algn="l" latinLnBrk="1"/>
                      <a:r>
                        <a:rPr lang="en-US" altLang="ko-KR" sz="800" dirty="0"/>
                        <a:t>(</a:t>
                      </a:r>
                      <a:r>
                        <a:rPr lang="ko-KR" altLang="en-US" sz="800" dirty="0"/>
                        <a:t>한국통신학회</a:t>
                      </a:r>
                      <a:r>
                        <a:rPr lang="en-US" altLang="ko-KR" sz="800" dirty="0"/>
                        <a:t>)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1" dirty="0">
                          <a:solidFill>
                            <a:srgbClr val="FF0000"/>
                          </a:solidFill>
                        </a:rPr>
                        <a:t>스마트 홈 에너지 </a:t>
                      </a:r>
                      <a:r>
                        <a:rPr lang="en-US" altLang="ko-KR" sz="800" b="1" dirty="0" err="1">
                          <a:solidFill>
                            <a:srgbClr val="FF0000"/>
                          </a:solidFill>
                        </a:rPr>
                        <a:t>IoT</a:t>
                      </a:r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ko-KR" altLang="en-US" sz="800" b="1" dirty="0">
                          <a:solidFill>
                            <a:srgbClr val="FF0000"/>
                          </a:solidFill>
                        </a:rPr>
                        <a:t>환경</a:t>
                      </a:r>
                      <a:r>
                        <a:rPr lang="ko-KR" altLang="en-US" sz="800" dirty="0"/>
                        <a:t>에서는 많은 수의 </a:t>
                      </a:r>
                      <a:r>
                        <a:rPr lang="ko-KR" altLang="en-US" sz="800" dirty="0" err="1"/>
                        <a:t>초경량</a:t>
                      </a:r>
                      <a:r>
                        <a:rPr lang="ko-KR" altLang="en-US" sz="800" dirty="0"/>
                        <a:t> 디바이스들이 연결되기 때문에 기존의 </a:t>
                      </a:r>
                      <a:r>
                        <a:rPr lang="en-US" altLang="ko-KR" sz="800" dirty="0"/>
                        <a:t>HTTP/XML </a:t>
                      </a:r>
                      <a:r>
                        <a:rPr lang="ko-KR" altLang="en-US" sz="800" dirty="0"/>
                        <a:t>기반의 </a:t>
                      </a:r>
                      <a:r>
                        <a:rPr lang="en-US" altLang="ko-KR" sz="800" dirty="0"/>
                        <a:t>OpenADR </a:t>
                      </a:r>
                      <a:r>
                        <a:rPr lang="ko-KR" altLang="en-US" sz="800" dirty="0"/>
                        <a:t>수요반응 프로토콜보다 경량의 메시지를 이용한 수요반응 프로토콜이 필요하다</a:t>
                      </a:r>
                      <a:r>
                        <a:rPr lang="en-US" altLang="ko-KR" sz="800" dirty="0"/>
                        <a:t>. </a:t>
                      </a:r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Smart Energy </a:t>
                      </a:r>
                      <a:r>
                        <a:rPr lang="en-US" altLang="ko-KR" sz="800" b="1" dirty="0" err="1">
                          <a:solidFill>
                            <a:srgbClr val="FF0000"/>
                          </a:solidFill>
                        </a:rPr>
                        <a:t>IoT</a:t>
                      </a:r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ko-KR" altLang="en-US" sz="800" b="1" dirty="0">
                          <a:solidFill>
                            <a:srgbClr val="FF0000"/>
                          </a:solidFill>
                        </a:rPr>
                        <a:t>환경에서 수요반응 서비스를 제공하기 위한 경량의 </a:t>
                      </a:r>
                      <a:r>
                        <a:rPr lang="en-US" altLang="ko-KR" sz="800" b="1" dirty="0" err="1">
                          <a:solidFill>
                            <a:srgbClr val="FF0000"/>
                          </a:solidFill>
                        </a:rPr>
                        <a:t>CoAP</a:t>
                      </a:r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/JSON </a:t>
                      </a:r>
                      <a:r>
                        <a:rPr lang="ko-KR" altLang="en-US" sz="800" b="1" dirty="0">
                          <a:solidFill>
                            <a:srgbClr val="FF0000"/>
                          </a:solidFill>
                        </a:rPr>
                        <a:t>프로토콜에 기반 한 경량화된 </a:t>
                      </a:r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OpenADR </a:t>
                      </a:r>
                      <a:r>
                        <a:rPr lang="ko-KR" altLang="en-US" sz="800" b="1" dirty="0">
                          <a:solidFill>
                            <a:srgbClr val="FF0000"/>
                          </a:solidFill>
                        </a:rPr>
                        <a:t>프로토콜</a:t>
                      </a:r>
                      <a:r>
                        <a:rPr lang="ko-KR" altLang="en-US" sz="800" dirty="0"/>
                        <a:t>을 제안하고 기존의 </a:t>
                      </a:r>
                      <a:r>
                        <a:rPr lang="en-US" altLang="ko-KR" sz="800" dirty="0"/>
                        <a:t>HTTP/XML </a:t>
                      </a:r>
                      <a:r>
                        <a:rPr lang="ko-KR" altLang="en-US" sz="800" dirty="0"/>
                        <a:t>형식의 프로토콜과 성능을 비교 및 검증하였다</a:t>
                      </a:r>
                      <a:r>
                        <a:rPr lang="en-US" altLang="ko-KR" sz="800" dirty="0"/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1" dirty="0">
                          <a:solidFill>
                            <a:srgbClr val="FF0000"/>
                          </a:solidFill>
                        </a:rPr>
                        <a:t>에너지 </a:t>
                      </a:r>
                      <a:r>
                        <a:rPr lang="en-US" altLang="ko-KR" sz="800" b="1" dirty="0" err="1">
                          <a:solidFill>
                            <a:srgbClr val="FF0000"/>
                          </a:solidFill>
                        </a:rPr>
                        <a:t>IoT</a:t>
                      </a:r>
                      <a:r>
                        <a:rPr lang="ko-KR" altLang="en-US" sz="800" b="1" dirty="0">
                          <a:solidFill>
                            <a:srgbClr val="FF0000"/>
                          </a:solidFill>
                        </a:rPr>
                        <a:t>환경</a:t>
                      </a:r>
                      <a:r>
                        <a:rPr lang="ko-KR" altLang="en-US" sz="800" dirty="0"/>
                        <a:t>의 소형 네트워크 기기에서 데이터 </a:t>
                      </a:r>
                      <a:r>
                        <a:rPr lang="ko-KR" altLang="en-US" sz="800" dirty="0" err="1"/>
                        <a:t>트래픽과</a:t>
                      </a:r>
                      <a:r>
                        <a:rPr lang="ko-KR" altLang="en-US" sz="800" dirty="0"/>
                        <a:t> 응답시간은</a:t>
                      </a:r>
                      <a:r>
                        <a:rPr lang="ko-KR" altLang="en-US" sz="800" baseline="0" dirty="0"/>
                        <a:t> </a:t>
                      </a:r>
                      <a:r>
                        <a:rPr lang="ko-KR" altLang="en-US" sz="800" dirty="0"/>
                        <a:t>다양한 제어 서비스로 확장되어가고 있는 에너지 </a:t>
                      </a:r>
                      <a:r>
                        <a:rPr lang="en-US" altLang="ko-KR" sz="800" dirty="0" err="1"/>
                        <a:t>IoT</a:t>
                      </a:r>
                      <a:r>
                        <a:rPr lang="ko-KR" altLang="en-US" sz="800" dirty="0"/>
                        <a:t>서비스에서 중요한 요소가 된다</a:t>
                      </a:r>
                      <a:r>
                        <a:rPr lang="en-US" altLang="ko-KR" sz="800" dirty="0"/>
                        <a:t>. </a:t>
                      </a:r>
                      <a:r>
                        <a:rPr lang="ko-KR" altLang="en-US" sz="800" b="1" dirty="0">
                          <a:solidFill>
                            <a:srgbClr val="FF0000"/>
                          </a:solidFill>
                        </a:rPr>
                        <a:t>경량 프로토콜과 데이터 포맷을 이용하면 소형 네트워크 기기를 갖는 에너지 </a:t>
                      </a:r>
                      <a:r>
                        <a:rPr lang="en-US" altLang="ko-KR" sz="800" b="1" dirty="0" err="1">
                          <a:solidFill>
                            <a:srgbClr val="FF0000"/>
                          </a:solidFill>
                        </a:rPr>
                        <a:t>IoT</a:t>
                      </a:r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ko-KR" altLang="en-US" sz="800" b="1" dirty="0">
                          <a:solidFill>
                            <a:srgbClr val="FF0000"/>
                          </a:solidFill>
                        </a:rPr>
                        <a:t>환경에서 원활한 수요반응 자동화 서비스가 널리 활용될 것으로 기대</a:t>
                      </a:r>
                      <a:r>
                        <a:rPr lang="ko-KR" altLang="en-US" sz="800" dirty="0"/>
                        <a:t>된다</a:t>
                      </a:r>
                      <a:r>
                        <a:rPr lang="en-US" altLang="ko-KR" sz="800" dirty="0"/>
                        <a:t>. 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7585742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357158" y="214290"/>
            <a:ext cx="8229600" cy="838200"/>
          </a:xfrm>
        </p:spPr>
        <p:txBody>
          <a:bodyPr/>
          <a:lstStyle/>
          <a:p>
            <a:r>
              <a:rPr lang="en-US" altLang="ko-KR" sz="2400" b="1" dirty="0"/>
              <a:t>Smart Home Energy Framework : </a:t>
            </a:r>
            <a:r>
              <a:rPr lang="en-US" altLang="ko-KR" sz="1600" b="1" dirty="0"/>
              <a:t/>
            </a:r>
            <a:br>
              <a:rPr lang="en-US" altLang="ko-KR" sz="1600" b="1" dirty="0"/>
            </a:br>
            <a:r>
              <a:rPr lang="en-US" altLang="ko-KR" sz="1400" b="1" dirty="0"/>
              <a:t>1.4 </a:t>
            </a:r>
            <a:r>
              <a:rPr lang="ko-KR" altLang="en-US" sz="1400" b="1" dirty="0"/>
              <a:t>참고문헌 </a:t>
            </a:r>
            <a:r>
              <a:rPr lang="en-US" altLang="ko-KR" sz="1400" b="1" dirty="0"/>
              <a:t>- </a:t>
            </a:r>
            <a:r>
              <a:rPr lang="ko-KR" altLang="en-US" sz="1400" b="1" dirty="0"/>
              <a:t>수요반응 및 스마트 그리드 기술에 관한 연구 </a:t>
            </a:r>
            <a:r>
              <a:rPr lang="en-US" altLang="ko-KR" sz="1400" b="1" dirty="0"/>
              <a:t>(2/3)</a:t>
            </a:r>
            <a:endParaRPr lang="ko-KR" altLang="en-US" sz="1600" dirty="0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059047"/>
              </p:ext>
            </p:extLst>
          </p:nvPr>
        </p:nvGraphicFramePr>
        <p:xfrm>
          <a:off x="364952" y="1844824"/>
          <a:ext cx="8358244" cy="434782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988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158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4352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713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제목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내용</a:t>
                      </a:r>
                      <a:r>
                        <a:rPr lang="en-US" altLang="ko-KR" sz="1500" baseline="0" dirty="0"/>
                        <a:t> </a:t>
                      </a:r>
                      <a:r>
                        <a:rPr lang="ko-KR" altLang="en-US" sz="1500" baseline="0" dirty="0"/>
                        <a:t>및 범위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결론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8051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/>
                        <a:t>Implementation Challenges of Automatic Demand Response for Households in Smart Grids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(</a:t>
                      </a:r>
                      <a:r>
                        <a:rPr lang="ko-KR" altLang="en-US" sz="800" b="1" dirty="0">
                          <a:solidFill>
                            <a:srgbClr val="FF0000"/>
                          </a:solidFill>
                        </a:rPr>
                        <a:t>주거공간까지  왜 </a:t>
                      </a:r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DR</a:t>
                      </a:r>
                      <a:r>
                        <a:rPr lang="ko-KR" altLang="en-US" sz="800" b="1" dirty="0">
                          <a:solidFill>
                            <a:srgbClr val="FF0000"/>
                          </a:solidFill>
                        </a:rPr>
                        <a:t>을 확장하는가</a:t>
                      </a:r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?)</a:t>
                      </a:r>
                      <a:endParaRPr lang="ko-KR" altLang="en-US" sz="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OpenADR Benefits</a:t>
                      </a:r>
                      <a:r>
                        <a:rPr lang="ko-KR" altLang="en-US" sz="800" b="1" dirty="0">
                          <a:solidFill>
                            <a:srgbClr val="FF0000"/>
                          </a:solidFill>
                        </a:rPr>
                        <a:t>의 이점들 서술</a:t>
                      </a:r>
                      <a:endParaRPr lang="en-US" altLang="ko-KR" sz="800" b="1" dirty="0">
                        <a:solidFill>
                          <a:srgbClr val="FF0000"/>
                        </a:solidFill>
                      </a:endParaRPr>
                    </a:p>
                    <a:p>
                      <a:pPr>
                        <a:buNone/>
                      </a:pPr>
                      <a:r>
                        <a:rPr lang="en-US" altLang="ko-KR" sz="800" dirty="0"/>
                        <a:t>-Customer control</a:t>
                      </a:r>
                    </a:p>
                    <a:p>
                      <a:pPr>
                        <a:buNone/>
                      </a:pPr>
                      <a:r>
                        <a:rPr lang="en-US" altLang="ko-KR" sz="800" dirty="0"/>
                        <a:t>-</a:t>
                      </a:r>
                      <a:r>
                        <a:rPr lang="en-US" sz="800" dirty="0"/>
                        <a:t>Supporting curtailment through aggregation</a:t>
                      </a:r>
                    </a:p>
                    <a:p>
                      <a:pPr>
                        <a:buNone/>
                      </a:pPr>
                      <a:r>
                        <a:rPr lang="en-US" altLang="ko-KR" sz="800" dirty="0"/>
                        <a:t>-</a:t>
                      </a:r>
                      <a:r>
                        <a:rPr lang="en-US" sz="800" dirty="0"/>
                        <a:t>Diversified signaling</a:t>
                      </a:r>
                    </a:p>
                    <a:p>
                      <a:pPr>
                        <a:buNone/>
                      </a:pPr>
                      <a:r>
                        <a:rPr lang="en-US" altLang="ko-KR" sz="800" dirty="0"/>
                        <a:t>-</a:t>
                      </a:r>
                      <a:r>
                        <a:rPr lang="en-US" sz="800" dirty="0"/>
                        <a:t>Supporting ancillary services</a:t>
                      </a:r>
                    </a:p>
                    <a:p>
                      <a:pPr>
                        <a:buNone/>
                      </a:pPr>
                      <a:r>
                        <a:rPr lang="en-US" altLang="ko-KR" sz="800" dirty="0"/>
                        <a:t>-</a:t>
                      </a:r>
                      <a:r>
                        <a:rPr lang="en-US" sz="800" dirty="0"/>
                        <a:t>Supporting integration of renewable energy sources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We discussed the benefits of ADR and</a:t>
                      </a:r>
                    </a:p>
                    <a:p>
                      <a:r>
                        <a:rPr lang="en-US" sz="800" dirty="0"/>
                        <a:t>the challenges related to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security, scalability and privacy </a:t>
                      </a:r>
                      <a:r>
                        <a:rPr lang="en-US" sz="800" dirty="0"/>
                        <a:t>that</a:t>
                      </a:r>
                    </a:p>
                    <a:p>
                      <a:r>
                        <a:rPr lang="en-US" sz="800" dirty="0"/>
                        <a:t>hinder the wide acceptance of ADR system in the residential</a:t>
                      </a:r>
                    </a:p>
                    <a:p>
                      <a:r>
                        <a:rPr lang="en-US" sz="800" dirty="0"/>
                        <a:t>sector.</a:t>
                      </a:r>
                      <a:endParaRPr lang="ko-KR" altLang="en-US" sz="8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08051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/>
                        <a:t>Information Mediator for Demand Response in</a:t>
                      </a:r>
                      <a:r>
                        <a:rPr lang="en-US" altLang="ko-KR" sz="800" baseline="0" dirty="0"/>
                        <a:t> </a:t>
                      </a:r>
                      <a:r>
                        <a:rPr lang="en-US" altLang="ko-KR" sz="800" dirty="0"/>
                        <a:t>Electrical Grids and Building</a:t>
                      </a:r>
                    </a:p>
                    <a:p>
                      <a:pPr algn="l" latinLnBrk="1"/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(</a:t>
                      </a:r>
                      <a:r>
                        <a:rPr lang="ko-KR" altLang="en-US" sz="800" b="1" dirty="0">
                          <a:solidFill>
                            <a:srgbClr val="FF0000"/>
                          </a:solidFill>
                        </a:rPr>
                        <a:t>수요반응을 확장하기 위해 </a:t>
                      </a:r>
                      <a:r>
                        <a:rPr lang="ko-KR" altLang="en-US" sz="800" b="1" dirty="0" err="1">
                          <a:solidFill>
                            <a:srgbClr val="FF0000"/>
                          </a:solidFill>
                        </a:rPr>
                        <a:t>어그리게이터에</a:t>
                      </a:r>
                      <a:endParaRPr lang="en-US" altLang="ko-KR" sz="800" b="1" dirty="0">
                        <a:solidFill>
                          <a:srgbClr val="FF0000"/>
                        </a:solidFill>
                      </a:endParaRPr>
                    </a:p>
                    <a:p>
                      <a:pPr algn="l" latinLnBrk="1"/>
                      <a:r>
                        <a:rPr lang="ko-KR" altLang="en-US" sz="800" b="1" dirty="0">
                          <a:solidFill>
                            <a:srgbClr val="FF0000"/>
                          </a:solidFill>
                        </a:rPr>
                        <a:t>페이로드 변환을 하는 논문</a:t>
                      </a:r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(</a:t>
                      </a:r>
                      <a:r>
                        <a:rPr lang="ko-KR" altLang="en-US" sz="800" b="1" dirty="0" err="1">
                          <a:solidFill>
                            <a:srgbClr val="FF0000"/>
                          </a:solidFill>
                        </a:rPr>
                        <a:t>상호운용성</a:t>
                      </a:r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))</a:t>
                      </a:r>
                      <a:endParaRPr lang="ko-KR" altLang="en-US" sz="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dirty="0"/>
                        <a:t>상호 </a:t>
                      </a:r>
                      <a:r>
                        <a:rPr lang="ko-KR" altLang="en-US" sz="800" dirty="0" err="1"/>
                        <a:t>작용을위한</a:t>
                      </a:r>
                      <a:r>
                        <a:rPr lang="ko-KR" altLang="en-US" sz="800" dirty="0"/>
                        <a:t> 시스템에 독립적 인 정보 모델</a:t>
                      </a:r>
                    </a:p>
                    <a:p>
                      <a:pPr algn="l" latinLnBrk="1"/>
                      <a:r>
                        <a:rPr lang="ko-KR" altLang="en-US" sz="800" dirty="0"/>
                        <a:t>건물과의 정보 교환을 줄임</a:t>
                      </a:r>
                      <a:endParaRPr lang="en-US" altLang="ko-KR" sz="800" dirty="0"/>
                    </a:p>
                    <a:p>
                      <a:pPr algn="l" latinLnBrk="1"/>
                      <a:r>
                        <a:rPr lang="ko-KR" altLang="en-US" sz="800" dirty="0"/>
                        <a:t>상호 작용 우리는 </a:t>
                      </a:r>
                      <a:r>
                        <a:rPr lang="ko-KR" altLang="en-US" sz="800" dirty="0" err="1"/>
                        <a:t>온톨로지와</a:t>
                      </a:r>
                      <a:r>
                        <a:rPr lang="ko-KR" altLang="en-US" sz="800" baseline="0" dirty="0"/>
                        <a:t> </a:t>
                      </a:r>
                      <a:r>
                        <a:rPr lang="en-US" altLang="ko-KR" sz="800" dirty="0"/>
                        <a:t>DR </a:t>
                      </a:r>
                      <a:r>
                        <a:rPr lang="ko-KR" altLang="en-US" sz="800" dirty="0"/>
                        <a:t>상호 작용을 표현하고 가능성을 열어주는 표준</a:t>
                      </a:r>
                      <a:r>
                        <a:rPr lang="ko-KR" altLang="en-US" sz="800" baseline="0" dirty="0"/>
                        <a:t> </a:t>
                      </a:r>
                      <a:r>
                        <a:rPr lang="ko-KR" altLang="en-US" sz="800" dirty="0"/>
                        <a:t>다른 정보 모델들을 연결하는 것</a:t>
                      </a:r>
                      <a:r>
                        <a:rPr lang="en-US" altLang="ko-KR" sz="800" dirty="0"/>
                        <a:t>. </a:t>
                      </a:r>
                    </a:p>
                    <a:p>
                      <a:pPr algn="l" latinLnBrk="1"/>
                      <a:r>
                        <a:rPr lang="ko-KR" altLang="en-US" sz="800" dirty="0"/>
                        <a:t>메시지를 해석하고 전달하는 </a:t>
                      </a:r>
                      <a:r>
                        <a:rPr lang="ko-KR" altLang="en-US" sz="800" b="1" dirty="0">
                          <a:solidFill>
                            <a:srgbClr val="FF0000"/>
                          </a:solidFill>
                        </a:rPr>
                        <a:t>정보 중재자 시스템을 제안</a:t>
                      </a:r>
                      <a:endParaRPr lang="en-US" altLang="ko-KR" sz="800" b="1" dirty="0">
                        <a:solidFill>
                          <a:srgbClr val="FF0000"/>
                        </a:solidFill>
                      </a:endParaRPr>
                    </a:p>
                    <a:p>
                      <a:pPr algn="l" latinLnBrk="1"/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OpenADR2.0b</a:t>
                      </a:r>
                      <a:r>
                        <a:rPr lang="en-US" altLang="ko-KR" sz="800" b="1" baseline="0" dirty="0">
                          <a:solidFill>
                            <a:srgbClr val="FF0000"/>
                          </a:solidFill>
                        </a:rPr>
                        <a:t> HTTP/XML  → </a:t>
                      </a:r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HTTP/Turtle</a:t>
                      </a:r>
                      <a:endParaRPr lang="ko-KR" altLang="en-US" sz="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1" dirty="0">
                          <a:solidFill>
                            <a:srgbClr val="FF0000"/>
                          </a:solidFill>
                        </a:rPr>
                        <a:t>정보 중재자 아키텍처를 구현</a:t>
                      </a:r>
                    </a:p>
                    <a:p>
                      <a:pPr algn="l" latinLnBrk="1"/>
                      <a:r>
                        <a:rPr lang="en-US" altLang="ko-KR" sz="800" dirty="0"/>
                        <a:t>DR</a:t>
                      </a:r>
                      <a:r>
                        <a:rPr lang="ko-KR" altLang="en-US" sz="800" dirty="0"/>
                        <a:t>에 대한 표준 기반 시스템 독립 모델을 기반</a:t>
                      </a:r>
                    </a:p>
                    <a:p>
                      <a:pPr algn="l" latinLnBrk="1"/>
                      <a:r>
                        <a:rPr lang="en-US" altLang="ko-KR" sz="800" dirty="0"/>
                        <a:t>DR </a:t>
                      </a:r>
                      <a:r>
                        <a:rPr lang="ko-KR" altLang="en-US" sz="800" dirty="0"/>
                        <a:t>가격 결정 이벤트는 </a:t>
                      </a:r>
                      <a:r>
                        <a:rPr lang="ko-KR" altLang="en-US" sz="800" dirty="0" err="1"/>
                        <a:t>조정자와</a:t>
                      </a:r>
                      <a:r>
                        <a:rPr lang="ko-KR" altLang="en-US" sz="800" dirty="0"/>
                        <a:t> 중개자에게 전달</a:t>
                      </a:r>
                      <a:endParaRPr lang="en-US" altLang="ko-KR" sz="800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OpenADR2.0b</a:t>
                      </a:r>
                      <a:r>
                        <a:rPr lang="en-US" altLang="ko-KR" sz="800" b="1" baseline="0" dirty="0">
                          <a:solidFill>
                            <a:srgbClr val="FF0000"/>
                          </a:solidFill>
                        </a:rPr>
                        <a:t> HTTP/XML  → </a:t>
                      </a:r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HTTP/Turtle</a:t>
                      </a:r>
                      <a:endParaRPr lang="ko-KR" altLang="en-US" sz="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0127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/>
                        <a:t>VOLTTRON: An open-source software platform of the future</a:t>
                      </a:r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(VOLTTRON</a:t>
                      </a:r>
                      <a:r>
                        <a:rPr lang="ko-KR" altLang="en-US" sz="800" b="1" dirty="0">
                          <a:solidFill>
                            <a:srgbClr val="FF0000"/>
                          </a:solidFill>
                        </a:rPr>
                        <a:t>에서 </a:t>
                      </a:r>
                      <a:r>
                        <a:rPr lang="en-US" altLang="ko-KR" sz="800" b="1" dirty="0" err="1">
                          <a:solidFill>
                            <a:srgbClr val="FF0000"/>
                          </a:solidFill>
                        </a:rPr>
                        <a:t>OpenFMB</a:t>
                      </a:r>
                      <a:r>
                        <a:rPr lang="ko-KR" altLang="en-US" sz="800" b="1" dirty="0">
                          <a:solidFill>
                            <a:srgbClr val="FF0000"/>
                          </a:solidFill>
                        </a:rPr>
                        <a:t>를 이용</a:t>
                      </a:r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)</a:t>
                      </a:r>
                      <a:endParaRPr lang="ko-KR" altLang="en-US" sz="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/>
                        <a:t>VOLTTRON is a</a:t>
                      </a:r>
                      <a:r>
                        <a:rPr lang="en-US" altLang="ko-KR" sz="800" baseline="0" dirty="0"/>
                        <a:t> </a:t>
                      </a:r>
                      <a:r>
                        <a:rPr lang="en-US" altLang="ko-KR" sz="800" dirty="0"/>
                        <a:t>flexible, scalable, distributed agent based environment</a:t>
                      </a:r>
                      <a:r>
                        <a:rPr lang="en-US" altLang="ko-KR" sz="800" baseline="0" dirty="0"/>
                        <a:t> </a:t>
                      </a:r>
                      <a:r>
                        <a:rPr lang="en-US" altLang="ko-KR" sz="800" dirty="0"/>
                        <a:t>that seamlessly</a:t>
                      </a:r>
                      <a:r>
                        <a:rPr lang="en-US" altLang="ko-KR" sz="800" baseline="0" dirty="0"/>
                        <a:t> </a:t>
                      </a:r>
                      <a:r>
                        <a:rPr lang="en-US" altLang="ko-KR" sz="800" dirty="0"/>
                        <a:t>integrates data,</a:t>
                      </a:r>
                      <a:r>
                        <a:rPr lang="en-US" altLang="ko-KR" sz="800" baseline="0" dirty="0"/>
                        <a:t> </a:t>
                      </a:r>
                      <a:r>
                        <a:rPr lang="en-US" altLang="ko-KR" sz="800" dirty="0"/>
                        <a:t>devices, and systems</a:t>
                      </a:r>
                    </a:p>
                    <a:p>
                      <a:pPr algn="l" latinLnBrk="1"/>
                      <a:r>
                        <a:rPr lang="en-US" sz="800" b="1" i="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Integration with other Platforms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 - </a:t>
                      </a:r>
                      <a:r>
                        <a:rPr lang="en-US" sz="800" b="1" dirty="0" err="1">
                          <a:solidFill>
                            <a:srgbClr val="FF0000"/>
                          </a:solidFill>
                        </a:rPr>
                        <a:t>OpenFMB</a:t>
                      </a:r>
                      <a:r>
                        <a:rPr lang="en-US" sz="800" dirty="0"/>
                        <a:t/>
                      </a:r>
                      <a:br>
                        <a:rPr lang="en-US" sz="800" dirty="0"/>
                      </a:br>
                      <a:r>
                        <a:rPr lang="en-US" altLang="ko-KR" sz="800" dirty="0" err="1"/>
                        <a:t>Volttron</a:t>
                      </a:r>
                      <a:r>
                        <a:rPr lang="en-US" altLang="ko-KR" sz="800" dirty="0"/>
                        <a:t> </a:t>
                      </a:r>
                      <a:r>
                        <a:rPr lang="ko-KR" altLang="en-US" sz="800" dirty="0"/>
                        <a:t>개발은 지금까지 건물 내부에 집중되어 있었지만</a:t>
                      </a:r>
                      <a:r>
                        <a:rPr lang="en-US" altLang="ko-KR" sz="800" dirty="0"/>
                        <a:t>,</a:t>
                      </a:r>
                    </a:p>
                    <a:p>
                      <a:pPr algn="l" latinLnBrk="1"/>
                      <a:r>
                        <a:rPr lang="en-US" altLang="ko-KR" sz="800" b="1" dirty="0" err="1">
                          <a:solidFill>
                            <a:srgbClr val="FF0000"/>
                          </a:solidFill>
                        </a:rPr>
                        <a:t>OpenFMB</a:t>
                      </a:r>
                      <a:r>
                        <a:rPr lang="ko-KR" altLang="en-US" sz="800" b="1" dirty="0">
                          <a:solidFill>
                            <a:srgbClr val="FF0000"/>
                          </a:solidFill>
                        </a:rPr>
                        <a:t>는 그리드에 중점을 두고 상호 작용</a:t>
                      </a:r>
                      <a:r>
                        <a:rPr lang="ko-KR" altLang="en-US" sz="800" b="1" baseline="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ko-KR" altLang="en-US" sz="800" b="1" dirty="0">
                          <a:solidFill>
                            <a:srgbClr val="FF0000"/>
                          </a:solidFill>
                        </a:rPr>
                        <a:t>하기 위한 </a:t>
                      </a:r>
                      <a:endParaRPr lang="en-US" altLang="ko-KR" sz="800" b="1" dirty="0">
                        <a:solidFill>
                          <a:srgbClr val="FF0000"/>
                        </a:solidFill>
                      </a:endParaRPr>
                    </a:p>
                    <a:p>
                      <a:pPr algn="l" latinLnBrk="1"/>
                      <a:r>
                        <a:rPr lang="ko-KR" altLang="en-US" sz="800" b="1" dirty="0">
                          <a:solidFill>
                            <a:srgbClr val="FF0000"/>
                          </a:solidFill>
                        </a:rPr>
                        <a:t>표준 인터페이스를 제공 </a:t>
                      </a:r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(</a:t>
                      </a:r>
                      <a:r>
                        <a:rPr lang="ko-KR" altLang="en-US" sz="800" b="1" dirty="0" err="1">
                          <a:solidFill>
                            <a:srgbClr val="FF0000"/>
                          </a:solidFill>
                        </a:rPr>
                        <a:t>마이크로이드</a:t>
                      </a:r>
                      <a:r>
                        <a:rPr lang="ko-KR" altLang="en-US" sz="800" b="1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PV, ESS </a:t>
                      </a:r>
                      <a:r>
                        <a:rPr lang="ko-KR" altLang="en-US" sz="800" b="1" dirty="0">
                          <a:solidFill>
                            <a:srgbClr val="FF0000"/>
                          </a:solidFill>
                        </a:rPr>
                        <a:t>관련 실험</a:t>
                      </a:r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)</a:t>
                      </a:r>
                    </a:p>
                    <a:p>
                      <a:pPr algn="l" latinLnBrk="1"/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Ex) Intelligent Load Control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dirty="0"/>
                        <a:t>유틸리티를 기반으로 한 응용 프로그램과 장치간에 </a:t>
                      </a:r>
                    </a:p>
                    <a:p>
                      <a:pPr algn="l" latinLnBrk="1"/>
                      <a:r>
                        <a:rPr lang="en-US" altLang="ko-KR" sz="800" b="1" dirty="0" err="1">
                          <a:solidFill>
                            <a:srgbClr val="FF0000"/>
                          </a:solidFill>
                        </a:rPr>
                        <a:t>OpenFMB</a:t>
                      </a:r>
                      <a:r>
                        <a:rPr lang="ko-KR" altLang="en-US" sz="800" b="1" dirty="0">
                          <a:solidFill>
                            <a:srgbClr val="FF0000"/>
                          </a:solidFill>
                        </a:rPr>
                        <a:t>을 통해 표준 기반 통신을 제공하여 그리드에 통합 된 플랫폼을 제공</a:t>
                      </a:r>
                    </a:p>
                    <a:p>
                      <a:pPr algn="l" latinLnBrk="1"/>
                      <a:r>
                        <a:rPr lang="en-US" altLang="ko-KR" sz="800" dirty="0" err="1"/>
                        <a:t>Volttron</a:t>
                      </a:r>
                      <a:r>
                        <a:rPr lang="en-US" altLang="ko-KR" sz="800" dirty="0"/>
                        <a:t> </a:t>
                      </a:r>
                      <a:r>
                        <a:rPr lang="ko-KR" altLang="en-US" sz="800" dirty="0"/>
                        <a:t>플랫폼은 장치에 대한 액세스를 제공함으로써</a:t>
                      </a:r>
                    </a:p>
                    <a:p>
                      <a:pPr algn="l" latinLnBrk="1"/>
                      <a:r>
                        <a:rPr lang="en-US" altLang="ko-KR" sz="800" b="1" dirty="0" err="1">
                          <a:solidFill>
                            <a:srgbClr val="FF0000"/>
                          </a:solidFill>
                        </a:rPr>
                        <a:t>Volttron</a:t>
                      </a:r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ko-KR" altLang="en-US" sz="800" b="1" dirty="0">
                          <a:solidFill>
                            <a:srgbClr val="FF0000"/>
                          </a:solidFill>
                        </a:rPr>
                        <a:t>개발은 지금까지 건물 내부에 집중되어 있었지만</a:t>
                      </a:r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,</a:t>
                      </a:r>
                    </a:p>
                    <a:p>
                      <a:pPr algn="l" latinLnBrk="1"/>
                      <a:r>
                        <a:rPr lang="en-US" altLang="ko-KR" sz="800" b="1" dirty="0" err="1">
                          <a:solidFill>
                            <a:srgbClr val="FF0000"/>
                          </a:solidFill>
                        </a:rPr>
                        <a:t>openfmB</a:t>
                      </a:r>
                      <a:r>
                        <a:rPr lang="ko-KR" altLang="en-US" sz="800" b="1" dirty="0">
                          <a:solidFill>
                            <a:srgbClr val="FF0000"/>
                          </a:solidFill>
                        </a:rPr>
                        <a:t>는 그리드에 중점을 두고 상호 작용을 하기 위한 표준 인터페이스를 제공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8628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Advance Metering Infrastructure and</a:t>
                      </a:r>
                      <a:br>
                        <a:rPr lang="en-US" sz="8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sz="8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DLMS/COSEM Standards for Smart Grid</a:t>
                      </a:r>
                      <a:r>
                        <a:rPr lang="en-US" sz="100" dirty="0"/>
                        <a:t> </a:t>
                      </a:r>
                      <a:r>
                        <a:rPr lang="en-US" sz="800" dirty="0"/>
                        <a:t/>
                      </a:r>
                      <a:br>
                        <a:rPr lang="en-US" sz="800" dirty="0"/>
                      </a:br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(AMI, </a:t>
                      </a:r>
                      <a:r>
                        <a:rPr lang="en-US" sz="800" b="1" i="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DLMS/COSEM </a:t>
                      </a:r>
                      <a:r>
                        <a:rPr lang="ko-KR" altLang="en-US" sz="800" b="1" dirty="0">
                          <a:solidFill>
                            <a:srgbClr val="FF0000"/>
                          </a:solidFill>
                        </a:rPr>
                        <a:t>관련한 논문</a:t>
                      </a:r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)</a:t>
                      </a:r>
                      <a:endParaRPr lang="ko-KR" altLang="en-US" sz="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DLMS / COSEM </a:t>
                      </a:r>
                      <a:r>
                        <a:rPr lang="ko-KR" altLang="en-US" sz="800" b="1" dirty="0">
                          <a:solidFill>
                            <a:srgbClr val="FF0000"/>
                          </a:solidFill>
                        </a:rPr>
                        <a:t>표준 개요 제공</a:t>
                      </a:r>
                    </a:p>
                    <a:p>
                      <a:pPr algn="l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제안 된 커뮤니케이션 프로파일에 대한 자세한 논의</a:t>
                      </a:r>
                    </a:p>
                    <a:p>
                      <a:pPr algn="l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다양한 통신 기술을 다양한 용도로 사용</a:t>
                      </a:r>
                    </a:p>
                    <a:p>
                      <a:pPr algn="l" latinLnBrk="1"/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AMI</a:t>
                      </a:r>
                      <a:r>
                        <a:rPr lang="ko-KR" altLang="en-US" sz="800" b="1" dirty="0">
                          <a:solidFill>
                            <a:srgbClr val="FF0000"/>
                          </a:solidFill>
                        </a:rPr>
                        <a:t>의 인터페이스가 제안과 특성 및 프로토콜 비교</a:t>
                      </a:r>
                      <a:endParaRPr lang="en-US" altLang="ko-KR" sz="800" b="1" dirty="0">
                        <a:solidFill>
                          <a:srgbClr val="FF0000"/>
                        </a:solidFill>
                      </a:endParaRPr>
                    </a:p>
                    <a:p>
                      <a:pPr algn="l" latinLnBrk="1"/>
                      <a:r>
                        <a:rPr lang="nl-NL" altLang="ko-KR" sz="800" b="1" dirty="0">
                          <a:solidFill>
                            <a:srgbClr val="FF0000"/>
                          </a:solidFill>
                        </a:rPr>
                        <a:t>A. IEEE 802.11 Standards B. IEC 61334 C. ZigBee</a:t>
                      </a:r>
                    </a:p>
                    <a:p>
                      <a:pPr algn="l" latinLnBrk="1"/>
                      <a:r>
                        <a:rPr lang="nl-NL" altLang="ko-KR" sz="800" b="1" dirty="0">
                          <a:solidFill>
                            <a:srgbClr val="FF0000"/>
                          </a:solidFill>
                        </a:rPr>
                        <a:t> D. IEC 61850 E. Cellular Technologies</a:t>
                      </a:r>
                      <a:endParaRPr lang="ko-KR" altLang="en-US" sz="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DLMS / COSEM </a:t>
                      </a:r>
                      <a:r>
                        <a:rPr lang="ko-KR" altLang="en-US" sz="800" b="1" dirty="0">
                          <a:solidFill>
                            <a:srgbClr val="FF0000"/>
                          </a:solidFill>
                        </a:rPr>
                        <a:t>표준은</a:t>
                      </a:r>
                      <a:br>
                        <a:rPr lang="ko-KR" altLang="en-US" sz="800" b="1" dirty="0">
                          <a:solidFill>
                            <a:srgbClr val="FF0000"/>
                          </a:solidFill>
                        </a:rPr>
                      </a:br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AMI </a:t>
                      </a:r>
                      <a:r>
                        <a:rPr lang="ko-KR" altLang="en-US" sz="800" b="1" dirty="0">
                          <a:solidFill>
                            <a:srgbClr val="FF0000"/>
                          </a:solidFill>
                        </a:rPr>
                        <a:t>및 스마트 요구 사항에 가장 근접한 현재 솔루션</a:t>
                      </a:r>
                      <a:r>
                        <a:rPr lang="ko-KR" altLang="en-US" sz="800" dirty="0"/>
                        <a:t/>
                      </a:r>
                      <a:br>
                        <a:rPr lang="ko-KR" altLang="en-US" sz="800" dirty="0"/>
                      </a:br>
                      <a:r>
                        <a:rPr lang="ko-KR" altLang="en-US" sz="800" dirty="0" err="1"/>
                        <a:t>그리드가</a:t>
                      </a:r>
                      <a:r>
                        <a:rPr lang="ko-KR" altLang="en-US" sz="800" dirty="0"/>
                        <a:t> 연구된다</a:t>
                      </a:r>
                      <a:r>
                        <a:rPr lang="en-US" altLang="ko-KR" sz="800" dirty="0"/>
                        <a:t>. </a:t>
                      </a:r>
                      <a:r>
                        <a:rPr lang="ko-KR" altLang="en-US" sz="800" dirty="0"/>
                        <a:t>계량 장비 모델링 방법 및</a:t>
                      </a:r>
                      <a:br>
                        <a:rPr lang="ko-KR" altLang="en-US" sz="800" dirty="0"/>
                      </a:br>
                      <a:r>
                        <a:rPr lang="en-US" altLang="ko-KR" sz="800" dirty="0"/>
                        <a:t>OBIS </a:t>
                      </a:r>
                      <a:r>
                        <a:rPr lang="ko-KR" altLang="en-US" sz="800" dirty="0"/>
                        <a:t>명명이 연구되었습니다</a:t>
                      </a:r>
                      <a:r>
                        <a:rPr lang="en-US" altLang="ko-KR" sz="800" dirty="0"/>
                        <a:t>. </a:t>
                      </a:r>
                      <a:r>
                        <a:rPr lang="ko-KR" altLang="en-US" sz="800" dirty="0"/>
                        <a:t>제안 된 통신 프로파일</a:t>
                      </a:r>
                      <a:br>
                        <a:rPr lang="ko-KR" altLang="en-US" sz="800" dirty="0"/>
                      </a:br>
                      <a:r>
                        <a:rPr lang="en-US" altLang="ko-KR" sz="800" dirty="0"/>
                        <a:t>DLMS</a:t>
                      </a:r>
                      <a:r>
                        <a:rPr lang="ko-KR" altLang="en-US" sz="800" dirty="0"/>
                        <a:t>에서 제안 된 클라이언트 </a:t>
                      </a:r>
                      <a:r>
                        <a:rPr lang="en-US" altLang="ko-KR" sz="800" dirty="0"/>
                        <a:t>- </a:t>
                      </a:r>
                      <a:r>
                        <a:rPr lang="ko-KR" altLang="en-US" sz="800" dirty="0"/>
                        <a:t>서버 아키텍처를 기반으로</a:t>
                      </a:r>
                      <a:br>
                        <a:rPr lang="ko-KR" altLang="en-US" sz="800" dirty="0"/>
                      </a:br>
                      <a:r>
                        <a:rPr lang="ko-KR" altLang="en-US" sz="800" dirty="0"/>
                        <a:t>표준이 검토됩니다</a:t>
                      </a:r>
                      <a:r>
                        <a:rPr lang="en-US" altLang="ko-KR" sz="800" dirty="0"/>
                        <a:t>. </a:t>
                      </a:r>
                      <a:r>
                        <a:rPr lang="ko-KR" altLang="en-US" sz="800" dirty="0"/>
                        <a:t>다양한 통신 기술로</a:t>
                      </a:r>
                      <a:br>
                        <a:rPr lang="ko-KR" altLang="en-US" sz="800" dirty="0"/>
                      </a:br>
                      <a:r>
                        <a:rPr lang="en-US" altLang="ko-KR" sz="800" dirty="0"/>
                        <a:t>AMI</a:t>
                      </a:r>
                      <a:r>
                        <a:rPr lang="ko-KR" altLang="en-US" sz="800" dirty="0"/>
                        <a:t>의 다른 인터페이스에 사용할 수있음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9185659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357158" y="214290"/>
            <a:ext cx="8229600" cy="838200"/>
          </a:xfrm>
        </p:spPr>
        <p:txBody>
          <a:bodyPr/>
          <a:lstStyle/>
          <a:p>
            <a:r>
              <a:rPr lang="en-US" altLang="ko-KR" sz="2400" b="1" dirty="0"/>
              <a:t>Smart Home Energy Framework : </a:t>
            </a:r>
            <a:r>
              <a:rPr lang="en-US" altLang="ko-KR" sz="1600" b="1" dirty="0"/>
              <a:t/>
            </a:r>
            <a:br>
              <a:rPr lang="en-US" altLang="ko-KR" sz="1600" b="1" dirty="0"/>
            </a:br>
            <a:r>
              <a:rPr lang="en-US" altLang="ko-KR" sz="1400" b="1" dirty="0"/>
              <a:t>1.4 </a:t>
            </a:r>
            <a:r>
              <a:rPr lang="ko-KR" altLang="en-US" sz="1400" b="1" dirty="0"/>
              <a:t>참고문헌 </a:t>
            </a:r>
            <a:r>
              <a:rPr lang="en-US" altLang="ko-KR" sz="1400" b="1" dirty="0"/>
              <a:t>- </a:t>
            </a:r>
            <a:r>
              <a:rPr lang="ko-KR" altLang="en-US" sz="1400" b="1" dirty="0"/>
              <a:t>수요반응 및 스마트 그리드 기술에 관한 연구 </a:t>
            </a:r>
            <a:r>
              <a:rPr lang="en-US" altLang="ko-KR" sz="1400" b="1" dirty="0"/>
              <a:t>(3/3)</a:t>
            </a:r>
            <a:endParaRPr lang="ko-KR" altLang="en-US" sz="1600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1804703"/>
              </p:ext>
            </p:extLst>
          </p:nvPr>
        </p:nvGraphicFramePr>
        <p:xfrm>
          <a:off x="357158" y="1700808"/>
          <a:ext cx="8502832" cy="480729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083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018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927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016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제목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내용</a:t>
                      </a:r>
                      <a:r>
                        <a:rPr lang="en-US" altLang="ko-KR" sz="1500" baseline="0" dirty="0"/>
                        <a:t> </a:t>
                      </a:r>
                      <a:r>
                        <a:rPr lang="ko-KR" altLang="en-US" sz="1500" baseline="0" dirty="0"/>
                        <a:t>및 범위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결론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677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/>
                        <a:t>An Algorithm for Intelligent Home Energy Management and Demand Response Analysis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i="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(DR,</a:t>
                      </a:r>
                      <a:r>
                        <a:rPr lang="en-US" altLang="ko-KR" sz="800" b="1" i="0" kern="1200" baseline="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1" i="0" kern="1200" baseline="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에너지 최적화 논문</a:t>
                      </a:r>
                      <a:r>
                        <a:rPr lang="en-US" altLang="ko-KR" sz="800" b="1" i="0" kern="1200" baseline="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800" b="1" dirty="0">
                        <a:solidFill>
                          <a:srgbClr val="FF0000"/>
                        </a:solidFill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연구 결과는 </a:t>
                      </a:r>
                      <a:r>
                        <a:rPr lang="ko-KR" altLang="en-US" sz="800" b="1" i="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주거용 고객</a:t>
                      </a:r>
                      <a:r>
                        <a:rPr lang="ko-KR" altLang="en-US" sz="8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에게 가능한 부하 감소 수준에 대한 통찰력을 제공 할 것으로 기대되며 이는 </a:t>
                      </a:r>
                      <a:r>
                        <a:rPr lang="ko-KR" altLang="en-US" sz="800" b="1" i="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자동화 된 </a:t>
                      </a:r>
                      <a:r>
                        <a:rPr lang="en-US" altLang="ko-KR" sz="800" b="1" i="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DR</a:t>
                      </a:r>
                      <a:r>
                        <a:rPr lang="ko-KR" altLang="en-US" sz="8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을 갖춘 주택 시장에서 </a:t>
                      </a:r>
                      <a:r>
                        <a:rPr lang="en-US" altLang="ko-KR" sz="8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DR </a:t>
                      </a:r>
                      <a:r>
                        <a:rPr lang="ko-KR" altLang="en-US" sz="8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잠재력으로 해석</a:t>
                      </a:r>
                      <a:endParaRPr lang="en-US" altLang="ko-KR" sz="800" b="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l" latinLnBrk="1"/>
                      <a:r>
                        <a:rPr lang="en-US" altLang="ko-KR" sz="8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1" i="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가정용 전력 집약 형 기기 관리를 위한 </a:t>
                      </a:r>
                      <a:r>
                        <a:rPr lang="en-US" altLang="ko-KR" sz="800" b="1" i="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HEM </a:t>
                      </a:r>
                      <a:r>
                        <a:rPr lang="ko-KR" altLang="en-US" sz="800" b="1" i="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알고리즘 개발</a:t>
                      </a:r>
                      <a:endParaRPr lang="en-US" altLang="ko-KR" sz="800" b="1" i="0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제안 된 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HEM </a:t>
                      </a:r>
                      <a:r>
                        <a:rPr lang="ko-KR" altLang="en-US" sz="800" b="1" dirty="0">
                          <a:solidFill>
                            <a:srgbClr val="FF0000"/>
                          </a:solidFill>
                        </a:rPr>
                        <a:t>알고리즘은 총 가정 소비를 지정된 수요 한도 이하로 유지하기 위해 사전에 그리고 효과적으로 설비 운영을 제어하고 관리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할 수 있음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78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/>
                        <a:t>Home Energy Management System based on Power Line Communication</a:t>
                      </a:r>
                      <a:endParaRPr lang="ko-KR" altLang="en-US" sz="800" dirty="0"/>
                    </a:p>
                    <a:p>
                      <a:pPr algn="l" latinLnBrk="1"/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(HEMS</a:t>
                      </a:r>
                      <a:r>
                        <a:rPr lang="ko-KR" altLang="en-US" sz="800" b="1" dirty="0">
                          <a:solidFill>
                            <a:srgbClr val="FF0000"/>
                          </a:solidFill>
                        </a:rPr>
                        <a:t>을 통홰 에너지관리</a:t>
                      </a:r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,</a:t>
                      </a:r>
                      <a:r>
                        <a:rPr lang="en-US" altLang="ko-KR" sz="800" b="1" baseline="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ko-KR" altLang="en-US" sz="800" b="1" baseline="0" dirty="0">
                          <a:solidFill>
                            <a:srgbClr val="FF0000"/>
                          </a:solidFill>
                        </a:rPr>
                        <a:t>수요자원을 관리</a:t>
                      </a:r>
                      <a:r>
                        <a:rPr lang="en-US" altLang="ko-KR" sz="800" b="1" baseline="0" dirty="0">
                          <a:solidFill>
                            <a:srgbClr val="FF0000"/>
                          </a:solidFill>
                        </a:rPr>
                        <a:t>)</a:t>
                      </a:r>
                      <a:endParaRPr lang="ko-KR" altLang="en-US" sz="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900" b="1" dirty="0">
                          <a:solidFill>
                            <a:srgbClr val="FF0000"/>
                          </a:solidFill>
                        </a:rPr>
                        <a:t>Energy Management Requirement Functions : </a:t>
                      </a:r>
                    </a:p>
                    <a:p>
                      <a:pPr lvl="1">
                        <a:buFont typeface="Times New Roman" pitchFamily="18" charset="0"/>
                        <a:buAutoNum type="arabicParenR"/>
                      </a:pPr>
                      <a:r>
                        <a:rPr lang="en-US" altLang="ko-KR" sz="800" dirty="0"/>
                        <a:t>remote monitoring, </a:t>
                      </a:r>
                    </a:p>
                    <a:p>
                      <a:pPr lvl="1">
                        <a:buFont typeface="Times New Roman" pitchFamily="18" charset="0"/>
                        <a:buAutoNum type="arabicParenR"/>
                      </a:pPr>
                      <a:r>
                        <a:rPr lang="en-US" altLang="ko-KR" sz="800" dirty="0"/>
                        <a:t>controlling</a:t>
                      </a:r>
                    </a:p>
                    <a:p>
                      <a:pPr lvl="1">
                        <a:buFont typeface="Times New Roman" pitchFamily="18" charset="0"/>
                        <a:buAutoNum type="arabicParenR"/>
                      </a:pPr>
                      <a:r>
                        <a:rPr lang="en-US" altLang="ko-KR" sz="800" dirty="0"/>
                        <a:t>planning </a:t>
                      </a:r>
                    </a:p>
                    <a:p>
                      <a:pPr lvl="1">
                        <a:buFont typeface="Times New Roman" pitchFamily="18" charset="0"/>
                        <a:buAutoNum type="arabicParenR"/>
                      </a:pPr>
                      <a:r>
                        <a:rPr lang="en-US" altLang="ko-KR" sz="800" dirty="0"/>
                        <a:t>repairing of operations</a:t>
                      </a:r>
                    </a:p>
                    <a:p>
                      <a:pPr lvl="1">
                        <a:buFont typeface="Times New Roman" pitchFamily="18" charset="0"/>
                        <a:buAutoNum type="arabicParenR"/>
                      </a:pPr>
                      <a:r>
                        <a:rPr lang="en-US" altLang="ko-KR" sz="800" dirty="0"/>
                        <a:t>provide information on the status of installed devices and the network</a:t>
                      </a:r>
                    </a:p>
                    <a:p>
                      <a:r>
                        <a:rPr lang="en-US" altLang="ko-KR" sz="900" b="1" dirty="0">
                          <a:solidFill>
                            <a:srgbClr val="FF0000"/>
                          </a:solidFill>
                        </a:rPr>
                        <a:t>Proposed HEMS has the following four functions</a:t>
                      </a:r>
                      <a:r>
                        <a:rPr lang="en-US" altLang="ko-KR" sz="900" b="1" dirty="0"/>
                        <a:t> :</a:t>
                      </a:r>
                    </a:p>
                    <a:p>
                      <a:pPr lvl="1"/>
                      <a:r>
                        <a:rPr lang="en-US" altLang="ko-KR" sz="800" b="1" dirty="0"/>
                        <a:t>auto-configuration</a:t>
                      </a:r>
                      <a:r>
                        <a:rPr lang="en-US" altLang="ko-KR" sz="800" dirty="0"/>
                        <a:t>: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device</a:t>
                      </a:r>
                      <a:r>
                        <a:rPr lang="en-US" altLang="ko-KR" sz="800" b="1" baseline="0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discovery </a:t>
                      </a:r>
                      <a:endParaRPr lang="en-US" altLang="ko-KR" sz="800" dirty="0"/>
                    </a:p>
                    <a:p>
                      <a:pPr lvl="1"/>
                      <a:r>
                        <a:rPr lang="en-US" altLang="ko-KR" sz="800" b="1" dirty="0"/>
                        <a:t>easy monitoring </a:t>
                      </a:r>
                      <a:endParaRPr lang="en-US" altLang="ko-KR" sz="800" dirty="0"/>
                    </a:p>
                    <a:p>
                      <a:pPr lvl="1"/>
                      <a:r>
                        <a:rPr lang="en-US" altLang="ko-KR" sz="800" b="1" dirty="0"/>
                        <a:t>remote controlling</a:t>
                      </a:r>
                    </a:p>
                    <a:p>
                      <a:pPr lvl="1"/>
                      <a:r>
                        <a:rPr lang="en-US" altLang="ko-KR" sz="800" b="1" dirty="0"/>
                        <a:t>smart planning</a:t>
                      </a:r>
                      <a:endParaRPr lang="en-US" altLang="ko-KR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i="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HEMS</a:t>
                      </a:r>
                      <a:r>
                        <a:rPr lang="ko-KR" altLang="en-US" sz="800" b="0" i="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는 스마트 계량기를 모니터링하고 자동 구성</a:t>
                      </a:r>
                      <a:r>
                        <a:rPr lang="en-US" altLang="ko-KR" sz="800" b="0" i="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원격 모니터링</a:t>
                      </a:r>
                      <a:r>
                        <a:rPr lang="en-US" altLang="ko-KR" sz="800" b="0" i="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에너지 관리</a:t>
                      </a:r>
                      <a:r>
                        <a:rPr lang="en-US" altLang="ko-KR" sz="800" b="0" i="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가능성 있는 제어를 제공하는 인터넷에서 원격으로 에너지 관련 기기를 제어 할 </a:t>
                      </a:r>
                      <a:r>
                        <a:rPr lang="ko-KR" altLang="en-US" sz="800" b="1" i="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계획</a:t>
                      </a:r>
                      <a:r>
                        <a:rPr lang="ko-KR" altLang="en-US" sz="8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을 세웁니다</a:t>
                      </a:r>
                      <a:r>
                        <a:rPr lang="en-US" altLang="ko-KR" sz="8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8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최고가 시간에 장치 제어를 전환하고 원활한 전력 수요 작업 부하를 발생시킵니다</a:t>
                      </a:r>
                      <a:r>
                        <a:rPr lang="en-US" altLang="ko-KR" sz="8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en-US" altLang="ko-KR" sz="800" b="0" i="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HEMS</a:t>
                      </a:r>
                      <a:r>
                        <a:rPr lang="ko-KR" altLang="en-US" sz="800" b="0" i="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는 자원 활용</a:t>
                      </a:r>
                      <a:r>
                        <a:rPr lang="en-US" altLang="ko-KR" sz="800" b="0" i="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에너지 절약 및 비용 절감에 대한 명확한 이점을 사용자에게 제공 </a:t>
                      </a:r>
                      <a:r>
                        <a:rPr lang="ko-KR" altLang="en-US" sz="8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할 수 있습니다</a:t>
                      </a:r>
                      <a:r>
                        <a:rPr lang="en-US" altLang="ko-KR" sz="8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40107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/>
                        <a:t>Application and Development of </a:t>
                      </a:r>
                      <a:r>
                        <a:rPr lang="en-US" altLang="ko-KR" sz="800" dirty="0" err="1"/>
                        <a:t>Zigbee</a:t>
                      </a:r>
                      <a:r>
                        <a:rPr lang="en-US" altLang="ko-KR" sz="800" dirty="0"/>
                        <a:t> Technology for Smart Grid Environment(SEP2.0)</a:t>
                      </a:r>
                    </a:p>
                    <a:p>
                      <a:pPr algn="l" latinLnBrk="1"/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(SEP2.0 </a:t>
                      </a:r>
                      <a:r>
                        <a:rPr lang="ko-KR" altLang="en-US" sz="800" b="1" dirty="0">
                          <a:solidFill>
                            <a:srgbClr val="FF0000"/>
                          </a:solidFill>
                        </a:rPr>
                        <a:t>관련 논문</a:t>
                      </a:r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, </a:t>
                      </a:r>
                      <a:r>
                        <a:rPr lang="ko-KR" altLang="en-US" sz="800" b="1" dirty="0">
                          <a:solidFill>
                            <a:srgbClr val="FF0000"/>
                          </a:solidFill>
                        </a:rPr>
                        <a:t>설명 참조할 예정</a:t>
                      </a:r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)</a:t>
                      </a:r>
                      <a:endParaRPr lang="ko-KR" altLang="en-US" sz="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Smart Grid and </a:t>
                      </a:r>
                      <a:r>
                        <a:rPr lang="en-US" altLang="ko-KR" sz="800" b="1" dirty="0" err="1">
                          <a:solidFill>
                            <a:srgbClr val="FF0000"/>
                          </a:solidFill>
                        </a:rPr>
                        <a:t>Zigbee</a:t>
                      </a:r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 SEP2.0</a:t>
                      </a:r>
                    </a:p>
                    <a:p>
                      <a:pPr algn="l" latinLnBrk="1"/>
                      <a:r>
                        <a:rPr lang="en-US" altLang="ko-KR" sz="800" dirty="0"/>
                        <a:t>-</a:t>
                      </a:r>
                      <a:r>
                        <a:rPr lang="en-US" altLang="ko-KR" sz="800" dirty="0" err="1"/>
                        <a:t>Zigbee</a:t>
                      </a:r>
                      <a:r>
                        <a:rPr lang="en-US" altLang="ko-KR" sz="800" dirty="0"/>
                        <a:t> Smart Energy Profile 2.0 Features</a:t>
                      </a:r>
                    </a:p>
                    <a:p>
                      <a:pPr algn="l" latinLnBrk="1"/>
                      <a:r>
                        <a:rPr lang="en-US" altLang="ko-KR" sz="800" dirty="0"/>
                        <a:t>-</a:t>
                      </a:r>
                      <a:r>
                        <a:rPr lang="en-US" altLang="ko-KR" sz="800" dirty="0" err="1"/>
                        <a:t>Zigbee</a:t>
                      </a:r>
                      <a:r>
                        <a:rPr lang="en-US" altLang="ko-KR" sz="800" dirty="0"/>
                        <a:t> SEP 2.0 Applications</a:t>
                      </a:r>
                    </a:p>
                    <a:p>
                      <a:pPr algn="l" latinLnBrk="1"/>
                      <a:r>
                        <a:rPr lang="en-US" altLang="ko-KR" sz="800" dirty="0"/>
                        <a:t>-Electromagnetic compatibility (EMC) 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dirty="0"/>
                        <a:t>스마트 </a:t>
                      </a:r>
                      <a:r>
                        <a:rPr lang="ko-KR" altLang="en-US" sz="800" dirty="0" err="1"/>
                        <a:t>그리드가</a:t>
                      </a:r>
                      <a:r>
                        <a:rPr lang="ko-KR" altLang="en-US" sz="800" dirty="0"/>
                        <a:t> 대중화되고 있으며 미래의 응용 분야는 단거리 </a:t>
                      </a:r>
                      <a:r>
                        <a:rPr lang="ko-KR" altLang="en-US" sz="800" b="1" dirty="0">
                          <a:solidFill>
                            <a:srgbClr val="FF0000"/>
                          </a:solidFill>
                        </a:rPr>
                        <a:t>무선</a:t>
                      </a:r>
                      <a:r>
                        <a:rPr lang="ko-KR" altLang="en-US" sz="800" b="1" baseline="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EMC</a:t>
                      </a:r>
                      <a:r>
                        <a:rPr lang="ko-KR" altLang="en-US" sz="800" b="1" dirty="0">
                          <a:solidFill>
                            <a:srgbClr val="FF0000"/>
                          </a:solidFill>
                        </a:rPr>
                        <a:t>와 </a:t>
                      </a:r>
                      <a:r>
                        <a:rPr lang="en-US" altLang="ko-KR" sz="800" b="1" dirty="0" err="1">
                          <a:solidFill>
                            <a:srgbClr val="FF0000"/>
                          </a:solidFill>
                        </a:rPr>
                        <a:t>Zigbee</a:t>
                      </a:r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 SEP2.0 </a:t>
                      </a:r>
                      <a:r>
                        <a:rPr lang="ko-KR" altLang="en-US" sz="800" b="1" dirty="0">
                          <a:solidFill>
                            <a:srgbClr val="FF0000"/>
                          </a:solidFill>
                        </a:rPr>
                        <a:t>표준 기능과 결합 된 경우</a:t>
                      </a:r>
                    </a:p>
                    <a:p>
                      <a:pPr algn="l" latinLnBrk="1"/>
                      <a:r>
                        <a:rPr lang="ko-KR" altLang="en-US" sz="800" b="1" dirty="0">
                          <a:solidFill>
                            <a:srgbClr val="FF0000"/>
                          </a:solidFill>
                        </a:rPr>
                        <a:t>여러 네트워크 기술을 지원</a:t>
                      </a:r>
                      <a:endParaRPr lang="en-US" altLang="ko-KR" sz="800" b="1" dirty="0">
                        <a:solidFill>
                          <a:srgbClr val="FF0000"/>
                        </a:solidFill>
                      </a:endParaRPr>
                    </a:p>
                    <a:p>
                      <a:pPr algn="l" latinLnBrk="1"/>
                      <a:r>
                        <a:rPr lang="ko-KR" altLang="en-US" sz="800" b="1" dirty="0">
                          <a:solidFill>
                            <a:srgbClr val="FF0000"/>
                          </a:solidFill>
                        </a:rPr>
                        <a:t>스마트 홈 기술을 위한 커뮤니케이션 기능</a:t>
                      </a:r>
                      <a:r>
                        <a:rPr lang="en-US" altLang="ko-KR" sz="800" dirty="0"/>
                        <a:t>.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40107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에너지 </a:t>
                      </a:r>
                      <a:r>
                        <a:rPr lang="en-US" altLang="ko-KR" sz="800" b="1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IoT</a:t>
                      </a:r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 </a:t>
                      </a:r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기반 집합 건물 환경에서 효율적인 수요반응을 위한 경량 에너지관리에이전트 프로토콜</a:t>
                      </a:r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 </a:t>
                      </a:r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설계 및 구현 논문</a:t>
                      </a:r>
                      <a:endParaRPr lang="en-US" altLang="ko-KR" sz="800" b="1" dirty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  <a:p>
                      <a:pPr algn="l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(</a:t>
                      </a:r>
                      <a:r>
                        <a:rPr lang="ko-KR" altLang="en-US" sz="800" b="1" dirty="0">
                          <a:solidFill>
                            <a:srgbClr val="FF0000"/>
                          </a:solidFill>
                          <a:latin typeface="+mn-lt"/>
                          <a:ea typeface="+mn-ea"/>
                        </a:rPr>
                        <a:t>경량 에너지관리에이전트 프로토콜 설계 및 구현</a:t>
                      </a:r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)</a:t>
                      </a:r>
                    </a:p>
                    <a:p>
                      <a:pPr algn="l" latinLnBrk="1"/>
                      <a:r>
                        <a:rPr lang="ko-KR" altLang="en-US" sz="800" b="1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박헌일</a:t>
                      </a:r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 선배 논문</a:t>
                      </a:r>
                      <a:endParaRPr lang="ko-KR" altLang="en-US" sz="800" b="1"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rgbClr val="FF0000"/>
                          </a:solidFill>
                        </a:rPr>
                        <a:t>경량 에너지관리에이전트 프로토콜 개발</a:t>
                      </a:r>
                      <a:endParaRPr lang="en-US" altLang="ko-KR" sz="800" dirty="0">
                        <a:solidFill>
                          <a:srgbClr val="FF0000"/>
                        </a:solidFill>
                      </a:endParaRPr>
                    </a:p>
                    <a:p>
                      <a:pPr algn="l" latinLnBrk="1"/>
                      <a:endParaRPr lang="en-US" altLang="ko-KR" sz="800" dirty="0"/>
                    </a:p>
                    <a:p>
                      <a:pPr algn="l" latinLnBrk="1"/>
                      <a:r>
                        <a:rPr lang="ko-KR" altLang="en-US" sz="800" dirty="0"/>
                        <a:t>기존 시스템 </a:t>
                      </a:r>
                      <a:r>
                        <a:rPr lang="en-US" altLang="ko-KR" sz="800" dirty="0"/>
                        <a:t>Scalability</a:t>
                      </a:r>
                      <a:r>
                        <a:rPr lang="ko-KR" altLang="en-US" sz="800" dirty="0"/>
                        <a:t>한계 </a:t>
                      </a:r>
                      <a:r>
                        <a:rPr lang="en-US" altLang="ko-KR" sz="800" dirty="0"/>
                        <a:t>=:&gt; </a:t>
                      </a:r>
                      <a:r>
                        <a:rPr lang="ko-KR" altLang="en-US" sz="800" dirty="0">
                          <a:solidFill>
                            <a:srgbClr val="FF0000"/>
                          </a:solidFill>
                        </a:rPr>
                        <a:t>서버 에너지관리에이전트의 </a:t>
                      </a:r>
                      <a:r>
                        <a:rPr lang="en-US" altLang="ko-KR" sz="800" dirty="0">
                          <a:solidFill>
                            <a:srgbClr val="FF0000"/>
                          </a:solidFill>
                        </a:rPr>
                        <a:t>Aggregator</a:t>
                      </a:r>
                      <a:r>
                        <a:rPr lang="ko-KR" altLang="en-US" sz="800" dirty="0">
                          <a:solidFill>
                            <a:srgbClr val="FF0000"/>
                          </a:solidFill>
                        </a:rPr>
                        <a:t>구현으로 데이터 트래픽 감소</a:t>
                      </a:r>
                      <a:r>
                        <a:rPr lang="en-US" altLang="ko-KR" sz="800" dirty="0">
                          <a:solidFill>
                            <a:srgbClr val="FF0000"/>
                          </a:solidFill>
                        </a:rPr>
                        <a:t>, </a:t>
                      </a:r>
                      <a:r>
                        <a:rPr lang="ko-KR" altLang="en-US" sz="800" dirty="0" err="1">
                          <a:solidFill>
                            <a:srgbClr val="FF0000"/>
                          </a:solidFill>
                        </a:rPr>
                        <a:t>병복현상</a:t>
                      </a:r>
                      <a:r>
                        <a:rPr lang="ko-KR" altLang="en-US" sz="800" dirty="0">
                          <a:solidFill>
                            <a:srgbClr val="FF0000"/>
                          </a:solidFill>
                        </a:rPr>
                        <a:t> 감소</a:t>
                      </a:r>
                      <a:endParaRPr lang="en-US" altLang="ko-KR" sz="800" dirty="0">
                        <a:solidFill>
                          <a:srgbClr val="FF0000"/>
                        </a:solidFill>
                      </a:endParaRPr>
                    </a:p>
                    <a:p>
                      <a:pPr algn="l" latinLnBrk="1"/>
                      <a:endParaRPr lang="en-US" altLang="ko-KR" sz="800" dirty="0"/>
                    </a:p>
                    <a:p>
                      <a:pPr algn="l" latinLnBrk="1"/>
                      <a:r>
                        <a:rPr lang="ko-KR" altLang="en-US" sz="800" dirty="0"/>
                        <a:t>집함 건</a:t>
                      </a:r>
                      <a:r>
                        <a:rPr lang="ko-KR" altLang="en-US" sz="800" baseline="0" dirty="0"/>
                        <a:t>물 환경의 에너지관리에이전트의 모니터링 보안 문제점 </a:t>
                      </a:r>
                      <a:r>
                        <a:rPr lang="en-US" altLang="ko-KR" sz="800" baseline="0" dirty="0"/>
                        <a:t>=&gt; </a:t>
                      </a:r>
                      <a:r>
                        <a:rPr lang="en-US" altLang="ko-KR" sz="800" baseline="0" dirty="0">
                          <a:solidFill>
                            <a:srgbClr val="FF0000"/>
                          </a:solidFill>
                        </a:rPr>
                        <a:t>Implicit, Explicit </a:t>
                      </a:r>
                      <a:r>
                        <a:rPr lang="ko-KR" altLang="en-US" sz="800" baseline="0" dirty="0">
                          <a:solidFill>
                            <a:srgbClr val="FF0000"/>
                          </a:solidFill>
                        </a:rPr>
                        <a:t>모니터링으로 문제 해결</a:t>
                      </a:r>
                      <a:endParaRPr lang="en-US" altLang="ko-KR" sz="800" baseline="0" dirty="0">
                        <a:solidFill>
                          <a:srgbClr val="FF0000"/>
                        </a:solidFill>
                      </a:endParaRPr>
                    </a:p>
                    <a:p>
                      <a:pPr algn="l" latinLnBrk="1"/>
                      <a:endParaRPr lang="en-US" altLang="ko-KR" sz="800" baseline="0" dirty="0"/>
                    </a:p>
                    <a:p>
                      <a:pPr algn="l" latinLnBrk="1"/>
                      <a:r>
                        <a:rPr lang="ko-KR" altLang="en-US" sz="800" baseline="0" dirty="0"/>
                        <a:t>기존 </a:t>
                      </a:r>
                      <a:r>
                        <a:rPr lang="en-US" altLang="ko-KR" sz="800" baseline="0" dirty="0" err="1"/>
                        <a:t>IoT</a:t>
                      </a:r>
                      <a:r>
                        <a:rPr lang="en-US" altLang="ko-KR" sz="800" baseline="0" dirty="0"/>
                        <a:t> </a:t>
                      </a:r>
                      <a:r>
                        <a:rPr lang="ko-KR" altLang="en-US" sz="800" baseline="0" dirty="0"/>
                        <a:t>디바이스들에 </a:t>
                      </a:r>
                      <a:r>
                        <a:rPr lang="en-US" altLang="ko-KR" sz="800" baseline="0" dirty="0"/>
                        <a:t>Control</a:t>
                      </a:r>
                      <a:r>
                        <a:rPr lang="ko-KR" altLang="en-US" sz="800" baseline="0" dirty="0"/>
                        <a:t>지시 </a:t>
                      </a:r>
                      <a:r>
                        <a:rPr lang="en-US" altLang="ko-KR" sz="800" baseline="0" dirty="0"/>
                        <a:t>=&gt; </a:t>
                      </a:r>
                      <a:r>
                        <a:rPr lang="ko-KR" altLang="en-US" sz="800" baseline="0" dirty="0"/>
                        <a:t>집단 건물 내부에 </a:t>
                      </a:r>
                      <a:r>
                        <a:rPr lang="ko-KR" altLang="en-US" sz="800" baseline="0" dirty="0">
                          <a:solidFill>
                            <a:srgbClr val="FF0000"/>
                          </a:solidFill>
                        </a:rPr>
                        <a:t>에너지관리에이전트가 있어 서버 에너지관리에이전트로 수요 반응 및 </a:t>
                      </a:r>
                      <a:r>
                        <a:rPr lang="ko-KR" altLang="en-US" sz="800" baseline="0" dirty="0" err="1">
                          <a:solidFill>
                            <a:srgbClr val="FF0000"/>
                          </a:solidFill>
                        </a:rPr>
                        <a:t>스케쥴링</a:t>
                      </a:r>
                      <a:r>
                        <a:rPr lang="ko-KR" altLang="en-US" sz="800" baseline="0" dirty="0">
                          <a:solidFill>
                            <a:srgbClr val="FF0000"/>
                          </a:solidFill>
                        </a:rPr>
                        <a:t> 가능</a:t>
                      </a:r>
                      <a:r>
                        <a:rPr lang="en-US" altLang="ko-KR" sz="800" baseline="0" dirty="0">
                          <a:solidFill>
                            <a:srgbClr val="FF0000"/>
                          </a:solidFill>
                        </a:rPr>
                        <a:t>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dirty="0"/>
                        <a:t>집합건물 내부에도  대표적인 </a:t>
                      </a:r>
                      <a:r>
                        <a:rPr lang="en-US" altLang="ko-KR" sz="800" dirty="0"/>
                        <a:t>Aggregator(Server EMA)</a:t>
                      </a:r>
                      <a:r>
                        <a:rPr lang="ko-KR" altLang="en-US" sz="800" dirty="0"/>
                        <a:t>로 주거공간 인 </a:t>
                      </a:r>
                      <a:r>
                        <a:rPr lang="en-US" altLang="ko-KR" sz="800" dirty="0"/>
                        <a:t>EMA(Client EMA)</a:t>
                      </a:r>
                      <a:r>
                        <a:rPr lang="ko-KR" altLang="en-US" sz="800" dirty="0"/>
                        <a:t>들에게 수요 관리 </a:t>
                      </a:r>
                    </a:p>
                    <a:p>
                      <a:pPr algn="l" latinLnBrk="1"/>
                      <a:r>
                        <a:rPr lang="en-US" altLang="ko-KR" sz="800" dirty="0"/>
                        <a:t>(1)EMA</a:t>
                      </a:r>
                      <a:r>
                        <a:rPr lang="ko-KR" altLang="en-US" sz="800" dirty="0"/>
                        <a:t>을 통해 집합 </a:t>
                      </a:r>
                      <a:r>
                        <a:rPr lang="ko-KR" altLang="en-US" sz="800" dirty="0">
                          <a:solidFill>
                            <a:srgbClr val="FF0000"/>
                          </a:solidFill>
                        </a:rPr>
                        <a:t>건물 내에서도 지능화된 에너지관리인 수요반응을 함 </a:t>
                      </a:r>
                    </a:p>
                    <a:p>
                      <a:pPr algn="l" latinLnBrk="1"/>
                      <a:r>
                        <a:rPr lang="en-US" altLang="ko-KR" sz="800" dirty="0"/>
                        <a:t>(2)</a:t>
                      </a:r>
                      <a:r>
                        <a:rPr lang="ko-KR" altLang="en-US" sz="800" dirty="0"/>
                        <a:t> 수요관리 고객에 대한 </a:t>
                      </a:r>
                      <a:r>
                        <a:rPr lang="ko-KR" altLang="en-US" sz="800" dirty="0">
                          <a:solidFill>
                            <a:srgbClr val="FF0000"/>
                          </a:solidFill>
                        </a:rPr>
                        <a:t>실시간 수요반응을 </a:t>
                      </a:r>
                      <a:r>
                        <a:rPr lang="ko-KR" altLang="en-US" sz="800" dirty="0"/>
                        <a:t>할 수 있음</a:t>
                      </a:r>
                      <a:r>
                        <a:rPr lang="en-US" altLang="ko-KR" sz="800" dirty="0"/>
                        <a:t>- Push </a:t>
                      </a:r>
                      <a:r>
                        <a:rPr lang="ko-KR" altLang="en-US" sz="800" dirty="0"/>
                        <a:t>실험을 통해 증명</a:t>
                      </a:r>
                    </a:p>
                    <a:p>
                      <a:pPr algn="l" latinLnBrk="1"/>
                      <a:r>
                        <a:rPr lang="en-US" altLang="ko-KR" sz="800" dirty="0"/>
                        <a:t>(3)</a:t>
                      </a:r>
                      <a:r>
                        <a:rPr lang="ko-KR" altLang="en-US" sz="800" dirty="0"/>
                        <a:t>집단 건물 내부에 에너지관리에이전트가 있어 개인 사용자가 상위 에너지관리에이전트와 통신을 통해 </a:t>
                      </a:r>
                      <a:r>
                        <a:rPr lang="ko-KR" altLang="en-US" sz="800" dirty="0">
                          <a:solidFill>
                            <a:srgbClr val="FF0000"/>
                          </a:solidFill>
                        </a:rPr>
                        <a:t>수요반응 및 스케줄링을 할 수 있음</a:t>
                      </a:r>
                    </a:p>
                    <a:p>
                      <a:pPr algn="l" latinLnBrk="1"/>
                      <a:r>
                        <a:rPr lang="en-US" altLang="ko-KR" sz="800" dirty="0"/>
                        <a:t>(4)</a:t>
                      </a:r>
                      <a:r>
                        <a:rPr lang="ko-KR" altLang="en-US" sz="800" dirty="0"/>
                        <a:t>집합 건물 내의 </a:t>
                      </a:r>
                      <a:r>
                        <a:rPr lang="en-US" altLang="ko-KR" sz="800" dirty="0"/>
                        <a:t>EMA </a:t>
                      </a:r>
                      <a:r>
                        <a:rPr lang="en-US" altLang="ko-KR" sz="800" dirty="0" err="1"/>
                        <a:t>Ptorocol</a:t>
                      </a:r>
                      <a:r>
                        <a:rPr lang="ko-KR" altLang="en-US" sz="800" dirty="0">
                          <a:solidFill>
                            <a:srgbClr val="FF0000"/>
                          </a:solidFill>
                        </a:rPr>
                        <a:t>를 초경량 프로토콜인 </a:t>
                      </a:r>
                      <a:r>
                        <a:rPr lang="en-US" altLang="ko-KR" sz="800" dirty="0">
                          <a:solidFill>
                            <a:srgbClr val="FF0000"/>
                          </a:solidFill>
                        </a:rPr>
                        <a:t>CoAP, MQTT</a:t>
                      </a:r>
                      <a:r>
                        <a:rPr lang="ko-KR" altLang="en-US" sz="800" dirty="0">
                          <a:solidFill>
                            <a:srgbClr val="FF0000"/>
                          </a:solidFill>
                        </a:rPr>
                        <a:t>을 이용</a:t>
                      </a:r>
                    </a:p>
                    <a:p>
                      <a:pPr algn="l" latinLnBrk="1"/>
                      <a:r>
                        <a:rPr lang="en-US" altLang="ko-KR" sz="800" dirty="0"/>
                        <a:t>(5)</a:t>
                      </a:r>
                      <a:r>
                        <a:rPr lang="ko-KR" altLang="en-US" sz="800" dirty="0" err="1"/>
                        <a:t>기존연구의</a:t>
                      </a:r>
                      <a:r>
                        <a:rPr lang="ko-KR" altLang="en-US" sz="800" dirty="0"/>
                        <a:t>  </a:t>
                      </a:r>
                      <a:r>
                        <a:rPr lang="en-US" altLang="ko-KR" sz="800" dirty="0"/>
                        <a:t>Explicit</a:t>
                      </a:r>
                      <a:r>
                        <a:rPr lang="ko-KR" altLang="en-US" sz="800" dirty="0"/>
                        <a:t>모니터링과 </a:t>
                      </a:r>
                      <a:r>
                        <a:rPr lang="ko-KR" altLang="en-US" sz="8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800" dirty="0">
                          <a:solidFill>
                            <a:srgbClr val="FF0000"/>
                          </a:solidFill>
                        </a:rPr>
                        <a:t>EMAP</a:t>
                      </a:r>
                      <a:r>
                        <a:rPr lang="ko-KR" altLang="en-US" sz="800" dirty="0">
                          <a:solidFill>
                            <a:srgbClr val="FF0000"/>
                          </a:solidFill>
                        </a:rPr>
                        <a:t>의 </a:t>
                      </a:r>
                      <a:r>
                        <a:rPr lang="en-US" altLang="ko-KR" sz="800" dirty="0">
                          <a:solidFill>
                            <a:srgbClr val="FF0000"/>
                          </a:solidFill>
                        </a:rPr>
                        <a:t>Implicit/Explicit </a:t>
                      </a:r>
                      <a:r>
                        <a:rPr lang="ko-KR" altLang="en-US" sz="800" dirty="0">
                          <a:solidFill>
                            <a:srgbClr val="FF0000"/>
                          </a:solidFill>
                        </a:rPr>
                        <a:t>모니터링 비교를 통해 효율성 검증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882423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702487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1. Smart Home Energy Framework : </a:t>
            </a:r>
            <a:r>
              <a:rPr lang="en-US" altLang="ko-KR" sz="2000" b="1" dirty="0"/>
              <a:t/>
            </a:r>
            <a:br>
              <a:rPr lang="en-US" altLang="ko-KR" sz="2000" b="1" dirty="0"/>
            </a:br>
            <a:r>
              <a:rPr lang="en-US" altLang="ko-KR" sz="2000" b="1" dirty="0"/>
              <a:t> 1.1.2 Background </a:t>
            </a:r>
            <a:r>
              <a:rPr lang="ko-KR" altLang="en-US" sz="2000" b="1" dirty="0"/>
              <a:t>수요반응 </a:t>
            </a:r>
            <a:r>
              <a:rPr lang="en-US" altLang="ko-KR" sz="2000" b="1" dirty="0"/>
              <a:t>(1/3)</a:t>
            </a: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AB2D1F1-EAAA-4541-A9AD-BBD67953F620}" type="slidenum">
              <a:rPr lang="ko-KR" altLang="en-US" smtClean="0"/>
              <a:pPr>
                <a:defRPr/>
              </a:pPr>
              <a:t>6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85720" y="1692548"/>
            <a:ext cx="9482407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fontAlgn="base"/>
            <a:r>
              <a:rPr lang="ko-KR" altLang="en-US" dirty="0"/>
              <a:t>      </a:t>
            </a:r>
            <a:endParaRPr lang="en-US" altLang="ko-KR" dirty="0"/>
          </a:p>
          <a:p>
            <a:pPr marL="342900" indent="-342900" fontAlgn="base"/>
            <a:r>
              <a:rPr lang="ko-KR" altLang="en-US" dirty="0"/>
              <a:t> </a:t>
            </a:r>
            <a:r>
              <a:rPr lang="en-US" altLang="ko-KR" dirty="0"/>
              <a:t>-</a:t>
            </a:r>
            <a:r>
              <a:rPr lang="ko-KR" altLang="en-US" dirty="0"/>
              <a:t>증가하는 전력 수요와 피크부하에 대응하고 안정적인 </a:t>
            </a:r>
            <a:r>
              <a:rPr lang="ko-KR" altLang="en-US" dirty="0" err="1"/>
              <a:t>전력망을</a:t>
            </a:r>
            <a:r>
              <a:rPr lang="ko-KR" altLang="en-US" dirty="0"/>
              <a:t> 구축하기 위한 방법</a:t>
            </a:r>
            <a:endParaRPr lang="en-US" altLang="ko-KR" dirty="0"/>
          </a:p>
          <a:p>
            <a:pPr fontAlgn="base"/>
            <a:endParaRPr lang="en-US" altLang="ko-KR" sz="900" dirty="0"/>
          </a:p>
          <a:p>
            <a:pPr marL="342900" indent="-342900" fontAlgn="base"/>
            <a:r>
              <a:rPr lang="ko-KR" altLang="en-US" dirty="0"/>
              <a:t>       전력 소비자 측에서 전기 요금이나 공급자의 요청에 따라 </a:t>
            </a:r>
            <a:endParaRPr lang="en-US" altLang="ko-KR" dirty="0"/>
          </a:p>
          <a:p>
            <a:pPr marL="342900" indent="-342900" fontAlgn="base"/>
            <a:r>
              <a:rPr lang="en-US" altLang="ko-KR" b="1" dirty="0">
                <a:solidFill>
                  <a:srgbClr val="FF0000"/>
                </a:solidFill>
              </a:rPr>
              <a:t>       </a:t>
            </a:r>
            <a:r>
              <a:rPr lang="ko-KR" altLang="en-US" b="1" dirty="0">
                <a:solidFill>
                  <a:srgbClr val="FF0000"/>
                </a:solidFill>
              </a:rPr>
              <a:t>전력 소비를 조절함으로써 전력계통의 안정성과 신뢰성을 확보하는 기술</a:t>
            </a:r>
          </a:p>
          <a:p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357158" y="1357298"/>
            <a:ext cx="40709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/>
              <a:t>수요반응</a:t>
            </a:r>
            <a:r>
              <a:rPr lang="en-US" altLang="ko-KR" b="1" dirty="0"/>
              <a:t> (DR - Demand Response)[*]</a:t>
            </a:r>
            <a:endParaRPr lang="ko-KR" altLang="en-US" dirty="0"/>
          </a:p>
        </p:txBody>
      </p:sp>
      <p:pic>
        <p:nvPicPr>
          <p:cNvPr id="10" name="_x196225448" descr="EMB0000572c2a9c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71538" y="3143248"/>
            <a:ext cx="6572296" cy="2976258"/>
          </a:xfrm>
          <a:prstGeom prst="rect">
            <a:avLst/>
          </a:prstGeom>
          <a:noFill/>
        </p:spPr>
      </p:pic>
      <p:sp>
        <p:nvSpPr>
          <p:cNvPr id="11" name="직사각형 10"/>
          <p:cNvSpPr/>
          <p:nvPr/>
        </p:nvSpPr>
        <p:spPr>
          <a:xfrm>
            <a:off x="214282" y="6286520"/>
            <a:ext cx="921550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z="1200" dirty="0"/>
              <a:t>[*] </a:t>
            </a:r>
            <a:r>
              <a:rPr lang="fr-FR" sz="1200" dirty="0"/>
              <a:t> Paulson Institute, Demand Response, 2015</a:t>
            </a:r>
          </a:p>
        </p:txBody>
      </p:sp>
    </p:spTree>
    <p:extLst>
      <p:ext uri="{BB962C8B-B14F-4D97-AF65-F5344CB8AC3E}">
        <p14:creationId xmlns:p14="http://schemas.microsoft.com/office/powerpoint/2010/main" val="389606478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F13F5CC-B8E9-482F-A016-6EE14B7359EE}" type="slidenum">
              <a:rPr lang="ko-KR" altLang="en-US" smtClean="0"/>
              <a:pPr>
                <a:defRPr/>
              </a:pPr>
              <a:t>60</a:t>
            </a:fld>
            <a:endParaRPr lang="ko-KR" altLang="en-US"/>
          </a:p>
        </p:txBody>
      </p:sp>
      <p:sp>
        <p:nvSpPr>
          <p:cNvPr id="6" name="标题 1"/>
          <p:cNvSpPr>
            <a:spLocks noGrp="1"/>
          </p:cNvSpPr>
          <p:nvPr>
            <p:ph type="ctrTitle"/>
          </p:nvPr>
        </p:nvSpPr>
        <p:spPr>
          <a:xfrm>
            <a:off x="0" y="1571612"/>
            <a:ext cx="9144032" cy="3000396"/>
          </a:xfrm>
        </p:spPr>
        <p:txBody>
          <a:bodyPr/>
          <a:lstStyle/>
          <a:p>
            <a:r>
              <a:rPr lang="en-US" altLang="zh-CN" sz="2800" b="1" dirty="0">
                <a:solidFill>
                  <a:schemeClr val="tx1"/>
                </a:solidFill>
                <a:latin typeface="맑은 고딕" pitchFamily="50" charset="-127"/>
              </a:rPr>
              <a:t>Energy Framework</a:t>
            </a:r>
            <a:br>
              <a:rPr lang="en-US" altLang="zh-CN" sz="2800" b="1" dirty="0">
                <a:solidFill>
                  <a:schemeClr val="tx1"/>
                </a:solidFill>
                <a:latin typeface="맑은 고딕" pitchFamily="50" charset="-127"/>
              </a:rPr>
            </a:br>
            <a:r>
              <a:rPr lang="en-US" altLang="zh-CN" sz="2800" b="1" dirty="0">
                <a:solidFill>
                  <a:schemeClr val="tx1"/>
                </a:solidFill>
                <a:latin typeface="맑은 고딕" pitchFamily="50" charset="-127"/>
              </a:rPr>
              <a:t/>
            </a:r>
            <a:br>
              <a:rPr lang="en-US" altLang="zh-CN" sz="2800" b="1" dirty="0">
                <a:solidFill>
                  <a:schemeClr val="tx1"/>
                </a:solidFill>
                <a:latin typeface="맑은 고딕" pitchFamily="50" charset="-127"/>
              </a:rPr>
            </a:br>
            <a:r>
              <a:rPr lang="en-US" altLang="zh-CN" sz="2400" b="1" dirty="0">
                <a:solidFill>
                  <a:schemeClr val="tx1"/>
                </a:solidFill>
                <a:latin typeface="맑은 고딕" pitchFamily="50" charset="-127"/>
              </a:rPr>
              <a:t>2. Profile &amp; Protocol : OpenADR, EMAP, </a:t>
            </a:r>
            <a:r>
              <a:rPr lang="en-US" altLang="zh-CN" sz="2400" b="1" dirty="0">
                <a:solidFill>
                  <a:srgbClr val="FF0000"/>
                </a:solidFill>
                <a:latin typeface="맑은 고딕" pitchFamily="50" charset="-127"/>
              </a:rPr>
              <a:t>DLMS/COSEM</a:t>
            </a:r>
            <a:r>
              <a:rPr lang="en-US" altLang="zh-CN" sz="2800" b="1" dirty="0">
                <a:solidFill>
                  <a:srgbClr val="FF0000"/>
                </a:solidFill>
                <a:latin typeface="맑은 고딕" pitchFamily="50" charset="-127"/>
              </a:rPr>
              <a:t/>
            </a:r>
            <a:br>
              <a:rPr lang="en-US" altLang="zh-CN" sz="2800" b="1" dirty="0">
                <a:solidFill>
                  <a:srgbClr val="FF0000"/>
                </a:solidFill>
                <a:latin typeface="맑은 고딕" pitchFamily="50" charset="-127"/>
              </a:rPr>
            </a:br>
            <a:r>
              <a:rPr lang="en-US" altLang="zh-CN" sz="2800" b="1" dirty="0">
                <a:solidFill>
                  <a:srgbClr val="FF0000"/>
                </a:solidFill>
                <a:latin typeface="맑은 고딕" pitchFamily="50" charset="-127"/>
              </a:rPr>
              <a:t/>
            </a:r>
            <a:br>
              <a:rPr lang="en-US" altLang="zh-CN" sz="2800" b="1" dirty="0">
                <a:solidFill>
                  <a:srgbClr val="FF0000"/>
                </a:solidFill>
                <a:latin typeface="맑은 고딕" pitchFamily="50" charset="-127"/>
              </a:rPr>
            </a:br>
            <a:endParaRPr lang="zh-CN" altLang="en-US" sz="2800" b="1" dirty="0">
              <a:solidFill>
                <a:srgbClr val="FF0000"/>
              </a:solidFill>
              <a:latin typeface="맑은 고딕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899592" y="3429000"/>
            <a:ext cx="7632848" cy="20005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맑은 고딕" pitchFamily="50" charset="-127"/>
              </a:rPr>
              <a:t>2.1 	OpenADR (HTTP/XML, MQTT, COAP) 	 </a:t>
            </a:r>
          </a:p>
          <a:p>
            <a:r>
              <a:rPr lang="en-US" altLang="zh-CN" sz="1600" b="1" i="1" dirty="0">
                <a:solidFill>
                  <a:srgbClr val="0070C0"/>
                </a:solidFill>
                <a:latin typeface="맑은 고딕" pitchFamily="50" charset="-127"/>
              </a:rPr>
              <a:t>	VTN</a:t>
            </a:r>
            <a:r>
              <a:rPr lang="ko-KR" altLang="en-US" sz="1600" b="1" i="1" dirty="0">
                <a:solidFill>
                  <a:srgbClr val="0070C0"/>
                </a:solidFill>
                <a:latin typeface="맑은 고딕" pitchFamily="50" charset="-127"/>
                <a:sym typeface="Wingdings" panose="05000000000000000000" pitchFamily="2" charset="2"/>
              </a:rPr>
              <a:t> ↔ </a:t>
            </a:r>
            <a:r>
              <a:rPr lang="en-US" altLang="ko-KR" sz="1600" b="1" i="1" dirty="0">
                <a:solidFill>
                  <a:srgbClr val="0070C0"/>
                </a:solidFill>
                <a:latin typeface="맑은 고딕" pitchFamily="50" charset="-127"/>
                <a:sym typeface="Wingdings" panose="05000000000000000000" pitchFamily="2" charset="2"/>
              </a:rPr>
              <a:t>VEN</a:t>
            </a:r>
            <a:r>
              <a:rPr lang="en-US" altLang="zh-CN" sz="1600" b="1" dirty="0">
                <a:solidFill>
                  <a:srgbClr val="0070C0"/>
                </a:solidFill>
                <a:latin typeface="맑은 고딕" pitchFamily="50" charset="-127"/>
              </a:rPr>
              <a:t/>
            </a:r>
            <a:br>
              <a:rPr lang="en-US" altLang="zh-CN" sz="1600" b="1" dirty="0">
                <a:solidFill>
                  <a:srgbClr val="0070C0"/>
                </a:solidFill>
                <a:latin typeface="맑은 고딕" pitchFamily="50" charset="-127"/>
              </a:rPr>
            </a:br>
            <a:r>
              <a:rPr lang="en-US" altLang="zh-CN" b="1" dirty="0">
                <a:latin typeface="맑은 고딕" pitchFamily="50" charset="-127"/>
              </a:rPr>
              <a:t>2.2 	EMAP</a:t>
            </a:r>
            <a:r>
              <a:rPr lang="ko-KR" altLang="en-US" b="1" dirty="0">
                <a:latin typeface="맑은 고딕" pitchFamily="50" charset="-127"/>
              </a:rPr>
              <a:t> </a:t>
            </a:r>
            <a:r>
              <a:rPr lang="en-US" altLang="ko-KR" b="1" dirty="0">
                <a:latin typeface="맑은 고딕" pitchFamily="50" charset="-127"/>
              </a:rPr>
              <a:t>(MQTT, COAP/JSON)      </a:t>
            </a:r>
          </a:p>
          <a:p>
            <a:r>
              <a:rPr lang="en-US" altLang="ko-KR" sz="1600" b="1" i="1" dirty="0">
                <a:solidFill>
                  <a:srgbClr val="0070C0"/>
                </a:solidFill>
                <a:latin typeface="맑은 고딕" pitchFamily="50" charset="-127"/>
              </a:rPr>
              <a:t>	Server EMA </a:t>
            </a:r>
            <a:r>
              <a:rPr lang="ko-KR" altLang="en-US" b="1" i="1" dirty="0">
                <a:solidFill>
                  <a:srgbClr val="0070C0"/>
                </a:solidFill>
                <a:latin typeface="맑은 고딕" pitchFamily="50" charset="-127"/>
                <a:sym typeface="Wingdings" panose="05000000000000000000" pitchFamily="2" charset="2"/>
              </a:rPr>
              <a:t>↔ </a:t>
            </a:r>
            <a:r>
              <a:rPr lang="en-US" altLang="ko-KR" b="1" i="1" dirty="0">
                <a:solidFill>
                  <a:srgbClr val="0070C0"/>
                </a:solidFill>
                <a:latin typeface="맑은 고딕" pitchFamily="50" charset="-127"/>
                <a:sym typeface="Wingdings" panose="05000000000000000000" pitchFamily="2" charset="2"/>
              </a:rPr>
              <a:t>Client EMA</a:t>
            </a:r>
            <a:r>
              <a:rPr lang="en-US" altLang="ko-KR" b="1" dirty="0">
                <a:solidFill>
                  <a:srgbClr val="0070C0"/>
                </a:solidFill>
                <a:latin typeface="맑은 고딕" pitchFamily="50" charset="-127"/>
              </a:rPr>
              <a:t/>
            </a:r>
            <a:br>
              <a:rPr lang="en-US" altLang="ko-KR" b="1" dirty="0">
                <a:solidFill>
                  <a:srgbClr val="0070C0"/>
                </a:solidFill>
                <a:latin typeface="맑은 고딕" pitchFamily="50" charset="-127"/>
              </a:rPr>
            </a:br>
            <a:r>
              <a:rPr lang="en-US" altLang="ko-KR" b="1" dirty="0">
                <a:latin typeface="맑은 고딕" pitchFamily="50" charset="-127"/>
              </a:rPr>
              <a:t>2.3 	Device Control                             </a:t>
            </a:r>
          </a:p>
          <a:p>
            <a:r>
              <a:rPr lang="en-US" altLang="ko-KR" sz="1600" b="1" i="1" dirty="0">
                <a:solidFill>
                  <a:srgbClr val="0070C0"/>
                </a:solidFill>
                <a:latin typeface="맑은 고딕" pitchFamily="50" charset="-127"/>
              </a:rPr>
              <a:t>	Client </a:t>
            </a:r>
            <a:r>
              <a:rPr lang="en-US" altLang="zh-CN" sz="1600" b="1" i="1" dirty="0">
                <a:solidFill>
                  <a:srgbClr val="0070C0"/>
                </a:solidFill>
                <a:latin typeface="맑은 고딕" pitchFamily="50" charset="-127"/>
              </a:rPr>
              <a:t>EMA </a:t>
            </a:r>
            <a:r>
              <a:rPr lang="ko-KR" altLang="en-US" b="1" i="1" dirty="0">
                <a:solidFill>
                  <a:srgbClr val="0070C0"/>
                </a:solidFill>
                <a:latin typeface="맑은 고딕" pitchFamily="50" charset="-127"/>
                <a:sym typeface="Wingdings" panose="05000000000000000000" pitchFamily="2" charset="2"/>
              </a:rPr>
              <a:t>↔ </a:t>
            </a:r>
            <a:r>
              <a:rPr lang="en-US" altLang="ko-KR" b="1" i="1" dirty="0">
                <a:solidFill>
                  <a:srgbClr val="0070C0"/>
                </a:solidFill>
                <a:latin typeface="맑은 고딕" pitchFamily="50" charset="-127"/>
                <a:sym typeface="Wingdings" panose="05000000000000000000" pitchFamily="2" charset="2"/>
              </a:rPr>
              <a:t>Device</a:t>
            </a:r>
            <a:r>
              <a:rPr lang="en-US" altLang="zh-CN" b="1" dirty="0">
                <a:solidFill>
                  <a:srgbClr val="0070C0"/>
                </a:solidFill>
                <a:latin typeface="맑은 고딕" pitchFamily="50" charset="-127"/>
              </a:rPr>
              <a:t/>
            </a:r>
            <a:br>
              <a:rPr lang="en-US" altLang="zh-CN" b="1" dirty="0">
                <a:solidFill>
                  <a:srgbClr val="0070C0"/>
                </a:solidFill>
                <a:latin typeface="맑은 고딕" pitchFamily="50" charset="-127"/>
              </a:rPr>
            </a:br>
            <a:r>
              <a:rPr lang="en-US" altLang="zh-CN" b="1" dirty="0">
                <a:solidFill>
                  <a:srgbClr val="FF0000"/>
                </a:solidFill>
                <a:latin typeface="맑은 고딕" pitchFamily="50" charset="-127"/>
              </a:rPr>
              <a:t>2.4 	DLMS/COSEM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9432563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28604" y="233346"/>
            <a:ext cx="8686800" cy="838200"/>
          </a:xfrm>
          <a:noFill/>
        </p:spPr>
        <p:txBody>
          <a:bodyPr/>
          <a:lstStyle/>
          <a:p>
            <a:pPr lvl="0">
              <a:defRPr/>
            </a:pPr>
            <a:r>
              <a:rPr lang="en-US" altLang="ko-KR" b="1" dirty="0">
                <a:solidFill>
                  <a:schemeClr val="tx1"/>
                </a:solidFill>
              </a:rPr>
              <a:t>2.1 Profile : OpenADR 2.0b</a:t>
            </a:r>
            <a:br>
              <a:rPr lang="en-US" altLang="ko-KR" b="1" dirty="0">
                <a:solidFill>
                  <a:schemeClr val="tx1"/>
                </a:solidFill>
              </a:rPr>
            </a:br>
            <a:r>
              <a:rPr lang="en-US" altLang="ko-KR" sz="2400" b="1" dirty="0">
                <a:solidFill>
                  <a:schemeClr val="tx1"/>
                </a:solidFill>
              </a:rPr>
              <a:t>2.1 Services</a:t>
            </a:r>
            <a:endParaRPr lang="en-US" altLang="zh-CN" sz="2400" b="1" dirty="0"/>
          </a:p>
        </p:txBody>
      </p:sp>
      <p:sp>
        <p:nvSpPr>
          <p:cNvPr id="31" name="슬라이드 번호 개체 틀 3"/>
          <p:cNvSpPr>
            <a:spLocks noGrp="1"/>
          </p:cNvSpPr>
          <p:nvPr>
            <p:ph type="sldNum" sz="quarter" idx="11"/>
          </p:nvPr>
        </p:nvSpPr>
        <p:spPr>
          <a:xfrm>
            <a:off x="7234238" y="6477000"/>
            <a:ext cx="1905000" cy="381000"/>
          </a:xfrm>
        </p:spPr>
        <p:txBody>
          <a:bodyPr/>
          <a:lstStyle/>
          <a:p>
            <a:pPr>
              <a:defRPr/>
            </a:pPr>
            <a:fld id="{97C6F095-276F-4AD3-9842-1213BA0CC323}" type="slidenum">
              <a:rPr lang="ko-KR" altLang="en-US" smtClean="0"/>
              <a:pPr>
                <a:defRPr/>
              </a:pPr>
              <a:t>61</a:t>
            </a:fld>
            <a:endParaRPr lang="ko-KR" altLang="en-US"/>
          </a:p>
        </p:txBody>
      </p:sp>
      <p:sp>
        <p:nvSpPr>
          <p:cNvPr id="73" name="내용 개체 틀 1"/>
          <p:cNvSpPr txBox="1">
            <a:spLocks/>
          </p:cNvSpPr>
          <p:nvPr/>
        </p:nvSpPr>
        <p:spPr bwMode="auto">
          <a:xfrm>
            <a:off x="4593535" y="1340768"/>
            <a:ext cx="4093265" cy="50424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>
            <a:lvl1pPr marL="342891" indent="-342891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32" indent="-285744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2971" indent="-228594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160" indent="-228594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349" indent="-228594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537" indent="-228594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971726" indent="-228594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428914" indent="-228594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886103" indent="-228594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latinLnBrk="0"/>
            <a:r>
              <a:rPr lang="en-US" altLang="ko-KR" sz="1477" kern="0" dirty="0"/>
              <a:t>EiRegistrationParty</a:t>
            </a:r>
          </a:p>
          <a:p>
            <a:pPr lvl="1" latinLnBrk="0"/>
            <a:r>
              <a:rPr lang="en-US" altLang="ko-KR" sz="1108" kern="0" dirty="0"/>
              <a:t>VTN-VEN</a:t>
            </a:r>
            <a:r>
              <a:rPr lang="ko-KR" altLang="en-US" sz="1108" kern="0" dirty="0"/>
              <a:t>간 서로 연결을 수립하는 과정이다</a:t>
            </a:r>
            <a:r>
              <a:rPr lang="en-US" altLang="ko-KR" sz="1108" kern="0" dirty="0"/>
              <a:t>. </a:t>
            </a:r>
            <a:r>
              <a:rPr lang="ko-KR" altLang="en-US" sz="1108" kern="0" dirty="0"/>
              <a:t>서로의 정보를 교환하고</a:t>
            </a:r>
            <a:r>
              <a:rPr lang="en-US" altLang="ko-KR" sz="1108" kern="0" dirty="0"/>
              <a:t>, VEN</a:t>
            </a:r>
            <a:r>
              <a:rPr lang="ko-KR" altLang="en-US" sz="1108" kern="0" dirty="0"/>
              <a:t>의 </a:t>
            </a:r>
            <a:r>
              <a:rPr lang="en-US" altLang="ko-KR" sz="1108" kern="0" dirty="0"/>
              <a:t>ID Name</a:t>
            </a:r>
            <a:r>
              <a:rPr lang="ko-KR" altLang="en-US" sz="1108" kern="0" dirty="0"/>
              <a:t>이 미리 등록되어 있을 경우 진행이 가능하다</a:t>
            </a:r>
            <a:r>
              <a:rPr lang="en-US" altLang="ko-KR" sz="1108" kern="0" dirty="0"/>
              <a:t>. VTN</a:t>
            </a:r>
            <a:r>
              <a:rPr lang="ko-KR" altLang="en-US" sz="1108" kern="0" dirty="0"/>
              <a:t>에서 </a:t>
            </a:r>
            <a:r>
              <a:rPr lang="en-US" altLang="ko-KR" sz="1108" kern="0" dirty="0"/>
              <a:t>VEN</a:t>
            </a:r>
            <a:r>
              <a:rPr lang="ko-KR" altLang="en-US" sz="1108" kern="0" dirty="0"/>
              <a:t>의 </a:t>
            </a:r>
            <a:r>
              <a:rPr lang="en-US" altLang="ko-KR" sz="1108" kern="0" dirty="0"/>
              <a:t>ID</a:t>
            </a:r>
            <a:r>
              <a:rPr lang="ko-KR" altLang="en-US" sz="1108" kern="0" dirty="0"/>
              <a:t>값을 발급해주고</a:t>
            </a:r>
            <a:r>
              <a:rPr lang="en-US" altLang="ko-KR" sz="1108" kern="0" dirty="0"/>
              <a:t>,</a:t>
            </a:r>
            <a:r>
              <a:rPr lang="ko-KR" altLang="en-US" sz="1108" kern="0" dirty="0"/>
              <a:t> 이 값을 이용하여 나머지 서비스들을 진행 할 수 있게 된다</a:t>
            </a:r>
            <a:r>
              <a:rPr lang="en-US" altLang="ko-KR" sz="1108" kern="0" dirty="0"/>
              <a:t>. </a:t>
            </a:r>
            <a:r>
              <a:rPr lang="ko-KR" altLang="en-US" sz="1108" kern="0" dirty="0"/>
              <a:t>각 </a:t>
            </a:r>
            <a:r>
              <a:rPr lang="en-US" altLang="ko-KR" sz="1108" kern="0" dirty="0"/>
              <a:t>VTN-VEN</a:t>
            </a:r>
            <a:r>
              <a:rPr lang="ko-KR" altLang="en-US" sz="1108" kern="0" dirty="0"/>
              <a:t>을 등록하고 디바이스 정보 교환 과정이다</a:t>
            </a:r>
            <a:r>
              <a:rPr lang="en-US" altLang="ko-KR" sz="1108" kern="0" dirty="0"/>
              <a:t>.</a:t>
            </a:r>
          </a:p>
          <a:p>
            <a:pPr latinLnBrk="0"/>
            <a:endParaRPr lang="en-US" altLang="ko-KR" sz="1477" kern="0" dirty="0"/>
          </a:p>
          <a:p>
            <a:pPr latinLnBrk="0"/>
            <a:r>
              <a:rPr lang="en-US" altLang="ko-KR" sz="1477" kern="0" dirty="0"/>
              <a:t>EiReport</a:t>
            </a:r>
          </a:p>
          <a:p>
            <a:pPr lvl="1" latinLnBrk="0"/>
            <a:r>
              <a:rPr lang="en-US" altLang="ko-KR" sz="1108" kern="0" dirty="0"/>
              <a:t>VEN </a:t>
            </a:r>
            <a:r>
              <a:rPr lang="ko-KR" altLang="en-US" sz="1108" kern="0" dirty="0"/>
              <a:t>모두 자신의 </a:t>
            </a:r>
            <a:r>
              <a:rPr lang="en-US" altLang="ko-KR" sz="1108" kern="0" dirty="0"/>
              <a:t>Report</a:t>
            </a:r>
            <a:r>
              <a:rPr lang="ko-KR" altLang="en-US" sz="1108" kern="0" dirty="0"/>
              <a:t> 자원을 서로에게 등록할 수 있으며</a:t>
            </a:r>
            <a:r>
              <a:rPr lang="en-US" altLang="ko-KR" sz="1108" kern="0" dirty="0"/>
              <a:t>, Report</a:t>
            </a:r>
            <a:r>
              <a:rPr lang="ko-KR" altLang="en-US" sz="1108" kern="0" dirty="0"/>
              <a:t>자원 중에서 원하는 것을 선택하여 구독신청 한다</a:t>
            </a:r>
            <a:r>
              <a:rPr lang="en-US" altLang="ko-KR" sz="1108" kern="0" dirty="0"/>
              <a:t>. </a:t>
            </a:r>
            <a:r>
              <a:rPr lang="ko-KR" altLang="en-US" sz="1108" kern="0" dirty="0"/>
              <a:t>이 후 </a:t>
            </a:r>
            <a:r>
              <a:rPr lang="en-US" altLang="ko-KR" sz="1108" kern="0" dirty="0"/>
              <a:t>Update Report </a:t>
            </a:r>
            <a:r>
              <a:rPr lang="ko-KR" altLang="en-US" sz="1108" kern="0" dirty="0"/>
              <a:t>메시지를 통하여 </a:t>
            </a:r>
            <a:r>
              <a:rPr lang="en-US" altLang="ko-KR" sz="1108" kern="0" dirty="0"/>
              <a:t>Report</a:t>
            </a:r>
            <a:r>
              <a:rPr lang="ko-KR" altLang="en-US" sz="1108" kern="0" dirty="0"/>
              <a:t>를 지속적으로 보내준다</a:t>
            </a:r>
            <a:r>
              <a:rPr lang="en-US" altLang="ko-KR" sz="1108" kern="0" dirty="0"/>
              <a:t>. VEN </a:t>
            </a:r>
            <a:r>
              <a:rPr lang="ko-KR" altLang="en-US" sz="1108" kern="0" dirty="0"/>
              <a:t>등록 완료 후 </a:t>
            </a:r>
            <a:r>
              <a:rPr lang="en-US" altLang="ko-KR" sz="1108" kern="0" dirty="0"/>
              <a:t>VTN</a:t>
            </a:r>
            <a:r>
              <a:rPr lang="ko-KR" altLang="en-US" sz="1108" kern="0" dirty="0"/>
              <a:t>에서 등록한 </a:t>
            </a:r>
            <a:r>
              <a:rPr lang="en-US" altLang="ko-KR" sz="1108" kern="0" dirty="0"/>
              <a:t>Resource </a:t>
            </a:r>
            <a:r>
              <a:rPr lang="ko-KR" altLang="en-US" sz="1108" kern="0" dirty="0"/>
              <a:t>상태정보를 전송한다</a:t>
            </a:r>
            <a:r>
              <a:rPr lang="en-US" altLang="ko-KR" sz="1108" kern="0" dirty="0"/>
              <a:t>.</a:t>
            </a:r>
          </a:p>
          <a:p>
            <a:pPr lvl="1" latinLnBrk="0"/>
            <a:endParaRPr lang="en-US" altLang="ko-KR" sz="1108" kern="0" dirty="0"/>
          </a:p>
          <a:p>
            <a:pPr latinLnBrk="0"/>
            <a:r>
              <a:rPr lang="en-US" altLang="ko-KR" sz="1477" kern="0" dirty="0"/>
              <a:t>EiEvent</a:t>
            </a:r>
          </a:p>
          <a:p>
            <a:pPr lvl="1" latinLnBrk="0"/>
            <a:r>
              <a:rPr lang="ko-KR" altLang="en-US" sz="1108" kern="0" dirty="0"/>
              <a:t>수요자원의 사용패턴 변화를 위한 </a:t>
            </a:r>
            <a:r>
              <a:rPr lang="en-US" altLang="ko-KR" sz="1108" kern="0" dirty="0"/>
              <a:t>Event </a:t>
            </a:r>
            <a:r>
              <a:rPr lang="ko-KR" altLang="en-US" sz="1108" kern="0" dirty="0"/>
              <a:t>신호를 내려주는 기능을 한다</a:t>
            </a:r>
            <a:r>
              <a:rPr lang="en-US" altLang="ko-KR" sz="1108" kern="0" dirty="0"/>
              <a:t>. Event </a:t>
            </a:r>
            <a:r>
              <a:rPr lang="ko-KR" altLang="en-US" sz="1108" kern="0" dirty="0"/>
              <a:t>신호에는 </a:t>
            </a:r>
            <a:r>
              <a:rPr lang="en-US" altLang="ko-KR" sz="1108" kern="0" dirty="0"/>
              <a:t>Event</a:t>
            </a:r>
            <a:r>
              <a:rPr lang="ko-KR" altLang="en-US" sz="1108" kern="0" dirty="0"/>
              <a:t>시간</a:t>
            </a:r>
            <a:r>
              <a:rPr lang="en-US" altLang="ko-KR" sz="1108" kern="0" dirty="0"/>
              <a:t>, </a:t>
            </a:r>
            <a:r>
              <a:rPr lang="ko-KR" altLang="en-US" sz="1108" kern="0" dirty="0"/>
              <a:t>대상</a:t>
            </a:r>
            <a:r>
              <a:rPr lang="en-US" altLang="ko-KR" sz="1108" kern="0" dirty="0"/>
              <a:t>, </a:t>
            </a:r>
            <a:r>
              <a:rPr lang="ko-KR" altLang="en-US" sz="1108" kern="0" dirty="0"/>
              <a:t>내용</a:t>
            </a:r>
            <a:r>
              <a:rPr lang="en-US" altLang="ko-KR" sz="1108" kern="0" dirty="0"/>
              <a:t>(level, price, power</a:t>
            </a:r>
            <a:r>
              <a:rPr lang="ko-KR" altLang="en-US" sz="1108" kern="0" dirty="0"/>
              <a:t>등</a:t>
            </a:r>
            <a:r>
              <a:rPr lang="en-US" altLang="ko-KR" sz="1108" kern="0" dirty="0"/>
              <a:t>)</a:t>
            </a:r>
            <a:r>
              <a:rPr lang="ko-KR" altLang="en-US" sz="1108" kern="0" dirty="0"/>
              <a:t>에 대한 정보가 포함되어 수요반응을 만들어 낸다</a:t>
            </a:r>
            <a:r>
              <a:rPr lang="en-US" altLang="ko-KR" sz="1108" kern="0" dirty="0"/>
              <a:t>.</a:t>
            </a:r>
          </a:p>
          <a:p>
            <a:pPr lvl="1" latinLnBrk="0"/>
            <a:endParaRPr lang="en-US" altLang="ko-KR" sz="1108" kern="0" dirty="0"/>
          </a:p>
          <a:p>
            <a:pPr latinLnBrk="0"/>
            <a:r>
              <a:rPr lang="en-US" altLang="ko-KR" sz="1400" dirty="0">
                <a:latin typeface="Times New Roman" pitchFamily="18" charset="0"/>
                <a:ea typeface="굴림" pitchFamily="50" charset="-127"/>
              </a:rPr>
              <a:t>EiOpt</a:t>
            </a:r>
            <a:endParaRPr lang="en-US" altLang="ko-KR" sz="1477" kern="0" dirty="0"/>
          </a:p>
          <a:p>
            <a:pPr lvl="1" latinLnBrk="0"/>
            <a:r>
              <a:rPr lang="en-US" altLang="ko-KR" sz="1108" kern="0" dirty="0"/>
              <a:t>VEN</a:t>
            </a:r>
            <a:r>
              <a:rPr lang="ko-KR" altLang="en-US" sz="1108" kern="0" dirty="0"/>
              <a:t>이 지정한 시간 대에 </a:t>
            </a:r>
            <a:r>
              <a:rPr lang="en-US" altLang="ko-KR" sz="1108" kern="0" dirty="0"/>
              <a:t>Event</a:t>
            </a:r>
            <a:r>
              <a:rPr lang="ko-KR" altLang="en-US" sz="1108" kern="0" dirty="0"/>
              <a:t>에 참여 여부를 예약 하는 서비스 이다</a:t>
            </a:r>
            <a:r>
              <a:rPr lang="en-US" altLang="ko-KR" sz="1108" kern="0" dirty="0"/>
              <a:t>. Event</a:t>
            </a:r>
            <a:r>
              <a:rPr lang="ko-KR" altLang="en-US" sz="1108" kern="0" dirty="0"/>
              <a:t>를 수행 할 때는 </a:t>
            </a:r>
            <a:r>
              <a:rPr lang="en-US" altLang="ko-KR" sz="1108" kern="0" dirty="0"/>
              <a:t>Opt-in, </a:t>
            </a:r>
            <a:r>
              <a:rPr lang="ko-KR" altLang="en-US" sz="1108" kern="0" dirty="0"/>
              <a:t>불가능 할 때는 </a:t>
            </a:r>
            <a:r>
              <a:rPr lang="en-US" altLang="ko-KR" sz="1108" kern="0" dirty="0"/>
              <a:t>Opt-out</a:t>
            </a:r>
            <a:r>
              <a:rPr lang="ko-KR" altLang="en-US" sz="1108" kern="0" dirty="0"/>
              <a:t>메시지를 </a:t>
            </a:r>
            <a:r>
              <a:rPr lang="en-US" altLang="ko-KR" sz="1108" kern="0" dirty="0"/>
              <a:t>VTN</a:t>
            </a:r>
            <a:r>
              <a:rPr lang="ko-KR" altLang="en-US" sz="1108" kern="0" dirty="0"/>
              <a:t>에게 보내어 </a:t>
            </a:r>
            <a:r>
              <a:rPr lang="en-US" altLang="ko-KR" sz="1108" kern="0" dirty="0"/>
              <a:t>VEN</a:t>
            </a:r>
            <a:r>
              <a:rPr lang="ko-KR" altLang="en-US" sz="1108" kern="0" dirty="0"/>
              <a:t>의 가용상태를 알려준다</a:t>
            </a:r>
            <a:r>
              <a:rPr lang="en-US" altLang="ko-KR" sz="1108" kern="0" dirty="0"/>
              <a:t>.</a:t>
            </a:r>
            <a:endParaRPr lang="ko-KR" altLang="en-US" sz="1108" kern="0" dirty="0"/>
          </a:p>
        </p:txBody>
      </p:sp>
      <p:sp>
        <p:nvSpPr>
          <p:cNvPr id="74" name="직사각형 73"/>
          <p:cNvSpPr/>
          <p:nvPr/>
        </p:nvSpPr>
        <p:spPr bwMode="auto">
          <a:xfrm>
            <a:off x="366014" y="2564904"/>
            <a:ext cx="3214707" cy="2592288"/>
          </a:xfrm>
          <a:prstGeom prst="rect">
            <a:avLst/>
          </a:prstGeom>
          <a:noFill/>
          <a:ln w="12699" cap="flat" cmpd="sng" algn="ctr">
            <a:solidFill>
              <a:schemeClr val="accent1"/>
            </a:solidFill>
            <a:prstDash val="lg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 dirty="0">
              <a:ln>
                <a:noFill/>
              </a:ln>
              <a:solidFill>
                <a:schemeClr val="accent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cxnSp>
        <p:nvCxnSpPr>
          <p:cNvPr id="75" name="직선 연결선 74"/>
          <p:cNvCxnSpPr/>
          <p:nvPr/>
        </p:nvCxnSpPr>
        <p:spPr bwMode="auto">
          <a:xfrm>
            <a:off x="4584498" y="1592882"/>
            <a:ext cx="0" cy="4712677"/>
          </a:xfrm>
          <a:prstGeom prst="line">
            <a:avLst/>
          </a:prstGeom>
          <a:solidFill>
            <a:schemeClr val="accent1"/>
          </a:solidFill>
          <a:ln w="3175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76" name="오른쪽 중괄호 75"/>
          <p:cNvSpPr/>
          <p:nvPr/>
        </p:nvSpPr>
        <p:spPr bwMode="auto">
          <a:xfrm>
            <a:off x="3643306" y="2868896"/>
            <a:ext cx="857256" cy="2000264"/>
          </a:xfrm>
          <a:prstGeom prst="rightBrace">
            <a:avLst/>
          </a:prstGeom>
          <a:noFill/>
          <a:ln w="12699" cap="flat" cmpd="sng" algn="ctr">
            <a:solidFill>
              <a:schemeClr val="accent1"/>
            </a:solidFill>
            <a:prstDash val="dashDot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6EC315D2-608F-4CB4-9002-380355828053}"/>
              </a:ext>
            </a:extLst>
          </p:cNvPr>
          <p:cNvSpPr/>
          <p:nvPr/>
        </p:nvSpPr>
        <p:spPr bwMode="auto">
          <a:xfrm>
            <a:off x="90414" y="1357298"/>
            <a:ext cx="1143008" cy="500066"/>
          </a:xfrm>
          <a:prstGeom prst="rect">
            <a:avLst/>
          </a:prstGeom>
          <a:solidFill>
            <a:schemeClr val="bg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300" b="1" i="0" u="none" strike="noStrike" cap="none" normalizeH="0" baseline="0" dirty="0">
                <a:ln>
                  <a:noFill/>
                </a:ln>
                <a:effectLst/>
                <a:latin typeface="Times New Roman" pitchFamily="18" charset="0"/>
                <a:ea typeface="굴림" pitchFamily="50" charset="-127"/>
              </a:rPr>
              <a:t>VEN</a:t>
            </a:r>
            <a:endParaRPr kumimoji="0" lang="ko-KR" altLang="en-US" sz="1300" b="1" i="0" u="none" strike="noStrike" cap="none" normalizeH="0" baseline="0" dirty="0">
              <a:ln>
                <a:noFill/>
              </a:ln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79" name="모서리가 둥근 직사각형 130">
            <a:extLst>
              <a:ext uri="{FF2B5EF4-FFF2-40B4-BE49-F238E27FC236}">
                <a16:creationId xmlns:a16="http://schemas.microsoft.com/office/drawing/2014/main" id="{410CC106-5720-4214-A30D-D40D1FA90CAB}"/>
              </a:ext>
            </a:extLst>
          </p:cNvPr>
          <p:cNvSpPr/>
          <p:nvPr/>
        </p:nvSpPr>
        <p:spPr bwMode="auto">
          <a:xfrm>
            <a:off x="661917" y="2798028"/>
            <a:ext cx="2632473" cy="357190"/>
          </a:xfrm>
          <a:prstGeom prst="roundRect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굴림" pitchFamily="50" charset="-127"/>
              </a:rPr>
              <a:t>EiRegistrationParty</a:t>
            </a:r>
            <a:endParaRPr kumimoji="0" lang="ko-KR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80" name="모서리가 둥근 직사각형 139">
            <a:extLst>
              <a:ext uri="{FF2B5EF4-FFF2-40B4-BE49-F238E27FC236}">
                <a16:creationId xmlns:a16="http://schemas.microsoft.com/office/drawing/2014/main" id="{63F62157-DEF9-4196-9EF1-834A4614155D}"/>
              </a:ext>
            </a:extLst>
          </p:cNvPr>
          <p:cNvSpPr/>
          <p:nvPr/>
        </p:nvSpPr>
        <p:spPr bwMode="auto">
          <a:xfrm>
            <a:off x="661917" y="3369532"/>
            <a:ext cx="2632473" cy="357190"/>
          </a:xfrm>
          <a:prstGeom prst="roundRect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500" dirty="0">
                <a:latin typeface="Times New Roman" pitchFamily="18" charset="0"/>
                <a:ea typeface="굴림" pitchFamily="50" charset="-127"/>
              </a:rPr>
              <a:t>EiReport</a:t>
            </a:r>
            <a:endParaRPr kumimoji="0" lang="ko-KR" altLang="en-US" sz="1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81" name="모서리가 둥근 직사각형 140">
            <a:extLst>
              <a:ext uri="{FF2B5EF4-FFF2-40B4-BE49-F238E27FC236}">
                <a16:creationId xmlns:a16="http://schemas.microsoft.com/office/drawing/2014/main" id="{5FC98EE9-4C40-4CBD-B75E-A2E3DD737D1F}"/>
              </a:ext>
            </a:extLst>
          </p:cNvPr>
          <p:cNvSpPr/>
          <p:nvPr/>
        </p:nvSpPr>
        <p:spPr bwMode="auto">
          <a:xfrm>
            <a:off x="661917" y="3941036"/>
            <a:ext cx="2632473" cy="428628"/>
          </a:xfrm>
          <a:prstGeom prst="roundRect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500" dirty="0">
                <a:latin typeface="Times New Roman" pitchFamily="18" charset="0"/>
                <a:ea typeface="굴림" pitchFamily="50" charset="-127"/>
              </a:rPr>
              <a:t>EiEvent</a:t>
            </a:r>
            <a:endParaRPr kumimoji="0" lang="ko-KR" altLang="en-US" sz="1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82" name="모서리가 둥근 직사각형 158">
            <a:extLst>
              <a:ext uri="{FF2B5EF4-FFF2-40B4-BE49-F238E27FC236}">
                <a16:creationId xmlns:a16="http://schemas.microsoft.com/office/drawing/2014/main" id="{A575E188-9248-4E65-9F6B-3C0352D88DDF}"/>
              </a:ext>
            </a:extLst>
          </p:cNvPr>
          <p:cNvSpPr/>
          <p:nvPr/>
        </p:nvSpPr>
        <p:spPr bwMode="auto">
          <a:xfrm>
            <a:off x="661917" y="4583978"/>
            <a:ext cx="2632471" cy="357190"/>
          </a:xfrm>
          <a:prstGeom prst="roundRect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500" dirty="0">
                <a:latin typeface="Times New Roman" pitchFamily="18" charset="0"/>
                <a:ea typeface="굴림" pitchFamily="50" charset="-127"/>
              </a:rPr>
              <a:t>EiOpt</a:t>
            </a:r>
            <a:endParaRPr lang="ko-KR" altLang="en-US" sz="1500" dirty="0">
              <a:latin typeface="Times New Roman" pitchFamily="18" charset="0"/>
              <a:ea typeface="굴림" pitchFamily="50" charset="-127"/>
            </a:endParaRPr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2BCA2DD9-2AB7-4178-A3C5-705A56CACF8C}"/>
              </a:ext>
            </a:extLst>
          </p:cNvPr>
          <p:cNvCxnSpPr>
            <a:cxnSpLocks/>
            <a:stCxn id="78" idx="3"/>
          </p:cNvCxnSpPr>
          <p:nvPr/>
        </p:nvCxnSpPr>
        <p:spPr bwMode="auto">
          <a:xfrm>
            <a:off x="1233422" y="1607331"/>
            <a:ext cx="1485245" cy="0"/>
          </a:xfrm>
          <a:prstGeom prst="straightConnector1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</p:spPr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A77E5D37-D359-4819-ACB3-7F31415DA4C9}"/>
              </a:ext>
            </a:extLst>
          </p:cNvPr>
          <p:cNvSpPr txBox="1"/>
          <p:nvPr/>
        </p:nvSpPr>
        <p:spPr>
          <a:xfrm>
            <a:off x="1377438" y="1334513"/>
            <a:ext cx="12503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FF0000"/>
                </a:solidFill>
              </a:rPr>
              <a:t>OpenADR 2.0b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cxnSp>
        <p:nvCxnSpPr>
          <p:cNvPr id="85" name="직선 연결선 84">
            <a:extLst>
              <a:ext uri="{FF2B5EF4-FFF2-40B4-BE49-F238E27FC236}">
                <a16:creationId xmlns:a16="http://schemas.microsoft.com/office/drawing/2014/main" id="{75B79A89-DDE0-43C0-ACD5-BE1C36D61C82}"/>
              </a:ext>
            </a:extLst>
          </p:cNvPr>
          <p:cNvCxnSpPr>
            <a:stCxn id="78" idx="2"/>
          </p:cNvCxnSpPr>
          <p:nvPr/>
        </p:nvCxnSpPr>
        <p:spPr bwMode="auto">
          <a:xfrm flipH="1">
            <a:off x="661917" y="1857364"/>
            <a:ext cx="1" cy="4714908"/>
          </a:xfrm>
          <a:prstGeom prst="line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7" name="직선 연결선 86">
            <a:extLst>
              <a:ext uri="{FF2B5EF4-FFF2-40B4-BE49-F238E27FC236}">
                <a16:creationId xmlns:a16="http://schemas.microsoft.com/office/drawing/2014/main" id="{F9F8DA7E-992A-4D1D-A821-A836D8656163}"/>
              </a:ext>
            </a:extLst>
          </p:cNvPr>
          <p:cNvCxnSpPr>
            <a:cxnSpLocks/>
            <a:stCxn id="90" idx="2"/>
          </p:cNvCxnSpPr>
          <p:nvPr/>
        </p:nvCxnSpPr>
        <p:spPr bwMode="auto">
          <a:xfrm>
            <a:off x="3290171" y="1857364"/>
            <a:ext cx="0" cy="4714908"/>
          </a:xfrm>
          <a:prstGeom prst="line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6EC315D2-608F-4CB4-9002-380355828053}"/>
              </a:ext>
            </a:extLst>
          </p:cNvPr>
          <p:cNvSpPr/>
          <p:nvPr/>
        </p:nvSpPr>
        <p:spPr bwMode="auto">
          <a:xfrm>
            <a:off x="2718667" y="1357298"/>
            <a:ext cx="1143008" cy="500066"/>
          </a:xfrm>
          <a:prstGeom prst="rect">
            <a:avLst/>
          </a:prstGeom>
          <a:solidFill>
            <a:schemeClr val="bg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300" b="1" dirty="0">
                <a:latin typeface="Times New Roman" pitchFamily="18" charset="0"/>
                <a:ea typeface="굴림" pitchFamily="50" charset="-127"/>
              </a:rPr>
              <a:t>VTN</a:t>
            </a:r>
            <a:endParaRPr kumimoji="0" lang="ko-KR" altLang="en-US" sz="1300" b="1" i="0" u="none" strike="noStrike" cap="none" normalizeH="0" baseline="0" dirty="0">
              <a:ln>
                <a:noFill/>
              </a:ln>
              <a:effectLst/>
              <a:latin typeface="Times New Roman" pitchFamily="18" charset="0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5373365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28604" y="233346"/>
            <a:ext cx="8686800" cy="838200"/>
          </a:xfrm>
          <a:noFill/>
        </p:spPr>
        <p:txBody>
          <a:bodyPr/>
          <a:lstStyle/>
          <a:p>
            <a:pPr lvl="0">
              <a:defRPr/>
            </a:pPr>
            <a:r>
              <a:rPr lang="en-US" altLang="ko-KR" b="1" dirty="0">
                <a:solidFill>
                  <a:schemeClr val="tx1"/>
                </a:solidFill>
              </a:rPr>
              <a:t>2. Profile :OpenADR 2.0b</a:t>
            </a:r>
            <a:br>
              <a:rPr lang="en-US" altLang="ko-KR" b="1" dirty="0">
                <a:solidFill>
                  <a:schemeClr val="tx1"/>
                </a:solidFill>
              </a:rPr>
            </a:br>
            <a:r>
              <a:rPr lang="en-US" altLang="ko-KR" sz="2400" b="1" dirty="0">
                <a:solidFill>
                  <a:schemeClr val="tx1"/>
                </a:solidFill>
              </a:rPr>
              <a:t>2.1 Services Procedure</a:t>
            </a:r>
            <a:endParaRPr lang="en-US" altLang="zh-CN" sz="2400" b="1" dirty="0"/>
          </a:p>
        </p:txBody>
      </p:sp>
      <p:sp>
        <p:nvSpPr>
          <p:cNvPr id="31" name="슬라이드 번호 개체 틀 3"/>
          <p:cNvSpPr>
            <a:spLocks noGrp="1"/>
          </p:cNvSpPr>
          <p:nvPr>
            <p:ph type="sldNum" sz="quarter" idx="11"/>
          </p:nvPr>
        </p:nvSpPr>
        <p:spPr>
          <a:xfrm>
            <a:off x="7234238" y="6477000"/>
            <a:ext cx="1905000" cy="381000"/>
          </a:xfrm>
        </p:spPr>
        <p:txBody>
          <a:bodyPr/>
          <a:lstStyle/>
          <a:p>
            <a:pPr>
              <a:defRPr/>
            </a:pPr>
            <a:fld id="{97C6F095-276F-4AD3-9842-1213BA0CC323}" type="slidenum">
              <a:rPr lang="ko-KR" altLang="en-US" smtClean="0"/>
              <a:pPr>
                <a:defRPr/>
              </a:pPr>
              <a:t>62</a:t>
            </a:fld>
            <a:endParaRPr lang="ko-KR" altLang="en-US"/>
          </a:p>
        </p:txBody>
      </p:sp>
      <p:sp>
        <p:nvSpPr>
          <p:cNvPr id="173" name="직사각형 172"/>
          <p:cNvSpPr/>
          <p:nvPr/>
        </p:nvSpPr>
        <p:spPr>
          <a:xfrm>
            <a:off x="930106" y="4455115"/>
            <a:ext cx="618562" cy="3541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VEN</a:t>
            </a:r>
            <a:endParaRPr lang="ko-KR" altLang="en-US" sz="11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4" name="직사각형 173"/>
          <p:cNvSpPr/>
          <p:nvPr/>
        </p:nvSpPr>
        <p:spPr>
          <a:xfrm>
            <a:off x="2456087" y="4455115"/>
            <a:ext cx="618562" cy="3541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VTN</a:t>
            </a:r>
            <a:endParaRPr lang="ko-KR" altLang="en-US" sz="11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77" name="직선 연결선 176"/>
          <p:cNvCxnSpPr/>
          <p:nvPr/>
        </p:nvCxnSpPr>
        <p:spPr>
          <a:xfrm flipH="1">
            <a:off x="1239387" y="4810984"/>
            <a:ext cx="1" cy="15460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직선 연결선 177"/>
          <p:cNvCxnSpPr/>
          <p:nvPr/>
        </p:nvCxnSpPr>
        <p:spPr>
          <a:xfrm flipH="1">
            <a:off x="2765368" y="4810984"/>
            <a:ext cx="1" cy="15460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직선 화살표 연결선 186"/>
          <p:cNvCxnSpPr/>
          <p:nvPr/>
        </p:nvCxnSpPr>
        <p:spPr>
          <a:xfrm>
            <a:off x="1239387" y="5149822"/>
            <a:ext cx="15259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직선 화살표 연결선 187"/>
          <p:cNvCxnSpPr/>
          <p:nvPr/>
        </p:nvCxnSpPr>
        <p:spPr>
          <a:xfrm>
            <a:off x="1239387" y="5486960"/>
            <a:ext cx="1525981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직선 화살표 연결선 188"/>
          <p:cNvCxnSpPr/>
          <p:nvPr/>
        </p:nvCxnSpPr>
        <p:spPr>
          <a:xfrm>
            <a:off x="1239387" y="6130586"/>
            <a:ext cx="1525981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직선 화살표 연결선 189"/>
          <p:cNvCxnSpPr/>
          <p:nvPr/>
        </p:nvCxnSpPr>
        <p:spPr>
          <a:xfrm>
            <a:off x="1239387" y="5817286"/>
            <a:ext cx="15259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3" name="TextBox 192"/>
          <p:cNvSpPr txBox="1"/>
          <p:nvPr/>
        </p:nvSpPr>
        <p:spPr>
          <a:xfrm>
            <a:off x="1578179" y="6215390"/>
            <a:ext cx="82907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(c) EiEvent</a:t>
            </a:r>
            <a:endParaRPr lang="ko-KR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4" name="오른쪽 중괄호 203"/>
          <p:cNvSpPr/>
          <p:nvPr/>
        </p:nvSpPr>
        <p:spPr>
          <a:xfrm>
            <a:off x="2813605" y="5131970"/>
            <a:ext cx="95650" cy="354522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205" name="오른쪽 중괄호 204"/>
          <p:cNvSpPr/>
          <p:nvPr/>
        </p:nvSpPr>
        <p:spPr>
          <a:xfrm>
            <a:off x="2809431" y="5776064"/>
            <a:ext cx="95650" cy="354522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206" name="TextBox 205"/>
          <p:cNvSpPr txBox="1"/>
          <p:nvPr/>
        </p:nvSpPr>
        <p:spPr>
          <a:xfrm>
            <a:off x="3033551" y="5084267"/>
            <a:ext cx="1002197" cy="43088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Request Event</a:t>
            </a:r>
          </a:p>
          <a:p>
            <a:pPr algn="ctr"/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&amp; Response</a:t>
            </a:r>
            <a:endParaRPr lang="ko-KR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7" name="TextBox 206"/>
          <p:cNvSpPr txBox="1"/>
          <p:nvPr/>
        </p:nvSpPr>
        <p:spPr>
          <a:xfrm>
            <a:off x="3033617" y="5724310"/>
            <a:ext cx="986167" cy="43088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Created Event</a:t>
            </a:r>
          </a:p>
          <a:p>
            <a:pPr algn="ctr"/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&amp; Response</a:t>
            </a:r>
            <a:endParaRPr lang="ko-KR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0" name="TextBox 209"/>
          <p:cNvSpPr txBox="1"/>
          <p:nvPr/>
        </p:nvSpPr>
        <p:spPr>
          <a:xfrm>
            <a:off x="1403648" y="4923421"/>
            <a:ext cx="1377300" cy="25391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oadrPoll(</a:t>
            </a:r>
            <a:r>
              <a:rPr lang="en-US" altLang="ko-KR" sz="10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requetEvent</a:t>
            </a:r>
            <a:r>
              <a:rPr lang="en-US" altLang="ko-KR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ko-KR" alt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1" name="TextBox 210"/>
          <p:cNvSpPr txBox="1"/>
          <p:nvPr/>
        </p:nvSpPr>
        <p:spPr>
          <a:xfrm>
            <a:off x="1527434" y="5243410"/>
            <a:ext cx="1273105" cy="25391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oadrDistributeEvent</a:t>
            </a:r>
            <a:endParaRPr lang="ko-KR" alt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2" name="TextBox 211"/>
          <p:cNvSpPr txBox="1"/>
          <p:nvPr/>
        </p:nvSpPr>
        <p:spPr>
          <a:xfrm>
            <a:off x="1580234" y="5552895"/>
            <a:ext cx="1152880" cy="25391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oadrCreatedEvent</a:t>
            </a:r>
            <a:endParaRPr lang="ko-KR" alt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3" name="TextBox 212"/>
          <p:cNvSpPr txBox="1"/>
          <p:nvPr/>
        </p:nvSpPr>
        <p:spPr>
          <a:xfrm>
            <a:off x="1676188" y="5896898"/>
            <a:ext cx="974947" cy="2616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oadrResponse</a:t>
            </a:r>
            <a:endParaRPr lang="ko-KR" alt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5" name="직사각형 174"/>
          <p:cNvSpPr/>
          <p:nvPr/>
        </p:nvSpPr>
        <p:spPr>
          <a:xfrm>
            <a:off x="5152084" y="4455115"/>
            <a:ext cx="618562" cy="3541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VEN</a:t>
            </a:r>
            <a:endParaRPr lang="ko-KR" altLang="en-US" sz="11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6" name="직사각형 175"/>
          <p:cNvSpPr/>
          <p:nvPr/>
        </p:nvSpPr>
        <p:spPr>
          <a:xfrm>
            <a:off x="6678064" y="4455115"/>
            <a:ext cx="618562" cy="3541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VTN</a:t>
            </a:r>
            <a:endParaRPr lang="ko-KR" altLang="en-US" sz="11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81" name="직선 연결선 180"/>
          <p:cNvCxnSpPr/>
          <p:nvPr/>
        </p:nvCxnSpPr>
        <p:spPr>
          <a:xfrm flipH="1">
            <a:off x="5461364" y="4809280"/>
            <a:ext cx="1" cy="154606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직선 연결선 181"/>
          <p:cNvCxnSpPr/>
          <p:nvPr/>
        </p:nvCxnSpPr>
        <p:spPr>
          <a:xfrm flipH="1">
            <a:off x="6987344" y="4809280"/>
            <a:ext cx="1" cy="154606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/>
          <p:cNvCxnSpPr/>
          <p:nvPr/>
        </p:nvCxnSpPr>
        <p:spPr>
          <a:xfrm>
            <a:off x="5461363" y="5125984"/>
            <a:ext cx="15259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직선 화살표 연결선 191"/>
          <p:cNvCxnSpPr/>
          <p:nvPr/>
        </p:nvCxnSpPr>
        <p:spPr>
          <a:xfrm>
            <a:off x="5461363" y="5445224"/>
            <a:ext cx="1525981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5" name="TextBox 194"/>
          <p:cNvSpPr txBox="1"/>
          <p:nvPr/>
        </p:nvSpPr>
        <p:spPr>
          <a:xfrm>
            <a:off x="5890655" y="6215391"/>
            <a:ext cx="72006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(d) EiOpt</a:t>
            </a:r>
            <a:endParaRPr lang="ko-KR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8" name="오른쪽 중괄호 207"/>
          <p:cNvSpPr/>
          <p:nvPr/>
        </p:nvSpPr>
        <p:spPr>
          <a:xfrm>
            <a:off x="7052695" y="5084267"/>
            <a:ext cx="86636" cy="41975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209" name="TextBox 208"/>
          <p:cNvSpPr txBox="1"/>
          <p:nvPr/>
        </p:nvSpPr>
        <p:spPr>
          <a:xfrm>
            <a:off x="7254704" y="5061993"/>
            <a:ext cx="869149" cy="43088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Opt</a:t>
            </a:r>
          </a:p>
          <a:p>
            <a:pPr algn="ctr"/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&amp; Response</a:t>
            </a:r>
            <a:endParaRPr lang="ko-KR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4" name="TextBox 213"/>
          <p:cNvSpPr txBox="1"/>
          <p:nvPr/>
        </p:nvSpPr>
        <p:spPr>
          <a:xfrm>
            <a:off x="5811476" y="4867218"/>
            <a:ext cx="1013419" cy="2616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oadrCreateOpt</a:t>
            </a:r>
            <a:endParaRPr lang="ko-KR" alt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5" name="TextBox 214"/>
          <p:cNvSpPr txBox="1"/>
          <p:nvPr/>
        </p:nvSpPr>
        <p:spPr>
          <a:xfrm>
            <a:off x="5828320" y="5157192"/>
            <a:ext cx="997389" cy="25391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oadCreatedOpt</a:t>
            </a:r>
            <a:endParaRPr lang="ko-KR" alt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2" name="직사각형 221"/>
          <p:cNvSpPr/>
          <p:nvPr/>
        </p:nvSpPr>
        <p:spPr>
          <a:xfrm>
            <a:off x="937210" y="1570717"/>
            <a:ext cx="618562" cy="3541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VEN</a:t>
            </a:r>
            <a:endParaRPr lang="ko-KR" altLang="en-US" sz="11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3" name="직사각형 222"/>
          <p:cNvSpPr/>
          <p:nvPr/>
        </p:nvSpPr>
        <p:spPr>
          <a:xfrm>
            <a:off x="2463190" y="1570717"/>
            <a:ext cx="618562" cy="3541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VTN</a:t>
            </a:r>
            <a:endParaRPr lang="ko-KR" altLang="en-US" sz="11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24" name="직선 연결선 223"/>
          <p:cNvCxnSpPr/>
          <p:nvPr/>
        </p:nvCxnSpPr>
        <p:spPr>
          <a:xfrm>
            <a:off x="1246492" y="1924882"/>
            <a:ext cx="0" cy="21794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직선 연결선 224"/>
          <p:cNvCxnSpPr/>
          <p:nvPr/>
        </p:nvCxnSpPr>
        <p:spPr>
          <a:xfrm>
            <a:off x="2772472" y="1924882"/>
            <a:ext cx="0" cy="21794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직선 화살표 연결선 225"/>
          <p:cNvCxnSpPr/>
          <p:nvPr/>
        </p:nvCxnSpPr>
        <p:spPr>
          <a:xfrm>
            <a:off x="1246489" y="2217748"/>
            <a:ext cx="15259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직선 화살표 연결선 226"/>
          <p:cNvCxnSpPr/>
          <p:nvPr/>
        </p:nvCxnSpPr>
        <p:spPr>
          <a:xfrm>
            <a:off x="1246489" y="2554885"/>
            <a:ext cx="1525981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직선 화살표 연결선 227"/>
          <p:cNvCxnSpPr/>
          <p:nvPr/>
        </p:nvCxnSpPr>
        <p:spPr>
          <a:xfrm>
            <a:off x="1246489" y="3198512"/>
            <a:ext cx="1525981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직선 화살표 연결선 228"/>
          <p:cNvCxnSpPr/>
          <p:nvPr/>
        </p:nvCxnSpPr>
        <p:spPr>
          <a:xfrm>
            <a:off x="1246489" y="2885211"/>
            <a:ext cx="15259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0" name="TextBox 229"/>
          <p:cNvSpPr txBox="1"/>
          <p:nvPr/>
        </p:nvSpPr>
        <p:spPr>
          <a:xfrm>
            <a:off x="1288702" y="3963265"/>
            <a:ext cx="148309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 EiRegistrationParty</a:t>
            </a:r>
            <a:endParaRPr lang="ko-KR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31" name="직선 화살표 연결선 230"/>
          <p:cNvCxnSpPr/>
          <p:nvPr/>
        </p:nvCxnSpPr>
        <p:spPr>
          <a:xfrm>
            <a:off x="1246489" y="3804212"/>
            <a:ext cx="1525981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직선 화살표 연결선 231"/>
          <p:cNvCxnSpPr/>
          <p:nvPr/>
        </p:nvCxnSpPr>
        <p:spPr>
          <a:xfrm>
            <a:off x="1246489" y="3490912"/>
            <a:ext cx="15259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3" name="TextBox 232"/>
          <p:cNvSpPr txBox="1"/>
          <p:nvPr/>
        </p:nvSpPr>
        <p:spPr>
          <a:xfrm>
            <a:off x="1287895" y="3269606"/>
            <a:ext cx="1518364" cy="2308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oadrCancelPartyRegistration</a:t>
            </a:r>
            <a:endParaRPr lang="ko-KR" altLang="en-US" sz="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4" name="오른쪽 중괄호 233"/>
          <p:cNvSpPr/>
          <p:nvPr/>
        </p:nvSpPr>
        <p:spPr>
          <a:xfrm>
            <a:off x="2816787" y="3473353"/>
            <a:ext cx="95650" cy="354522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235" name="TextBox 234"/>
          <p:cNvSpPr txBox="1"/>
          <p:nvPr/>
        </p:nvSpPr>
        <p:spPr>
          <a:xfrm>
            <a:off x="3022487" y="3428063"/>
            <a:ext cx="1096775" cy="43088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Deregister VEN</a:t>
            </a:r>
          </a:p>
          <a:p>
            <a:pPr algn="ctr"/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&amp; Response</a:t>
            </a:r>
            <a:endParaRPr lang="ko-KR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6" name="TextBox 235"/>
          <p:cNvSpPr txBox="1"/>
          <p:nvPr/>
        </p:nvSpPr>
        <p:spPr>
          <a:xfrm>
            <a:off x="1367328" y="2011169"/>
            <a:ext cx="1415772" cy="25391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oadrQueryRegistration</a:t>
            </a:r>
            <a:endParaRPr lang="ko-KR" alt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7" name="TextBox 236"/>
          <p:cNvSpPr txBox="1"/>
          <p:nvPr/>
        </p:nvSpPr>
        <p:spPr>
          <a:xfrm>
            <a:off x="1218551" y="2346962"/>
            <a:ext cx="1556836" cy="2308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oadrCreatedPartyRegistration</a:t>
            </a:r>
            <a:endParaRPr lang="ko-KR" altLang="en-US" sz="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8" name="TextBox 237"/>
          <p:cNvSpPr txBox="1"/>
          <p:nvPr/>
        </p:nvSpPr>
        <p:spPr>
          <a:xfrm>
            <a:off x="1246991" y="2665751"/>
            <a:ext cx="1556836" cy="2308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oadrCreatedPartyRegistration</a:t>
            </a:r>
            <a:endParaRPr lang="ko-KR" altLang="en-US" sz="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9" name="TextBox 238"/>
          <p:cNvSpPr txBox="1"/>
          <p:nvPr/>
        </p:nvSpPr>
        <p:spPr>
          <a:xfrm>
            <a:off x="1246991" y="3009751"/>
            <a:ext cx="1556836" cy="2308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oadrCreatedPartyRegistration</a:t>
            </a:r>
            <a:endParaRPr lang="ko-KR" altLang="en-US" sz="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0" name="TextBox 239"/>
          <p:cNvSpPr txBox="1"/>
          <p:nvPr/>
        </p:nvSpPr>
        <p:spPr>
          <a:xfrm>
            <a:off x="1220578" y="3582725"/>
            <a:ext cx="1627369" cy="2308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oadrCanceledPartyRegistration</a:t>
            </a:r>
            <a:endParaRPr lang="ko-KR" altLang="en-US" sz="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1" name="오른쪽 중괄호 240"/>
          <p:cNvSpPr/>
          <p:nvPr/>
        </p:nvSpPr>
        <p:spPr>
          <a:xfrm>
            <a:off x="2819435" y="2159762"/>
            <a:ext cx="95650" cy="354522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242" name="오른쪽 중괄호 241"/>
          <p:cNvSpPr/>
          <p:nvPr/>
        </p:nvSpPr>
        <p:spPr>
          <a:xfrm>
            <a:off x="2811892" y="2824079"/>
            <a:ext cx="95650" cy="354522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243" name="TextBox 242"/>
          <p:cNvSpPr txBox="1"/>
          <p:nvPr/>
        </p:nvSpPr>
        <p:spPr>
          <a:xfrm>
            <a:off x="3022487" y="2123998"/>
            <a:ext cx="1226618" cy="43088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Request VTN info</a:t>
            </a:r>
          </a:p>
          <a:p>
            <a:pPr algn="ctr"/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&amp; Response</a:t>
            </a:r>
            <a:endParaRPr lang="ko-KR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4" name="TextBox 243"/>
          <p:cNvSpPr txBox="1"/>
          <p:nvPr/>
        </p:nvSpPr>
        <p:spPr>
          <a:xfrm>
            <a:off x="3022487" y="2775449"/>
            <a:ext cx="979755" cy="43088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Register VEN</a:t>
            </a:r>
          </a:p>
          <a:p>
            <a:pPr algn="ctr"/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&amp; Response</a:t>
            </a:r>
            <a:endParaRPr lang="ko-KR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5111252" y="1570717"/>
            <a:ext cx="3118561" cy="2722379"/>
            <a:chOff x="5111252" y="1570717"/>
            <a:chExt cx="3118561" cy="2722379"/>
          </a:xfrm>
        </p:grpSpPr>
        <p:sp>
          <p:nvSpPr>
            <p:cNvPr id="171" name="직사각형 170"/>
            <p:cNvSpPr/>
            <p:nvPr/>
          </p:nvSpPr>
          <p:spPr>
            <a:xfrm>
              <a:off x="5111252" y="1570717"/>
              <a:ext cx="618562" cy="35416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VEN</a:t>
              </a:r>
              <a:endParaRPr lang="ko-KR" altLang="en-US" sz="11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2" name="직사각형 171"/>
            <p:cNvSpPr/>
            <p:nvPr/>
          </p:nvSpPr>
          <p:spPr>
            <a:xfrm>
              <a:off x="6637232" y="1570717"/>
              <a:ext cx="618562" cy="35416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VTN</a:t>
              </a:r>
              <a:endParaRPr lang="ko-KR" altLang="en-US" sz="11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79" name="직선 연결선 178"/>
            <p:cNvCxnSpPr/>
            <p:nvPr/>
          </p:nvCxnSpPr>
          <p:spPr>
            <a:xfrm>
              <a:off x="5420534" y="1924882"/>
              <a:ext cx="0" cy="21794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직선 연결선 179"/>
            <p:cNvCxnSpPr/>
            <p:nvPr/>
          </p:nvCxnSpPr>
          <p:spPr>
            <a:xfrm>
              <a:off x="6946514" y="1924882"/>
              <a:ext cx="0" cy="21794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직선 화살표 연결선 182"/>
            <p:cNvCxnSpPr/>
            <p:nvPr/>
          </p:nvCxnSpPr>
          <p:spPr>
            <a:xfrm>
              <a:off x="5420531" y="2208643"/>
              <a:ext cx="1525981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직선 화살표 연결선 183"/>
            <p:cNvCxnSpPr/>
            <p:nvPr/>
          </p:nvCxnSpPr>
          <p:spPr>
            <a:xfrm>
              <a:off x="5420531" y="2498830"/>
              <a:ext cx="1525981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직선 화살표 연결선 184"/>
            <p:cNvCxnSpPr/>
            <p:nvPr/>
          </p:nvCxnSpPr>
          <p:spPr>
            <a:xfrm>
              <a:off x="5420531" y="3511513"/>
              <a:ext cx="1525981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직선 화살표 연결선 185"/>
            <p:cNvCxnSpPr/>
            <p:nvPr/>
          </p:nvCxnSpPr>
          <p:spPr>
            <a:xfrm>
              <a:off x="5420531" y="3256195"/>
              <a:ext cx="1525981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4" name="TextBox 193"/>
            <p:cNvSpPr txBox="1"/>
            <p:nvPr/>
          </p:nvSpPr>
          <p:spPr>
            <a:xfrm>
              <a:off x="5767493" y="4031486"/>
              <a:ext cx="89159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(b) EiReport</a:t>
              </a:r>
              <a:endParaRPr lang="ko-KR" altLang="en-US" sz="1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6" name="TextBox 195"/>
            <p:cNvSpPr txBox="1"/>
            <p:nvPr/>
          </p:nvSpPr>
          <p:spPr>
            <a:xfrm>
              <a:off x="5652996" y="1960661"/>
              <a:ext cx="1236236" cy="253916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05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oadrRegisterReport</a:t>
              </a:r>
              <a:endParaRPr lang="ko-KR" altLang="en-US" sz="105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7" name="TextBox 196"/>
            <p:cNvSpPr txBox="1"/>
            <p:nvPr/>
          </p:nvSpPr>
          <p:spPr>
            <a:xfrm>
              <a:off x="5597353" y="2202709"/>
              <a:ext cx="1362874" cy="253916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05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oadrRegisteredReport</a:t>
              </a:r>
              <a:endParaRPr lang="ko-KR" altLang="en-US" sz="105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8" name="TextBox 197"/>
            <p:cNvSpPr txBox="1"/>
            <p:nvPr/>
          </p:nvSpPr>
          <p:spPr>
            <a:xfrm>
              <a:off x="5666054" y="3031068"/>
              <a:ext cx="1205779" cy="253916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05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oadrCreatedReport</a:t>
              </a:r>
              <a:endParaRPr lang="ko-KR" altLang="en-US" sz="105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9" name="TextBox 198"/>
            <p:cNvSpPr txBox="1"/>
            <p:nvPr/>
          </p:nvSpPr>
          <p:spPr>
            <a:xfrm>
              <a:off x="5784718" y="3250261"/>
              <a:ext cx="974947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05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oadrResponse</a:t>
              </a:r>
              <a:endParaRPr lang="ko-KR" altLang="en-US" sz="105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0" name="오른쪽 중괄호 199"/>
            <p:cNvSpPr/>
            <p:nvPr/>
          </p:nvSpPr>
          <p:spPr>
            <a:xfrm>
              <a:off x="6995005" y="2216488"/>
              <a:ext cx="95650" cy="354522"/>
            </a:xfrm>
            <a:prstGeom prst="righ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201" name="오른쪽 중괄호 200"/>
            <p:cNvSpPr/>
            <p:nvPr/>
          </p:nvSpPr>
          <p:spPr>
            <a:xfrm>
              <a:off x="6983838" y="2786452"/>
              <a:ext cx="102639" cy="786564"/>
            </a:xfrm>
            <a:prstGeom prst="righ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202" name="TextBox 201"/>
            <p:cNvSpPr txBox="1"/>
            <p:nvPr/>
          </p:nvSpPr>
          <p:spPr>
            <a:xfrm>
              <a:off x="7173113" y="2181982"/>
              <a:ext cx="1056700" cy="43088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Request Report</a:t>
              </a:r>
            </a:p>
            <a:p>
              <a:pPr algn="ctr"/>
              <a:r>
                <a:rPr lang="en-US" altLang="ko-KR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&amp; Response</a:t>
              </a:r>
              <a:endParaRPr lang="ko-KR" altLang="en-US" sz="1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3" name="TextBox 202"/>
            <p:cNvSpPr txBox="1"/>
            <p:nvPr/>
          </p:nvSpPr>
          <p:spPr>
            <a:xfrm>
              <a:off x="7153716" y="3018211"/>
              <a:ext cx="1071127" cy="43088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Register Report</a:t>
              </a:r>
            </a:p>
            <a:p>
              <a:pPr algn="ctr"/>
              <a:r>
                <a:rPr lang="en-US" altLang="ko-KR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&amp; Response</a:t>
              </a:r>
              <a:endParaRPr lang="ko-KR" altLang="en-US" sz="1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16" name="직선 화살표 연결선 215"/>
            <p:cNvCxnSpPr/>
            <p:nvPr/>
          </p:nvCxnSpPr>
          <p:spPr>
            <a:xfrm>
              <a:off x="5412115" y="4029696"/>
              <a:ext cx="1525981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직선 화살표 연결선 216"/>
            <p:cNvCxnSpPr/>
            <p:nvPr/>
          </p:nvCxnSpPr>
          <p:spPr>
            <a:xfrm>
              <a:off x="5420531" y="3789438"/>
              <a:ext cx="1525981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8" name="TextBox 217"/>
            <p:cNvSpPr txBox="1"/>
            <p:nvPr/>
          </p:nvSpPr>
          <p:spPr>
            <a:xfrm>
              <a:off x="5682072" y="3541456"/>
              <a:ext cx="1176925" cy="253916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05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oadrUpdateReport</a:t>
              </a:r>
              <a:endParaRPr lang="ko-KR" altLang="en-US" sz="105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9" name="TextBox 218"/>
            <p:cNvSpPr txBox="1"/>
            <p:nvPr/>
          </p:nvSpPr>
          <p:spPr>
            <a:xfrm>
              <a:off x="5652549" y="3783504"/>
              <a:ext cx="1244251" cy="253916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05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oadrUpdatedReport</a:t>
              </a:r>
              <a:endParaRPr lang="ko-KR" altLang="en-US" sz="105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0" name="오른쪽 중괄호 219"/>
            <p:cNvSpPr/>
            <p:nvPr/>
          </p:nvSpPr>
          <p:spPr>
            <a:xfrm>
              <a:off x="6990830" y="3728815"/>
              <a:ext cx="95650" cy="354522"/>
            </a:xfrm>
            <a:prstGeom prst="righ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221" name="TextBox 220"/>
            <p:cNvSpPr txBox="1"/>
            <p:nvPr/>
          </p:nvSpPr>
          <p:spPr>
            <a:xfrm>
              <a:off x="7188717" y="3740860"/>
              <a:ext cx="1010212" cy="43088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Update Report</a:t>
              </a:r>
            </a:p>
            <a:p>
              <a:pPr algn="ctr"/>
              <a:r>
                <a:rPr lang="en-US" altLang="ko-KR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&amp; Response</a:t>
              </a:r>
              <a:endParaRPr lang="ko-KR" altLang="en-US" sz="1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85" name="직선 화살표 연결선 84"/>
            <p:cNvCxnSpPr/>
            <p:nvPr/>
          </p:nvCxnSpPr>
          <p:spPr>
            <a:xfrm>
              <a:off x="5420531" y="3034434"/>
              <a:ext cx="1525981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화살표 연결선 85"/>
            <p:cNvCxnSpPr/>
            <p:nvPr/>
          </p:nvCxnSpPr>
          <p:spPr>
            <a:xfrm>
              <a:off x="5420531" y="2792386"/>
              <a:ext cx="1525981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TextBox 86"/>
            <p:cNvSpPr txBox="1"/>
            <p:nvPr/>
          </p:nvSpPr>
          <p:spPr>
            <a:xfrm>
              <a:off x="5893328" y="2570428"/>
              <a:ext cx="639919" cy="253916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05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oadrPoll</a:t>
              </a:r>
              <a:endParaRPr lang="ko-KR" altLang="en-US" sz="105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5784718" y="2786452"/>
              <a:ext cx="1138453" cy="253916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05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oadrCreateReport</a:t>
              </a:r>
              <a:endParaRPr lang="ko-KR" altLang="en-US" sz="105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96" name="직선 화살표 연결선 95"/>
          <p:cNvCxnSpPr/>
          <p:nvPr/>
        </p:nvCxnSpPr>
        <p:spPr>
          <a:xfrm>
            <a:off x="5457744" y="5788301"/>
            <a:ext cx="15259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화살표 연결선 96"/>
          <p:cNvCxnSpPr/>
          <p:nvPr/>
        </p:nvCxnSpPr>
        <p:spPr>
          <a:xfrm>
            <a:off x="5457744" y="6107541"/>
            <a:ext cx="1525981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오른쪽 중괄호 97"/>
          <p:cNvSpPr/>
          <p:nvPr/>
        </p:nvSpPr>
        <p:spPr>
          <a:xfrm>
            <a:off x="7049076" y="5746584"/>
            <a:ext cx="86636" cy="41975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99" name="TextBox 98"/>
          <p:cNvSpPr txBox="1"/>
          <p:nvPr/>
        </p:nvSpPr>
        <p:spPr>
          <a:xfrm>
            <a:off x="7251085" y="5724310"/>
            <a:ext cx="869149" cy="43088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Cancel Opt</a:t>
            </a:r>
          </a:p>
          <a:p>
            <a:pPr algn="ctr"/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&amp; Response</a:t>
            </a:r>
            <a:endParaRPr lang="ko-KR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5807857" y="5529535"/>
            <a:ext cx="997389" cy="25391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oadrCancelOpt</a:t>
            </a:r>
            <a:endParaRPr lang="ko-KR" alt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5824701" y="5819509"/>
            <a:ext cx="1079142" cy="25391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oadCanceledOpt</a:t>
            </a:r>
            <a:endParaRPr lang="ko-KR" alt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984871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内容占位符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953000"/>
          </a:xfrm>
        </p:spPr>
        <p:txBody>
          <a:bodyPr/>
          <a:lstStyle/>
          <a:p>
            <a:r>
              <a:rPr lang="en-US" altLang="ko-KR" sz="2400" dirty="0"/>
              <a:t>OpenADR</a:t>
            </a:r>
            <a:r>
              <a:rPr lang="ko-KR" altLang="en-US" sz="2400" dirty="0"/>
              <a:t>모델에서 필요한 서비스 </a:t>
            </a:r>
            <a:r>
              <a:rPr lang="en-US" altLang="ko-KR" sz="2400" dirty="0"/>
              <a:t>4</a:t>
            </a:r>
            <a:r>
              <a:rPr lang="ko-KR" altLang="en-US" sz="2400" dirty="0"/>
              <a:t>가지</a:t>
            </a:r>
            <a:r>
              <a:rPr lang="en-US" altLang="ko-KR" sz="2400" dirty="0"/>
              <a:t>(OpenADR2.0b)</a:t>
            </a:r>
          </a:p>
          <a:p>
            <a:pPr lvl="1"/>
            <a:r>
              <a:rPr lang="en-US" altLang="ko-KR" sz="2000" dirty="0" err="1"/>
              <a:t>EiRegistration</a:t>
            </a:r>
            <a:r>
              <a:rPr lang="en-US" altLang="ko-KR" sz="2000" dirty="0"/>
              <a:t>, EiEvent, EiReport, </a:t>
            </a:r>
            <a:r>
              <a:rPr lang="en-US" altLang="ko-KR" sz="2000" dirty="0" err="1"/>
              <a:t>EiOpt</a:t>
            </a:r>
            <a:endParaRPr lang="en-US" altLang="ko-KR" sz="2000" dirty="0"/>
          </a:p>
          <a:p>
            <a:pPr lvl="1"/>
            <a:r>
              <a:rPr lang="en-US" altLang="ko-KR" sz="2000" dirty="0" err="1">
                <a:solidFill>
                  <a:srgbClr val="FF0000"/>
                </a:solidFill>
              </a:rPr>
              <a:t>EiRegistration</a:t>
            </a:r>
            <a:endParaRPr lang="en-US" altLang="ko-KR" sz="2000" dirty="0">
              <a:solidFill>
                <a:srgbClr val="FF0000"/>
              </a:solidFill>
            </a:endParaRPr>
          </a:p>
          <a:p>
            <a:pPr lvl="2"/>
            <a:r>
              <a:rPr lang="en-US" altLang="ko-KR" sz="1600" dirty="0" err="1"/>
              <a:t>oadrQueryRegistration</a:t>
            </a:r>
            <a:r>
              <a:rPr lang="en-US" altLang="ko-KR" sz="1600" dirty="0"/>
              <a:t>/</a:t>
            </a:r>
            <a:r>
              <a:rPr lang="en-US" altLang="ko-KR" sz="1600" dirty="0" err="1"/>
              <a:t>oadrCreatedPartyRegistration</a:t>
            </a:r>
            <a:r>
              <a:rPr lang="en-US" altLang="ko-KR" sz="1600" dirty="0"/>
              <a:t> : VEN</a:t>
            </a:r>
            <a:r>
              <a:rPr lang="ko-KR" altLang="en-US" sz="1600" dirty="0"/>
              <a:t>이 등록전에 등록에 필요한 정보를 </a:t>
            </a:r>
            <a:r>
              <a:rPr lang="en-US" altLang="ko-KR" sz="1600" dirty="0"/>
              <a:t>VTN</a:t>
            </a:r>
            <a:r>
              <a:rPr lang="ko-KR" altLang="en-US" sz="1600" dirty="0"/>
              <a:t>으로부터 얻는다</a:t>
            </a:r>
            <a:r>
              <a:rPr lang="en-US" altLang="ko-KR" sz="1600" dirty="0"/>
              <a:t>. </a:t>
            </a:r>
            <a:r>
              <a:rPr lang="ko-KR" altLang="en-US" sz="1600" dirty="0"/>
              <a:t>응답메시지에는 </a:t>
            </a:r>
            <a:r>
              <a:rPr lang="en-US" altLang="ko-KR" sz="1600" dirty="0"/>
              <a:t>VTN</a:t>
            </a:r>
            <a:r>
              <a:rPr lang="ko-KR" altLang="en-US" sz="1600" dirty="0"/>
              <a:t>에 의해 지원되는 모든 프로파일과 전송 프로토콜 정보가 포함된다</a:t>
            </a:r>
            <a:r>
              <a:rPr lang="en-US" altLang="ko-KR" sz="1600" dirty="0"/>
              <a:t>.</a:t>
            </a:r>
          </a:p>
          <a:p>
            <a:pPr lvl="2"/>
            <a:r>
              <a:rPr lang="en-US" altLang="ko-KR" sz="1600" dirty="0" err="1"/>
              <a:t>oadrCreatePartyRegistration</a:t>
            </a:r>
            <a:r>
              <a:rPr lang="en-US" altLang="ko-KR" sz="1600" dirty="0"/>
              <a:t>/</a:t>
            </a:r>
            <a:r>
              <a:rPr lang="en-US" altLang="ko-KR" sz="1600" dirty="0" err="1"/>
              <a:t>oadrCreatedPartyRegistration</a:t>
            </a:r>
            <a:r>
              <a:rPr lang="en-US" altLang="ko-KR" sz="1600" dirty="0"/>
              <a:t> : VEN</a:t>
            </a:r>
            <a:r>
              <a:rPr lang="ko-KR" altLang="en-US" sz="1600" dirty="0"/>
              <a:t>이 </a:t>
            </a:r>
            <a:r>
              <a:rPr lang="en-US" altLang="ko-KR" sz="1600" dirty="0"/>
              <a:t>VTN</a:t>
            </a:r>
            <a:r>
              <a:rPr lang="ko-KR" altLang="en-US" sz="1600" dirty="0"/>
              <a:t>의 정보 중에 등록할 내용을 입력하여 등록을 요청하고 </a:t>
            </a:r>
            <a:r>
              <a:rPr lang="en-US" altLang="ko-KR" sz="1600" dirty="0"/>
              <a:t>VTN</a:t>
            </a:r>
            <a:r>
              <a:rPr lang="ko-KR" altLang="en-US" sz="1600" dirty="0"/>
              <a:t>이 받아들인다</a:t>
            </a:r>
            <a:r>
              <a:rPr lang="en-US" altLang="ko-KR" sz="1600" dirty="0"/>
              <a:t>.</a:t>
            </a:r>
          </a:p>
          <a:p>
            <a:pPr lvl="2"/>
            <a:r>
              <a:rPr lang="en-US" altLang="ko-KR" sz="1600" dirty="0" err="1"/>
              <a:t>oadrCancelPartyRegistration</a:t>
            </a:r>
            <a:r>
              <a:rPr lang="en-US" altLang="ko-KR" sz="1600" dirty="0"/>
              <a:t>/</a:t>
            </a:r>
            <a:r>
              <a:rPr lang="en-US" altLang="ko-KR" sz="1600" dirty="0" err="1"/>
              <a:t>oadrCanceledPartyRegistration</a:t>
            </a:r>
            <a:r>
              <a:rPr lang="en-US" altLang="ko-KR" sz="1600" dirty="0"/>
              <a:t> : Source</a:t>
            </a:r>
            <a:r>
              <a:rPr lang="ko-KR" altLang="en-US" sz="1600" dirty="0"/>
              <a:t>측에서 등록을 취소하고 </a:t>
            </a:r>
            <a:r>
              <a:rPr lang="en-US" altLang="ko-KR" sz="1600" dirty="0"/>
              <a:t>Target </a:t>
            </a:r>
            <a:r>
              <a:rPr lang="ko-KR" altLang="en-US" sz="1600" dirty="0"/>
              <a:t>측에서 받아들인다</a:t>
            </a:r>
            <a:r>
              <a:rPr lang="en-US" altLang="ko-KR" sz="1600" dirty="0"/>
              <a:t>.</a:t>
            </a:r>
          </a:p>
          <a:p>
            <a:pPr lvl="2"/>
            <a:r>
              <a:rPr lang="en-US" altLang="ko-KR" sz="1600" dirty="0" err="1"/>
              <a:t>oadrRequestRegistration</a:t>
            </a:r>
            <a:r>
              <a:rPr lang="en-US" altLang="ko-KR" sz="1600" dirty="0"/>
              <a:t>/</a:t>
            </a:r>
            <a:r>
              <a:rPr lang="en-US" altLang="ko-KR" sz="1600" dirty="0" err="1"/>
              <a:t>oadrResponse</a:t>
            </a:r>
            <a:r>
              <a:rPr lang="en-US" altLang="ko-KR" sz="1600" dirty="0"/>
              <a:t> : VTN</a:t>
            </a:r>
            <a:r>
              <a:rPr lang="ko-KR" altLang="en-US" sz="1600" dirty="0"/>
              <a:t>의 등록 정보가 변경되는 경우에 해당 작업을 통해 </a:t>
            </a:r>
            <a:r>
              <a:rPr lang="en-US" altLang="ko-KR" sz="1600" dirty="0"/>
              <a:t>VEN</a:t>
            </a:r>
            <a:r>
              <a:rPr lang="ko-KR" altLang="en-US" sz="1600" dirty="0"/>
              <a:t>에게 재등록을 요구한다</a:t>
            </a:r>
            <a:r>
              <a:rPr lang="en-US" altLang="ko-KR" sz="1600" dirty="0"/>
              <a:t>.</a:t>
            </a:r>
          </a:p>
          <a:p>
            <a:pPr lvl="2"/>
            <a:endParaRPr lang="en-US" altLang="ko-KR" sz="1600" dirty="0"/>
          </a:p>
          <a:p>
            <a:pPr lvl="1"/>
            <a:r>
              <a:rPr lang="en-US" altLang="ko-KR" sz="2000" dirty="0">
                <a:solidFill>
                  <a:srgbClr val="FF0000"/>
                </a:solidFill>
              </a:rPr>
              <a:t>EiEvent</a:t>
            </a:r>
          </a:p>
          <a:p>
            <a:pPr lvl="2"/>
            <a:r>
              <a:rPr lang="en-US" altLang="ko-KR" sz="1600" dirty="0" err="1"/>
              <a:t>oadrRequestEvent</a:t>
            </a:r>
            <a:r>
              <a:rPr lang="en-US" altLang="ko-KR" sz="1600" dirty="0"/>
              <a:t> : VEN</a:t>
            </a:r>
            <a:r>
              <a:rPr lang="ko-KR" altLang="en-US" sz="1600" dirty="0"/>
              <a:t>이 </a:t>
            </a:r>
            <a:r>
              <a:rPr lang="en-US" altLang="ko-KR" sz="1600" dirty="0"/>
              <a:t>DR</a:t>
            </a:r>
            <a:r>
              <a:rPr lang="ko-KR" altLang="en-US" sz="1600" dirty="0"/>
              <a:t>이벤트를 요청</a:t>
            </a:r>
            <a:endParaRPr lang="en-US" altLang="ko-KR" sz="1600" dirty="0"/>
          </a:p>
          <a:p>
            <a:pPr lvl="2"/>
            <a:r>
              <a:rPr lang="en-US" altLang="ko-KR" sz="1600" dirty="0"/>
              <a:t>oadrDistributeEvent : VTN</a:t>
            </a:r>
            <a:r>
              <a:rPr lang="ko-KR" altLang="en-US" sz="1600" dirty="0"/>
              <a:t>이 </a:t>
            </a:r>
            <a:r>
              <a:rPr lang="en-US" altLang="ko-KR" sz="1600" dirty="0"/>
              <a:t>DR </a:t>
            </a:r>
            <a:r>
              <a:rPr lang="ko-KR" altLang="en-US" sz="1600" dirty="0"/>
              <a:t>이벤트를 보냄</a:t>
            </a:r>
            <a:endParaRPr lang="en-US" altLang="ko-KR" sz="1600" dirty="0"/>
          </a:p>
          <a:p>
            <a:pPr lvl="2"/>
            <a:r>
              <a:rPr lang="en-US" altLang="ko-KR" sz="1600" dirty="0"/>
              <a:t>oadrCreatedEvent : VEN</a:t>
            </a:r>
            <a:r>
              <a:rPr lang="ko-KR" altLang="en-US" sz="1600" dirty="0"/>
              <a:t>이 이벤트에 참여하거나 참여하지 않음</a:t>
            </a:r>
            <a:endParaRPr lang="en-US" altLang="ko-KR" sz="1600" dirty="0"/>
          </a:p>
          <a:p>
            <a:pPr lvl="2"/>
            <a:r>
              <a:rPr lang="en-US" altLang="ko-KR" sz="1600" dirty="0"/>
              <a:t>oadrResponse : VTN</a:t>
            </a:r>
            <a:r>
              <a:rPr lang="ko-KR" altLang="en-US" sz="1600" dirty="0"/>
              <a:t>이 응답을 보냄</a:t>
            </a:r>
            <a:endParaRPr lang="en-US" altLang="ko-KR" sz="1600" dirty="0"/>
          </a:p>
          <a:p>
            <a:pPr lvl="1"/>
            <a:endParaRPr lang="en-US" altLang="ko-KR" sz="20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>
                <a:solidFill>
                  <a:schemeClr val="tx1"/>
                </a:solidFill>
              </a:rPr>
              <a:t>2. Smart Home Energy Framework : </a:t>
            </a:r>
            <a:r>
              <a:rPr lang="en-US" altLang="ko-KR" sz="2000" b="1" dirty="0">
                <a:solidFill>
                  <a:schemeClr val="tx1"/>
                </a:solidFill>
              </a:rPr>
              <a:t/>
            </a:r>
            <a:br>
              <a:rPr lang="en-US" altLang="ko-KR" sz="2000" b="1" dirty="0">
                <a:solidFill>
                  <a:schemeClr val="tx1"/>
                </a:solidFill>
              </a:rPr>
            </a:br>
            <a:r>
              <a:rPr lang="en-US" altLang="ko-KR" sz="2000" b="1" dirty="0">
                <a:solidFill>
                  <a:schemeClr val="tx1"/>
                </a:solidFill>
              </a:rPr>
              <a:t>2.1 OpenADR(HTTP/XML, MQTT, </a:t>
            </a:r>
            <a:r>
              <a:rPr lang="en-US" altLang="ko-KR" sz="2000" b="1" dirty="0" err="1">
                <a:solidFill>
                  <a:schemeClr val="tx1"/>
                </a:solidFill>
              </a:rPr>
              <a:t>CoAP</a:t>
            </a:r>
            <a:r>
              <a:rPr lang="en-US" altLang="ko-KR" sz="2000" b="1" dirty="0">
                <a:solidFill>
                  <a:schemeClr val="tx1"/>
                </a:solidFill>
              </a:rPr>
              <a:t>/JSON) Profile Spec (1/2)</a:t>
            </a:r>
            <a:endParaRPr lang="ko-KR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DB4DE64-8865-4603-AE4E-C1680B6C891B}" type="slidenum">
              <a:rPr lang="ko-KR" altLang="en-US" smtClean="0"/>
              <a:pPr/>
              <a:t>63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9219507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内容占位符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953000"/>
          </a:xfrm>
        </p:spPr>
        <p:txBody>
          <a:bodyPr/>
          <a:lstStyle/>
          <a:p>
            <a:r>
              <a:rPr lang="en-US" altLang="ko-KR" sz="2400" dirty="0"/>
              <a:t>OpenADR </a:t>
            </a:r>
            <a:r>
              <a:rPr lang="ko-KR" altLang="en-US" sz="2400" dirty="0"/>
              <a:t>모델에서 필요한 서비스 </a:t>
            </a:r>
            <a:r>
              <a:rPr lang="en-US" altLang="ko-KR" sz="2400" dirty="0"/>
              <a:t>4</a:t>
            </a:r>
            <a:r>
              <a:rPr lang="ko-KR" altLang="en-US" sz="2400" dirty="0"/>
              <a:t>가지</a:t>
            </a:r>
            <a:r>
              <a:rPr lang="en-US" altLang="ko-KR" sz="2400" dirty="0"/>
              <a:t>(OpenADR2.0b)</a:t>
            </a:r>
          </a:p>
          <a:p>
            <a:pPr lvl="1"/>
            <a:r>
              <a:rPr lang="en-US" altLang="ko-KR" sz="2000" dirty="0">
                <a:solidFill>
                  <a:srgbClr val="FF0000"/>
                </a:solidFill>
              </a:rPr>
              <a:t>EiReport</a:t>
            </a:r>
          </a:p>
          <a:p>
            <a:pPr lvl="2"/>
            <a:r>
              <a:rPr lang="en-US" altLang="ko-KR" sz="1600" dirty="0" err="1"/>
              <a:t>oadrRegisterReport</a:t>
            </a:r>
            <a:r>
              <a:rPr lang="en-US" altLang="ko-KR" sz="1600" dirty="0"/>
              <a:t>/</a:t>
            </a:r>
            <a:r>
              <a:rPr lang="en-US" altLang="ko-KR" sz="1600" dirty="0" err="1"/>
              <a:t>oadrRegisteredReport</a:t>
            </a:r>
            <a:r>
              <a:rPr lang="en-US" altLang="ko-KR" sz="1600" dirty="0"/>
              <a:t> : </a:t>
            </a:r>
            <a:r>
              <a:rPr lang="ko-KR" altLang="en-US" sz="1600" dirty="0"/>
              <a:t>가능한 리포트를 알려주고 받아들임</a:t>
            </a:r>
            <a:endParaRPr lang="en-US" altLang="ko-KR" sz="1600" dirty="0"/>
          </a:p>
          <a:p>
            <a:pPr lvl="2"/>
            <a:r>
              <a:rPr lang="en-US" altLang="ko-KR" sz="1600" dirty="0" err="1"/>
              <a:t>oadrCreateReport</a:t>
            </a:r>
            <a:r>
              <a:rPr lang="en-US" altLang="ko-KR" sz="1600" dirty="0"/>
              <a:t>/</a:t>
            </a:r>
            <a:r>
              <a:rPr lang="en-US" altLang="ko-KR" sz="1600" dirty="0" err="1"/>
              <a:t>oadrCreatedReport</a:t>
            </a:r>
            <a:r>
              <a:rPr lang="en-US" altLang="ko-KR" sz="1600" dirty="0"/>
              <a:t> : </a:t>
            </a:r>
            <a:r>
              <a:rPr lang="ko-KR" altLang="en-US" sz="1600" dirty="0"/>
              <a:t>구체적인 리포트를 요청하고 받아들임</a:t>
            </a:r>
            <a:endParaRPr lang="en-US" altLang="ko-KR" sz="1600" dirty="0"/>
          </a:p>
          <a:p>
            <a:pPr lvl="2"/>
            <a:r>
              <a:rPr lang="en-US" altLang="ko-KR" sz="1600" dirty="0" err="1"/>
              <a:t>oadrUpdateReport</a:t>
            </a:r>
            <a:r>
              <a:rPr lang="en-US" altLang="ko-KR" sz="1600" dirty="0"/>
              <a:t>/</a:t>
            </a:r>
            <a:r>
              <a:rPr lang="en-US" altLang="ko-KR" sz="1600" dirty="0" err="1"/>
              <a:t>oadrUpdatedReport</a:t>
            </a:r>
            <a:r>
              <a:rPr lang="en-US" altLang="ko-KR" sz="1600" dirty="0"/>
              <a:t> : </a:t>
            </a:r>
            <a:r>
              <a:rPr lang="ko-KR" altLang="en-US" sz="1600" dirty="0"/>
              <a:t>요청한 리포트를 전달하고 받아들임</a:t>
            </a:r>
            <a:endParaRPr lang="en-US" altLang="ko-KR" sz="1600" dirty="0"/>
          </a:p>
          <a:p>
            <a:pPr lvl="2"/>
            <a:r>
              <a:rPr lang="en-US" altLang="ko-KR" sz="1600" dirty="0" err="1"/>
              <a:t>oadrCancelReport</a:t>
            </a:r>
            <a:r>
              <a:rPr lang="en-US" altLang="ko-KR" sz="1600" dirty="0"/>
              <a:t>/</a:t>
            </a:r>
            <a:r>
              <a:rPr lang="en-US" altLang="ko-KR" sz="1600" dirty="0" err="1"/>
              <a:t>oadrCanceledReport</a:t>
            </a:r>
            <a:r>
              <a:rPr lang="en-US" altLang="ko-KR" sz="1600" dirty="0"/>
              <a:t> : </a:t>
            </a:r>
            <a:r>
              <a:rPr lang="ko-KR" altLang="en-US" sz="1600" dirty="0"/>
              <a:t>요청한 리포트를 취소하고 받아들임</a:t>
            </a:r>
            <a:endParaRPr lang="en-US" altLang="ko-KR" sz="1600" dirty="0"/>
          </a:p>
          <a:p>
            <a:pPr lvl="2"/>
            <a:endParaRPr lang="en-US" altLang="ko-KR" sz="1600" dirty="0"/>
          </a:p>
          <a:p>
            <a:pPr lvl="1"/>
            <a:r>
              <a:rPr lang="en-US" altLang="ko-KR" sz="2000" dirty="0" err="1">
                <a:solidFill>
                  <a:srgbClr val="FF0000"/>
                </a:solidFill>
              </a:rPr>
              <a:t>EiOpt</a:t>
            </a:r>
            <a:endParaRPr lang="en-US" altLang="ko-KR" sz="2000" dirty="0">
              <a:solidFill>
                <a:srgbClr val="FF0000"/>
              </a:solidFill>
            </a:endParaRPr>
          </a:p>
          <a:p>
            <a:pPr lvl="2"/>
            <a:r>
              <a:rPr lang="en-US" altLang="ko-KR" sz="1600" dirty="0" err="1"/>
              <a:t>oadrCreateOpt</a:t>
            </a:r>
            <a:r>
              <a:rPr lang="en-US" altLang="ko-KR" sz="1600" dirty="0"/>
              <a:t>/</a:t>
            </a:r>
            <a:r>
              <a:rPr lang="en-US" altLang="ko-KR" sz="1600" dirty="0" err="1"/>
              <a:t>oadrCreatedOpt</a:t>
            </a:r>
            <a:r>
              <a:rPr lang="en-US" altLang="ko-KR" sz="1600" dirty="0"/>
              <a:t> : VEN</a:t>
            </a:r>
            <a:r>
              <a:rPr lang="ko-KR" altLang="en-US" sz="1600" dirty="0"/>
              <a:t>이 </a:t>
            </a:r>
            <a:r>
              <a:rPr lang="en-US" altLang="ko-KR" sz="1600" dirty="0"/>
              <a:t>opt </a:t>
            </a:r>
            <a:r>
              <a:rPr lang="ko-KR" altLang="en-US" sz="1600" dirty="0"/>
              <a:t>스케줄을 보내고 </a:t>
            </a:r>
            <a:r>
              <a:rPr lang="en-US" altLang="ko-KR" sz="1600" dirty="0"/>
              <a:t>VTN</a:t>
            </a:r>
            <a:r>
              <a:rPr lang="ko-KR" altLang="en-US" sz="1600" dirty="0"/>
              <a:t>이 응답</a:t>
            </a:r>
            <a:endParaRPr lang="en-US" altLang="ko-KR" sz="1600" dirty="0"/>
          </a:p>
          <a:p>
            <a:pPr lvl="2"/>
            <a:r>
              <a:rPr lang="en-US" altLang="ko-KR" sz="1600" dirty="0" err="1"/>
              <a:t>oadrCancelOpt</a:t>
            </a:r>
            <a:r>
              <a:rPr lang="en-US" altLang="ko-KR" sz="1600" dirty="0"/>
              <a:t>/</a:t>
            </a:r>
            <a:r>
              <a:rPr lang="en-US" altLang="ko-KR" sz="1600" dirty="0" err="1"/>
              <a:t>oadrCanceledOpt</a:t>
            </a:r>
            <a:r>
              <a:rPr lang="en-US" altLang="ko-KR" sz="1600" dirty="0"/>
              <a:t> : VEN</a:t>
            </a:r>
            <a:r>
              <a:rPr lang="ko-KR" altLang="en-US" sz="1600" dirty="0"/>
              <a:t>이 </a:t>
            </a:r>
            <a:r>
              <a:rPr lang="en-US" altLang="ko-KR" sz="1600" dirty="0"/>
              <a:t>opt </a:t>
            </a:r>
            <a:r>
              <a:rPr lang="ko-KR" altLang="en-US" sz="1600" dirty="0"/>
              <a:t>스케줄을 취소하고 </a:t>
            </a:r>
            <a:r>
              <a:rPr lang="en-US" altLang="ko-KR" sz="1600" dirty="0"/>
              <a:t>VTN</a:t>
            </a:r>
            <a:r>
              <a:rPr lang="ko-KR" altLang="en-US" sz="1600" dirty="0"/>
              <a:t>이 응답</a:t>
            </a:r>
            <a:endParaRPr lang="en-US" altLang="ko-KR" sz="1600" dirty="0"/>
          </a:p>
          <a:p>
            <a:pPr lvl="1"/>
            <a:endParaRPr lang="en-US" altLang="ko-KR" sz="20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b="1" dirty="0">
                <a:solidFill>
                  <a:schemeClr val="tx1"/>
                </a:solidFill>
              </a:rPr>
              <a:t>2. Smart Home Energy Framework : </a:t>
            </a:r>
            <a:r>
              <a:rPr lang="en-US" altLang="ko-KR" sz="2000" b="1" dirty="0">
                <a:solidFill>
                  <a:schemeClr val="tx1"/>
                </a:solidFill>
              </a:rPr>
              <a:t/>
            </a:r>
            <a:br>
              <a:rPr lang="en-US" altLang="ko-KR" sz="2000" b="1" dirty="0">
                <a:solidFill>
                  <a:schemeClr val="tx1"/>
                </a:solidFill>
              </a:rPr>
            </a:br>
            <a:r>
              <a:rPr lang="en-US" altLang="ko-KR" sz="1800" b="1" dirty="0">
                <a:solidFill>
                  <a:schemeClr val="tx1"/>
                </a:solidFill>
              </a:rPr>
              <a:t>2.1 OpenADR(HTTP/XML, MQTT, </a:t>
            </a:r>
            <a:r>
              <a:rPr lang="en-US" altLang="ko-KR" sz="1800" b="1" dirty="0" err="1">
                <a:solidFill>
                  <a:schemeClr val="tx1"/>
                </a:solidFill>
              </a:rPr>
              <a:t>CoAP</a:t>
            </a:r>
            <a:r>
              <a:rPr lang="en-US" altLang="ko-KR" sz="1800" b="1" dirty="0">
                <a:solidFill>
                  <a:schemeClr val="tx1"/>
                </a:solidFill>
              </a:rPr>
              <a:t>/JSON) Profile Spec (2/2)</a:t>
            </a:r>
            <a:endParaRPr lang="ko-KR" altLang="en-US" sz="20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DB4DE64-8865-4603-AE4E-C1680B6C891B}" type="slidenum">
              <a:rPr lang="ko-KR" altLang="en-US" smtClean="0"/>
              <a:pPr/>
              <a:t>64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1572521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F13F5CC-B8E9-482F-A016-6EE14B7359EE}" type="slidenum">
              <a:rPr lang="ko-KR" altLang="en-US" smtClean="0"/>
              <a:pPr/>
              <a:t>65</a:t>
            </a:fld>
            <a:endParaRPr lang="ko-KR" altLang="en-US"/>
          </a:p>
        </p:txBody>
      </p:sp>
      <p:sp>
        <p:nvSpPr>
          <p:cNvPr id="6" name="标题 1"/>
          <p:cNvSpPr txBox="1">
            <a:spLocks/>
          </p:cNvSpPr>
          <p:nvPr/>
        </p:nvSpPr>
        <p:spPr bwMode="auto">
          <a:xfrm>
            <a:off x="214282" y="2571752"/>
            <a:ext cx="8743984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200" b="1" kern="0" dirty="0">
                <a:ea typeface="굴림" pitchFamily="50" charset="-127"/>
              </a:rPr>
              <a:t>OpenADR 2.0b</a:t>
            </a:r>
            <a:endParaRPr lang="zh-CN" altLang="en-US" sz="3200" b="1" kern="0" dirty="0"/>
          </a:p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altLang="ko-KR" sz="3200" b="1" kern="0" dirty="0"/>
          </a:p>
          <a:p>
            <a:pPr marL="514350" indent="-514350" algn="ctr" eaLnBrk="0" fontAlgn="base" latinLnBrk="0" hangingPunct="0">
              <a:spcBef>
                <a:spcPct val="0"/>
              </a:spcBef>
              <a:spcAft>
                <a:spcPct val="0"/>
              </a:spcAft>
              <a:buAutoNum type="arabicParenBoth"/>
              <a:defRPr/>
            </a:pPr>
            <a:r>
              <a:rPr lang="en-US" altLang="ko-KR" sz="3200" b="1" kern="0" dirty="0"/>
              <a:t>EiRegistrationParty</a:t>
            </a:r>
          </a:p>
        </p:txBody>
      </p:sp>
    </p:spTree>
    <p:extLst>
      <p:ext uri="{BB962C8B-B14F-4D97-AF65-F5344CB8AC3E}">
        <p14:creationId xmlns:p14="http://schemas.microsoft.com/office/powerpoint/2010/main" val="267687428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28604" y="233346"/>
            <a:ext cx="8686800" cy="838200"/>
          </a:xfrm>
          <a:noFill/>
        </p:spPr>
        <p:txBody>
          <a:bodyPr/>
          <a:lstStyle/>
          <a:p>
            <a:pPr lvl="0">
              <a:defRPr/>
            </a:pPr>
            <a:r>
              <a:rPr lang="en-US" altLang="ko-KR" b="1" dirty="0">
                <a:solidFill>
                  <a:schemeClr val="tx1"/>
                </a:solidFill>
              </a:rPr>
              <a:t>2. Profile : OpenADR 2.0b</a:t>
            </a:r>
            <a:br>
              <a:rPr lang="en-US" altLang="ko-KR" b="1" dirty="0">
                <a:solidFill>
                  <a:schemeClr val="tx1"/>
                </a:solidFill>
              </a:rPr>
            </a:br>
            <a:r>
              <a:rPr lang="en-US" altLang="ko-KR" sz="2400" b="1" dirty="0">
                <a:solidFill>
                  <a:schemeClr val="tx1"/>
                </a:solidFill>
              </a:rPr>
              <a:t>2.1 Services : EiRegistrationParty</a:t>
            </a:r>
            <a:endParaRPr lang="en-US" altLang="zh-CN" sz="2400" b="1" dirty="0"/>
          </a:p>
        </p:txBody>
      </p:sp>
      <p:sp>
        <p:nvSpPr>
          <p:cNvPr id="31" name="슬라이드 번호 개체 틀 3"/>
          <p:cNvSpPr>
            <a:spLocks noGrp="1"/>
          </p:cNvSpPr>
          <p:nvPr>
            <p:ph type="sldNum" sz="quarter" idx="11"/>
          </p:nvPr>
        </p:nvSpPr>
        <p:spPr>
          <a:xfrm>
            <a:off x="7234238" y="6477000"/>
            <a:ext cx="1905000" cy="381000"/>
          </a:xfrm>
        </p:spPr>
        <p:txBody>
          <a:bodyPr/>
          <a:lstStyle/>
          <a:p>
            <a:pPr>
              <a:defRPr/>
            </a:pPr>
            <a:fld id="{97C6F095-276F-4AD3-9842-1213BA0CC323}" type="slidenum">
              <a:rPr lang="ko-KR" altLang="en-US" smtClean="0"/>
              <a:pPr>
                <a:defRPr/>
              </a:pPr>
              <a:t>66</a:t>
            </a:fld>
            <a:endParaRPr lang="ko-KR" altLang="en-US"/>
          </a:p>
        </p:txBody>
      </p:sp>
      <p:sp>
        <p:nvSpPr>
          <p:cNvPr id="73" name="내용 개체 틀 1"/>
          <p:cNvSpPr txBox="1">
            <a:spLocks/>
          </p:cNvSpPr>
          <p:nvPr/>
        </p:nvSpPr>
        <p:spPr bwMode="auto">
          <a:xfrm>
            <a:off x="4593535" y="1340768"/>
            <a:ext cx="4093265" cy="50424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>
            <a:lvl1pPr marL="342891" indent="-342891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32" indent="-285744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2971" indent="-228594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160" indent="-228594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349" indent="-228594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537" indent="-228594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971726" indent="-228594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428914" indent="-228594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886103" indent="-228594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latinLnBrk="0"/>
            <a:r>
              <a:rPr lang="en-US" altLang="ko-KR" sz="1477" kern="0" dirty="0"/>
              <a:t>EiRegistrationParty</a:t>
            </a:r>
          </a:p>
          <a:p>
            <a:pPr lvl="1" latinLnBrk="0"/>
            <a:r>
              <a:rPr lang="en-US" altLang="ko-KR" sz="1108" kern="0" dirty="0"/>
              <a:t>VTN-VEN</a:t>
            </a:r>
            <a:r>
              <a:rPr lang="ko-KR" altLang="en-US" sz="1108" kern="0" dirty="0"/>
              <a:t>간 서로 연결을 수립하는 과정이다</a:t>
            </a:r>
            <a:r>
              <a:rPr lang="en-US" altLang="ko-KR" sz="1108" kern="0" dirty="0"/>
              <a:t>. </a:t>
            </a:r>
            <a:r>
              <a:rPr lang="ko-KR" altLang="en-US" sz="1108" kern="0" dirty="0"/>
              <a:t>서로의 정보를 교환하고</a:t>
            </a:r>
            <a:r>
              <a:rPr lang="en-US" altLang="ko-KR" sz="1108" kern="0" dirty="0"/>
              <a:t>, VEN</a:t>
            </a:r>
            <a:r>
              <a:rPr lang="ko-KR" altLang="en-US" sz="1108" kern="0" dirty="0"/>
              <a:t>의 </a:t>
            </a:r>
            <a:r>
              <a:rPr lang="en-US" altLang="ko-KR" sz="1108" kern="0" dirty="0"/>
              <a:t>ID Name</a:t>
            </a:r>
            <a:r>
              <a:rPr lang="ko-KR" altLang="en-US" sz="1108" kern="0" dirty="0"/>
              <a:t>이 미리 등록되어 있을 경우 진행이 가능하다</a:t>
            </a:r>
            <a:r>
              <a:rPr lang="en-US" altLang="ko-KR" sz="1108" kern="0" dirty="0"/>
              <a:t>. VTN</a:t>
            </a:r>
            <a:r>
              <a:rPr lang="ko-KR" altLang="en-US" sz="1108" kern="0" dirty="0"/>
              <a:t>에서 </a:t>
            </a:r>
            <a:r>
              <a:rPr lang="en-US" altLang="ko-KR" sz="1108" kern="0" dirty="0"/>
              <a:t>VEN</a:t>
            </a:r>
            <a:r>
              <a:rPr lang="ko-KR" altLang="en-US" sz="1108" kern="0" dirty="0"/>
              <a:t>의 </a:t>
            </a:r>
            <a:r>
              <a:rPr lang="en-US" altLang="ko-KR" sz="1108" kern="0" dirty="0"/>
              <a:t>ID</a:t>
            </a:r>
            <a:r>
              <a:rPr lang="ko-KR" altLang="en-US" sz="1108" kern="0" dirty="0"/>
              <a:t>값을 발급해주고</a:t>
            </a:r>
            <a:r>
              <a:rPr lang="en-US" altLang="ko-KR" sz="1108" kern="0" dirty="0"/>
              <a:t>,</a:t>
            </a:r>
            <a:r>
              <a:rPr lang="ko-KR" altLang="en-US" sz="1108" kern="0" dirty="0"/>
              <a:t> 이 값을 이용하여 나머지 서비스들을 진행 할 수 있게 된다</a:t>
            </a:r>
            <a:r>
              <a:rPr lang="en-US" altLang="ko-KR" sz="1108" kern="0" dirty="0"/>
              <a:t>. </a:t>
            </a:r>
            <a:r>
              <a:rPr lang="ko-KR" altLang="en-US" sz="1108" kern="0" dirty="0"/>
              <a:t>각 </a:t>
            </a:r>
            <a:r>
              <a:rPr lang="en-US" altLang="ko-KR" sz="1108" kern="0" dirty="0"/>
              <a:t>VTN-VEN</a:t>
            </a:r>
            <a:r>
              <a:rPr lang="ko-KR" altLang="en-US" sz="1108" kern="0" dirty="0"/>
              <a:t>을 등록하고 디바이스 정보 교환 과정이다</a:t>
            </a:r>
            <a:r>
              <a:rPr lang="en-US" altLang="ko-KR" sz="1108" kern="0" dirty="0"/>
              <a:t>.</a:t>
            </a:r>
          </a:p>
          <a:p>
            <a:pPr latinLnBrk="0"/>
            <a:endParaRPr lang="en-US" altLang="ko-KR" sz="1477" kern="0" dirty="0"/>
          </a:p>
        </p:txBody>
      </p:sp>
      <p:sp>
        <p:nvSpPr>
          <p:cNvPr id="74" name="직사각형 73"/>
          <p:cNvSpPr/>
          <p:nvPr/>
        </p:nvSpPr>
        <p:spPr bwMode="auto">
          <a:xfrm>
            <a:off x="366014" y="2564904"/>
            <a:ext cx="3214707" cy="2592288"/>
          </a:xfrm>
          <a:prstGeom prst="rect">
            <a:avLst/>
          </a:prstGeom>
          <a:noFill/>
          <a:ln w="12699" cap="flat" cmpd="sng" algn="ctr">
            <a:solidFill>
              <a:schemeClr val="accent1"/>
            </a:solidFill>
            <a:prstDash val="lg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 dirty="0">
              <a:ln>
                <a:noFill/>
              </a:ln>
              <a:solidFill>
                <a:schemeClr val="accent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cxnSp>
        <p:nvCxnSpPr>
          <p:cNvPr id="75" name="직선 연결선 74"/>
          <p:cNvCxnSpPr/>
          <p:nvPr/>
        </p:nvCxnSpPr>
        <p:spPr bwMode="auto">
          <a:xfrm>
            <a:off x="4584498" y="1592882"/>
            <a:ext cx="0" cy="4712677"/>
          </a:xfrm>
          <a:prstGeom prst="line">
            <a:avLst/>
          </a:prstGeom>
          <a:solidFill>
            <a:schemeClr val="accent1"/>
          </a:solidFill>
          <a:ln w="3175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76" name="오른쪽 중괄호 75"/>
          <p:cNvSpPr/>
          <p:nvPr/>
        </p:nvSpPr>
        <p:spPr bwMode="auto">
          <a:xfrm>
            <a:off x="3643306" y="2868896"/>
            <a:ext cx="857256" cy="2000264"/>
          </a:xfrm>
          <a:prstGeom prst="rightBrace">
            <a:avLst/>
          </a:prstGeom>
          <a:noFill/>
          <a:ln w="12699" cap="flat" cmpd="sng" algn="ctr">
            <a:solidFill>
              <a:schemeClr val="accent1"/>
            </a:solidFill>
            <a:prstDash val="dashDot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6EC315D2-608F-4CB4-9002-380355828053}"/>
              </a:ext>
            </a:extLst>
          </p:cNvPr>
          <p:cNvSpPr/>
          <p:nvPr/>
        </p:nvSpPr>
        <p:spPr bwMode="auto">
          <a:xfrm>
            <a:off x="90414" y="1357298"/>
            <a:ext cx="1143008" cy="500066"/>
          </a:xfrm>
          <a:prstGeom prst="rect">
            <a:avLst/>
          </a:prstGeom>
          <a:solidFill>
            <a:schemeClr val="bg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300" b="1" i="0" u="none" strike="noStrike" cap="none" normalizeH="0" baseline="0" dirty="0">
                <a:ln>
                  <a:noFill/>
                </a:ln>
                <a:effectLst/>
                <a:latin typeface="Times New Roman" pitchFamily="18" charset="0"/>
                <a:ea typeface="굴림" pitchFamily="50" charset="-127"/>
              </a:rPr>
              <a:t>VEN</a:t>
            </a:r>
            <a:endParaRPr kumimoji="0" lang="ko-KR" altLang="en-US" sz="1300" b="1" i="0" u="none" strike="noStrike" cap="none" normalizeH="0" baseline="0" dirty="0">
              <a:ln>
                <a:noFill/>
              </a:ln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79" name="모서리가 둥근 직사각형 130">
            <a:extLst>
              <a:ext uri="{FF2B5EF4-FFF2-40B4-BE49-F238E27FC236}">
                <a16:creationId xmlns:a16="http://schemas.microsoft.com/office/drawing/2014/main" id="{410CC106-5720-4214-A30D-D40D1FA90CAB}"/>
              </a:ext>
            </a:extLst>
          </p:cNvPr>
          <p:cNvSpPr/>
          <p:nvPr/>
        </p:nvSpPr>
        <p:spPr bwMode="auto">
          <a:xfrm>
            <a:off x="661917" y="2798028"/>
            <a:ext cx="2632473" cy="357190"/>
          </a:xfrm>
          <a:prstGeom prst="roundRect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굴림" pitchFamily="50" charset="-127"/>
              </a:rPr>
              <a:t>EiRegistrationParty</a:t>
            </a:r>
            <a:endParaRPr kumimoji="0" lang="ko-KR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80" name="모서리가 둥근 직사각형 139">
            <a:extLst>
              <a:ext uri="{FF2B5EF4-FFF2-40B4-BE49-F238E27FC236}">
                <a16:creationId xmlns:a16="http://schemas.microsoft.com/office/drawing/2014/main" id="{63F62157-DEF9-4196-9EF1-834A4614155D}"/>
              </a:ext>
            </a:extLst>
          </p:cNvPr>
          <p:cNvSpPr/>
          <p:nvPr/>
        </p:nvSpPr>
        <p:spPr bwMode="auto">
          <a:xfrm>
            <a:off x="661917" y="3369532"/>
            <a:ext cx="2632473" cy="357190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500" dirty="0">
                <a:solidFill>
                  <a:schemeClr val="bg2">
                    <a:lumMod val="75000"/>
                  </a:schemeClr>
                </a:solidFill>
                <a:latin typeface="Times New Roman" pitchFamily="18" charset="0"/>
                <a:ea typeface="굴림" pitchFamily="50" charset="-127"/>
              </a:rPr>
              <a:t>EiReport</a:t>
            </a:r>
            <a:endParaRPr kumimoji="0" lang="ko-KR" altLang="en-US" sz="1500" b="0" i="0" u="none" strike="noStrike" cap="none" normalizeH="0" baseline="0" dirty="0">
              <a:ln>
                <a:noFill/>
              </a:ln>
              <a:solidFill>
                <a:schemeClr val="bg2">
                  <a:lumMod val="75000"/>
                </a:schemeClr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81" name="모서리가 둥근 직사각형 140">
            <a:extLst>
              <a:ext uri="{FF2B5EF4-FFF2-40B4-BE49-F238E27FC236}">
                <a16:creationId xmlns:a16="http://schemas.microsoft.com/office/drawing/2014/main" id="{5FC98EE9-4C40-4CBD-B75E-A2E3DD737D1F}"/>
              </a:ext>
            </a:extLst>
          </p:cNvPr>
          <p:cNvSpPr/>
          <p:nvPr/>
        </p:nvSpPr>
        <p:spPr bwMode="auto">
          <a:xfrm>
            <a:off x="661917" y="3941036"/>
            <a:ext cx="2632473" cy="428628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500" dirty="0">
                <a:solidFill>
                  <a:schemeClr val="bg2">
                    <a:lumMod val="75000"/>
                  </a:schemeClr>
                </a:solidFill>
                <a:latin typeface="Times New Roman" pitchFamily="18" charset="0"/>
                <a:ea typeface="굴림" pitchFamily="50" charset="-127"/>
              </a:rPr>
              <a:t>EiEvent</a:t>
            </a:r>
            <a:endParaRPr kumimoji="0" lang="ko-KR" altLang="en-US" sz="1500" b="0" i="0" u="none" strike="noStrike" cap="none" normalizeH="0" baseline="0" dirty="0">
              <a:ln>
                <a:noFill/>
              </a:ln>
              <a:solidFill>
                <a:schemeClr val="bg2">
                  <a:lumMod val="75000"/>
                </a:schemeClr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82" name="모서리가 둥근 직사각형 158">
            <a:extLst>
              <a:ext uri="{FF2B5EF4-FFF2-40B4-BE49-F238E27FC236}">
                <a16:creationId xmlns:a16="http://schemas.microsoft.com/office/drawing/2014/main" id="{A575E188-9248-4E65-9F6B-3C0352D88DDF}"/>
              </a:ext>
            </a:extLst>
          </p:cNvPr>
          <p:cNvSpPr/>
          <p:nvPr/>
        </p:nvSpPr>
        <p:spPr bwMode="auto">
          <a:xfrm>
            <a:off x="661917" y="4583978"/>
            <a:ext cx="2632471" cy="357190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500" dirty="0">
                <a:solidFill>
                  <a:schemeClr val="bg2">
                    <a:lumMod val="75000"/>
                  </a:schemeClr>
                </a:solidFill>
                <a:latin typeface="Times New Roman" pitchFamily="18" charset="0"/>
                <a:ea typeface="굴림" pitchFamily="50" charset="-127"/>
              </a:rPr>
              <a:t>EiOpt</a:t>
            </a:r>
            <a:endParaRPr lang="ko-KR" altLang="en-US" sz="1500" dirty="0">
              <a:solidFill>
                <a:schemeClr val="bg2">
                  <a:lumMod val="75000"/>
                </a:schemeClr>
              </a:solidFill>
              <a:latin typeface="Times New Roman" pitchFamily="18" charset="0"/>
              <a:ea typeface="굴림" pitchFamily="50" charset="-127"/>
            </a:endParaRPr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2BCA2DD9-2AB7-4178-A3C5-705A56CACF8C}"/>
              </a:ext>
            </a:extLst>
          </p:cNvPr>
          <p:cNvCxnSpPr>
            <a:cxnSpLocks/>
            <a:stCxn id="78" idx="3"/>
          </p:cNvCxnSpPr>
          <p:nvPr/>
        </p:nvCxnSpPr>
        <p:spPr bwMode="auto">
          <a:xfrm>
            <a:off x="1233422" y="1607331"/>
            <a:ext cx="1485245" cy="0"/>
          </a:xfrm>
          <a:prstGeom prst="straightConnector1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</p:spPr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A77E5D37-D359-4819-ACB3-7F31415DA4C9}"/>
              </a:ext>
            </a:extLst>
          </p:cNvPr>
          <p:cNvSpPr txBox="1"/>
          <p:nvPr/>
        </p:nvSpPr>
        <p:spPr>
          <a:xfrm>
            <a:off x="1377438" y="1334513"/>
            <a:ext cx="12503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FF0000"/>
                </a:solidFill>
              </a:rPr>
              <a:t>OpenADR 2.0b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cxnSp>
        <p:nvCxnSpPr>
          <p:cNvPr id="85" name="직선 연결선 84">
            <a:extLst>
              <a:ext uri="{FF2B5EF4-FFF2-40B4-BE49-F238E27FC236}">
                <a16:creationId xmlns:a16="http://schemas.microsoft.com/office/drawing/2014/main" id="{75B79A89-DDE0-43C0-ACD5-BE1C36D61C82}"/>
              </a:ext>
            </a:extLst>
          </p:cNvPr>
          <p:cNvCxnSpPr>
            <a:stCxn id="78" idx="2"/>
          </p:cNvCxnSpPr>
          <p:nvPr/>
        </p:nvCxnSpPr>
        <p:spPr bwMode="auto">
          <a:xfrm flipH="1">
            <a:off x="661917" y="1857364"/>
            <a:ext cx="1" cy="4714908"/>
          </a:xfrm>
          <a:prstGeom prst="line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7" name="직선 연결선 86">
            <a:extLst>
              <a:ext uri="{FF2B5EF4-FFF2-40B4-BE49-F238E27FC236}">
                <a16:creationId xmlns:a16="http://schemas.microsoft.com/office/drawing/2014/main" id="{F9F8DA7E-992A-4D1D-A821-A836D8656163}"/>
              </a:ext>
            </a:extLst>
          </p:cNvPr>
          <p:cNvCxnSpPr>
            <a:cxnSpLocks/>
            <a:stCxn id="90" idx="2"/>
          </p:cNvCxnSpPr>
          <p:nvPr/>
        </p:nvCxnSpPr>
        <p:spPr bwMode="auto">
          <a:xfrm>
            <a:off x="3290171" y="1857364"/>
            <a:ext cx="0" cy="4714908"/>
          </a:xfrm>
          <a:prstGeom prst="line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6EC315D2-608F-4CB4-9002-380355828053}"/>
              </a:ext>
            </a:extLst>
          </p:cNvPr>
          <p:cNvSpPr/>
          <p:nvPr/>
        </p:nvSpPr>
        <p:spPr bwMode="auto">
          <a:xfrm>
            <a:off x="2718667" y="1357298"/>
            <a:ext cx="1143008" cy="500066"/>
          </a:xfrm>
          <a:prstGeom prst="rect">
            <a:avLst/>
          </a:prstGeom>
          <a:solidFill>
            <a:schemeClr val="bg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300" b="1" i="0" u="none" strike="noStrike" cap="none" normalizeH="0" baseline="0" dirty="0">
                <a:ln>
                  <a:noFill/>
                </a:ln>
                <a:effectLst/>
                <a:latin typeface="Times New Roman" pitchFamily="18" charset="0"/>
                <a:ea typeface="굴림" pitchFamily="50" charset="-127"/>
              </a:rPr>
              <a:t>VTN</a:t>
            </a:r>
            <a:endParaRPr kumimoji="0" lang="ko-KR" altLang="en-US" sz="1300" b="1" i="0" u="none" strike="noStrike" cap="none" normalizeH="0" baseline="0" dirty="0">
              <a:ln>
                <a:noFill/>
              </a:ln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2" name="모서리가 둥근 직사각형 1"/>
          <p:cNvSpPr/>
          <p:nvPr/>
        </p:nvSpPr>
        <p:spPr bwMode="auto">
          <a:xfrm>
            <a:off x="4875047" y="2868896"/>
            <a:ext cx="4017433" cy="3514282"/>
          </a:xfrm>
          <a:prstGeom prst="roundRect">
            <a:avLst/>
          </a:prstGeom>
          <a:noFill/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5398977" y="3496259"/>
            <a:ext cx="618562" cy="3541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VEN</a:t>
            </a:r>
            <a:endParaRPr lang="ko-KR" altLang="en-US" sz="11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6924957" y="3496259"/>
            <a:ext cx="618562" cy="3541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VTN</a:t>
            </a:r>
            <a:endParaRPr lang="ko-KR" altLang="en-US" sz="11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8" name="직선 연결선 37"/>
          <p:cNvCxnSpPr/>
          <p:nvPr/>
        </p:nvCxnSpPr>
        <p:spPr>
          <a:xfrm>
            <a:off x="5708259" y="3850424"/>
            <a:ext cx="0" cy="21794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>
            <a:off x="7234239" y="3850424"/>
            <a:ext cx="0" cy="21794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/>
          <p:nvPr/>
        </p:nvCxnSpPr>
        <p:spPr>
          <a:xfrm>
            <a:off x="5708256" y="4143290"/>
            <a:ext cx="15259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/>
          <p:nvPr/>
        </p:nvCxnSpPr>
        <p:spPr>
          <a:xfrm>
            <a:off x="5708256" y="4480427"/>
            <a:ext cx="1525981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/>
          <p:cNvCxnSpPr/>
          <p:nvPr/>
        </p:nvCxnSpPr>
        <p:spPr>
          <a:xfrm>
            <a:off x="5708256" y="5124054"/>
            <a:ext cx="1525981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/>
          <p:cNvCxnSpPr/>
          <p:nvPr/>
        </p:nvCxnSpPr>
        <p:spPr>
          <a:xfrm>
            <a:off x="5708256" y="4810753"/>
            <a:ext cx="15259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5750469" y="5888807"/>
            <a:ext cx="148309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 EiRegistrationParty</a:t>
            </a:r>
            <a:endParaRPr lang="ko-KR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5" name="직선 화살표 연결선 44"/>
          <p:cNvCxnSpPr/>
          <p:nvPr/>
        </p:nvCxnSpPr>
        <p:spPr>
          <a:xfrm>
            <a:off x="5708256" y="5729754"/>
            <a:ext cx="1525981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/>
          <p:cNvCxnSpPr/>
          <p:nvPr/>
        </p:nvCxnSpPr>
        <p:spPr>
          <a:xfrm>
            <a:off x="5708256" y="5416454"/>
            <a:ext cx="15259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5749662" y="5195148"/>
            <a:ext cx="1518364" cy="2308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oadrCancelPartyRegistration</a:t>
            </a:r>
            <a:endParaRPr lang="ko-KR" altLang="en-US" sz="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오른쪽 중괄호 47"/>
          <p:cNvSpPr/>
          <p:nvPr/>
        </p:nvSpPr>
        <p:spPr>
          <a:xfrm>
            <a:off x="7278554" y="5398895"/>
            <a:ext cx="95650" cy="354522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49" name="TextBox 48"/>
          <p:cNvSpPr txBox="1"/>
          <p:nvPr/>
        </p:nvSpPr>
        <p:spPr>
          <a:xfrm>
            <a:off x="7484254" y="5353605"/>
            <a:ext cx="1096775" cy="43088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Deregister VEN</a:t>
            </a:r>
          </a:p>
          <a:p>
            <a:pPr algn="ctr"/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&amp; Response</a:t>
            </a:r>
            <a:endParaRPr lang="ko-KR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5829095" y="3936711"/>
            <a:ext cx="1415772" cy="25391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oadrQueryRegistration</a:t>
            </a:r>
            <a:endParaRPr lang="ko-KR" alt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5680318" y="4272504"/>
            <a:ext cx="1556836" cy="2308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oadrCreatedPartyRegistration</a:t>
            </a:r>
            <a:endParaRPr lang="ko-KR" altLang="en-US" sz="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5708758" y="4591293"/>
            <a:ext cx="1556836" cy="2308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oadrCreatedPartyRegistration</a:t>
            </a:r>
            <a:endParaRPr lang="ko-KR" altLang="en-US" sz="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708758" y="4935293"/>
            <a:ext cx="1556836" cy="2308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oadrCreatedPartyRegistration</a:t>
            </a:r>
            <a:endParaRPr lang="ko-KR" altLang="en-US" sz="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5682345" y="5508267"/>
            <a:ext cx="1627369" cy="2308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oadrCanceledPartyRegistration</a:t>
            </a:r>
            <a:endParaRPr lang="ko-KR" altLang="en-US" sz="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오른쪽 중괄호 54"/>
          <p:cNvSpPr/>
          <p:nvPr/>
        </p:nvSpPr>
        <p:spPr>
          <a:xfrm>
            <a:off x="7281202" y="4085304"/>
            <a:ext cx="95650" cy="354522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56" name="오른쪽 중괄호 55"/>
          <p:cNvSpPr/>
          <p:nvPr/>
        </p:nvSpPr>
        <p:spPr>
          <a:xfrm>
            <a:off x="7273659" y="4749621"/>
            <a:ext cx="95650" cy="354522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57" name="TextBox 56"/>
          <p:cNvSpPr txBox="1"/>
          <p:nvPr/>
        </p:nvSpPr>
        <p:spPr>
          <a:xfrm>
            <a:off x="7484254" y="4049540"/>
            <a:ext cx="1226618" cy="43088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Request VTN info</a:t>
            </a:r>
          </a:p>
          <a:p>
            <a:pPr algn="ctr"/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&amp; Response</a:t>
            </a:r>
            <a:endParaRPr lang="ko-KR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7484254" y="4700991"/>
            <a:ext cx="979755" cy="43088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Register VEN</a:t>
            </a:r>
          </a:p>
          <a:p>
            <a:pPr algn="ctr"/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&amp; Response</a:t>
            </a:r>
            <a:endParaRPr lang="ko-KR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980028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/>
          <p:cNvCxnSpPr/>
          <p:nvPr/>
        </p:nvCxnSpPr>
        <p:spPr bwMode="auto">
          <a:xfrm>
            <a:off x="3337044" y="2358363"/>
            <a:ext cx="0" cy="4022963"/>
          </a:xfrm>
          <a:prstGeom prst="line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0" name="직선 연결선 19"/>
          <p:cNvCxnSpPr/>
          <p:nvPr/>
        </p:nvCxnSpPr>
        <p:spPr bwMode="auto">
          <a:xfrm flipH="1">
            <a:off x="6029006" y="2387574"/>
            <a:ext cx="8796" cy="3993752"/>
          </a:xfrm>
          <a:prstGeom prst="line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6" name="직사각형 25"/>
          <p:cNvSpPr/>
          <p:nvPr/>
        </p:nvSpPr>
        <p:spPr bwMode="auto">
          <a:xfrm>
            <a:off x="5452347" y="1899869"/>
            <a:ext cx="1143008" cy="500066"/>
          </a:xfrm>
          <a:prstGeom prst="rect">
            <a:avLst/>
          </a:prstGeom>
          <a:solidFill>
            <a:schemeClr val="bg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300" b="1" dirty="0">
                <a:latin typeface="Times New Roman" pitchFamily="18" charset="0"/>
                <a:ea typeface="굴림" pitchFamily="50" charset="-127"/>
              </a:rPr>
              <a:t>Client </a:t>
            </a:r>
            <a:r>
              <a:rPr lang="ko-KR" altLang="en-US" sz="1300" b="1" dirty="0">
                <a:latin typeface="Times New Roman" pitchFamily="18" charset="0"/>
                <a:ea typeface="굴림" pitchFamily="50" charset="-127"/>
              </a:rPr>
              <a:t> </a:t>
            </a:r>
            <a:r>
              <a:rPr lang="en-US" altLang="ko-KR" sz="1300" b="1" dirty="0">
                <a:latin typeface="Times New Roman" pitchFamily="18" charset="0"/>
                <a:ea typeface="굴림" pitchFamily="50" charset="-127"/>
              </a:rPr>
              <a:t>EMA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300" b="1" dirty="0">
                <a:latin typeface="Times New Roman" pitchFamily="18" charset="0"/>
                <a:ea typeface="굴림" pitchFamily="50" charset="-127"/>
              </a:rPr>
              <a:t>(Server EMA)</a:t>
            </a:r>
            <a:endParaRPr lang="ko-KR" altLang="en-US" sz="1300" b="1" dirty="0">
              <a:latin typeface="Times New Roman" pitchFamily="18" charset="0"/>
              <a:ea typeface="굴림" pitchFamily="50" charset="-127"/>
            </a:endParaRPr>
          </a:p>
        </p:txBody>
      </p:sp>
      <p:cxnSp>
        <p:nvCxnSpPr>
          <p:cNvPr id="47" name="직선 연결선 46"/>
          <p:cNvCxnSpPr>
            <a:stCxn id="138" idx="2"/>
          </p:cNvCxnSpPr>
          <p:nvPr/>
        </p:nvCxnSpPr>
        <p:spPr bwMode="auto">
          <a:xfrm>
            <a:off x="756479" y="2378164"/>
            <a:ext cx="0" cy="4003162"/>
          </a:xfrm>
          <a:prstGeom prst="line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8" name="직사각형 137"/>
          <p:cNvSpPr/>
          <p:nvPr/>
        </p:nvSpPr>
        <p:spPr bwMode="auto">
          <a:xfrm>
            <a:off x="184975" y="1878098"/>
            <a:ext cx="1143008" cy="500066"/>
          </a:xfrm>
          <a:prstGeom prst="rect">
            <a:avLst/>
          </a:prstGeom>
          <a:solidFill>
            <a:schemeClr val="bg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300" b="1" dirty="0">
                <a:latin typeface="Times New Roman" pitchFamily="18" charset="0"/>
                <a:ea typeface="굴림" pitchFamily="50" charset="-127"/>
              </a:rPr>
              <a:t>VTN</a:t>
            </a:r>
            <a:endParaRPr kumimoji="0" lang="ko-KR" altLang="en-US" sz="1300" b="1" i="0" u="none" strike="noStrike" cap="none" normalizeH="0" baseline="0" dirty="0">
              <a:ln>
                <a:noFill/>
              </a:ln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16" name="직사각형 15"/>
          <p:cNvSpPr/>
          <p:nvPr/>
        </p:nvSpPr>
        <p:spPr bwMode="auto">
          <a:xfrm>
            <a:off x="2801810" y="1899869"/>
            <a:ext cx="1143008" cy="500066"/>
          </a:xfrm>
          <a:prstGeom prst="rect">
            <a:avLst/>
          </a:prstGeom>
          <a:solidFill>
            <a:schemeClr val="bg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300" b="1" i="0" u="none" strike="noStrike" cap="none" normalizeH="0" baseline="0" dirty="0">
                <a:ln>
                  <a:noFill/>
                </a:ln>
                <a:effectLst/>
                <a:latin typeface="Times New Roman" pitchFamily="18" charset="0"/>
                <a:ea typeface="굴림" pitchFamily="50" charset="-127"/>
              </a:rPr>
              <a:t>VEN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300" b="1" i="0" u="none" strike="noStrike" cap="none" normalizeH="0" baseline="0" dirty="0">
                <a:ln>
                  <a:noFill/>
                </a:ln>
                <a:effectLst/>
                <a:latin typeface="Times New Roman" pitchFamily="18" charset="0"/>
                <a:ea typeface="굴림" pitchFamily="50" charset="-127"/>
              </a:rPr>
              <a:t>Server EMA</a:t>
            </a:r>
            <a:endParaRPr kumimoji="0" lang="ko-KR" altLang="en-US" sz="1300" b="1" i="0" u="none" strike="noStrike" cap="none" normalizeH="0" baseline="0" dirty="0">
              <a:ln>
                <a:noFill/>
              </a:ln>
              <a:effectLst/>
              <a:latin typeface="Times New Roman" pitchFamily="18" charset="0"/>
              <a:ea typeface="굴림" pitchFamily="50" charset="-127"/>
            </a:endParaRPr>
          </a:p>
        </p:txBody>
      </p:sp>
      <p:cxnSp>
        <p:nvCxnSpPr>
          <p:cNvPr id="143" name="직선 연결선 142"/>
          <p:cNvCxnSpPr/>
          <p:nvPr/>
        </p:nvCxnSpPr>
        <p:spPr bwMode="auto">
          <a:xfrm flipH="1">
            <a:off x="8406583" y="2111803"/>
            <a:ext cx="8978" cy="4269525"/>
          </a:xfrm>
          <a:prstGeom prst="line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44" name="직사각형 143"/>
          <p:cNvSpPr/>
          <p:nvPr/>
        </p:nvSpPr>
        <p:spPr bwMode="auto">
          <a:xfrm>
            <a:off x="7786565" y="1870840"/>
            <a:ext cx="1255723" cy="500066"/>
          </a:xfrm>
          <a:prstGeom prst="rect">
            <a:avLst/>
          </a:prstGeom>
          <a:solidFill>
            <a:schemeClr val="bg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300" b="1" dirty="0">
                <a:latin typeface="Times New Roman" pitchFamily="18" charset="0"/>
                <a:ea typeface="굴림" pitchFamily="50" charset="-127"/>
              </a:rPr>
              <a:t>Device</a:t>
            </a:r>
            <a:endParaRPr lang="ko-KR" altLang="en-US" sz="1300" b="1" dirty="0"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182" name="TextBox 181"/>
          <p:cNvSpPr txBox="1"/>
          <p:nvPr/>
        </p:nvSpPr>
        <p:spPr>
          <a:xfrm>
            <a:off x="1331640" y="1964968"/>
            <a:ext cx="1785257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rgbClr val="0156FF"/>
                </a:solidFill>
              </a:rPr>
              <a:t>OpenADR 2.0b</a:t>
            </a:r>
          </a:p>
          <a:p>
            <a:pPr marL="228600" indent="-228600">
              <a:buAutoNum type="arabicPeriod"/>
            </a:pPr>
            <a:r>
              <a:rPr lang="en-US" altLang="ko-KR" sz="1050" dirty="0">
                <a:solidFill>
                  <a:srgbClr val="0156FF"/>
                </a:solidFill>
              </a:rPr>
              <a:t>HTTP/XML</a:t>
            </a:r>
          </a:p>
          <a:p>
            <a:pPr marL="228600" indent="-228600">
              <a:buAutoNum type="arabicPeriod"/>
            </a:pPr>
            <a:r>
              <a:rPr lang="en-US" altLang="ko-KR" sz="1050" dirty="0">
                <a:solidFill>
                  <a:srgbClr val="0156FF"/>
                </a:solidFill>
              </a:rPr>
              <a:t>MQTT &amp; CoAP /JSON</a:t>
            </a:r>
            <a:endParaRPr lang="ko-KR" altLang="en-US" sz="1050" dirty="0">
              <a:solidFill>
                <a:srgbClr val="0156FF"/>
              </a:solidFill>
            </a:endParaRPr>
          </a:p>
        </p:txBody>
      </p:sp>
      <p:sp>
        <p:nvSpPr>
          <p:cNvPr id="183" name="TextBox 182"/>
          <p:cNvSpPr txBox="1"/>
          <p:nvPr/>
        </p:nvSpPr>
        <p:spPr>
          <a:xfrm>
            <a:off x="4046369" y="1964968"/>
            <a:ext cx="1449759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rgbClr val="0156FF"/>
                </a:solidFill>
              </a:rPr>
              <a:t>OpenADR 2.0b</a:t>
            </a:r>
          </a:p>
          <a:p>
            <a:r>
              <a:rPr lang="en-US" altLang="ko-KR" sz="1050" dirty="0">
                <a:solidFill>
                  <a:srgbClr val="0156FF"/>
                </a:solidFill>
              </a:rPr>
              <a:t>(MQTT &amp; CoAP /JSON)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rgbClr val="0156FF"/>
                </a:solidFill>
              </a:rPr>
              <a:t>EMAP</a:t>
            </a:r>
          </a:p>
          <a:p>
            <a:r>
              <a:rPr lang="en-US" altLang="ko-KR" sz="1050" dirty="0">
                <a:solidFill>
                  <a:srgbClr val="0156FF"/>
                </a:solidFill>
              </a:rPr>
              <a:t>(MQTT &amp; CoAP/JSON)</a:t>
            </a:r>
          </a:p>
          <a:p>
            <a:endParaRPr lang="en-US" altLang="ko-KR" sz="1200" dirty="0">
              <a:solidFill>
                <a:srgbClr val="0156FF"/>
              </a:solidFill>
            </a:endParaRPr>
          </a:p>
        </p:txBody>
      </p:sp>
      <p:sp>
        <p:nvSpPr>
          <p:cNvPr id="184" name="TextBox 183"/>
          <p:cNvSpPr txBox="1"/>
          <p:nvPr/>
        </p:nvSpPr>
        <p:spPr>
          <a:xfrm>
            <a:off x="6819191" y="1964968"/>
            <a:ext cx="17852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rgbClr val="0156FF"/>
                </a:solidFill>
              </a:rPr>
              <a:t>GCON</a:t>
            </a:r>
          </a:p>
        </p:txBody>
      </p:sp>
      <p:sp>
        <p:nvSpPr>
          <p:cNvPr id="88" name="모서리가 둥근 직사각형 87"/>
          <p:cNvSpPr/>
          <p:nvPr/>
        </p:nvSpPr>
        <p:spPr bwMode="auto">
          <a:xfrm>
            <a:off x="756479" y="2799320"/>
            <a:ext cx="2577264" cy="785818"/>
          </a:xfrm>
          <a:prstGeom prst="roundRect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5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굴림" pitchFamily="50" charset="-127"/>
              </a:rPr>
              <a:t>OpenADR 2.0b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500" dirty="0">
                <a:latin typeface="Times New Roman" pitchFamily="18" charset="0"/>
                <a:ea typeface="굴림" pitchFamily="50" charset="-127"/>
              </a:rPr>
              <a:t>EiRegistrationParty</a:t>
            </a:r>
            <a:endParaRPr kumimoji="0" lang="ko-KR" altLang="en-US" sz="1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89" name="모서리가 둥근 직사각형 88"/>
          <p:cNvSpPr/>
          <p:nvPr/>
        </p:nvSpPr>
        <p:spPr bwMode="auto">
          <a:xfrm>
            <a:off x="3346717" y="3513700"/>
            <a:ext cx="2682289" cy="785818"/>
          </a:xfrm>
          <a:prstGeom prst="roundRect">
            <a:avLst/>
          </a:prstGeom>
          <a:noFill/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500" dirty="0">
                <a:latin typeface="Times New Roman" pitchFamily="18" charset="0"/>
                <a:ea typeface="굴림" pitchFamily="50" charset="-127"/>
              </a:rPr>
              <a:t>EMAP</a:t>
            </a:r>
            <a:endParaRPr kumimoji="0" lang="en-US" altLang="ko-KR" sz="1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굴림" pitchFamily="50" charset="-127"/>
              </a:rPr>
              <a:t>Session</a:t>
            </a:r>
            <a:r>
              <a:rPr kumimoji="0" lang="en-US" altLang="ko-KR" sz="15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굴림" pitchFamily="50" charset="-127"/>
              </a:rPr>
              <a:t> Setup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500" baseline="0" dirty="0">
                <a:latin typeface="Times New Roman" pitchFamily="18" charset="0"/>
                <a:ea typeface="굴림" pitchFamily="50" charset="-127"/>
              </a:rPr>
              <a:t>(</a:t>
            </a:r>
            <a:r>
              <a:rPr lang="en-US" altLang="ko-KR" sz="1500" i="1" baseline="0" dirty="0">
                <a:latin typeface="Times New Roman" pitchFamily="18" charset="0"/>
                <a:ea typeface="굴림" pitchFamily="50" charset="-127"/>
              </a:rPr>
              <a:t>Part of </a:t>
            </a:r>
            <a:r>
              <a:rPr lang="en-US" altLang="ko-KR" sz="1500" i="1" kern="0" dirty="0"/>
              <a:t>Registration</a:t>
            </a:r>
            <a:r>
              <a:rPr lang="en-US" altLang="ko-KR" sz="1500" baseline="0" dirty="0">
                <a:latin typeface="Times New Roman" pitchFamily="18" charset="0"/>
                <a:ea typeface="굴림" pitchFamily="50" charset="-127"/>
              </a:rPr>
              <a:t>)</a:t>
            </a:r>
          </a:p>
        </p:txBody>
      </p:sp>
      <p:sp>
        <p:nvSpPr>
          <p:cNvPr id="107" name="모서리가 둥근 직사각형 106"/>
          <p:cNvSpPr/>
          <p:nvPr/>
        </p:nvSpPr>
        <p:spPr bwMode="auto">
          <a:xfrm>
            <a:off x="6047543" y="3870890"/>
            <a:ext cx="2368018" cy="785818"/>
          </a:xfrm>
          <a:prstGeom prst="roundRect">
            <a:avLst/>
          </a:prstGeom>
          <a:noFill/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ko-KR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굴림" pitchFamily="50" charset="-127"/>
              </a:rPr>
              <a:t>Device</a:t>
            </a:r>
            <a:r>
              <a:rPr kumimoji="0" lang="en-US" altLang="ko-KR" sz="15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굴림" pitchFamily="50" charset="-127"/>
              </a:rPr>
              <a:t> </a:t>
            </a:r>
            <a:r>
              <a:rPr lang="en-US" altLang="ko-KR" sz="1500" kern="0" dirty="0"/>
              <a:t>Registration</a:t>
            </a:r>
            <a:endParaRPr kumimoji="0" lang="ko-KR" altLang="en-US" sz="1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31" name="제목 2"/>
          <p:cNvSpPr>
            <a:spLocks noGrp="1"/>
          </p:cNvSpPr>
          <p:nvPr>
            <p:ph type="title"/>
          </p:nvPr>
        </p:nvSpPr>
        <p:spPr>
          <a:xfrm>
            <a:off x="28604" y="233346"/>
            <a:ext cx="8686800" cy="838200"/>
          </a:xfrm>
          <a:noFill/>
        </p:spPr>
        <p:txBody>
          <a:bodyPr/>
          <a:lstStyle/>
          <a:p>
            <a:pPr lvl="0">
              <a:defRPr/>
            </a:pPr>
            <a:r>
              <a:rPr lang="en-US" altLang="ko-KR" b="1" dirty="0">
                <a:solidFill>
                  <a:schemeClr val="tx1"/>
                </a:solidFill>
              </a:rPr>
              <a:t>2. Profile : OpenADR 2.0b</a:t>
            </a:r>
            <a:br>
              <a:rPr lang="en-US" altLang="ko-KR" b="1" dirty="0">
                <a:solidFill>
                  <a:schemeClr val="tx1"/>
                </a:solidFill>
              </a:rPr>
            </a:br>
            <a:r>
              <a:rPr lang="en-US" altLang="ko-KR" sz="2400" b="1" dirty="0">
                <a:solidFill>
                  <a:schemeClr val="tx1"/>
                </a:solidFill>
              </a:rPr>
              <a:t>2.1 Services : EiRegistrationParty</a:t>
            </a:r>
            <a:endParaRPr lang="en-US" altLang="zh-CN" sz="2400" b="1" dirty="0"/>
          </a:p>
        </p:txBody>
      </p:sp>
    </p:spTree>
    <p:extLst>
      <p:ext uri="{BB962C8B-B14F-4D97-AF65-F5344CB8AC3E}">
        <p14:creationId xmlns:p14="http://schemas.microsoft.com/office/powerpoint/2010/main" val="341400128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F13F5CC-B8E9-482F-A016-6EE14B7359EE}" type="slidenum">
              <a:rPr lang="ko-KR" altLang="en-US" smtClean="0"/>
              <a:pPr/>
              <a:t>68</a:t>
            </a:fld>
            <a:endParaRPr lang="ko-KR" altLang="en-US"/>
          </a:p>
        </p:txBody>
      </p:sp>
      <p:sp>
        <p:nvSpPr>
          <p:cNvPr id="6" name="标题 1"/>
          <p:cNvSpPr txBox="1">
            <a:spLocks/>
          </p:cNvSpPr>
          <p:nvPr/>
        </p:nvSpPr>
        <p:spPr bwMode="auto">
          <a:xfrm>
            <a:off x="214282" y="2571752"/>
            <a:ext cx="8743984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200" b="1" kern="0" dirty="0">
                <a:ea typeface="굴림" pitchFamily="50" charset="-127"/>
              </a:rPr>
              <a:t>OpenADR 2.0b</a:t>
            </a:r>
            <a:endParaRPr lang="zh-CN" altLang="en-US" sz="3200" b="1" kern="0" dirty="0"/>
          </a:p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altLang="ko-KR" sz="3200" b="1" kern="0" dirty="0"/>
          </a:p>
          <a:p>
            <a:pPr marL="514350" indent="-514350" algn="ctr" eaLnBrk="0" fontAlgn="base" latinLnBrk="0" hangingPunct="0">
              <a:spcBef>
                <a:spcPct val="0"/>
              </a:spcBef>
              <a:spcAft>
                <a:spcPct val="0"/>
              </a:spcAft>
              <a:buAutoNum type="arabicParenBoth"/>
              <a:defRPr/>
            </a:pPr>
            <a:r>
              <a:rPr lang="en-US" altLang="ko-KR" sz="3200" b="1" kern="0" dirty="0"/>
              <a:t>EiRegistrationParty</a:t>
            </a:r>
          </a:p>
          <a:p>
            <a:pPr marL="514350" indent="-514350" algn="ctr" eaLnBrk="0" fontAlgn="base" latinLnBrk="0" hangingPunct="0">
              <a:spcBef>
                <a:spcPct val="0"/>
              </a:spcBef>
              <a:spcAft>
                <a:spcPct val="0"/>
              </a:spcAft>
              <a:buAutoNum type="arabicParenBoth"/>
              <a:defRPr/>
            </a:pPr>
            <a:endParaRPr lang="en-US" altLang="ko-KR" sz="3200" b="1" kern="0" dirty="0"/>
          </a:p>
          <a:p>
            <a:pPr marL="2743200" lvl="5" indent="-457200" eaLnBrk="0" fontAlgn="base" latinLnBrk="0" hangingPunct="0">
              <a:spcBef>
                <a:spcPct val="0"/>
              </a:spcBef>
              <a:spcAft>
                <a:spcPct val="0"/>
              </a:spcAft>
              <a:buFontTx/>
              <a:buChar char="-"/>
              <a:defRPr/>
            </a:pPr>
            <a:r>
              <a:rPr lang="en-US" altLang="ko-KR" sz="2400" b="1" kern="0" dirty="0">
                <a:solidFill>
                  <a:schemeClr val="accent2"/>
                </a:solidFill>
              </a:rPr>
              <a:t>HTTP / XML</a:t>
            </a:r>
          </a:p>
          <a:p>
            <a:pPr marL="2743200" lvl="5" indent="-457200" eaLnBrk="0" fontAlgn="base" latinLnBrk="0" hangingPunct="0">
              <a:spcBef>
                <a:spcPct val="0"/>
              </a:spcBef>
              <a:spcAft>
                <a:spcPct val="0"/>
              </a:spcAft>
              <a:buFontTx/>
              <a:buChar char="-"/>
              <a:defRPr/>
            </a:pPr>
            <a:r>
              <a:rPr lang="en-US" altLang="ko-KR" sz="2400" b="1" kern="0" dirty="0"/>
              <a:t>CoAP / JSON</a:t>
            </a:r>
          </a:p>
          <a:p>
            <a:pPr marL="2743200" lvl="5" indent="-457200" eaLnBrk="0" fontAlgn="base" latinLnBrk="0" hangingPunct="0">
              <a:spcBef>
                <a:spcPct val="0"/>
              </a:spcBef>
              <a:spcAft>
                <a:spcPct val="0"/>
              </a:spcAft>
              <a:buFontTx/>
              <a:buChar char="-"/>
              <a:defRPr/>
            </a:pPr>
            <a:r>
              <a:rPr lang="en-US" altLang="ko-KR" sz="2400" b="1" kern="0" dirty="0"/>
              <a:t>MQTT / JSON</a:t>
            </a:r>
          </a:p>
        </p:txBody>
      </p:sp>
    </p:spTree>
    <p:extLst>
      <p:ext uri="{BB962C8B-B14F-4D97-AF65-F5344CB8AC3E}">
        <p14:creationId xmlns:p14="http://schemas.microsoft.com/office/powerpoint/2010/main" val="7141139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제목 2"/>
          <p:cNvSpPr>
            <a:spLocks noGrp="1"/>
          </p:cNvSpPr>
          <p:nvPr>
            <p:ph type="title"/>
          </p:nvPr>
        </p:nvSpPr>
        <p:spPr>
          <a:xfrm>
            <a:off x="28604" y="233346"/>
            <a:ext cx="8686800" cy="838200"/>
          </a:xfrm>
          <a:noFill/>
        </p:spPr>
        <p:txBody>
          <a:bodyPr/>
          <a:lstStyle/>
          <a:p>
            <a:pPr lvl="0">
              <a:defRPr/>
            </a:pPr>
            <a:r>
              <a:rPr lang="en-US" altLang="ko-KR" b="1" dirty="0">
                <a:solidFill>
                  <a:schemeClr val="tx1"/>
                </a:solidFill>
              </a:rPr>
              <a:t>2. Profile : OpenADR 2.0b</a:t>
            </a:r>
            <a:br>
              <a:rPr lang="en-US" altLang="ko-KR" b="1" dirty="0">
                <a:solidFill>
                  <a:schemeClr val="tx1"/>
                </a:solidFill>
              </a:rPr>
            </a:br>
            <a:r>
              <a:rPr lang="en-US" altLang="ko-KR" sz="2400" b="1" dirty="0">
                <a:solidFill>
                  <a:schemeClr val="tx1"/>
                </a:solidFill>
              </a:rPr>
              <a:t>2.1 Services : EiRegistrationParty (</a:t>
            </a:r>
            <a:r>
              <a:rPr lang="en-US" altLang="ko-KR" sz="2400" b="1" dirty="0">
                <a:solidFill>
                  <a:schemeClr val="accent2"/>
                </a:solidFill>
              </a:rPr>
              <a:t>HTTP / XML</a:t>
            </a:r>
            <a:r>
              <a:rPr lang="en-US" altLang="ko-KR" sz="2400" b="1" dirty="0">
                <a:solidFill>
                  <a:schemeClr val="tx1"/>
                </a:solidFill>
              </a:rPr>
              <a:t>)</a:t>
            </a:r>
            <a:endParaRPr lang="en-US" altLang="zh-CN" sz="2400" b="1" dirty="0"/>
          </a:p>
        </p:txBody>
      </p:sp>
      <p:sp>
        <p:nvSpPr>
          <p:cNvPr id="161" name="직사각형 160"/>
          <p:cNvSpPr/>
          <p:nvPr/>
        </p:nvSpPr>
        <p:spPr>
          <a:xfrm>
            <a:off x="611561" y="1484784"/>
            <a:ext cx="1512707" cy="5937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VEN</a:t>
            </a:r>
            <a:endParaRPr lang="ko-KR" alt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2" name="직사각형 161"/>
          <p:cNvSpPr/>
          <p:nvPr/>
        </p:nvSpPr>
        <p:spPr>
          <a:xfrm>
            <a:off x="6947725" y="1484784"/>
            <a:ext cx="1512707" cy="5937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VTN</a:t>
            </a:r>
            <a:endParaRPr lang="ko-KR" alt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63" name="직선 연결선 162"/>
          <p:cNvCxnSpPr/>
          <p:nvPr/>
        </p:nvCxnSpPr>
        <p:spPr>
          <a:xfrm>
            <a:off x="1367917" y="2078530"/>
            <a:ext cx="0" cy="43027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직선 연결선 189"/>
          <p:cNvCxnSpPr/>
          <p:nvPr/>
        </p:nvCxnSpPr>
        <p:spPr>
          <a:xfrm>
            <a:off x="7704081" y="2078530"/>
            <a:ext cx="0" cy="43027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/>
          <p:cNvCxnSpPr/>
          <p:nvPr/>
        </p:nvCxnSpPr>
        <p:spPr>
          <a:xfrm>
            <a:off x="1367910" y="2569510"/>
            <a:ext cx="633617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직선 화살표 연결선 191"/>
          <p:cNvCxnSpPr/>
          <p:nvPr/>
        </p:nvCxnSpPr>
        <p:spPr>
          <a:xfrm>
            <a:off x="1367910" y="3134709"/>
            <a:ext cx="6336171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TextBox 200"/>
          <p:cNvSpPr txBox="1"/>
          <p:nvPr/>
        </p:nvSpPr>
        <p:spPr>
          <a:xfrm>
            <a:off x="2395923" y="1988839"/>
            <a:ext cx="4264309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POST 	: /OpenADR2/Simple/2.0b/</a:t>
            </a:r>
            <a:r>
              <a:rPr lang="en-US" altLang="ko-K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EiRegisterParty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Payload 	: oadrQueryRegistration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0" name="TextBox 209"/>
          <p:cNvSpPr txBox="1"/>
          <p:nvPr/>
        </p:nvSpPr>
        <p:spPr>
          <a:xfrm>
            <a:off x="2395923" y="2599747"/>
            <a:ext cx="3337773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Response	: HTTP 200 OK</a:t>
            </a:r>
          </a:p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Payload	: oadrCreatedPartyRegistration</a:t>
            </a:r>
          </a:p>
          <a:p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11" name="직선 화살표 연결선 210"/>
          <p:cNvCxnSpPr/>
          <p:nvPr/>
        </p:nvCxnSpPr>
        <p:spPr>
          <a:xfrm>
            <a:off x="1367909" y="4028250"/>
            <a:ext cx="633617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직선 화살표 연결선 211"/>
          <p:cNvCxnSpPr/>
          <p:nvPr/>
        </p:nvCxnSpPr>
        <p:spPr>
          <a:xfrm>
            <a:off x="1367909" y="4593449"/>
            <a:ext cx="6336171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3" name="TextBox 212"/>
          <p:cNvSpPr txBox="1"/>
          <p:nvPr/>
        </p:nvSpPr>
        <p:spPr>
          <a:xfrm>
            <a:off x="2395922" y="3447579"/>
            <a:ext cx="4264309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POST 	: /OpenADR2/Simple/2.0b/</a:t>
            </a:r>
            <a:r>
              <a:rPr lang="en-US" altLang="ko-K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EiRegisterParty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Payload 	: oadrCreatePartyRegistration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4" name="TextBox 213"/>
          <p:cNvSpPr txBox="1"/>
          <p:nvPr/>
        </p:nvSpPr>
        <p:spPr>
          <a:xfrm>
            <a:off x="2395922" y="4058487"/>
            <a:ext cx="3337773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Response	: HTTP 200 OK</a:t>
            </a:r>
          </a:p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Payload	: oadrCreatedPartyRegistration</a:t>
            </a:r>
          </a:p>
          <a:p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19" name="직선 화살표 연결선 218"/>
          <p:cNvCxnSpPr/>
          <p:nvPr/>
        </p:nvCxnSpPr>
        <p:spPr>
          <a:xfrm>
            <a:off x="1367909" y="5665855"/>
            <a:ext cx="633617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직선 화살표 연결선 219"/>
          <p:cNvCxnSpPr/>
          <p:nvPr/>
        </p:nvCxnSpPr>
        <p:spPr>
          <a:xfrm>
            <a:off x="1367909" y="6231054"/>
            <a:ext cx="6336171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1" name="TextBox 220"/>
          <p:cNvSpPr txBox="1"/>
          <p:nvPr/>
        </p:nvSpPr>
        <p:spPr>
          <a:xfrm>
            <a:off x="2395922" y="5085184"/>
            <a:ext cx="4264309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POST 	: /OpenADR2/Simple/2.0b/</a:t>
            </a:r>
            <a:r>
              <a:rPr lang="en-US" altLang="ko-K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EiRegisterParty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Payload 	: oadrCancelPartyRegistration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2" name="TextBox 221"/>
          <p:cNvSpPr txBox="1"/>
          <p:nvPr/>
        </p:nvSpPr>
        <p:spPr>
          <a:xfrm>
            <a:off x="2395922" y="5696092"/>
            <a:ext cx="3448380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Response	: HTTP 200 OK</a:t>
            </a:r>
          </a:p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Payload	: oadrCanceledPartyRegistration</a:t>
            </a:r>
          </a:p>
          <a:p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3" name="물결 222"/>
          <p:cNvSpPr/>
          <p:nvPr/>
        </p:nvSpPr>
        <p:spPr bwMode="auto">
          <a:xfrm>
            <a:off x="1367910" y="4735926"/>
            <a:ext cx="6336170" cy="277250"/>
          </a:xfrm>
          <a:prstGeom prst="wave">
            <a:avLst/>
          </a:prstGeom>
          <a:solidFill>
            <a:srgbClr val="FFFFD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61228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1. Smart Home Energy Framework : </a:t>
            </a:r>
            <a:br>
              <a:rPr lang="en-US" altLang="ko-KR" b="1" dirty="0"/>
            </a:br>
            <a:r>
              <a:rPr lang="en-US" altLang="ko-KR" sz="2400" b="1" dirty="0"/>
              <a:t>1.1.2</a:t>
            </a:r>
            <a:r>
              <a:rPr lang="en-US" altLang="ko-KR" sz="1600" b="1" dirty="0"/>
              <a:t> </a:t>
            </a:r>
            <a:r>
              <a:rPr lang="en-US" altLang="ko-KR" sz="2400" b="1" dirty="0"/>
              <a:t> Background </a:t>
            </a:r>
            <a:r>
              <a:rPr lang="ko-KR" altLang="en-US" sz="2400" b="1" dirty="0"/>
              <a:t>수요반응 </a:t>
            </a:r>
            <a:r>
              <a:rPr lang="en-US" altLang="ko-KR" sz="2400" b="1" dirty="0"/>
              <a:t>(2/3)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9BE45BE-B4D7-4BB7-AC35-5F2A3B291F7E}" type="slidenum">
              <a:rPr lang="ko-KR" altLang="en-US" smtClean="0"/>
              <a:pPr>
                <a:defRPr/>
              </a:pPr>
              <a:t>7</a:t>
            </a:fld>
            <a:r>
              <a:rPr lang="en-US" altLang="ko-KR"/>
              <a:t>/33</a:t>
            </a:r>
            <a:endParaRPr lang="ko-KR" altLang="en-US"/>
          </a:p>
        </p:txBody>
      </p:sp>
      <p:pic>
        <p:nvPicPr>
          <p:cNvPr id="185" name="내용 개체 틀 184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7630" y="1331960"/>
            <a:ext cx="502614" cy="502614"/>
          </a:xfrm>
        </p:spPr>
      </p:pic>
      <p:pic>
        <p:nvPicPr>
          <p:cNvPr id="163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2381" y="2936593"/>
            <a:ext cx="773111" cy="730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4" name="그림 16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4164" y="2091605"/>
            <a:ext cx="958131" cy="923604"/>
          </a:xfrm>
          <a:prstGeom prst="rect">
            <a:avLst/>
          </a:prstGeom>
        </p:spPr>
      </p:pic>
      <p:pic>
        <p:nvPicPr>
          <p:cNvPr id="165" name="그림 16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14770" y="3819397"/>
            <a:ext cx="814602" cy="814602"/>
          </a:xfrm>
          <a:prstGeom prst="rect">
            <a:avLst/>
          </a:prstGeom>
        </p:spPr>
      </p:pic>
      <p:grpSp>
        <p:nvGrpSpPr>
          <p:cNvPr id="189" name="그룹 188"/>
          <p:cNvGrpSpPr/>
          <p:nvPr/>
        </p:nvGrpSpPr>
        <p:grpSpPr>
          <a:xfrm>
            <a:off x="3649119" y="5026963"/>
            <a:ext cx="3300529" cy="1648123"/>
            <a:chOff x="6708538" y="4016605"/>
            <a:chExt cx="3249789" cy="1899479"/>
          </a:xfrm>
        </p:grpSpPr>
        <p:grpSp>
          <p:nvGrpSpPr>
            <p:cNvPr id="183" name="그룹 182"/>
            <p:cNvGrpSpPr/>
            <p:nvPr/>
          </p:nvGrpSpPr>
          <p:grpSpPr>
            <a:xfrm>
              <a:off x="6708538" y="4016605"/>
              <a:ext cx="3249789" cy="1899479"/>
              <a:chOff x="6727395" y="4016903"/>
              <a:chExt cx="1827934" cy="1907717"/>
            </a:xfrm>
          </p:grpSpPr>
          <p:sp>
            <p:nvSpPr>
              <p:cNvPr id="167" name="직사각형 166"/>
              <p:cNvSpPr/>
              <p:nvPr/>
            </p:nvSpPr>
            <p:spPr bwMode="auto">
              <a:xfrm>
                <a:off x="6824662" y="4394270"/>
                <a:ext cx="1536181" cy="153035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/>
              <a:lstStyle>
                <a:lvl1pPr latinLnBrk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맑은 고딕" panose="020B0503020000020004" pitchFamily="50" charset="-127"/>
                  </a:defRPr>
                </a:lvl1pPr>
                <a:lvl2pPr marL="742950" indent="-285750" latinLnBrk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맑은 고딕" panose="020B0503020000020004" pitchFamily="50" charset="-127"/>
                  </a:defRPr>
                </a:lvl2pPr>
                <a:lvl3pPr marL="1143000" indent="-228600" latinLnBrk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맑은 고딕" panose="020B0503020000020004" pitchFamily="50" charset="-127"/>
                  </a:defRPr>
                </a:lvl3pPr>
                <a:lvl4pPr marL="1600200" indent="-228600" latinLnBrk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</a:defRPr>
                </a:lvl4pPr>
                <a:lvl5pPr marL="2057400" indent="-228600" latinLnBrk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</a:defRPr>
                </a:lvl9pPr>
              </a:lstStyle>
              <a:p>
                <a:pPr algn="ctr" latinLnBrk="0">
                  <a:spcBef>
                    <a:spcPct val="0"/>
                  </a:spcBef>
                  <a:buFontTx/>
                  <a:buNone/>
                  <a:defRPr/>
                </a:pPr>
                <a:endParaRPr lang="ko-KR" altLang="en-US" sz="900">
                  <a:ea typeface="굴림" panose="020B0600000101010101" pitchFamily="50" charset="-127"/>
                </a:endParaRPr>
              </a:p>
            </p:txBody>
          </p:sp>
          <p:sp>
            <p:nvSpPr>
              <p:cNvPr id="168" name="TextBox 308"/>
              <p:cNvSpPr txBox="1">
                <a:spLocks noChangeArrowheads="1"/>
              </p:cNvSpPr>
              <p:nvPr/>
            </p:nvSpPr>
            <p:spPr bwMode="auto">
              <a:xfrm>
                <a:off x="6907213" y="4571214"/>
                <a:ext cx="650875" cy="3175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/>
              <a:lstStyle>
                <a:lvl1pPr latinLnBrk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맑은 고딕" panose="020B0503020000020004" pitchFamily="50" charset="-127"/>
                  </a:defRPr>
                </a:lvl1pPr>
                <a:lvl2pPr marL="742950" indent="-285750" latinLnBrk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맑은 고딕" panose="020B0503020000020004" pitchFamily="50" charset="-127"/>
                  </a:defRPr>
                </a:lvl2pPr>
                <a:lvl3pPr marL="1143000" indent="-228600" latinLnBrk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맑은 고딕" panose="020B0503020000020004" pitchFamily="50" charset="-127"/>
                  </a:defRPr>
                </a:lvl3pPr>
                <a:lvl4pPr marL="1600200" indent="-228600" latinLnBrk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</a:defRPr>
                </a:lvl4pPr>
                <a:lvl5pPr marL="2057400" indent="-228600" latinLnBrk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</a:defRPr>
                </a:lvl9pPr>
              </a:lstStyle>
              <a:p>
                <a:pPr latinLnBrk="0">
                  <a:spcBef>
                    <a:spcPct val="0"/>
                  </a:spcBef>
                  <a:buFontTx/>
                  <a:buNone/>
                </a:pPr>
                <a:r>
                  <a:rPr lang="en-US" altLang="ko-KR" sz="900" dirty="0"/>
                  <a:t>Thermo-stat</a:t>
                </a:r>
                <a:endParaRPr lang="ko-KR" altLang="en-US" sz="900" dirty="0"/>
              </a:p>
            </p:txBody>
          </p:sp>
          <p:sp>
            <p:nvSpPr>
              <p:cNvPr id="169" name="TextBox 309"/>
              <p:cNvSpPr txBox="1">
                <a:spLocks noChangeArrowheads="1"/>
              </p:cNvSpPr>
              <p:nvPr/>
            </p:nvSpPr>
            <p:spPr bwMode="auto">
              <a:xfrm>
                <a:off x="7419977" y="4538733"/>
                <a:ext cx="692150" cy="3175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/>
              <a:lstStyle>
                <a:lvl1pPr latinLnBrk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맑은 고딕" panose="020B0503020000020004" pitchFamily="50" charset="-127"/>
                  </a:defRPr>
                </a:lvl1pPr>
                <a:lvl2pPr marL="742950" indent="-285750" latinLnBrk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맑은 고딕" panose="020B0503020000020004" pitchFamily="50" charset="-127"/>
                  </a:defRPr>
                </a:lvl2pPr>
                <a:lvl3pPr marL="1143000" indent="-228600" latinLnBrk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맑은 고딕" panose="020B0503020000020004" pitchFamily="50" charset="-127"/>
                  </a:defRPr>
                </a:lvl3pPr>
                <a:lvl4pPr marL="1600200" indent="-228600" latinLnBrk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</a:defRPr>
                </a:lvl4pPr>
                <a:lvl5pPr marL="2057400" indent="-228600" latinLnBrk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</a:defRPr>
                </a:lvl9pPr>
              </a:lstStyle>
              <a:p>
                <a:pPr latinLnBrk="0">
                  <a:spcBef>
                    <a:spcPct val="0"/>
                  </a:spcBef>
                  <a:buFontTx/>
                  <a:buNone/>
                </a:pPr>
                <a:r>
                  <a:rPr lang="en-US" altLang="ko-KR" sz="900" dirty="0"/>
                  <a:t>Dish washer</a:t>
                </a:r>
                <a:endParaRPr lang="ko-KR" altLang="en-US" sz="900" dirty="0"/>
              </a:p>
            </p:txBody>
          </p:sp>
          <p:sp>
            <p:nvSpPr>
              <p:cNvPr id="170" name="TextBox 20"/>
              <p:cNvSpPr txBox="1">
                <a:spLocks noChangeArrowheads="1"/>
              </p:cNvSpPr>
              <p:nvPr/>
            </p:nvSpPr>
            <p:spPr bwMode="auto">
              <a:xfrm>
                <a:off x="7872704" y="4475400"/>
                <a:ext cx="682625" cy="3175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/>
              <a:lstStyle>
                <a:lvl1pPr latinLnBrk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맑은 고딕" panose="020B0503020000020004" pitchFamily="50" charset="-127"/>
                  </a:defRPr>
                </a:lvl1pPr>
                <a:lvl2pPr marL="742950" indent="-285750" latinLnBrk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맑은 고딕" panose="020B0503020000020004" pitchFamily="50" charset="-127"/>
                  </a:defRPr>
                </a:lvl2pPr>
                <a:lvl3pPr marL="1143000" indent="-228600" latinLnBrk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맑은 고딕" panose="020B0503020000020004" pitchFamily="50" charset="-127"/>
                  </a:defRPr>
                </a:lvl3pPr>
                <a:lvl4pPr marL="1600200" indent="-228600" latinLnBrk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</a:defRPr>
                </a:lvl4pPr>
                <a:lvl5pPr marL="2057400" indent="-228600" latinLnBrk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</a:defRPr>
                </a:lvl9pPr>
              </a:lstStyle>
              <a:p>
                <a:pPr latinLnBrk="0">
                  <a:spcBef>
                    <a:spcPct val="0"/>
                  </a:spcBef>
                  <a:buFontTx/>
                  <a:buNone/>
                </a:pPr>
                <a:r>
                  <a:rPr lang="en-US" altLang="ko-KR" sz="900" dirty="0"/>
                  <a:t>Refrigerator</a:t>
                </a:r>
                <a:endParaRPr lang="ko-KR" altLang="en-US" sz="900" dirty="0"/>
              </a:p>
            </p:txBody>
          </p:sp>
          <p:sp>
            <p:nvSpPr>
              <p:cNvPr id="171" name="TextBox 311"/>
              <p:cNvSpPr txBox="1">
                <a:spLocks noChangeArrowheads="1"/>
              </p:cNvSpPr>
              <p:nvPr/>
            </p:nvSpPr>
            <p:spPr bwMode="auto">
              <a:xfrm>
                <a:off x="6834581" y="5412227"/>
                <a:ext cx="593725" cy="496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/>
              <a:lstStyle>
                <a:lvl1pPr latinLnBrk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맑은 고딕" panose="020B0503020000020004" pitchFamily="50" charset="-127"/>
                  </a:defRPr>
                </a:lvl1pPr>
                <a:lvl2pPr marL="742950" indent="-285750" latinLnBrk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맑은 고딕" panose="020B0503020000020004" pitchFamily="50" charset="-127"/>
                  </a:defRPr>
                </a:lvl2pPr>
                <a:lvl3pPr marL="1143000" indent="-228600" latinLnBrk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맑은 고딕" panose="020B0503020000020004" pitchFamily="50" charset="-127"/>
                  </a:defRPr>
                </a:lvl3pPr>
                <a:lvl4pPr marL="1600200" indent="-228600" latinLnBrk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</a:defRPr>
                </a:lvl4pPr>
                <a:lvl5pPr marL="2057400" indent="-228600" latinLnBrk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</a:defRPr>
                </a:lvl9pPr>
              </a:lstStyle>
              <a:p>
                <a:pPr algn="ctr" latinLnBrk="0">
                  <a:spcBef>
                    <a:spcPct val="0"/>
                  </a:spcBef>
                  <a:buFontTx/>
                  <a:buNone/>
                </a:pPr>
                <a:r>
                  <a:rPr lang="en-US" altLang="ko-KR" sz="900" dirty="0"/>
                  <a:t>Stationary</a:t>
                </a:r>
              </a:p>
              <a:p>
                <a:pPr algn="ctr" latinLnBrk="0">
                  <a:spcBef>
                    <a:spcPct val="0"/>
                  </a:spcBef>
                  <a:buFontTx/>
                  <a:buNone/>
                </a:pPr>
                <a:r>
                  <a:rPr lang="en-US" altLang="ko-KR" sz="900" dirty="0"/>
                  <a:t>battery</a:t>
                </a:r>
                <a:endParaRPr lang="ko-KR" altLang="en-US" sz="900" dirty="0"/>
              </a:p>
            </p:txBody>
          </p:sp>
          <p:sp>
            <p:nvSpPr>
              <p:cNvPr id="173" name="직사각형 172"/>
              <p:cNvSpPr/>
              <p:nvPr/>
            </p:nvSpPr>
            <p:spPr bwMode="auto">
              <a:xfrm>
                <a:off x="6942137" y="4029252"/>
                <a:ext cx="290513" cy="16668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/>
              <a:lstStyle>
                <a:lvl1pPr latinLnBrk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맑은 고딕" panose="020B0503020000020004" pitchFamily="50" charset="-127"/>
                  </a:defRPr>
                </a:lvl1pPr>
                <a:lvl2pPr marL="742950" indent="-285750" latinLnBrk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맑은 고딕" panose="020B0503020000020004" pitchFamily="50" charset="-127"/>
                  </a:defRPr>
                </a:lvl2pPr>
                <a:lvl3pPr marL="1143000" indent="-228600" latinLnBrk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맑은 고딕" panose="020B0503020000020004" pitchFamily="50" charset="-127"/>
                  </a:defRPr>
                </a:lvl3pPr>
                <a:lvl4pPr marL="1600200" indent="-228600" latinLnBrk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</a:defRPr>
                </a:lvl4pPr>
                <a:lvl5pPr marL="2057400" indent="-228600" latinLnBrk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</a:defRPr>
                </a:lvl9pPr>
              </a:lstStyle>
              <a:p>
                <a:pPr algn="ctr" latinLnBrk="0">
                  <a:spcBef>
                    <a:spcPct val="0"/>
                  </a:spcBef>
                  <a:buFontTx/>
                  <a:buNone/>
                  <a:defRPr/>
                </a:pPr>
                <a:endParaRPr lang="ko-KR" altLang="en-US" sz="900">
                  <a:ea typeface="굴림" panose="020B0600000101010101" pitchFamily="50" charset="-127"/>
                </a:endParaRPr>
              </a:p>
            </p:txBody>
          </p:sp>
          <p:sp>
            <p:nvSpPr>
              <p:cNvPr id="174" name="이등변 삼각형 173"/>
              <p:cNvSpPr/>
              <p:nvPr/>
            </p:nvSpPr>
            <p:spPr bwMode="auto">
              <a:xfrm>
                <a:off x="6727395" y="4016903"/>
                <a:ext cx="1730714" cy="341312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/>
              <a:lstStyle>
                <a:lvl1pPr latinLnBrk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맑은 고딕" panose="020B0503020000020004" pitchFamily="50" charset="-127"/>
                  </a:defRPr>
                </a:lvl1pPr>
                <a:lvl2pPr marL="742950" indent="-285750" latinLnBrk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맑은 고딕" panose="020B0503020000020004" pitchFamily="50" charset="-127"/>
                  </a:defRPr>
                </a:lvl2pPr>
                <a:lvl3pPr marL="1143000" indent="-228600" latinLnBrk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맑은 고딕" panose="020B0503020000020004" pitchFamily="50" charset="-127"/>
                  </a:defRPr>
                </a:lvl3pPr>
                <a:lvl4pPr marL="1600200" indent="-228600" latinLnBrk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</a:defRPr>
                </a:lvl4pPr>
                <a:lvl5pPr marL="2057400" indent="-228600" latinLnBrk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</a:defRPr>
                </a:lvl9pPr>
              </a:lstStyle>
              <a:p>
                <a:pPr algn="ctr" latinLnBrk="0">
                  <a:spcBef>
                    <a:spcPct val="0"/>
                  </a:spcBef>
                  <a:buFontTx/>
                  <a:buNone/>
                  <a:defRPr/>
                </a:pPr>
                <a:endParaRPr lang="ko-KR" altLang="en-US" sz="900">
                  <a:ea typeface="굴림" panose="020B0600000101010101" pitchFamily="50" charset="-127"/>
                </a:endParaRPr>
              </a:p>
            </p:txBody>
          </p:sp>
          <p:sp>
            <p:nvSpPr>
              <p:cNvPr id="175" name="TextBox 24"/>
              <p:cNvSpPr txBox="1">
                <a:spLocks noChangeArrowheads="1"/>
              </p:cNvSpPr>
              <p:nvPr/>
            </p:nvSpPr>
            <p:spPr bwMode="auto">
              <a:xfrm>
                <a:off x="7450951" y="5454904"/>
                <a:ext cx="741362" cy="3619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/>
              <a:lstStyle>
                <a:lvl1pPr latinLnBrk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맑은 고딕" panose="020B0503020000020004" pitchFamily="50" charset="-127"/>
                  </a:defRPr>
                </a:lvl1pPr>
                <a:lvl2pPr marL="742950" indent="-285750" latinLnBrk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맑은 고딕" panose="020B0503020000020004" pitchFamily="50" charset="-127"/>
                  </a:defRPr>
                </a:lvl2pPr>
                <a:lvl3pPr marL="1143000" indent="-228600" latinLnBrk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맑은 고딕" panose="020B0503020000020004" pitchFamily="50" charset="-127"/>
                  </a:defRPr>
                </a:lvl3pPr>
                <a:lvl4pPr marL="1600200" indent="-228600" latinLnBrk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</a:defRPr>
                </a:lvl4pPr>
                <a:lvl5pPr marL="2057400" indent="-228600" latinLnBrk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</a:defRPr>
                </a:lvl9pPr>
              </a:lstStyle>
              <a:p>
                <a:pPr latinLnBrk="0">
                  <a:spcBef>
                    <a:spcPct val="0"/>
                  </a:spcBef>
                  <a:buFontTx/>
                  <a:buNone/>
                </a:pPr>
                <a:r>
                  <a:rPr lang="en-US" altLang="ko-KR" sz="900" dirty="0"/>
                  <a:t>Air conditioner</a:t>
                </a:r>
                <a:br>
                  <a:rPr lang="en-US" altLang="ko-KR" sz="900" dirty="0"/>
                </a:br>
                <a:r>
                  <a:rPr lang="en-US" altLang="ko-KR" sz="900" dirty="0"/>
                  <a:t> or Heat pump</a:t>
                </a:r>
                <a:endParaRPr lang="ko-KR" altLang="en-US" sz="900" dirty="0"/>
              </a:p>
            </p:txBody>
          </p:sp>
          <p:pic>
            <p:nvPicPr>
              <p:cNvPr id="177" name="그림 4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940321" y="4693473"/>
                <a:ext cx="223838" cy="4095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78" name="그림 5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517265" y="4788356"/>
                <a:ext cx="282575" cy="33496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79" name="그림 6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032625" y="4830251"/>
                <a:ext cx="228600" cy="2270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81" name="그림 8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53348" y="5202308"/>
                <a:ext cx="377825" cy="2603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184" name="그림 14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65493" y="5124081"/>
              <a:ext cx="341312" cy="285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86" name="TextBox 185"/>
          <p:cNvSpPr txBox="1"/>
          <p:nvPr/>
        </p:nvSpPr>
        <p:spPr>
          <a:xfrm>
            <a:off x="3529458" y="1826152"/>
            <a:ext cx="10711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/>
              <a:t>발전소 </a:t>
            </a:r>
            <a:r>
              <a:rPr lang="en-US" altLang="ko-KR" sz="1000" b="1" dirty="0"/>
              <a:t>(Utility)</a:t>
            </a:r>
            <a:endParaRPr lang="ko-KR" altLang="en-US" sz="1000" b="1" dirty="0"/>
          </a:p>
        </p:txBody>
      </p:sp>
      <p:sp>
        <p:nvSpPr>
          <p:cNvPr id="188" name="TextBox 187"/>
          <p:cNvSpPr txBox="1"/>
          <p:nvPr/>
        </p:nvSpPr>
        <p:spPr>
          <a:xfrm>
            <a:off x="3363109" y="2858303"/>
            <a:ext cx="14622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/>
              <a:t>한국전력거래소 </a:t>
            </a:r>
            <a:r>
              <a:rPr lang="en-US" altLang="ko-KR" sz="1000" b="1" dirty="0"/>
              <a:t>(KPX)</a:t>
            </a:r>
            <a:endParaRPr lang="ko-KR" altLang="en-US" sz="1000" b="1" dirty="0"/>
          </a:p>
        </p:txBody>
      </p:sp>
      <p:sp>
        <p:nvSpPr>
          <p:cNvPr id="190" name="TextBox 189"/>
          <p:cNvSpPr txBox="1"/>
          <p:nvPr/>
        </p:nvSpPr>
        <p:spPr>
          <a:xfrm>
            <a:off x="4054110" y="4648336"/>
            <a:ext cx="10823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/>
              <a:t>수요관리사업자</a:t>
            </a:r>
          </a:p>
        </p:txBody>
      </p:sp>
      <p:sp>
        <p:nvSpPr>
          <p:cNvPr id="191" name="오른쪽 화살표 190"/>
          <p:cNvSpPr/>
          <p:nvPr/>
        </p:nvSpPr>
        <p:spPr bwMode="auto">
          <a:xfrm>
            <a:off x="5835636" y="1409004"/>
            <a:ext cx="497736" cy="496809"/>
          </a:xfrm>
          <a:prstGeom prst="rightArrow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cxnSp>
        <p:nvCxnSpPr>
          <p:cNvPr id="195" name="직선 연결선 194"/>
          <p:cNvCxnSpPr/>
          <p:nvPr/>
        </p:nvCxnSpPr>
        <p:spPr bwMode="auto">
          <a:xfrm>
            <a:off x="1745839" y="2080936"/>
            <a:ext cx="6567066" cy="0"/>
          </a:xfrm>
          <a:prstGeom prst="line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96" name="직선 연결선 195"/>
          <p:cNvCxnSpPr/>
          <p:nvPr/>
        </p:nvCxnSpPr>
        <p:spPr bwMode="auto">
          <a:xfrm>
            <a:off x="1619672" y="3800751"/>
            <a:ext cx="6567066" cy="0"/>
          </a:xfrm>
          <a:prstGeom prst="line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97" name="직선 연결선 196"/>
          <p:cNvCxnSpPr/>
          <p:nvPr/>
        </p:nvCxnSpPr>
        <p:spPr bwMode="auto">
          <a:xfrm>
            <a:off x="1541836" y="4877196"/>
            <a:ext cx="6567066" cy="0"/>
          </a:xfrm>
          <a:prstGeom prst="line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00" name="TextBox 199"/>
          <p:cNvSpPr txBox="1"/>
          <p:nvPr/>
        </p:nvSpPr>
        <p:spPr>
          <a:xfrm>
            <a:off x="4358085" y="6660677"/>
            <a:ext cx="165301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/>
              <a:t>수요관리사업자 참여 고객</a:t>
            </a:r>
          </a:p>
        </p:txBody>
      </p:sp>
      <p:sp>
        <p:nvSpPr>
          <p:cNvPr id="201" name="TextBox 200"/>
          <p:cNvSpPr txBox="1"/>
          <p:nvPr/>
        </p:nvSpPr>
        <p:spPr>
          <a:xfrm>
            <a:off x="6524550" y="1528058"/>
            <a:ext cx="154561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 dirty="0"/>
              <a:t>발전 연료로 전기 생산</a:t>
            </a:r>
          </a:p>
        </p:txBody>
      </p:sp>
      <p:sp>
        <p:nvSpPr>
          <p:cNvPr id="202" name="오른쪽 화살표 201"/>
          <p:cNvSpPr/>
          <p:nvPr/>
        </p:nvSpPr>
        <p:spPr bwMode="auto">
          <a:xfrm>
            <a:off x="5818479" y="2765720"/>
            <a:ext cx="497736" cy="496809"/>
          </a:xfrm>
          <a:prstGeom prst="rightArrow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203" name="오른쪽 화살표 202"/>
          <p:cNvSpPr/>
          <p:nvPr/>
        </p:nvSpPr>
        <p:spPr bwMode="auto">
          <a:xfrm>
            <a:off x="5818479" y="4103767"/>
            <a:ext cx="497736" cy="496809"/>
          </a:xfrm>
          <a:prstGeom prst="rightArrow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204" name="TextBox 203"/>
          <p:cNvSpPr txBox="1"/>
          <p:nvPr/>
        </p:nvSpPr>
        <p:spPr>
          <a:xfrm>
            <a:off x="6524550" y="2903264"/>
            <a:ext cx="209384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 dirty="0"/>
              <a:t>수요 자원 관리</a:t>
            </a:r>
            <a:r>
              <a:rPr lang="en-US" altLang="ko-KR" sz="1100" b="1" dirty="0"/>
              <a:t>, </a:t>
            </a:r>
            <a:r>
              <a:rPr lang="ko-KR" altLang="en-US" sz="1100" b="1" dirty="0"/>
              <a:t>수요 감축 지시</a:t>
            </a:r>
            <a:r>
              <a:rPr lang="en-US" altLang="ko-KR" sz="1100" b="1" dirty="0"/>
              <a:t>,</a:t>
            </a:r>
          </a:p>
          <a:p>
            <a:r>
              <a:rPr lang="ko-KR" altLang="en-US" sz="1100" b="1" dirty="0"/>
              <a:t>모니터링</a:t>
            </a:r>
            <a:r>
              <a:rPr lang="en-US" altLang="ko-KR" sz="1100" b="1" dirty="0"/>
              <a:t>, </a:t>
            </a:r>
            <a:r>
              <a:rPr lang="ko-KR" altLang="en-US" sz="1100" b="1" dirty="0"/>
              <a:t>정산</a:t>
            </a:r>
          </a:p>
        </p:txBody>
      </p:sp>
      <p:sp>
        <p:nvSpPr>
          <p:cNvPr id="205" name="TextBox 204"/>
          <p:cNvSpPr txBox="1"/>
          <p:nvPr/>
        </p:nvSpPr>
        <p:spPr>
          <a:xfrm>
            <a:off x="6462638" y="4136727"/>
            <a:ext cx="226536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 dirty="0"/>
              <a:t>수요 감축 지시</a:t>
            </a:r>
            <a:r>
              <a:rPr lang="en-US" altLang="ko-KR" sz="1100" b="1" dirty="0"/>
              <a:t>, </a:t>
            </a:r>
            <a:r>
              <a:rPr lang="ko-KR" altLang="en-US" sz="1100" b="1" dirty="0"/>
              <a:t>감축 량 모니터링</a:t>
            </a:r>
            <a:r>
              <a:rPr lang="en-US" altLang="ko-KR" sz="1100" b="1" dirty="0"/>
              <a:t>, </a:t>
            </a:r>
          </a:p>
          <a:p>
            <a:r>
              <a:rPr lang="ko-KR" altLang="en-US" sz="1100" b="1" dirty="0"/>
              <a:t>입찰</a:t>
            </a:r>
            <a:r>
              <a:rPr lang="en-US" altLang="ko-KR" sz="1100" b="1" dirty="0"/>
              <a:t>, </a:t>
            </a:r>
            <a:r>
              <a:rPr lang="ko-KR" altLang="en-US" sz="1100" b="1" dirty="0"/>
              <a:t>정산</a:t>
            </a:r>
            <a:r>
              <a:rPr lang="en-US" altLang="ko-KR" sz="1100" b="1" dirty="0"/>
              <a:t>, </a:t>
            </a:r>
            <a:r>
              <a:rPr lang="ko-KR" altLang="en-US" sz="1100" b="1" dirty="0"/>
              <a:t>감축 량 산정</a:t>
            </a:r>
          </a:p>
        </p:txBody>
      </p:sp>
      <p:sp>
        <p:nvSpPr>
          <p:cNvPr id="206" name="오른쪽 화살표 205"/>
          <p:cNvSpPr/>
          <p:nvPr/>
        </p:nvSpPr>
        <p:spPr bwMode="auto">
          <a:xfrm>
            <a:off x="6692371" y="5539985"/>
            <a:ext cx="497736" cy="496809"/>
          </a:xfrm>
          <a:prstGeom prst="rightArrow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207" name="TextBox 206"/>
          <p:cNvSpPr txBox="1"/>
          <p:nvPr/>
        </p:nvSpPr>
        <p:spPr>
          <a:xfrm>
            <a:off x="7135007" y="5599341"/>
            <a:ext cx="21098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 dirty="0"/>
              <a:t>수요관리상업자와 계약체결</a:t>
            </a:r>
            <a:endParaRPr lang="en-US" altLang="ko-KR" sz="1100" b="1" dirty="0"/>
          </a:p>
          <a:p>
            <a:r>
              <a:rPr lang="ko-KR" altLang="en-US" sz="1100" b="1" dirty="0"/>
              <a:t>수요감축지시에 따라 수요 감축</a:t>
            </a:r>
          </a:p>
        </p:txBody>
      </p:sp>
      <p:sp>
        <p:nvSpPr>
          <p:cNvPr id="209" name="직사각형 208"/>
          <p:cNvSpPr/>
          <p:nvPr/>
        </p:nvSpPr>
        <p:spPr bwMode="auto">
          <a:xfrm>
            <a:off x="2748809" y="2552856"/>
            <a:ext cx="648072" cy="434523"/>
          </a:xfrm>
          <a:prstGeom prst="rect">
            <a:avLst/>
          </a:prstGeom>
          <a:noFill/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굴림" pitchFamily="50" charset="-127"/>
              </a:rPr>
              <a:t>VTN</a:t>
            </a:r>
            <a:endParaRPr kumimoji="0" lang="ko-KR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211" name="직사각형 210"/>
          <p:cNvSpPr/>
          <p:nvPr/>
        </p:nvSpPr>
        <p:spPr bwMode="auto">
          <a:xfrm>
            <a:off x="2520256" y="4073785"/>
            <a:ext cx="648072" cy="434523"/>
          </a:xfrm>
          <a:prstGeom prst="rect">
            <a:avLst/>
          </a:prstGeom>
          <a:noFill/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굴림" pitchFamily="50" charset="-127"/>
              </a:rPr>
              <a:t>VEN</a:t>
            </a:r>
            <a:endParaRPr kumimoji="0" lang="ko-KR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212" name="직사각형 211"/>
          <p:cNvSpPr/>
          <p:nvPr/>
        </p:nvSpPr>
        <p:spPr bwMode="auto">
          <a:xfrm>
            <a:off x="3283772" y="4073784"/>
            <a:ext cx="648072" cy="434523"/>
          </a:xfrm>
          <a:prstGeom prst="rect">
            <a:avLst/>
          </a:prstGeom>
          <a:noFill/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굴림" pitchFamily="50" charset="-127"/>
              </a:rPr>
              <a:t>VTN</a:t>
            </a:r>
            <a:endParaRPr kumimoji="0" lang="ko-KR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cxnSp>
        <p:nvCxnSpPr>
          <p:cNvPr id="214" name="꺾인 연결선 213"/>
          <p:cNvCxnSpPr>
            <a:stCxn id="209" idx="1"/>
            <a:endCxn id="211" idx="1"/>
          </p:cNvCxnSpPr>
          <p:nvPr/>
        </p:nvCxnSpPr>
        <p:spPr bwMode="auto">
          <a:xfrm rot="10800000" flipV="1">
            <a:off x="2520257" y="2770117"/>
            <a:ext cx="228553" cy="1520929"/>
          </a:xfrm>
          <a:prstGeom prst="bentConnector3">
            <a:avLst>
              <a:gd name="adj1" fmla="val 200021"/>
            </a:avLst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15" name="TextBox 214"/>
          <p:cNvSpPr txBox="1"/>
          <p:nvPr/>
        </p:nvSpPr>
        <p:spPr>
          <a:xfrm>
            <a:off x="1197945" y="3444095"/>
            <a:ext cx="11753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수요 감축 지시</a:t>
            </a:r>
          </a:p>
        </p:txBody>
      </p:sp>
      <p:sp>
        <p:nvSpPr>
          <p:cNvPr id="216" name="직사각형 215"/>
          <p:cNvSpPr/>
          <p:nvPr/>
        </p:nvSpPr>
        <p:spPr bwMode="auto">
          <a:xfrm>
            <a:off x="3149983" y="5616540"/>
            <a:ext cx="648072" cy="434523"/>
          </a:xfrm>
          <a:prstGeom prst="rect">
            <a:avLst/>
          </a:prstGeom>
          <a:noFill/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굴림" pitchFamily="50" charset="-127"/>
              </a:rPr>
              <a:t>VEN</a:t>
            </a:r>
            <a:endParaRPr kumimoji="0" lang="ko-KR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cxnSp>
        <p:nvCxnSpPr>
          <p:cNvPr id="224" name="꺾인 연결선 223"/>
          <p:cNvCxnSpPr>
            <a:stCxn id="212" idx="1"/>
            <a:endCxn id="216" idx="1"/>
          </p:cNvCxnSpPr>
          <p:nvPr/>
        </p:nvCxnSpPr>
        <p:spPr bwMode="auto">
          <a:xfrm rot="10800000" flipV="1">
            <a:off x="3149984" y="4291046"/>
            <a:ext cx="133789" cy="1542756"/>
          </a:xfrm>
          <a:prstGeom prst="bentConnector3">
            <a:avLst>
              <a:gd name="adj1" fmla="val 270866"/>
            </a:avLst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25" name="TextBox 224"/>
          <p:cNvSpPr txBox="1"/>
          <p:nvPr/>
        </p:nvSpPr>
        <p:spPr>
          <a:xfrm>
            <a:off x="1838042" y="5178928"/>
            <a:ext cx="11753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수요 감축 지시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340613" y="3589156"/>
            <a:ext cx="14269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/>
              <a:t>한국전력공사</a:t>
            </a:r>
            <a:r>
              <a:rPr lang="en-US" altLang="ko-KR" sz="1000" b="1" dirty="0"/>
              <a:t>(</a:t>
            </a:r>
            <a:r>
              <a:rPr lang="en-US" altLang="ko-KR" sz="1000" b="1" dirty="0" err="1"/>
              <a:t>Kepco</a:t>
            </a:r>
            <a:r>
              <a:rPr lang="en-US" altLang="ko-KR" sz="1000" b="1" dirty="0"/>
              <a:t>)</a:t>
            </a:r>
            <a:endParaRPr lang="ko-KR" altLang="en-US" sz="1000" b="1" dirty="0"/>
          </a:p>
          <a:p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29667559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7C6F095-276F-4AD3-9842-1213BA0CC323}" type="slidenum">
              <a:rPr lang="ko-KR" altLang="en-US" smtClean="0">
                <a:solidFill>
                  <a:srgbClr val="000000"/>
                </a:solidFill>
              </a:rPr>
              <a:pPr>
                <a:defRPr/>
              </a:pPr>
              <a:t>70</a:t>
            </a:fld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492919" y="2423101"/>
            <a:ext cx="632003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arenBoth"/>
            </a:pPr>
            <a:r>
              <a:rPr lang="en-US" altLang="ko-KR" sz="1200" dirty="0" err="1"/>
              <a:t>oadrQueryRegistration</a:t>
            </a:r>
            <a:endParaRPr lang="en-US" altLang="ko-KR" sz="1200" dirty="0"/>
          </a:p>
          <a:p>
            <a:pPr marL="342900" indent="-342900">
              <a:buAutoNum type="arabicParenBoth"/>
            </a:pPr>
            <a:endParaRPr lang="en-US" altLang="ko-KR" sz="1200" dirty="0"/>
          </a:p>
          <a:p>
            <a:pPr marL="342900" indent="-342900">
              <a:buAutoNum type="arabicParenBoth"/>
            </a:pPr>
            <a:endParaRPr lang="en-US" altLang="ko-KR" sz="1200" dirty="0"/>
          </a:p>
          <a:p>
            <a:pPr marL="342900" indent="-342900">
              <a:buAutoNum type="arabicParenBoth"/>
            </a:pPr>
            <a:endParaRPr lang="en-US" altLang="ko-KR" sz="1200" dirty="0"/>
          </a:p>
          <a:p>
            <a:pPr marL="342900" indent="-342900">
              <a:buAutoNum type="arabicParenBoth"/>
            </a:pPr>
            <a:endParaRPr lang="en-US" altLang="ko-KR" sz="1200" dirty="0"/>
          </a:p>
          <a:p>
            <a:pPr marL="342900" indent="-342900">
              <a:buAutoNum type="arabicParenBoth"/>
            </a:pPr>
            <a:endParaRPr lang="en-US" altLang="ko-KR" sz="1200" dirty="0"/>
          </a:p>
          <a:p>
            <a:pPr marL="342900" indent="-342900">
              <a:buAutoNum type="arabicParenBoth"/>
            </a:pPr>
            <a:endParaRPr lang="en-US" altLang="ko-KR" sz="1200" dirty="0"/>
          </a:p>
          <a:p>
            <a:pPr marL="342900" indent="-342900">
              <a:buAutoNum type="arabicParenBoth"/>
            </a:pPr>
            <a:endParaRPr lang="en-US" altLang="ko-KR" sz="1200" dirty="0"/>
          </a:p>
          <a:p>
            <a:pPr marL="342900" indent="-342900">
              <a:buAutoNum type="arabicParenBoth"/>
            </a:pP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oadrCreatedPartyRegistration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492919" y="1406100"/>
            <a:ext cx="8229600" cy="1023300"/>
            <a:chOff x="492919" y="1406100"/>
            <a:chExt cx="8229600" cy="1023300"/>
          </a:xfrm>
        </p:grpSpPr>
        <p:sp>
          <p:nvSpPr>
            <p:cNvPr id="12" name="직사각형 11"/>
            <p:cNvSpPr/>
            <p:nvPr/>
          </p:nvSpPr>
          <p:spPr bwMode="auto">
            <a:xfrm>
              <a:off x="492919" y="1406100"/>
              <a:ext cx="8229600" cy="1023300"/>
            </a:xfrm>
            <a:prstGeom prst="rect">
              <a:avLst/>
            </a:prstGeom>
            <a:solidFill>
              <a:schemeClr val="bg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232105" y="1605734"/>
              <a:ext cx="1172116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VEN</a:t>
              </a:r>
              <a:br>
                <a:rPr lang="en-US" altLang="ko-KR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</a:br>
              <a:r>
                <a:rPr lang="en-US" altLang="ko-KR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(192.168.1.101)</a:t>
              </a:r>
            </a:p>
          </p:txBody>
        </p:sp>
        <p:cxnSp>
          <p:nvCxnSpPr>
            <p:cNvPr id="14" name="직선 화살표 연결선 13"/>
            <p:cNvCxnSpPr/>
            <p:nvPr/>
          </p:nvCxnSpPr>
          <p:spPr bwMode="auto">
            <a:xfrm>
              <a:off x="2195737" y="1844824"/>
              <a:ext cx="4707807" cy="0"/>
            </a:xfrm>
            <a:prstGeom prst="straightConnector1">
              <a:avLst/>
            </a:prstGeom>
            <a:solidFill>
              <a:schemeClr val="accent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arrow" w="med" len="med"/>
              <a:tailEnd type="none"/>
            </a:ln>
            <a:effectLst/>
          </p:spPr>
        </p:cxnSp>
        <p:sp>
          <p:nvSpPr>
            <p:cNvPr id="16" name="TextBox 15"/>
            <p:cNvSpPr txBox="1"/>
            <p:nvPr/>
          </p:nvSpPr>
          <p:spPr>
            <a:xfrm>
              <a:off x="826867" y="1567266"/>
              <a:ext cx="1018227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VTN</a:t>
              </a:r>
            </a:p>
            <a:p>
              <a:pPr algn="ctr"/>
              <a:r>
                <a:rPr lang="en-US" altLang="ko-KR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(192.168.1.2)</a:t>
              </a:r>
            </a:p>
          </p:txBody>
        </p:sp>
        <p:cxnSp>
          <p:nvCxnSpPr>
            <p:cNvPr id="17" name="직선 화살표 연결선 16"/>
            <p:cNvCxnSpPr/>
            <p:nvPr/>
          </p:nvCxnSpPr>
          <p:spPr bwMode="auto">
            <a:xfrm flipH="1">
              <a:off x="2195736" y="2276872"/>
              <a:ext cx="4707808" cy="0"/>
            </a:xfrm>
            <a:prstGeom prst="straightConnector1">
              <a:avLst/>
            </a:prstGeom>
            <a:solidFill>
              <a:schemeClr val="accent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arrow" w="med" len="med"/>
              <a:tailEnd type="none"/>
            </a:ln>
            <a:effectLst/>
          </p:spPr>
        </p:cxnSp>
      </p:grpSp>
      <p:sp>
        <p:nvSpPr>
          <p:cNvPr id="19" name="TextBox 18"/>
          <p:cNvSpPr txBox="1"/>
          <p:nvPr/>
        </p:nvSpPr>
        <p:spPr>
          <a:xfrm>
            <a:off x="2790770" y="1413937"/>
            <a:ext cx="3581430" cy="43088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POST 	: /OpenADR2/Simple/2.0b/</a:t>
            </a:r>
            <a:r>
              <a:rPr lang="en-US" altLang="ko-KR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EiRegisterParty</a:t>
            </a:r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Payload 	:  (1) oadrQueryRegistration</a:t>
            </a:r>
            <a:endParaRPr lang="ko-KR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800057" y="1844824"/>
            <a:ext cx="3050835" cy="43088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Response	: HTTP 200 OK</a:t>
            </a:r>
          </a:p>
          <a:p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Payload	: (2) oadrCreatedPartyRegistration</a:t>
            </a:r>
          </a:p>
        </p:txBody>
      </p:sp>
      <p:sp>
        <p:nvSpPr>
          <p:cNvPr id="25" name="제목 2"/>
          <p:cNvSpPr>
            <a:spLocks noGrp="1"/>
          </p:cNvSpPr>
          <p:nvPr>
            <p:ph type="title"/>
          </p:nvPr>
        </p:nvSpPr>
        <p:spPr>
          <a:xfrm>
            <a:off x="28604" y="233346"/>
            <a:ext cx="8686800" cy="838200"/>
          </a:xfrm>
          <a:noFill/>
        </p:spPr>
        <p:txBody>
          <a:bodyPr/>
          <a:lstStyle/>
          <a:p>
            <a:pPr lvl="0">
              <a:defRPr/>
            </a:pPr>
            <a:r>
              <a:rPr lang="en-US" altLang="ko-KR" b="1" dirty="0">
                <a:solidFill>
                  <a:schemeClr val="tx1"/>
                </a:solidFill>
              </a:rPr>
              <a:t>2. Profile : OpenADR 2.0b</a:t>
            </a:r>
            <a:br>
              <a:rPr lang="en-US" altLang="ko-KR" b="1" dirty="0">
                <a:solidFill>
                  <a:schemeClr val="tx1"/>
                </a:solidFill>
              </a:rPr>
            </a:br>
            <a:r>
              <a:rPr lang="en-US" altLang="ko-KR" sz="2400" b="1" dirty="0">
                <a:solidFill>
                  <a:schemeClr val="tx1"/>
                </a:solidFill>
              </a:rPr>
              <a:t>2.1 Services : EiRegistrationParty (</a:t>
            </a:r>
            <a:r>
              <a:rPr lang="en-US" altLang="ko-KR" sz="2400" b="1" dirty="0">
                <a:solidFill>
                  <a:schemeClr val="accent2"/>
                </a:solidFill>
              </a:rPr>
              <a:t>HTTP / XML</a:t>
            </a:r>
            <a:r>
              <a:rPr lang="en-US" altLang="ko-KR" sz="2400" b="1" dirty="0">
                <a:solidFill>
                  <a:schemeClr val="tx1"/>
                </a:solidFill>
              </a:rPr>
              <a:t>)</a:t>
            </a:r>
            <a:endParaRPr lang="en-US" altLang="zh-CN" sz="2400" b="1" dirty="0"/>
          </a:p>
        </p:txBody>
      </p: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92F0CE17-88FE-4A0C-A257-392EE8C72E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9468287"/>
              </p:ext>
            </p:extLst>
          </p:nvPr>
        </p:nvGraphicFramePr>
        <p:xfrm>
          <a:off x="826867" y="2764151"/>
          <a:ext cx="2146300" cy="866775"/>
        </p:xfrm>
        <a:graphic>
          <a:graphicData uri="http://schemas.openxmlformats.org/drawingml/2006/table">
            <a:tbl>
              <a:tblPr/>
              <a:tblGrid>
                <a:gridCol w="826231">
                  <a:extLst>
                    <a:ext uri="{9D8B030D-6E8A-4147-A177-3AD203B41FA5}">
                      <a16:colId xmlns:a16="http://schemas.microsoft.com/office/drawing/2014/main" val="788956487"/>
                    </a:ext>
                  </a:extLst>
                </a:gridCol>
                <a:gridCol w="1320069">
                  <a:extLst>
                    <a:ext uri="{9D8B030D-6E8A-4147-A177-3AD203B41FA5}">
                      <a16:colId xmlns:a16="http://schemas.microsoft.com/office/drawing/2014/main" val="2850695750"/>
                    </a:ext>
                  </a:extLst>
                </a:gridCol>
              </a:tblGrid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Key name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Comments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9277757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requestID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request identifier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340706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70C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service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message type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1898865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70C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venID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requested VEN ID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4592166"/>
                  </a:ext>
                </a:extLst>
              </a:tr>
            </a:tbl>
          </a:graphicData>
        </a:graphic>
      </p:graphicFrame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9C5A739C-1805-4CE7-B522-374D64C68A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2986657"/>
              </p:ext>
            </p:extLst>
          </p:nvPr>
        </p:nvGraphicFramePr>
        <p:xfrm>
          <a:off x="826867" y="4177427"/>
          <a:ext cx="5549900" cy="2333625"/>
        </p:xfrm>
        <a:graphic>
          <a:graphicData uri="http://schemas.openxmlformats.org/drawingml/2006/table">
            <a:tbl>
              <a:tblPr/>
              <a:tblGrid>
                <a:gridCol w="839160">
                  <a:extLst>
                    <a:ext uri="{9D8B030D-6E8A-4147-A177-3AD203B41FA5}">
                      <a16:colId xmlns:a16="http://schemas.microsoft.com/office/drawing/2014/main" val="3340885815"/>
                    </a:ext>
                  </a:extLst>
                </a:gridCol>
                <a:gridCol w="1115702">
                  <a:extLst>
                    <a:ext uri="{9D8B030D-6E8A-4147-A177-3AD203B41FA5}">
                      <a16:colId xmlns:a16="http://schemas.microsoft.com/office/drawing/2014/main" val="4226642161"/>
                    </a:ext>
                  </a:extLst>
                </a:gridCol>
                <a:gridCol w="1468530">
                  <a:extLst>
                    <a:ext uri="{9D8B030D-6E8A-4147-A177-3AD203B41FA5}">
                      <a16:colId xmlns:a16="http://schemas.microsoft.com/office/drawing/2014/main" val="1238801487"/>
                    </a:ext>
                  </a:extLst>
                </a:gridCol>
                <a:gridCol w="2126508">
                  <a:extLst>
                    <a:ext uri="{9D8B030D-6E8A-4147-A177-3AD203B41FA5}">
                      <a16:colId xmlns:a16="http://schemas.microsoft.com/office/drawing/2014/main" val="1702973677"/>
                    </a:ext>
                  </a:extLst>
                </a:gridCol>
              </a:tblGrid>
              <a:tr h="219075"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Key name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Comments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86745143"/>
                  </a:ext>
                </a:extLst>
              </a:tr>
              <a:tr h="219075">
                <a:tc gridSpan="3"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venID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requested VEN ID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34227711"/>
                  </a:ext>
                </a:extLst>
              </a:tr>
              <a:tr h="209550">
                <a:tc gridSpan="3"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vtnID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responsed VTN ID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73271414"/>
                  </a:ext>
                </a:extLst>
              </a:tr>
              <a:tr h="209550">
                <a:tc gridSpan="3"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responseCode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response code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4166443"/>
                  </a:ext>
                </a:extLst>
              </a:tr>
              <a:tr h="209550">
                <a:tc gridSpan="3"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responseDescription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 of response code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92986039"/>
                  </a:ext>
                </a:extLst>
              </a:tr>
              <a:tr h="209550">
                <a:tc gridSpan="3"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requestID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request identifier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53563888"/>
                  </a:ext>
                </a:extLst>
              </a:tr>
              <a:tr h="209550">
                <a:tc gridSpan="3"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duration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requested polling frequency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47841439"/>
                  </a:ext>
                </a:extLst>
              </a:tr>
              <a:tr h="209550">
                <a:tc gridSpan="3"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registrationID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registration identifier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19358098"/>
                  </a:ext>
                </a:extLst>
              </a:tr>
              <a:tr h="209550">
                <a:tc rowSpan="2"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oadrProfile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oadrProfileName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type of profile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96091461"/>
                  </a:ext>
                </a:extLst>
              </a:tr>
              <a:tr h="2095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oadrTransports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oadrTransportName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type of transport protocol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7586905"/>
                  </a:ext>
                </a:extLst>
              </a:tr>
              <a:tr h="219075">
                <a:tc gridSpan="3"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70C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service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message type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66705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9519554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7C6F095-276F-4AD3-9842-1213BA0CC323}" type="slidenum">
              <a:rPr lang="ko-KR" altLang="en-US" smtClean="0">
                <a:solidFill>
                  <a:srgbClr val="000000"/>
                </a:solidFill>
              </a:rPr>
              <a:pPr>
                <a:defRPr/>
              </a:pPr>
              <a:t>71</a:t>
            </a:fld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492919" y="2423101"/>
            <a:ext cx="632003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arenBoth"/>
            </a:pPr>
            <a:r>
              <a:rPr lang="en-US" altLang="ko-KR" sz="1200" dirty="0"/>
              <a:t>oadrQueryRegistration</a:t>
            </a:r>
          </a:p>
          <a:p>
            <a:pPr marL="342900" indent="-342900">
              <a:buAutoNum type="arabicParenBoth"/>
            </a:pP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oadrCreatedPartyRegistration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92919" y="3011826"/>
            <a:ext cx="3898051" cy="3634429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txBody>
          <a:bodyPr wrap="square" lIns="108000" tIns="108000" rIns="108000" bIns="108000" rtlCol="0" anchor="ctr">
            <a:spAutoFit/>
          </a:bodyPr>
          <a:lstStyle/>
          <a:p>
            <a:r>
              <a:rPr lang="en-US" sz="1200" b="1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oadrQueryRegistration XML</a:t>
            </a:r>
            <a:r>
              <a:rPr lang="en-US" sz="120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{</a:t>
            </a:r>
            <a:endParaRPr lang="en-US" sz="1200" dirty="0"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</a:t>
            </a:r>
            <a:r>
              <a:rPr lang="en-US" altLang="ko-KR" sz="12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“</a:t>
            </a:r>
            <a:r>
              <a:rPr lang="en-US" sz="12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requestID": String</a:t>
            </a:r>
            <a:endParaRPr lang="en-US" altLang="ko-KR" sz="1200" dirty="0"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}</a:t>
            </a:r>
          </a:p>
          <a:p>
            <a:endParaRPr lang="en-US" sz="135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sz="140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sz="140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sz="120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sz="120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sz="120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sz="120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sz="120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sz="120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sz="120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sz="120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sz="120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sz="120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sz="120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sz="120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/>
          <a:srcRect r="87903" b="54343"/>
          <a:stretch/>
        </p:blipFill>
        <p:spPr>
          <a:xfrm>
            <a:off x="2843808" y="2494429"/>
            <a:ext cx="1080120" cy="35824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750" y="4299094"/>
            <a:ext cx="3556416" cy="2324078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4896051" y="2934882"/>
            <a:ext cx="3996429" cy="3819095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txBody>
          <a:bodyPr wrap="square" lIns="108000" tIns="108000" rIns="108000" bIns="108000" rtlCol="0" anchor="ctr">
            <a:spAutoFit/>
          </a:bodyPr>
          <a:lstStyle/>
          <a:p>
            <a:r>
              <a:rPr lang="en-US" altLang="ko-KR" sz="1050" b="1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oadrCreatedPartyRegistration XML</a:t>
            </a:r>
            <a:r>
              <a:rPr lang="en-US" altLang="ko-KR" sz="105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{</a:t>
            </a:r>
          </a:p>
          <a:p>
            <a:r>
              <a:rPr lang="en-US" altLang="ko-KR" sz="105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“venID": String,</a:t>
            </a:r>
          </a:p>
          <a:p>
            <a:r>
              <a:rPr lang="en-US" altLang="ko-KR" sz="105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“vtnID”: String,</a:t>
            </a:r>
          </a:p>
          <a:p>
            <a:r>
              <a:rPr lang="en-US" altLang="ko-KR" sz="105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“requestID": String,</a:t>
            </a:r>
          </a:p>
          <a:p>
            <a:r>
              <a:rPr lang="en-US" altLang="ko-KR" sz="105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“duration” : Integer,</a:t>
            </a:r>
          </a:p>
          <a:p>
            <a:r>
              <a:rPr lang="en-US" altLang="ko-KR" sz="105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“responseCode” : Integer,</a:t>
            </a:r>
          </a:p>
          <a:p>
            <a:r>
              <a:rPr lang="en-US" altLang="ko-KR" sz="105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“responseDescription”: String,</a:t>
            </a:r>
          </a:p>
          <a:p>
            <a:r>
              <a:rPr lang="en-US" altLang="ko-KR" sz="105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“registrationID” :  String,</a:t>
            </a:r>
          </a:p>
          <a:p>
            <a:r>
              <a:rPr lang="en-US" altLang="ko-KR" sz="105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</a:t>
            </a:r>
            <a:r>
              <a:rPr lang="en-US" altLang="ko-KR" sz="1050" b="1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oadrProfile</a:t>
            </a:r>
            <a:r>
              <a:rPr lang="en-US" altLang="ko-KR" sz="105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” : Array</a:t>
            </a:r>
          </a:p>
          <a:p>
            <a:r>
              <a:rPr lang="en-US" altLang="ko-KR" sz="105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}</a:t>
            </a:r>
          </a:p>
          <a:p>
            <a:endParaRPr lang="en-US" altLang="ko-KR" sz="80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altLang="ko-KR" sz="80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altLang="ko-KR" sz="80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altLang="ko-KR" sz="105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altLang="ko-KR" sz="105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altLang="ko-KR" sz="105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altLang="ko-KR" sz="105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altLang="ko-KR" sz="105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altLang="ko-KR" sz="105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altLang="ko-KR" sz="105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altLang="ko-KR" sz="105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altLang="ko-KR" sz="105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altLang="ko-KR" sz="105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9815" y="5079874"/>
            <a:ext cx="3726268" cy="1397126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492919" y="1406100"/>
            <a:ext cx="8229600" cy="1023300"/>
            <a:chOff x="492919" y="1406100"/>
            <a:chExt cx="8229600" cy="1023300"/>
          </a:xfrm>
        </p:grpSpPr>
        <p:sp>
          <p:nvSpPr>
            <p:cNvPr id="12" name="직사각형 11"/>
            <p:cNvSpPr/>
            <p:nvPr/>
          </p:nvSpPr>
          <p:spPr bwMode="auto">
            <a:xfrm>
              <a:off x="492919" y="1406100"/>
              <a:ext cx="8229600" cy="1023300"/>
            </a:xfrm>
            <a:prstGeom prst="rect">
              <a:avLst/>
            </a:prstGeom>
            <a:solidFill>
              <a:schemeClr val="bg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232105" y="1605734"/>
              <a:ext cx="1172116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VEN</a:t>
              </a:r>
              <a:br>
                <a:rPr lang="en-US" altLang="ko-KR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</a:br>
              <a:r>
                <a:rPr lang="en-US" altLang="ko-KR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(192.168.1.101)</a:t>
              </a:r>
            </a:p>
          </p:txBody>
        </p:sp>
        <p:cxnSp>
          <p:nvCxnSpPr>
            <p:cNvPr id="14" name="직선 화살표 연결선 13"/>
            <p:cNvCxnSpPr/>
            <p:nvPr/>
          </p:nvCxnSpPr>
          <p:spPr bwMode="auto">
            <a:xfrm>
              <a:off x="2195737" y="1844824"/>
              <a:ext cx="4707807" cy="0"/>
            </a:xfrm>
            <a:prstGeom prst="straightConnector1">
              <a:avLst/>
            </a:prstGeom>
            <a:solidFill>
              <a:schemeClr val="accent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arrow" w="med" len="med"/>
              <a:tailEnd type="none"/>
            </a:ln>
            <a:effectLst/>
          </p:spPr>
        </p:cxnSp>
        <p:sp>
          <p:nvSpPr>
            <p:cNvPr id="16" name="TextBox 15"/>
            <p:cNvSpPr txBox="1"/>
            <p:nvPr/>
          </p:nvSpPr>
          <p:spPr>
            <a:xfrm>
              <a:off x="826867" y="1567266"/>
              <a:ext cx="1018227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VTN</a:t>
              </a:r>
            </a:p>
            <a:p>
              <a:pPr algn="ctr"/>
              <a:r>
                <a:rPr lang="en-US" altLang="ko-KR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(192.168.1.2)</a:t>
              </a:r>
            </a:p>
          </p:txBody>
        </p:sp>
        <p:cxnSp>
          <p:nvCxnSpPr>
            <p:cNvPr id="17" name="직선 화살표 연결선 16"/>
            <p:cNvCxnSpPr/>
            <p:nvPr/>
          </p:nvCxnSpPr>
          <p:spPr bwMode="auto">
            <a:xfrm flipH="1">
              <a:off x="2195736" y="2276872"/>
              <a:ext cx="4707808" cy="0"/>
            </a:xfrm>
            <a:prstGeom prst="straightConnector1">
              <a:avLst/>
            </a:prstGeom>
            <a:solidFill>
              <a:schemeClr val="accent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arrow" w="med" len="med"/>
              <a:tailEnd type="none"/>
            </a:ln>
            <a:effectLst/>
          </p:spPr>
        </p:cxnSp>
      </p:grpSp>
      <p:sp>
        <p:nvSpPr>
          <p:cNvPr id="19" name="TextBox 18"/>
          <p:cNvSpPr txBox="1"/>
          <p:nvPr/>
        </p:nvSpPr>
        <p:spPr>
          <a:xfrm>
            <a:off x="2790770" y="1413937"/>
            <a:ext cx="3581430" cy="43088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POST 	: /OpenADR2/Simple/2.0b/</a:t>
            </a:r>
            <a:r>
              <a:rPr lang="en-US" altLang="ko-KR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EiRegisterParty</a:t>
            </a:r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Payload 	:  (1) oadrQueryRegistration</a:t>
            </a:r>
            <a:endParaRPr lang="ko-KR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800057" y="1844824"/>
            <a:ext cx="3050835" cy="43088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Response	: HTTP 200 OK</a:t>
            </a:r>
          </a:p>
          <a:p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Payload	: (2) oadrCreatedPartyRegistration</a:t>
            </a: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2"/>
          <a:srcRect l="21775" t="-1242" r="65322" b="54343"/>
          <a:stretch/>
        </p:blipFill>
        <p:spPr>
          <a:xfrm>
            <a:off x="3914665" y="2494429"/>
            <a:ext cx="1152128" cy="352910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2"/>
          <a:srcRect l="53226" r="2763" b="54343"/>
          <a:stretch/>
        </p:blipFill>
        <p:spPr>
          <a:xfrm>
            <a:off x="4962774" y="2494429"/>
            <a:ext cx="3929706" cy="343561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6863267" y="3429000"/>
            <a:ext cx="1741181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b="1" dirty="0"/>
              <a:t>oadrProfile</a:t>
            </a:r>
            <a:r>
              <a:rPr lang="en-US" altLang="ko-KR" sz="1000" dirty="0"/>
              <a:t> Array{</a:t>
            </a:r>
          </a:p>
          <a:p>
            <a:r>
              <a:rPr lang="en-US" altLang="ko-KR" sz="1000" dirty="0"/>
              <a:t>   “</a:t>
            </a:r>
            <a:r>
              <a:rPr lang="en-US" altLang="ko-KR" sz="1000" b="1" dirty="0"/>
              <a:t>oadrTransports</a:t>
            </a:r>
            <a:r>
              <a:rPr lang="en-US" altLang="ko-KR" sz="1000" dirty="0"/>
              <a:t>”: Array,</a:t>
            </a:r>
          </a:p>
          <a:p>
            <a:r>
              <a:rPr lang="en-US" altLang="ko-KR" sz="1000" dirty="0"/>
              <a:t>   “oadrProfileName”: String</a:t>
            </a:r>
          </a:p>
          <a:p>
            <a:r>
              <a:rPr lang="en-US" altLang="ko-KR" sz="1000" dirty="0"/>
              <a:t>}</a:t>
            </a:r>
            <a:endParaRPr lang="ko-KR" altLang="en-US" sz="1000" dirty="0"/>
          </a:p>
        </p:txBody>
      </p:sp>
      <p:sp>
        <p:nvSpPr>
          <p:cNvPr id="28" name="TextBox 27"/>
          <p:cNvSpPr txBox="1"/>
          <p:nvPr/>
        </p:nvSpPr>
        <p:spPr>
          <a:xfrm>
            <a:off x="6863266" y="4259797"/>
            <a:ext cx="1741182" cy="53860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b="1" dirty="0"/>
              <a:t>oadrTransports</a:t>
            </a:r>
            <a:r>
              <a:rPr lang="en-US" altLang="ko-KR" sz="1000" dirty="0"/>
              <a:t> Array{</a:t>
            </a:r>
          </a:p>
          <a:p>
            <a:r>
              <a:rPr lang="en-US" altLang="ko-KR" sz="900" dirty="0"/>
              <a:t>   “oadrTransportName”: String,</a:t>
            </a:r>
          </a:p>
          <a:p>
            <a:r>
              <a:rPr lang="en-US" altLang="ko-KR" sz="1000" dirty="0"/>
              <a:t>}</a:t>
            </a:r>
            <a:endParaRPr lang="ko-KR" altLang="en-US" sz="1000" dirty="0"/>
          </a:p>
        </p:txBody>
      </p:sp>
      <p:sp>
        <p:nvSpPr>
          <p:cNvPr id="25" name="제목 2"/>
          <p:cNvSpPr>
            <a:spLocks noGrp="1"/>
          </p:cNvSpPr>
          <p:nvPr>
            <p:ph type="title"/>
          </p:nvPr>
        </p:nvSpPr>
        <p:spPr>
          <a:xfrm>
            <a:off x="28604" y="233346"/>
            <a:ext cx="8686800" cy="838200"/>
          </a:xfrm>
          <a:noFill/>
        </p:spPr>
        <p:txBody>
          <a:bodyPr/>
          <a:lstStyle/>
          <a:p>
            <a:pPr lvl="0">
              <a:defRPr/>
            </a:pPr>
            <a:r>
              <a:rPr lang="en-US" altLang="ko-KR" b="1" dirty="0">
                <a:solidFill>
                  <a:schemeClr val="tx1"/>
                </a:solidFill>
              </a:rPr>
              <a:t>2. Profile : OpenADR 2.0b</a:t>
            </a:r>
            <a:br>
              <a:rPr lang="en-US" altLang="ko-KR" b="1" dirty="0">
                <a:solidFill>
                  <a:schemeClr val="tx1"/>
                </a:solidFill>
              </a:rPr>
            </a:br>
            <a:r>
              <a:rPr lang="en-US" altLang="ko-KR" sz="2400" b="1" dirty="0">
                <a:solidFill>
                  <a:schemeClr val="tx1"/>
                </a:solidFill>
              </a:rPr>
              <a:t>2.1 Services : EiRegistrationParty (</a:t>
            </a:r>
            <a:r>
              <a:rPr lang="en-US" altLang="ko-KR" sz="2400" b="1" dirty="0">
                <a:solidFill>
                  <a:schemeClr val="accent2"/>
                </a:solidFill>
              </a:rPr>
              <a:t>HTTP / XML</a:t>
            </a:r>
            <a:r>
              <a:rPr lang="en-US" altLang="ko-KR" sz="2400" b="1" dirty="0">
                <a:solidFill>
                  <a:schemeClr val="tx1"/>
                </a:solidFill>
              </a:rPr>
              <a:t>)</a:t>
            </a:r>
            <a:endParaRPr lang="en-US" altLang="zh-CN" sz="2400" b="1" dirty="0"/>
          </a:p>
        </p:txBody>
      </p:sp>
    </p:spTree>
    <p:extLst>
      <p:ext uri="{BB962C8B-B14F-4D97-AF65-F5344CB8AC3E}">
        <p14:creationId xmlns:p14="http://schemas.microsoft.com/office/powerpoint/2010/main" val="242547158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241901" y="343366"/>
            <a:ext cx="8929750" cy="838200"/>
          </a:xfrm>
        </p:spPr>
        <p:txBody>
          <a:bodyPr/>
          <a:lstStyle/>
          <a:p>
            <a:r>
              <a:rPr lang="en-US" altLang="ko-KR" sz="2800" b="1" dirty="0">
                <a:solidFill>
                  <a:schemeClr val="tx1"/>
                </a:solidFill>
              </a:rPr>
              <a:t>2. Profile : OpenADR 2.0b</a:t>
            </a:r>
            <a:br>
              <a:rPr lang="en-US" altLang="ko-KR" sz="2800" b="1" dirty="0">
                <a:solidFill>
                  <a:schemeClr val="tx1"/>
                </a:solidFill>
              </a:rPr>
            </a:br>
            <a:r>
              <a:rPr lang="en-US" altLang="ko-KR" sz="2800" b="1" dirty="0">
                <a:solidFill>
                  <a:schemeClr val="tx1"/>
                </a:solidFill>
              </a:rPr>
              <a:t>2.1 Services : EiRegistrationParty (</a:t>
            </a:r>
            <a:r>
              <a:rPr lang="en-US" altLang="ko-KR" sz="2800" b="1" dirty="0">
                <a:solidFill>
                  <a:schemeClr val="accent2"/>
                </a:solidFill>
              </a:rPr>
              <a:t>HTTP / XML</a:t>
            </a:r>
            <a:r>
              <a:rPr lang="en-US" altLang="ko-KR" sz="2800" b="1" dirty="0">
                <a:solidFill>
                  <a:schemeClr val="tx1"/>
                </a:solidFill>
              </a:rPr>
              <a:t>)</a:t>
            </a:r>
            <a:endParaRPr lang="ko-KR" altLang="en-US" sz="14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7C6F095-276F-4AD3-9842-1213BA0CC323}" type="slidenum">
              <a:rPr lang="ko-KR" altLang="en-US" smtClean="0">
                <a:solidFill>
                  <a:srgbClr val="000000"/>
                </a:solidFill>
              </a:rPr>
              <a:pPr>
                <a:defRPr/>
              </a:pPr>
              <a:t>72</a:t>
            </a:fld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492919" y="2423101"/>
            <a:ext cx="632003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buAutoNum type="arabicParenBoth" startAt="3"/>
            </a:pPr>
            <a:r>
              <a:rPr lang="en-US" altLang="ko-KR" sz="1200" dirty="0" err="1"/>
              <a:t>oadrCreateRegistration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492919" y="1406100"/>
            <a:ext cx="8229600" cy="1023300"/>
            <a:chOff x="492919" y="1406100"/>
            <a:chExt cx="8229600" cy="1023300"/>
          </a:xfrm>
        </p:grpSpPr>
        <p:sp>
          <p:nvSpPr>
            <p:cNvPr id="12" name="직사각형 11"/>
            <p:cNvSpPr/>
            <p:nvPr/>
          </p:nvSpPr>
          <p:spPr bwMode="auto">
            <a:xfrm>
              <a:off x="492919" y="1406100"/>
              <a:ext cx="8229600" cy="1023300"/>
            </a:xfrm>
            <a:prstGeom prst="rect">
              <a:avLst/>
            </a:prstGeom>
            <a:solidFill>
              <a:schemeClr val="bg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232105" y="1605734"/>
              <a:ext cx="1172116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VEN</a:t>
              </a:r>
              <a:br>
                <a:rPr lang="en-US" altLang="ko-KR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</a:br>
              <a:r>
                <a:rPr lang="en-US" altLang="ko-KR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(192.168.1.101)</a:t>
              </a:r>
            </a:p>
          </p:txBody>
        </p:sp>
        <p:cxnSp>
          <p:nvCxnSpPr>
            <p:cNvPr id="14" name="직선 화살표 연결선 13"/>
            <p:cNvCxnSpPr/>
            <p:nvPr/>
          </p:nvCxnSpPr>
          <p:spPr bwMode="auto">
            <a:xfrm>
              <a:off x="2195737" y="1844824"/>
              <a:ext cx="4707807" cy="0"/>
            </a:xfrm>
            <a:prstGeom prst="straightConnector1">
              <a:avLst/>
            </a:prstGeom>
            <a:solidFill>
              <a:schemeClr val="accent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arrow" w="med" len="med"/>
              <a:tailEnd type="none"/>
            </a:ln>
            <a:effectLst/>
          </p:spPr>
        </p:cxnSp>
        <p:sp>
          <p:nvSpPr>
            <p:cNvPr id="16" name="TextBox 15"/>
            <p:cNvSpPr txBox="1"/>
            <p:nvPr/>
          </p:nvSpPr>
          <p:spPr>
            <a:xfrm>
              <a:off x="826867" y="1567266"/>
              <a:ext cx="1018227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VTN</a:t>
              </a:r>
            </a:p>
            <a:p>
              <a:pPr algn="ctr"/>
              <a:r>
                <a:rPr lang="en-US" altLang="ko-KR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(192.168.1.2)</a:t>
              </a:r>
            </a:p>
          </p:txBody>
        </p:sp>
        <p:cxnSp>
          <p:nvCxnSpPr>
            <p:cNvPr id="17" name="직선 화살표 연결선 16"/>
            <p:cNvCxnSpPr/>
            <p:nvPr/>
          </p:nvCxnSpPr>
          <p:spPr bwMode="auto">
            <a:xfrm flipH="1">
              <a:off x="2195736" y="2276872"/>
              <a:ext cx="4707808" cy="0"/>
            </a:xfrm>
            <a:prstGeom prst="straightConnector1">
              <a:avLst/>
            </a:prstGeom>
            <a:solidFill>
              <a:schemeClr val="accent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arrow" w="med" len="med"/>
              <a:tailEnd type="none"/>
            </a:ln>
            <a:effectLst/>
          </p:spPr>
        </p:cxnSp>
      </p:grpSp>
      <p:sp>
        <p:nvSpPr>
          <p:cNvPr id="25" name="TextBox 24"/>
          <p:cNvSpPr txBox="1"/>
          <p:nvPr/>
        </p:nvSpPr>
        <p:spPr>
          <a:xfrm>
            <a:off x="2790770" y="1412776"/>
            <a:ext cx="3581430" cy="43088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POST 	: /OpenADR2/Simple/2.0b/EiRegisterParty </a:t>
            </a:r>
          </a:p>
          <a:p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Payload 	:  (3) oadrCreatePartyRegistration</a:t>
            </a:r>
            <a:endParaRPr lang="ko-KR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790770" y="1844824"/>
            <a:ext cx="3086101" cy="43088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Response	: HTTP 200 OK</a:t>
            </a:r>
          </a:p>
          <a:p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Payload	:  (4) oadrCreatedPartyRegistration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0188D144-0678-4DAF-9514-1F4DD53894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4126207"/>
              </p:ext>
            </p:extLst>
          </p:nvPr>
        </p:nvGraphicFramePr>
        <p:xfrm>
          <a:off x="826867" y="2846328"/>
          <a:ext cx="5143500" cy="2124075"/>
        </p:xfrm>
        <a:graphic>
          <a:graphicData uri="http://schemas.openxmlformats.org/drawingml/2006/table">
            <a:tbl>
              <a:tblPr/>
              <a:tblGrid>
                <a:gridCol w="1473200">
                  <a:extLst>
                    <a:ext uri="{9D8B030D-6E8A-4147-A177-3AD203B41FA5}">
                      <a16:colId xmlns:a16="http://schemas.microsoft.com/office/drawing/2014/main" val="3987954707"/>
                    </a:ext>
                  </a:extLst>
                </a:gridCol>
                <a:gridCol w="3670300">
                  <a:extLst>
                    <a:ext uri="{9D8B030D-6E8A-4147-A177-3AD203B41FA5}">
                      <a16:colId xmlns:a16="http://schemas.microsoft.com/office/drawing/2014/main" val="166590546"/>
                    </a:ext>
                  </a:extLst>
                </a:gridCol>
              </a:tblGrid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Key name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Comments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02308226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requestID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request identifier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1260044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oadrProfileName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profile name used by VEN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5448246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oadrTransportName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transport name used by VEN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510586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oadrReportOnly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VEN type (report only or full functional)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381845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oadrXmlSignature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xml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사용여부 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true/false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9418390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oadrVenName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VEN name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7765049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oadrHttpPullMode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communication mode used by VEN (pull or push)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534736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70C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venID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requested VEN ID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14644341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70C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service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message type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86516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237203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241901" y="343366"/>
            <a:ext cx="8929750" cy="838200"/>
          </a:xfrm>
        </p:spPr>
        <p:txBody>
          <a:bodyPr/>
          <a:lstStyle/>
          <a:p>
            <a:r>
              <a:rPr lang="en-US" altLang="ko-KR" sz="2800" b="1" dirty="0">
                <a:solidFill>
                  <a:schemeClr val="tx1"/>
                </a:solidFill>
              </a:rPr>
              <a:t>2. Profile : OpenADR 2.0b</a:t>
            </a:r>
            <a:br>
              <a:rPr lang="en-US" altLang="ko-KR" sz="2800" b="1" dirty="0">
                <a:solidFill>
                  <a:schemeClr val="tx1"/>
                </a:solidFill>
              </a:rPr>
            </a:br>
            <a:r>
              <a:rPr lang="en-US" altLang="ko-KR" sz="2800" b="1" dirty="0">
                <a:solidFill>
                  <a:schemeClr val="tx1"/>
                </a:solidFill>
              </a:rPr>
              <a:t>2.1 Services : EiRegistrationParty (</a:t>
            </a:r>
            <a:r>
              <a:rPr lang="en-US" altLang="ko-KR" sz="2800" b="1" dirty="0">
                <a:solidFill>
                  <a:schemeClr val="accent2"/>
                </a:solidFill>
              </a:rPr>
              <a:t>HTTP / XML</a:t>
            </a:r>
            <a:r>
              <a:rPr lang="en-US" altLang="ko-KR" sz="2800" b="1" dirty="0">
                <a:solidFill>
                  <a:schemeClr val="tx1"/>
                </a:solidFill>
              </a:rPr>
              <a:t>)</a:t>
            </a:r>
            <a:endParaRPr lang="ko-KR" altLang="en-US" sz="14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7C6F095-276F-4AD3-9842-1213BA0CC323}" type="slidenum">
              <a:rPr lang="ko-KR" altLang="en-US" smtClean="0">
                <a:solidFill>
                  <a:srgbClr val="000000"/>
                </a:solidFill>
              </a:rPr>
              <a:pPr>
                <a:defRPr/>
              </a:pPr>
              <a:t>73</a:t>
            </a:fld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492919" y="2423101"/>
            <a:ext cx="632003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(4)    oadrCreatedPartyRegistration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492919" y="1406100"/>
            <a:ext cx="8229600" cy="1023300"/>
            <a:chOff x="492919" y="1406100"/>
            <a:chExt cx="8229600" cy="1023300"/>
          </a:xfrm>
        </p:grpSpPr>
        <p:sp>
          <p:nvSpPr>
            <p:cNvPr id="12" name="직사각형 11"/>
            <p:cNvSpPr/>
            <p:nvPr/>
          </p:nvSpPr>
          <p:spPr bwMode="auto">
            <a:xfrm>
              <a:off x="492919" y="1406100"/>
              <a:ext cx="8229600" cy="1023300"/>
            </a:xfrm>
            <a:prstGeom prst="rect">
              <a:avLst/>
            </a:prstGeom>
            <a:solidFill>
              <a:schemeClr val="bg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232105" y="1605734"/>
              <a:ext cx="1172116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VEN</a:t>
              </a:r>
              <a:br>
                <a:rPr lang="en-US" altLang="ko-KR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</a:br>
              <a:r>
                <a:rPr lang="en-US" altLang="ko-KR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(192.168.1.101)</a:t>
              </a:r>
            </a:p>
          </p:txBody>
        </p:sp>
        <p:cxnSp>
          <p:nvCxnSpPr>
            <p:cNvPr id="14" name="직선 화살표 연결선 13"/>
            <p:cNvCxnSpPr/>
            <p:nvPr/>
          </p:nvCxnSpPr>
          <p:spPr bwMode="auto">
            <a:xfrm>
              <a:off x="2195737" y="1844824"/>
              <a:ext cx="4707807" cy="0"/>
            </a:xfrm>
            <a:prstGeom prst="straightConnector1">
              <a:avLst/>
            </a:prstGeom>
            <a:solidFill>
              <a:schemeClr val="accent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arrow" w="med" len="med"/>
              <a:tailEnd type="none"/>
            </a:ln>
            <a:effectLst/>
          </p:spPr>
        </p:cxnSp>
        <p:sp>
          <p:nvSpPr>
            <p:cNvPr id="16" name="TextBox 15"/>
            <p:cNvSpPr txBox="1"/>
            <p:nvPr/>
          </p:nvSpPr>
          <p:spPr>
            <a:xfrm>
              <a:off x="826867" y="1567266"/>
              <a:ext cx="1018227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VTN</a:t>
              </a:r>
            </a:p>
            <a:p>
              <a:pPr algn="ctr"/>
              <a:r>
                <a:rPr lang="en-US" altLang="ko-KR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(192.168.1.2)</a:t>
              </a:r>
            </a:p>
          </p:txBody>
        </p:sp>
        <p:cxnSp>
          <p:nvCxnSpPr>
            <p:cNvPr id="17" name="직선 화살표 연결선 16"/>
            <p:cNvCxnSpPr/>
            <p:nvPr/>
          </p:nvCxnSpPr>
          <p:spPr bwMode="auto">
            <a:xfrm flipH="1">
              <a:off x="2195736" y="2276872"/>
              <a:ext cx="4707808" cy="0"/>
            </a:xfrm>
            <a:prstGeom prst="straightConnector1">
              <a:avLst/>
            </a:prstGeom>
            <a:solidFill>
              <a:schemeClr val="accent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arrow" w="med" len="med"/>
              <a:tailEnd type="none"/>
            </a:ln>
            <a:effectLst/>
          </p:spPr>
        </p:cxnSp>
      </p:grpSp>
      <p:sp>
        <p:nvSpPr>
          <p:cNvPr id="25" name="TextBox 24"/>
          <p:cNvSpPr txBox="1"/>
          <p:nvPr/>
        </p:nvSpPr>
        <p:spPr>
          <a:xfrm>
            <a:off x="2790770" y="1412776"/>
            <a:ext cx="3581430" cy="43088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POST 	: /OpenADR2/Simple/2.0b/EiRegisterParty </a:t>
            </a:r>
          </a:p>
          <a:p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Payload 	:  (3) oadrCreatePartyRegistration</a:t>
            </a:r>
            <a:endParaRPr lang="ko-KR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790770" y="1844824"/>
            <a:ext cx="3086101" cy="43088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Response	: HTTP 200 OK</a:t>
            </a:r>
          </a:p>
          <a:p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Payload	:  (4) oadrCreatedPartyRegistration</a:t>
            </a: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2A7D5051-955D-44EF-9C07-2516FE9B9F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4322777"/>
              </p:ext>
            </p:extLst>
          </p:nvPr>
        </p:nvGraphicFramePr>
        <p:xfrm>
          <a:off x="826867" y="2846328"/>
          <a:ext cx="5549900" cy="2333625"/>
        </p:xfrm>
        <a:graphic>
          <a:graphicData uri="http://schemas.openxmlformats.org/drawingml/2006/table">
            <a:tbl>
              <a:tblPr/>
              <a:tblGrid>
                <a:gridCol w="839160">
                  <a:extLst>
                    <a:ext uri="{9D8B030D-6E8A-4147-A177-3AD203B41FA5}">
                      <a16:colId xmlns:a16="http://schemas.microsoft.com/office/drawing/2014/main" val="3340885815"/>
                    </a:ext>
                  </a:extLst>
                </a:gridCol>
                <a:gridCol w="1115702">
                  <a:extLst>
                    <a:ext uri="{9D8B030D-6E8A-4147-A177-3AD203B41FA5}">
                      <a16:colId xmlns:a16="http://schemas.microsoft.com/office/drawing/2014/main" val="4226642161"/>
                    </a:ext>
                  </a:extLst>
                </a:gridCol>
                <a:gridCol w="1468530">
                  <a:extLst>
                    <a:ext uri="{9D8B030D-6E8A-4147-A177-3AD203B41FA5}">
                      <a16:colId xmlns:a16="http://schemas.microsoft.com/office/drawing/2014/main" val="1238801487"/>
                    </a:ext>
                  </a:extLst>
                </a:gridCol>
                <a:gridCol w="2126508">
                  <a:extLst>
                    <a:ext uri="{9D8B030D-6E8A-4147-A177-3AD203B41FA5}">
                      <a16:colId xmlns:a16="http://schemas.microsoft.com/office/drawing/2014/main" val="1702973677"/>
                    </a:ext>
                  </a:extLst>
                </a:gridCol>
              </a:tblGrid>
              <a:tr h="219075"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Key name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Comments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86745143"/>
                  </a:ext>
                </a:extLst>
              </a:tr>
              <a:tr h="219075">
                <a:tc gridSpan="3"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venID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requested VEN ID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34227711"/>
                  </a:ext>
                </a:extLst>
              </a:tr>
              <a:tr h="209550">
                <a:tc gridSpan="3"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vtnID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responsed VTN ID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73271414"/>
                  </a:ext>
                </a:extLst>
              </a:tr>
              <a:tr h="209550">
                <a:tc gridSpan="3"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responseCode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response code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4166443"/>
                  </a:ext>
                </a:extLst>
              </a:tr>
              <a:tr h="209550">
                <a:tc gridSpan="3"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responseDescription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 of response code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92986039"/>
                  </a:ext>
                </a:extLst>
              </a:tr>
              <a:tr h="209550">
                <a:tc gridSpan="3"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requestID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request identifier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53563888"/>
                  </a:ext>
                </a:extLst>
              </a:tr>
              <a:tr h="209550">
                <a:tc gridSpan="3"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duration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requested polling frequency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47841439"/>
                  </a:ext>
                </a:extLst>
              </a:tr>
              <a:tr h="209550">
                <a:tc gridSpan="3"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registrationID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registration identifier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19358098"/>
                  </a:ext>
                </a:extLst>
              </a:tr>
              <a:tr h="209550">
                <a:tc rowSpan="2"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oadrProfile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oadrProfileName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type of profile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96091461"/>
                  </a:ext>
                </a:extLst>
              </a:tr>
              <a:tr h="2095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oadrTransports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oadrTransportName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type of transport protocol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7586905"/>
                  </a:ext>
                </a:extLst>
              </a:tr>
              <a:tr h="219075">
                <a:tc gridSpan="3"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70C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service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message type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66705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1464630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241901" y="343366"/>
            <a:ext cx="8929750" cy="838200"/>
          </a:xfrm>
        </p:spPr>
        <p:txBody>
          <a:bodyPr/>
          <a:lstStyle/>
          <a:p>
            <a:r>
              <a:rPr lang="en-US" altLang="ko-KR" sz="2800" b="1" dirty="0">
                <a:solidFill>
                  <a:schemeClr val="tx1"/>
                </a:solidFill>
              </a:rPr>
              <a:t>2. Profile : OpenADR 2.0b</a:t>
            </a:r>
            <a:br>
              <a:rPr lang="en-US" altLang="ko-KR" sz="2800" b="1" dirty="0">
                <a:solidFill>
                  <a:schemeClr val="tx1"/>
                </a:solidFill>
              </a:rPr>
            </a:br>
            <a:r>
              <a:rPr lang="en-US" altLang="ko-KR" sz="2800" b="1" dirty="0">
                <a:solidFill>
                  <a:schemeClr val="tx1"/>
                </a:solidFill>
              </a:rPr>
              <a:t>2.1 Services : EiRegistrationParty (</a:t>
            </a:r>
            <a:r>
              <a:rPr lang="en-US" altLang="ko-KR" sz="2800" b="1" dirty="0">
                <a:solidFill>
                  <a:schemeClr val="accent2"/>
                </a:solidFill>
              </a:rPr>
              <a:t>HTTP / XML</a:t>
            </a:r>
            <a:r>
              <a:rPr lang="en-US" altLang="ko-KR" sz="2800" b="1" dirty="0">
                <a:solidFill>
                  <a:schemeClr val="tx1"/>
                </a:solidFill>
              </a:rPr>
              <a:t>)</a:t>
            </a:r>
            <a:endParaRPr lang="ko-KR" altLang="en-US" sz="14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7C6F095-276F-4AD3-9842-1213BA0CC323}" type="slidenum">
              <a:rPr lang="ko-KR" altLang="en-US" smtClean="0">
                <a:solidFill>
                  <a:srgbClr val="000000"/>
                </a:solidFill>
              </a:rPr>
              <a:pPr>
                <a:defRPr/>
              </a:pPr>
              <a:t>74</a:t>
            </a:fld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492919" y="2423101"/>
            <a:ext cx="632003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/>
              <a:t>(3)    oadrCreateRegistration</a:t>
            </a:r>
          </a:p>
          <a:p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(4)    oadrCreatedPartyRegistration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92919" y="2965659"/>
            <a:ext cx="3898051" cy="3726762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txBody>
          <a:bodyPr wrap="square" lIns="108000" tIns="108000" rIns="108000" bIns="108000" rtlCol="0" anchor="ctr">
            <a:spAutoFit/>
          </a:bodyPr>
          <a:lstStyle/>
          <a:p>
            <a:r>
              <a:rPr lang="en-US" sz="1200" b="1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oadrCreateRegistration XML</a:t>
            </a:r>
            <a:r>
              <a:rPr lang="en-US" sz="120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{</a:t>
            </a:r>
            <a:endParaRPr lang="en-US" sz="1200" dirty="0"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</a:t>
            </a:r>
            <a:r>
              <a:rPr lang="en-US" altLang="ko-KR" sz="12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“</a:t>
            </a:r>
            <a:r>
              <a:rPr lang="en-US" sz="12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requestID": String,</a:t>
            </a:r>
          </a:p>
          <a:p>
            <a:r>
              <a:rPr lang="en-US" altLang="ko-KR" sz="12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“oadrProfileName”: String,</a:t>
            </a:r>
          </a:p>
          <a:p>
            <a:r>
              <a:rPr lang="en-US" altLang="ko-KR" sz="12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“oadrTransportName”: String,</a:t>
            </a:r>
          </a:p>
          <a:p>
            <a:r>
              <a:rPr lang="en-US" altLang="ko-KR" sz="12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“oadrReportOnly”: Boolean,</a:t>
            </a:r>
          </a:p>
          <a:p>
            <a:r>
              <a:rPr lang="en-US" altLang="ko-KR" sz="12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“oadrXmlSignature”: String,</a:t>
            </a:r>
          </a:p>
          <a:p>
            <a:r>
              <a:rPr lang="en-US" altLang="ko-KR" sz="12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“oadrVenName”: String,</a:t>
            </a:r>
          </a:p>
          <a:p>
            <a:r>
              <a:rPr lang="en-US" altLang="ko-KR" sz="12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</a:t>
            </a:r>
            <a:r>
              <a:rPr lang="en-US" altLang="ko-KR" sz="1200" dirty="0" err="1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oadrHttpPullModel</a:t>
            </a:r>
            <a:r>
              <a:rPr lang="en-US" altLang="ko-KR" sz="12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”: Boolean,</a:t>
            </a:r>
          </a:p>
          <a:p>
            <a:r>
              <a:rPr lang="en-US" sz="120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}</a:t>
            </a:r>
          </a:p>
          <a:p>
            <a:endParaRPr lang="en-US" sz="120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sz="120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sz="120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sz="120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sz="120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sz="120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sz="120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sz="120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sz="120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sz="120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/>
          <a:srcRect r="87903" b="54343"/>
          <a:stretch/>
        </p:blipFill>
        <p:spPr>
          <a:xfrm>
            <a:off x="2843808" y="2494429"/>
            <a:ext cx="1080120" cy="358240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4726090" y="2931036"/>
            <a:ext cx="3996429" cy="3772929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txBody>
          <a:bodyPr wrap="square" lIns="108000" tIns="108000" rIns="108000" bIns="108000" rtlCol="0" anchor="ctr">
            <a:spAutoFit/>
          </a:bodyPr>
          <a:lstStyle/>
          <a:p>
            <a:r>
              <a:rPr lang="en-US" altLang="ko-KR" sz="1050" b="1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oadrCreatedPartyRegistration XML</a:t>
            </a:r>
            <a:r>
              <a:rPr lang="en-US" altLang="ko-KR" sz="105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{</a:t>
            </a:r>
          </a:p>
          <a:p>
            <a:r>
              <a:rPr lang="en-US" altLang="ko-KR" sz="105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“venID": String,</a:t>
            </a:r>
          </a:p>
          <a:p>
            <a:r>
              <a:rPr lang="en-US" altLang="ko-KR" sz="105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“vtnID”: String,</a:t>
            </a:r>
          </a:p>
          <a:p>
            <a:r>
              <a:rPr lang="en-US" altLang="ko-KR" sz="105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“requestID": String,</a:t>
            </a:r>
          </a:p>
          <a:p>
            <a:r>
              <a:rPr lang="en-US" altLang="ko-KR" sz="105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“duration” : String,</a:t>
            </a:r>
          </a:p>
          <a:p>
            <a:r>
              <a:rPr lang="en-US" altLang="ko-KR" sz="105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“responseCode” : Integer,</a:t>
            </a:r>
          </a:p>
          <a:p>
            <a:r>
              <a:rPr lang="en-US" altLang="ko-KR" sz="105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“responseDescription”: String, </a:t>
            </a:r>
          </a:p>
          <a:p>
            <a:r>
              <a:rPr lang="en-US" altLang="ko-KR" sz="105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“registrationID”: String,  </a:t>
            </a:r>
          </a:p>
          <a:p>
            <a:r>
              <a:rPr lang="en-US" altLang="ko-KR" sz="105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 “</a:t>
            </a:r>
            <a:r>
              <a:rPr lang="en-US" altLang="ko-KR" sz="1050" b="1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oadrProfile</a:t>
            </a:r>
            <a:r>
              <a:rPr lang="en-US" altLang="ko-KR" sz="105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” : Array</a:t>
            </a:r>
          </a:p>
          <a:p>
            <a:r>
              <a:rPr lang="en-US" altLang="ko-KR" sz="105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}</a:t>
            </a:r>
          </a:p>
          <a:p>
            <a:endParaRPr lang="en-US" altLang="ko-KR" sz="90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altLang="ko-KR" sz="90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altLang="ko-KR" sz="90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altLang="ko-KR" sz="105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altLang="ko-KR" sz="105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altLang="ko-KR" sz="105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altLang="ko-KR" sz="105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altLang="ko-KR" sz="105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altLang="ko-KR" sz="105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altLang="ko-KR" sz="105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altLang="ko-KR" sz="105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altLang="ko-KR" sz="105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9815" y="5079874"/>
            <a:ext cx="3726268" cy="1397126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492919" y="1406100"/>
            <a:ext cx="8229600" cy="1023300"/>
            <a:chOff x="492919" y="1406100"/>
            <a:chExt cx="8229600" cy="1023300"/>
          </a:xfrm>
        </p:grpSpPr>
        <p:sp>
          <p:nvSpPr>
            <p:cNvPr id="12" name="직사각형 11"/>
            <p:cNvSpPr/>
            <p:nvPr/>
          </p:nvSpPr>
          <p:spPr bwMode="auto">
            <a:xfrm>
              <a:off x="492919" y="1406100"/>
              <a:ext cx="8229600" cy="1023300"/>
            </a:xfrm>
            <a:prstGeom prst="rect">
              <a:avLst/>
            </a:prstGeom>
            <a:solidFill>
              <a:schemeClr val="bg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232105" y="1605734"/>
              <a:ext cx="1172116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VEN</a:t>
              </a:r>
              <a:br>
                <a:rPr lang="en-US" altLang="ko-KR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</a:br>
              <a:r>
                <a:rPr lang="en-US" altLang="ko-KR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(192.168.1.101)</a:t>
              </a:r>
            </a:p>
          </p:txBody>
        </p:sp>
        <p:cxnSp>
          <p:nvCxnSpPr>
            <p:cNvPr id="14" name="직선 화살표 연결선 13"/>
            <p:cNvCxnSpPr/>
            <p:nvPr/>
          </p:nvCxnSpPr>
          <p:spPr bwMode="auto">
            <a:xfrm>
              <a:off x="2195737" y="1844824"/>
              <a:ext cx="4707807" cy="0"/>
            </a:xfrm>
            <a:prstGeom prst="straightConnector1">
              <a:avLst/>
            </a:prstGeom>
            <a:solidFill>
              <a:schemeClr val="accent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arrow" w="med" len="med"/>
              <a:tailEnd type="none"/>
            </a:ln>
            <a:effectLst/>
          </p:spPr>
        </p:cxnSp>
        <p:sp>
          <p:nvSpPr>
            <p:cNvPr id="16" name="TextBox 15"/>
            <p:cNvSpPr txBox="1"/>
            <p:nvPr/>
          </p:nvSpPr>
          <p:spPr>
            <a:xfrm>
              <a:off x="826867" y="1567266"/>
              <a:ext cx="1018227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VTN</a:t>
              </a:r>
            </a:p>
            <a:p>
              <a:pPr algn="ctr"/>
              <a:r>
                <a:rPr lang="en-US" altLang="ko-KR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(192.168.1.2)</a:t>
              </a:r>
            </a:p>
          </p:txBody>
        </p:sp>
        <p:cxnSp>
          <p:nvCxnSpPr>
            <p:cNvPr id="17" name="직선 화살표 연결선 16"/>
            <p:cNvCxnSpPr/>
            <p:nvPr/>
          </p:nvCxnSpPr>
          <p:spPr bwMode="auto">
            <a:xfrm flipH="1">
              <a:off x="2195736" y="2276872"/>
              <a:ext cx="4707808" cy="0"/>
            </a:xfrm>
            <a:prstGeom prst="straightConnector1">
              <a:avLst/>
            </a:prstGeom>
            <a:solidFill>
              <a:schemeClr val="accent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arrow" w="med" len="med"/>
              <a:tailEnd type="none"/>
            </a:ln>
            <a:effectLst/>
          </p:spPr>
        </p:cxnSp>
      </p:grpSp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2"/>
          <a:srcRect l="21775" t="-1242" r="65322" b="54343"/>
          <a:stretch/>
        </p:blipFill>
        <p:spPr>
          <a:xfrm>
            <a:off x="3914665" y="2494429"/>
            <a:ext cx="1152128" cy="352910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2"/>
          <a:srcRect l="53226" r="2763" b="54343"/>
          <a:stretch/>
        </p:blipFill>
        <p:spPr>
          <a:xfrm>
            <a:off x="4962774" y="2494429"/>
            <a:ext cx="3929706" cy="343561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2790770" y="1412776"/>
            <a:ext cx="3581430" cy="43088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POST 	: /OpenADR2/Simple/2.0b/EiRegisterParty </a:t>
            </a:r>
          </a:p>
          <a:p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Payload 	:  (3) oadrCreatePartyRegistration</a:t>
            </a:r>
            <a:endParaRPr lang="ko-KR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790770" y="1844824"/>
            <a:ext cx="3086101" cy="43088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Response	: HTTP 200 OK</a:t>
            </a:r>
          </a:p>
          <a:p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Payload	:  (4) oadrCreatedPartyRegistration</a:t>
            </a: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861" y="4962525"/>
            <a:ext cx="2838244" cy="1514475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6863267" y="3429000"/>
            <a:ext cx="1741181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b="1" dirty="0"/>
              <a:t>oadrProfile</a:t>
            </a:r>
            <a:r>
              <a:rPr lang="en-US" altLang="ko-KR" sz="1000" dirty="0"/>
              <a:t> Array{</a:t>
            </a:r>
          </a:p>
          <a:p>
            <a:r>
              <a:rPr lang="en-US" altLang="ko-KR" sz="1000" dirty="0"/>
              <a:t>   “</a:t>
            </a:r>
            <a:r>
              <a:rPr lang="en-US" altLang="ko-KR" sz="1000" b="1" dirty="0"/>
              <a:t>oadrTransports</a:t>
            </a:r>
            <a:r>
              <a:rPr lang="en-US" altLang="ko-KR" sz="1000" dirty="0"/>
              <a:t>”: Array,</a:t>
            </a:r>
          </a:p>
          <a:p>
            <a:r>
              <a:rPr lang="en-US" altLang="ko-KR" sz="1000" dirty="0"/>
              <a:t>   “oadrProfileName”: String</a:t>
            </a:r>
          </a:p>
          <a:p>
            <a:r>
              <a:rPr lang="en-US" altLang="ko-KR" sz="1000" dirty="0"/>
              <a:t>}</a:t>
            </a:r>
            <a:endParaRPr lang="ko-KR" altLang="en-US" sz="1000" dirty="0"/>
          </a:p>
        </p:txBody>
      </p:sp>
      <p:sp>
        <p:nvSpPr>
          <p:cNvPr id="30" name="TextBox 29"/>
          <p:cNvSpPr txBox="1"/>
          <p:nvPr/>
        </p:nvSpPr>
        <p:spPr>
          <a:xfrm>
            <a:off x="6863266" y="4259797"/>
            <a:ext cx="1741182" cy="53860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b="1" dirty="0"/>
              <a:t>oadrTransports</a:t>
            </a:r>
            <a:r>
              <a:rPr lang="en-US" altLang="ko-KR" sz="1000" dirty="0"/>
              <a:t> Array{</a:t>
            </a:r>
          </a:p>
          <a:p>
            <a:r>
              <a:rPr lang="en-US" altLang="ko-KR" sz="900" dirty="0"/>
              <a:t>   “oadrTransportName”: String,</a:t>
            </a:r>
          </a:p>
          <a:p>
            <a:r>
              <a:rPr lang="en-US" altLang="ko-KR" sz="1000" dirty="0"/>
              <a:t>}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88430652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241901" y="343366"/>
            <a:ext cx="8929750" cy="838200"/>
          </a:xfrm>
        </p:spPr>
        <p:txBody>
          <a:bodyPr/>
          <a:lstStyle/>
          <a:p>
            <a:r>
              <a:rPr lang="en-US" altLang="ko-KR" sz="2800" b="1" dirty="0">
                <a:solidFill>
                  <a:schemeClr val="tx1"/>
                </a:solidFill>
              </a:rPr>
              <a:t>2. Profile : OpenADR 2.0b</a:t>
            </a:r>
            <a:br>
              <a:rPr lang="en-US" altLang="ko-KR" sz="2800" b="1" dirty="0">
                <a:solidFill>
                  <a:schemeClr val="tx1"/>
                </a:solidFill>
              </a:rPr>
            </a:br>
            <a:r>
              <a:rPr lang="en-US" altLang="ko-KR" sz="2800" b="1" dirty="0">
                <a:solidFill>
                  <a:schemeClr val="tx1"/>
                </a:solidFill>
              </a:rPr>
              <a:t>2.1 Services : EiRegistrationParty (</a:t>
            </a:r>
            <a:r>
              <a:rPr lang="en-US" altLang="ko-KR" sz="2800" b="1" dirty="0">
                <a:solidFill>
                  <a:schemeClr val="accent2"/>
                </a:solidFill>
              </a:rPr>
              <a:t>HTTP / XML</a:t>
            </a:r>
            <a:r>
              <a:rPr lang="en-US" altLang="ko-KR" sz="2800" b="1" dirty="0">
                <a:solidFill>
                  <a:schemeClr val="tx1"/>
                </a:solidFill>
              </a:rPr>
              <a:t>) </a:t>
            </a:r>
            <a:endParaRPr lang="ko-KR" altLang="en-US" sz="14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7C6F095-276F-4AD3-9842-1213BA0CC323}" type="slidenum">
              <a:rPr lang="ko-KR" altLang="en-US" smtClean="0">
                <a:solidFill>
                  <a:srgbClr val="000000"/>
                </a:solidFill>
              </a:rPr>
              <a:pPr>
                <a:defRPr/>
              </a:pPr>
              <a:t>75</a:t>
            </a:fld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492919" y="2423101"/>
            <a:ext cx="632003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buAutoNum type="arabicParenBoth" startAt="5"/>
            </a:pPr>
            <a:r>
              <a:rPr lang="en-US" altLang="ko-KR" sz="1200" dirty="0" err="1"/>
              <a:t>oadrCancelRegistration</a:t>
            </a:r>
            <a:endParaRPr lang="en-US" altLang="ko-KR" sz="1200" dirty="0"/>
          </a:p>
          <a:p>
            <a:pPr marL="228600" indent="-228600">
              <a:buAutoNum type="arabicParenBoth" startAt="5"/>
            </a:pPr>
            <a:endParaRPr lang="en-US" altLang="ko-KR" sz="1200" dirty="0"/>
          </a:p>
          <a:p>
            <a:pPr marL="228600" indent="-228600">
              <a:buAutoNum type="arabicParenBoth" startAt="5"/>
            </a:pPr>
            <a:endParaRPr lang="en-US" altLang="ko-KR" sz="1200" dirty="0"/>
          </a:p>
          <a:p>
            <a:pPr marL="228600" indent="-228600">
              <a:buAutoNum type="arabicParenBoth" startAt="5"/>
            </a:pPr>
            <a:endParaRPr lang="en-US" altLang="ko-KR" sz="1200" dirty="0"/>
          </a:p>
          <a:p>
            <a:pPr marL="228600" indent="-228600">
              <a:buAutoNum type="arabicParenBoth" startAt="5"/>
            </a:pPr>
            <a:endParaRPr lang="en-US" altLang="ko-KR" sz="1200" dirty="0"/>
          </a:p>
          <a:p>
            <a:pPr marL="228600" indent="-228600">
              <a:buAutoNum type="arabicParenBoth" startAt="5"/>
            </a:pPr>
            <a:endParaRPr lang="en-US" altLang="ko-KR" sz="1200" dirty="0"/>
          </a:p>
          <a:p>
            <a:pPr marL="228600" indent="-228600">
              <a:buAutoNum type="arabicParenBoth" startAt="5"/>
            </a:pPr>
            <a:endParaRPr lang="en-US" altLang="ko-KR" sz="1200" dirty="0"/>
          </a:p>
          <a:p>
            <a:pPr marL="228600" indent="-228600">
              <a:buAutoNum type="arabicParenBoth" startAt="5"/>
            </a:pPr>
            <a:endParaRPr lang="en-US" altLang="ko-KR" sz="1200" dirty="0"/>
          </a:p>
          <a:p>
            <a:pPr marL="228600" indent="-228600">
              <a:buAutoNum type="arabicParenBoth" startAt="5"/>
            </a:pPr>
            <a:endParaRPr lang="en-US" altLang="ko-KR" sz="1200" dirty="0"/>
          </a:p>
          <a:p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(6)    oadrCanceledPartyRegistration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492919" y="1406100"/>
            <a:ext cx="8229600" cy="1023300"/>
            <a:chOff x="492919" y="1406100"/>
            <a:chExt cx="8229600" cy="1023300"/>
          </a:xfrm>
        </p:grpSpPr>
        <p:sp>
          <p:nvSpPr>
            <p:cNvPr id="12" name="직사각형 11"/>
            <p:cNvSpPr/>
            <p:nvPr/>
          </p:nvSpPr>
          <p:spPr bwMode="auto">
            <a:xfrm>
              <a:off x="492919" y="1406100"/>
              <a:ext cx="8229600" cy="1023300"/>
            </a:xfrm>
            <a:prstGeom prst="rect">
              <a:avLst/>
            </a:prstGeom>
            <a:solidFill>
              <a:schemeClr val="bg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232105" y="1605734"/>
              <a:ext cx="1172116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VEN</a:t>
              </a:r>
              <a:br>
                <a:rPr lang="en-US" altLang="ko-KR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</a:br>
              <a:r>
                <a:rPr lang="en-US" altLang="ko-KR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(192.168.1.101)</a:t>
              </a:r>
            </a:p>
          </p:txBody>
        </p:sp>
        <p:cxnSp>
          <p:nvCxnSpPr>
            <p:cNvPr id="14" name="직선 화살표 연결선 13"/>
            <p:cNvCxnSpPr/>
            <p:nvPr/>
          </p:nvCxnSpPr>
          <p:spPr bwMode="auto">
            <a:xfrm>
              <a:off x="2195737" y="1844824"/>
              <a:ext cx="4707807" cy="0"/>
            </a:xfrm>
            <a:prstGeom prst="straightConnector1">
              <a:avLst/>
            </a:prstGeom>
            <a:solidFill>
              <a:schemeClr val="accent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arrow" w="med" len="med"/>
              <a:tailEnd type="none"/>
            </a:ln>
            <a:effectLst/>
          </p:spPr>
        </p:cxnSp>
        <p:sp>
          <p:nvSpPr>
            <p:cNvPr id="16" name="TextBox 15"/>
            <p:cNvSpPr txBox="1"/>
            <p:nvPr/>
          </p:nvSpPr>
          <p:spPr>
            <a:xfrm>
              <a:off x="826867" y="1567266"/>
              <a:ext cx="1018227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VTN</a:t>
              </a:r>
            </a:p>
            <a:p>
              <a:pPr algn="ctr"/>
              <a:r>
                <a:rPr lang="en-US" altLang="ko-KR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(192.168.1.2)</a:t>
              </a:r>
            </a:p>
          </p:txBody>
        </p:sp>
        <p:cxnSp>
          <p:nvCxnSpPr>
            <p:cNvPr id="17" name="직선 화살표 연결선 16"/>
            <p:cNvCxnSpPr/>
            <p:nvPr/>
          </p:nvCxnSpPr>
          <p:spPr bwMode="auto">
            <a:xfrm flipH="1">
              <a:off x="2195736" y="2276872"/>
              <a:ext cx="4707808" cy="0"/>
            </a:xfrm>
            <a:prstGeom prst="straightConnector1">
              <a:avLst/>
            </a:prstGeom>
            <a:solidFill>
              <a:schemeClr val="accent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arrow" w="med" len="med"/>
              <a:tailEnd type="none"/>
            </a:ln>
            <a:effectLst/>
          </p:spPr>
        </p:cxnSp>
      </p:grpSp>
      <p:sp>
        <p:nvSpPr>
          <p:cNvPr id="25" name="TextBox 24"/>
          <p:cNvSpPr txBox="1"/>
          <p:nvPr/>
        </p:nvSpPr>
        <p:spPr>
          <a:xfrm>
            <a:off x="2790770" y="1412776"/>
            <a:ext cx="3581430" cy="43088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POST 	: /OpenADR2/Simple/2.0b/EiRegisterParty </a:t>
            </a:r>
          </a:p>
          <a:p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Payload 	:  (5) oadrCancelPartyRegistration</a:t>
            </a:r>
            <a:endParaRPr lang="ko-KR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790770" y="1844824"/>
            <a:ext cx="3172663" cy="43088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Response	: HTTP 200 OK</a:t>
            </a:r>
          </a:p>
          <a:p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Payload	:  (6) oadrCanceledPartyRegistration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9C51443A-3184-4EA6-B119-8B84080CC8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9361104"/>
              </p:ext>
            </p:extLst>
          </p:nvPr>
        </p:nvGraphicFramePr>
        <p:xfrm>
          <a:off x="826867" y="2794693"/>
          <a:ext cx="3467100" cy="1076325"/>
        </p:xfrm>
        <a:graphic>
          <a:graphicData uri="http://schemas.openxmlformats.org/drawingml/2006/table">
            <a:tbl>
              <a:tblPr/>
              <a:tblGrid>
                <a:gridCol w="1246633">
                  <a:extLst>
                    <a:ext uri="{9D8B030D-6E8A-4147-A177-3AD203B41FA5}">
                      <a16:colId xmlns:a16="http://schemas.microsoft.com/office/drawing/2014/main" val="1074697578"/>
                    </a:ext>
                  </a:extLst>
                </a:gridCol>
                <a:gridCol w="2220467">
                  <a:extLst>
                    <a:ext uri="{9D8B030D-6E8A-4147-A177-3AD203B41FA5}">
                      <a16:colId xmlns:a16="http://schemas.microsoft.com/office/drawing/2014/main" val="1274950797"/>
                    </a:ext>
                  </a:extLst>
                </a:gridCol>
              </a:tblGrid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Key name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Comments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8137604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venID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requested VEN ID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992523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requestID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request identifier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1743974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registrationID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registration identifier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808905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70C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service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message type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25864425"/>
                  </a:ext>
                </a:extLst>
              </a:tr>
            </a:tbl>
          </a:graphicData>
        </a:graphic>
      </p:graphicFrame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DF1A2E0D-4006-49E5-9C87-5EB76F24A9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6545500"/>
              </p:ext>
            </p:extLst>
          </p:nvPr>
        </p:nvGraphicFramePr>
        <p:xfrm>
          <a:off x="826867" y="4509120"/>
          <a:ext cx="3708400" cy="1495425"/>
        </p:xfrm>
        <a:graphic>
          <a:graphicData uri="http://schemas.openxmlformats.org/drawingml/2006/table">
            <a:tbl>
              <a:tblPr/>
              <a:tblGrid>
                <a:gridCol w="1485900">
                  <a:extLst>
                    <a:ext uri="{9D8B030D-6E8A-4147-A177-3AD203B41FA5}">
                      <a16:colId xmlns:a16="http://schemas.microsoft.com/office/drawing/2014/main" val="3825664419"/>
                    </a:ext>
                  </a:extLst>
                </a:gridCol>
                <a:gridCol w="2222500">
                  <a:extLst>
                    <a:ext uri="{9D8B030D-6E8A-4147-A177-3AD203B41FA5}">
                      <a16:colId xmlns:a16="http://schemas.microsoft.com/office/drawing/2014/main" val="1747519442"/>
                    </a:ext>
                  </a:extLst>
                </a:gridCol>
              </a:tblGrid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Key name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Comments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9109620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venID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requested VEN ID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9044708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requestID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request identifier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5948958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responseCode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response code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456157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responseDescription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 of response code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108930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registrationID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registration identifier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0974357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70C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service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message type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049647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9190685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241901" y="343366"/>
            <a:ext cx="8929750" cy="838200"/>
          </a:xfrm>
        </p:spPr>
        <p:txBody>
          <a:bodyPr/>
          <a:lstStyle/>
          <a:p>
            <a:r>
              <a:rPr lang="en-US" altLang="ko-KR" sz="2800" b="1" dirty="0">
                <a:solidFill>
                  <a:schemeClr val="tx1"/>
                </a:solidFill>
              </a:rPr>
              <a:t>2. Profile : OpenADR 2.0b</a:t>
            </a:r>
            <a:br>
              <a:rPr lang="en-US" altLang="ko-KR" sz="2800" b="1" dirty="0">
                <a:solidFill>
                  <a:schemeClr val="tx1"/>
                </a:solidFill>
              </a:rPr>
            </a:br>
            <a:r>
              <a:rPr lang="en-US" altLang="ko-KR" sz="2800" b="1" dirty="0">
                <a:solidFill>
                  <a:schemeClr val="tx1"/>
                </a:solidFill>
              </a:rPr>
              <a:t>2.1 Services : EiRegistrationParty (</a:t>
            </a:r>
            <a:r>
              <a:rPr lang="en-US" altLang="ko-KR" sz="2800" b="1" dirty="0">
                <a:solidFill>
                  <a:schemeClr val="accent2"/>
                </a:solidFill>
              </a:rPr>
              <a:t>HTTP / XML</a:t>
            </a:r>
            <a:r>
              <a:rPr lang="en-US" altLang="ko-KR" sz="2800" b="1" dirty="0">
                <a:solidFill>
                  <a:schemeClr val="tx1"/>
                </a:solidFill>
              </a:rPr>
              <a:t>) </a:t>
            </a:r>
            <a:endParaRPr lang="ko-KR" altLang="en-US" sz="14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7C6F095-276F-4AD3-9842-1213BA0CC323}" type="slidenum">
              <a:rPr lang="ko-KR" altLang="en-US" smtClean="0">
                <a:solidFill>
                  <a:srgbClr val="000000"/>
                </a:solidFill>
              </a:rPr>
              <a:pPr>
                <a:defRPr/>
              </a:pPr>
              <a:t>76</a:t>
            </a:fld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492919" y="2423101"/>
            <a:ext cx="632003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/>
              <a:t>(5)    oadrCancelRegistration</a:t>
            </a:r>
          </a:p>
          <a:p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(6)    oadrCanceledPartyRegistration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92919" y="3072807"/>
            <a:ext cx="3898051" cy="3234320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txBody>
          <a:bodyPr wrap="square" lIns="108000" tIns="108000" rIns="108000" bIns="108000" rtlCol="0" anchor="ctr">
            <a:spAutoFit/>
          </a:bodyPr>
          <a:lstStyle/>
          <a:p>
            <a:r>
              <a:rPr lang="en-US" sz="1200" b="1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oadrCancelRegistration XML</a:t>
            </a:r>
            <a:r>
              <a:rPr lang="en-US" sz="120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{</a:t>
            </a:r>
            <a:endParaRPr lang="en-US" sz="1200" dirty="0"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</a:t>
            </a:r>
            <a:r>
              <a:rPr lang="en-US" altLang="ko-KR" sz="12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“</a:t>
            </a:r>
            <a:r>
              <a:rPr lang="en-US" sz="12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requestID": String,</a:t>
            </a:r>
          </a:p>
          <a:p>
            <a:r>
              <a:rPr lang="en-US" sz="120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“registrationID”: String,</a:t>
            </a:r>
          </a:p>
          <a:p>
            <a:r>
              <a:rPr lang="en-US" sz="120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“venID”: String</a:t>
            </a:r>
          </a:p>
          <a:p>
            <a:r>
              <a:rPr lang="en-US" sz="120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}</a:t>
            </a:r>
          </a:p>
          <a:p>
            <a:endParaRPr lang="en-US" sz="120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sz="70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sz="70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sz="110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sz="110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sz="110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sz="110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sz="120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sz="120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sz="120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sz="120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sz="120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/>
          <a:srcRect r="87903" b="54343"/>
          <a:stretch/>
        </p:blipFill>
        <p:spPr>
          <a:xfrm>
            <a:off x="2843808" y="2494429"/>
            <a:ext cx="1080120" cy="358240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4726090" y="3068960"/>
            <a:ext cx="3996429" cy="3218931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txBody>
          <a:bodyPr wrap="square" lIns="108000" tIns="108000" rIns="108000" bIns="108000" rtlCol="0" anchor="ctr">
            <a:spAutoFit/>
          </a:bodyPr>
          <a:lstStyle/>
          <a:p>
            <a:r>
              <a:rPr lang="en-US" altLang="ko-KR" sz="1050" b="1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oadrCanceledPartyRegistration XML</a:t>
            </a:r>
            <a:r>
              <a:rPr lang="en-US" altLang="ko-KR" sz="105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{</a:t>
            </a:r>
          </a:p>
          <a:p>
            <a:r>
              <a:rPr lang="en-US" altLang="ko-KR" sz="105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“venID": String,</a:t>
            </a:r>
          </a:p>
          <a:p>
            <a:r>
              <a:rPr lang="en-US" altLang="ko-KR" sz="105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“requestID": String,</a:t>
            </a:r>
          </a:p>
          <a:p>
            <a:r>
              <a:rPr lang="en-US" altLang="ko-KR" sz="105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“responseCode” : Integer,</a:t>
            </a:r>
          </a:p>
          <a:p>
            <a:r>
              <a:rPr lang="en-US" altLang="ko-KR" sz="105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“responseDescription”: String, </a:t>
            </a:r>
          </a:p>
          <a:p>
            <a:r>
              <a:rPr lang="en-US" altLang="ko-KR" sz="105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“registrationID”: String,  </a:t>
            </a:r>
          </a:p>
          <a:p>
            <a:r>
              <a:rPr lang="en-US" altLang="ko-KR" sz="105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}</a:t>
            </a:r>
          </a:p>
          <a:p>
            <a:endParaRPr lang="en-US" altLang="ko-KR" sz="90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altLang="ko-KR" sz="90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altLang="ko-KR" sz="90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altLang="ko-KR" sz="105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altLang="ko-KR" sz="105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altLang="ko-KR" sz="105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altLang="ko-KR" sz="105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altLang="ko-KR" sz="105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altLang="ko-KR" sz="105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altLang="ko-KR" sz="105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altLang="ko-KR" sz="105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altLang="ko-KR" sz="105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492919" y="1406100"/>
            <a:ext cx="8229600" cy="1023300"/>
            <a:chOff x="492919" y="1406100"/>
            <a:chExt cx="8229600" cy="1023300"/>
          </a:xfrm>
        </p:grpSpPr>
        <p:sp>
          <p:nvSpPr>
            <p:cNvPr id="12" name="직사각형 11"/>
            <p:cNvSpPr/>
            <p:nvPr/>
          </p:nvSpPr>
          <p:spPr bwMode="auto">
            <a:xfrm>
              <a:off x="492919" y="1406100"/>
              <a:ext cx="8229600" cy="1023300"/>
            </a:xfrm>
            <a:prstGeom prst="rect">
              <a:avLst/>
            </a:prstGeom>
            <a:solidFill>
              <a:schemeClr val="bg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232105" y="1605734"/>
              <a:ext cx="1172116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VEN</a:t>
              </a:r>
              <a:br>
                <a:rPr lang="en-US" altLang="ko-KR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</a:br>
              <a:r>
                <a:rPr lang="en-US" altLang="ko-KR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(192.168.1.101)</a:t>
              </a:r>
            </a:p>
          </p:txBody>
        </p:sp>
        <p:cxnSp>
          <p:nvCxnSpPr>
            <p:cNvPr id="14" name="직선 화살표 연결선 13"/>
            <p:cNvCxnSpPr/>
            <p:nvPr/>
          </p:nvCxnSpPr>
          <p:spPr bwMode="auto">
            <a:xfrm>
              <a:off x="2195737" y="1844824"/>
              <a:ext cx="4707807" cy="0"/>
            </a:xfrm>
            <a:prstGeom prst="straightConnector1">
              <a:avLst/>
            </a:prstGeom>
            <a:solidFill>
              <a:schemeClr val="accent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arrow" w="med" len="med"/>
              <a:tailEnd type="none"/>
            </a:ln>
            <a:effectLst/>
          </p:spPr>
        </p:cxnSp>
        <p:sp>
          <p:nvSpPr>
            <p:cNvPr id="16" name="TextBox 15"/>
            <p:cNvSpPr txBox="1"/>
            <p:nvPr/>
          </p:nvSpPr>
          <p:spPr>
            <a:xfrm>
              <a:off x="826867" y="1567266"/>
              <a:ext cx="1018227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VTN</a:t>
              </a:r>
            </a:p>
            <a:p>
              <a:pPr algn="ctr"/>
              <a:r>
                <a:rPr lang="en-US" altLang="ko-KR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(192.168.1.2)</a:t>
              </a:r>
            </a:p>
          </p:txBody>
        </p:sp>
        <p:cxnSp>
          <p:nvCxnSpPr>
            <p:cNvPr id="17" name="직선 화살표 연결선 16"/>
            <p:cNvCxnSpPr/>
            <p:nvPr/>
          </p:nvCxnSpPr>
          <p:spPr bwMode="auto">
            <a:xfrm flipH="1">
              <a:off x="2195736" y="2276872"/>
              <a:ext cx="4707808" cy="0"/>
            </a:xfrm>
            <a:prstGeom prst="straightConnector1">
              <a:avLst/>
            </a:prstGeom>
            <a:solidFill>
              <a:schemeClr val="accent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arrow" w="med" len="med"/>
              <a:tailEnd type="none"/>
            </a:ln>
            <a:effectLst/>
          </p:spPr>
        </p:cxnSp>
      </p:grpSp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2"/>
          <a:srcRect l="21775" t="-1242" r="65322" b="54343"/>
          <a:stretch/>
        </p:blipFill>
        <p:spPr>
          <a:xfrm>
            <a:off x="3914665" y="2494429"/>
            <a:ext cx="1152128" cy="352910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2"/>
          <a:srcRect l="53226" r="2763" b="54343"/>
          <a:stretch/>
        </p:blipFill>
        <p:spPr>
          <a:xfrm>
            <a:off x="4962774" y="2494429"/>
            <a:ext cx="3929706" cy="343561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2790770" y="1412776"/>
            <a:ext cx="3581430" cy="43088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POST 	: /OpenADR2/Simple/2.0b/EiRegisterParty </a:t>
            </a:r>
          </a:p>
          <a:p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Payload 	:  (5) oadrCancelPartyRegistration</a:t>
            </a:r>
            <a:endParaRPr lang="ko-KR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790770" y="1844824"/>
            <a:ext cx="3172663" cy="43088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Response	: HTTP 200 OK</a:t>
            </a:r>
          </a:p>
          <a:p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Payload	:  (6) oadrCanceledPartyRegistration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8767" y="4370046"/>
            <a:ext cx="2695561" cy="187171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561" y="4307590"/>
            <a:ext cx="3505072" cy="1934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03981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F13F5CC-B8E9-482F-A016-6EE14B7359EE}" type="slidenum">
              <a:rPr lang="ko-KR" altLang="en-US" smtClean="0"/>
              <a:pPr/>
              <a:t>77</a:t>
            </a:fld>
            <a:endParaRPr lang="ko-KR" altLang="en-US"/>
          </a:p>
        </p:txBody>
      </p:sp>
      <p:sp>
        <p:nvSpPr>
          <p:cNvPr id="6" name="标题 1"/>
          <p:cNvSpPr txBox="1">
            <a:spLocks/>
          </p:cNvSpPr>
          <p:nvPr/>
        </p:nvSpPr>
        <p:spPr bwMode="auto">
          <a:xfrm>
            <a:off x="214282" y="2571752"/>
            <a:ext cx="8743984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200" b="1" kern="0" dirty="0">
                <a:ea typeface="굴림" pitchFamily="50" charset="-127"/>
              </a:rPr>
              <a:t>OpenADR 2.0b</a:t>
            </a:r>
            <a:endParaRPr lang="zh-CN" altLang="en-US" sz="3200" b="1" kern="0" dirty="0"/>
          </a:p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altLang="ko-KR" sz="3200" b="1" kern="0" dirty="0"/>
          </a:p>
          <a:p>
            <a:pPr marL="514350" indent="-514350" algn="ctr" eaLnBrk="0" fontAlgn="base" latinLnBrk="0" hangingPunct="0">
              <a:spcBef>
                <a:spcPct val="0"/>
              </a:spcBef>
              <a:spcAft>
                <a:spcPct val="0"/>
              </a:spcAft>
              <a:buAutoNum type="arabicParenBoth"/>
              <a:defRPr/>
            </a:pPr>
            <a:r>
              <a:rPr lang="en-US" altLang="ko-KR" sz="3200" b="1" kern="0" dirty="0"/>
              <a:t>EiRegistrationParty</a:t>
            </a:r>
          </a:p>
          <a:p>
            <a:pPr marL="514350" indent="-514350" algn="ctr" eaLnBrk="0" fontAlgn="base" latinLnBrk="0" hangingPunct="0">
              <a:spcBef>
                <a:spcPct val="0"/>
              </a:spcBef>
              <a:spcAft>
                <a:spcPct val="0"/>
              </a:spcAft>
              <a:buAutoNum type="arabicParenBoth"/>
              <a:defRPr/>
            </a:pPr>
            <a:endParaRPr lang="en-US" altLang="ko-KR" sz="3200" b="1" kern="0" dirty="0"/>
          </a:p>
          <a:p>
            <a:pPr marL="2743200" lvl="5" indent="-457200" eaLnBrk="0" fontAlgn="base" latinLnBrk="0" hangingPunct="0">
              <a:spcBef>
                <a:spcPct val="0"/>
              </a:spcBef>
              <a:spcAft>
                <a:spcPct val="0"/>
              </a:spcAft>
              <a:buFontTx/>
              <a:buChar char="-"/>
              <a:defRPr/>
            </a:pPr>
            <a:r>
              <a:rPr lang="en-US" altLang="ko-KR" sz="2400" b="1" kern="0" dirty="0"/>
              <a:t>HTTP / XML</a:t>
            </a:r>
          </a:p>
          <a:p>
            <a:pPr marL="2743200" lvl="5" indent="-457200" eaLnBrk="0" fontAlgn="base" latinLnBrk="0" hangingPunct="0">
              <a:spcBef>
                <a:spcPct val="0"/>
              </a:spcBef>
              <a:spcAft>
                <a:spcPct val="0"/>
              </a:spcAft>
              <a:buFontTx/>
              <a:buChar char="-"/>
              <a:defRPr/>
            </a:pPr>
            <a:r>
              <a:rPr lang="en-US" altLang="ko-KR" sz="2400" b="1" kern="0" dirty="0">
                <a:solidFill>
                  <a:schemeClr val="accent2"/>
                </a:solidFill>
              </a:rPr>
              <a:t>CoAP / JSON</a:t>
            </a:r>
          </a:p>
          <a:p>
            <a:pPr marL="2743200" lvl="5" indent="-457200" eaLnBrk="0" fontAlgn="base" latinLnBrk="0" hangingPunct="0">
              <a:spcBef>
                <a:spcPct val="0"/>
              </a:spcBef>
              <a:spcAft>
                <a:spcPct val="0"/>
              </a:spcAft>
              <a:buFontTx/>
              <a:buChar char="-"/>
              <a:defRPr/>
            </a:pPr>
            <a:r>
              <a:rPr lang="en-US" altLang="ko-KR" sz="2400" b="1" kern="0" dirty="0"/>
              <a:t>MQTT / JSON</a:t>
            </a:r>
          </a:p>
        </p:txBody>
      </p:sp>
    </p:spTree>
    <p:extLst>
      <p:ext uri="{BB962C8B-B14F-4D97-AF65-F5344CB8AC3E}">
        <p14:creationId xmlns:p14="http://schemas.microsoft.com/office/powerpoint/2010/main" val="280910106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제목 2"/>
          <p:cNvSpPr>
            <a:spLocks noGrp="1"/>
          </p:cNvSpPr>
          <p:nvPr>
            <p:ph type="title"/>
          </p:nvPr>
        </p:nvSpPr>
        <p:spPr>
          <a:xfrm>
            <a:off x="28604" y="233346"/>
            <a:ext cx="8686800" cy="838200"/>
          </a:xfrm>
          <a:noFill/>
        </p:spPr>
        <p:txBody>
          <a:bodyPr/>
          <a:lstStyle/>
          <a:p>
            <a:pPr lvl="0">
              <a:defRPr/>
            </a:pPr>
            <a:r>
              <a:rPr lang="en-US" altLang="ko-KR" b="1" dirty="0">
                <a:solidFill>
                  <a:schemeClr val="tx1"/>
                </a:solidFill>
              </a:rPr>
              <a:t>2. Profile : OpenADR 2.0b</a:t>
            </a:r>
            <a:br>
              <a:rPr lang="en-US" altLang="ko-KR" b="1" dirty="0">
                <a:solidFill>
                  <a:schemeClr val="tx1"/>
                </a:solidFill>
              </a:rPr>
            </a:br>
            <a:r>
              <a:rPr lang="en-US" altLang="ko-KR" sz="2400" b="1" dirty="0">
                <a:solidFill>
                  <a:schemeClr val="tx1"/>
                </a:solidFill>
              </a:rPr>
              <a:t>2.1 Services : EiRegistrationParty (</a:t>
            </a:r>
            <a:r>
              <a:rPr lang="en-US" altLang="ko-KR" sz="2400" b="1" dirty="0">
                <a:solidFill>
                  <a:schemeClr val="accent2"/>
                </a:solidFill>
              </a:rPr>
              <a:t>CoAP / JSON</a:t>
            </a:r>
            <a:r>
              <a:rPr lang="en-US" altLang="ko-KR" sz="2400" b="1" dirty="0">
                <a:solidFill>
                  <a:schemeClr val="tx1"/>
                </a:solidFill>
              </a:rPr>
              <a:t>)</a:t>
            </a:r>
            <a:endParaRPr lang="en-US" altLang="zh-CN" sz="2400" b="1" dirty="0"/>
          </a:p>
        </p:txBody>
      </p:sp>
      <p:sp>
        <p:nvSpPr>
          <p:cNvPr id="161" name="직사각형 160"/>
          <p:cNvSpPr/>
          <p:nvPr/>
        </p:nvSpPr>
        <p:spPr>
          <a:xfrm>
            <a:off x="611561" y="1484784"/>
            <a:ext cx="1512707" cy="5937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VEN</a:t>
            </a:r>
            <a:endParaRPr lang="ko-KR" alt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2" name="직사각형 161"/>
          <p:cNvSpPr/>
          <p:nvPr/>
        </p:nvSpPr>
        <p:spPr>
          <a:xfrm>
            <a:off x="6947725" y="1484784"/>
            <a:ext cx="1512707" cy="5937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VTN</a:t>
            </a:r>
            <a:endParaRPr lang="ko-KR" alt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63" name="직선 연결선 162"/>
          <p:cNvCxnSpPr/>
          <p:nvPr/>
        </p:nvCxnSpPr>
        <p:spPr>
          <a:xfrm>
            <a:off x="1367917" y="2078530"/>
            <a:ext cx="0" cy="43027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직선 연결선 189"/>
          <p:cNvCxnSpPr/>
          <p:nvPr/>
        </p:nvCxnSpPr>
        <p:spPr>
          <a:xfrm>
            <a:off x="7704081" y="2078530"/>
            <a:ext cx="0" cy="43027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/>
          <p:cNvCxnSpPr/>
          <p:nvPr/>
        </p:nvCxnSpPr>
        <p:spPr>
          <a:xfrm>
            <a:off x="1367910" y="2569510"/>
            <a:ext cx="633617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직선 화살표 연결선 191"/>
          <p:cNvCxnSpPr/>
          <p:nvPr/>
        </p:nvCxnSpPr>
        <p:spPr>
          <a:xfrm>
            <a:off x="1367910" y="3134709"/>
            <a:ext cx="6336171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TextBox 200"/>
          <p:cNvSpPr txBox="1"/>
          <p:nvPr/>
        </p:nvSpPr>
        <p:spPr>
          <a:xfrm>
            <a:off x="2395923" y="1988839"/>
            <a:ext cx="4273927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PUT 	: /OpenADR/</a:t>
            </a:r>
            <a:r>
              <a:rPr lang="en-US" altLang="ko-KR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VTNID1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/2.0b/</a:t>
            </a:r>
            <a:r>
              <a:rPr lang="en-US" altLang="ko-K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EiRegisterParty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Payload 	: oadrQueryRegistration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0" name="TextBox 209"/>
          <p:cNvSpPr txBox="1"/>
          <p:nvPr/>
        </p:nvSpPr>
        <p:spPr>
          <a:xfrm>
            <a:off x="2395923" y="2599747"/>
            <a:ext cx="3461204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Response	: 2.05 Content</a:t>
            </a:r>
          </a:p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Payload	: oadrCreatedPartyRegistration</a:t>
            </a:r>
          </a:p>
          <a:p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11" name="직선 화살표 연결선 210"/>
          <p:cNvCxnSpPr/>
          <p:nvPr/>
        </p:nvCxnSpPr>
        <p:spPr>
          <a:xfrm>
            <a:off x="1367909" y="4028250"/>
            <a:ext cx="633617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직선 화살표 연결선 211"/>
          <p:cNvCxnSpPr/>
          <p:nvPr/>
        </p:nvCxnSpPr>
        <p:spPr>
          <a:xfrm>
            <a:off x="1367909" y="4593449"/>
            <a:ext cx="6336171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3" name="TextBox 212"/>
          <p:cNvSpPr txBox="1"/>
          <p:nvPr/>
        </p:nvSpPr>
        <p:spPr>
          <a:xfrm>
            <a:off x="2395922" y="3447579"/>
            <a:ext cx="4273927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PUT 	: /OpenADR/</a:t>
            </a:r>
            <a:r>
              <a:rPr lang="en-US" altLang="ko-KR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VTNID1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/2.0b/</a:t>
            </a:r>
            <a:r>
              <a:rPr lang="en-US" altLang="ko-K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EiRegisterParty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Payload 	: </a:t>
            </a:r>
            <a:r>
              <a:rPr lang="en-US" altLang="ko-K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oadrCreatePartyRegistration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4" name="TextBox 213"/>
          <p:cNvSpPr txBox="1"/>
          <p:nvPr/>
        </p:nvSpPr>
        <p:spPr>
          <a:xfrm>
            <a:off x="2395922" y="4058487"/>
            <a:ext cx="3337773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Response	: 2.05 Content</a:t>
            </a:r>
          </a:p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Payload	: oadrCreatedPartyRegistration</a:t>
            </a:r>
          </a:p>
          <a:p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19" name="직선 화살표 연결선 218"/>
          <p:cNvCxnSpPr/>
          <p:nvPr/>
        </p:nvCxnSpPr>
        <p:spPr>
          <a:xfrm>
            <a:off x="1367909" y="5665855"/>
            <a:ext cx="633617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직선 화살표 연결선 219"/>
          <p:cNvCxnSpPr/>
          <p:nvPr/>
        </p:nvCxnSpPr>
        <p:spPr>
          <a:xfrm>
            <a:off x="1367909" y="6231054"/>
            <a:ext cx="6336171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1" name="TextBox 220"/>
          <p:cNvSpPr txBox="1"/>
          <p:nvPr/>
        </p:nvSpPr>
        <p:spPr>
          <a:xfrm>
            <a:off x="2395922" y="5085184"/>
            <a:ext cx="4273927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PUT	: /OpenADR/</a:t>
            </a:r>
            <a:r>
              <a:rPr lang="en-US" altLang="ko-KR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VTNID1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/2.0b/</a:t>
            </a:r>
            <a:r>
              <a:rPr lang="en-US" altLang="ko-K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EiRegisterParty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Payload 	: oadrCancelPartyRegistration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2" name="TextBox 221"/>
          <p:cNvSpPr txBox="1"/>
          <p:nvPr/>
        </p:nvSpPr>
        <p:spPr>
          <a:xfrm>
            <a:off x="2395922" y="5696092"/>
            <a:ext cx="3448380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Response	: 2.05 Content </a:t>
            </a:r>
          </a:p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Payload	: oadrCanceledPartyRegistration</a:t>
            </a:r>
          </a:p>
          <a:p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3" name="물결 222"/>
          <p:cNvSpPr/>
          <p:nvPr/>
        </p:nvSpPr>
        <p:spPr bwMode="auto">
          <a:xfrm>
            <a:off x="1367910" y="4735926"/>
            <a:ext cx="6336170" cy="277250"/>
          </a:xfrm>
          <a:prstGeom prst="wave">
            <a:avLst/>
          </a:prstGeom>
          <a:solidFill>
            <a:srgbClr val="FFFFD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3083755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241901" y="343366"/>
            <a:ext cx="8929750" cy="838200"/>
          </a:xfrm>
        </p:spPr>
        <p:txBody>
          <a:bodyPr/>
          <a:lstStyle/>
          <a:p>
            <a:r>
              <a:rPr lang="en-US" altLang="ko-KR" sz="2800" b="1" dirty="0">
                <a:solidFill>
                  <a:schemeClr val="tx1"/>
                </a:solidFill>
              </a:rPr>
              <a:t>2. Profile : OpenADR 2.0b</a:t>
            </a:r>
            <a:br>
              <a:rPr lang="en-US" altLang="ko-KR" sz="2800" b="1" dirty="0">
                <a:solidFill>
                  <a:schemeClr val="tx1"/>
                </a:solidFill>
              </a:rPr>
            </a:br>
            <a:r>
              <a:rPr lang="en-US" altLang="ko-KR" sz="2800" b="1" dirty="0">
                <a:solidFill>
                  <a:schemeClr val="tx1"/>
                </a:solidFill>
              </a:rPr>
              <a:t>2.1 Services : EiRegistrationParty (</a:t>
            </a:r>
            <a:r>
              <a:rPr lang="en-US" altLang="ko-KR" sz="2800" b="1" dirty="0">
                <a:solidFill>
                  <a:schemeClr val="accent2"/>
                </a:solidFill>
              </a:rPr>
              <a:t>CoAP / JSON</a:t>
            </a:r>
            <a:r>
              <a:rPr lang="en-US" altLang="ko-KR" sz="2800" b="1" dirty="0">
                <a:solidFill>
                  <a:schemeClr val="tx1"/>
                </a:solidFill>
              </a:rPr>
              <a:t>)</a:t>
            </a:r>
            <a:endParaRPr lang="ko-KR" altLang="en-US" sz="14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7C6F095-276F-4AD3-9842-1213BA0CC323}" type="slidenum">
              <a:rPr lang="ko-KR" altLang="en-US" smtClean="0">
                <a:solidFill>
                  <a:srgbClr val="000000"/>
                </a:solidFill>
              </a:rPr>
              <a:pPr>
                <a:defRPr/>
              </a:pPr>
              <a:t>79</a:t>
            </a:fld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492919" y="2423101"/>
            <a:ext cx="632003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arenBoth"/>
            </a:pPr>
            <a:r>
              <a:rPr lang="en-US" altLang="ko-KR" sz="1200" dirty="0"/>
              <a:t>QueryRegistration</a:t>
            </a:r>
          </a:p>
          <a:p>
            <a:pPr marL="342900" indent="-342900">
              <a:buAutoNum type="arabicParenBoth"/>
            </a:pP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CreatedPartyRegistration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44974" y="2929589"/>
            <a:ext cx="8209332" cy="1326105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txBody>
          <a:bodyPr wrap="square" lIns="108000" tIns="108000" rIns="108000" bIns="108000" rtlCol="0" anchor="ctr">
            <a:spAutoFit/>
          </a:bodyPr>
          <a:lstStyle/>
          <a:p>
            <a:r>
              <a:rPr lang="en-US" altLang="ko-KR" sz="1200" b="1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oadrQueryRegistration JSON</a:t>
            </a:r>
            <a:r>
              <a:rPr lang="en-US" altLang="ko-KR" sz="120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{</a:t>
            </a:r>
            <a:endParaRPr lang="en-US" altLang="ko-KR" sz="1200" dirty="0"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r>
              <a:rPr lang="en-US" altLang="ko-KR" sz="12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“requestID": String,</a:t>
            </a:r>
          </a:p>
          <a:p>
            <a:r>
              <a:rPr lang="en-US" altLang="ko-KR" sz="1200" dirty="0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“service” : String,</a:t>
            </a:r>
          </a:p>
          <a:p>
            <a:r>
              <a:rPr lang="en-US" altLang="ko-KR" sz="1200" dirty="0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“venID” : String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}</a:t>
            </a:r>
          </a:p>
          <a:p>
            <a:endParaRPr lang="en-US" altLang="ko-KR" sz="120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492919" y="1406100"/>
            <a:ext cx="8229600" cy="1023300"/>
            <a:chOff x="492919" y="1406100"/>
            <a:chExt cx="8229600" cy="1023300"/>
          </a:xfrm>
        </p:grpSpPr>
        <p:sp>
          <p:nvSpPr>
            <p:cNvPr id="12" name="직사각형 11"/>
            <p:cNvSpPr/>
            <p:nvPr/>
          </p:nvSpPr>
          <p:spPr bwMode="auto">
            <a:xfrm>
              <a:off x="492919" y="1406100"/>
              <a:ext cx="8229600" cy="1023300"/>
            </a:xfrm>
            <a:prstGeom prst="rect">
              <a:avLst/>
            </a:prstGeom>
            <a:solidFill>
              <a:schemeClr val="bg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232105" y="1605734"/>
              <a:ext cx="1172116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VEN</a:t>
              </a:r>
              <a:br>
                <a:rPr lang="en-US" altLang="ko-KR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</a:br>
              <a:r>
                <a:rPr lang="en-US" altLang="ko-KR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(192.168.1.101)</a:t>
              </a:r>
            </a:p>
          </p:txBody>
        </p:sp>
        <p:cxnSp>
          <p:nvCxnSpPr>
            <p:cNvPr id="14" name="직선 화살표 연결선 13"/>
            <p:cNvCxnSpPr/>
            <p:nvPr/>
          </p:nvCxnSpPr>
          <p:spPr bwMode="auto">
            <a:xfrm>
              <a:off x="2195737" y="1844824"/>
              <a:ext cx="4707807" cy="0"/>
            </a:xfrm>
            <a:prstGeom prst="straightConnector1">
              <a:avLst/>
            </a:prstGeom>
            <a:solidFill>
              <a:schemeClr val="accent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arrow" w="med" len="med"/>
              <a:tailEnd type="none"/>
            </a:ln>
            <a:effectLst/>
          </p:spPr>
        </p:cxnSp>
        <p:sp>
          <p:nvSpPr>
            <p:cNvPr id="16" name="TextBox 15"/>
            <p:cNvSpPr txBox="1"/>
            <p:nvPr/>
          </p:nvSpPr>
          <p:spPr>
            <a:xfrm>
              <a:off x="826867" y="1567266"/>
              <a:ext cx="1018227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VTN</a:t>
              </a:r>
            </a:p>
            <a:p>
              <a:pPr algn="ctr"/>
              <a:r>
                <a:rPr lang="en-US" altLang="ko-KR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(192.168.1.2)</a:t>
              </a:r>
            </a:p>
          </p:txBody>
        </p:sp>
        <p:cxnSp>
          <p:nvCxnSpPr>
            <p:cNvPr id="17" name="직선 화살표 연결선 16"/>
            <p:cNvCxnSpPr/>
            <p:nvPr/>
          </p:nvCxnSpPr>
          <p:spPr bwMode="auto">
            <a:xfrm flipH="1">
              <a:off x="2195736" y="2276872"/>
              <a:ext cx="4707808" cy="0"/>
            </a:xfrm>
            <a:prstGeom prst="straightConnector1">
              <a:avLst/>
            </a:prstGeom>
            <a:solidFill>
              <a:schemeClr val="accent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arrow" w="med" len="med"/>
              <a:tailEnd type="none"/>
            </a:ln>
            <a:effectLst/>
          </p:spPr>
        </p:cxnSp>
      </p:grpSp>
      <p:sp>
        <p:nvSpPr>
          <p:cNvPr id="19" name="TextBox 18"/>
          <p:cNvSpPr txBox="1"/>
          <p:nvPr/>
        </p:nvSpPr>
        <p:spPr>
          <a:xfrm>
            <a:off x="2790770" y="1413937"/>
            <a:ext cx="3557384" cy="43088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PUT 	: /OpenADR/</a:t>
            </a:r>
            <a:r>
              <a:rPr lang="en-US" altLang="ko-KR" sz="11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VTNID1</a:t>
            </a:r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/2.0b/</a:t>
            </a:r>
            <a:r>
              <a:rPr lang="en-US" altLang="ko-KR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EiRegisterParty</a:t>
            </a:r>
            <a:endParaRPr lang="en-US" altLang="ko-KR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Payload 	: oadrQueryRegistration</a:t>
            </a:r>
            <a:endParaRPr lang="ko-KR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800057" y="1844824"/>
            <a:ext cx="2852063" cy="43088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Response	: 2.05 Content</a:t>
            </a:r>
          </a:p>
          <a:p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Payload	: oadrCreatedPartyRegistration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964488" y="144186"/>
            <a:ext cx="115929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>
                <a:solidFill>
                  <a:srgbClr val="FF0000"/>
                </a:solidFill>
              </a:rPr>
              <a:t>빼야할</a:t>
            </a:r>
            <a:r>
              <a:rPr lang="ko-KR" altLang="en-US" b="1" dirty="0">
                <a:solidFill>
                  <a:srgbClr val="FF0000"/>
                </a:solidFill>
              </a:rPr>
              <a:t> 것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ko-KR" altLang="en-US" b="1" dirty="0">
                <a:solidFill>
                  <a:schemeClr val="accent2"/>
                </a:solidFill>
              </a:rPr>
              <a:t>추가할 것</a:t>
            </a:r>
            <a:endParaRPr lang="en-US" altLang="ko-KR" b="1" dirty="0">
              <a:solidFill>
                <a:schemeClr val="accent2"/>
              </a:solidFill>
            </a:endParaRPr>
          </a:p>
          <a:p>
            <a:r>
              <a:rPr lang="ko-KR" altLang="en-US" b="1" dirty="0">
                <a:solidFill>
                  <a:schemeClr val="accent1"/>
                </a:solidFill>
              </a:rPr>
              <a:t>수정 필요</a:t>
            </a: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0545" y="3033428"/>
            <a:ext cx="4993072" cy="1103784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3"/>
          <a:srcRect t="21854"/>
          <a:stretch/>
        </p:blipFill>
        <p:spPr>
          <a:xfrm>
            <a:off x="2551533" y="6099745"/>
            <a:ext cx="5984579" cy="372861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4"/>
          <a:srcRect l="17717" t="-2314" b="51200"/>
          <a:stretch/>
        </p:blipFill>
        <p:spPr>
          <a:xfrm>
            <a:off x="2940771" y="2450190"/>
            <a:ext cx="5587974" cy="403678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444974" y="4391985"/>
            <a:ext cx="8280271" cy="2157102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txBody>
          <a:bodyPr wrap="square" lIns="108000" tIns="108000" rIns="108000" bIns="108000" rtlCol="0" anchor="ctr">
            <a:spAutoFit/>
          </a:bodyPr>
          <a:lstStyle/>
          <a:p>
            <a:r>
              <a:rPr lang="en-US" altLang="ko-KR" sz="1050" b="1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oadrCreatedPartyRegistration JSON</a:t>
            </a:r>
            <a:r>
              <a:rPr lang="en-US" altLang="ko-KR" sz="105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{</a:t>
            </a:r>
          </a:p>
          <a:p>
            <a:r>
              <a:rPr lang="en-US" altLang="ko-KR" sz="105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“venID": String,</a:t>
            </a:r>
          </a:p>
          <a:p>
            <a:r>
              <a:rPr lang="en-US" altLang="ko-KR" sz="105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“vtnID”: String,</a:t>
            </a:r>
          </a:p>
          <a:p>
            <a:r>
              <a:rPr lang="en-US" altLang="ko-KR" sz="105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“requestID": String,</a:t>
            </a:r>
          </a:p>
          <a:p>
            <a:r>
              <a:rPr lang="en-US" altLang="ko-KR" sz="105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“duration” : Integer,</a:t>
            </a:r>
          </a:p>
          <a:p>
            <a:r>
              <a:rPr lang="en-US" altLang="ko-KR" sz="105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“responseCode” : Integer,</a:t>
            </a:r>
          </a:p>
          <a:p>
            <a:r>
              <a:rPr lang="en-US" altLang="ko-KR" sz="105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“responseDescription”: String,</a:t>
            </a:r>
          </a:p>
          <a:p>
            <a:r>
              <a:rPr lang="en-US" altLang="ko-KR" sz="105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“registrationID” :  String,</a:t>
            </a:r>
          </a:p>
          <a:p>
            <a:r>
              <a:rPr lang="en-US" altLang="ko-KR" sz="105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</a:t>
            </a:r>
            <a:r>
              <a:rPr lang="en-US" altLang="ko-KR" sz="1050" b="1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oadrProfile</a:t>
            </a:r>
            <a:r>
              <a:rPr lang="en-US" altLang="ko-KR" sz="105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” : Array,</a:t>
            </a:r>
          </a:p>
          <a:p>
            <a:r>
              <a:rPr lang="en-US" altLang="ko-KR" sz="105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</a:t>
            </a:r>
            <a:r>
              <a:rPr lang="en-US" altLang="ko-KR" sz="1050" dirty="0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“service” : String</a:t>
            </a:r>
          </a:p>
          <a:p>
            <a:r>
              <a:rPr lang="en-US" altLang="ko-KR" sz="105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}</a:t>
            </a:r>
          </a:p>
          <a:p>
            <a:endParaRPr lang="en-US" altLang="ko-KR" sz="105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147438" y="4668933"/>
            <a:ext cx="1741181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b="1" dirty="0"/>
              <a:t>oadrProfile</a:t>
            </a:r>
            <a:r>
              <a:rPr lang="en-US" altLang="ko-KR" sz="1000" dirty="0"/>
              <a:t> Array{</a:t>
            </a:r>
          </a:p>
          <a:p>
            <a:r>
              <a:rPr lang="en-US" altLang="ko-KR" sz="1000" dirty="0"/>
              <a:t>   “</a:t>
            </a:r>
            <a:r>
              <a:rPr lang="en-US" altLang="ko-KR" sz="1000" b="1" dirty="0"/>
              <a:t>oadrTransports</a:t>
            </a:r>
            <a:r>
              <a:rPr lang="en-US" altLang="ko-KR" sz="1000" dirty="0"/>
              <a:t>”: Array,</a:t>
            </a:r>
          </a:p>
          <a:p>
            <a:r>
              <a:rPr lang="en-US" altLang="ko-KR" sz="1000" dirty="0"/>
              <a:t>   “oadrProfileName”: String</a:t>
            </a:r>
          </a:p>
          <a:p>
            <a:r>
              <a:rPr lang="en-US" altLang="ko-KR" sz="1000" dirty="0"/>
              <a:t>}</a:t>
            </a:r>
            <a:endParaRPr lang="ko-KR" altLang="en-US" sz="1000" dirty="0"/>
          </a:p>
        </p:txBody>
      </p:sp>
      <p:sp>
        <p:nvSpPr>
          <p:cNvPr id="24" name="TextBox 23"/>
          <p:cNvSpPr txBox="1"/>
          <p:nvPr/>
        </p:nvSpPr>
        <p:spPr>
          <a:xfrm>
            <a:off x="3059832" y="5494876"/>
            <a:ext cx="1741182" cy="53860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b="1" dirty="0"/>
              <a:t>oadrTransports</a:t>
            </a:r>
            <a:r>
              <a:rPr lang="en-US" altLang="ko-KR" sz="1000" dirty="0"/>
              <a:t> Array{</a:t>
            </a:r>
          </a:p>
          <a:p>
            <a:r>
              <a:rPr lang="en-US" altLang="ko-KR" sz="900" dirty="0"/>
              <a:t>   “oadrTransportName”: String,</a:t>
            </a:r>
          </a:p>
          <a:p>
            <a:r>
              <a:rPr lang="en-US" altLang="ko-KR" sz="1000" dirty="0"/>
              <a:t>}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9994826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1. Smart Home Energy Framework : </a:t>
            </a:r>
            <a:br>
              <a:rPr lang="en-US" altLang="ko-KR" b="1" dirty="0"/>
            </a:br>
            <a:r>
              <a:rPr lang="en-US" altLang="ko-KR" sz="2400" b="1" dirty="0"/>
              <a:t>1.1.2</a:t>
            </a:r>
            <a:r>
              <a:rPr lang="en-US" altLang="ko-KR" sz="1600" b="1" dirty="0"/>
              <a:t> </a:t>
            </a:r>
            <a:r>
              <a:rPr lang="en-US" altLang="ko-KR" sz="2400" b="1" dirty="0"/>
              <a:t> Background </a:t>
            </a:r>
            <a:r>
              <a:rPr lang="ko-KR" altLang="en-US" sz="2400" b="1" dirty="0"/>
              <a:t>수요반응 </a:t>
            </a:r>
            <a:r>
              <a:rPr lang="en-US" altLang="ko-KR" sz="2400" b="1" dirty="0"/>
              <a:t>(3/3)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9BE45BE-B4D7-4BB7-AC35-5F2A3B291F7E}" type="slidenum">
              <a:rPr lang="ko-KR" altLang="en-US" smtClean="0"/>
              <a:pPr>
                <a:defRPr/>
              </a:pPr>
              <a:t>8</a:t>
            </a:fld>
            <a:r>
              <a:rPr lang="en-US" altLang="ko-KR"/>
              <a:t>/33</a:t>
            </a:r>
            <a:endParaRPr lang="ko-KR" altLang="en-US"/>
          </a:p>
        </p:txBody>
      </p:sp>
      <p:pic>
        <p:nvPicPr>
          <p:cNvPr id="164" name="그림 16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4217" y="4674769"/>
            <a:ext cx="1243879" cy="740713"/>
          </a:xfrm>
          <a:prstGeom prst="rect">
            <a:avLst/>
          </a:prstGeom>
        </p:spPr>
      </p:pic>
      <p:sp>
        <p:nvSpPr>
          <p:cNvPr id="2" name="AutoShape 2" descr="Skyline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14" name="그룹 13"/>
          <p:cNvGrpSpPr/>
          <p:nvPr/>
        </p:nvGrpSpPr>
        <p:grpSpPr>
          <a:xfrm>
            <a:off x="5203892" y="4320021"/>
            <a:ext cx="2626412" cy="1155320"/>
            <a:chOff x="122020" y="1931441"/>
            <a:chExt cx="2626412" cy="1930139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3972" y="2718834"/>
              <a:ext cx="540553" cy="607842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676185" y="2689866"/>
              <a:ext cx="755869" cy="714022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64972" y="2715755"/>
              <a:ext cx="451866" cy="686217"/>
            </a:xfrm>
            <a:prstGeom prst="rect">
              <a:avLst/>
            </a:prstGeom>
          </p:spPr>
        </p:pic>
        <p:grpSp>
          <p:nvGrpSpPr>
            <p:cNvPr id="12" name="그룹 11"/>
            <p:cNvGrpSpPr/>
            <p:nvPr/>
          </p:nvGrpSpPr>
          <p:grpSpPr>
            <a:xfrm>
              <a:off x="122020" y="1966531"/>
              <a:ext cx="2546332" cy="1895049"/>
              <a:chOff x="258358" y="3334150"/>
              <a:chExt cx="2546332" cy="1895049"/>
            </a:xfrm>
          </p:grpSpPr>
          <p:sp>
            <p:nvSpPr>
              <p:cNvPr id="9" name="모서리가 둥근 직사각형 8"/>
              <p:cNvSpPr/>
              <p:nvPr/>
            </p:nvSpPr>
            <p:spPr bwMode="auto">
              <a:xfrm>
                <a:off x="258358" y="3334150"/>
                <a:ext cx="2546332" cy="1895049"/>
              </a:xfrm>
              <a:prstGeom prst="roundRect">
                <a:avLst/>
              </a:prstGeom>
              <a:noFill/>
              <a:ln w="12699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굴림" pitchFamily="50" charset="-127"/>
                </a:endParaRPr>
              </a:p>
            </p:txBody>
          </p:sp>
          <p:cxnSp>
            <p:nvCxnSpPr>
              <p:cNvPr id="11" name="직선 연결선 10"/>
              <p:cNvCxnSpPr/>
              <p:nvPr/>
            </p:nvCxnSpPr>
            <p:spPr bwMode="auto">
              <a:xfrm>
                <a:off x="258358" y="3676340"/>
                <a:ext cx="2546332" cy="0"/>
              </a:xfrm>
              <a:prstGeom prst="line">
                <a:avLst/>
              </a:prstGeom>
              <a:solidFill>
                <a:schemeClr val="accent1"/>
              </a:solidFill>
              <a:ln w="12699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sp>
          <p:nvSpPr>
            <p:cNvPr id="13" name="TextBox 12"/>
            <p:cNvSpPr txBox="1"/>
            <p:nvPr/>
          </p:nvSpPr>
          <p:spPr>
            <a:xfrm>
              <a:off x="188116" y="1931441"/>
              <a:ext cx="25603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/>
                <a:t>소비자 </a:t>
              </a:r>
              <a:r>
                <a:rPr lang="en-US" altLang="ko-KR" sz="1200" dirty="0"/>
                <a:t>– </a:t>
              </a:r>
              <a:r>
                <a:rPr lang="ko-KR" altLang="en-US" sz="1200" dirty="0"/>
                <a:t>공장</a:t>
              </a:r>
              <a:r>
                <a:rPr lang="en-US" altLang="ko-KR" sz="1200" dirty="0"/>
                <a:t>, </a:t>
              </a:r>
              <a:r>
                <a:rPr lang="ko-KR" altLang="en-US" sz="1200" dirty="0"/>
                <a:t>빌딩</a:t>
              </a:r>
              <a:r>
                <a:rPr lang="en-US" altLang="ko-KR" sz="1200" dirty="0"/>
                <a:t>, </a:t>
              </a:r>
              <a:r>
                <a:rPr lang="ko-KR" altLang="en-US" sz="1200" dirty="0"/>
                <a:t>마트</a:t>
              </a:r>
              <a:r>
                <a:rPr lang="en-US" altLang="ko-KR" sz="1200" dirty="0"/>
                <a:t>, </a:t>
              </a:r>
              <a:r>
                <a:rPr lang="ko-KR" altLang="en-US" sz="1200" dirty="0"/>
                <a:t>아파트 등</a:t>
              </a:r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1399938" y="1753961"/>
            <a:ext cx="1947187" cy="1895049"/>
            <a:chOff x="2134945" y="4294900"/>
            <a:chExt cx="1947187" cy="1895049"/>
          </a:xfrm>
        </p:grpSpPr>
        <p:pic>
          <p:nvPicPr>
            <p:cNvPr id="163" name="Picture 2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572" y="4710152"/>
              <a:ext cx="1233031" cy="11645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57" name="그룹 56"/>
            <p:cNvGrpSpPr/>
            <p:nvPr/>
          </p:nvGrpSpPr>
          <p:grpSpPr>
            <a:xfrm>
              <a:off x="2134945" y="4294900"/>
              <a:ext cx="1947187" cy="1895049"/>
              <a:chOff x="122020" y="1966531"/>
              <a:chExt cx="2546332" cy="1895049"/>
            </a:xfrm>
          </p:grpSpPr>
          <p:grpSp>
            <p:nvGrpSpPr>
              <p:cNvPr id="61" name="그룹 60"/>
              <p:cNvGrpSpPr/>
              <p:nvPr/>
            </p:nvGrpSpPr>
            <p:grpSpPr>
              <a:xfrm>
                <a:off x="122020" y="1966531"/>
                <a:ext cx="2546332" cy="1895049"/>
                <a:chOff x="258358" y="3334150"/>
                <a:chExt cx="2546332" cy="1895049"/>
              </a:xfrm>
            </p:grpSpPr>
            <p:sp>
              <p:nvSpPr>
                <p:cNvPr id="63" name="모서리가 둥근 직사각형 62"/>
                <p:cNvSpPr/>
                <p:nvPr/>
              </p:nvSpPr>
              <p:spPr bwMode="auto">
                <a:xfrm>
                  <a:off x="258358" y="3334150"/>
                  <a:ext cx="2546332" cy="1895049"/>
                </a:xfrm>
                <a:prstGeom prst="roundRect">
                  <a:avLst/>
                </a:prstGeom>
                <a:noFill/>
                <a:ln w="12699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ko-KR" altLang="en-US" sz="2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itchFamily="18" charset="0"/>
                    <a:ea typeface="굴림" pitchFamily="50" charset="-127"/>
                  </a:endParaRPr>
                </a:p>
              </p:txBody>
            </p:sp>
            <p:cxnSp>
              <p:nvCxnSpPr>
                <p:cNvPr id="64" name="직선 연결선 63"/>
                <p:cNvCxnSpPr/>
                <p:nvPr/>
              </p:nvCxnSpPr>
              <p:spPr bwMode="auto">
                <a:xfrm>
                  <a:off x="258358" y="3676340"/>
                  <a:ext cx="2546332" cy="0"/>
                </a:xfrm>
                <a:prstGeom prst="line">
                  <a:avLst/>
                </a:prstGeom>
                <a:solidFill>
                  <a:schemeClr val="accent1"/>
                </a:solidFill>
                <a:ln w="12699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sp>
            <p:nvSpPr>
              <p:cNvPr id="62" name="TextBox 61"/>
              <p:cNvSpPr txBox="1"/>
              <p:nvPr/>
            </p:nvSpPr>
            <p:spPr>
              <a:xfrm>
                <a:off x="283769" y="1995191"/>
                <a:ext cx="224851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200" dirty="0"/>
                  <a:t>한국 전력공사</a:t>
                </a:r>
                <a:r>
                  <a:rPr lang="en-US" altLang="ko-KR" sz="1200" dirty="0"/>
                  <a:t>(KEPCO)</a:t>
                </a:r>
                <a:endParaRPr lang="ko-KR" altLang="en-US" sz="1200" dirty="0"/>
              </a:p>
            </p:txBody>
          </p:sp>
        </p:grpSp>
      </p:grpSp>
      <p:grpSp>
        <p:nvGrpSpPr>
          <p:cNvPr id="65" name="그룹 64"/>
          <p:cNvGrpSpPr/>
          <p:nvPr/>
        </p:nvGrpSpPr>
        <p:grpSpPr>
          <a:xfrm>
            <a:off x="1399938" y="4320021"/>
            <a:ext cx="2032593" cy="1155319"/>
            <a:chOff x="122020" y="1931439"/>
            <a:chExt cx="2546332" cy="1930141"/>
          </a:xfrm>
        </p:grpSpPr>
        <p:grpSp>
          <p:nvGrpSpPr>
            <p:cNvPr id="69" name="그룹 68"/>
            <p:cNvGrpSpPr/>
            <p:nvPr/>
          </p:nvGrpSpPr>
          <p:grpSpPr>
            <a:xfrm>
              <a:off x="122020" y="1966531"/>
              <a:ext cx="2546332" cy="1895049"/>
              <a:chOff x="258358" y="3334150"/>
              <a:chExt cx="2546332" cy="1895049"/>
            </a:xfrm>
          </p:grpSpPr>
          <p:sp>
            <p:nvSpPr>
              <p:cNvPr id="71" name="모서리가 둥근 직사각형 70"/>
              <p:cNvSpPr/>
              <p:nvPr/>
            </p:nvSpPr>
            <p:spPr bwMode="auto">
              <a:xfrm>
                <a:off x="258358" y="3334150"/>
                <a:ext cx="2546332" cy="1895049"/>
              </a:xfrm>
              <a:prstGeom prst="roundRect">
                <a:avLst/>
              </a:prstGeom>
              <a:noFill/>
              <a:ln w="12699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굴림" pitchFamily="50" charset="-127"/>
                </a:endParaRPr>
              </a:p>
            </p:txBody>
          </p:sp>
          <p:cxnSp>
            <p:nvCxnSpPr>
              <p:cNvPr id="72" name="직선 연결선 71"/>
              <p:cNvCxnSpPr/>
              <p:nvPr/>
            </p:nvCxnSpPr>
            <p:spPr bwMode="auto">
              <a:xfrm>
                <a:off x="258358" y="3676340"/>
                <a:ext cx="2546332" cy="0"/>
              </a:xfrm>
              <a:prstGeom prst="line">
                <a:avLst/>
              </a:prstGeom>
              <a:solidFill>
                <a:schemeClr val="accent1"/>
              </a:solidFill>
              <a:ln w="12699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sp>
          <p:nvSpPr>
            <p:cNvPr id="70" name="TextBox 69"/>
            <p:cNvSpPr txBox="1"/>
            <p:nvPr/>
          </p:nvSpPr>
          <p:spPr>
            <a:xfrm>
              <a:off x="382878" y="1931439"/>
              <a:ext cx="1719125" cy="276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/>
                <a:t>한국전력 거래소 </a:t>
              </a:r>
              <a:r>
                <a:rPr lang="en-US" altLang="ko-KR" sz="1200" dirty="0"/>
                <a:t>(KPX)</a:t>
              </a:r>
              <a:endParaRPr lang="ko-KR" altLang="en-US" sz="1200" dirty="0"/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5169862" y="1666935"/>
            <a:ext cx="3100669" cy="1895049"/>
            <a:chOff x="-86492" y="4294900"/>
            <a:chExt cx="2122622" cy="1895049"/>
          </a:xfrm>
        </p:grpSpPr>
        <p:pic>
          <p:nvPicPr>
            <p:cNvPr id="165" name="그림 164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95004" y="4808554"/>
              <a:ext cx="1195105" cy="1195105"/>
            </a:xfrm>
            <a:prstGeom prst="rect">
              <a:avLst/>
            </a:prstGeom>
          </p:spPr>
        </p:pic>
        <p:grpSp>
          <p:nvGrpSpPr>
            <p:cNvPr id="73" name="그룹 72"/>
            <p:cNvGrpSpPr/>
            <p:nvPr/>
          </p:nvGrpSpPr>
          <p:grpSpPr>
            <a:xfrm>
              <a:off x="-86492" y="4294900"/>
              <a:ext cx="2122622" cy="1895049"/>
              <a:chOff x="122020" y="1966531"/>
              <a:chExt cx="3029872" cy="1895049"/>
            </a:xfrm>
          </p:grpSpPr>
          <p:grpSp>
            <p:nvGrpSpPr>
              <p:cNvPr id="77" name="그룹 76"/>
              <p:cNvGrpSpPr/>
              <p:nvPr/>
            </p:nvGrpSpPr>
            <p:grpSpPr>
              <a:xfrm>
                <a:off x="122020" y="1966531"/>
                <a:ext cx="2546332" cy="1895049"/>
                <a:chOff x="258358" y="3334150"/>
                <a:chExt cx="2546332" cy="1895049"/>
              </a:xfrm>
            </p:grpSpPr>
            <p:sp>
              <p:nvSpPr>
                <p:cNvPr id="79" name="모서리가 둥근 직사각형 78"/>
                <p:cNvSpPr/>
                <p:nvPr/>
              </p:nvSpPr>
              <p:spPr bwMode="auto">
                <a:xfrm>
                  <a:off x="258358" y="3334150"/>
                  <a:ext cx="2546332" cy="1895049"/>
                </a:xfrm>
                <a:prstGeom prst="roundRect">
                  <a:avLst/>
                </a:prstGeom>
                <a:noFill/>
                <a:ln w="12699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ko-KR" altLang="en-US" sz="2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itchFamily="18" charset="0"/>
                    <a:ea typeface="굴림" pitchFamily="50" charset="-127"/>
                  </a:endParaRPr>
                </a:p>
              </p:txBody>
            </p:sp>
            <p:cxnSp>
              <p:nvCxnSpPr>
                <p:cNvPr id="80" name="직선 연결선 79"/>
                <p:cNvCxnSpPr/>
                <p:nvPr/>
              </p:nvCxnSpPr>
              <p:spPr bwMode="auto">
                <a:xfrm>
                  <a:off x="258358" y="3676340"/>
                  <a:ext cx="2546332" cy="0"/>
                </a:xfrm>
                <a:prstGeom prst="line">
                  <a:avLst/>
                </a:prstGeom>
                <a:solidFill>
                  <a:schemeClr val="accent1"/>
                </a:solidFill>
                <a:ln w="12699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sp>
            <p:nvSpPr>
              <p:cNvPr id="78" name="TextBox 77"/>
              <p:cNvSpPr txBox="1"/>
              <p:nvPr/>
            </p:nvSpPr>
            <p:spPr>
              <a:xfrm>
                <a:off x="465136" y="2067339"/>
                <a:ext cx="2686756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100" b="1" dirty="0"/>
                  <a:t>수요관리사업자 </a:t>
                </a:r>
                <a:r>
                  <a:rPr lang="en-US" altLang="ko-KR" sz="1100" b="1" dirty="0"/>
                  <a:t>(</a:t>
                </a:r>
                <a:r>
                  <a:rPr lang="ko-KR" altLang="en-US" sz="1100" b="1" dirty="0"/>
                  <a:t>중개업자</a:t>
                </a:r>
                <a:r>
                  <a:rPr lang="en-US" altLang="ko-KR" sz="1100" b="1" dirty="0"/>
                  <a:t>)</a:t>
                </a:r>
                <a:endParaRPr lang="ko-KR" altLang="en-US" sz="1100" b="1" dirty="0"/>
              </a:p>
              <a:p>
                <a:endParaRPr lang="ko-KR" altLang="en-US" sz="1100" dirty="0"/>
              </a:p>
            </p:txBody>
          </p:sp>
        </p:grpSp>
      </p:grpSp>
      <p:cxnSp>
        <p:nvCxnSpPr>
          <p:cNvPr id="19" name="직선 화살표 연결선 18"/>
          <p:cNvCxnSpPr/>
          <p:nvPr/>
        </p:nvCxnSpPr>
        <p:spPr bwMode="auto">
          <a:xfrm flipH="1" flipV="1">
            <a:off x="6683943" y="3561984"/>
            <a:ext cx="4281" cy="779040"/>
          </a:xfrm>
          <a:prstGeom prst="straightConnector1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2" name="직선 화살표 연결선 21"/>
          <p:cNvCxnSpPr/>
          <p:nvPr/>
        </p:nvCxnSpPr>
        <p:spPr bwMode="auto">
          <a:xfrm flipV="1">
            <a:off x="6014415" y="3577271"/>
            <a:ext cx="0" cy="748466"/>
          </a:xfrm>
          <a:prstGeom prst="straightConnector1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</p:spPr>
      </p:cxnSp>
      <p:sp>
        <p:nvSpPr>
          <p:cNvPr id="24" name="TextBox 23"/>
          <p:cNvSpPr txBox="1"/>
          <p:nvPr/>
        </p:nvSpPr>
        <p:spPr>
          <a:xfrm>
            <a:off x="4428061" y="3892177"/>
            <a:ext cx="16882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굴림" panose="020B0600000101010101" pitchFamily="50" charset="-127"/>
                <a:ea typeface="굴림" panose="020B0600000101010101" pitchFamily="50" charset="-127"/>
              </a:rPr>
              <a:t>① </a:t>
            </a:r>
            <a:r>
              <a:rPr lang="ko-KR" altLang="en-US" sz="1200" dirty="0"/>
              <a:t>전기절약 목표 계약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6607597" y="3913184"/>
            <a:ext cx="13805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굴림" panose="020B0600000101010101" pitchFamily="50" charset="-127"/>
                <a:ea typeface="굴림" panose="020B0600000101010101" pitchFamily="50" charset="-127"/>
              </a:rPr>
              <a:t>② </a:t>
            </a:r>
            <a:r>
              <a:rPr lang="ko-KR" altLang="en-US" sz="1200" dirty="0"/>
              <a:t>아낀 전기 판매</a:t>
            </a:r>
          </a:p>
        </p:txBody>
      </p:sp>
      <p:cxnSp>
        <p:nvCxnSpPr>
          <p:cNvPr id="27" name="직선 화살표 연결선 26"/>
          <p:cNvCxnSpPr/>
          <p:nvPr/>
        </p:nvCxnSpPr>
        <p:spPr bwMode="auto">
          <a:xfrm flipH="1">
            <a:off x="3328091" y="2522301"/>
            <a:ext cx="1822737" cy="1840227"/>
          </a:xfrm>
          <a:prstGeom prst="straightConnector1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8" name="TextBox 27"/>
          <p:cNvSpPr txBox="1"/>
          <p:nvPr/>
        </p:nvSpPr>
        <p:spPr>
          <a:xfrm>
            <a:off x="4320188" y="3366685"/>
            <a:ext cx="6976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굴림" panose="020B0600000101010101" pitchFamily="50" charset="-127"/>
                <a:ea typeface="굴림" panose="020B0600000101010101" pitchFamily="50" charset="-127"/>
              </a:rPr>
              <a:t>③ </a:t>
            </a:r>
            <a:r>
              <a:rPr lang="ko-KR" altLang="en-US" sz="1200" dirty="0"/>
              <a:t>입찰</a:t>
            </a:r>
          </a:p>
        </p:txBody>
      </p:sp>
      <p:cxnSp>
        <p:nvCxnSpPr>
          <p:cNvPr id="30" name="직선 화살표 연결선 29"/>
          <p:cNvCxnSpPr/>
          <p:nvPr/>
        </p:nvCxnSpPr>
        <p:spPr bwMode="auto">
          <a:xfrm flipV="1">
            <a:off x="1685565" y="3649010"/>
            <a:ext cx="0" cy="676727"/>
          </a:xfrm>
          <a:prstGeom prst="straightConnector1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1" name="TextBox 30"/>
          <p:cNvSpPr txBox="1"/>
          <p:nvPr/>
        </p:nvSpPr>
        <p:spPr>
          <a:xfrm>
            <a:off x="368983" y="3922481"/>
            <a:ext cx="13805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굴림" panose="020B0600000101010101" pitchFamily="50" charset="-127"/>
                <a:ea typeface="굴림" panose="020B0600000101010101" pitchFamily="50" charset="-127"/>
              </a:rPr>
              <a:t>④ </a:t>
            </a:r>
            <a:r>
              <a:rPr lang="ko-KR" altLang="en-US" sz="1200" dirty="0"/>
              <a:t>아낀 전기 판매</a:t>
            </a:r>
          </a:p>
        </p:txBody>
      </p:sp>
      <p:cxnSp>
        <p:nvCxnSpPr>
          <p:cNvPr id="33" name="직선 화살표 연결선 32"/>
          <p:cNvCxnSpPr/>
          <p:nvPr/>
        </p:nvCxnSpPr>
        <p:spPr bwMode="auto">
          <a:xfrm>
            <a:off x="2771800" y="3649010"/>
            <a:ext cx="0" cy="707301"/>
          </a:xfrm>
          <a:prstGeom prst="straightConnector1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02" name="TextBox 101"/>
          <p:cNvSpPr txBox="1"/>
          <p:nvPr/>
        </p:nvSpPr>
        <p:spPr>
          <a:xfrm>
            <a:off x="1862195" y="3892177"/>
            <a:ext cx="10054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굴림" panose="020B0600000101010101" pitchFamily="50" charset="-127"/>
                <a:ea typeface="굴림" panose="020B0600000101010101" pitchFamily="50" charset="-127"/>
              </a:rPr>
              <a:t>⑤ 판매대금</a:t>
            </a:r>
            <a:endParaRPr lang="ko-KR" altLang="en-US" sz="1200" dirty="0"/>
          </a:p>
        </p:txBody>
      </p:sp>
      <p:cxnSp>
        <p:nvCxnSpPr>
          <p:cNvPr id="35" name="직선 화살표 연결선 34"/>
          <p:cNvCxnSpPr/>
          <p:nvPr/>
        </p:nvCxnSpPr>
        <p:spPr bwMode="auto">
          <a:xfrm flipV="1">
            <a:off x="3058096" y="2198630"/>
            <a:ext cx="2127107" cy="2127108"/>
          </a:xfrm>
          <a:prstGeom prst="straightConnector1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07" name="TextBox 106"/>
          <p:cNvSpPr txBox="1"/>
          <p:nvPr/>
        </p:nvSpPr>
        <p:spPr>
          <a:xfrm>
            <a:off x="3451733" y="2836826"/>
            <a:ext cx="10054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굴림" panose="020B0600000101010101" pitchFamily="50" charset="-127"/>
                <a:ea typeface="굴림" panose="020B0600000101010101" pitchFamily="50" charset="-127"/>
              </a:rPr>
              <a:t>⑥ </a:t>
            </a:r>
            <a:r>
              <a:rPr lang="ko-KR" altLang="en-US" sz="1200" dirty="0"/>
              <a:t>판매대금</a:t>
            </a:r>
          </a:p>
        </p:txBody>
      </p:sp>
      <p:cxnSp>
        <p:nvCxnSpPr>
          <p:cNvPr id="39" name="꺾인 연결선 38"/>
          <p:cNvCxnSpPr>
            <a:stCxn id="79" idx="3"/>
            <a:endCxn id="9" idx="3"/>
          </p:cNvCxnSpPr>
          <p:nvPr/>
        </p:nvCxnSpPr>
        <p:spPr bwMode="auto">
          <a:xfrm flipH="1">
            <a:off x="7750224" y="2614460"/>
            <a:ext cx="25468" cy="2293723"/>
          </a:xfrm>
          <a:prstGeom prst="bentConnector3">
            <a:avLst>
              <a:gd name="adj1" fmla="val -897597"/>
            </a:avLst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10" name="TextBox 109"/>
          <p:cNvSpPr txBox="1"/>
          <p:nvPr/>
        </p:nvSpPr>
        <p:spPr>
          <a:xfrm>
            <a:off x="8068660" y="3500940"/>
            <a:ext cx="10567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굴림" panose="020B0600000101010101" pitchFamily="50" charset="-127"/>
                <a:ea typeface="굴림" panose="020B0600000101010101" pitchFamily="50" charset="-127"/>
              </a:rPr>
              <a:t>⑦ 판매 대금</a:t>
            </a:r>
            <a:endParaRPr lang="ko-KR" altLang="en-US" sz="1200" dirty="0"/>
          </a:p>
        </p:txBody>
      </p:sp>
      <p:sp>
        <p:nvSpPr>
          <p:cNvPr id="48" name="직사각형 47"/>
          <p:cNvSpPr/>
          <p:nvPr/>
        </p:nvSpPr>
        <p:spPr>
          <a:xfrm>
            <a:off x="222761" y="5675568"/>
            <a:ext cx="889248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/>
              <a:t>절약한 전기를 되팔려면 아이디알서비스 </a:t>
            </a:r>
            <a:r>
              <a:rPr lang="ko-KR" altLang="en-US" sz="1200" dirty="0" err="1"/>
              <a:t>벽산파워</a:t>
            </a:r>
            <a:r>
              <a:rPr lang="ko-KR" altLang="en-US" sz="1200" dirty="0"/>
              <a:t> </a:t>
            </a:r>
            <a:r>
              <a:rPr lang="ko-KR" altLang="en-US" sz="1200" dirty="0" err="1"/>
              <a:t>그리드파워</a:t>
            </a:r>
            <a:r>
              <a:rPr lang="ko-KR" altLang="en-US" sz="1200" dirty="0"/>
              <a:t> 등 </a:t>
            </a:r>
            <a:r>
              <a:rPr lang="en-US" altLang="ko-KR" sz="1200" dirty="0"/>
              <a:t>11</a:t>
            </a:r>
            <a:r>
              <a:rPr lang="ko-KR" altLang="en-US" sz="1200" dirty="0"/>
              <a:t>개 수요관리사업자</a:t>
            </a:r>
            <a:r>
              <a:rPr lang="en-US" altLang="ko-KR" sz="1200" dirty="0"/>
              <a:t>(</a:t>
            </a:r>
            <a:r>
              <a:rPr lang="ko-KR" altLang="en-US" sz="1200" dirty="0"/>
              <a:t>중개업자</a:t>
            </a:r>
            <a:r>
              <a:rPr lang="en-US" altLang="ko-KR" sz="1200" dirty="0"/>
              <a:t>)</a:t>
            </a:r>
            <a:r>
              <a:rPr lang="ko-KR" altLang="en-US" sz="1200" dirty="0"/>
              <a:t>와 계약을 맺으면 된다</a:t>
            </a:r>
            <a:r>
              <a:rPr lang="en-US" altLang="ko-KR" sz="1200" dirty="0"/>
              <a:t>. </a:t>
            </a:r>
            <a:r>
              <a:rPr lang="ko-KR" altLang="en-US" sz="1200" dirty="0"/>
              <a:t>기존 사용량보다 얼마만큼 적게 전기를 쓰겠다는 목표를 정해 계약하면 수요관리사업자가 실제 </a:t>
            </a:r>
            <a:r>
              <a:rPr lang="ko-KR" altLang="en-US" sz="1200" dirty="0" err="1"/>
              <a:t>절약분을</a:t>
            </a:r>
            <a:r>
              <a:rPr lang="ko-KR" altLang="en-US" sz="1200" dirty="0"/>
              <a:t> 한국전력거래소에 입찰한다</a:t>
            </a:r>
            <a:r>
              <a:rPr lang="en-US" altLang="ko-KR" sz="1200" dirty="0"/>
              <a:t>.</a:t>
            </a:r>
          </a:p>
          <a:p>
            <a:endParaRPr lang="ko-KR" altLang="en-US" sz="1200" dirty="0"/>
          </a:p>
          <a:p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17872586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241901" y="343366"/>
            <a:ext cx="8929750" cy="838200"/>
          </a:xfrm>
        </p:spPr>
        <p:txBody>
          <a:bodyPr/>
          <a:lstStyle/>
          <a:p>
            <a:r>
              <a:rPr lang="en-US" altLang="ko-KR" sz="2800" b="1" dirty="0">
                <a:solidFill>
                  <a:schemeClr val="tx1"/>
                </a:solidFill>
              </a:rPr>
              <a:t>2. Profile : OpenADR 2.0b</a:t>
            </a:r>
            <a:br>
              <a:rPr lang="en-US" altLang="ko-KR" sz="2800" b="1" dirty="0">
                <a:solidFill>
                  <a:schemeClr val="tx1"/>
                </a:solidFill>
              </a:rPr>
            </a:br>
            <a:r>
              <a:rPr lang="en-US" altLang="ko-KR" sz="2800" b="1" dirty="0">
                <a:solidFill>
                  <a:schemeClr val="tx1"/>
                </a:solidFill>
              </a:rPr>
              <a:t>2.1 Services : EiRegistrationParty (</a:t>
            </a:r>
            <a:r>
              <a:rPr lang="en-US" altLang="ko-KR" sz="2800" b="1" dirty="0">
                <a:solidFill>
                  <a:schemeClr val="accent2"/>
                </a:solidFill>
              </a:rPr>
              <a:t>CoAP / JSON</a:t>
            </a:r>
            <a:r>
              <a:rPr lang="en-US" altLang="ko-KR" sz="2800" b="1" dirty="0">
                <a:solidFill>
                  <a:schemeClr val="tx1"/>
                </a:solidFill>
              </a:rPr>
              <a:t>)</a:t>
            </a:r>
            <a:endParaRPr lang="ko-KR" altLang="en-US" sz="14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7C6F095-276F-4AD3-9842-1213BA0CC323}" type="slidenum">
              <a:rPr lang="ko-KR" altLang="en-US" smtClean="0">
                <a:solidFill>
                  <a:srgbClr val="000000"/>
                </a:solidFill>
              </a:rPr>
              <a:pPr>
                <a:defRPr/>
              </a:pPr>
              <a:t>80</a:t>
            </a:fld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492919" y="2423101"/>
            <a:ext cx="632003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/>
              <a:t>(3)    CreateRegistration</a:t>
            </a:r>
          </a:p>
          <a:p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(4)    CreatedPartyRegistration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492919" y="1406100"/>
            <a:ext cx="8229600" cy="1023300"/>
            <a:chOff x="492919" y="1406100"/>
            <a:chExt cx="8229600" cy="1023300"/>
          </a:xfrm>
        </p:grpSpPr>
        <p:sp>
          <p:nvSpPr>
            <p:cNvPr id="12" name="직사각형 11"/>
            <p:cNvSpPr/>
            <p:nvPr/>
          </p:nvSpPr>
          <p:spPr bwMode="auto">
            <a:xfrm>
              <a:off x="492919" y="1406100"/>
              <a:ext cx="8229600" cy="1023300"/>
            </a:xfrm>
            <a:prstGeom prst="rect">
              <a:avLst/>
            </a:prstGeom>
            <a:solidFill>
              <a:schemeClr val="bg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232105" y="1605734"/>
              <a:ext cx="1172116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VEN</a:t>
              </a:r>
              <a:br>
                <a:rPr lang="en-US" altLang="ko-KR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</a:br>
              <a:r>
                <a:rPr lang="en-US" altLang="ko-KR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(192.168.1.101)</a:t>
              </a:r>
            </a:p>
          </p:txBody>
        </p:sp>
        <p:cxnSp>
          <p:nvCxnSpPr>
            <p:cNvPr id="14" name="직선 화살표 연결선 13"/>
            <p:cNvCxnSpPr/>
            <p:nvPr/>
          </p:nvCxnSpPr>
          <p:spPr bwMode="auto">
            <a:xfrm>
              <a:off x="2195737" y="1844824"/>
              <a:ext cx="4707807" cy="0"/>
            </a:xfrm>
            <a:prstGeom prst="straightConnector1">
              <a:avLst/>
            </a:prstGeom>
            <a:solidFill>
              <a:schemeClr val="accent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arrow" w="med" len="med"/>
              <a:tailEnd type="none"/>
            </a:ln>
            <a:effectLst/>
          </p:spPr>
        </p:cxnSp>
        <p:sp>
          <p:nvSpPr>
            <p:cNvPr id="16" name="TextBox 15"/>
            <p:cNvSpPr txBox="1"/>
            <p:nvPr/>
          </p:nvSpPr>
          <p:spPr>
            <a:xfrm>
              <a:off x="749922" y="1567266"/>
              <a:ext cx="1172117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VTN</a:t>
              </a:r>
            </a:p>
            <a:p>
              <a:pPr algn="ctr"/>
              <a:r>
                <a:rPr lang="en-US" altLang="ko-KR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(192.168.1.127)</a:t>
              </a:r>
            </a:p>
          </p:txBody>
        </p:sp>
        <p:cxnSp>
          <p:nvCxnSpPr>
            <p:cNvPr id="17" name="직선 화살표 연결선 16"/>
            <p:cNvCxnSpPr/>
            <p:nvPr/>
          </p:nvCxnSpPr>
          <p:spPr bwMode="auto">
            <a:xfrm flipH="1">
              <a:off x="2195736" y="2276872"/>
              <a:ext cx="4707808" cy="0"/>
            </a:xfrm>
            <a:prstGeom prst="straightConnector1">
              <a:avLst/>
            </a:prstGeom>
            <a:solidFill>
              <a:schemeClr val="accent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arrow" w="med" len="med"/>
              <a:tailEnd type="none"/>
            </a:ln>
            <a:effectLst/>
          </p:spPr>
        </p:cxnSp>
      </p:grpSp>
      <p:sp>
        <p:nvSpPr>
          <p:cNvPr id="25" name="TextBox 24"/>
          <p:cNvSpPr txBox="1"/>
          <p:nvPr/>
        </p:nvSpPr>
        <p:spPr>
          <a:xfrm>
            <a:off x="2790770" y="1412776"/>
            <a:ext cx="3557384" cy="43088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PUT 	: /OpenADR/</a:t>
            </a:r>
            <a:r>
              <a:rPr lang="en-US" altLang="ko-KR" sz="11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VTNID1</a:t>
            </a:r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/2.0b/</a:t>
            </a:r>
            <a:r>
              <a:rPr lang="en-US" altLang="ko-KR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EiRegisterParty</a:t>
            </a:r>
            <a:endParaRPr lang="en-US" altLang="ko-KR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Payload 	: </a:t>
            </a:r>
            <a:r>
              <a:rPr lang="en-US" altLang="ko-KR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oadrCreatePartyRegistration</a:t>
            </a:r>
            <a:endParaRPr lang="ko-KR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790770" y="1844824"/>
            <a:ext cx="2852063" cy="43088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Response	: 2.05 Content</a:t>
            </a:r>
          </a:p>
          <a:p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Payload	: oadrCreatedPartyRegistration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10421" y="2906358"/>
            <a:ext cx="8794596" cy="1995519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txBody>
          <a:bodyPr wrap="square" lIns="108000" tIns="108000" rIns="108000" bIns="108000" rtlCol="0" anchor="ctr">
            <a:spAutoFit/>
          </a:bodyPr>
          <a:lstStyle/>
          <a:p>
            <a:r>
              <a:rPr lang="en-US" altLang="ko-KR" sz="1050" b="1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oadrCreateRegistration JSON</a:t>
            </a:r>
            <a:r>
              <a:rPr lang="en-US" altLang="ko-KR" sz="105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{</a:t>
            </a:r>
            <a:endParaRPr lang="en-US" altLang="ko-KR" sz="1050" dirty="0"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r>
              <a:rPr lang="en-US" altLang="ko-KR" sz="105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“requestID": String,</a:t>
            </a:r>
          </a:p>
          <a:p>
            <a:r>
              <a:rPr lang="en-US" altLang="ko-KR" sz="105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“oadrProfileName”: String,</a:t>
            </a:r>
          </a:p>
          <a:p>
            <a:r>
              <a:rPr lang="en-US" altLang="ko-KR" sz="105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“oadrTransportName”: String,</a:t>
            </a:r>
          </a:p>
          <a:p>
            <a:r>
              <a:rPr lang="en-US" altLang="ko-KR" sz="105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“oadrReportOnly”: Boolean,</a:t>
            </a:r>
          </a:p>
          <a:p>
            <a:r>
              <a:rPr lang="en-US" altLang="ko-KR" sz="105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“oadrXmlSignature”: String,</a:t>
            </a:r>
          </a:p>
          <a:p>
            <a:r>
              <a:rPr lang="en-US" altLang="ko-KR" sz="105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“oadrVenName”: String,</a:t>
            </a:r>
          </a:p>
          <a:p>
            <a:r>
              <a:rPr lang="en-US" altLang="ko-KR" sz="105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“oadrHttpPullMode”: Boolean,</a:t>
            </a:r>
          </a:p>
          <a:p>
            <a:r>
              <a:rPr lang="en-US" altLang="ko-KR" sz="1050" dirty="0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“service” : String,</a:t>
            </a:r>
          </a:p>
          <a:p>
            <a:r>
              <a:rPr lang="en-US" altLang="ko-KR" sz="1050" dirty="0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“venID” : String</a:t>
            </a:r>
          </a:p>
          <a:p>
            <a:r>
              <a:rPr lang="en-US" altLang="ko-KR" sz="105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}</a:t>
            </a: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4270" y="3349544"/>
            <a:ext cx="5896971" cy="1008404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2127" y="6464809"/>
            <a:ext cx="6209351" cy="314325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1462" y="2470921"/>
            <a:ext cx="6192687" cy="333375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8964488" y="144186"/>
            <a:ext cx="115929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>
                <a:solidFill>
                  <a:srgbClr val="FF0000"/>
                </a:solidFill>
              </a:rPr>
              <a:t>빼야할</a:t>
            </a:r>
            <a:r>
              <a:rPr lang="ko-KR" altLang="en-US" b="1" dirty="0">
                <a:solidFill>
                  <a:srgbClr val="FF0000"/>
                </a:solidFill>
              </a:rPr>
              <a:t> 것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ko-KR" altLang="en-US" b="1" dirty="0">
                <a:solidFill>
                  <a:schemeClr val="accent2"/>
                </a:solidFill>
              </a:rPr>
              <a:t>추가할 것</a:t>
            </a:r>
            <a:endParaRPr lang="en-US" altLang="ko-KR" b="1" dirty="0">
              <a:solidFill>
                <a:schemeClr val="accent2"/>
              </a:solidFill>
            </a:endParaRPr>
          </a:p>
          <a:p>
            <a:r>
              <a:rPr lang="ko-KR" altLang="en-US" b="1" dirty="0">
                <a:solidFill>
                  <a:schemeClr val="accent1"/>
                </a:solidFill>
              </a:rPr>
              <a:t>수정 필요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23516" y="4953627"/>
            <a:ext cx="8652248" cy="1995519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txBody>
          <a:bodyPr wrap="square" lIns="108000" tIns="108000" rIns="108000" bIns="108000" rtlCol="0" anchor="ctr">
            <a:spAutoFit/>
          </a:bodyPr>
          <a:lstStyle/>
          <a:p>
            <a:r>
              <a:rPr lang="en-US" altLang="ko-KR" sz="1050" b="1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oadrCreatedPartyRegistration JSON</a:t>
            </a:r>
            <a:r>
              <a:rPr lang="en-US" altLang="ko-KR" sz="105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{</a:t>
            </a:r>
          </a:p>
          <a:p>
            <a:r>
              <a:rPr lang="en-US" altLang="ko-KR" sz="105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“venID": String,</a:t>
            </a:r>
          </a:p>
          <a:p>
            <a:r>
              <a:rPr lang="en-US" altLang="ko-KR" sz="105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“vtnID”: String,</a:t>
            </a:r>
          </a:p>
          <a:p>
            <a:r>
              <a:rPr lang="en-US" altLang="ko-KR" sz="105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“requestID": String,</a:t>
            </a:r>
          </a:p>
          <a:p>
            <a:r>
              <a:rPr lang="en-US" altLang="ko-KR" sz="105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“duration” : String,</a:t>
            </a:r>
          </a:p>
          <a:p>
            <a:r>
              <a:rPr lang="en-US" altLang="ko-KR" sz="105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“responseCode” : Integer,</a:t>
            </a:r>
          </a:p>
          <a:p>
            <a:r>
              <a:rPr lang="en-US" altLang="ko-KR" sz="105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“responseDescription”: String, </a:t>
            </a:r>
          </a:p>
          <a:p>
            <a:r>
              <a:rPr lang="en-US" altLang="ko-KR" sz="105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“registrationID”: String,  </a:t>
            </a:r>
          </a:p>
          <a:p>
            <a:r>
              <a:rPr lang="en-US" altLang="ko-KR" sz="105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 “</a:t>
            </a:r>
            <a:r>
              <a:rPr lang="en-US" altLang="ko-KR" sz="1050" b="1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oadrProfile</a:t>
            </a:r>
            <a:r>
              <a:rPr lang="en-US" altLang="ko-KR" sz="105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” : Array,</a:t>
            </a:r>
          </a:p>
          <a:p>
            <a:r>
              <a:rPr lang="en-US" altLang="ko-KR" sz="1050" dirty="0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 “service” : String</a:t>
            </a:r>
          </a:p>
          <a:p>
            <a:r>
              <a:rPr lang="en-US" altLang="ko-KR" sz="105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}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756211" y="5395671"/>
            <a:ext cx="1741181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b="1" dirty="0"/>
              <a:t>oadrProfile</a:t>
            </a:r>
            <a:r>
              <a:rPr lang="en-US" altLang="ko-KR" sz="1000" dirty="0"/>
              <a:t> Array{</a:t>
            </a:r>
          </a:p>
          <a:p>
            <a:r>
              <a:rPr lang="en-US" altLang="ko-KR" sz="1000" dirty="0"/>
              <a:t>   “</a:t>
            </a:r>
            <a:r>
              <a:rPr lang="en-US" altLang="ko-KR" sz="1000" b="1" dirty="0"/>
              <a:t>oadrTransports</a:t>
            </a:r>
            <a:r>
              <a:rPr lang="en-US" altLang="ko-KR" sz="1000" dirty="0"/>
              <a:t>”: Array,</a:t>
            </a:r>
          </a:p>
          <a:p>
            <a:r>
              <a:rPr lang="en-US" altLang="ko-KR" sz="1000" dirty="0"/>
              <a:t>   “oadrProfileName”: String</a:t>
            </a:r>
          </a:p>
          <a:p>
            <a:r>
              <a:rPr lang="en-US" altLang="ko-KR" sz="1000" dirty="0"/>
              <a:t>}</a:t>
            </a:r>
            <a:endParaRPr lang="ko-KR" altLang="en-US" sz="1000" dirty="0"/>
          </a:p>
        </p:txBody>
      </p:sp>
      <p:sp>
        <p:nvSpPr>
          <p:cNvPr id="23" name="TextBox 22"/>
          <p:cNvSpPr txBox="1"/>
          <p:nvPr/>
        </p:nvSpPr>
        <p:spPr>
          <a:xfrm>
            <a:off x="2765094" y="5378835"/>
            <a:ext cx="1741182" cy="53860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b="1" dirty="0"/>
              <a:t>oadrTransports</a:t>
            </a:r>
            <a:r>
              <a:rPr lang="en-US" altLang="ko-KR" sz="1000" dirty="0"/>
              <a:t> Array{</a:t>
            </a:r>
          </a:p>
          <a:p>
            <a:r>
              <a:rPr lang="en-US" altLang="ko-KR" sz="900" dirty="0"/>
              <a:t>   “oadrTransportName”: String,</a:t>
            </a:r>
          </a:p>
          <a:p>
            <a:r>
              <a:rPr lang="en-US" altLang="ko-KR" sz="1000" dirty="0"/>
              <a:t>}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62273696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241901" y="343366"/>
            <a:ext cx="8929750" cy="838200"/>
          </a:xfrm>
        </p:spPr>
        <p:txBody>
          <a:bodyPr/>
          <a:lstStyle/>
          <a:p>
            <a:r>
              <a:rPr lang="en-US" altLang="ko-KR" sz="2800" b="1" dirty="0">
                <a:solidFill>
                  <a:srgbClr val="FF0000"/>
                </a:solidFill>
              </a:rPr>
              <a:t>2. Profile : OpenADR 2.0b</a:t>
            </a:r>
            <a:br>
              <a:rPr lang="en-US" altLang="ko-KR" sz="2800" b="1" dirty="0">
                <a:solidFill>
                  <a:srgbClr val="FF0000"/>
                </a:solidFill>
              </a:rPr>
            </a:br>
            <a:r>
              <a:rPr lang="en-US" altLang="ko-KR" sz="2800" b="1" dirty="0">
                <a:solidFill>
                  <a:schemeClr val="tx1"/>
                </a:solidFill>
              </a:rPr>
              <a:t>2.1 Services : EiRegistrationParty (</a:t>
            </a:r>
            <a:r>
              <a:rPr lang="en-US" altLang="ko-KR" sz="2800" b="1" dirty="0">
                <a:solidFill>
                  <a:schemeClr val="accent2"/>
                </a:solidFill>
              </a:rPr>
              <a:t>CoAP / JSON</a:t>
            </a:r>
            <a:r>
              <a:rPr lang="en-US" altLang="ko-KR" sz="2800" b="1" dirty="0">
                <a:solidFill>
                  <a:schemeClr val="tx1"/>
                </a:solidFill>
              </a:rPr>
              <a:t>) 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7C6F095-276F-4AD3-9842-1213BA0CC323}" type="slidenum">
              <a:rPr lang="ko-KR" altLang="en-US" smtClean="0">
                <a:solidFill>
                  <a:srgbClr val="000000"/>
                </a:solidFill>
              </a:rPr>
              <a:pPr>
                <a:defRPr/>
              </a:pPr>
              <a:t>81</a:t>
            </a:fld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492919" y="2595466"/>
            <a:ext cx="632003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/>
              <a:t>(5)    CancelRegistration</a:t>
            </a:r>
          </a:p>
          <a:p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(6)    CanceledPartyRegistration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92919" y="3111007"/>
            <a:ext cx="8229600" cy="1510771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txBody>
          <a:bodyPr wrap="square" lIns="108000" tIns="108000" rIns="108000" bIns="108000" rtlCol="0" anchor="ctr">
            <a:spAutoFit/>
          </a:bodyPr>
          <a:lstStyle/>
          <a:p>
            <a:r>
              <a:rPr lang="en-US" sz="1200" b="1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CancelRegistration JSON</a:t>
            </a:r>
            <a:r>
              <a:rPr lang="en-US" sz="120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{</a:t>
            </a:r>
            <a:endParaRPr lang="en-US" sz="1200" dirty="0"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</a:t>
            </a:r>
            <a:r>
              <a:rPr lang="en-US" altLang="ko-KR" sz="12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“</a:t>
            </a:r>
            <a:r>
              <a:rPr lang="en-US" sz="12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requestID": String,</a:t>
            </a:r>
          </a:p>
          <a:p>
            <a:r>
              <a:rPr lang="en-US" sz="12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“registrationID”: String,</a:t>
            </a:r>
          </a:p>
          <a:p>
            <a:r>
              <a:rPr lang="en-US" sz="12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“venID”: String,</a:t>
            </a:r>
          </a:p>
          <a:p>
            <a:r>
              <a:rPr lang="en-US" sz="1200" dirty="0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“service” :  String</a:t>
            </a:r>
          </a:p>
          <a:p>
            <a:r>
              <a:rPr lang="en-US" sz="120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}</a:t>
            </a:r>
          </a:p>
          <a:p>
            <a:endParaRPr lang="en-US" sz="120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92919" y="4723784"/>
            <a:ext cx="8229600" cy="1533854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txBody>
          <a:bodyPr wrap="square" lIns="108000" tIns="108000" rIns="108000" bIns="108000" rtlCol="0" anchor="ctr">
            <a:spAutoFit/>
          </a:bodyPr>
          <a:lstStyle/>
          <a:p>
            <a:r>
              <a:rPr lang="en-US" altLang="ko-KR" sz="1050" b="1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CanceledPartyRegistration JSON</a:t>
            </a:r>
            <a:r>
              <a:rPr lang="en-US" altLang="ko-KR" sz="105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{</a:t>
            </a:r>
          </a:p>
          <a:p>
            <a:r>
              <a:rPr lang="en-US" altLang="ko-KR" sz="105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“venID": String,</a:t>
            </a:r>
          </a:p>
          <a:p>
            <a:r>
              <a:rPr lang="en-US" altLang="ko-KR" sz="105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“requestID": String,</a:t>
            </a:r>
          </a:p>
          <a:p>
            <a:r>
              <a:rPr lang="en-US" altLang="ko-KR" sz="105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“responseCode” : Integer,</a:t>
            </a:r>
          </a:p>
          <a:p>
            <a:r>
              <a:rPr lang="en-US" altLang="ko-KR" sz="105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“responseDescription”: String, </a:t>
            </a:r>
          </a:p>
          <a:p>
            <a:r>
              <a:rPr lang="en-US" altLang="ko-KR" sz="105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“registrationID”: String, </a:t>
            </a:r>
          </a:p>
          <a:p>
            <a:r>
              <a:rPr lang="en-US" altLang="ko-KR" sz="105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</a:t>
            </a:r>
            <a:r>
              <a:rPr lang="en-US" altLang="ko-KR" sz="1050" dirty="0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“service” :  String</a:t>
            </a:r>
          </a:p>
          <a:p>
            <a:r>
              <a:rPr lang="en-US" altLang="ko-KR" sz="105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}</a:t>
            </a:r>
          </a:p>
        </p:txBody>
      </p:sp>
      <p:grpSp>
        <p:nvGrpSpPr>
          <p:cNvPr id="8" name="그룹 7"/>
          <p:cNvGrpSpPr/>
          <p:nvPr/>
        </p:nvGrpSpPr>
        <p:grpSpPr>
          <a:xfrm>
            <a:off x="492919" y="1406100"/>
            <a:ext cx="8229600" cy="1023300"/>
            <a:chOff x="492919" y="1406100"/>
            <a:chExt cx="8229600" cy="1023300"/>
          </a:xfrm>
        </p:grpSpPr>
        <p:sp>
          <p:nvSpPr>
            <p:cNvPr id="12" name="직사각형 11"/>
            <p:cNvSpPr/>
            <p:nvPr/>
          </p:nvSpPr>
          <p:spPr bwMode="auto">
            <a:xfrm>
              <a:off x="492919" y="1406100"/>
              <a:ext cx="8229600" cy="1023300"/>
            </a:xfrm>
            <a:prstGeom prst="rect">
              <a:avLst/>
            </a:prstGeom>
            <a:solidFill>
              <a:schemeClr val="bg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232104" y="1605734"/>
              <a:ext cx="1172117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VEN</a:t>
              </a:r>
              <a:br>
                <a:rPr lang="en-US" altLang="ko-KR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</a:br>
              <a:r>
                <a:rPr lang="en-US" altLang="ko-KR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(192.168.1.126)</a:t>
              </a:r>
            </a:p>
          </p:txBody>
        </p:sp>
        <p:cxnSp>
          <p:nvCxnSpPr>
            <p:cNvPr id="14" name="직선 화살표 연결선 13"/>
            <p:cNvCxnSpPr/>
            <p:nvPr/>
          </p:nvCxnSpPr>
          <p:spPr bwMode="auto">
            <a:xfrm>
              <a:off x="2195737" y="1844824"/>
              <a:ext cx="4707807" cy="0"/>
            </a:xfrm>
            <a:prstGeom prst="straightConnector1">
              <a:avLst/>
            </a:prstGeom>
            <a:solidFill>
              <a:schemeClr val="accent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arrow" w="med" len="med"/>
              <a:tailEnd type="none"/>
            </a:ln>
            <a:effectLst/>
          </p:spPr>
        </p:cxnSp>
        <p:sp>
          <p:nvSpPr>
            <p:cNvPr id="16" name="TextBox 15"/>
            <p:cNvSpPr txBox="1"/>
            <p:nvPr/>
          </p:nvSpPr>
          <p:spPr>
            <a:xfrm>
              <a:off x="775570" y="1567266"/>
              <a:ext cx="1120821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VTN</a:t>
              </a:r>
            </a:p>
            <a:p>
              <a:pPr algn="ctr"/>
              <a:r>
                <a:rPr lang="en-US" altLang="ko-KR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(192.168.1.120</a:t>
              </a:r>
            </a:p>
          </p:txBody>
        </p:sp>
        <p:cxnSp>
          <p:nvCxnSpPr>
            <p:cNvPr id="17" name="직선 화살표 연결선 16"/>
            <p:cNvCxnSpPr/>
            <p:nvPr/>
          </p:nvCxnSpPr>
          <p:spPr bwMode="auto">
            <a:xfrm flipH="1">
              <a:off x="2195736" y="2276872"/>
              <a:ext cx="4707808" cy="0"/>
            </a:xfrm>
            <a:prstGeom prst="straightConnector1">
              <a:avLst/>
            </a:prstGeom>
            <a:solidFill>
              <a:schemeClr val="accent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arrow" w="med" len="med"/>
              <a:tailEnd type="none"/>
            </a:ln>
            <a:effectLst/>
          </p:spPr>
        </p:cxnSp>
      </p:grpSp>
      <p:sp>
        <p:nvSpPr>
          <p:cNvPr id="25" name="TextBox 24"/>
          <p:cNvSpPr txBox="1"/>
          <p:nvPr/>
        </p:nvSpPr>
        <p:spPr>
          <a:xfrm>
            <a:off x="2790770" y="1412776"/>
            <a:ext cx="3592650" cy="43088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PUT	: /OpenADR/</a:t>
            </a:r>
            <a:r>
              <a:rPr lang="en-US" altLang="ko-KR" sz="11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VTNID1</a:t>
            </a:r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/2.0b/</a:t>
            </a:r>
            <a:r>
              <a:rPr lang="en-US" altLang="ko-KR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EiRegisterParty</a:t>
            </a:r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Payload 	: oadrCancelPartyRegistration</a:t>
            </a:r>
            <a:endParaRPr lang="ko-KR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790770" y="1844824"/>
            <a:ext cx="2938625" cy="43088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Response	: 2.05 Content</a:t>
            </a:r>
          </a:p>
          <a:p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Payload	: oadrCanceledPartyRegistration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803279" y="49204"/>
            <a:ext cx="22684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implementation yet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964488" y="144186"/>
            <a:ext cx="115929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>
                <a:solidFill>
                  <a:srgbClr val="FF0000"/>
                </a:solidFill>
              </a:rPr>
              <a:t>빼야할</a:t>
            </a:r>
            <a:r>
              <a:rPr lang="ko-KR" altLang="en-US" b="1" dirty="0">
                <a:solidFill>
                  <a:srgbClr val="FF0000"/>
                </a:solidFill>
              </a:rPr>
              <a:t> 것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ko-KR" altLang="en-US" b="1" dirty="0">
                <a:solidFill>
                  <a:schemeClr val="accent2"/>
                </a:solidFill>
              </a:rPr>
              <a:t>추가할 것</a:t>
            </a:r>
            <a:endParaRPr lang="en-US" altLang="ko-KR" b="1" dirty="0">
              <a:solidFill>
                <a:schemeClr val="accent2"/>
              </a:solidFill>
            </a:endParaRPr>
          </a:p>
          <a:p>
            <a:r>
              <a:rPr lang="ko-KR" altLang="en-US" b="1" dirty="0">
                <a:solidFill>
                  <a:schemeClr val="accent1"/>
                </a:solidFill>
              </a:rPr>
              <a:t>수정 필요</a:t>
            </a:r>
          </a:p>
        </p:txBody>
      </p:sp>
    </p:spTree>
    <p:extLst>
      <p:ext uri="{BB962C8B-B14F-4D97-AF65-F5344CB8AC3E}">
        <p14:creationId xmlns:p14="http://schemas.microsoft.com/office/powerpoint/2010/main" val="216974842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F13F5CC-B8E9-482F-A016-6EE14B7359EE}" type="slidenum">
              <a:rPr lang="ko-KR" altLang="en-US" smtClean="0"/>
              <a:pPr/>
              <a:t>82</a:t>
            </a:fld>
            <a:endParaRPr lang="ko-KR" altLang="en-US"/>
          </a:p>
        </p:txBody>
      </p:sp>
      <p:sp>
        <p:nvSpPr>
          <p:cNvPr id="6" name="标题 1"/>
          <p:cNvSpPr txBox="1">
            <a:spLocks/>
          </p:cNvSpPr>
          <p:nvPr/>
        </p:nvSpPr>
        <p:spPr bwMode="auto">
          <a:xfrm>
            <a:off x="214282" y="2571752"/>
            <a:ext cx="8743984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200" b="1" kern="0" dirty="0">
                <a:ea typeface="굴림" pitchFamily="50" charset="-127"/>
              </a:rPr>
              <a:t>OpenADR 2.0b</a:t>
            </a:r>
            <a:endParaRPr lang="zh-CN" altLang="en-US" sz="3200" b="1" kern="0" dirty="0"/>
          </a:p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altLang="ko-KR" sz="3200" b="1" kern="0" dirty="0"/>
          </a:p>
          <a:p>
            <a:pPr marL="514350" indent="-514350" algn="ctr" eaLnBrk="0" fontAlgn="base" latinLnBrk="0" hangingPunct="0">
              <a:spcBef>
                <a:spcPct val="0"/>
              </a:spcBef>
              <a:spcAft>
                <a:spcPct val="0"/>
              </a:spcAft>
              <a:buAutoNum type="arabicParenBoth"/>
              <a:defRPr/>
            </a:pPr>
            <a:r>
              <a:rPr lang="en-US" altLang="ko-KR" sz="3200" b="1" kern="0" dirty="0"/>
              <a:t>EiRegistrationParty</a:t>
            </a:r>
          </a:p>
          <a:p>
            <a:pPr marL="514350" indent="-514350" algn="ctr" eaLnBrk="0" fontAlgn="base" latinLnBrk="0" hangingPunct="0">
              <a:spcBef>
                <a:spcPct val="0"/>
              </a:spcBef>
              <a:spcAft>
                <a:spcPct val="0"/>
              </a:spcAft>
              <a:buAutoNum type="arabicParenBoth"/>
              <a:defRPr/>
            </a:pPr>
            <a:endParaRPr lang="en-US" altLang="ko-KR" sz="3200" b="1" kern="0" dirty="0"/>
          </a:p>
          <a:p>
            <a:pPr marL="2743200" lvl="5" indent="-457200" eaLnBrk="0" fontAlgn="base" latinLnBrk="0" hangingPunct="0">
              <a:spcBef>
                <a:spcPct val="0"/>
              </a:spcBef>
              <a:spcAft>
                <a:spcPct val="0"/>
              </a:spcAft>
              <a:buFontTx/>
              <a:buChar char="-"/>
              <a:defRPr/>
            </a:pPr>
            <a:r>
              <a:rPr lang="en-US" altLang="ko-KR" sz="2400" b="1" kern="0" dirty="0"/>
              <a:t>HTTP / XML</a:t>
            </a:r>
          </a:p>
          <a:p>
            <a:pPr marL="2743200" lvl="5" indent="-457200" eaLnBrk="0" fontAlgn="base" latinLnBrk="0" hangingPunct="0">
              <a:spcBef>
                <a:spcPct val="0"/>
              </a:spcBef>
              <a:spcAft>
                <a:spcPct val="0"/>
              </a:spcAft>
              <a:buFontTx/>
              <a:buChar char="-"/>
              <a:defRPr/>
            </a:pPr>
            <a:r>
              <a:rPr lang="en-US" altLang="ko-KR" sz="2400" b="1" kern="0" dirty="0"/>
              <a:t>CoAP / JSON</a:t>
            </a:r>
          </a:p>
          <a:p>
            <a:pPr marL="2743200" lvl="5" indent="-457200" eaLnBrk="0" fontAlgn="base" latinLnBrk="0" hangingPunct="0">
              <a:spcBef>
                <a:spcPct val="0"/>
              </a:spcBef>
              <a:spcAft>
                <a:spcPct val="0"/>
              </a:spcAft>
              <a:buFontTx/>
              <a:buChar char="-"/>
              <a:defRPr/>
            </a:pPr>
            <a:r>
              <a:rPr lang="en-US" altLang="ko-KR" sz="2400" b="1" kern="0" dirty="0">
                <a:solidFill>
                  <a:schemeClr val="accent2"/>
                </a:solidFill>
              </a:rPr>
              <a:t>MQTT / JSON</a:t>
            </a:r>
          </a:p>
        </p:txBody>
      </p:sp>
    </p:spTree>
    <p:extLst>
      <p:ext uri="{BB962C8B-B14F-4D97-AF65-F5344CB8AC3E}">
        <p14:creationId xmlns:p14="http://schemas.microsoft.com/office/powerpoint/2010/main" val="356098104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제목 2"/>
          <p:cNvSpPr>
            <a:spLocks noGrp="1"/>
          </p:cNvSpPr>
          <p:nvPr>
            <p:ph type="title"/>
          </p:nvPr>
        </p:nvSpPr>
        <p:spPr>
          <a:xfrm>
            <a:off x="28604" y="233346"/>
            <a:ext cx="8686800" cy="838200"/>
          </a:xfrm>
          <a:noFill/>
        </p:spPr>
        <p:txBody>
          <a:bodyPr/>
          <a:lstStyle/>
          <a:p>
            <a:pPr lvl="0">
              <a:defRPr/>
            </a:pPr>
            <a:r>
              <a:rPr lang="en-US" altLang="ko-KR" b="1" dirty="0">
                <a:solidFill>
                  <a:schemeClr val="tx1"/>
                </a:solidFill>
              </a:rPr>
              <a:t>2. Profile : OpenADR 2.0b</a:t>
            </a:r>
            <a:br>
              <a:rPr lang="en-US" altLang="ko-KR" b="1" dirty="0">
                <a:solidFill>
                  <a:schemeClr val="tx1"/>
                </a:solidFill>
              </a:rPr>
            </a:br>
            <a:r>
              <a:rPr lang="en-US" altLang="ko-KR" sz="2400" b="1" dirty="0">
                <a:solidFill>
                  <a:schemeClr val="tx1"/>
                </a:solidFill>
              </a:rPr>
              <a:t>2.1 Services : EiRegistrationParty (</a:t>
            </a:r>
            <a:r>
              <a:rPr lang="en-US" altLang="ko-KR" sz="2400" b="1" dirty="0">
                <a:solidFill>
                  <a:schemeClr val="accent2"/>
                </a:solidFill>
              </a:rPr>
              <a:t>MQTT / JSON</a:t>
            </a:r>
            <a:r>
              <a:rPr lang="en-US" altLang="ko-KR" sz="2400" b="1" dirty="0">
                <a:solidFill>
                  <a:schemeClr val="tx1"/>
                </a:solidFill>
              </a:rPr>
              <a:t>)</a:t>
            </a:r>
            <a:endParaRPr lang="en-US" altLang="zh-CN" sz="2400" b="1" dirty="0"/>
          </a:p>
        </p:txBody>
      </p:sp>
      <p:sp>
        <p:nvSpPr>
          <p:cNvPr id="161" name="직사각형 160"/>
          <p:cNvSpPr/>
          <p:nvPr/>
        </p:nvSpPr>
        <p:spPr>
          <a:xfrm>
            <a:off x="611561" y="1484784"/>
            <a:ext cx="1512707" cy="5937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VEN</a:t>
            </a:r>
            <a:endParaRPr lang="ko-KR" alt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2" name="직사각형 161"/>
          <p:cNvSpPr/>
          <p:nvPr/>
        </p:nvSpPr>
        <p:spPr>
          <a:xfrm>
            <a:off x="6947725" y="1484784"/>
            <a:ext cx="1512707" cy="5937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VTN</a:t>
            </a:r>
            <a:endParaRPr lang="ko-KR" alt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63" name="직선 연결선 162"/>
          <p:cNvCxnSpPr/>
          <p:nvPr/>
        </p:nvCxnSpPr>
        <p:spPr>
          <a:xfrm>
            <a:off x="1367917" y="2078530"/>
            <a:ext cx="0" cy="43027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직선 연결선 189"/>
          <p:cNvCxnSpPr/>
          <p:nvPr/>
        </p:nvCxnSpPr>
        <p:spPr>
          <a:xfrm>
            <a:off x="7704081" y="2078530"/>
            <a:ext cx="0" cy="43027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/>
          <p:cNvCxnSpPr/>
          <p:nvPr/>
        </p:nvCxnSpPr>
        <p:spPr>
          <a:xfrm>
            <a:off x="1367910" y="2569510"/>
            <a:ext cx="633617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직선 화살표 연결선 191"/>
          <p:cNvCxnSpPr/>
          <p:nvPr/>
        </p:nvCxnSpPr>
        <p:spPr>
          <a:xfrm>
            <a:off x="1367910" y="3134709"/>
            <a:ext cx="6336171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TextBox 200"/>
          <p:cNvSpPr txBox="1"/>
          <p:nvPr/>
        </p:nvSpPr>
        <p:spPr>
          <a:xfrm>
            <a:off x="2395923" y="1988839"/>
            <a:ext cx="4314001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TOPIC 	: /OpenADR/</a:t>
            </a:r>
            <a:r>
              <a:rPr lang="en-US" altLang="ko-KR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VTNID1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/2.0b/</a:t>
            </a:r>
            <a:r>
              <a:rPr lang="en-US" altLang="ko-K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EiRegisterParty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Payload 	: oadrQueryRegistration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0" name="TextBox 209"/>
          <p:cNvSpPr txBox="1"/>
          <p:nvPr/>
        </p:nvSpPr>
        <p:spPr>
          <a:xfrm>
            <a:off x="2395923" y="2599747"/>
            <a:ext cx="4269117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TOPIC	: /OpenADR/</a:t>
            </a:r>
            <a:r>
              <a:rPr lang="en-US" altLang="ko-KR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VENID1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/2.0b/</a:t>
            </a:r>
            <a:r>
              <a:rPr lang="en-US" altLang="ko-K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EiRegisterParty</a:t>
            </a:r>
            <a:endParaRPr lang="en-US" altLang="ko-KR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Payload	: oadrCreatedPartyRegistration</a:t>
            </a:r>
          </a:p>
          <a:p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11" name="직선 화살표 연결선 210"/>
          <p:cNvCxnSpPr/>
          <p:nvPr/>
        </p:nvCxnSpPr>
        <p:spPr>
          <a:xfrm>
            <a:off x="1367909" y="4028250"/>
            <a:ext cx="633617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직선 화살표 연결선 211"/>
          <p:cNvCxnSpPr/>
          <p:nvPr/>
        </p:nvCxnSpPr>
        <p:spPr>
          <a:xfrm>
            <a:off x="1367909" y="4593449"/>
            <a:ext cx="6336171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3" name="TextBox 212"/>
          <p:cNvSpPr txBox="1"/>
          <p:nvPr/>
        </p:nvSpPr>
        <p:spPr>
          <a:xfrm>
            <a:off x="2395922" y="3447579"/>
            <a:ext cx="4318811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TOPIC	: /OpenADR/</a:t>
            </a:r>
            <a:r>
              <a:rPr lang="en-US" altLang="ko-KR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VTNID1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/2.0b/</a:t>
            </a:r>
            <a:r>
              <a:rPr lang="en-US" altLang="ko-K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EiRegisterParty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Payload 	: </a:t>
            </a:r>
            <a:r>
              <a:rPr lang="en-US" altLang="ko-K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oadrCreatePartyRegistration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4" name="TextBox 213"/>
          <p:cNvSpPr txBox="1"/>
          <p:nvPr/>
        </p:nvSpPr>
        <p:spPr>
          <a:xfrm>
            <a:off x="2395922" y="4058487"/>
            <a:ext cx="4238661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TOPIC	: /OpenADR/</a:t>
            </a:r>
            <a:r>
              <a:rPr lang="en-US" altLang="ko-KR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VENID1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/2.0b/</a:t>
            </a:r>
            <a:r>
              <a:rPr lang="en-US" altLang="ko-K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EiRegisterParty</a:t>
            </a:r>
            <a:endParaRPr lang="en-US" altLang="ko-KR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Payload	: oadrCreatedPartyRegistration</a:t>
            </a:r>
          </a:p>
          <a:p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19" name="직선 화살표 연결선 218"/>
          <p:cNvCxnSpPr/>
          <p:nvPr/>
        </p:nvCxnSpPr>
        <p:spPr>
          <a:xfrm>
            <a:off x="1367909" y="5665855"/>
            <a:ext cx="633617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직선 화살표 연결선 219"/>
          <p:cNvCxnSpPr/>
          <p:nvPr/>
        </p:nvCxnSpPr>
        <p:spPr>
          <a:xfrm>
            <a:off x="1367909" y="6231054"/>
            <a:ext cx="6336171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1" name="TextBox 220"/>
          <p:cNvSpPr txBox="1"/>
          <p:nvPr/>
        </p:nvSpPr>
        <p:spPr>
          <a:xfrm>
            <a:off x="2395922" y="5085184"/>
            <a:ext cx="4229043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TOPIC	:/OpenADR/</a:t>
            </a:r>
            <a:r>
              <a:rPr lang="en-US" altLang="ko-KR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VTNID1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/2.0b/</a:t>
            </a:r>
            <a:r>
              <a:rPr lang="en-US" altLang="ko-K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EiRegisterParty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Payload 	: oadrCancelPartyRegistration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2" name="TextBox 221"/>
          <p:cNvSpPr txBox="1"/>
          <p:nvPr/>
        </p:nvSpPr>
        <p:spPr>
          <a:xfrm>
            <a:off x="2395922" y="5696092"/>
            <a:ext cx="4238661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TOPIC	: /OpenADR/</a:t>
            </a:r>
            <a:r>
              <a:rPr lang="en-US" altLang="ko-KR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VENID1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/2.0b/</a:t>
            </a:r>
            <a:r>
              <a:rPr lang="en-US" altLang="ko-K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EiRegisterParty</a:t>
            </a:r>
            <a:endParaRPr lang="en-US" altLang="ko-KR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Payload	: oadrCanceledPartyRegistration</a:t>
            </a:r>
          </a:p>
          <a:p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3" name="물결 222"/>
          <p:cNvSpPr/>
          <p:nvPr/>
        </p:nvSpPr>
        <p:spPr bwMode="auto">
          <a:xfrm>
            <a:off x="1367910" y="4735926"/>
            <a:ext cx="6336170" cy="277250"/>
          </a:xfrm>
          <a:prstGeom prst="wave">
            <a:avLst/>
          </a:prstGeom>
          <a:solidFill>
            <a:srgbClr val="FFFFD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7400810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F13F5CC-B8E9-482F-A016-6EE14B7359EE}" type="slidenum">
              <a:rPr lang="ko-KR" altLang="en-US" smtClean="0"/>
              <a:pPr/>
              <a:t>84</a:t>
            </a:fld>
            <a:endParaRPr lang="ko-KR" altLang="en-US"/>
          </a:p>
        </p:txBody>
      </p:sp>
      <p:sp>
        <p:nvSpPr>
          <p:cNvPr id="6" name="标题 1"/>
          <p:cNvSpPr txBox="1">
            <a:spLocks/>
          </p:cNvSpPr>
          <p:nvPr/>
        </p:nvSpPr>
        <p:spPr bwMode="auto">
          <a:xfrm>
            <a:off x="214282" y="2571752"/>
            <a:ext cx="8743984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200" b="1" kern="0" dirty="0">
                <a:ea typeface="굴림" pitchFamily="50" charset="-127"/>
              </a:rPr>
              <a:t>OpenADR 2.0b</a:t>
            </a:r>
            <a:endParaRPr lang="zh-CN" altLang="en-US" sz="3200" b="1" kern="0" dirty="0"/>
          </a:p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altLang="ko-KR" sz="3200" b="1" kern="0" dirty="0"/>
          </a:p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200" b="1" kern="0" dirty="0"/>
              <a:t>(2) EiReport</a:t>
            </a:r>
          </a:p>
        </p:txBody>
      </p:sp>
    </p:spTree>
    <p:extLst>
      <p:ext uri="{BB962C8B-B14F-4D97-AF65-F5344CB8AC3E}">
        <p14:creationId xmlns:p14="http://schemas.microsoft.com/office/powerpoint/2010/main" val="248870808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28604" y="233346"/>
            <a:ext cx="8686800" cy="838200"/>
          </a:xfrm>
          <a:noFill/>
        </p:spPr>
        <p:txBody>
          <a:bodyPr/>
          <a:lstStyle/>
          <a:p>
            <a:pPr lvl="0">
              <a:defRPr/>
            </a:pPr>
            <a:r>
              <a:rPr lang="en-US" altLang="ko-KR" b="1" dirty="0">
                <a:solidFill>
                  <a:schemeClr val="tx1"/>
                </a:solidFill>
              </a:rPr>
              <a:t>2. Profile : OpenADR 2.0b</a:t>
            </a:r>
            <a:br>
              <a:rPr lang="en-US" altLang="ko-KR" b="1" dirty="0">
                <a:solidFill>
                  <a:schemeClr val="tx1"/>
                </a:solidFill>
              </a:rPr>
            </a:br>
            <a:r>
              <a:rPr lang="en-US" altLang="ko-KR" sz="2400" b="1" dirty="0">
                <a:solidFill>
                  <a:schemeClr val="tx1"/>
                </a:solidFill>
              </a:rPr>
              <a:t>2.2 Services : EiReport</a:t>
            </a:r>
            <a:endParaRPr lang="en-US" altLang="zh-CN" sz="2400" b="1" dirty="0"/>
          </a:p>
        </p:txBody>
      </p:sp>
      <p:sp>
        <p:nvSpPr>
          <p:cNvPr id="31" name="슬라이드 번호 개체 틀 3"/>
          <p:cNvSpPr>
            <a:spLocks noGrp="1"/>
          </p:cNvSpPr>
          <p:nvPr>
            <p:ph type="sldNum" sz="quarter" idx="11"/>
          </p:nvPr>
        </p:nvSpPr>
        <p:spPr>
          <a:xfrm>
            <a:off x="7234238" y="6477000"/>
            <a:ext cx="1905000" cy="381000"/>
          </a:xfrm>
        </p:spPr>
        <p:txBody>
          <a:bodyPr/>
          <a:lstStyle/>
          <a:p>
            <a:pPr>
              <a:defRPr/>
            </a:pPr>
            <a:fld id="{97C6F095-276F-4AD3-9842-1213BA0CC323}" type="slidenum">
              <a:rPr lang="ko-KR" altLang="en-US" smtClean="0"/>
              <a:pPr>
                <a:defRPr/>
              </a:pPr>
              <a:t>85</a:t>
            </a:fld>
            <a:endParaRPr lang="ko-KR" altLang="en-US"/>
          </a:p>
        </p:txBody>
      </p:sp>
      <p:sp>
        <p:nvSpPr>
          <p:cNvPr id="73" name="내용 개체 틀 1"/>
          <p:cNvSpPr txBox="1">
            <a:spLocks/>
          </p:cNvSpPr>
          <p:nvPr/>
        </p:nvSpPr>
        <p:spPr bwMode="auto">
          <a:xfrm>
            <a:off x="4790370" y="1430285"/>
            <a:ext cx="4093265" cy="14525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>
            <a:lvl1pPr marL="342891" indent="-342891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32" indent="-285744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2971" indent="-228594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160" indent="-228594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349" indent="-228594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537" indent="-228594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971726" indent="-228594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428914" indent="-228594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886103" indent="-228594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latinLnBrk="0"/>
            <a:r>
              <a:rPr lang="en-US" altLang="ko-KR" sz="1477" kern="0" dirty="0"/>
              <a:t>EiReport</a:t>
            </a:r>
          </a:p>
          <a:p>
            <a:pPr lvl="1" latinLnBrk="0"/>
            <a:r>
              <a:rPr lang="en-US" altLang="ko-KR" sz="1108" kern="0" dirty="0"/>
              <a:t>VEN </a:t>
            </a:r>
            <a:r>
              <a:rPr lang="ko-KR" altLang="en-US" sz="1108" kern="0" dirty="0"/>
              <a:t>모두 자신의 </a:t>
            </a:r>
            <a:r>
              <a:rPr lang="en-US" altLang="ko-KR" sz="1108" kern="0" dirty="0"/>
              <a:t>Report</a:t>
            </a:r>
            <a:r>
              <a:rPr lang="ko-KR" altLang="en-US" sz="1108" kern="0" dirty="0"/>
              <a:t> 자원을 서로에게 등록할 수 있으며</a:t>
            </a:r>
            <a:r>
              <a:rPr lang="en-US" altLang="ko-KR" sz="1108" kern="0" dirty="0"/>
              <a:t>, Report</a:t>
            </a:r>
            <a:r>
              <a:rPr lang="ko-KR" altLang="en-US" sz="1108" kern="0" dirty="0"/>
              <a:t>자원 중에서 원하는 것을 선택하여 구독신청 한다</a:t>
            </a:r>
            <a:r>
              <a:rPr lang="en-US" altLang="ko-KR" sz="1108" kern="0" dirty="0"/>
              <a:t>. </a:t>
            </a:r>
            <a:r>
              <a:rPr lang="ko-KR" altLang="en-US" sz="1108" kern="0" dirty="0"/>
              <a:t>이 후 </a:t>
            </a:r>
            <a:r>
              <a:rPr lang="en-US" altLang="ko-KR" sz="1108" kern="0" dirty="0"/>
              <a:t>Update Report </a:t>
            </a:r>
            <a:r>
              <a:rPr lang="ko-KR" altLang="en-US" sz="1108" kern="0" dirty="0"/>
              <a:t>메시지를 통하여 </a:t>
            </a:r>
            <a:r>
              <a:rPr lang="en-US" altLang="ko-KR" sz="1108" kern="0" dirty="0"/>
              <a:t>Report</a:t>
            </a:r>
            <a:r>
              <a:rPr lang="ko-KR" altLang="en-US" sz="1108" kern="0" dirty="0"/>
              <a:t>를 지속적으로 보내준다</a:t>
            </a:r>
            <a:r>
              <a:rPr lang="en-US" altLang="ko-KR" sz="1108" kern="0" dirty="0"/>
              <a:t>. VEN </a:t>
            </a:r>
            <a:r>
              <a:rPr lang="ko-KR" altLang="en-US" sz="1108" kern="0" dirty="0"/>
              <a:t>등록 완료 후 </a:t>
            </a:r>
            <a:r>
              <a:rPr lang="en-US" altLang="ko-KR" sz="1108" kern="0" dirty="0"/>
              <a:t>VTN</a:t>
            </a:r>
            <a:r>
              <a:rPr lang="ko-KR" altLang="en-US" sz="1108" kern="0" dirty="0"/>
              <a:t>에서 등록한 </a:t>
            </a:r>
            <a:r>
              <a:rPr lang="en-US" altLang="ko-KR" sz="1108" kern="0" dirty="0"/>
              <a:t>Resource </a:t>
            </a:r>
            <a:r>
              <a:rPr lang="ko-KR" altLang="en-US" sz="1108" kern="0" dirty="0"/>
              <a:t>상태정보를 전송한다</a:t>
            </a:r>
            <a:r>
              <a:rPr lang="en-US" altLang="ko-KR" sz="1108" kern="0" dirty="0"/>
              <a:t>.</a:t>
            </a:r>
          </a:p>
          <a:p>
            <a:pPr latinLnBrk="0"/>
            <a:endParaRPr lang="en-US" altLang="ko-KR" sz="1477" kern="0" dirty="0"/>
          </a:p>
        </p:txBody>
      </p:sp>
      <p:sp>
        <p:nvSpPr>
          <p:cNvPr id="74" name="직사각형 73"/>
          <p:cNvSpPr/>
          <p:nvPr/>
        </p:nvSpPr>
        <p:spPr bwMode="auto">
          <a:xfrm>
            <a:off x="366014" y="2564904"/>
            <a:ext cx="3214707" cy="2592288"/>
          </a:xfrm>
          <a:prstGeom prst="rect">
            <a:avLst/>
          </a:prstGeom>
          <a:noFill/>
          <a:ln w="12699" cap="flat" cmpd="sng" algn="ctr">
            <a:solidFill>
              <a:schemeClr val="accent1"/>
            </a:solidFill>
            <a:prstDash val="lg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 dirty="0">
              <a:ln>
                <a:noFill/>
              </a:ln>
              <a:solidFill>
                <a:schemeClr val="accent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cxnSp>
        <p:nvCxnSpPr>
          <p:cNvPr id="75" name="직선 연결선 74"/>
          <p:cNvCxnSpPr/>
          <p:nvPr/>
        </p:nvCxnSpPr>
        <p:spPr bwMode="auto">
          <a:xfrm>
            <a:off x="4584498" y="1592882"/>
            <a:ext cx="0" cy="4712677"/>
          </a:xfrm>
          <a:prstGeom prst="line">
            <a:avLst/>
          </a:prstGeom>
          <a:solidFill>
            <a:schemeClr val="accent1"/>
          </a:solidFill>
          <a:ln w="3175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76" name="오른쪽 중괄호 75"/>
          <p:cNvSpPr/>
          <p:nvPr/>
        </p:nvSpPr>
        <p:spPr bwMode="auto">
          <a:xfrm>
            <a:off x="3643306" y="2868896"/>
            <a:ext cx="857256" cy="2000264"/>
          </a:xfrm>
          <a:prstGeom prst="rightBrace">
            <a:avLst/>
          </a:prstGeom>
          <a:noFill/>
          <a:ln w="12699" cap="flat" cmpd="sng" algn="ctr">
            <a:solidFill>
              <a:schemeClr val="accent1"/>
            </a:solidFill>
            <a:prstDash val="dashDot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6EC315D2-608F-4CB4-9002-380355828053}"/>
              </a:ext>
            </a:extLst>
          </p:cNvPr>
          <p:cNvSpPr/>
          <p:nvPr/>
        </p:nvSpPr>
        <p:spPr bwMode="auto">
          <a:xfrm>
            <a:off x="90414" y="1357298"/>
            <a:ext cx="1143008" cy="500066"/>
          </a:xfrm>
          <a:prstGeom prst="rect">
            <a:avLst/>
          </a:prstGeom>
          <a:solidFill>
            <a:schemeClr val="bg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300" b="1" i="0" u="none" strike="noStrike" cap="none" normalizeH="0" baseline="0" dirty="0">
                <a:ln>
                  <a:noFill/>
                </a:ln>
                <a:effectLst/>
                <a:latin typeface="Times New Roman" pitchFamily="18" charset="0"/>
                <a:ea typeface="굴림" pitchFamily="50" charset="-127"/>
              </a:rPr>
              <a:t>VEN</a:t>
            </a:r>
            <a:endParaRPr kumimoji="0" lang="ko-KR" altLang="en-US" sz="1300" b="1" i="0" u="none" strike="noStrike" cap="none" normalizeH="0" baseline="0" dirty="0">
              <a:ln>
                <a:noFill/>
              </a:ln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79" name="모서리가 둥근 직사각형 130">
            <a:extLst>
              <a:ext uri="{FF2B5EF4-FFF2-40B4-BE49-F238E27FC236}">
                <a16:creationId xmlns:a16="http://schemas.microsoft.com/office/drawing/2014/main" id="{410CC106-5720-4214-A30D-D40D1FA90CAB}"/>
              </a:ext>
            </a:extLst>
          </p:cNvPr>
          <p:cNvSpPr/>
          <p:nvPr/>
        </p:nvSpPr>
        <p:spPr bwMode="auto">
          <a:xfrm>
            <a:off x="661917" y="2798028"/>
            <a:ext cx="2632473" cy="357190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500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Times New Roman" pitchFamily="18" charset="0"/>
                <a:ea typeface="굴림" pitchFamily="50" charset="-127"/>
              </a:rPr>
              <a:t>EiRegistrationParty</a:t>
            </a:r>
            <a:endParaRPr kumimoji="0" lang="ko-KR" altLang="en-US" sz="2000" b="0" i="0" u="none" strike="noStrike" cap="none" normalizeH="0" baseline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80" name="모서리가 둥근 직사각형 139">
            <a:extLst>
              <a:ext uri="{FF2B5EF4-FFF2-40B4-BE49-F238E27FC236}">
                <a16:creationId xmlns:a16="http://schemas.microsoft.com/office/drawing/2014/main" id="{63F62157-DEF9-4196-9EF1-834A4614155D}"/>
              </a:ext>
            </a:extLst>
          </p:cNvPr>
          <p:cNvSpPr/>
          <p:nvPr/>
        </p:nvSpPr>
        <p:spPr bwMode="auto">
          <a:xfrm>
            <a:off x="661917" y="3369532"/>
            <a:ext cx="2632473" cy="357190"/>
          </a:xfrm>
          <a:prstGeom prst="roundRect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500" dirty="0">
                <a:solidFill>
                  <a:schemeClr val="bg2">
                    <a:lumMod val="75000"/>
                  </a:schemeClr>
                </a:solidFill>
                <a:latin typeface="Times New Roman" pitchFamily="18" charset="0"/>
                <a:ea typeface="굴림" pitchFamily="50" charset="-127"/>
              </a:rPr>
              <a:t>EiReport</a:t>
            </a:r>
            <a:endParaRPr kumimoji="0" lang="ko-KR" altLang="en-US" sz="1500" b="0" i="0" u="none" strike="noStrike" cap="none" normalizeH="0" baseline="0" dirty="0">
              <a:ln>
                <a:noFill/>
              </a:ln>
              <a:solidFill>
                <a:schemeClr val="bg2">
                  <a:lumMod val="75000"/>
                </a:schemeClr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81" name="모서리가 둥근 직사각형 140">
            <a:extLst>
              <a:ext uri="{FF2B5EF4-FFF2-40B4-BE49-F238E27FC236}">
                <a16:creationId xmlns:a16="http://schemas.microsoft.com/office/drawing/2014/main" id="{5FC98EE9-4C40-4CBD-B75E-A2E3DD737D1F}"/>
              </a:ext>
            </a:extLst>
          </p:cNvPr>
          <p:cNvSpPr/>
          <p:nvPr/>
        </p:nvSpPr>
        <p:spPr bwMode="auto">
          <a:xfrm>
            <a:off x="661917" y="3941036"/>
            <a:ext cx="2632473" cy="428628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500" dirty="0">
                <a:solidFill>
                  <a:schemeClr val="bg2">
                    <a:lumMod val="75000"/>
                  </a:schemeClr>
                </a:solidFill>
                <a:latin typeface="Times New Roman" pitchFamily="18" charset="0"/>
                <a:ea typeface="굴림" pitchFamily="50" charset="-127"/>
              </a:rPr>
              <a:t>EiEvent</a:t>
            </a:r>
            <a:endParaRPr kumimoji="0" lang="ko-KR" altLang="en-US" sz="1500" b="0" i="0" u="none" strike="noStrike" cap="none" normalizeH="0" baseline="0" dirty="0">
              <a:ln>
                <a:noFill/>
              </a:ln>
              <a:solidFill>
                <a:schemeClr val="bg2">
                  <a:lumMod val="75000"/>
                </a:schemeClr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82" name="모서리가 둥근 직사각형 158">
            <a:extLst>
              <a:ext uri="{FF2B5EF4-FFF2-40B4-BE49-F238E27FC236}">
                <a16:creationId xmlns:a16="http://schemas.microsoft.com/office/drawing/2014/main" id="{A575E188-9248-4E65-9F6B-3C0352D88DDF}"/>
              </a:ext>
            </a:extLst>
          </p:cNvPr>
          <p:cNvSpPr/>
          <p:nvPr/>
        </p:nvSpPr>
        <p:spPr bwMode="auto">
          <a:xfrm>
            <a:off x="661917" y="4583978"/>
            <a:ext cx="2632471" cy="357190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500" dirty="0">
                <a:solidFill>
                  <a:schemeClr val="bg2">
                    <a:lumMod val="75000"/>
                  </a:schemeClr>
                </a:solidFill>
                <a:latin typeface="Times New Roman" pitchFamily="18" charset="0"/>
                <a:ea typeface="굴림" pitchFamily="50" charset="-127"/>
              </a:rPr>
              <a:t>EiOpt</a:t>
            </a:r>
            <a:endParaRPr lang="ko-KR" altLang="en-US" sz="1500" dirty="0">
              <a:solidFill>
                <a:schemeClr val="bg2">
                  <a:lumMod val="75000"/>
                </a:schemeClr>
              </a:solidFill>
              <a:latin typeface="Times New Roman" pitchFamily="18" charset="0"/>
              <a:ea typeface="굴림" pitchFamily="50" charset="-127"/>
            </a:endParaRPr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2BCA2DD9-2AB7-4178-A3C5-705A56CACF8C}"/>
              </a:ext>
            </a:extLst>
          </p:cNvPr>
          <p:cNvCxnSpPr>
            <a:cxnSpLocks/>
            <a:stCxn id="78" idx="3"/>
          </p:cNvCxnSpPr>
          <p:nvPr/>
        </p:nvCxnSpPr>
        <p:spPr bwMode="auto">
          <a:xfrm>
            <a:off x="1233422" y="1607331"/>
            <a:ext cx="1485245" cy="0"/>
          </a:xfrm>
          <a:prstGeom prst="straightConnector1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</p:spPr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A77E5D37-D359-4819-ACB3-7F31415DA4C9}"/>
              </a:ext>
            </a:extLst>
          </p:cNvPr>
          <p:cNvSpPr txBox="1"/>
          <p:nvPr/>
        </p:nvSpPr>
        <p:spPr>
          <a:xfrm>
            <a:off x="1377438" y="1334513"/>
            <a:ext cx="12503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FF0000"/>
                </a:solidFill>
              </a:rPr>
              <a:t>OpenADR 2.0b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cxnSp>
        <p:nvCxnSpPr>
          <p:cNvPr id="85" name="직선 연결선 84">
            <a:extLst>
              <a:ext uri="{FF2B5EF4-FFF2-40B4-BE49-F238E27FC236}">
                <a16:creationId xmlns:a16="http://schemas.microsoft.com/office/drawing/2014/main" id="{75B79A89-DDE0-43C0-ACD5-BE1C36D61C82}"/>
              </a:ext>
            </a:extLst>
          </p:cNvPr>
          <p:cNvCxnSpPr>
            <a:stCxn id="78" idx="2"/>
          </p:cNvCxnSpPr>
          <p:nvPr/>
        </p:nvCxnSpPr>
        <p:spPr bwMode="auto">
          <a:xfrm flipH="1">
            <a:off x="661917" y="1857364"/>
            <a:ext cx="1" cy="4714908"/>
          </a:xfrm>
          <a:prstGeom prst="line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7" name="직선 연결선 86">
            <a:extLst>
              <a:ext uri="{FF2B5EF4-FFF2-40B4-BE49-F238E27FC236}">
                <a16:creationId xmlns:a16="http://schemas.microsoft.com/office/drawing/2014/main" id="{F9F8DA7E-992A-4D1D-A821-A836D8656163}"/>
              </a:ext>
            </a:extLst>
          </p:cNvPr>
          <p:cNvCxnSpPr>
            <a:cxnSpLocks/>
            <a:stCxn id="90" idx="2"/>
          </p:cNvCxnSpPr>
          <p:nvPr/>
        </p:nvCxnSpPr>
        <p:spPr bwMode="auto">
          <a:xfrm>
            <a:off x="3290171" y="1857364"/>
            <a:ext cx="0" cy="4714908"/>
          </a:xfrm>
          <a:prstGeom prst="line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6EC315D2-608F-4CB4-9002-380355828053}"/>
              </a:ext>
            </a:extLst>
          </p:cNvPr>
          <p:cNvSpPr/>
          <p:nvPr/>
        </p:nvSpPr>
        <p:spPr bwMode="auto">
          <a:xfrm>
            <a:off x="2718667" y="1357298"/>
            <a:ext cx="1143008" cy="500066"/>
          </a:xfrm>
          <a:prstGeom prst="rect">
            <a:avLst/>
          </a:prstGeom>
          <a:solidFill>
            <a:schemeClr val="bg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300" b="1" i="0" u="none" strike="noStrike" cap="none" normalizeH="0" baseline="0" dirty="0">
                <a:ln>
                  <a:noFill/>
                </a:ln>
                <a:effectLst/>
                <a:latin typeface="Times New Roman" pitchFamily="18" charset="0"/>
                <a:ea typeface="굴림" pitchFamily="50" charset="-127"/>
              </a:rPr>
              <a:t>VTN</a:t>
            </a:r>
            <a:endParaRPr kumimoji="0" lang="ko-KR" altLang="en-US" sz="1300" b="1" i="0" u="none" strike="noStrike" cap="none" normalizeH="0" baseline="0" dirty="0">
              <a:ln>
                <a:noFill/>
              </a:ln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287022" y="2968074"/>
            <a:ext cx="12186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(b) EiReport</a:t>
            </a:r>
            <a:endParaRPr lang="ko-KR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모서리가 둥근 직사각형 1"/>
          <p:cNvSpPr/>
          <p:nvPr/>
        </p:nvSpPr>
        <p:spPr bwMode="auto">
          <a:xfrm>
            <a:off x="4875047" y="2868896"/>
            <a:ext cx="4017433" cy="3514282"/>
          </a:xfrm>
          <a:prstGeom prst="roundRect">
            <a:avLst/>
          </a:prstGeom>
          <a:noFill/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grpSp>
        <p:nvGrpSpPr>
          <p:cNvPr id="44" name="그룹 43"/>
          <p:cNvGrpSpPr/>
          <p:nvPr/>
        </p:nvGrpSpPr>
        <p:grpSpPr>
          <a:xfrm>
            <a:off x="5287022" y="3548127"/>
            <a:ext cx="3125774" cy="2722379"/>
            <a:chOff x="5111252" y="1570717"/>
            <a:chExt cx="3125774" cy="2722379"/>
          </a:xfrm>
        </p:grpSpPr>
        <p:sp>
          <p:nvSpPr>
            <p:cNvPr id="45" name="직사각형 44"/>
            <p:cNvSpPr/>
            <p:nvPr/>
          </p:nvSpPr>
          <p:spPr>
            <a:xfrm>
              <a:off x="5111252" y="1570717"/>
              <a:ext cx="618562" cy="35416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VEN</a:t>
              </a:r>
              <a:endParaRPr lang="ko-KR" altLang="en-US" sz="11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6637232" y="1570717"/>
              <a:ext cx="618562" cy="35416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VTN</a:t>
              </a:r>
              <a:endParaRPr lang="ko-KR" altLang="en-US" sz="11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47" name="직선 연결선 46"/>
            <p:cNvCxnSpPr/>
            <p:nvPr/>
          </p:nvCxnSpPr>
          <p:spPr>
            <a:xfrm>
              <a:off x="5420534" y="1924882"/>
              <a:ext cx="0" cy="21794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 47"/>
            <p:cNvCxnSpPr/>
            <p:nvPr/>
          </p:nvCxnSpPr>
          <p:spPr>
            <a:xfrm>
              <a:off x="6946514" y="1924882"/>
              <a:ext cx="0" cy="21794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화살표 연결선 48"/>
            <p:cNvCxnSpPr/>
            <p:nvPr/>
          </p:nvCxnSpPr>
          <p:spPr>
            <a:xfrm>
              <a:off x="5420531" y="2208643"/>
              <a:ext cx="1525981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화살표 연결선 49"/>
            <p:cNvCxnSpPr/>
            <p:nvPr/>
          </p:nvCxnSpPr>
          <p:spPr>
            <a:xfrm>
              <a:off x="5420531" y="2498830"/>
              <a:ext cx="1525981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화살표 연결선 50"/>
            <p:cNvCxnSpPr/>
            <p:nvPr/>
          </p:nvCxnSpPr>
          <p:spPr>
            <a:xfrm>
              <a:off x="5420531" y="3511513"/>
              <a:ext cx="1525981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화살표 연결선 51"/>
            <p:cNvCxnSpPr/>
            <p:nvPr/>
          </p:nvCxnSpPr>
          <p:spPr>
            <a:xfrm>
              <a:off x="5420531" y="3256195"/>
              <a:ext cx="1525981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/>
            <p:cNvSpPr txBox="1"/>
            <p:nvPr/>
          </p:nvSpPr>
          <p:spPr>
            <a:xfrm>
              <a:off x="5767493" y="4031486"/>
              <a:ext cx="89159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(b) EiReport</a:t>
              </a:r>
              <a:endParaRPr lang="ko-KR" altLang="en-US" sz="1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5652996" y="1960661"/>
              <a:ext cx="1236236" cy="253916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05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oadrRegisterReport</a:t>
              </a:r>
              <a:endParaRPr lang="ko-KR" altLang="en-US" sz="105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5597353" y="2202709"/>
              <a:ext cx="1362874" cy="253916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05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oadrRegisteredReport</a:t>
              </a:r>
              <a:endParaRPr lang="ko-KR" altLang="en-US" sz="105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5666054" y="3031068"/>
              <a:ext cx="1205779" cy="253916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05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oadrCreatedReport</a:t>
              </a:r>
              <a:endParaRPr lang="ko-KR" altLang="en-US" sz="105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5784718" y="3250261"/>
              <a:ext cx="974947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05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oadrResponse</a:t>
              </a:r>
              <a:endParaRPr lang="ko-KR" altLang="en-US" sz="105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8" name="오른쪽 중괄호 57"/>
            <p:cNvSpPr/>
            <p:nvPr/>
          </p:nvSpPr>
          <p:spPr>
            <a:xfrm>
              <a:off x="6995005" y="2216488"/>
              <a:ext cx="95650" cy="354522"/>
            </a:xfrm>
            <a:prstGeom prst="righ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59" name="오른쪽 중괄호 58"/>
            <p:cNvSpPr/>
            <p:nvPr/>
          </p:nvSpPr>
          <p:spPr>
            <a:xfrm>
              <a:off x="6983838" y="2786452"/>
              <a:ext cx="102641" cy="786564"/>
            </a:xfrm>
            <a:prstGeom prst="righ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7173113" y="2181982"/>
              <a:ext cx="1056700" cy="43088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Request Report</a:t>
              </a:r>
            </a:p>
            <a:p>
              <a:pPr algn="ctr"/>
              <a:r>
                <a:rPr lang="en-US" altLang="ko-KR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&amp; Response</a:t>
              </a:r>
              <a:endParaRPr lang="ko-KR" altLang="en-US" sz="1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7165899" y="2964290"/>
              <a:ext cx="1071127" cy="43088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Register Report</a:t>
              </a:r>
            </a:p>
            <a:p>
              <a:pPr algn="ctr"/>
              <a:r>
                <a:rPr lang="en-US" altLang="ko-KR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&amp; Response</a:t>
              </a:r>
              <a:endParaRPr lang="ko-KR" altLang="en-US" sz="1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62" name="직선 화살표 연결선 61"/>
            <p:cNvCxnSpPr/>
            <p:nvPr/>
          </p:nvCxnSpPr>
          <p:spPr>
            <a:xfrm>
              <a:off x="5412115" y="4029696"/>
              <a:ext cx="1525981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화살표 연결선 62"/>
            <p:cNvCxnSpPr/>
            <p:nvPr/>
          </p:nvCxnSpPr>
          <p:spPr>
            <a:xfrm>
              <a:off x="5420531" y="3789438"/>
              <a:ext cx="1525981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/>
            <p:cNvSpPr txBox="1"/>
            <p:nvPr/>
          </p:nvSpPr>
          <p:spPr>
            <a:xfrm>
              <a:off x="5682072" y="3541456"/>
              <a:ext cx="1176925" cy="253916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05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oadrUpdateReport</a:t>
              </a:r>
              <a:endParaRPr lang="ko-KR" altLang="en-US" sz="105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5652549" y="3783504"/>
              <a:ext cx="1244251" cy="253916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05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oadrUpdatedReport</a:t>
              </a:r>
              <a:endParaRPr lang="ko-KR" altLang="en-US" sz="105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6" name="오른쪽 중괄호 65"/>
            <p:cNvSpPr/>
            <p:nvPr/>
          </p:nvSpPr>
          <p:spPr>
            <a:xfrm>
              <a:off x="6990830" y="3728815"/>
              <a:ext cx="95650" cy="354522"/>
            </a:xfrm>
            <a:prstGeom prst="righ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7188717" y="3740860"/>
              <a:ext cx="1010212" cy="43088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Update Report</a:t>
              </a:r>
            </a:p>
            <a:p>
              <a:pPr algn="ctr"/>
              <a:r>
                <a:rPr lang="en-US" altLang="ko-KR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&amp; Response</a:t>
              </a:r>
              <a:endParaRPr lang="ko-KR" altLang="en-US" sz="1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68" name="직선 화살표 연결선 67"/>
            <p:cNvCxnSpPr/>
            <p:nvPr/>
          </p:nvCxnSpPr>
          <p:spPr>
            <a:xfrm>
              <a:off x="5420531" y="3034434"/>
              <a:ext cx="1525981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화살표 연결선 68"/>
            <p:cNvCxnSpPr/>
            <p:nvPr/>
          </p:nvCxnSpPr>
          <p:spPr>
            <a:xfrm>
              <a:off x="5420531" y="2792386"/>
              <a:ext cx="1525981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69"/>
            <p:cNvSpPr txBox="1"/>
            <p:nvPr/>
          </p:nvSpPr>
          <p:spPr>
            <a:xfrm>
              <a:off x="5893328" y="2570428"/>
              <a:ext cx="639919" cy="253916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05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oadrPoll</a:t>
              </a:r>
              <a:endParaRPr lang="ko-KR" altLang="en-US" sz="105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5784718" y="2786452"/>
              <a:ext cx="1138453" cy="253916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05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oadrCreateReport</a:t>
              </a:r>
              <a:endParaRPr lang="ko-KR" altLang="en-US" sz="105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5959943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/>
          <p:cNvCxnSpPr/>
          <p:nvPr/>
        </p:nvCxnSpPr>
        <p:spPr bwMode="auto">
          <a:xfrm>
            <a:off x="3337044" y="2358363"/>
            <a:ext cx="0" cy="4022963"/>
          </a:xfrm>
          <a:prstGeom prst="line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0" name="직선 연결선 19"/>
          <p:cNvCxnSpPr/>
          <p:nvPr/>
        </p:nvCxnSpPr>
        <p:spPr bwMode="auto">
          <a:xfrm flipH="1">
            <a:off x="6029006" y="2387574"/>
            <a:ext cx="8796" cy="3993752"/>
          </a:xfrm>
          <a:prstGeom prst="line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6" name="직사각형 25"/>
          <p:cNvSpPr/>
          <p:nvPr/>
        </p:nvSpPr>
        <p:spPr bwMode="auto">
          <a:xfrm>
            <a:off x="5452347" y="1899869"/>
            <a:ext cx="1143008" cy="500066"/>
          </a:xfrm>
          <a:prstGeom prst="rect">
            <a:avLst/>
          </a:prstGeom>
          <a:solidFill>
            <a:schemeClr val="bg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300" b="1" dirty="0">
                <a:latin typeface="Times New Roman" pitchFamily="18" charset="0"/>
                <a:ea typeface="굴림" pitchFamily="50" charset="-127"/>
              </a:rPr>
              <a:t>Client </a:t>
            </a:r>
            <a:r>
              <a:rPr lang="ko-KR" altLang="en-US" sz="1300" b="1" dirty="0">
                <a:latin typeface="Times New Roman" pitchFamily="18" charset="0"/>
                <a:ea typeface="굴림" pitchFamily="50" charset="-127"/>
              </a:rPr>
              <a:t> </a:t>
            </a:r>
            <a:r>
              <a:rPr lang="en-US" altLang="ko-KR" sz="1300" b="1" dirty="0">
                <a:latin typeface="Times New Roman" pitchFamily="18" charset="0"/>
                <a:ea typeface="굴림" pitchFamily="50" charset="-127"/>
              </a:rPr>
              <a:t>EMA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300" b="1" dirty="0">
                <a:latin typeface="Times New Roman" pitchFamily="18" charset="0"/>
                <a:ea typeface="굴림" pitchFamily="50" charset="-127"/>
              </a:rPr>
              <a:t>(Server EMA)</a:t>
            </a:r>
            <a:endParaRPr lang="ko-KR" altLang="en-US" sz="1300" b="1" dirty="0">
              <a:latin typeface="Times New Roman" pitchFamily="18" charset="0"/>
              <a:ea typeface="굴림" pitchFamily="50" charset="-127"/>
            </a:endParaRPr>
          </a:p>
        </p:txBody>
      </p:sp>
      <p:cxnSp>
        <p:nvCxnSpPr>
          <p:cNvPr id="47" name="직선 연결선 46"/>
          <p:cNvCxnSpPr>
            <a:stCxn id="138" idx="2"/>
          </p:cNvCxnSpPr>
          <p:nvPr/>
        </p:nvCxnSpPr>
        <p:spPr bwMode="auto">
          <a:xfrm>
            <a:off x="756479" y="2378164"/>
            <a:ext cx="0" cy="4003162"/>
          </a:xfrm>
          <a:prstGeom prst="line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8" name="직사각형 137"/>
          <p:cNvSpPr/>
          <p:nvPr/>
        </p:nvSpPr>
        <p:spPr bwMode="auto">
          <a:xfrm>
            <a:off x="184975" y="1878098"/>
            <a:ext cx="1143008" cy="500066"/>
          </a:xfrm>
          <a:prstGeom prst="rect">
            <a:avLst/>
          </a:prstGeom>
          <a:solidFill>
            <a:schemeClr val="bg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300" b="1" dirty="0">
                <a:latin typeface="Times New Roman" pitchFamily="18" charset="0"/>
                <a:ea typeface="굴림" pitchFamily="50" charset="-127"/>
              </a:rPr>
              <a:t>VTN</a:t>
            </a:r>
            <a:endParaRPr kumimoji="0" lang="ko-KR" altLang="en-US" sz="1300" b="1" i="0" u="none" strike="noStrike" cap="none" normalizeH="0" baseline="0" dirty="0">
              <a:ln>
                <a:noFill/>
              </a:ln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16" name="직사각형 15"/>
          <p:cNvSpPr/>
          <p:nvPr/>
        </p:nvSpPr>
        <p:spPr bwMode="auto">
          <a:xfrm>
            <a:off x="2801810" y="1899869"/>
            <a:ext cx="1143008" cy="500066"/>
          </a:xfrm>
          <a:prstGeom prst="rect">
            <a:avLst/>
          </a:prstGeom>
          <a:solidFill>
            <a:schemeClr val="bg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300" b="1" i="0" u="none" strike="noStrike" cap="none" normalizeH="0" baseline="0" dirty="0">
                <a:ln>
                  <a:noFill/>
                </a:ln>
                <a:effectLst/>
                <a:latin typeface="Times New Roman" pitchFamily="18" charset="0"/>
                <a:ea typeface="굴림" pitchFamily="50" charset="-127"/>
              </a:rPr>
              <a:t>VEN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300" b="1" i="0" u="none" strike="noStrike" cap="none" normalizeH="0" baseline="0" dirty="0">
                <a:ln>
                  <a:noFill/>
                </a:ln>
                <a:effectLst/>
                <a:latin typeface="Times New Roman" pitchFamily="18" charset="0"/>
                <a:ea typeface="굴림" pitchFamily="50" charset="-127"/>
              </a:rPr>
              <a:t>Server EMA</a:t>
            </a:r>
            <a:endParaRPr kumimoji="0" lang="ko-KR" altLang="en-US" sz="1300" b="1" i="0" u="none" strike="noStrike" cap="none" normalizeH="0" baseline="0" dirty="0">
              <a:ln>
                <a:noFill/>
              </a:ln>
              <a:effectLst/>
              <a:latin typeface="Times New Roman" pitchFamily="18" charset="0"/>
              <a:ea typeface="굴림" pitchFamily="50" charset="-127"/>
            </a:endParaRPr>
          </a:p>
        </p:txBody>
      </p:sp>
      <p:cxnSp>
        <p:nvCxnSpPr>
          <p:cNvPr id="143" name="직선 연결선 142"/>
          <p:cNvCxnSpPr/>
          <p:nvPr/>
        </p:nvCxnSpPr>
        <p:spPr bwMode="auto">
          <a:xfrm flipH="1">
            <a:off x="8406583" y="2111803"/>
            <a:ext cx="8978" cy="4269525"/>
          </a:xfrm>
          <a:prstGeom prst="line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44" name="직사각형 143"/>
          <p:cNvSpPr/>
          <p:nvPr/>
        </p:nvSpPr>
        <p:spPr bwMode="auto">
          <a:xfrm>
            <a:off x="7786565" y="1870840"/>
            <a:ext cx="1255723" cy="500066"/>
          </a:xfrm>
          <a:prstGeom prst="rect">
            <a:avLst/>
          </a:prstGeom>
          <a:solidFill>
            <a:schemeClr val="bg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300" b="1" dirty="0">
                <a:latin typeface="Times New Roman" pitchFamily="18" charset="0"/>
                <a:ea typeface="굴림" pitchFamily="50" charset="-127"/>
              </a:rPr>
              <a:t>Device</a:t>
            </a:r>
            <a:endParaRPr lang="ko-KR" altLang="en-US" sz="1300" b="1" dirty="0"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182" name="TextBox 181"/>
          <p:cNvSpPr txBox="1"/>
          <p:nvPr/>
        </p:nvSpPr>
        <p:spPr>
          <a:xfrm>
            <a:off x="1331640" y="1964968"/>
            <a:ext cx="1785257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rgbClr val="0156FF"/>
                </a:solidFill>
              </a:rPr>
              <a:t>OpenADR 2.0b</a:t>
            </a:r>
          </a:p>
          <a:p>
            <a:pPr marL="228600" indent="-228600">
              <a:buAutoNum type="arabicPeriod"/>
            </a:pPr>
            <a:r>
              <a:rPr lang="en-US" altLang="ko-KR" sz="1050" dirty="0">
                <a:solidFill>
                  <a:srgbClr val="0156FF"/>
                </a:solidFill>
              </a:rPr>
              <a:t>HTTP/XML</a:t>
            </a:r>
          </a:p>
          <a:p>
            <a:pPr marL="228600" indent="-228600">
              <a:buAutoNum type="arabicPeriod"/>
            </a:pPr>
            <a:r>
              <a:rPr lang="en-US" altLang="ko-KR" sz="1050" dirty="0">
                <a:solidFill>
                  <a:srgbClr val="0156FF"/>
                </a:solidFill>
              </a:rPr>
              <a:t>MQTT &amp; CoAP /JSON</a:t>
            </a:r>
            <a:endParaRPr lang="ko-KR" altLang="en-US" sz="1050" dirty="0">
              <a:solidFill>
                <a:srgbClr val="0156FF"/>
              </a:solidFill>
            </a:endParaRPr>
          </a:p>
        </p:txBody>
      </p:sp>
      <p:sp>
        <p:nvSpPr>
          <p:cNvPr id="183" name="TextBox 182"/>
          <p:cNvSpPr txBox="1"/>
          <p:nvPr/>
        </p:nvSpPr>
        <p:spPr>
          <a:xfrm>
            <a:off x="4046369" y="1964968"/>
            <a:ext cx="1449759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rgbClr val="0156FF"/>
                </a:solidFill>
              </a:rPr>
              <a:t>OpenADR 2.0b</a:t>
            </a:r>
          </a:p>
          <a:p>
            <a:r>
              <a:rPr lang="en-US" altLang="ko-KR" sz="1050" dirty="0">
                <a:solidFill>
                  <a:srgbClr val="0156FF"/>
                </a:solidFill>
              </a:rPr>
              <a:t>(MQTT &amp; CoAP /JSON)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rgbClr val="0156FF"/>
                </a:solidFill>
              </a:rPr>
              <a:t>EMAP</a:t>
            </a:r>
          </a:p>
          <a:p>
            <a:r>
              <a:rPr lang="en-US" altLang="ko-KR" sz="1050" dirty="0">
                <a:solidFill>
                  <a:srgbClr val="0156FF"/>
                </a:solidFill>
              </a:rPr>
              <a:t>(MQTT &amp; CoAP/JSON)</a:t>
            </a:r>
          </a:p>
          <a:p>
            <a:endParaRPr lang="en-US" altLang="ko-KR" sz="1200" dirty="0">
              <a:solidFill>
                <a:srgbClr val="0156FF"/>
              </a:solidFill>
            </a:endParaRPr>
          </a:p>
        </p:txBody>
      </p:sp>
      <p:sp>
        <p:nvSpPr>
          <p:cNvPr id="184" name="TextBox 183"/>
          <p:cNvSpPr txBox="1"/>
          <p:nvPr/>
        </p:nvSpPr>
        <p:spPr>
          <a:xfrm>
            <a:off x="6819191" y="1964968"/>
            <a:ext cx="17852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rgbClr val="0156FF"/>
                </a:solidFill>
              </a:rPr>
              <a:t>GCON</a:t>
            </a:r>
          </a:p>
        </p:txBody>
      </p:sp>
      <p:sp>
        <p:nvSpPr>
          <p:cNvPr id="88" name="모서리가 둥근 직사각형 87"/>
          <p:cNvSpPr/>
          <p:nvPr/>
        </p:nvSpPr>
        <p:spPr bwMode="auto">
          <a:xfrm>
            <a:off x="756479" y="2799320"/>
            <a:ext cx="2577264" cy="785818"/>
          </a:xfrm>
          <a:prstGeom prst="roundRect">
            <a:avLst/>
          </a:prstGeom>
          <a:solidFill>
            <a:schemeClr val="accent1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5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굴림" pitchFamily="50" charset="-127"/>
              </a:rPr>
              <a:t>OpenADR 2.0b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500" dirty="0">
                <a:latin typeface="Times New Roman" pitchFamily="18" charset="0"/>
                <a:ea typeface="굴림" pitchFamily="50" charset="-127"/>
              </a:rPr>
              <a:t>EiReport</a:t>
            </a:r>
            <a:endParaRPr kumimoji="0" lang="ko-KR" altLang="en-US" sz="1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89" name="모서리가 둥근 직사각형 88"/>
          <p:cNvSpPr/>
          <p:nvPr/>
        </p:nvSpPr>
        <p:spPr bwMode="auto">
          <a:xfrm>
            <a:off x="3346717" y="3513700"/>
            <a:ext cx="2682289" cy="1427468"/>
          </a:xfrm>
          <a:prstGeom prst="roundRect">
            <a:avLst/>
          </a:prstGeom>
          <a:noFill/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500" dirty="0">
                <a:latin typeface="Times New Roman" pitchFamily="18" charset="0"/>
                <a:ea typeface="굴림" pitchFamily="50" charset="-127"/>
              </a:rPr>
              <a:t>EMAP</a:t>
            </a:r>
          </a:p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500" dirty="0">
                <a:latin typeface="Times New Roman" pitchFamily="18" charset="0"/>
                <a:ea typeface="굴림" pitchFamily="50" charset="-127"/>
              </a:rPr>
              <a:t>Session Setup</a:t>
            </a:r>
          </a:p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500" dirty="0">
                <a:latin typeface="Times New Roman" pitchFamily="18" charset="0"/>
                <a:ea typeface="굴림" pitchFamily="50" charset="-127"/>
              </a:rPr>
              <a:t>(</a:t>
            </a:r>
            <a:r>
              <a:rPr lang="en-US" altLang="ko-KR" sz="1500" i="1" dirty="0">
                <a:latin typeface="Times New Roman" pitchFamily="18" charset="0"/>
                <a:ea typeface="굴림" pitchFamily="50" charset="-127"/>
              </a:rPr>
              <a:t>Part of </a:t>
            </a:r>
            <a:r>
              <a:rPr lang="en-US" altLang="ko-KR" sz="1500" i="1" kern="0" dirty="0"/>
              <a:t>Registration</a:t>
            </a:r>
            <a:r>
              <a:rPr lang="en-US" altLang="ko-KR" sz="1500" dirty="0">
                <a:latin typeface="Times New Roman" pitchFamily="18" charset="0"/>
                <a:ea typeface="굴림" pitchFamily="50" charset="-127"/>
              </a:rPr>
              <a:t>)</a:t>
            </a:r>
          </a:p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500" dirty="0">
                <a:latin typeface="Times New Roman" pitchFamily="18" charset="0"/>
                <a:ea typeface="굴림" pitchFamily="50" charset="-127"/>
              </a:rPr>
              <a:t>EMAP</a:t>
            </a:r>
          </a:p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ko-KR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굴림" pitchFamily="50" charset="-127"/>
              </a:rPr>
              <a:t>Report</a:t>
            </a:r>
          </a:p>
        </p:txBody>
      </p:sp>
      <p:sp>
        <p:nvSpPr>
          <p:cNvPr id="107" name="모서리가 둥근 직사각형 106"/>
          <p:cNvSpPr/>
          <p:nvPr/>
        </p:nvSpPr>
        <p:spPr bwMode="auto">
          <a:xfrm>
            <a:off x="6047543" y="5091454"/>
            <a:ext cx="2368018" cy="785818"/>
          </a:xfrm>
          <a:prstGeom prst="roundRect">
            <a:avLst/>
          </a:prstGeom>
          <a:noFill/>
          <a:ln w="12699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ko-KR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굴림" pitchFamily="50" charset="-127"/>
              </a:rPr>
              <a:t>Device</a:t>
            </a:r>
            <a:r>
              <a:rPr kumimoji="0" lang="en-US" altLang="ko-KR" sz="15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굴림" pitchFamily="50" charset="-127"/>
              </a:rPr>
              <a:t> </a:t>
            </a:r>
            <a:r>
              <a:rPr lang="en-US" altLang="ko-KR" sz="1500" kern="0" dirty="0"/>
              <a:t>Report</a:t>
            </a:r>
            <a:endParaRPr kumimoji="0" lang="ko-KR" altLang="en-US" sz="1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31" name="제목 2"/>
          <p:cNvSpPr>
            <a:spLocks noGrp="1"/>
          </p:cNvSpPr>
          <p:nvPr>
            <p:ph type="title"/>
          </p:nvPr>
        </p:nvSpPr>
        <p:spPr>
          <a:xfrm>
            <a:off x="28604" y="233346"/>
            <a:ext cx="8686800" cy="838200"/>
          </a:xfrm>
          <a:noFill/>
        </p:spPr>
        <p:txBody>
          <a:bodyPr/>
          <a:lstStyle/>
          <a:p>
            <a:pPr lvl="0">
              <a:defRPr/>
            </a:pPr>
            <a:r>
              <a:rPr lang="en-US" altLang="ko-KR" b="1" dirty="0">
                <a:solidFill>
                  <a:schemeClr val="tx1"/>
                </a:solidFill>
              </a:rPr>
              <a:t>2. Profile : OpenADR 2.0b</a:t>
            </a:r>
            <a:br>
              <a:rPr lang="en-US" altLang="ko-KR" b="1" dirty="0">
                <a:solidFill>
                  <a:schemeClr val="tx1"/>
                </a:solidFill>
              </a:rPr>
            </a:br>
            <a:r>
              <a:rPr lang="en-US" altLang="ko-KR" sz="2400" b="1" dirty="0">
                <a:solidFill>
                  <a:schemeClr val="tx1"/>
                </a:solidFill>
              </a:rPr>
              <a:t>2.2 Services : EiReport</a:t>
            </a:r>
            <a:endParaRPr lang="en-US" altLang="zh-CN" sz="2400" b="1" dirty="0"/>
          </a:p>
        </p:txBody>
      </p:sp>
    </p:spTree>
    <p:extLst>
      <p:ext uri="{BB962C8B-B14F-4D97-AF65-F5344CB8AC3E}">
        <p14:creationId xmlns:p14="http://schemas.microsoft.com/office/powerpoint/2010/main" val="224576461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F13F5CC-B8E9-482F-A016-6EE14B7359EE}" type="slidenum">
              <a:rPr lang="ko-KR" altLang="en-US" smtClean="0"/>
              <a:pPr/>
              <a:t>87</a:t>
            </a:fld>
            <a:endParaRPr lang="ko-KR" altLang="en-US"/>
          </a:p>
        </p:txBody>
      </p:sp>
      <p:sp>
        <p:nvSpPr>
          <p:cNvPr id="6" name="标题 1"/>
          <p:cNvSpPr txBox="1">
            <a:spLocks/>
          </p:cNvSpPr>
          <p:nvPr/>
        </p:nvSpPr>
        <p:spPr bwMode="auto">
          <a:xfrm>
            <a:off x="214282" y="2571752"/>
            <a:ext cx="8743984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200" b="1" kern="0" dirty="0">
                <a:ea typeface="굴림" pitchFamily="50" charset="-127"/>
              </a:rPr>
              <a:t>OpenADR 2.0b</a:t>
            </a:r>
            <a:endParaRPr lang="zh-CN" altLang="en-US" sz="3200" b="1" kern="0" dirty="0"/>
          </a:p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altLang="ko-KR" sz="3200" b="1" kern="0" dirty="0"/>
          </a:p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200" b="1" kern="0" dirty="0"/>
              <a:t>(2) Report</a:t>
            </a:r>
          </a:p>
          <a:p>
            <a:pPr marL="514350" indent="-514350" algn="ctr" eaLnBrk="0" fontAlgn="base" latinLnBrk="0" hangingPunct="0">
              <a:spcBef>
                <a:spcPct val="0"/>
              </a:spcBef>
              <a:spcAft>
                <a:spcPct val="0"/>
              </a:spcAft>
              <a:buAutoNum type="arabicParenBoth"/>
              <a:defRPr/>
            </a:pPr>
            <a:endParaRPr lang="en-US" altLang="ko-KR" sz="3200" b="1" kern="0" dirty="0"/>
          </a:p>
          <a:p>
            <a:pPr marL="2743200" lvl="5" indent="-457200" eaLnBrk="0" fontAlgn="base" latinLnBrk="0" hangingPunct="0">
              <a:spcBef>
                <a:spcPct val="0"/>
              </a:spcBef>
              <a:spcAft>
                <a:spcPct val="0"/>
              </a:spcAft>
              <a:buFontTx/>
              <a:buChar char="-"/>
              <a:defRPr/>
            </a:pPr>
            <a:r>
              <a:rPr lang="en-US" altLang="ko-KR" sz="2400" b="1" kern="0" dirty="0">
                <a:solidFill>
                  <a:schemeClr val="accent2"/>
                </a:solidFill>
              </a:rPr>
              <a:t>HTTP / XML</a:t>
            </a:r>
          </a:p>
          <a:p>
            <a:pPr marL="2743200" lvl="5" indent="-457200" eaLnBrk="0" fontAlgn="base" latinLnBrk="0" hangingPunct="0">
              <a:spcBef>
                <a:spcPct val="0"/>
              </a:spcBef>
              <a:spcAft>
                <a:spcPct val="0"/>
              </a:spcAft>
              <a:buFontTx/>
              <a:buChar char="-"/>
              <a:defRPr/>
            </a:pPr>
            <a:r>
              <a:rPr lang="en-US" altLang="ko-KR" sz="2400" b="1" kern="0" dirty="0"/>
              <a:t>CoAP / JSON</a:t>
            </a:r>
          </a:p>
          <a:p>
            <a:pPr marL="2743200" lvl="5" indent="-457200" eaLnBrk="0" fontAlgn="base" latinLnBrk="0" hangingPunct="0">
              <a:spcBef>
                <a:spcPct val="0"/>
              </a:spcBef>
              <a:spcAft>
                <a:spcPct val="0"/>
              </a:spcAft>
              <a:buFontTx/>
              <a:buChar char="-"/>
              <a:defRPr/>
            </a:pPr>
            <a:r>
              <a:rPr lang="en-US" altLang="ko-KR" sz="2400" b="1" kern="0" dirty="0"/>
              <a:t>MQTT / JSON</a:t>
            </a:r>
          </a:p>
        </p:txBody>
      </p:sp>
    </p:spTree>
    <p:extLst>
      <p:ext uri="{BB962C8B-B14F-4D97-AF65-F5344CB8AC3E}">
        <p14:creationId xmlns:p14="http://schemas.microsoft.com/office/powerpoint/2010/main" val="307446929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직사각형 160"/>
          <p:cNvSpPr/>
          <p:nvPr/>
        </p:nvSpPr>
        <p:spPr>
          <a:xfrm>
            <a:off x="611561" y="1484784"/>
            <a:ext cx="1512707" cy="5937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VEN</a:t>
            </a:r>
            <a:endParaRPr lang="ko-KR" alt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2" name="직사각형 161"/>
          <p:cNvSpPr/>
          <p:nvPr/>
        </p:nvSpPr>
        <p:spPr>
          <a:xfrm>
            <a:off x="6947725" y="1484784"/>
            <a:ext cx="1512707" cy="5937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VTN</a:t>
            </a:r>
            <a:endParaRPr lang="ko-KR" alt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63" name="직선 연결선 162"/>
          <p:cNvCxnSpPr/>
          <p:nvPr/>
        </p:nvCxnSpPr>
        <p:spPr>
          <a:xfrm>
            <a:off x="1367917" y="2078530"/>
            <a:ext cx="0" cy="46483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직선 연결선 189"/>
          <p:cNvCxnSpPr/>
          <p:nvPr/>
        </p:nvCxnSpPr>
        <p:spPr>
          <a:xfrm>
            <a:off x="7704081" y="2078530"/>
            <a:ext cx="0" cy="46483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/>
          <p:cNvCxnSpPr/>
          <p:nvPr/>
        </p:nvCxnSpPr>
        <p:spPr>
          <a:xfrm>
            <a:off x="1367910" y="2569510"/>
            <a:ext cx="633617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직선 화살표 연결선 191"/>
          <p:cNvCxnSpPr/>
          <p:nvPr/>
        </p:nvCxnSpPr>
        <p:spPr>
          <a:xfrm>
            <a:off x="1367910" y="3134709"/>
            <a:ext cx="6336171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TextBox 200"/>
          <p:cNvSpPr txBox="1"/>
          <p:nvPr/>
        </p:nvSpPr>
        <p:spPr>
          <a:xfrm>
            <a:off x="2395923" y="1988839"/>
            <a:ext cx="3775393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POST 	: /OpenADR2/Simple/2.0b/EiReport </a:t>
            </a:r>
          </a:p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Payload 	: oadrRegisterReport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0" name="TextBox 209"/>
          <p:cNvSpPr txBox="1"/>
          <p:nvPr/>
        </p:nvSpPr>
        <p:spPr>
          <a:xfrm>
            <a:off x="2395923" y="2564904"/>
            <a:ext cx="2779928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Response	: HTTP 200 OK</a:t>
            </a:r>
          </a:p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Payload	: oadrRegisteredReport</a:t>
            </a:r>
          </a:p>
          <a:p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11" name="직선 화살표 연결선 210"/>
          <p:cNvCxnSpPr/>
          <p:nvPr/>
        </p:nvCxnSpPr>
        <p:spPr>
          <a:xfrm>
            <a:off x="1367909" y="3717032"/>
            <a:ext cx="633617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직선 화살표 연결선 211"/>
          <p:cNvCxnSpPr/>
          <p:nvPr/>
        </p:nvCxnSpPr>
        <p:spPr>
          <a:xfrm>
            <a:off x="1367909" y="4293096"/>
            <a:ext cx="6336171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3" name="TextBox 212"/>
          <p:cNvSpPr txBox="1"/>
          <p:nvPr/>
        </p:nvSpPr>
        <p:spPr>
          <a:xfrm>
            <a:off x="2395922" y="3212976"/>
            <a:ext cx="3780202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POST 	: /OpenADR2/Simple/2.0b/OadrPoll </a:t>
            </a:r>
          </a:p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Payload 	: oadrPoll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4" name="TextBox 213"/>
          <p:cNvSpPr txBox="1"/>
          <p:nvPr/>
        </p:nvSpPr>
        <p:spPr>
          <a:xfrm>
            <a:off x="2395922" y="3789040"/>
            <a:ext cx="2480166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Response	: HTTP 200 OK</a:t>
            </a:r>
          </a:p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Payload	: oadrCreateReport</a:t>
            </a:r>
          </a:p>
          <a:p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19" name="직선 화살표 연결선 218"/>
          <p:cNvCxnSpPr/>
          <p:nvPr/>
        </p:nvCxnSpPr>
        <p:spPr>
          <a:xfrm>
            <a:off x="1367909" y="4941168"/>
            <a:ext cx="633617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직선 화살표 연결선 219"/>
          <p:cNvCxnSpPr/>
          <p:nvPr/>
        </p:nvCxnSpPr>
        <p:spPr>
          <a:xfrm>
            <a:off x="1367909" y="5517232"/>
            <a:ext cx="6336171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1" name="TextBox 220"/>
          <p:cNvSpPr txBox="1"/>
          <p:nvPr/>
        </p:nvSpPr>
        <p:spPr>
          <a:xfrm>
            <a:off x="2405046" y="4365104"/>
            <a:ext cx="3775393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POST 	: /OpenADR2/Simple/2.0b/</a:t>
            </a:r>
            <a:r>
              <a:rPr lang="en-US" altLang="ko-K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EiReport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Payload 	: oadrCreatedReport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2" name="TextBox 221"/>
          <p:cNvSpPr txBox="1"/>
          <p:nvPr/>
        </p:nvSpPr>
        <p:spPr>
          <a:xfrm>
            <a:off x="2395922" y="4941168"/>
            <a:ext cx="2261901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Response	: HTTP 200 OK</a:t>
            </a:r>
          </a:p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Payload	: oadrResponse</a:t>
            </a:r>
          </a:p>
          <a:p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제목 2"/>
          <p:cNvSpPr>
            <a:spLocks noGrp="1"/>
          </p:cNvSpPr>
          <p:nvPr>
            <p:ph type="title"/>
          </p:nvPr>
        </p:nvSpPr>
        <p:spPr>
          <a:xfrm>
            <a:off x="28604" y="233346"/>
            <a:ext cx="8686800" cy="838200"/>
          </a:xfrm>
          <a:noFill/>
        </p:spPr>
        <p:txBody>
          <a:bodyPr/>
          <a:lstStyle/>
          <a:p>
            <a:pPr lvl="0">
              <a:defRPr/>
            </a:pPr>
            <a:r>
              <a:rPr lang="en-US" altLang="ko-KR" b="1" dirty="0">
                <a:solidFill>
                  <a:schemeClr val="tx1"/>
                </a:solidFill>
              </a:rPr>
              <a:t>2. Profile : OpenADR 2.0b</a:t>
            </a:r>
            <a:br>
              <a:rPr lang="en-US" altLang="ko-KR" b="1" dirty="0">
                <a:solidFill>
                  <a:schemeClr val="tx1"/>
                </a:solidFill>
              </a:rPr>
            </a:br>
            <a:r>
              <a:rPr lang="en-US" altLang="ko-KR" sz="2400" b="1" dirty="0">
                <a:solidFill>
                  <a:schemeClr val="tx1"/>
                </a:solidFill>
              </a:rPr>
              <a:t>2.2 Services : EiReport (</a:t>
            </a:r>
            <a:r>
              <a:rPr lang="en-US" altLang="ko-KR" sz="2400" b="1" dirty="0">
                <a:solidFill>
                  <a:schemeClr val="accent2"/>
                </a:solidFill>
              </a:rPr>
              <a:t>HTTP / XML</a:t>
            </a:r>
            <a:r>
              <a:rPr lang="en-US" altLang="ko-KR" sz="2400" b="1" dirty="0">
                <a:solidFill>
                  <a:schemeClr val="tx1"/>
                </a:solidFill>
              </a:rPr>
              <a:t>)</a:t>
            </a:r>
            <a:endParaRPr lang="en-US" altLang="zh-CN" sz="2400" b="1" dirty="0"/>
          </a:p>
        </p:txBody>
      </p:sp>
      <p:cxnSp>
        <p:nvCxnSpPr>
          <p:cNvPr id="22" name="직선 화살표 연결선 21"/>
          <p:cNvCxnSpPr/>
          <p:nvPr/>
        </p:nvCxnSpPr>
        <p:spPr>
          <a:xfrm>
            <a:off x="1367909" y="6150843"/>
            <a:ext cx="633617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/>
          <p:nvPr/>
        </p:nvCxnSpPr>
        <p:spPr>
          <a:xfrm>
            <a:off x="1367909" y="6726907"/>
            <a:ext cx="6336171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2405046" y="5574779"/>
            <a:ext cx="3775393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POST 	: /OpenADR2/Simple/2.0b/</a:t>
            </a:r>
            <a:r>
              <a:rPr lang="en-US" altLang="ko-K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EiReport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Payload 	: oadrUpdateReport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395922" y="6150843"/>
            <a:ext cx="2619628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Response	: HTTP 200 OK</a:t>
            </a:r>
          </a:p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Payload	: oadrUpdatedReport</a:t>
            </a:r>
          </a:p>
          <a:p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477499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7C6F095-276F-4AD3-9842-1213BA0CC323}" type="slidenum">
              <a:rPr lang="ko-KR" altLang="en-US" smtClean="0">
                <a:solidFill>
                  <a:srgbClr val="000000"/>
                </a:solidFill>
              </a:rPr>
              <a:pPr>
                <a:defRPr/>
              </a:pPr>
              <a:t>89</a:t>
            </a:fld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492919" y="2423101"/>
            <a:ext cx="632003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arenBoth"/>
            </a:pPr>
            <a:r>
              <a:rPr lang="en-US" altLang="ko-KR" sz="1200" dirty="0" err="1"/>
              <a:t>oadrRegisterReport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492919" y="1406100"/>
            <a:ext cx="8229600" cy="1023300"/>
            <a:chOff x="492919" y="1406100"/>
            <a:chExt cx="8229600" cy="1023300"/>
          </a:xfrm>
        </p:grpSpPr>
        <p:sp>
          <p:nvSpPr>
            <p:cNvPr id="12" name="직사각형 11"/>
            <p:cNvSpPr/>
            <p:nvPr/>
          </p:nvSpPr>
          <p:spPr bwMode="auto">
            <a:xfrm>
              <a:off x="492919" y="1406100"/>
              <a:ext cx="8229600" cy="1023300"/>
            </a:xfrm>
            <a:prstGeom prst="rect">
              <a:avLst/>
            </a:prstGeom>
            <a:solidFill>
              <a:schemeClr val="bg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232105" y="1605734"/>
              <a:ext cx="1172117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VEN</a:t>
              </a:r>
              <a:br>
                <a:rPr lang="en-US" altLang="ko-KR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</a:br>
              <a:r>
                <a:rPr lang="en-US" altLang="ko-KR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(192.168.1.126)</a:t>
              </a:r>
            </a:p>
          </p:txBody>
        </p:sp>
        <p:cxnSp>
          <p:nvCxnSpPr>
            <p:cNvPr id="14" name="직선 화살표 연결선 13"/>
            <p:cNvCxnSpPr/>
            <p:nvPr/>
          </p:nvCxnSpPr>
          <p:spPr bwMode="auto">
            <a:xfrm>
              <a:off x="2195737" y="1844824"/>
              <a:ext cx="4707807" cy="0"/>
            </a:xfrm>
            <a:prstGeom prst="straightConnector1">
              <a:avLst/>
            </a:prstGeom>
            <a:solidFill>
              <a:schemeClr val="accent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arrow" w="med" len="med"/>
              <a:tailEnd type="none"/>
            </a:ln>
            <a:effectLst/>
          </p:spPr>
        </p:cxnSp>
        <p:sp>
          <p:nvSpPr>
            <p:cNvPr id="16" name="TextBox 15"/>
            <p:cNvSpPr txBox="1"/>
            <p:nvPr/>
          </p:nvSpPr>
          <p:spPr>
            <a:xfrm>
              <a:off x="749925" y="1567266"/>
              <a:ext cx="1172117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VTN</a:t>
              </a:r>
            </a:p>
            <a:p>
              <a:pPr algn="ctr"/>
              <a:r>
                <a:rPr lang="en-US" altLang="ko-KR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(192.168.1.120)</a:t>
              </a:r>
            </a:p>
          </p:txBody>
        </p:sp>
        <p:cxnSp>
          <p:nvCxnSpPr>
            <p:cNvPr id="17" name="직선 화살표 연결선 16"/>
            <p:cNvCxnSpPr/>
            <p:nvPr/>
          </p:nvCxnSpPr>
          <p:spPr bwMode="auto">
            <a:xfrm flipH="1">
              <a:off x="2195736" y="2276872"/>
              <a:ext cx="4707808" cy="0"/>
            </a:xfrm>
            <a:prstGeom prst="straightConnector1">
              <a:avLst/>
            </a:prstGeom>
            <a:solidFill>
              <a:schemeClr val="accent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arrow" w="med" len="med"/>
              <a:tailEnd type="none"/>
            </a:ln>
            <a:effectLst/>
          </p:spPr>
        </p:cxnSp>
      </p:grpSp>
      <p:sp>
        <p:nvSpPr>
          <p:cNvPr id="19" name="TextBox 18"/>
          <p:cNvSpPr txBox="1"/>
          <p:nvPr/>
        </p:nvSpPr>
        <p:spPr>
          <a:xfrm>
            <a:off x="2790770" y="1413937"/>
            <a:ext cx="3199915" cy="43088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POST 	: /OpenADR2/Simple/2.0b/</a:t>
            </a:r>
            <a:r>
              <a:rPr lang="en-US" altLang="ko-KR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EiReport</a:t>
            </a:r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Payload 	:  (1) oadrRegisterReport</a:t>
            </a:r>
            <a:endParaRPr lang="ko-KR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800057" y="1844824"/>
            <a:ext cx="2614818" cy="43088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Response	: HTTP 200 OK</a:t>
            </a:r>
          </a:p>
          <a:p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Payload	: (2) oadrRegisteredReport</a:t>
            </a:r>
          </a:p>
        </p:txBody>
      </p:sp>
      <p:sp>
        <p:nvSpPr>
          <p:cNvPr id="21" name="제목 2"/>
          <p:cNvSpPr>
            <a:spLocks noGrp="1"/>
          </p:cNvSpPr>
          <p:nvPr>
            <p:ph type="title"/>
          </p:nvPr>
        </p:nvSpPr>
        <p:spPr>
          <a:xfrm>
            <a:off x="28604" y="233346"/>
            <a:ext cx="8686800" cy="838200"/>
          </a:xfrm>
          <a:noFill/>
        </p:spPr>
        <p:txBody>
          <a:bodyPr/>
          <a:lstStyle/>
          <a:p>
            <a:pPr lvl="0">
              <a:defRPr/>
            </a:pPr>
            <a:r>
              <a:rPr lang="en-US" altLang="ko-KR" b="1" dirty="0">
                <a:solidFill>
                  <a:schemeClr val="tx1"/>
                </a:solidFill>
              </a:rPr>
              <a:t>2. Profile : OpenADR 2.0b</a:t>
            </a:r>
            <a:br>
              <a:rPr lang="en-US" altLang="ko-KR" b="1" dirty="0">
                <a:solidFill>
                  <a:schemeClr val="tx1"/>
                </a:solidFill>
              </a:rPr>
            </a:br>
            <a:r>
              <a:rPr lang="en-US" altLang="ko-KR" sz="2400" b="1" dirty="0">
                <a:solidFill>
                  <a:schemeClr val="tx1"/>
                </a:solidFill>
              </a:rPr>
              <a:t>2.2 Services : EiReport (</a:t>
            </a:r>
            <a:r>
              <a:rPr lang="en-US" altLang="ko-KR" sz="2400" b="1" dirty="0">
                <a:solidFill>
                  <a:schemeClr val="accent2"/>
                </a:solidFill>
              </a:rPr>
              <a:t>HTTP / XML</a:t>
            </a:r>
            <a:r>
              <a:rPr lang="en-US" altLang="ko-KR" sz="2400" b="1" dirty="0">
                <a:solidFill>
                  <a:schemeClr val="tx1"/>
                </a:solidFill>
              </a:rPr>
              <a:t>)</a:t>
            </a:r>
            <a:endParaRPr lang="en-US" altLang="zh-CN" sz="2400" b="1" dirty="0"/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EFD9E860-795A-48F8-AFB2-CDB519513C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2495058"/>
              </p:ext>
            </p:extLst>
          </p:nvPr>
        </p:nvGraphicFramePr>
        <p:xfrm>
          <a:off x="617045" y="2771139"/>
          <a:ext cx="6286499" cy="3945853"/>
        </p:xfrm>
        <a:graphic>
          <a:graphicData uri="http://schemas.openxmlformats.org/drawingml/2006/table">
            <a:tbl>
              <a:tblPr/>
              <a:tblGrid>
                <a:gridCol w="848582">
                  <a:extLst>
                    <a:ext uri="{9D8B030D-6E8A-4147-A177-3AD203B41FA5}">
                      <a16:colId xmlns:a16="http://schemas.microsoft.com/office/drawing/2014/main" val="319216664"/>
                    </a:ext>
                  </a:extLst>
                </a:gridCol>
                <a:gridCol w="1287175">
                  <a:extLst>
                    <a:ext uri="{9D8B030D-6E8A-4147-A177-3AD203B41FA5}">
                      <a16:colId xmlns:a16="http://schemas.microsoft.com/office/drawing/2014/main" val="2595397284"/>
                    </a:ext>
                  </a:extLst>
                </a:gridCol>
                <a:gridCol w="1182294">
                  <a:extLst>
                    <a:ext uri="{9D8B030D-6E8A-4147-A177-3AD203B41FA5}">
                      <a16:colId xmlns:a16="http://schemas.microsoft.com/office/drawing/2014/main" val="2250820133"/>
                    </a:ext>
                  </a:extLst>
                </a:gridCol>
                <a:gridCol w="591147">
                  <a:extLst>
                    <a:ext uri="{9D8B030D-6E8A-4147-A177-3AD203B41FA5}">
                      <a16:colId xmlns:a16="http://schemas.microsoft.com/office/drawing/2014/main" val="674742654"/>
                    </a:ext>
                  </a:extLst>
                </a:gridCol>
                <a:gridCol w="2377301">
                  <a:extLst>
                    <a:ext uri="{9D8B030D-6E8A-4147-A177-3AD203B41FA5}">
                      <a16:colId xmlns:a16="http://schemas.microsoft.com/office/drawing/2014/main" val="2320814745"/>
                    </a:ext>
                  </a:extLst>
                </a:gridCol>
              </a:tblGrid>
              <a:tr h="186355"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Key name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Comments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3564246"/>
                  </a:ext>
                </a:extLst>
              </a:tr>
              <a:tr h="186355">
                <a:tc gridSpan="4"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venID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requested VEN ID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85275336"/>
                  </a:ext>
                </a:extLst>
              </a:tr>
              <a:tr h="178252">
                <a:tc gridSpan="4"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requestID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request identifier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52052769"/>
                  </a:ext>
                </a:extLst>
              </a:tr>
              <a:tr h="178252">
                <a:tc rowSpan="18"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oadrReport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duration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report duration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2149284"/>
                  </a:ext>
                </a:extLst>
              </a:tr>
              <a:tr h="17825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reportRequestID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report request identifier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004283"/>
                  </a:ext>
                </a:extLst>
              </a:tr>
              <a:tr h="17825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reportSpecifierID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report specific id (created from </a:t>
                      </a:r>
                      <a:r>
                        <a:rPr lang="en-US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ven</a:t>
                      </a:r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3087175"/>
                  </a:ext>
                </a:extLst>
              </a:tr>
              <a:tr h="17825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reportName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report name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2711193"/>
                  </a:ext>
                </a:extLst>
              </a:tr>
              <a:tr h="17825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createdDateTime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created time of this report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934622"/>
                  </a:ext>
                </a:extLst>
              </a:tr>
              <a:tr h="17825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13"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reportDescription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rID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82955959"/>
                  </a:ext>
                </a:extLst>
              </a:tr>
              <a:tr h="17825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resourceID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resource identifier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7738496"/>
                  </a:ext>
                </a:extLst>
              </a:tr>
              <a:tr h="17825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reportType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report type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77335107"/>
                  </a:ext>
                </a:extLst>
              </a:tr>
              <a:tr h="17825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itemUnits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unit of item that report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06022342"/>
                  </a:ext>
                </a:extLst>
              </a:tr>
              <a:tr h="17825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siScaleCode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6813896"/>
                  </a:ext>
                </a:extLst>
              </a:tr>
              <a:tr h="17825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marketContext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refer </a:t>
                      </a:r>
                      <a:r>
                        <a:rPr lang="en-US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marketContext</a:t>
                      </a:r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address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7811370"/>
                  </a:ext>
                </a:extLst>
              </a:tr>
              <a:tr h="17825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oadrMinPeriod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Energy usage minimum period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3868863"/>
                  </a:ext>
                </a:extLst>
              </a:tr>
              <a:tr h="17825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oadrMaxPeriod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Energy usage maximum period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4137263"/>
                  </a:ext>
                </a:extLst>
              </a:tr>
              <a:tr h="17825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oadrOnChange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81759003"/>
                  </a:ext>
                </a:extLst>
              </a:tr>
              <a:tr h="17825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itemDescription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type of item that report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03593011"/>
                  </a:ext>
                </a:extLst>
              </a:tr>
              <a:tr h="17825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powerAttributes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hertz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pulse frequency of power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663007"/>
                  </a:ext>
                </a:extLst>
              </a:tr>
              <a:tr h="17825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voltage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voltage of power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3195525"/>
                  </a:ext>
                </a:extLst>
              </a:tr>
              <a:tr h="17825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ac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Is this AC power? (True or False)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77945547"/>
                  </a:ext>
                </a:extLst>
              </a:tr>
              <a:tr h="186355">
                <a:tc gridSpan="4"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>
                          <a:solidFill>
                            <a:srgbClr val="0070C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service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message type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167733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936194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None/>
            </a:pPr>
            <a:r>
              <a:rPr lang="en-US" altLang="ko-KR" sz="2400" dirty="0" err="1"/>
              <a:t>OpenADR</a:t>
            </a:r>
            <a:r>
              <a:rPr lang="en-US" altLang="ko-KR" sz="2400" dirty="0"/>
              <a:t>(Open Automated Demand Response)[9]</a:t>
            </a:r>
          </a:p>
          <a:p>
            <a:pPr marL="457200" indent="-457200">
              <a:buNone/>
            </a:pPr>
            <a:r>
              <a:rPr lang="ko-KR" altLang="en-US" sz="2000" b="1" dirty="0">
                <a:solidFill>
                  <a:srgbClr val="FF0000"/>
                </a:solidFill>
              </a:rPr>
              <a:t>    지능형 </a:t>
            </a:r>
            <a:r>
              <a:rPr lang="en-US" altLang="ko-KR" sz="2000" b="1" dirty="0">
                <a:solidFill>
                  <a:srgbClr val="FF0000"/>
                </a:solidFill>
              </a:rPr>
              <a:t>DR</a:t>
            </a:r>
            <a:r>
              <a:rPr lang="ko-KR" altLang="en-US" sz="2000" b="1" dirty="0">
                <a:solidFill>
                  <a:srgbClr val="FF0000"/>
                </a:solidFill>
              </a:rPr>
              <a:t>에 적용되는 표준 통신 프로토콜</a:t>
            </a:r>
            <a:r>
              <a:rPr lang="ko-KR" altLang="en-US" sz="2000" dirty="0"/>
              <a:t>이다</a:t>
            </a:r>
            <a:r>
              <a:rPr lang="en-US" altLang="ko-KR" sz="2000" dirty="0"/>
              <a:t>.</a:t>
            </a:r>
          </a:p>
          <a:p>
            <a:pPr lvl="1">
              <a:buNone/>
            </a:pPr>
            <a:r>
              <a:rPr lang="en-US" sz="2000" dirty="0"/>
              <a:t>     Utility Company</a:t>
            </a:r>
            <a:r>
              <a:rPr lang="ko-KR" altLang="en-US" sz="2000" dirty="0"/>
              <a:t>와 </a:t>
            </a:r>
            <a:r>
              <a:rPr lang="en-US" altLang="ko-KR" sz="2000" dirty="0"/>
              <a:t>ISO(International Organization for Standardization), Third part service provider</a:t>
            </a:r>
            <a:r>
              <a:rPr lang="ko-KR" altLang="en-US" sz="2000" dirty="0"/>
              <a:t>가 소비자들의 최대 전기 사용량 차이를 완화시키고</a:t>
            </a:r>
            <a:r>
              <a:rPr lang="en-US" altLang="ko-KR" sz="2000" dirty="0"/>
              <a:t>, </a:t>
            </a:r>
            <a:r>
              <a:rPr lang="ko-KR" altLang="en-US" sz="2000" dirty="0"/>
              <a:t>전기 공급과 수요의 균형을 맞추며 일시적으로 전기 사용량을 축소시키기 위해 </a:t>
            </a:r>
            <a:endParaRPr lang="en-US" altLang="ko-KR" sz="2000" dirty="0"/>
          </a:p>
          <a:p>
            <a:pPr lvl="1">
              <a:buNone/>
            </a:pPr>
            <a:r>
              <a:rPr lang="en-US" altLang="ko-KR" sz="2000" dirty="0">
                <a:solidFill>
                  <a:srgbClr val="FF0000"/>
                </a:solidFill>
              </a:rPr>
              <a:t>    </a:t>
            </a:r>
            <a:r>
              <a:rPr lang="ko-KR" altLang="en-US" sz="2000" b="1" dirty="0">
                <a:solidFill>
                  <a:srgbClr val="FF0000"/>
                </a:solidFill>
              </a:rPr>
              <a:t>소비자의 전력사용패턴 변화를 유도하는 기술</a:t>
            </a:r>
            <a:r>
              <a:rPr lang="ko-KR" altLang="en-US" sz="2000" b="1" dirty="0"/>
              <a:t>이다</a:t>
            </a:r>
            <a:r>
              <a:rPr lang="en-US" altLang="ko-KR" sz="2000" dirty="0"/>
              <a:t>.</a:t>
            </a:r>
            <a:endParaRPr lang="en-US" sz="2000" dirty="0"/>
          </a:p>
          <a:p>
            <a:endParaRPr lang="en-US" sz="24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7C6F095-276F-4AD3-9842-1213BA0CC323}" type="slidenum">
              <a:rPr lang="ko-KR" altLang="en-US" smtClean="0">
                <a:solidFill>
                  <a:srgbClr val="000000"/>
                </a:solidFill>
              </a:rPr>
              <a:pPr>
                <a:defRPr/>
              </a:pPr>
              <a:t>9</a:t>
            </a:fld>
            <a:endParaRPr lang="ko-KR" altLang="en-US">
              <a:solidFill>
                <a:srgbClr val="000000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14282" y="6581025"/>
            <a:ext cx="287764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sz="1200" dirty="0"/>
              <a:t>[9]</a:t>
            </a:r>
            <a:r>
              <a:rPr lang="en-US" sz="1200" dirty="0" err="1"/>
              <a:t>OpenADR</a:t>
            </a:r>
            <a:r>
              <a:rPr lang="en-US" sz="1200" dirty="0"/>
              <a:t>, http://www.openadr.org/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3570" y="4143380"/>
            <a:ext cx="1910630" cy="178595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4312" y="4143380"/>
            <a:ext cx="1910630" cy="178595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224" y="4143380"/>
            <a:ext cx="1910630" cy="178595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85786" y="6072206"/>
            <a:ext cx="22122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/>
              <a:t>Hold Down Maximum Demand</a:t>
            </a:r>
            <a:endParaRPr lang="ko-KR" altLang="en-US" sz="11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3357554" y="6096348"/>
            <a:ext cx="22091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/>
              <a:t>Transfer Maximum Demand</a:t>
            </a:r>
            <a:endParaRPr lang="ko-KR" altLang="en-US" sz="11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5963165" y="6167786"/>
            <a:ext cx="182354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/>
              <a:t>Increase of Base Load</a:t>
            </a:r>
            <a:endParaRPr lang="ko-KR" altLang="en-US" sz="1100" b="1" dirty="0"/>
          </a:p>
        </p:txBody>
      </p:sp>
      <p:sp>
        <p:nvSpPr>
          <p:cNvPr id="14" name="제목 2"/>
          <p:cNvSpPr txBox="1">
            <a:spLocks/>
          </p:cNvSpPr>
          <p:nvPr/>
        </p:nvSpPr>
        <p:spPr bwMode="auto">
          <a:xfrm>
            <a:off x="611560" y="353796"/>
            <a:ext cx="82296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imes New Roman" pitchFamily="18" charset="0"/>
                <a:ea typeface="굴림" pitchFamily="50" charset="-127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imes New Roman" pitchFamily="18" charset="0"/>
                <a:ea typeface="굴림" pitchFamily="50" charset="-127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imes New Roman" pitchFamily="18" charset="0"/>
                <a:ea typeface="굴림" pitchFamily="50" charset="-127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imes New Roman" pitchFamily="18" charset="0"/>
                <a:ea typeface="굴림" pitchFamily="50" charset="-127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imes New Roman" pitchFamily="18" charset="0"/>
                <a:ea typeface="굴림" pitchFamily="50" charset="-127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imes New Roman" pitchFamily="18" charset="0"/>
                <a:ea typeface="굴림" pitchFamily="50" charset="-127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imes New Roman" pitchFamily="18" charset="0"/>
                <a:ea typeface="굴림" pitchFamily="50" charset="-127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imes New Roman" pitchFamily="18" charset="0"/>
                <a:ea typeface="굴림" pitchFamily="50" charset="-127"/>
              </a:defRPr>
            </a:lvl9pPr>
          </a:lstStyle>
          <a:p>
            <a:pPr marL="742950" indent="-742950" latinLnBrk="0">
              <a:buAutoNum type="arabicPeriod"/>
            </a:pPr>
            <a:r>
              <a:rPr lang="en-US" altLang="ko-KR" b="1" kern="0" dirty="0"/>
              <a:t>Smart Home Energy Framework : </a:t>
            </a:r>
          </a:p>
          <a:p>
            <a:pPr latinLnBrk="0"/>
            <a:r>
              <a:rPr lang="en-US" altLang="ko-KR" sz="2000" b="1" kern="0" dirty="0"/>
              <a:t>1.1.2 </a:t>
            </a:r>
            <a:r>
              <a:rPr lang="en-US" altLang="ko-KR" sz="2000" b="1" dirty="0"/>
              <a:t>Background </a:t>
            </a:r>
            <a:r>
              <a:rPr lang="ko-KR" altLang="en-US" sz="2000" b="1" kern="0" dirty="0"/>
              <a:t>수요반응 </a:t>
            </a:r>
            <a:r>
              <a:rPr lang="en-US" altLang="ko-KR" sz="2000" b="1" kern="0" dirty="0"/>
              <a:t>: OpenADR (1/2)</a:t>
            </a:r>
          </a:p>
        </p:txBody>
      </p:sp>
    </p:spTree>
    <p:extLst>
      <p:ext uri="{BB962C8B-B14F-4D97-AF65-F5344CB8AC3E}">
        <p14:creationId xmlns:p14="http://schemas.microsoft.com/office/powerpoint/2010/main" val="226736004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7C6F095-276F-4AD3-9842-1213BA0CC323}" type="slidenum">
              <a:rPr lang="ko-KR" altLang="en-US" smtClean="0">
                <a:solidFill>
                  <a:srgbClr val="000000"/>
                </a:solidFill>
              </a:rPr>
              <a:pPr>
                <a:defRPr/>
              </a:pPr>
              <a:t>90</a:t>
            </a:fld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492919" y="2423101"/>
            <a:ext cx="632003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/>
              <a:t>(2)   </a:t>
            </a:r>
            <a:r>
              <a:rPr lang="en-US" altLang="ko-KR" sz="1200" dirty="0" err="1"/>
              <a:t>oadrRegisteredReport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492919" y="1406100"/>
            <a:ext cx="8229600" cy="1023300"/>
            <a:chOff x="492919" y="1406100"/>
            <a:chExt cx="8229600" cy="1023300"/>
          </a:xfrm>
        </p:grpSpPr>
        <p:sp>
          <p:nvSpPr>
            <p:cNvPr id="12" name="직사각형 11"/>
            <p:cNvSpPr/>
            <p:nvPr/>
          </p:nvSpPr>
          <p:spPr bwMode="auto">
            <a:xfrm>
              <a:off x="492919" y="1406100"/>
              <a:ext cx="8229600" cy="1023300"/>
            </a:xfrm>
            <a:prstGeom prst="rect">
              <a:avLst/>
            </a:prstGeom>
            <a:solidFill>
              <a:schemeClr val="bg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232105" y="1605734"/>
              <a:ext cx="1172117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VEN</a:t>
              </a:r>
              <a:br>
                <a:rPr lang="en-US" altLang="ko-KR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</a:br>
              <a:r>
                <a:rPr lang="en-US" altLang="ko-KR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(192.168.1.126)</a:t>
              </a:r>
            </a:p>
          </p:txBody>
        </p:sp>
        <p:cxnSp>
          <p:nvCxnSpPr>
            <p:cNvPr id="14" name="직선 화살표 연결선 13"/>
            <p:cNvCxnSpPr/>
            <p:nvPr/>
          </p:nvCxnSpPr>
          <p:spPr bwMode="auto">
            <a:xfrm>
              <a:off x="2195737" y="1844824"/>
              <a:ext cx="4707807" cy="0"/>
            </a:xfrm>
            <a:prstGeom prst="straightConnector1">
              <a:avLst/>
            </a:prstGeom>
            <a:solidFill>
              <a:schemeClr val="accent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arrow" w="med" len="med"/>
              <a:tailEnd type="none"/>
            </a:ln>
            <a:effectLst/>
          </p:spPr>
        </p:cxnSp>
        <p:sp>
          <p:nvSpPr>
            <p:cNvPr id="16" name="TextBox 15"/>
            <p:cNvSpPr txBox="1"/>
            <p:nvPr/>
          </p:nvSpPr>
          <p:spPr>
            <a:xfrm>
              <a:off x="749925" y="1567266"/>
              <a:ext cx="1172117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VTN</a:t>
              </a:r>
            </a:p>
            <a:p>
              <a:pPr algn="ctr"/>
              <a:r>
                <a:rPr lang="en-US" altLang="ko-KR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(192.168.1.120)</a:t>
              </a:r>
            </a:p>
          </p:txBody>
        </p:sp>
        <p:cxnSp>
          <p:nvCxnSpPr>
            <p:cNvPr id="17" name="직선 화살표 연결선 16"/>
            <p:cNvCxnSpPr/>
            <p:nvPr/>
          </p:nvCxnSpPr>
          <p:spPr bwMode="auto">
            <a:xfrm flipH="1">
              <a:off x="2195736" y="2276872"/>
              <a:ext cx="4707808" cy="0"/>
            </a:xfrm>
            <a:prstGeom prst="straightConnector1">
              <a:avLst/>
            </a:prstGeom>
            <a:solidFill>
              <a:schemeClr val="accent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arrow" w="med" len="med"/>
              <a:tailEnd type="none"/>
            </a:ln>
            <a:effectLst/>
          </p:spPr>
        </p:cxnSp>
      </p:grpSp>
      <p:sp>
        <p:nvSpPr>
          <p:cNvPr id="19" name="TextBox 18"/>
          <p:cNvSpPr txBox="1"/>
          <p:nvPr/>
        </p:nvSpPr>
        <p:spPr>
          <a:xfrm>
            <a:off x="2790770" y="1413937"/>
            <a:ext cx="3199915" cy="43088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POST 	: /OpenADR2/Simple/2.0b/</a:t>
            </a:r>
            <a:r>
              <a:rPr lang="en-US" altLang="ko-KR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EiReport</a:t>
            </a:r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Payload 	:  (1) oadrRegisterReport</a:t>
            </a:r>
            <a:endParaRPr lang="ko-KR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800057" y="1844824"/>
            <a:ext cx="2614818" cy="43088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Response	: HTTP 200 OK</a:t>
            </a:r>
          </a:p>
          <a:p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Payload	: (2) oadrRegisteredReport</a:t>
            </a:r>
          </a:p>
        </p:txBody>
      </p:sp>
      <p:sp>
        <p:nvSpPr>
          <p:cNvPr id="21" name="제목 2"/>
          <p:cNvSpPr>
            <a:spLocks noGrp="1"/>
          </p:cNvSpPr>
          <p:nvPr>
            <p:ph type="title"/>
          </p:nvPr>
        </p:nvSpPr>
        <p:spPr>
          <a:xfrm>
            <a:off x="28604" y="233346"/>
            <a:ext cx="8686800" cy="838200"/>
          </a:xfrm>
          <a:noFill/>
        </p:spPr>
        <p:txBody>
          <a:bodyPr/>
          <a:lstStyle/>
          <a:p>
            <a:pPr lvl="0">
              <a:defRPr/>
            </a:pPr>
            <a:r>
              <a:rPr lang="en-US" altLang="ko-KR" b="1" dirty="0">
                <a:solidFill>
                  <a:schemeClr val="tx1"/>
                </a:solidFill>
              </a:rPr>
              <a:t>2. Profile : OpenADR 2.0b</a:t>
            </a:r>
            <a:br>
              <a:rPr lang="en-US" altLang="ko-KR" b="1" dirty="0">
                <a:solidFill>
                  <a:schemeClr val="tx1"/>
                </a:solidFill>
              </a:rPr>
            </a:br>
            <a:r>
              <a:rPr lang="en-US" altLang="ko-KR" sz="2400" b="1" dirty="0">
                <a:solidFill>
                  <a:schemeClr val="tx1"/>
                </a:solidFill>
              </a:rPr>
              <a:t>2.2 Services : EiReport (</a:t>
            </a:r>
            <a:r>
              <a:rPr lang="en-US" altLang="ko-KR" sz="2400" b="1" dirty="0">
                <a:solidFill>
                  <a:schemeClr val="accent2"/>
                </a:solidFill>
              </a:rPr>
              <a:t>HTTP / XML</a:t>
            </a:r>
            <a:r>
              <a:rPr lang="en-US" altLang="ko-KR" sz="2400" b="1" dirty="0">
                <a:solidFill>
                  <a:schemeClr val="tx1"/>
                </a:solidFill>
              </a:rPr>
              <a:t>)</a:t>
            </a:r>
            <a:endParaRPr lang="en-US" altLang="zh-CN" sz="2400" b="1" dirty="0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FB8D3C52-BB95-422B-8739-FB60DDEBBB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5913692"/>
              </p:ext>
            </p:extLst>
          </p:nvPr>
        </p:nvGraphicFramePr>
        <p:xfrm>
          <a:off x="749925" y="2853987"/>
          <a:ext cx="3708400" cy="1285875"/>
        </p:xfrm>
        <a:graphic>
          <a:graphicData uri="http://schemas.openxmlformats.org/drawingml/2006/table">
            <a:tbl>
              <a:tblPr/>
              <a:tblGrid>
                <a:gridCol w="1485900">
                  <a:extLst>
                    <a:ext uri="{9D8B030D-6E8A-4147-A177-3AD203B41FA5}">
                      <a16:colId xmlns:a16="http://schemas.microsoft.com/office/drawing/2014/main" val="4283741240"/>
                    </a:ext>
                  </a:extLst>
                </a:gridCol>
                <a:gridCol w="2222500">
                  <a:extLst>
                    <a:ext uri="{9D8B030D-6E8A-4147-A177-3AD203B41FA5}">
                      <a16:colId xmlns:a16="http://schemas.microsoft.com/office/drawing/2014/main" val="3130998766"/>
                    </a:ext>
                  </a:extLst>
                </a:gridCol>
              </a:tblGrid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Key name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Comments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54007659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venID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requested VEN ID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583781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requestID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request identifier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4271925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responseCode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response code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220634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responseDescription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 of response code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90979500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70C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service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message type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447978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4747468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7C6F095-276F-4AD3-9842-1213BA0CC323}" type="slidenum">
              <a:rPr lang="ko-KR" altLang="en-US" smtClean="0">
                <a:solidFill>
                  <a:srgbClr val="000000"/>
                </a:solidFill>
              </a:rPr>
              <a:pPr>
                <a:defRPr/>
              </a:pPr>
              <a:t>91</a:t>
            </a:fld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492919" y="2423101"/>
            <a:ext cx="632003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arenBoth"/>
            </a:pPr>
            <a:r>
              <a:rPr lang="en-US" altLang="ko-KR" sz="1200" dirty="0"/>
              <a:t>oadrRegisterReport</a:t>
            </a:r>
          </a:p>
          <a:p>
            <a:pPr marL="342900" indent="-342900">
              <a:buAutoNum type="arabicParenBoth"/>
            </a:pPr>
            <a:r>
              <a:rPr lang="en-US" altLang="ko-KR" sz="1200" dirty="0"/>
              <a:t>oadrRegisteredReport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92919" y="3145955"/>
            <a:ext cx="8073665" cy="3657512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txBody>
          <a:bodyPr wrap="square" lIns="108000" tIns="108000" rIns="108000" bIns="108000" rtlCol="0" anchor="ctr">
            <a:spAutoFit/>
          </a:bodyPr>
          <a:lstStyle/>
          <a:p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oadrRegisterReport</a:t>
            </a:r>
            <a:r>
              <a:rPr lang="en-US" sz="1200" b="1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XML</a:t>
            </a:r>
            <a:r>
              <a:rPr lang="en-US" sz="120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{</a:t>
            </a:r>
            <a:endParaRPr lang="en-US" sz="1200" dirty="0"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</a:t>
            </a:r>
            <a:r>
              <a:rPr lang="en-US" altLang="ko-KR" sz="12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“</a:t>
            </a:r>
            <a:r>
              <a:rPr lang="en-US" sz="12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requestID": String,</a:t>
            </a:r>
          </a:p>
          <a:p>
            <a:r>
              <a:rPr lang="en-US" altLang="ko-KR" sz="12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</a:t>
            </a:r>
            <a:r>
              <a:rPr lang="en-US" altLang="ko-KR" sz="1200" b="1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“oadrReport” : Array,</a:t>
            </a:r>
          </a:p>
          <a:p>
            <a:r>
              <a:rPr lang="en-US" altLang="ko-KR" sz="12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“venID” : String</a:t>
            </a:r>
          </a:p>
          <a:p>
            <a:r>
              <a:rPr lang="en-US" sz="120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}</a:t>
            </a:r>
          </a:p>
          <a:p>
            <a:endParaRPr lang="en-US" sz="120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sz="120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sz="135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sz="140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sz="140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sz="140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sz="120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sz="120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sz="120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sz="120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sz="120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sz="120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sz="120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492919" y="1406100"/>
            <a:ext cx="8229600" cy="1023300"/>
            <a:chOff x="492919" y="1406100"/>
            <a:chExt cx="8229600" cy="1023300"/>
          </a:xfrm>
        </p:grpSpPr>
        <p:sp>
          <p:nvSpPr>
            <p:cNvPr id="12" name="직사각형 11"/>
            <p:cNvSpPr/>
            <p:nvPr/>
          </p:nvSpPr>
          <p:spPr bwMode="auto">
            <a:xfrm>
              <a:off x="492919" y="1406100"/>
              <a:ext cx="8229600" cy="1023300"/>
            </a:xfrm>
            <a:prstGeom prst="rect">
              <a:avLst/>
            </a:prstGeom>
            <a:solidFill>
              <a:schemeClr val="bg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232105" y="1605734"/>
              <a:ext cx="1172117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VEN</a:t>
              </a:r>
              <a:br>
                <a:rPr lang="en-US" altLang="ko-KR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</a:br>
              <a:r>
                <a:rPr lang="en-US" altLang="ko-KR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(192.168.1.126)</a:t>
              </a:r>
            </a:p>
          </p:txBody>
        </p:sp>
        <p:cxnSp>
          <p:nvCxnSpPr>
            <p:cNvPr id="14" name="직선 화살표 연결선 13"/>
            <p:cNvCxnSpPr/>
            <p:nvPr/>
          </p:nvCxnSpPr>
          <p:spPr bwMode="auto">
            <a:xfrm>
              <a:off x="2195737" y="1844824"/>
              <a:ext cx="4707807" cy="0"/>
            </a:xfrm>
            <a:prstGeom prst="straightConnector1">
              <a:avLst/>
            </a:prstGeom>
            <a:solidFill>
              <a:schemeClr val="accent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arrow" w="med" len="med"/>
              <a:tailEnd type="none"/>
            </a:ln>
            <a:effectLst/>
          </p:spPr>
        </p:cxnSp>
        <p:sp>
          <p:nvSpPr>
            <p:cNvPr id="16" name="TextBox 15"/>
            <p:cNvSpPr txBox="1"/>
            <p:nvPr/>
          </p:nvSpPr>
          <p:spPr>
            <a:xfrm>
              <a:off x="749925" y="1567266"/>
              <a:ext cx="1172117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VTN</a:t>
              </a:r>
            </a:p>
            <a:p>
              <a:pPr algn="ctr"/>
              <a:r>
                <a:rPr lang="en-US" altLang="ko-KR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(192.168.1.120)</a:t>
              </a:r>
            </a:p>
          </p:txBody>
        </p:sp>
        <p:cxnSp>
          <p:nvCxnSpPr>
            <p:cNvPr id="17" name="직선 화살표 연결선 16"/>
            <p:cNvCxnSpPr/>
            <p:nvPr/>
          </p:nvCxnSpPr>
          <p:spPr bwMode="auto">
            <a:xfrm flipH="1">
              <a:off x="2195736" y="2276872"/>
              <a:ext cx="4707808" cy="0"/>
            </a:xfrm>
            <a:prstGeom prst="straightConnector1">
              <a:avLst/>
            </a:prstGeom>
            <a:solidFill>
              <a:schemeClr val="accent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arrow" w="med" len="med"/>
              <a:tailEnd type="none"/>
            </a:ln>
            <a:effectLst/>
          </p:spPr>
        </p:cxnSp>
      </p:grpSp>
      <p:sp>
        <p:nvSpPr>
          <p:cNvPr id="19" name="TextBox 18"/>
          <p:cNvSpPr txBox="1"/>
          <p:nvPr/>
        </p:nvSpPr>
        <p:spPr>
          <a:xfrm>
            <a:off x="2790770" y="1413937"/>
            <a:ext cx="3199915" cy="43088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POST 	: /OpenADR2/Simple/2.0b/</a:t>
            </a:r>
            <a:r>
              <a:rPr lang="en-US" altLang="ko-KR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EiReport</a:t>
            </a:r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Payload 	:  (1) oadrRegisterReport</a:t>
            </a:r>
            <a:endParaRPr lang="ko-KR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800057" y="1844824"/>
            <a:ext cx="2614818" cy="43088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Response	: HTTP 200 OK</a:t>
            </a:r>
          </a:p>
          <a:p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Payload	: (2) oadrRegisteredReport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50763" y="4597414"/>
            <a:ext cx="1929879" cy="192360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oadrReportDescription</a:t>
            </a:r>
            <a:r>
              <a:rPr lang="en-US" altLang="ko-K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Array</a:t>
            </a:r>
            <a:r>
              <a:rPr lang="en-US" altLang="ko-K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{</a:t>
            </a:r>
          </a:p>
          <a:p>
            <a:r>
              <a:rPr lang="en-US" altLang="ko-KR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“rID” :  String</a:t>
            </a:r>
          </a:p>
          <a:p>
            <a:r>
              <a:rPr lang="en-US" altLang="ko-KR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“resourceID” : String,</a:t>
            </a:r>
          </a:p>
          <a:p>
            <a:r>
              <a:rPr lang="en-US" altLang="ko-KR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“reportType” : String,</a:t>
            </a:r>
          </a:p>
          <a:p>
            <a:r>
              <a:rPr lang="en-US" altLang="ko-KR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“itemUnits” : String,</a:t>
            </a:r>
          </a:p>
          <a:p>
            <a:r>
              <a:rPr lang="en-US" altLang="ko-KR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“siScaleCode” : String,</a:t>
            </a:r>
          </a:p>
          <a:p>
            <a:r>
              <a:rPr lang="en-US" altLang="ko-KR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“marketContxt” : String,</a:t>
            </a:r>
          </a:p>
          <a:p>
            <a:r>
              <a:rPr lang="en-US" altLang="ko-KR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“oadrMinPeriod” : String,</a:t>
            </a:r>
          </a:p>
          <a:p>
            <a:r>
              <a:rPr lang="en-US" altLang="ko-KR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“oadrMaxPeriod” : String,</a:t>
            </a:r>
          </a:p>
          <a:p>
            <a:r>
              <a:rPr lang="en-US" altLang="ko-KR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“oadrOnChange” : Boolean, </a:t>
            </a:r>
          </a:p>
          <a:p>
            <a:r>
              <a:rPr lang="en-US" altLang="ko-KR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“itemDescription” : String.</a:t>
            </a:r>
          </a:p>
          <a:p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“powerAttributes” : Array</a:t>
            </a:r>
          </a:p>
          <a:p>
            <a:r>
              <a:rPr lang="en-US" altLang="ko-K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ko-KR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0337" y="3682474"/>
            <a:ext cx="2772593" cy="2365082"/>
          </a:xfrm>
          <a:prstGeom prst="rect">
            <a:avLst/>
          </a:prstGeom>
        </p:spPr>
      </p:pic>
      <p:sp>
        <p:nvSpPr>
          <p:cNvPr id="21" name="제목 2"/>
          <p:cNvSpPr>
            <a:spLocks noGrp="1"/>
          </p:cNvSpPr>
          <p:nvPr>
            <p:ph type="title"/>
          </p:nvPr>
        </p:nvSpPr>
        <p:spPr>
          <a:xfrm>
            <a:off x="28604" y="233346"/>
            <a:ext cx="8686800" cy="838200"/>
          </a:xfrm>
          <a:noFill/>
        </p:spPr>
        <p:txBody>
          <a:bodyPr/>
          <a:lstStyle/>
          <a:p>
            <a:pPr lvl="0">
              <a:defRPr/>
            </a:pPr>
            <a:r>
              <a:rPr lang="en-US" altLang="ko-KR" b="1" dirty="0">
                <a:solidFill>
                  <a:schemeClr val="tx1"/>
                </a:solidFill>
              </a:rPr>
              <a:t>2. Profile : OpenADR 2.0b</a:t>
            </a:r>
            <a:br>
              <a:rPr lang="en-US" altLang="ko-KR" b="1" dirty="0">
                <a:solidFill>
                  <a:schemeClr val="tx1"/>
                </a:solidFill>
              </a:rPr>
            </a:br>
            <a:r>
              <a:rPr lang="en-US" altLang="ko-KR" sz="2400" b="1" dirty="0">
                <a:solidFill>
                  <a:schemeClr val="tx1"/>
                </a:solidFill>
              </a:rPr>
              <a:t>2.2 Services : EiReport (</a:t>
            </a:r>
            <a:r>
              <a:rPr lang="en-US" altLang="ko-KR" sz="2400" b="1" dirty="0">
                <a:solidFill>
                  <a:schemeClr val="accent2"/>
                </a:solidFill>
              </a:rPr>
              <a:t>HTTP / XML</a:t>
            </a:r>
            <a:r>
              <a:rPr lang="en-US" altLang="ko-KR" sz="2400" b="1" dirty="0">
                <a:solidFill>
                  <a:schemeClr val="tx1"/>
                </a:solidFill>
              </a:rPr>
              <a:t>)</a:t>
            </a:r>
            <a:endParaRPr lang="en-US" altLang="zh-CN" sz="2400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2642249" y="5117524"/>
            <a:ext cx="1929879" cy="8617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powerAttributes</a:t>
            </a:r>
            <a:r>
              <a:rPr lang="en-US" altLang="ko-K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Array</a:t>
            </a:r>
            <a:r>
              <a:rPr lang="en-US" altLang="ko-K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{</a:t>
            </a:r>
          </a:p>
          <a:p>
            <a:r>
              <a:rPr lang="en-US" altLang="ko-K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“hertz” : Integer,</a:t>
            </a:r>
          </a:p>
          <a:p>
            <a:r>
              <a:rPr lang="en-US" altLang="ko-K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“voltage” : Integer,</a:t>
            </a:r>
          </a:p>
          <a:p>
            <a:r>
              <a:rPr lang="en-US" altLang="ko-K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“ac”  : Boolean</a:t>
            </a:r>
          </a:p>
          <a:p>
            <a:r>
              <a:rPr lang="en-US" altLang="ko-K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ko-KR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3769" y="2492368"/>
            <a:ext cx="6655470" cy="457200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2635082" y="3595032"/>
            <a:ext cx="2123950" cy="1326105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txBody>
          <a:bodyPr wrap="square" lIns="108000" tIns="108000" rIns="108000" bIns="108000" rtlCol="0" anchor="ctr">
            <a:spAutoFit/>
          </a:bodyPr>
          <a:lstStyle/>
          <a:p>
            <a:r>
              <a:rPr lang="en-US" altLang="ko-KR" sz="900" b="1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oadrReport</a:t>
            </a:r>
            <a:r>
              <a:rPr lang="en-US" altLang="ko-KR" sz="900" dirty="0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en-US" sz="900" b="1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Object</a:t>
            </a:r>
            <a:r>
              <a:rPr lang="en-US" sz="90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{</a:t>
            </a:r>
          </a:p>
          <a:p>
            <a:r>
              <a:rPr lang="en-US" sz="9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   “duration” : String,</a:t>
            </a:r>
          </a:p>
          <a:p>
            <a:r>
              <a:rPr lang="en-US" sz="9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   “</a:t>
            </a:r>
            <a:r>
              <a:rPr lang="en-US" altLang="ko-KR" sz="900" dirty="0"/>
              <a:t>reportRequestID”  : Integer,</a:t>
            </a:r>
          </a:p>
          <a:p>
            <a:r>
              <a:rPr lang="en-US" sz="9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   “</a:t>
            </a:r>
            <a:r>
              <a:rPr lang="en-US" altLang="ko-KR" sz="900" dirty="0"/>
              <a:t>reportSpecifierID” : String,</a:t>
            </a:r>
          </a:p>
          <a:p>
            <a:r>
              <a:rPr lang="en-US" sz="9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   “</a:t>
            </a:r>
            <a:r>
              <a:rPr lang="en-US" altLang="ko-KR" sz="900" dirty="0"/>
              <a:t>reportName” : String,</a:t>
            </a:r>
          </a:p>
          <a:p>
            <a:r>
              <a:rPr lang="en-US" sz="9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   “</a:t>
            </a:r>
            <a:r>
              <a:rPr lang="en-US" altLang="ko-KR" sz="900" dirty="0"/>
              <a:t>createdDateTime” : Date,</a:t>
            </a:r>
          </a:p>
          <a:p>
            <a:r>
              <a:rPr lang="en-US" sz="9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   </a:t>
            </a:r>
            <a:r>
              <a:rPr lang="en-US" sz="900" b="1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“oadr</a:t>
            </a:r>
            <a:r>
              <a:rPr lang="en-US" sz="900" b="1" dirty="0"/>
              <a:t>R</a:t>
            </a:r>
            <a:r>
              <a:rPr lang="en-US" altLang="ko-KR" sz="900" b="1" dirty="0"/>
              <a:t>eportDescription” : Array,</a:t>
            </a:r>
            <a:endParaRPr lang="en-US" sz="900" b="1" dirty="0"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r>
              <a:rPr lang="en-US" sz="9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93779068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7C6F095-276F-4AD3-9842-1213BA0CC323}" type="slidenum">
              <a:rPr lang="ko-KR" altLang="en-US" smtClean="0">
                <a:solidFill>
                  <a:srgbClr val="000000"/>
                </a:solidFill>
              </a:rPr>
              <a:pPr>
                <a:defRPr/>
              </a:pPr>
              <a:t>92</a:t>
            </a:fld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530462" y="2495510"/>
            <a:ext cx="632003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arenBoth"/>
            </a:pPr>
            <a:r>
              <a:rPr lang="en-US" altLang="ko-KR" sz="1200" dirty="0"/>
              <a:t>oadrRegisterReport</a:t>
            </a:r>
          </a:p>
          <a:p>
            <a:pPr marL="342900" indent="-342900">
              <a:buAutoNum type="arabicParenBoth"/>
            </a:pPr>
            <a:r>
              <a:rPr lang="en-US" altLang="ko-KR" sz="1200" dirty="0"/>
              <a:t>oadrRegisteredReport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72617" y="3023285"/>
            <a:ext cx="7731605" cy="3542096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txBody>
          <a:bodyPr wrap="square" lIns="108000" tIns="108000" rIns="108000" bIns="108000" rtlCol="0" anchor="ctr">
            <a:spAutoFit/>
          </a:bodyPr>
          <a:lstStyle/>
          <a:p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oadrRegisteredReport </a:t>
            </a:r>
            <a:r>
              <a:rPr lang="en-US" altLang="ko-KR" sz="1200" b="1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XML</a:t>
            </a:r>
            <a:r>
              <a:rPr lang="en-US" altLang="ko-KR" sz="120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{</a:t>
            </a:r>
          </a:p>
          <a:p>
            <a:r>
              <a:rPr lang="en-US" altLang="ko-KR" sz="12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“responseCode": Integer,</a:t>
            </a:r>
          </a:p>
          <a:p>
            <a:r>
              <a:rPr lang="en-US" altLang="ko-KR" sz="12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“responseDescription”: String,</a:t>
            </a:r>
          </a:p>
          <a:p>
            <a:r>
              <a:rPr lang="en-US" altLang="ko-KR" sz="12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“requestID": String,</a:t>
            </a:r>
          </a:p>
          <a:p>
            <a:r>
              <a:rPr lang="en-US" altLang="ko-KR" sz="12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“venID”: String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}</a:t>
            </a:r>
          </a:p>
          <a:p>
            <a:endParaRPr lang="en-US" altLang="ko-KR" sz="120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altLang="ko-KR" sz="120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altLang="ko-KR" sz="120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altLang="ko-KR" sz="120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altLang="ko-KR" sz="120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altLang="ko-KR" sz="120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altLang="ko-KR" sz="120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altLang="ko-KR" sz="120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altLang="ko-KR" sz="120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altLang="ko-KR" sz="120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altLang="ko-KR" sz="120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altLang="ko-KR" sz="120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492919" y="1406100"/>
            <a:ext cx="8229600" cy="1023300"/>
            <a:chOff x="492919" y="1406100"/>
            <a:chExt cx="8229600" cy="1023300"/>
          </a:xfrm>
        </p:grpSpPr>
        <p:sp>
          <p:nvSpPr>
            <p:cNvPr id="12" name="직사각형 11"/>
            <p:cNvSpPr/>
            <p:nvPr/>
          </p:nvSpPr>
          <p:spPr bwMode="auto">
            <a:xfrm>
              <a:off x="492919" y="1406100"/>
              <a:ext cx="8229600" cy="1023300"/>
            </a:xfrm>
            <a:prstGeom prst="rect">
              <a:avLst/>
            </a:prstGeom>
            <a:solidFill>
              <a:schemeClr val="bg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232105" y="1605734"/>
              <a:ext cx="1172117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VEN</a:t>
              </a:r>
              <a:br>
                <a:rPr lang="en-US" altLang="ko-KR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</a:br>
              <a:r>
                <a:rPr lang="en-US" altLang="ko-KR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(192.168.1.126)</a:t>
              </a:r>
            </a:p>
          </p:txBody>
        </p:sp>
        <p:cxnSp>
          <p:nvCxnSpPr>
            <p:cNvPr id="14" name="직선 화살표 연결선 13"/>
            <p:cNvCxnSpPr/>
            <p:nvPr/>
          </p:nvCxnSpPr>
          <p:spPr bwMode="auto">
            <a:xfrm>
              <a:off x="2195737" y="1844824"/>
              <a:ext cx="4707807" cy="0"/>
            </a:xfrm>
            <a:prstGeom prst="straightConnector1">
              <a:avLst/>
            </a:prstGeom>
            <a:solidFill>
              <a:schemeClr val="accent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arrow" w="med" len="med"/>
              <a:tailEnd type="none"/>
            </a:ln>
            <a:effectLst/>
          </p:spPr>
        </p:cxnSp>
        <p:sp>
          <p:nvSpPr>
            <p:cNvPr id="16" name="TextBox 15"/>
            <p:cNvSpPr txBox="1"/>
            <p:nvPr/>
          </p:nvSpPr>
          <p:spPr>
            <a:xfrm>
              <a:off x="749925" y="1567266"/>
              <a:ext cx="1172117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VTN</a:t>
              </a:r>
            </a:p>
            <a:p>
              <a:pPr algn="ctr"/>
              <a:r>
                <a:rPr lang="en-US" altLang="ko-KR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(192.168.1.120)</a:t>
              </a:r>
            </a:p>
          </p:txBody>
        </p:sp>
        <p:cxnSp>
          <p:nvCxnSpPr>
            <p:cNvPr id="17" name="직선 화살표 연결선 16"/>
            <p:cNvCxnSpPr/>
            <p:nvPr/>
          </p:nvCxnSpPr>
          <p:spPr bwMode="auto">
            <a:xfrm flipH="1">
              <a:off x="2195736" y="2276872"/>
              <a:ext cx="4707808" cy="0"/>
            </a:xfrm>
            <a:prstGeom prst="straightConnector1">
              <a:avLst/>
            </a:prstGeom>
            <a:solidFill>
              <a:schemeClr val="accent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arrow" w="med" len="med"/>
              <a:tailEnd type="none"/>
            </a:ln>
            <a:effectLst/>
          </p:spPr>
        </p:cxnSp>
      </p:grpSp>
      <p:sp>
        <p:nvSpPr>
          <p:cNvPr id="19" name="TextBox 18"/>
          <p:cNvSpPr txBox="1"/>
          <p:nvPr/>
        </p:nvSpPr>
        <p:spPr>
          <a:xfrm>
            <a:off x="2790770" y="1413937"/>
            <a:ext cx="3235181" cy="43088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POST 	: /OpenADR2/Simple/2.0b/EiReport </a:t>
            </a:r>
          </a:p>
          <a:p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Payload 	:  (1) oadrRegisterReport</a:t>
            </a:r>
            <a:endParaRPr lang="ko-KR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800057" y="1844824"/>
            <a:ext cx="2727029" cy="43088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Response	: HTTP 200 OK</a:t>
            </a:r>
          </a:p>
          <a:p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Payload	: </a:t>
            </a:r>
            <a:r>
              <a:rPr lang="en-US" altLang="ko-KR" sz="1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(2) oadrRegisteredReport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5176" y="3217381"/>
            <a:ext cx="2743200" cy="1524000"/>
          </a:xfrm>
          <a:prstGeom prst="rect">
            <a:avLst/>
          </a:prstGeom>
        </p:spPr>
      </p:pic>
      <p:sp>
        <p:nvSpPr>
          <p:cNvPr id="18" name="제목 2"/>
          <p:cNvSpPr>
            <a:spLocks noGrp="1"/>
          </p:cNvSpPr>
          <p:nvPr>
            <p:ph type="title"/>
          </p:nvPr>
        </p:nvSpPr>
        <p:spPr>
          <a:xfrm>
            <a:off x="28604" y="233346"/>
            <a:ext cx="8686800" cy="838200"/>
          </a:xfrm>
          <a:noFill/>
        </p:spPr>
        <p:txBody>
          <a:bodyPr/>
          <a:lstStyle/>
          <a:p>
            <a:pPr lvl="0">
              <a:defRPr/>
            </a:pPr>
            <a:r>
              <a:rPr lang="en-US" altLang="ko-KR" b="1" dirty="0">
                <a:solidFill>
                  <a:schemeClr val="tx1"/>
                </a:solidFill>
              </a:rPr>
              <a:t>2. Profile : OpenADR 2.0b</a:t>
            </a:r>
            <a:br>
              <a:rPr lang="en-US" altLang="ko-KR" b="1" dirty="0">
                <a:solidFill>
                  <a:schemeClr val="tx1"/>
                </a:solidFill>
              </a:rPr>
            </a:br>
            <a:r>
              <a:rPr lang="en-US" altLang="ko-KR" sz="2400" b="1" dirty="0">
                <a:solidFill>
                  <a:schemeClr val="tx1"/>
                </a:solidFill>
              </a:rPr>
              <a:t>2.2 Services : EiReport (</a:t>
            </a:r>
            <a:r>
              <a:rPr lang="en-US" altLang="ko-KR" sz="2400" b="1" dirty="0">
                <a:solidFill>
                  <a:schemeClr val="accent2"/>
                </a:solidFill>
              </a:rPr>
              <a:t>HTTP / XML</a:t>
            </a:r>
            <a:r>
              <a:rPr lang="en-US" altLang="ko-KR" sz="2400" b="1" dirty="0">
                <a:solidFill>
                  <a:schemeClr val="tx1"/>
                </a:solidFill>
              </a:rPr>
              <a:t>)</a:t>
            </a:r>
            <a:endParaRPr lang="en-US" altLang="zh-CN" sz="2400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7783" y="2492368"/>
            <a:ext cx="6511455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67977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7C6F095-276F-4AD3-9842-1213BA0CC323}" type="slidenum">
              <a:rPr lang="ko-KR" altLang="en-US" smtClean="0">
                <a:solidFill>
                  <a:srgbClr val="000000"/>
                </a:solidFill>
              </a:rPr>
              <a:pPr>
                <a:defRPr/>
              </a:pPr>
              <a:t>93</a:t>
            </a:fld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492919" y="2423101"/>
            <a:ext cx="632003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/>
              <a:t>(3)      </a:t>
            </a:r>
            <a:r>
              <a:rPr lang="en-US" altLang="ko-KR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oadrPoll</a:t>
            </a:r>
            <a:endParaRPr lang="en-US" altLang="ko-KR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(4)      oadrCreateReport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492919" y="1406100"/>
            <a:ext cx="8229600" cy="1023300"/>
            <a:chOff x="492919" y="1406100"/>
            <a:chExt cx="8229600" cy="1023300"/>
          </a:xfrm>
        </p:grpSpPr>
        <p:sp>
          <p:nvSpPr>
            <p:cNvPr id="12" name="직사각형 11"/>
            <p:cNvSpPr/>
            <p:nvPr/>
          </p:nvSpPr>
          <p:spPr bwMode="auto">
            <a:xfrm>
              <a:off x="492919" y="1406100"/>
              <a:ext cx="8229600" cy="1023300"/>
            </a:xfrm>
            <a:prstGeom prst="rect">
              <a:avLst/>
            </a:prstGeom>
            <a:solidFill>
              <a:schemeClr val="bg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232105" y="1605734"/>
              <a:ext cx="1172117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VEN</a:t>
              </a:r>
              <a:br>
                <a:rPr lang="en-US" altLang="ko-KR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</a:br>
              <a:r>
                <a:rPr lang="en-US" altLang="ko-KR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(192.168.1.126)</a:t>
              </a:r>
            </a:p>
          </p:txBody>
        </p:sp>
        <p:cxnSp>
          <p:nvCxnSpPr>
            <p:cNvPr id="14" name="직선 화살표 연결선 13"/>
            <p:cNvCxnSpPr/>
            <p:nvPr/>
          </p:nvCxnSpPr>
          <p:spPr bwMode="auto">
            <a:xfrm>
              <a:off x="2195737" y="1844824"/>
              <a:ext cx="4707807" cy="0"/>
            </a:xfrm>
            <a:prstGeom prst="straightConnector1">
              <a:avLst/>
            </a:prstGeom>
            <a:solidFill>
              <a:schemeClr val="accent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arrow" w="med" len="med"/>
              <a:tailEnd type="none"/>
            </a:ln>
            <a:effectLst/>
          </p:spPr>
        </p:cxnSp>
        <p:sp>
          <p:nvSpPr>
            <p:cNvPr id="16" name="TextBox 15"/>
            <p:cNvSpPr txBox="1"/>
            <p:nvPr/>
          </p:nvSpPr>
          <p:spPr>
            <a:xfrm>
              <a:off x="749923" y="1567266"/>
              <a:ext cx="1172117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VTN</a:t>
              </a:r>
            </a:p>
            <a:p>
              <a:pPr algn="ctr"/>
              <a:r>
                <a:rPr lang="en-US" altLang="ko-KR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(192.168.1.120)</a:t>
              </a:r>
            </a:p>
          </p:txBody>
        </p:sp>
        <p:cxnSp>
          <p:nvCxnSpPr>
            <p:cNvPr id="17" name="직선 화살표 연결선 16"/>
            <p:cNvCxnSpPr/>
            <p:nvPr/>
          </p:nvCxnSpPr>
          <p:spPr bwMode="auto">
            <a:xfrm flipH="1">
              <a:off x="2195736" y="2276872"/>
              <a:ext cx="4707808" cy="0"/>
            </a:xfrm>
            <a:prstGeom prst="straightConnector1">
              <a:avLst/>
            </a:prstGeom>
            <a:solidFill>
              <a:schemeClr val="accent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arrow" w="med" len="med"/>
              <a:tailEnd type="none"/>
            </a:ln>
            <a:effectLst/>
          </p:spPr>
        </p:cxnSp>
      </p:grpSp>
      <p:sp>
        <p:nvSpPr>
          <p:cNvPr id="25" name="TextBox 24"/>
          <p:cNvSpPr txBox="1"/>
          <p:nvPr/>
        </p:nvSpPr>
        <p:spPr>
          <a:xfrm>
            <a:off x="2790770" y="1412776"/>
            <a:ext cx="3164649" cy="43088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POST 	: /OpenADR2/Simple/2.0b/OadrPoll</a:t>
            </a:r>
          </a:p>
          <a:p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Payload 	:  (3) oadrPoll</a:t>
            </a:r>
            <a:endParaRPr lang="ko-KR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790770" y="1844824"/>
            <a:ext cx="2416046" cy="43088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Response	: HTTP 200 OK</a:t>
            </a:r>
          </a:p>
          <a:p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Payload	:  (4) oadrCreateReport</a:t>
            </a:r>
          </a:p>
        </p:txBody>
      </p:sp>
      <p:sp>
        <p:nvSpPr>
          <p:cNvPr id="19" name="제목 2"/>
          <p:cNvSpPr>
            <a:spLocks noGrp="1"/>
          </p:cNvSpPr>
          <p:nvPr>
            <p:ph type="title"/>
          </p:nvPr>
        </p:nvSpPr>
        <p:spPr>
          <a:xfrm>
            <a:off x="28604" y="233346"/>
            <a:ext cx="8686800" cy="838200"/>
          </a:xfrm>
          <a:noFill/>
        </p:spPr>
        <p:txBody>
          <a:bodyPr/>
          <a:lstStyle/>
          <a:p>
            <a:pPr lvl="0">
              <a:defRPr/>
            </a:pPr>
            <a:r>
              <a:rPr lang="en-US" altLang="ko-KR" b="1" dirty="0">
                <a:solidFill>
                  <a:schemeClr val="tx1"/>
                </a:solidFill>
              </a:rPr>
              <a:t>2. Profile : OpenADR 2.0b</a:t>
            </a:r>
            <a:br>
              <a:rPr lang="en-US" altLang="ko-KR" b="1" dirty="0">
                <a:solidFill>
                  <a:schemeClr val="tx1"/>
                </a:solidFill>
              </a:rPr>
            </a:br>
            <a:r>
              <a:rPr lang="en-US" altLang="ko-KR" sz="2400" b="1" dirty="0">
                <a:solidFill>
                  <a:schemeClr val="tx1"/>
                </a:solidFill>
              </a:rPr>
              <a:t>2.2 Services : EiReport (</a:t>
            </a:r>
            <a:r>
              <a:rPr lang="en-US" altLang="ko-KR" sz="2400" b="1" dirty="0">
                <a:solidFill>
                  <a:schemeClr val="accent2"/>
                </a:solidFill>
              </a:rPr>
              <a:t>HTTP / XML</a:t>
            </a:r>
            <a:r>
              <a:rPr lang="en-US" altLang="ko-KR" sz="2400" b="1" dirty="0">
                <a:solidFill>
                  <a:schemeClr val="tx1"/>
                </a:solidFill>
              </a:rPr>
              <a:t>)</a:t>
            </a:r>
            <a:endParaRPr lang="en-US" altLang="zh-CN" sz="2400" b="1" dirty="0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CADA7A10-B8BF-4CC4-9801-DBF877E55F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8404259"/>
              </p:ext>
            </p:extLst>
          </p:nvPr>
        </p:nvGraphicFramePr>
        <p:xfrm>
          <a:off x="749923" y="2810814"/>
          <a:ext cx="3225800" cy="657225"/>
        </p:xfrm>
        <a:graphic>
          <a:graphicData uri="http://schemas.openxmlformats.org/drawingml/2006/table">
            <a:tbl>
              <a:tblPr/>
              <a:tblGrid>
                <a:gridCol w="850900">
                  <a:extLst>
                    <a:ext uri="{9D8B030D-6E8A-4147-A177-3AD203B41FA5}">
                      <a16:colId xmlns:a16="http://schemas.microsoft.com/office/drawing/2014/main" val="116446585"/>
                    </a:ext>
                  </a:extLst>
                </a:gridCol>
                <a:gridCol w="2374900">
                  <a:extLst>
                    <a:ext uri="{9D8B030D-6E8A-4147-A177-3AD203B41FA5}">
                      <a16:colId xmlns:a16="http://schemas.microsoft.com/office/drawing/2014/main" val="996090415"/>
                    </a:ext>
                  </a:extLst>
                </a:gridCol>
              </a:tblGrid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Key name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Comments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79753828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venID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requested VEN ID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4155942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70C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service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message type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78992157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B9190F34-536B-4021-8A9A-98686AF4B9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8117829"/>
              </p:ext>
            </p:extLst>
          </p:nvPr>
        </p:nvGraphicFramePr>
        <p:xfrm>
          <a:off x="749923" y="4138989"/>
          <a:ext cx="3733800" cy="2124075"/>
        </p:xfrm>
        <a:graphic>
          <a:graphicData uri="http://schemas.openxmlformats.org/drawingml/2006/table">
            <a:tbl>
              <a:tblPr/>
              <a:tblGrid>
                <a:gridCol w="1246715">
                  <a:extLst>
                    <a:ext uri="{9D8B030D-6E8A-4147-A177-3AD203B41FA5}">
                      <a16:colId xmlns:a16="http://schemas.microsoft.com/office/drawing/2014/main" val="909081818"/>
                    </a:ext>
                  </a:extLst>
                </a:gridCol>
                <a:gridCol w="2487085">
                  <a:extLst>
                    <a:ext uri="{9D8B030D-6E8A-4147-A177-3AD203B41FA5}">
                      <a16:colId xmlns:a16="http://schemas.microsoft.com/office/drawing/2014/main" val="2447372419"/>
                    </a:ext>
                  </a:extLst>
                </a:gridCol>
              </a:tblGrid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Key name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Comments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76451699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venID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requested VEN ID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14700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requestID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request identifier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625471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reportRequestID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report request identifier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151457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reportSpecifierID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report specific id(create from ven)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057645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duration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report duration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1936345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dtstart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report start time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755205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rID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621660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readingType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reading type xml or 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json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8495084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70C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service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message type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12635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7341243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7C6F095-276F-4AD3-9842-1213BA0CC323}" type="slidenum">
              <a:rPr lang="ko-KR" altLang="en-US" smtClean="0">
                <a:solidFill>
                  <a:srgbClr val="000000"/>
                </a:solidFill>
              </a:rPr>
              <a:pPr>
                <a:defRPr/>
              </a:pPr>
              <a:t>94</a:t>
            </a:fld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492919" y="2423101"/>
            <a:ext cx="632003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/>
              <a:t>(3)      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oadrPoll</a:t>
            </a:r>
            <a:endParaRPr lang="en-US" altLang="ko-KR" sz="1200" dirty="0"/>
          </a:p>
          <a:p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(4)      oadrCreateReport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92919" y="3150325"/>
            <a:ext cx="3898051" cy="3357430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txBody>
          <a:bodyPr wrap="square" lIns="108000" tIns="108000" rIns="108000" bIns="108000" rtlCol="0" anchor="ctr">
            <a:spAutoFit/>
          </a:bodyPr>
          <a:lstStyle/>
          <a:p>
            <a:r>
              <a:rPr lang="en-US" sz="1200" b="1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oadrPoll XML</a:t>
            </a:r>
            <a:r>
              <a:rPr lang="en-US" sz="120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{</a:t>
            </a:r>
          </a:p>
          <a:p>
            <a:r>
              <a:rPr lang="en-US" sz="120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  “venID” : String</a:t>
            </a:r>
          </a:p>
          <a:p>
            <a:r>
              <a:rPr lang="en-US" sz="120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}</a:t>
            </a:r>
          </a:p>
          <a:p>
            <a:endParaRPr lang="en-US" sz="120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sz="120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sz="120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sz="120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sz="120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sz="120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sz="120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sz="120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sz="120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sz="120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sz="120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sz="120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sz="120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sz="120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726090" y="3115706"/>
            <a:ext cx="4310406" cy="3403597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txBody>
          <a:bodyPr wrap="square" lIns="108000" tIns="108000" rIns="108000" bIns="108000" rtlCol="0" anchor="ctr">
            <a:spAutoFit/>
          </a:bodyPr>
          <a:lstStyle/>
          <a:p>
            <a:r>
              <a:rPr lang="en-US" altLang="ko-KR" sz="10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oadrCreateReport</a:t>
            </a:r>
            <a:r>
              <a:rPr lang="en-US" altLang="ko-KR" sz="1050" b="1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XML</a:t>
            </a:r>
            <a:r>
              <a:rPr lang="en-US" altLang="ko-KR" sz="105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{</a:t>
            </a:r>
          </a:p>
          <a:p>
            <a:r>
              <a:rPr lang="en-US" altLang="ko-KR" sz="105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  “requestID” : String,</a:t>
            </a:r>
          </a:p>
          <a:p>
            <a:r>
              <a:rPr lang="en-US" altLang="ko-KR" sz="105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  “reportRequestID” : String,</a:t>
            </a:r>
          </a:p>
          <a:p>
            <a:r>
              <a:rPr lang="en-US" altLang="ko-KR" sz="105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  “reportSpecifierID” : String,</a:t>
            </a:r>
          </a:p>
          <a:p>
            <a:r>
              <a:rPr lang="en-US" altLang="ko-KR" sz="105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  “duration” : String,</a:t>
            </a:r>
          </a:p>
          <a:p>
            <a:r>
              <a:rPr lang="en-US" altLang="ko-KR" sz="105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  “dtstart” : Date,</a:t>
            </a:r>
          </a:p>
          <a:p>
            <a:r>
              <a:rPr lang="en-US" altLang="ko-KR" sz="105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  “rID” : String,</a:t>
            </a:r>
          </a:p>
          <a:p>
            <a:r>
              <a:rPr lang="en-US" altLang="ko-KR" sz="105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  “readingType” : String</a:t>
            </a:r>
          </a:p>
          <a:p>
            <a:r>
              <a:rPr lang="en-US" altLang="ko-KR" sz="105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}</a:t>
            </a:r>
          </a:p>
          <a:p>
            <a:endParaRPr lang="en-US" altLang="ko-KR" sz="90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altLang="ko-KR" sz="90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altLang="ko-KR" sz="105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altLang="ko-KR" sz="105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altLang="ko-KR" sz="105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altLang="ko-KR" sz="105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altLang="ko-KR" sz="105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altLang="ko-KR" sz="105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altLang="ko-KR" sz="105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altLang="ko-KR" sz="105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altLang="ko-KR" sz="105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492919" y="1406100"/>
            <a:ext cx="8229600" cy="1023300"/>
            <a:chOff x="492919" y="1406100"/>
            <a:chExt cx="8229600" cy="1023300"/>
          </a:xfrm>
        </p:grpSpPr>
        <p:sp>
          <p:nvSpPr>
            <p:cNvPr id="12" name="직사각형 11"/>
            <p:cNvSpPr/>
            <p:nvPr/>
          </p:nvSpPr>
          <p:spPr bwMode="auto">
            <a:xfrm>
              <a:off x="492919" y="1406100"/>
              <a:ext cx="8229600" cy="1023300"/>
            </a:xfrm>
            <a:prstGeom prst="rect">
              <a:avLst/>
            </a:prstGeom>
            <a:solidFill>
              <a:schemeClr val="bg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232105" y="1605734"/>
              <a:ext cx="1172117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VEN</a:t>
              </a:r>
              <a:br>
                <a:rPr lang="en-US" altLang="ko-KR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</a:br>
              <a:r>
                <a:rPr lang="en-US" altLang="ko-KR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(192.168.1.126)</a:t>
              </a:r>
            </a:p>
          </p:txBody>
        </p:sp>
        <p:cxnSp>
          <p:nvCxnSpPr>
            <p:cNvPr id="14" name="직선 화살표 연결선 13"/>
            <p:cNvCxnSpPr/>
            <p:nvPr/>
          </p:nvCxnSpPr>
          <p:spPr bwMode="auto">
            <a:xfrm>
              <a:off x="2195737" y="1844824"/>
              <a:ext cx="4707807" cy="0"/>
            </a:xfrm>
            <a:prstGeom prst="straightConnector1">
              <a:avLst/>
            </a:prstGeom>
            <a:solidFill>
              <a:schemeClr val="accent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arrow" w="med" len="med"/>
              <a:tailEnd type="none"/>
            </a:ln>
            <a:effectLst/>
          </p:spPr>
        </p:cxnSp>
        <p:sp>
          <p:nvSpPr>
            <p:cNvPr id="16" name="TextBox 15"/>
            <p:cNvSpPr txBox="1"/>
            <p:nvPr/>
          </p:nvSpPr>
          <p:spPr>
            <a:xfrm>
              <a:off x="749923" y="1567266"/>
              <a:ext cx="1172117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VTN</a:t>
              </a:r>
            </a:p>
            <a:p>
              <a:pPr algn="ctr"/>
              <a:r>
                <a:rPr lang="en-US" altLang="ko-KR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(192.168.1.120)</a:t>
              </a:r>
            </a:p>
          </p:txBody>
        </p:sp>
        <p:cxnSp>
          <p:nvCxnSpPr>
            <p:cNvPr id="17" name="직선 화살표 연결선 16"/>
            <p:cNvCxnSpPr/>
            <p:nvPr/>
          </p:nvCxnSpPr>
          <p:spPr bwMode="auto">
            <a:xfrm flipH="1">
              <a:off x="2195736" y="2276872"/>
              <a:ext cx="4707808" cy="0"/>
            </a:xfrm>
            <a:prstGeom prst="straightConnector1">
              <a:avLst/>
            </a:prstGeom>
            <a:solidFill>
              <a:schemeClr val="accent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arrow" w="med" len="med"/>
              <a:tailEnd type="none"/>
            </a:ln>
            <a:effectLst/>
          </p:spPr>
        </p:cxnSp>
      </p:grpSp>
      <p:sp>
        <p:nvSpPr>
          <p:cNvPr id="25" name="TextBox 24"/>
          <p:cNvSpPr txBox="1"/>
          <p:nvPr/>
        </p:nvSpPr>
        <p:spPr>
          <a:xfrm>
            <a:off x="2790770" y="1412776"/>
            <a:ext cx="3164649" cy="43088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POST 	: /OpenADR2/Simple/2.0b/OadrPoll</a:t>
            </a:r>
          </a:p>
          <a:p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Payload 	:  (3) oadrPoll</a:t>
            </a:r>
            <a:endParaRPr lang="ko-KR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790770" y="1844824"/>
            <a:ext cx="2416046" cy="43088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Response	: HTTP 200 OK</a:t>
            </a:r>
          </a:p>
          <a:p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Payload	:  (4) oadrCreateReport</a:t>
            </a:r>
          </a:p>
        </p:txBody>
      </p:sp>
      <p:sp>
        <p:nvSpPr>
          <p:cNvPr id="19" name="제목 2"/>
          <p:cNvSpPr>
            <a:spLocks noGrp="1"/>
          </p:cNvSpPr>
          <p:nvPr>
            <p:ph type="title"/>
          </p:nvPr>
        </p:nvSpPr>
        <p:spPr>
          <a:xfrm>
            <a:off x="28604" y="233346"/>
            <a:ext cx="8686800" cy="838200"/>
          </a:xfrm>
          <a:noFill/>
        </p:spPr>
        <p:txBody>
          <a:bodyPr/>
          <a:lstStyle/>
          <a:p>
            <a:pPr lvl="0">
              <a:defRPr/>
            </a:pPr>
            <a:r>
              <a:rPr lang="en-US" altLang="ko-KR" b="1" dirty="0">
                <a:solidFill>
                  <a:schemeClr val="tx1"/>
                </a:solidFill>
              </a:rPr>
              <a:t>2. Profile : OpenADR 2.0b</a:t>
            </a:r>
            <a:br>
              <a:rPr lang="en-US" altLang="ko-KR" b="1" dirty="0">
                <a:solidFill>
                  <a:schemeClr val="tx1"/>
                </a:solidFill>
              </a:rPr>
            </a:br>
            <a:r>
              <a:rPr lang="en-US" altLang="ko-KR" sz="2400" b="1" dirty="0">
                <a:solidFill>
                  <a:schemeClr val="tx1"/>
                </a:solidFill>
              </a:rPr>
              <a:t>2.2 Services : EiReport (</a:t>
            </a:r>
            <a:r>
              <a:rPr lang="en-US" altLang="ko-KR" sz="2400" b="1" dirty="0">
                <a:solidFill>
                  <a:schemeClr val="accent2"/>
                </a:solidFill>
              </a:rPr>
              <a:t>HTTP / XML</a:t>
            </a:r>
            <a:r>
              <a:rPr lang="en-US" altLang="ko-KR" sz="2400" b="1" dirty="0">
                <a:solidFill>
                  <a:schemeClr val="tx1"/>
                </a:solidFill>
              </a:rPr>
              <a:t>)</a:t>
            </a:r>
            <a:endParaRPr lang="en-US" altLang="zh-CN" sz="2400" b="1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1259" y="2438534"/>
            <a:ext cx="6227979" cy="38100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712" y="4293096"/>
            <a:ext cx="3665748" cy="138112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6097" y="4039744"/>
            <a:ext cx="2520280" cy="2432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93415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7C6F095-276F-4AD3-9842-1213BA0CC323}" type="slidenum">
              <a:rPr lang="ko-KR" altLang="en-US" smtClean="0">
                <a:solidFill>
                  <a:srgbClr val="000000"/>
                </a:solidFill>
              </a:rPr>
              <a:pPr>
                <a:defRPr/>
              </a:pPr>
              <a:t>95</a:t>
            </a:fld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492919" y="2423101"/>
            <a:ext cx="632003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/>
              <a:t>(5)    </a:t>
            </a:r>
            <a:r>
              <a:rPr lang="en-US" altLang="ko-KR" sz="1200" dirty="0" err="1">
                <a:cs typeface="Times New Roman" panose="02020603050405020304" pitchFamily="18" charset="0"/>
              </a:rPr>
              <a:t>oadrCreatedReport</a:t>
            </a:r>
            <a:endParaRPr lang="en-US" altLang="ko-KR" sz="1200" dirty="0">
              <a:cs typeface="Times New Roman" panose="02020603050405020304" pitchFamily="18" charset="0"/>
            </a:endParaRPr>
          </a:p>
          <a:p>
            <a:endParaRPr lang="en-US" altLang="ko-KR" sz="1200" dirty="0">
              <a:cs typeface="Times New Roman" panose="02020603050405020304" pitchFamily="18" charset="0"/>
            </a:endParaRPr>
          </a:p>
          <a:p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r>
              <a:rPr lang="en-US" altLang="ko-KR" sz="1200" dirty="0">
                <a:cs typeface="Times New Roman" panose="02020603050405020304" pitchFamily="18" charset="0"/>
              </a:rPr>
              <a:t>(6)    oadrResponse</a:t>
            </a:r>
          </a:p>
        </p:txBody>
      </p:sp>
      <p:grpSp>
        <p:nvGrpSpPr>
          <p:cNvPr id="8" name="그룹 7"/>
          <p:cNvGrpSpPr/>
          <p:nvPr/>
        </p:nvGrpSpPr>
        <p:grpSpPr>
          <a:xfrm>
            <a:off x="492919" y="1406100"/>
            <a:ext cx="8229600" cy="1023300"/>
            <a:chOff x="492919" y="1406100"/>
            <a:chExt cx="8229600" cy="1023300"/>
          </a:xfrm>
        </p:grpSpPr>
        <p:sp>
          <p:nvSpPr>
            <p:cNvPr id="12" name="직사각형 11"/>
            <p:cNvSpPr/>
            <p:nvPr/>
          </p:nvSpPr>
          <p:spPr bwMode="auto">
            <a:xfrm>
              <a:off x="492919" y="1406100"/>
              <a:ext cx="8229600" cy="1023300"/>
            </a:xfrm>
            <a:prstGeom prst="rect">
              <a:avLst/>
            </a:prstGeom>
            <a:solidFill>
              <a:schemeClr val="bg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232105" y="1605734"/>
              <a:ext cx="1172117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VEN</a:t>
              </a:r>
              <a:br>
                <a:rPr lang="en-US" altLang="ko-KR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</a:br>
              <a:r>
                <a:rPr lang="en-US" altLang="ko-KR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(192.168.1.126)</a:t>
              </a:r>
            </a:p>
          </p:txBody>
        </p:sp>
        <p:cxnSp>
          <p:nvCxnSpPr>
            <p:cNvPr id="14" name="직선 화살표 연결선 13"/>
            <p:cNvCxnSpPr/>
            <p:nvPr/>
          </p:nvCxnSpPr>
          <p:spPr bwMode="auto">
            <a:xfrm>
              <a:off x="2195737" y="1844824"/>
              <a:ext cx="4707807" cy="0"/>
            </a:xfrm>
            <a:prstGeom prst="straightConnector1">
              <a:avLst/>
            </a:prstGeom>
            <a:solidFill>
              <a:schemeClr val="accent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arrow" w="med" len="med"/>
              <a:tailEnd type="none"/>
            </a:ln>
            <a:effectLst/>
          </p:spPr>
        </p:cxnSp>
        <p:sp>
          <p:nvSpPr>
            <p:cNvPr id="16" name="TextBox 15"/>
            <p:cNvSpPr txBox="1"/>
            <p:nvPr/>
          </p:nvSpPr>
          <p:spPr>
            <a:xfrm>
              <a:off x="749922" y="1567266"/>
              <a:ext cx="1172117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VTN</a:t>
              </a:r>
            </a:p>
            <a:p>
              <a:pPr algn="ctr"/>
              <a:r>
                <a:rPr lang="en-US" altLang="ko-KR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(192.168.1.120)</a:t>
              </a:r>
            </a:p>
          </p:txBody>
        </p:sp>
        <p:cxnSp>
          <p:nvCxnSpPr>
            <p:cNvPr id="17" name="직선 화살표 연결선 16"/>
            <p:cNvCxnSpPr/>
            <p:nvPr/>
          </p:nvCxnSpPr>
          <p:spPr bwMode="auto">
            <a:xfrm flipH="1">
              <a:off x="2195736" y="2276872"/>
              <a:ext cx="4707808" cy="0"/>
            </a:xfrm>
            <a:prstGeom prst="straightConnector1">
              <a:avLst/>
            </a:prstGeom>
            <a:solidFill>
              <a:schemeClr val="accent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arrow" w="med" len="med"/>
              <a:tailEnd type="none"/>
            </a:ln>
            <a:effectLst/>
          </p:spPr>
        </p:cxnSp>
      </p:grpSp>
      <p:sp>
        <p:nvSpPr>
          <p:cNvPr id="25" name="TextBox 24"/>
          <p:cNvSpPr txBox="1"/>
          <p:nvPr/>
        </p:nvSpPr>
        <p:spPr>
          <a:xfrm>
            <a:off x="2790770" y="1412776"/>
            <a:ext cx="3164649" cy="43088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POST 	: /OpenADR2/Simple/2.0b/</a:t>
            </a:r>
            <a:r>
              <a:rPr lang="en-US" altLang="ko-KR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EiReport</a:t>
            </a:r>
            <a:endParaRPr lang="en-US" altLang="ko-KR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Payload 	:  (5) oadrCreatedReport</a:t>
            </a:r>
            <a:endParaRPr lang="ko-KR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790770" y="1844824"/>
            <a:ext cx="2206053" cy="43088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Response	: HTTP 200 OK</a:t>
            </a:r>
          </a:p>
          <a:p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Payload	:  (6) oadrResponse</a:t>
            </a:r>
          </a:p>
        </p:txBody>
      </p:sp>
      <p:sp>
        <p:nvSpPr>
          <p:cNvPr id="19" name="제목 2"/>
          <p:cNvSpPr>
            <a:spLocks noGrp="1"/>
          </p:cNvSpPr>
          <p:nvPr>
            <p:ph type="title"/>
          </p:nvPr>
        </p:nvSpPr>
        <p:spPr>
          <a:xfrm>
            <a:off x="28604" y="233346"/>
            <a:ext cx="8686800" cy="838200"/>
          </a:xfrm>
          <a:noFill/>
        </p:spPr>
        <p:txBody>
          <a:bodyPr/>
          <a:lstStyle/>
          <a:p>
            <a:pPr lvl="0">
              <a:defRPr/>
            </a:pPr>
            <a:r>
              <a:rPr lang="en-US" altLang="ko-KR" b="1" dirty="0">
                <a:solidFill>
                  <a:schemeClr val="tx1"/>
                </a:solidFill>
              </a:rPr>
              <a:t>2. Profile : OpenADR 2.0b</a:t>
            </a:r>
            <a:br>
              <a:rPr lang="en-US" altLang="ko-KR" b="1" dirty="0">
                <a:solidFill>
                  <a:schemeClr val="tx1"/>
                </a:solidFill>
              </a:rPr>
            </a:br>
            <a:r>
              <a:rPr lang="en-US" altLang="ko-KR" sz="2400" b="1" dirty="0">
                <a:solidFill>
                  <a:schemeClr val="tx1"/>
                </a:solidFill>
              </a:rPr>
              <a:t>2.2 Services : EiReport (</a:t>
            </a:r>
            <a:r>
              <a:rPr lang="en-US" altLang="ko-KR" sz="2400" b="1" dirty="0">
                <a:solidFill>
                  <a:schemeClr val="accent2"/>
                </a:solidFill>
              </a:rPr>
              <a:t>HTTP / XML</a:t>
            </a:r>
            <a:r>
              <a:rPr lang="en-US" altLang="ko-KR" sz="2400" b="1" dirty="0">
                <a:solidFill>
                  <a:schemeClr val="tx1"/>
                </a:solidFill>
              </a:rPr>
              <a:t>)</a:t>
            </a:r>
            <a:endParaRPr lang="en-US" altLang="zh-CN" sz="2400" b="1" dirty="0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5ED82506-8F31-4DE5-B8FC-1BAF417B2A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845389"/>
              </p:ext>
            </p:extLst>
          </p:nvPr>
        </p:nvGraphicFramePr>
        <p:xfrm>
          <a:off x="751330" y="2786062"/>
          <a:ext cx="3086100" cy="1285875"/>
        </p:xfrm>
        <a:graphic>
          <a:graphicData uri="http://schemas.openxmlformats.org/drawingml/2006/table">
            <a:tbl>
              <a:tblPr/>
              <a:tblGrid>
                <a:gridCol w="1246493">
                  <a:extLst>
                    <a:ext uri="{9D8B030D-6E8A-4147-A177-3AD203B41FA5}">
                      <a16:colId xmlns:a16="http://schemas.microsoft.com/office/drawing/2014/main" val="3246646921"/>
                    </a:ext>
                  </a:extLst>
                </a:gridCol>
                <a:gridCol w="1839607">
                  <a:extLst>
                    <a:ext uri="{9D8B030D-6E8A-4147-A177-3AD203B41FA5}">
                      <a16:colId xmlns:a16="http://schemas.microsoft.com/office/drawing/2014/main" val="3824657306"/>
                    </a:ext>
                  </a:extLst>
                </a:gridCol>
              </a:tblGrid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Key name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Comments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38992550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venID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requested VEN ID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54252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requestID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request identifier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986158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responseCode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response code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2445159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reportRequestID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report request identifier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3162956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70C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service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message type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3475979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ACE0B587-E128-44BA-A728-7BC2F60D94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5918941"/>
              </p:ext>
            </p:extLst>
          </p:nvPr>
        </p:nvGraphicFramePr>
        <p:xfrm>
          <a:off x="749922" y="4647796"/>
          <a:ext cx="3708400" cy="1285875"/>
        </p:xfrm>
        <a:graphic>
          <a:graphicData uri="http://schemas.openxmlformats.org/drawingml/2006/table">
            <a:tbl>
              <a:tblPr/>
              <a:tblGrid>
                <a:gridCol w="1485900">
                  <a:extLst>
                    <a:ext uri="{9D8B030D-6E8A-4147-A177-3AD203B41FA5}">
                      <a16:colId xmlns:a16="http://schemas.microsoft.com/office/drawing/2014/main" val="2555071246"/>
                    </a:ext>
                  </a:extLst>
                </a:gridCol>
                <a:gridCol w="2222500">
                  <a:extLst>
                    <a:ext uri="{9D8B030D-6E8A-4147-A177-3AD203B41FA5}">
                      <a16:colId xmlns:a16="http://schemas.microsoft.com/office/drawing/2014/main" val="2611520883"/>
                    </a:ext>
                  </a:extLst>
                </a:gridCol>
              </a:tblGrid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Key name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Comments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6527470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venID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requested VEN ID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1386110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requestID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request identifier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1181877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responseCode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response code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461844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responseDescription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 of response code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6073825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70C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service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message type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19134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343264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7C6F095-276F-4AD3-9842-1213BA0CC323}" type="slidenum">
              <a:rPr lang="ko-KR" altLang="en-US" smtClean="0">
                <a:solidFill>
                  <a:srgbClr val="000000"/>
                </a:solidFill>
              </a:rPr>
              <a:pPr>
                <a:defRPr/>
              </a:pPr>
              <a:t>96</a:t>
            </a:fld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492919" y="2423101"/>
            <a:ext cx="632003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/>
              <a:t>(5)    </a:t>
            </a:r>
            <a:r>
              <a:rPr lang="en-US" altLang="ko-KR" sz="1200" dirty="0">
                <a:cs typeface="Times New Roman" panose="02020603050405020304" pitchFamily="18" charset="0"/>
              </a:rPr>
              <a:t>oadrCreatedReport</a:t>
            </a:r>
            <a:endParaRPr lang="en-US" altLang="ko-KR" sz="1200" dirty="0"/>
          </a:p>
          <a:p>
            <a:r>
              <a:rPr lang="en-US" altLang="ko-KR" sz="1200" dirty="0">
                <a:cs typeface="Times New Roman" panose="02020603050405020304" pitchFamily="18" charset="0"/>
              </a:rPr>
              <a:t>(6)    oadrResponse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92919" y="2965659"/>
            <a:ext cx="3898051" cy="3726762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txBody>
          <a:bodyPr wrap="square" lIns="108000" tIns="108000" rIns="108000" bIns="108000" rtlCol="0" anchor="ctr">
            <a:spAutoFit/>
          </a:bodyPr>
          <a:lstStyle/>
          <a:p>
            <a:r>
              <a:rPr lang="en-US" sz="1200" b="1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oadrCreatedReport XML</a:t>
            </a:r>
            <a:r>
              <a:rPr lang="en-US" sz="120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{</a:t>
            </a:r>
          </a:p>
          <a:p>
            <a:r>
              <a:rPr lang="en-US" sz="120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 “responseCode” : Integer,</a:t>
            </a:r>
          </a:p>
          <a:p>
            <a:r>
              <a:rPr lang="en-US" sz="120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 “requestID” : String,</a:t>
            </a:r>
          </a:p>
          <a:p>
            <a:r>
              <a:rPr lang="en-US" sz="120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 “reportRequestID” : String,</a:t>
            </a:r>
          </a:p>
          <a:p>
            <a:r>
              <a:rPr lang="en-US" sz="120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 “venID” : String</a:t>
            </a:r>
          </a:p>
          <a:p>
            <a:r>
              <a:rPr lang="en-US" sz="120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}</a:t>
            </a:r>
          </a:p>
          <a:p>
            <a:endParaRPr lang="en-US" sz="120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sz="120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sz="120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sz="120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sz="120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sz="120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sz="120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sz="120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sz="120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sz="120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sz="120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sz="120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sz="120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726090" y="2942581"/>
            <a:ext cx="3996429" cy="3749845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txBody>
          <a:bodyPr wrap="square" lIns="108000" tIns="108000" rIns="108000" bIns="108000" rtlCol="0" anchor="ctr">
            <a:spAutoFit/>
          </a:bodyPr>
          <a:lstStyle/>
          <a:p>
            <a:r>
              <a:rPr lang="en-US" altLang="ko-KR" sz="1050" b="1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oadrResponse XML</a:t>
            </a:r>
            <a:r>
              <a:rPr lang="en-US" altLang="ko-KR" sz="105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{</a:t>
            </a:r>
          </a:p>
          <a:p>
            <a:r>
              <a:rPr lang="en-US" altLang="ko-KR" sz="105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 “responseCode” : Integer,</a:t>
            </a:r>
          </a:p>
          <a:p>
            <a:r>
              <a:rPr lang="en-US" altLang="ko-KR" sz="105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 “responseDescription” : String,</a:t>
            </a:r>
          </a:p>
          <a:p>
            <a:r>
              <a:rPr lang="en-US" altLang="ko-KR" sz="105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 “requestID” : String,</a:t>
            </a:r>
          </a:p>
          <a:p>
            <a:r>
              <a:rPr lang="en-US" altLang="ko-KR" sz="105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 “venID” : String</a:t>
            </a:r>
          </a:p>
          <a:p>
            <a:r>
              <a:rPr lang="en-US" altLang="ko-KR" sz="105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}</a:t>
            </a:r>
          </a:p>
          <a:p>
            <a:endParaRPr lang="en-US" altLang="ko-KR" sz="90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altLang="ko-KR" sz="90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altLang="ko-KR" sz="90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altLang="ko-KR" sz="90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altLang="ko-KR" sz="90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altLang="ko-KR" sz="90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altLang="ko-KR" sz="90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altLang="ko-KR" sz="90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altLang="ko-KR" sz="105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altLang="ko-KR" sz="105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altLang="ko-KR" sz="105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altLang="ko-KR" sz="105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altLang="ko-KR" sz="105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altLang="ko-KR" sz="105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altLang="ko-KR" sz="105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altLang="ko-KR" sz="105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altLang="ko-KR" sz="105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492919" y="1406100"/>
            <a:ext cx="8229600" cy="1023300"/>
            <a:chOff x="492919" y="1406100"/>
            <a:chExt cx="8229600" cy="1023300"/>
          </a:xfrm>
        </p:grpSpPr>
        <p:sp>
          <p:nvSpPr>
            <p:cNvPr id="12" name="직사각형 11"/>
            <p:cNvSpPr/>
            <p:nvPr/>
          </p:nvSpPr>
          <p:spPr bwMode="auto">
            <a:xfrm>
              <a:off x="492919" y="1406100"/>
              <a:ext cx="8229600" cy="1023300"/>
            </a:xfrm>
            <a:prstGeom prst="rect">
              <a:avLst/>
            </a:prstGeom>
            <a:solidFill>
              <a:schemeClr val="bg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232105" y="1605734"/>
              <a:ext cx="1172117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VEN</a:t>
              </a:r>
              <a:br>
                <a:rPr lang="en-US" altLang="ko-KR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</a:br>
              <a:r>
                <a:rPr lang="en-US" altLang="ko-KR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(192.168.1.126)</a:t>
              </a:r>
            </a:p>
          </p:txBody>
        </p:sp>
        <p:cxnSp>
          <p:nvCxnSpPr>
            <p:cNvPr id="14" name="직선 화살표 연결선 13"/>
            <p:cNvCxnSpPr/>
            <p:nvPr/>
          </p:nvCxnSpPr>
          <p:spPr bwMode="auto">
            <a:xfrm>
              <a:off x="2195737" y="1844824"/>
              <a:ext cx="4707807" cy="0"/>
            </a:xfrm>
            <a:prstGeom prst="straightConnector1">
              <a:avLst/>
            </a:prstGeom>
            <a:solidFill>
              <a:schemeClr val="accent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arrow" w="med" len="med"/>
              <a:tailEnd type="none"/>
            </a:ln>
            <a:effectLst/>
          </p:spPr>
        </p:cxnSp>
        <p:sp>
          <p:nvSpPr>
            <p:cNvPr id="16" name="TextBox 15"/>
            <p:cNvSpPr txBox="1"/>
            <p:nvPr/>
          </p:nvSpPr>
          <p:spPr>
            <a:xfrm>
              <a:off x="749922" y="1567266"/>
              <a:ext cx="1172117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VTN</a:t>
              </a:r>
            </a:p>
            <a:p>
              <a:pPr algn="ctr"/>
              <a:r>
                <a:rPr lang="en-US" altLang="ko-KR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(192.168.1.120)</a:t>
              </a:r>
            </a:p>
          </p:txBody>
        </p:sp>
        <p:cxnSp>
          <p:nvCxnSpPr>
            <p:cNvPr id="17" name="직선 화살표 연결선 16"/>
            <p:cNvCxnSpPr/>
            <p:nvPr/>
          </p:nvCxnSpPr>
          <p:spPr bwMode="auto">
            <a:xfrm flipH="1">
              <a:off x="2195736" y="2276872"/>
              <a:ext cx="4707808" cy="0"/>
            </a:xfrm>
            <a:prstGeom prst="straightConnector1">
              <a:avLst/>
            </a:prstGeom>
            <a:solidFill>
              <a:schemeClr val="accent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arrow" w="med" len="med"/>
              <a:tailEnd type="none"/>
            </a:ln>
            <a:effectLst/>
          </p:spPr>
        </p:cxnSp>
      </p:grpSp>
      <p:sp>
        <p:nvSpPr>
          <p:cNvPr id="25" name="TextBox 24"/>
          <p:cNvSpPr txBox="1"/>
          <p:nvPr/>
        </p:nvSpPr>
        <p:spPr>
          <a:xfrm>
            <a:off x="2790770" y="1412776"/>
            <a:ext cx="3164649" cy="43088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POST 	: /OpenADR2/Simple/2.0b/</a:t>
            </a:r>
            <a:r>
              <a:rPr lang="en-US" altLang="ko-KR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EiReport</a:t>
            </a:r>
            <a:endParaRPr lang="en-US" altLang="ko-KR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Payload 	:  (5) oadrCreatedReport</a:t>
            </a:r>
            <a:endParaRPr lang="ko-KR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790770" y="1844824"/>
            <a:ext cx="2206053" cy="43088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Response	: HTTP 200 OK</a:t>
            </a:r>
          </a:p>
          <a:p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Payload	:  (6) oadrResponse</a:t>
            </a:r>
          </a:p>
        </p:txBody>
      </p:sp>
      <p:sp>
        <p:nvSpPr>
          <p:cNvPr id="19" name="제목 2"/>
          <p:cNvSpPr>
            <a:spLocks noGrp="1"/>
          </p:cNvSpPr>
          <p:nvPr>
            <p:ph type="title"/>
          </p:nvPr>
        </p:nvSpPr>
        <p:spPr>
          <a:xfrm>
            <a:off x="28604" y="233346"/>
            <a:ext cx="8686800" cy="838200"/>
          </a:xfrm>
          <a:noFill/>
        </p:spPr>
        <p:txBody>
          <a:bodyPr/>
          <a:lstStyle/>
          <a:p>
            <a:pPr lvl="0">
              <a:defRPr/>
            </a:pPr>
            <a:r>
              <a:rPr lang="en-US" altLang="ko-KR" b="1" dirty="0">
                <a:solidFill>
                  <a:schemeClr val="tx1"/>
                </a:solidFill>
              </a:rPr>
              <a:t>2. Profile : OpenADR 2.0b</a:t>
            </a:r>
            <a:br>
              <a:rPr lang="en-US" altLang="ko-KR" b="1" dirty="0">
                <a:solidFill>
                  <a:schemeClr val="tx1"/>
                </a:solidFill>
              </a:rPr>
            </a:br>
            <a:r>
              <a:rPr lang="en-US" altLang="ko-KR" sz="2400" b="1" dirty="0">
                <a:solidFill>
                  <a:schemeClr val="tx1"/>
                </a:solidFill>
              </a:rPr>
              <a:t>2.2 Services : EiReport (</a:t>
            </a:r>
            <a:r>
              <a:rPr lang="en-US" altLang="ko-KR" sz="2400" b="1" dirty="0">
                <a:solidFill>
                  <a:schemeClr val="accent2"/>
                </a:solidFill>
              </a:rPr>
              <a:t>HTTP / XML</a:t>
            </a:r>
            <a:r>
              <a:rPr lang="en-US" altLang="ko-KR" sz="2400" b="1" dirty="0">
                <a:solidFill>
                  <a:schemeClr val="tx1"/>
                </a:solidFill>
              </a:rPr>
              <a:t>)</a:t>
            </a:r>
            <a:endParaRPr lang="en-US" altLang="zh-CN" sz="2400" b="1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1259" y="2438534"/>
            <a:ext cx="6227979" cy="3810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674" y="4221088"/>
            <a:ext cx="3491278" cy="237626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9188" y="4174978"/>
            <a:ext cx="253365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51469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7C6F095-276F-4AD3-9842-1213BA0CC323}" type="slidenum">
              <a:rPr lang="ko-KR" altLang="en-US" smtClean="0">
                <a:solidFill>
                  <a:srgbClr val="000000"/>
                </a:solidFill>
              </a:rPr>
              <a:pPr>
                <a:defRPr/>
              </a:pPr>
              <a:t>97</a:t>
            </a:fld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492919" y="2423101"/>
            <a:ext cx="632003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/>
              <a:t>(7)     </a:t>
            </a:r>
            <a:r>
              <a:rPr lang="en-US" altLang="ko-KR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oadrUpdateReport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492919" y="1406100"/>
            <a:ext cx="8229600" cy="1023300"/>
            <a:chOff x="492919" y="1406100"/>
            <a:chExt cx="8229600" cy="1023300"/>
          </a:xfrm>
        </p:grpSpPr>
        <p:sp>
          <p:nvSpPr>
            <p:cNvPr id="12" name="직사각형 11"/>
            <p:cNvSpPr/>
            <p:nvPr/>
          </p:nvSpPr>
          <p:spPr bwMode="auto">
            <a:xfrm>
              <a:off x="492919" y="1406100"/>
              <a:ext cx="8229600" cy="1023300"/>
            </a:xfrm>
            <a:prstGeom prst="rect">
              <a:avLst/>
            </a:prstGeom>
            <a:solidFill>
              <a:schemeClr val="bg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232105" y="1605734"/>
              <a:ext cx="1172117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VEN</a:t>
              </a:r>
              <a:br>
                <a:rPr lang="en-US" altLang="ko-KR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</a:br>
              <a:r>
                <a:rPr lang="en-US" altLang="ko-KR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(192.168.1.126)</a:t>
              </a:r>
            </a:p>
          </p:txBody>
        </p:sp>
        <p:cxnSp>
          <p:nvCxnSpPr>
            <p:cNvPr id="14" name="직선 화살표 연결선 13"/>
            <p:cNvCxnSpPr/>
            <p:nvPr/>
          </p:nvCxnSpPr>
          <p:spPr bwMode="auto">
            <a:xfrm>
              <a:off x="2195737" y="1844824"/>
              <a:ext cx="4707807" cy="0"/>
            </a:xfrm>
            <a:prstGeom prst="straightConnector1">
              <a:avLst/>
            </a:prstGeom>
            <a:solidFill>
              <a:schemeClr val="accent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arrow" w="med" len="med"/>
              <a:tailEnd type="none"/>
            </a:ln>
            <a:effectLst/>
          </p:spPr>
        </p:cxnSp>
        <p:sp>
          <p:nvSpPr>
            <p:cNvPr id="16" name="TextBox 15"/>
            <p:cNvSpPr txBox="1"/>
            <p:nvPr/>
          </p:nvSpPr>
          <p:spPr>
            <a:xfrm>
              <a:off x="749924" y="1567266"/>
              <a:ext cx="1172117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VTN</a:t>
              </a:r>
            </a:p>
            <a:p>
              <a:pPr algn="ctr"/>
              <a:r>
                <a:rPr lang="en-US" altLang="ko-KR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(166.104.28.51)</a:t>
              </a:r>
            </a:p>
          </p:txBody>
        </p:sp>
        <p:cxnSp>
          <p:nvCxnSpPr>
            <p:cNvPr id="17" name="직선 화살표 연결선 16"/>
            <p:cNvCxnSpPr/>
            <p:nvPr/>
          </p:nvCxnSpPr>
          <p:spPr bwMode="auto">
            <a:xfrm flipH="1">
              <a:off x="2195736" y="2276872"/>
              <a:ext cx="4707808" cy="0"/>
            </a:xfrm>
            <a:prstGeom prst="straightConnector1">
              <a:avLst/>
            </a:prstGeom>
            <a:solidFill>
              <a:schemeClr val="accent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arrow" w="med" len="med"/>
              <a:tailEnd type="none"/>
            </a:ln>
            <a:effectLst/>
          </p:spPr>
        </p:cxnSp>
      </p:grpSp>
      <p:sp>
        <p:nvSpPr>
          <p:cNvPr id="19" name="TextBox 18"/>
          <p:cNvSpPr txBox="1"/>
          <p:nvPr/>
        </p:nvSpPr>
        <p:spPr>
          <a:xfrm>
            <a:off x="2790770" y="1413937"/>
            <a:ext cx="3235181" cy="43088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POST 	: / OpenADR2/Simple/2.0b/</a:t>
            </a:r>
            <a:r>
              <a:rPr lang="en-US" altLang="ko-KR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EiReport</a:t>
            </a:r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Payload 	:  (7) oadrUpdateReport</a:t>
            </a:r>
            <a:endParaRPr lang="ko-KR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800057" y="1844824"/>
            <a:ext cx="2491388" cy="43088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Response	: HTTP 200 OK</a:t>
            </a:r>
          </a:p>
          <a:p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Payload	: (8) oadrUpdatedReport</a:t>
            </a:r>
          </a:p>
        </p:txBody>
      </p:sp>
      <p:sp>
        <p:nvSpPr>
          <p:cNvPr id="24" name="제목 2"/>
          <p:cNvSpPr>
            <a:spLocks noGrp="1"/>
          </p:cNvSpPr>
          <p:nvPr>
            <p:ph type="title"/>
          </p:nvPr>
        </p:nvSpPr>
        <p:spPr>
          <a:xfrm>
            <a:off x="28604" y="233346"/>
            <a:ext cx="8686800" cy="838200"/>
          </a:xfrm>
          <a:noFill/>
        </p:spPr>
        <p:txBody>
          <a:bodyPr/>
          <a:lstStyle/>
          <a:p>
            <a:pPr lvl="0">
              <a:defRPr/>
            </a:pPr>
            <a:r>
              <a:rPr lang="en-US" altLang="ko-KR" b="1" dirty="0">
                <a:solidFill>
                  <a:schemeClr val="tx1"/>
                </a:solidFill>
              </a:rPr>
              <a:t>2. Profile : OpenADR 2.0b</a:t>
            </a:r>
            <a:br>
              <a:rPr lang="en-US" altLang="ko-KR" b="1" dirty="0">
                <a:solidFill>
                  <a:schemeClr val="tx1"/>
                </a:solidFill>
              </a:rPr>
            </a:br>
            <a:r>
              <a:rPr lang="en-US" altLang="ko-KR" sz="2400" b="1" dirty="0">
                <a:solidFill>
                  <a:schemeClr val="tx1"/>
                </a:solidFill>
              </a:rPr>
              <a:t>2.2 Services : EiReport (</a:t>
            </a:r>
            <a:r>
              <a:rPr lang="en-US" altLang="ko-KR" sz="2400" b="1" dirty="0">
                <a:solidFill>
                  <a:schemeClr val="accent2"/>
                </a:solidFill>
              </a:rPr>
              <a:t>HTTP / XML</a:t>
            </a:r>
            <a:r>
              <a:rPr lang="en-US" altLang="ko-KR" sz="2400" b="1" dirty="0">
                <a:solidFill>
                  <a:schemeClr val="tx1"/>
                </a:solidFill>
              </a:rPr>
              <a:t>)</a:t>
            </a:r>
            <a:endParaRPr lang="en-US" altLang="zh-CN" sz="2400" b="1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9D1D3753-D142-4F97-8D92-70E564C7F1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7990484"/>
              </p:ext>
            </p:extLst>
          </p:nvPr>
        </p:nvGraphicFramePr>
        <p:xfrm>
          <a:off x="902501" y="2816675"/>
          <a:ext cx="6286499" cy="3807985"/>
        </p:xfrm>
        <a:graphic>
          <a:graphicData uri="http://schemas.openxmlformats.org/drawingml/2006/table">
            <a:tbl>
              <a:tblPr/>
              <a:tblGrid>
                <a:gridCol w="848582">
                  <a:extLst>
                    <a:ext uri="{9D8B030D-6E8A-4147-A177-3AD203B41FA5}">
                      <a16:colId xmlns:a16="http://schemas.microsoft.com/office/drawing/2014/main" val="777129161"/>
                    </a:ext>
                  </a:extLst>
                </a:gridCol>
                <a:gridCol w="1287175">
                  <a:extLst>
                    <a:ext uri="{9D8B030D-6E8A-4147-A177-3AD203B41FA5}">
                      <a16:colId xmlns:a16="http://schemas.microsoft.com/office/drawing/2014/main" val="2025258348"/>
                    </a:ext>
                  </a:extLst>
                </a:gridCol>
                <a:gridCol w="1182294">
                  <a:extLst>
                    <a:ext uri="{9D8B030D-6E8A-4147-A177-3AD203B41FA5}">
                      <a16:colId xmlns:a16="http://schemas.microsoft.com/office/drawing/2014/main" val="4110144051"/>
                    </a:ext>
                  </a:extLst>
                </a:gridCol>
                <a:gridCol w="591147">
                  <a:extLst>
                    <a:ext uri="{9D8B030D-6E8A-4147-A177-3AD203B41FA5}">
                      <a16:colId xmlns:a16="http://schemas.microsoft.com/office/drawing/2014/main" val="4067163087"/>
                    </a:ext>
                  </a:extLst>
                </a:gridCol>
                <a:gridCol w="2377301">
                  <a:extLst>
                    <a:ext uri="{9D8B030D-6E8A-4147-A177-3AD203B41FA5}">
                      <a16:colId xmlns:a16="http://schemas.microsoft.com/office/drawing/2014/main" val="3662437348"/>
                    </a:ext>
                  </a:extLst>
                </a:gridCol>
              </a:tblGrid>
              <a:tr h="179843"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Key name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Comments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9157381"/>
                  </a:ext>
                </a:extLst>
              </a:tr>
              <a:tr h="179843">
                <a:tc gridSpan="4"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venID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requested VEN ID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6947575"/>
                  </a:ext>
                </a:extLst>
              </a:tr>
              <a:tr h="172024">
                <a:tc gridSpan="4"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requestID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request identifier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2667930"/>
                  </a:ext>
                </a:extLst>
              </a:tr>
              <a:tr h="172024">
                <a:tc rowSpan="18"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oadrReport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duration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report duration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1483987"/>
                  </a:ext>
                </a:extLst>
              </a:tr>
              <a:tr h="17202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reportRequestID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report request identifier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52482544"/>
                  </a:ext>
                </a:extLst>
              </a:tr>
              <a:tr h="17202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reportSpecifierID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report specific id (created from ven)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5156830"/>
                  </a:ext>
                </a:extLst>
              </a:tr>
              <a:tr h="17202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reportName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report name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7696555"/>
                  </a:ext>
                </a:extLst>
              </a:tr>
              <a:tr h="17202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createdDateTime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created time of this report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8979747"/>
                  </a:ext>
                </a:extLst>
              </a:tr>
              <a:tr h="17202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13"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reportDescription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rID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8033329"/>
                  </a:ext>
                </a:extLst>
              </a:tr>
              <a:tr h="17202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resourceID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resource identifier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03175134"/>
                  </a:ext>
                </a:extLst>
              </a:tr>
              <a:tr h="17202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reportType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report type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8510293"/>
                  </a:ext>
                </a:extLst>
              </a:tr>
              <a:tr h="17202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itemUnits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unit of item that report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6592143"/>
                  </a:ext>
                </a:extLst>
              </a:tr>
              <a:tr h="17202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siScaleCode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9291607"/>
                  </a:ext>
                </a:extLst>
              </a:tr>
              <a:tr h="17202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marketContext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refer marketContext address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6311301"/>
                  </a:ext>
                </a:extLst>
              </a:tr>
              <a:tr h="17202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oadrMinPeriod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Energy usage minimum period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3258449"/>
                  </a:ext>
                </a:extLst>
              </a:tr>
              <a:tr h="17202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oadrMaxPeriod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Energy usage maximum period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0606634"/>
                  </a:ext>
                </a:extLst>
              </a:tr>
              <a:tr h="17202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oadrOnChange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7372558"/>
                  </a:ext>
                </a:extLst>
              </a:tr>
              <a:tr h="17202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itemDescription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type of item that report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6425836"/>
                  </a:ext>
                </a:extLst>
              </a:tr>
              <a:tr h="17202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powerAttributes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hertz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pulse frequency of power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9231985"/>
                  </a:ext>
                </a:extLst>
              </a:tr>
              <a:tr h="17202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voltage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voltage of power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8038250"/>
                  </a:ext>
                </a:extLst>
              </a:tr>
              <a:tr h="17202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ac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Is this AC power? (True or False)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5968741"/>
                  </a:ext>
                </a:extLst>
              </a:tr>
              <a:tr h="179843">
                <a:tc gridSpan="4"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>
                          <a:solidFill>
                            <a:srgbClr val="0070C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service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message type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670475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1338500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7C6F095-276F-4AD3-9842-1213BA0CC323}" type="slidenum">
              <a:rPr lang="ko-KR" altLang="en-US" smtClean="0">
                <a:solidFill>
                  <a:srgbClr val="000000"/>
                </a:solidFill>
              </a:rPr>
              <a:pPr>
                <a:defRPr/>
              </a:pPr>
              <a:t>98</a:t>
            </a:fld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492919" y="2423101"/>
            <a:ext cx="632003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/>
              <a:t>(8)     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oadrUpdatedReport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492919" y="1406100"/>
            <a:ext cx="8229600" cy="1023300"/>
            <a:chOff x="492919" y="1406100"/>
            <a:chExt cx="8229600" cy="1023300"/>
          </a:xfrm>
        </p:grpSpPr>
        <p:sp>
          <p:nvSpPr>
            <p:cNvPr id="12" name="직사각형 11"/>
            <p:cNvSpPr/>
            <p:nvPr/>
          </p:nvSpPr>
          <p:spPr bwMode="auto">
            <a:xfrm>
              <a:off x="492919" y="1406100"/>
              <a:ext cx="8229600" cy="1023300"/>
            </a:xfrm>
            <a:prstGeom prst="rect">
              <a:avLst/>
            </a:prstGeom>
            <a:solidFill>
              <a:schemeClr val="bg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232105" y="1605734"/>
              <a:ext cx="1172117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VEN</a:t>
              </a:r>
              <a:br>
                <a:rPr lang="en-US" altLang="ko-KR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</a:br>
              <a:r>
                <a:rPr lang="en-US" altLang="ko-KR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(192.168.1.126)</a:t>
              </a:r>
            </a:p>
          </p:txBody>
        </p:sp>
        <p:cxnSp>
          <p:nvCxnSpPr>
            <p:cNvPr id="14" name="직선 화살표 연결선 13"/>
            <p:cNvCxnSpPr/>
            <p:nvPr/>
          </p:nvCxnSpPr>
          <p:spPr bwMode="auto">
            <a:xfrm>
              <a:off x="2195737" y="1844824"/>
              <a:ext cx="4707807" cy="0"/>
            </a:xfrm>
            <a:prstGeom prst="straightConnector1">
              <a:avLst/>
            </a:prstGeom>
            <a:solidFill>
              <a:schemeClr val="accent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arrow" w="med" len="med"/>
              <a:tailEnd type="none"/>
            </a:ln>
            <a:effectLst/>
          </p:spPr>
        </p:cxnSp>
        <p:sp>
          <p:nvSpPr>
            <p:cNvPr id="16" name="TextBox 15"/>
            <p:cNvSpPr txBox="1"/>
            <p:nvPr/>
          </p:nvSpPr>
          <p:spPr>
            <a:xfrm>
              <a:off x="749924" y="1567266"/>
              <a:ext cx="1172117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VTN</a:t>
              </a:r>
            </a:p>
            <a:p>
              <a:pPr algn="ctr"/>
              <a:r>
                <a:rPr lang="en-US" altLang="ko-KR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(166.104.28.51)</a:t>
              </a:r>
            </a:p>
          </p:txBody>
        </p:sp>
        <p:cxnSp>
          <p:nvCxnSpPr>
            <p:cNvPr id="17" name="직선 화살표 연결선 16"/>
            <p:cNvCxnSpPr/>
            <p:nvPr/>
          </p:nvCxnSpPr>
          <p:spPr bwMode="auto">
            <a:xfrm flipH="1">
              <a:off x="2195736" y="2276872"/>
              <a:ext cx="4707808" cy="0"/>
            </a:xfrm>
            <a:prstGeom prst="straightConnector1">
              <a:avLst/>
            </a:prstGeom>
            <a:solidFill>
              <a:schemeClr val="accent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arrow" w="med" len="med"/>
              <a:tailEnd type="none"/>
            </a:ln>
            <a:effectLst/>
          </p:spPr>
        </p:cxnSp>
      </p:grpSp>
      <p:sp>
        <p:nvSpPr>
          <p:cNvPr id="19" name="TextBox 18"/>
          <p:cNvSpPr txBox="1"/>
          <p:nvPr/>
        </p:nvSpPr>
        <p:spPr>
          <a:xfrm>
            <a:off x="2790770" y="1413937"/>
            <a:ext cx="3235181" cy="43088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POST 	: / OpenADR2/Simple/2.0b/</a:t>
            </a:r>
            <a:r>
              <a:rPr lang="en-US" altLang="ko-KR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EiReport</a:t>
            </a:r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Payload 	:  (7) oadrUpdateReport</a:t>
            </a:r>
            <a:endParaRPr lang="ko-KR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800057" y="1844824"/>
            <a:ext cx="2491388" cy="43088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Response	: HTTP 200 OK</a:t>
            </a:r>
          </a:p>
          <a:p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Payload	: (8) oadrUpdatedReport</a:t>
            </a:r>
          </a:p>
        </p:txBody>
      </p:sp>
      <p:sp>
        <p:nvSpPr>
          <p:cNvPr id="24" name="제목 2"/>
          <p:cNvSpPr>
            <a:spLocks noGrp="1"/>
          </p:cNvSpPr>
          <p:nvPr>
            <p:ph type="title"/>
          </p:nvPr>
        </p:nvSpPr>
        <p:spPr>
          <a:xfrm>
            <a:off x="28604" y="233346"/>
            <a:ext cx="8686800" cy="838200"/>
          </a:xfrm>
          <a:noFill/>
        </p:spPr>
        <p:txBody>
          <a:bodyPr/>
          <a:lstStyle/>
          <a:p>
            <a:pPr lvl="0">
              <a:defRPr/>
            </a:pPr>
            <a:r>
              <a:rPr lang="en-US" altLang="ko-KR" b="1" dirty="0">
                <a:solidFill>
                  <a:schemeClr val="tx1"/>
                </a:solidFill>
              </a:rPr>
              <a:t>2. Profile : OpenADR 2.0b</a:t>
            </a:r>
            <a:br>
              <a:rPr lang="en-US" altLang="ko-KR" b="1" dirty="0">
                <a:solidFill>
                  <a:schemeClr val="tx1"/>
                </a:solidFill>
              </a:rPr>
            </a:br>
            <a:r>
              <a:rPr lang="en-US" altLang="ko-KR" sz="2400" b="1" dirty="0">
                <a:solidFill>
                  <a:schemeClr val="tx1"/>
                </a:solidFill>
              </a:rPr>
              <a:t>2.2 Services : EiReport (</a:t>
            </a:r>
            <a:r>
              <a:rPr lang="en-US" altLang="ko-KR" sz="2400" b="1" dirty="0">
                <a:solidFill>
                  <a:schemeClr val="accent2"/>
                </a:solidFill>
              </a:rPr>
              <a:t>HTTP / XML</a:t>
            </a:r>
            <a:r>
              <a:rPr lang="en-US" altLang="ko-KR" sz="2400" b="1" dirty="0">
                <a:solidFill>
                  <a:schemeClr val="tx1"/>
                </a:solidFill>
              </a:rPr>
              <a:t>)</a:t>
            </a:r>
            <a:endParaRPr lang="en-US" altLang="zh-CN" sz="2400" b="1" dirty="0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4BFDF695-CB5A-42BB-A81B-0BFF877893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0276350"/>
              </p:ext>
            </p:extLst>
          </p:nvPr>
        </p:nvGraphicFramePr>
        <p:xfrm>
          <a:off x="749924" y="2846328"/>
          <a:ext cx="3708400" cy="1285875"/>
        </p:xfrm>
        <a:graphic>
          <a:graphicData uri="http://schemas.openxmlformats.org/drawingml/2006/table">
            <a:tbl>
              <a:tblPr/>
              <a:tblGrid>
                <a:gridCol w="1485900">
                  <a:extLst>
                    <a:ext uri="{9D8B030D-6E8A-4147-A177-3AD203B41FA5}">
                      <a16:colId xmlns:a16="http://schemas.microsoft.com/office/drawing/2014/main" val="3463740159"/>
                    </a:ext>
                  </a:extLst>
                </a:gridCol>
                <a:gridCol w="2222500">
                  <a:extLst>
                    <a:ext uri="{9D8B030D-6E8A-4147-A177-3AD203B41FA5}">
                      <a16:colId xmlns:a16="http://schemas.microsoft.com/office/drawing/2014/main" val="2923764935"/>
                    </a:ext>
                  </a:extLst>
                </a:gridCol>
              </a:tblGrid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Key name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Comments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6395044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venID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requested VEN ID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836548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requestID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request identifier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5165644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responseCode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response code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582995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responseDescription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 of response code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2605009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70C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service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message type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27753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2334764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7C6F095-276F-4AD3-9842-1213BA0CC323}" type="slidenum">
              <a:rPr lang="ko-KR" altLang="en-US" smtClean="0">
                <a:solidFill>
                  <a:srgbClr val="000000"/>
                </a:solidFill>
              </a:rPr>
              <a:pPr>
                <a:defRPr/>
              </a:pPr>
              <a:t>99</a:t>
            </a:fld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492919" y="2423101"/>
            <a:ext cx="632003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/>
              <a:t>(7)     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oadrUpdateReport</a:t>
            </a:r>
            <a:endParaRPr lang="en-US" altLang="ko-KR" sz="1200" dirty="0"/>
          </a:p>
          <a:p>
            <a:r>
              <a:rPr lang="en-US" altLang="ko-KR" sz="1200" dirty="0"/>
              <a:t>(8)     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oadrUpdatedReport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654676" y="2907393"/>
            <a:ext cx="3996429" cy="3911428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txBody>
          <a:bodyPr wrap="square" lIns="108000" tIns="108000" rIns="108000" bIns="108000" rtlCol="0" anchor="ctr">
            <a:spAutoFit/>
          </a:bodyPr>
          <a:lstStyle/>
          <a:p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oadrUpdatedReport </a:t>
            </a:r>
            <a:r>
              <a:rPr lang="en-US" altLang="ko-KR" sz="1200" b="1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XML</a:t>
            </a:r>
            <a:r>
              <a:rPr lang="en-US" altLang="ko-KR" sz="120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{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 “reponseCode” : Integer,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 “responseDescription” : String,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 “requestID” : String,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 “venID” : String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}</a:t>
            </a:r>
          </a:p>
          <a:p>
            <a:endParaRPr lang="en-US" altLang="ko-KR" sz="120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altLang="ko-KR" sz="120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altLang="ko-KR" sz="120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altLang="ko-KR" sz="120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altLang="ko-KR" sz="120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altLang="ko-KR" sz="120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altLang="ko-KR" sz="120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altLang="ko-KR" sz="120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altLang="ko-KR" sz="120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altLang="ko-KR" sz="120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altLang="ko-KR" sz="120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altLang="ko-KR" sz="120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altLang="ko-KR" sz="120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altLang="ko-KR" sz="120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492919" y="1406100"/>
            <a:ext cx="8229600" cy="1023300"/>
            <a:chOff x="492919" y="1406100"/>
            <a:chExt cx="8229600" cy="1023300"/>
          </a:xfrm>
        </p:grpSpPr>
        <p:sp>
          <p:nvSpPr>
            <p:cNvPr id="12" name="직사각형 11"/>
            <p:cNvSpPr/>
            <p:nvPr/>
          </p:nvSpPr>
          <p:spPr bwMode="auto">
            <a:xfrm>
              <a:off x="492919" y="1406100"/>
              <a:ext cx="8229600" cy="1023300"/>
            </a:xfrm>
            <a:prstGeom prst="rect">
              <a:avLst/>
            </a:prstGeom>
            <a:solidFill>
              <a:schemeClr val="bg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232105" y="1605734"/>
              <a:ext cx="1172117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VEN</a:t>
              </a:r>
              <a:br>
                <a:rPr lang="en-US" altLang="ko-KR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</a:br>
              <a:r>
                <a:rPr lang="en-US" altLang="ko-KR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(192.168.1.126)</a:t>
              </a:r>
            </a:p>
          </p:txBody>
        </p:sp>
        <p:cxnSp>
          <p:nvCxnSpPr>
            <p:cNvPr id="14" name="직선 화살표 연결선 13"/>
            <p:cNvCxnSpPr/>
            <p:nvPr/>
          </p:nvCxnSpPr>
          <p:spPr bwMode="auto">
            <a:xfrm>
              <a:off x="2195737" y="1844824"/>
              <a:ext cx="4707807" cy="0"/>
            </a:xfrm>
            <a:prstGeom prst="straightConnector1">
              <a:avLst/>
            </a:prstGeom>
            <a:solidFill>
              <a:schemeClr val="accent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arrow" w="med" len="med"/>
              <a:tailEnd type="none"/>
            </a:ln>
            <a:effectLst/>
          </p:spPr>
        </p:cxnSp>
        <p:sp>
          <p:nvSpPr>
            <p:cNvPr id="16" name="TextBox 15"/>
            <p:cNvSpPr txBox="1"/>
            <p:nvPr/>
          </p:nvSpPr>
          <p:spPr>
            <a:xfrm>
              <a:off x="749924" y="1567266"/>
              <a:ext cx="1172117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VTN</a:t>
              </a:r>
            </a:p>
            <a:p>
              <a:pPr algn="ctr"/>
              <a:r>
                <a:rPr lang="en-US" altLang="ko-KR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(166.104.28.51)</a:t>
              </a:r>
            </a:p>
          </p:txBody>
        </p:sp>
        <p:cxnSp>
          <p:nvCxnSpPr>
            <p:cNvPr id="17" name="직선 화살표 연결선 16"/>
            <p:cNvCxnSpPr/>
            <p:nvPr/>
          </p:nvCxnSpPr>
          <p:spPr bwMode="auto">
            <a:xfrm flipH="1">
              <a:off x="2195736" y="2276872"/>
              <a:ext cx="4707808" cy="0"/>
            </a:xfrm>
            <a:prstGeom prst="straightConnector1">
              <a:avLst/>
            </a:prstGeom>
            <a:solidFill>
              <a:schemeClr val="accent1"/>
            </a:solidFill>
            <a:ln w="12699" cap="flat" cmpd="sng" algn="ctr">
              <a:solidFill>
                <a:schemeClr val="tx1"/>
              </a:solidFill>
              <a:prstDash val="solid"/>
              <a:round/>
              <a:headEnd type="arrow" w="med" len="med"/>
              <a:tailEnd type="none"/>
            </a:ln>
            <a:effectLst/>
          </p:spPr>
        </p:cxnSp>
      </p:grpSp>
      <p:sp>
        <p:nvSpPr>
          <p:cNvPr id="19" name="TextBox 18"/>
          <p:cNvSpPr txBox="1"/>
          <p:nvPr/>
        </p:nvSpPr>
        <p:spPr>
          <a:xfrm>
            <a:off x="2790770" y="1413937"/>
            <a:ext cx="3235181" cy="43088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POST 	: / OpenADR2/Simple/2.0b/</a:t>
            </a:r>
            <a:r>
              <a:rPr lang="en-US" altLang="ko-KR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EiReport</a:t>
            </a:r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Payload 	:  (7) oadrUpdateReport</a:t>
            </a:r>
            <a:endParaRPr lang="ko-KR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800057" y="1844824"/>
            <a:ext cx="2491388" cy="43088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Response	: HTTP 200 OK</a:t>
            </a:r>
          </a:p>
          <a:p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Payload	: (8) oadrUpdatedReport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8958" y="2480723"/>
            <a:ext cx="6660280" cy="3810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/>
          <a:srcRect r="3601"/>
          <a:stretch/>
        </p:blipFill>
        <p:spPr>
          <a:xfrm>
            <a:off x="5471906" y="4132030"/>
            <a:ext cx="2361968" cy="238269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48917" y="4634662"/>
            <a:ext cx="1891036" cy="1743075"/>
          </a:xfrm>
          <a:prstGeom prst="rect">
            <a:avLst/>
          </a:prstGeom>
        </p:spPr>
      </p:pic>
      <p:sp>
        <p:nvSpPr>
          <p:cNvPr id="24" name="제목 2"/>
          <p:cNvSpPr>
            <a:spLocks noGrp="1"/>
          </p:cNvSpPr>
          <p:nvPr>
            <p:ph type="title"/>
          </p:nvPr>
        </p:nvSpPr>
        <p:spPr>
          <a:xfrm>
            <a:off x="28604" y="233346"/>
            <a:ext cx="8686800" cy="838200"/>
          </a:xfrm>
          <a:noFill/>
        </p:spPr>
        <p:txBody>
          <a:bodyPr/>
          <a:lstStyle/>
          <a:p>
            <a:pPr lvl="0">
              <a:defRPr/>
            </a:pPr>
            <a:r>
              <a:rPr lang="en-US" altLang="ko-KR" b="1" dirty="0">
                <a:solidFill>
                  <a:schemeClr val="tx1"/>
                </a:solidFill>
              </a:rPr>
              <a:t>2. Profile : OpenADR 2.0b</a:t>
            </a:r>
            <a:br>
              <a:rPr lang="en-US" altLang="ko-KR" b="1" dirty="0">
                <a:solidFill>
                  <a:schemeClr val="tx1"/>
                </a:solidFill>
              </a:rPr>
            </a:br>
            <a:r>
              <a:rPr lang="en-US" altLang="ko-KR" sz="2400" b="1" dirty="0">
                <a:solidFill>
                  <a:schemeClr val="tx1"/>
                </a:solidFill>
              </a:rPr>
              <a:t>2.2 Services : EiReport (</a:t>
            </a:r>
            <a:r>
              <a:rPr lang="en-US" altLang="ko-KR" sz="2400" b="1" dirty="0">
                <a:solidFill>
                  <a:schemeClr val="accent2"/>
                </a:solidFill>
              </a:rPr>
              <a:t>HTTP / XML</a:t>
            </a:r>
            <a:r>
              <a:rPr lang="en-US" altLang="ko-KR" sz="2400" b="1" dirty="0">
                <a:solidFill>
                  <a:schemeClr val="tx1"/>
                </a:solidFill>
              </a:rPr>
              <a:t>)</a:t>
            </a:r>
            <a:endParaRPr lang="en-US" altLang="zh-CN" sz="2400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184208" y="2926703"/>
            <a:ext cx="4338307" cy="3842178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txBody>
          <a:bodyPr wrap="square" lIns="108000" tIns="108000" rIns="108000" bIns="108000" rtlCol="0" anchor="ctr">
            <a:spAutoFit/>
          </a:bodyPr>
          <a:lstStyle/>
          <a:p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oadrUpdateReport</a:t>
            </a:r>
            <a:r>
              <a:rPr lang="en-US" sz="1200" b="1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XML</a:t>
            </a:r>
            <a:r>
              <a:rPr lang="en-US" sz="120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{</a:t>
            </a:r>
            <a:endParaRPr lang="en-US" sz="1200" dirty="0"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</a:t>
            </a:r>
            <a:r>
              <a:rPr lang="en-US" altLang="ko-KR" sz="12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“</a:t>
            </a:r>
            <a:r>
              <a:rPr lang="en-US" sz="12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requestID": String,</a:t>
            </a:r>
          </a:p>
          <a:p>
            <a:r>
              <a:rPr lang="en-US" altLang="ko-KR" sz="12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</a:t>
            </a:r>
            <a:r>
              <a:rPr lang="en-US" altLang="ko-KR" sz="1200" b="1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“</a:t>
            </a:r>
            <a:r>
              <a:rPr lang="en-US" altLang="ko-KR" sz="1200" b="1" dirty="0" err="1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oadrReport</a:t>
            </a:r>
            <a:r>
              <a:rPr lang="en-US" altLang="ko-KR" sz="1200" b="1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” : Array,</a:t>
            </a:r>
          </a:p>
          <a:p>
            <a:r>
              <a:rPr lang="en-US" altLang="ko-KR" sz="12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“venID” : String</a:t>
            </a:r>
          </a:p>
          <a:p>
            <a:r>
              <a:rPr lang="en-US" sz="120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}</a:t>
            </a:r>
          </a:p>
          <a:p>
            <a:endParaRPr lang="en-US" sz="120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sz="120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sz="135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sz="140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sz="140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sz="140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sz="120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sz="120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sz="120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sz="120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sz="120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sz="120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sz="120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en-US" sz="120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15471" y="4132030"/>
            <a:ext cx="1933913" cy="192360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oadrReportDescription</a:t>
            </a:r>
            <a:r>
              <a:rPr lang="en-US" altLang="ko-K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Array</a:t>
            </a:r>
            <a:r>
              <a:rPr lang="en-US" altLang="ko-K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{</a:t>
            </a:r>
          </a:p>
          <a:p>
            <a:r>
              <a:rPr lang="en-US" altLang="ko-KR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“rID” :  String</a:t>
            </a:r>
          </a:p>
          <a:p>
            <a:r>
              <a:rPr lang="en-US" altLang="ko-KR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“resourceID” : String,</a:t>
            </a:r>
          </a:p>
          <a:p>
            <a:r>
              <a:rPr lang="en-US" altLang="ko-KR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“reportType” : String,</a:t>
            </a:r>
          </a:p>
          <a:p>
            <a:r>
              <a:rPr lang="en-US" altLang="ko-KR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“itemUnits” : String,</a:t>
            </a:r>
          </a:p>
          <a:p>
            <a:r>
              <a:rPr lang="en-US" altLang="ko-KR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“siScaleCode” : String,</a:t>
            </a:r>
          </a:p>
          <a:p>
            <a:r>
              <a:rPr lang="en-US" altLang="ko-KR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“marketContxt” : String,</a:t>
            </a:r>
          </a:p>
          <a:p>
            <a:r>
              <a:rPr lang="en-US" altLang="ko-KR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“oadrMinPeriod” : String,</a:t>
            </a:r>
          </a:p>
          <a:p>
            <a:r>
              <a:rPr lang="en-US" altLang="ko-KR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“oadrMaxPeriod” : String,</a:t>
            </a:r>
          </a:p>
          <a:p>
            <a:r>
              <a:rPr lang="en-US" altLang="ko-KR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“oadrOnChange” : Boolean, </a:t>
            </a:r>
          </a:p>
          <a:p>
            <a:r>
              <a:rPr lang="en-US" altLang="ko-KR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“itemDescription” : String.</a:t>
            </a:r>
          </a:p>
          <a:p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“powerAttributes” : Array</a:t>
            </a:r>
          </a:p>
          <a:p>
            <a:r>
              <a:rPr lang="en-US" altLang="ko-K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ko-KR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28087" y="6079935"/>
            <a:ext cx="1692523" cy="6309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powerAttributes</a:t>
            </a:r>
            <a:r>
              <a:rPr lang="en-US" altLang="ko-KR" sz="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Array</a:t>
            </a:r>
            <a:r>
              <a:rPr lang="en-US" altLang="ko-KR" sz="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{</a:t>
            </a:r>
          </a:p>
          <a:p>
            <a:r>
              <a:rPr lang="en-US" altLang="ko-KR" sz="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“hertz” : Integer,</a:t>
            </a:r>
          </a:p>
          <a:p>
            <a:r>
              <a:rPr lang="en-US" altLang="ko-KR" sz="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“voltage” : Integer,</a:t>
            </a:r>
          </a:p>
          <a:p>
            <a:r>
              <a:rPr lang="en-US" altLang="ko-KR" sz="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“ac”  : Boolean</a:t>
            </a:r>
          </a:p>
          <a:p>
            <a:r>
              <a:rPr lang="en-US" altLang="ko-KR" sz="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ko-KR" altLang="en-US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220798" y="3085140"/>
            <a:ext cx="1831367" cy="1326105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txBody>
          <a:bodyPr wrap="square" lIns="108000" tIns="108000" rIns="108000" bIns="108000" rtlCol="0" anchor="ctr">
            <a:spAutoFit/>
          </a:bodyPr>
          <a:lstStyle/>
          <a:p>
            <a:r>
              <a:rPr lang="en-US" altLang="ko-KR" sz="900" b="1" dirty="0" err="1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oadrReport</a:t>
            </a:r>
            <a:r>
              <a:rPr lang="en-US" altLang="ko-KR" sz="900" dirty="0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en-US" sz="900" b="1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Object</a:t>
            </a:r>
            <a:r>
              <a:rPr lang="en-US" sz="90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{</a:t>
            </a:r>
          </a:p>
          <a:p>
            <a:r>
              <a:rPr lang="en-US" sz="9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   “duration” : String,</a:t>
            </a:r>
          </a:p>
          <a:p>
            <a:r>
              <a:rPr lang="en-US" sz="9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   “</a:t>
            </a:r>
            <a:r>
              <a:rPr lang="en-US" altLang="ko-KR" sz="900" dirty="0" err="1"/>
              <a:t>reportRequestID</a:t>
            </a:r>
            <a:r>
              <a:rPr lang="en-US" altLang="ko-KR" sz="900" dirty="0"/>
              <a:t>”  : Integer,</a:t>
            </a:r>
          </a:p>
          <a:p>
            <a:r>
              <a:rPr lang="en-US" sz="9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   “</a:t>
            </a:r>
            <a:r>
              <a:rPr lang="en-US" altLang="ko-KR" sz="900" dirty="0" err="1"/>
              <a:t>reportSpecifierID</a:t>
            </a:r>
            <a:r>
              <a:rPr lang="en-US" altLang="ko-KR" sz="900" dirty="0"/>
              <a:t>” : String,</a:t>
            </a:r>
          </a:p>
          <a:p>
            <a:r>
              <a:rPr lang="en-US" sz="9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   “</a:t>
            </a:r>
            <a:r>
              <a:rPr lang="en-US" altLang="ko-KR" sz="900" dirty="0" err="1"/>
              <a:t>reportName</a:t>
            </a:r>
            <a:r>
              <a:rPr lang="en-US" altLang="ko-KR" sz="900" dirty="0"/>
              <a:t>” : String,</a:t>
            </a:r>
          </a:p>
          <a:p>
            <a:r>
              <a:rPr lang="en-US" sz="9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   “</a:t>
            </a:r>
            <a:r>
              <a:rPr lang="en-US" altLang="ko-KR" sz="900" dirty="0"/>
              <a:t>createdDateTime” : Date,</a:t>
            </a:r>
          </a:p>
          <a:p>
            <a:r>
              <a:rPr lang="en-US" sz="9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   </a:t>
            </a:r>
            <a:r>
              <a:rPr lang="en-US" sz="900" b="1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“</a:t>
            </a:r>
            <a:r>
              <a:rPr lang="en-US" altLang="ko-KR" sz="900" b="1" dirty="0" err="1"/>
              <a:t>reportDescription</a:t>
            </a:r>
            <a:r>
              <a:rPr lang="en-US" altLang="ko-KR" sz="900" b="1" dirty="0"/>
              <a:t>” : Array,</a:t>
            </a:r>
            <a:endParaRPr lang="en-US" sz="900" b="1" dirty="0"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r>
              <a:rPr lang="en-US" sz="9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758747791"/>
      </p:ext>
    </p:extLst>
  </p:cSld>
  <p:clrMapOvr>
    <a:masterClrMapping/>
  </p:clrMapOvr>
</p:sld>
</file>

<file path=ppt/theme/theme1.xml><?xml version="1.0" encoding="utf-8"?>
<a:theme xmlns:a="http://schemas.openxmlformats.org/drawingml/2006/main" name="1_기본 디자인">
  <a:themeElements>
    <a:clrScheme name="기본 디자인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Calibri-Cambria">
      <a:majorFont>
        <a:latin typeface="Calibri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HG明朝B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699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굴림" pitchFamily="50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699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굴림" pitchFamily="50" charset="-127"/>
          </a:defRPr>
        </a:defPPr>
      </a:lstStyle>
    </a:lnDef>
  </a:objectDefaults>
  <a:extraClrSchemeLst>
    <a:extraClrScheme>
      <a:clrScheme name="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103245</TotalTime>
  <Words>40414</Words>
  <Application>Microsoft Office PowerPoint</Application>
  <PresentationFormat>화면 슬라이드 쇼(4:3)</PresentationFormat>
  <Paragraphs>12546</Paragraphs>
  <Slides>394</Slides>
  <Notes>139</Notes>
  <HiddenSlides>0</HiddenSlides>
  <MMClips>0</MMClips>
  <ScaleCrop>false</ScaleCrop>
  <HeadingPairs>
    <vt:vector size="6" baseType="variant">
      <vt:variant>
        <vt:lpstr>사용한 글꼴</vt:lpstr>
      </vt:variant>
      <vt:variant>
        <vt:i4>15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394</vt:i4>
      </vt:variant>
    </vt:vector>
  </HeadingPairs>
  <TitlesOfParts>
    <vt:vector size="410" baseType="lpstr">
      <vt:lpstr>HY견고딕</vt:lpstr>
      <vt:lpstr>Myriad Pro</vt:lpstr>
      <vt:lpstr>Nanum Gothic</vt:lpstr>
      <vt:lpstr>黑体</vt:lpstr>
      <vt:lpstr>SimSun</vt:lpstr>
      <vt:lpstr>SimSun</vt:lpstr>
      <vt:lpstr>굴림</vt:lpstr>
      <vt:lpstr>맑은 고딕</vt:lpstr>
      <vt:lpstr>바탕</vt:lpstr>
      <vt:lpstr>Arial</vt:lpstr>
      <vt:lpstr>Calibri</vt:lpstr>
      <vt:lpstr>Cambria</vt:lpstr>
      <vt:lpstr>Corbel</vt:lpstr>
      <vt:lpstr>Times New Roman</vt:lpstr>
      <vt:lpstr>Wingdings</vt:lpstr>
      <vt:lpstr>1_기본 디자인</vt:lpstr>
      <vt:lpstr>Energy Framework</vt:lpstr>
      <vt:lpstr>Index</vt:lpstr>
      <vt:lpstr>1. Smart Energy Home Framework</vt:lpstr>
      <vt:lpstr>1. Smart Home Energy Framework :  1.1.1  Background Smart Grid (1/2)</vt:lpstr>
      <vt:lpstr>1. Smart Home Energy Framework :  1.1.1  Background 스마트그리드 (2/2)</vt:lpstr>
      <vt:lpstr>1. Smart Home Energy Framework :   1.1.2 Background 수요반응 (1/3)</vt:lpstr>
      <vt:lpstr>1. Smart Home Energy Framework :  1.1.2  Background 수요반응 (2/3)</vt:lpstr>
      <vt:lpstr>1. Smart Home Energy Framework :  1.1.2  Background 수요반응 (3/3)</vt:lpstr>
      <vt:lpstr>PowerPoint 프레젠테이션</vt:lpstr>
      <vt:lpstr>1. Smart Home Energy Framework :  1.1.2 Background 수요반응 : OpenADR (2/2)</vt:lpstr>
      <vt:lpstr>1. Smart Home Energy Framework : 1.1.2 Background 수요반응 : SEP 2.0 (1/2)</vt:lpstr>
      <vt:lpstr>1. Smart Home Energy Framework : 1.1.2 Background 수요반응 : SEP 2.0 (OpenADR vs SEP 2.0) (2/2)</vt:lpstr>
      <vt:lpstr>1. Smart Home Energy Framework : 1.1.2 Background 수요반응 : EMAP (1/4)</vt:lpstr>
      <vt:lpstr>1. Smart Home Energy Framework : 1.1.2 Background 수요반응 : EMAP</vt:lpstr>
      <vt:lpstr>1. Smart Home Energy Framework : 1.1.2 Background 수요반응 : EMAP (3/4)</vt:lpstr>
      <vt:lpstr>1. Smart Home Energy Framework : 1.1.2 Background 수요반응 : EMAP (4/4)</vt:lpstr>
      <vt:lpstr>1. Smart Home Energy Framework :  1.1.3 Background  에너지 IoT</vt:lpstr>
      <vt:lpstr>1. Smart Home Energy Framework : 1.1.4 Background IoT 수요반응 프로토콜 (1/2)</vt:lpstr>
      <vt:lpstr>1. Smart Home Energy Framework : 1.1.4 Background IoT 수요반응 프로토콜  (2/2)</vt:lpstr>
      <vt:lpstr>1. Smart Home Energy Framework : 1.1.4 Background IoT 수요반응 프로토콜 : MQTT (1/7)</vt:lpstr>
      <vt:lpstr>1. Smart Home Energy Framework : 1.1.4 Background IoT 수요반응 프로토콜 : MQTT (2/7)</vt:lpstr>
      <vt:lpstr>PowerPoint 프레젠테이션</vt:lpstr>
      <vt:lpstr>PowerPoint 프레젠테이션</vt:lpstr>
      <vt:lpstr>1. Smart Home Energy Framework : 1.1.4 Background IoT 수요반응 프로토콜 : MQTT (5/7)</vt:lpstr>
      <vt:lpstr>1. Smart Home Energy Framework : 1.1.4 Background IoT 수요반응 프로토콜 : MQTT (6/7)</vt:lpstr>
      <vt:lpstr>1. Smart Home Energy Framework : 1.1.4 Background IoT 수요반응 프로토콜 : MQTT (7/7)</vt:lpstr>
      <vt:lpstr>1. Smart Home Energy Framework : 1.1.4 Background IoT 수요반응 프로토콜 : CoAP (1/7)</vt:lpstr>
      <vt:lpstr>1. Smart Home Energy Framework : 1.1.4 Background IoT 수요반응 프로토콜 : CoAP (2/7)</vt:lpstr>
      <vt:lpstr>1. Smart Home Energy Framework : 1.1.4 Background IoT 수요반응 프로토콜 : CoAP (3/7)</vt:lpstr>
      <vt:lpstr>1. Smart Home Energy Framework : 1.1.4 Background IoT 수요반응 프로토콜 : CoAP (4/7)</vt:lpstr>
      <vt:lpstr>1. Smart Home Energy Framework : 1.1.4 Background IoT 수요반응 프로토콜 : CoAP (5/7)</vt:lpstr>
      <vt:lpstr>1. Smart Home Energy Framework : 1.1.4 Background IoT 수요반응 프로토콜 : CoAP (6/7)</vt:lpstr>
      <vt:lpstr>1. Smart Home Energy Framework : 1.1.4 Background IoT 수요반응 프로토콜 : CoAP (7/7)</vt:lpstr>
      <vt:lpstr>1. Smart Home Energy Framework : 1.1.4 Background IoT 수요반응 프로토콜 : CoAP</vt:lpstr>
      <vt:lpstr>1. Smart Home Energy Framework : 1.1.4 Background Microgrid (1/2)</vt:lpstr>
      <vt:lpstr>1. Smart Home Energy Framework :  1.1.1  Background Microgrid (2/2)</vt:lpstr>
      <vt:lpstr>1. Smart Home Energy Framework : 1.1.1 Background Microgrid : OpenFMB(Field Message Bus) (1/12)</vt:lpstr>
      <vt:lpstr>1. Smart Home Energy Framework : 1.1.1 Background Microgrid : OpenFMB(Field Message Bus) (2/12)</vt:lpstr>
      <vt:lpstr>1. Smart Home Energy Framework : 1.1.1 Background Microgrid : OpenFMB(Field Message Bus) (3/12)</vt:lpstr>
      <vt:lpstr>1. Smart Home Energy Framework : 1.1.1 Background Microgrid : OpenFMB(Field Message Bus) (4/12)</vt:lpstr>
      <vt:lpstr>1. Smart Home Energy Framework : 1.1.1 Background Microgrid : OpenFMB(Field Message Bus) (5/12)</vt:lpstr>
      <vt:lpstr>1. Smart Home Energy Framework : 1.1.1 Background Microgrid : OpenFMB(Field Message Bus) (6/12)</vt:lpstr>
      <vt:lpstr>1. Smart Home Energy Framework : 1.1.1 Background Microgrid : OpenFMB(Field Message Bus) (7/12)</vt:lpstr>
      <vt:lpstr>1. Smart Home Energy Framework : 1.1.1 Background Microgrid : OpenFMB(Field Message Bus) (8/12)</vt:lpstr>
      <vt:lpstr>1. Smart Home Energy Framework : 1.1.1 Background Microgrid : OpenFMB(Field Message Bus) (9/12)</vt:lpstr>
      <vt:lpstr>1. Smart Home Energy Framework : 1.1.1 Background Microgrid : OpenFMB(Field Message Bus) (10/12)</vt:lpstr>
      <vt:lpstr>1. Smart Home Energy Framework :  1.1.1  Background Microgrid : OpenFMB (Field Message Bus) (11/12)</vt:lpstr>
      <vt:lpstr>1. Smart Home Energy Framework :  1.1.1  Background Microgrid : OpenFMB (Field Message Bus) : Architecture (12/12)</vt:lpstr>
      <vt:lpstr>EnergyFramework</vt:lpstr>
      <vt:lpstr>1. Smart Home Energy Framework :  1.2 Architecture (1/2)</vt:lpstr>
      <vt:lpstr>1. Smart Home Energy Framework :  1.2 Architecture (2/2)</vt:lpstr>
      <vt:lpstr>EnergyFramework</vt:lpstr>
      <vt:lpstr>1. Smart Home Energy Framework :  1.3 Block Diagram : Overview (1/3)</vt:lpstr>
      <vt:lpstr>1. Smart Home Energy Framework :  1.3 Block Diagram : Protocol (2/3)</vt:lpstr>
      <vt:lpstr>1. Smart Home Energy Framework :  1.3 Block Diagram : Function (3/3)</vt:lpstr>
      <vt:lpstr>EnergyFramework</vt:lpstr>
      <vt:lpstr>Smart Home Energy Framework :  1.4 참고문헌 - 수요반응 및 스마트 그리드 기술에 관한 연구 (1/3)</vt:lpstr>
      <vt:lpstr>Smart Home Energy Framework :  1.4 참고문헌 - 수요반응 및 스마트 그리드 기술에 관한 연구 (2/3)</vt:lpstr>
      <vt:lpstr>Smart Home Energy Framework :  1.4 참고문헌 - 수요반응 및 스마트 그리드 기술에 관한 연구 (3/3)</vt:lpstr>
      <vt:lpstr>Energy Framework  2. Profile &amp; Protocol : OpenADR, EMAP, DLMS/COSEM  </vt:lpstr>
      <vt:lpstr>2.1 Profile : OpenADR 2.0b 2.1 Services</vt:lpstr>
      <vt:lpstr>2. Profile :OpenADR 2.0b 2.1 Services Procedure</vt:lpstr>
      <vt:lpstr>2. Smart Home Energy Framework :  2.1 OpenADR(HTTP/XML, MQTT, CoAP/JSON) Profile Spec (1/2)</vt:lpstr>
      <vt:lpstr>2. Smart Home Energy Framework :  2.1 OpenADR(HTTP/XML, MQTT, CoAP/JSON) Profile Spec (2/2)</vt:lpstr>
      <vt:lpstr>PowerPoint 프레젠테이션</vt:lpstr>
      <vt:lpstr>2. Profile : OpenADR 2.0b 2.1 Services : EiRegistrationParty</vt:lpstr>
      <vt:lpstr>2. Profile : OpenADR 2.0b 2.1 Services : EiRegistrationParty</vt:lpstr>
      <vt:lpstr>PowerPoint 프레젠테이션</vt:lpstr>
      <vt:lpstr>2. Profile : OpenADR 2.0b 2.1 Services : EiRegistrationParty (HTTP / XML)</vt:lpstr>
      <vt:lpstr>2. Profile : OpenADR 2.0b 2.1 Services : EiRegistrationParty (HTTP / XML)</vt:lpstr>
      <vt:lpstr>2. Profile : OpenADR 2.0b 2.1 Services : EiRegistrationParty (HTTP / XML)</vt:lpstr>
      <vt:lpstr>2. Profile : OpenADR 2.0b 2.1 Services : EiRegistrationParty (HTTP / XML)</vt:lpstr>
      <vt:lpstr>2. Profile : OpenADR 2.0b 2.1 Services : EiRegistrationParty (HTTP / XML)</vt:lpstr>
      <vt:lpstr>2. Profile : OpenADR 2.0b 2.1 Services : EiRegistrationParty (HTTP / XML)</vt:lpstr>
      <vt:lpstr>2. Profile : OpenADR 2.0b 2.1 Services : EiRegistrationParty (HTTP / XML) </vt:lpstr>
      <vt:lpstr>2. Profile : OpenADR 2.0b 2.1 Services : EiRegistrationParty (HTTP / XML) </vt:lpstr>
      <vt:lpstr>PowerPoint 프레젠테이션</vt:lpstr>
      <vt:lpstr>2. Profile : OpenADR 2.0b 2.1 Services : EiRegistrationParty (CoAP / JSON)</vt:lpstr>
      <vt:lpstr>2. Profile : OpenADR 2.0b 2.1 Services : EiRegistrationParty (CoAP / JSON)</vt:lpstr>
      <vt:lpstr>2. Profile : OpenADR 2.0b 2.1 Services : EiRegistrationParty (CoAP / JSON)</vt:lpstr>
      <vt:lpstr>2. Profile : OpenADR 2.0b 2.1 Services : EiRegistrationParty (CoAP / JSON) </vt:lpstr>
      <vt:lpstr>PowerPoint 프레젠테이션</vt:lpstr>
      <vt:lpstr>2. Profile : OpenADR 2.0b 2.1 Services : EiRegistrationParty (MQTT / JSON)</vt:lpstr>
      <vt:lpstr>PowerPoint 프레젠테이션</vt:lpstr>
      <vt:lpstr>2. Profile : OpenADR 2.0b 2.2 Services : EiReport</vt:lpstr>
      <vt:lpstr>2. Profile : OpenADR 2.0b 2.2 Services : EiReport</vt:lpstr>
      <vt:lpstr>PowerPoint 프레젠테이션</vt:lpstr>
      <vt:lpstr>2. Profile : OpenADR 2.0b 2.2 Services : EiReport (HTTP / XML)</vt:lpstr>
      <vt:lpstr>2. Profile : OpenADR 2.0b 2.2 Services : EiReport (HTTP / XML)</vt:lpstr>
      <vt:lpstr>2. Profile : OpenADR 2.0b 2.2 Services : EiReport (HTTP / XML)</vt:lpstr>
      <vt:lpstr>2. Profile : OpenADR 2.0b 2.2 Services : EiReport (HTTP / XML)</vt:lpstr>
      <vt:lpstr>2. Profile : OpenADR 2.0b 2.2 Services : EiReport (HTTP / XML)</vt:lpstr>
      <vt:lpstr>2. Profile : OpenADR 2.0b 2.2 Services : EiReport (HTTP / XML)</vt:lpstr>
      <vt:lpstr>2. Profile : OpenADR 2.0b 2.2 Services : EiReport (HTTP / XML)</vt:lpstr>
      <vt:lpstr>2. Profile : OpenADR 2.0b 2.2 Services : EiReport (HTTP / XML)</vt:lpstr>
      <vt:lpstr>2. Profile : OpenADR 2.0b 2.2 Services : EiReport (HTTP / XML)</vt:lpstr>
      <vt:lpstr>2. Profile : OpenADR 2.0b 2.2 Services : EiReport (HTTP / XML)</vt:lpstr>
      <vt:lpstr>2. Profile : OpenADR 2.0b 2.2 Services : EiReport (HTTP / XML)</vt:lpstr>
      <vt:lpstr>2. Profile : OpenADR 2.0b 2.2 Services : EiReport (HTTP / XML)</vt:lpstr>
      <vt:lpstr>PowerPoint 프레젠테이션</vt:lpstr>
      <vt:lpstr>2. Profile : OpenADR 2.0b 2.2 Services : EiReport (CoAP / JSON) </vt:lpstr>
      <vt:lpstr>2. Profile : OpenADR 2.0b 2.2 Services : EiReport (CoAP / JSON)</vt:lpstr>
      <vt:lpstr>2. Profile : OpenADR 2.0b 2.2 Services : EiReport (CoAP / JSON)</vt:lpstr>
      <vt:lpstr>2. Profile : OpenADR 2.0b 2.2 Services : EiReport (CoAP / JSON)</vt:lpstr>
      <vt:lpstr>2. Profile : OpenADR 2.0b 2.2 Services : EiReport (CoAP / JSON)</vt:lpstr>
      <vt:lpstr>PowerPoint 프레젠테이션</vt:lpstr>
      <vt:lpstr>2. Profile : OpenADR 2.0b 2.2 Services : EiReport (MQTT / JSON)</vt:lpstr>
      <vt:lpstr>PowerPoint 프레젠테이션</vt:lpstr>
      <vt:lpstr>2. Profile : OpenADR 2.0b 2.3 Services : EiEvent</vt:lpstr>
      <vt:lpstr>2. Profile : OpenADR 2.0b 2.3 Services : EiEvent</vt:lpstr>
      <vt:lpstr>PowerPoint 프레젠테이션</vt:lpstr>
      <vt:lpstr>2. Profile : OpenADR 2.0b 2.3 Services : EiEvent (HTTP / XML)</vt:lpstr>
      <vt:lpstr>2. Profile : OpenADR 2.0b 2.3 Services : EiEvent (HTTP / XML)</vt:lpstr>
      <vt:lpstr>2. Profile : OpenADR 2.0b 2.3 Services : EiEvent (HTTP / XML)</vt:lpstr>
      <vt:lpstr>2. Profile : OpenADR 2.0b 2.3 Services : EiEvent (HTTP / XML)</vt:lpstr>
      <vt:lpstr>2. Profile : OpenADR 2.0b 2.3 Services : EiEvent (HTTP / XML)</vt:lpstr>
      <vt:lpstr>2. Profile : OpenADR 2.0b 2.3 Services : EiEvent (HTTP / XML)</vt:lpstr>
      <vt:lpstr>2. Profile : OpenADR 2.0b 2.3 Services : EiEvent (HTTP / XML)</vt:lpstr>
      <vt:lpstr>PowerPoint 프레젠테이션</vt:lpstr>
      <vt:lpstr>2. Profile : OpenADR 2.0b 2.3 Services : EiEvent (CoAP / JSON)</vt:lpstr>
      <vt:lpstr>2. Profile : OpenADR 2.0b 2.3 Services : EiEvent (CoAP / JSON)</vt:lpstr>
      <vt:lpstr>2. Profile : OpenADR 2.0b 2.3 Services : EiEvent (CoAP / JSON)</vt:lpstr>
      <vt:lpstr>2. Profile : OpenADR 2.0b 2.3 Services : EiEvent (CoAP / JSON)</vt:lpstr>
      <vt:lpstr>PowerPoint 프레젠테이션</vt:lpstr>
      <vt:lpstr>2. Profile : OpenADR 2.0b 2.3 Services : EiEvent (MQTT / JSON)</vt:lpstr>
      <vt:lpstr>PowerPoint 프레젠테이션</vt:lpstr>
      <vt:lpstr>2. Profile : OpenADR 2.0b 2.4 Services : EiOpt</vt:lpstr>
      <vt:lpstr>2. Profile : OpenADR 2.0b 2.4 Services : EiOpt</vt:lpstr>
      <vt:lpstr>PowerPoint 프레젠테이션</vt:lpstr>
      <vt:lpstr>2. Profile : OpenADR 2.0b 2.4 Services : EiOpt (HTTP / XML)</vt:lpstr>
      <vt:lpstr>2. Profile : OpenADR 2.0b 2.4 Services : EiOpt (HTTP / XML)</vt:lpstr>
      <vt:lpstr>2. Profile : OpenADR 2.0b 2.4 Services : EiOpt (HTTP / XML)</vt:lpstr>
      <vt:lpstr>2. Profile : OpenADR 2.0b 2.4 Services : EiOpt (HTTP / XML)</vt:lpstr>
      <vt:lpstr>2. Profile : OpenADR 2.0b 2.4 Services : EiOpt (HTTP / XML)</vt:lpstr>
      <vt:lpstr>PowerPoint 프레젠테이션</vt:lpstr>
      <vt:lpstr>2. Profile : OpenADR 2.0b 2.3 Services : EiEvent (CoAP / JSON)</vt:lpstr>
      <vt:lpstr>2. Profile : OpenADR 2.0b 2.4 Services : EiOpt (CoAP / JSON)</vt:lpstr>
      <vt:lpstr>2. Profile : OpenADR 2.0b 2.4 Services : EiOpt (CoAP / JSON)</vt:lpstr>
      <vt:lpstr>PowerPoint 프레젠테이션</vt:lpstr>
      <vt:lpstr>2. Profile : OpenADR 2.0b 2.3 Services : EiEvent (MQTT / JSON)</vt:lpstr>
      <vt:lpstr>2. Smart Home Energy Framework :  2.1 OpenADR(HTTP/XML, MQTT/JSON, CoAP/JSON) : Data Time Comparison (1/3)</vt:lpstr>
      <vt:lpstr>2. Smart Home Energy Framework :  2.1 OpenADR(HTTP/XML, MQTT/JSON, CoAP/JSON) : Data Time Comparison (2/3)</vt:lpstr>
      <vt:lpstr>2. Smart Home Energy Framework :  2.1 OpenADR(HTTP/XML, MQTT/JSON, CoAP/JSON) : Data Traffic Comparison (3/3)</vt:lpstr>
      <vt:lpstr>Energy Framework  2. Profile &amp; Protocol : OpenADR, EMAP, DLMS/COSEM  </vt:lpstr>
      <vt:lpstr>2.2 EMAP(MQTT, CoAP/JSON) </vt:lpstr>
      <vt:lpstr>2.2 EMAP(MQTT, CoAP/JSON)  Profile Spec (1/2) </vt:lpstr>
      <vt:lpstr>2.2 EMAP(MQTT, CoAP/JSON)  Profile Spec (2/2) </vt:lpstr>
      <vt:lpstr>2.2 EMAP(MQTT, CoAP/JSON) </vt:lpstr>
      <vt:lpstr>PowerPoint 프레젠테이션</vt:lpstr>
      <vt:lpstr>2.2 EMAP(MQTT, CoAP/JSON) Service : Session Setup</vt:lpstr>
      <vt:lpstr>2.2 EMAP(MQTT, CoAP/JSON) Service : Session Setup</vt:lpstr>
      <vt:lpstr>2.2 EMAP(MQTT, CoAP/JSON) Service : Session Setup</vt:lpstr>
      <vt:lpstr>2.2 EMAP(MQTT, CoAP/JSON) Service : Session Setup</vt:lpstr>
      <vt:lpstr>PowerPoint 프레젠테이션</vt:lpstr>
      <vt:lpstr>2.2 EMAP(CoAP/JSON) Service : Session Setup</vt:lpstr>
      <vt:lpstr>2.2 EMAP(MQTT, CoAP/JSON) Service : Session Setup</vt:lpstr>
      <vt:lpstr>2.2 EMAP(MQTT, CoAP/JSON) Service : Session Setup</vt:lpstr>
      <vt:lpstr>2. Smart Home Energy Framework :  2.2 EMAP(CoAP/JSON, MQTT/JSON) : Session Setup</vt:lpstr>
      <vt:lpstr>2.2 EMAP(MQTT, CoAP/JSON) Service : Session Setup</vt:lpstr>
      <vt:lpstr>2.2 EMAP(MQTT, CoAP/JSON) Service : Session Setup</vt:lpstr>
      <vt:lpstr>2. Smart Home Energy Framework :  2.2 EMAP(CoAP/JSON, MQTT/JSON) : Session Setup</vt:lpstr>
      <vt:lpstr>2.2 EMAP(MQTT, CoAP/JSON) Service : Session Setup</vt:lpstr>
      <vt:lpstr>2.2 EMAP(MQTT, CoAP/JSON) Service : Session Setup</vt:lpstr>
      <vt:lpstr>2.2 EMAP(MQTT, CoAP/JSON) Service : Session Setup</vt:lpstr>
      <vt:lpstr>2.2 EMAP(MQTT, CoAP/JSON) Service : Session Setup</vt:lpstr>
      <vt:lpstr>2. Smart Home Energy Framework :  2.2 EMAP(CoAP/JSON, MQTT/JSON) : Session Setup</vt:lpstr>
      <vt:lpstr>2. Smart Home Energy Framework :  2.2 EMAP(CoAP/JSON, MQTT/JSON) : Session Setup</vt:lpstr>
      <vt:lpstr>2.2 EMAP(MQTT, CoAP/JSON) Service : Session Setup</vt:lpstr>
      <vt:lpstr>2.2 EMAP(MQTT, CoAP/JSON) Service : Session Setup</vt:lpstr>
      <vt:lpstr>2. Smart Home Energy Framework :  2.2 EMAP(CoAP/JSON, MQTT/JSON) : Session Setup</vt:lpstr>
      <vt:lpstr>2. Smart Home Energy Framework :  2.2 EMAP(CoAP/JSON, MQTT/JSON) : Session Setup</vt:lpstr>
      <vt:lpstr>2.2 EMAP(MQTT, CoAP/JSON) Service : Session Setup</vt:lpstr>
      <vt:lpstr>2.2 EMAP(MQTT, CoAP/JSON) Service : Session Setup</vt:lpstr>
      <vt:lpstr>2. Smart Home Energy Framework :  2.2 EMAP(CoAP/JSON, MQTT/JSON) : Session Setup</vt:lpstr>
      <vt:lpstr>2.2 EMAP(MQTT, CoAP/JSON) Service : Session Setup</vt:lpstr>
      <vt:lpstr>2.2 EMAP(MQTT, CoAP/JSON) Service : Session Setup</vt:lpstr>
      <vt:lpstr>2.2 EMAP(MQTT, CoAP/JSON) Service : Session Setup</vt:lpstr>
      <vt:lpstr>2.2 EMAP(MQTT, CoAP/JSON) Service : Session Setup</vt:lpstr>
      <vt:lpstr>2. Smart Home Energy Framework :  2.2 EMAP(CoAP/JSON, MQTT/JSON) : Session Setup</vt:lpstr>
      <vt:lpstr>2. Smart Home Energy Framework :  2.2 EMAP(CoAP/JSON, MQTT/JSON) : Session Setup</vt:lpstr>
      <vt:lpstr>2.2 EMAP(MQTT, CoAP/JSON) Service : Session Setup</vt:lpstr>
      <vt:lpstr>2.2 EMAP(MQTT, CoAP/JSON) Service : Session Setup</vt:lpstr>
      <vt:lpstr>2. Smart Home Energy Framework :  2.2 EMAP(CoAP/JSON, MQTT/JSON) : Session Setup</vt:lpstr>
      <vt:lpstr>PowerPoint 프레젠테이션</vt:lpstr>
      <vt:lpstr>2.2 EMAP(MQTT/JSON) Service : Session Setup</vt:lpstr>
      <vt:lpstr>2. Smart Home Energy Framework :  2.2 EMAP(CoAP/JSON, MQTT/JSON) : Session Setup</vt:lpstr>
      <vt:lpstr>2. Smart Home Energy Framework :  2.2 EMAP(CoAP/JSON, MQTT/JSON) : Session Setup</vt:lpstr>
      <vt:lpstr>2. Smart Home Energy Framework :  2.2 EMAP(CoAP/JSON, MQTT/JSON) : Session Setup</vt:lpstr>
      <vt:lpstr>2. Smart Home Energy Framework :  2.2 EMAP(CoAP/JSON, MQTT/JSON) : Session Setup</vt:lpstr>
      <vt:lpstr>2. Smart Home Energy Framework :  2.2 EMAP(CoAP/JSON, MQTT/JSON) : Session Setup</vt:lpstr>
      <vt:lpstr>2. Smart Home Energy Framework :  2.2 EMAP(CoAP/JSON, MQTT/JSON) : Session Setup</vt:lpstr>
      <vt:lpstr>2. Smart Home Energy Framework :  2.2 EMAP(CoAP/JSON, MQTT/JSON) : Session Setup</vt:lpstr>
      <vt:lpstr>2. Smart Home Energy Framework :  2.2 EMAP(CoAP/JSON, MQTT/JSON) : Session Setup</vt:lpstr>
      <vt:lpstr>2. Smart Home Energy Framework :  2.2 EMAP(CoAP/JSON, MQTT/JSON) : Session Setup</vt:lpstr>
      <vt:lpstr>2. Smart Home Energy Framework :  2.2 EMAP(CoAP/JSON, MQTT/JSON) : Session Setup</vt:lpstr>
      <vt:lpstr>2. Smart Home Energy Framework :  2.2 EMAP(CoAP/JSON, MQTT/JSON) : Session Setup</vt:lpstr>
      <vt:lpstr>2. Smart Home Energy Framework :  2.2 EMAP(CoAP/JSON, MQTT/JSON) : Session Setup</vt:lpstr>
      <vt:lpstr>PowerPoint 프레젠테이션</vt:lpstr>
      <vt:lpstr>2.2 EMAP(MQTT, CoAP/JSON) Service : Update Report</vt:lpstr>
      <vt:lpstr>2.2 EMAP(MQTT, CoAP/JSON) Service : Update Report</vt:lpstr>
      <vt:lpstr>2.2 EMAP(MQTT, CoAP/JSON) Service : Update Report</vt:lpstr>
      <vt:lpstr>PowerPoint 프레젠테이션</vt:lpstr>
      <vt:lpstr>2.2 EMAP(CoAP/JSON) Service : Update Report</vt:lpstr>
      <vt:lpstr>2. Smart Home Energy Framework :  2.2 EMAP(MQTT/JSON, CoAP/JSON) : UpdateReport</vt:lpstr>
      <vt:lpstr>2. Smart Home Energy Framework :  2.2 EMAP(MQTT/JSON, CoAP/JSON) : UpdateReport</vt:lpstr>
      <vt:lpstr>2. Smart Home Energy Framework :  2.2 EMAP(MQTT/JSON, CoAP/JSON) : UpdateReport</vt:lpstr>
      <vt:lpstr>2. Smart Home Energy Framework :  2.2 EMAP(MQTT/JSON, CoAP/JSON) : UpdateReport</vt:lpstr>
      <vt:lpstr>2. Smart Home Energy Framework :  2.2 EMAP(CoAP/JSON, MQTT/JSON) : UpdateReport (Implicit, Explicit)</vt:lpstr>
      <vt:lpstr>2. Smart Home Energy Framework :  2.2 EMAP(CoAP/JSON, MQTT/JSON) : UpdateReport (Implicit, Explicit)</vt:lpstr>
      <vt:lpstr>2. Smart Home Energy Framework :  2.2 EMAP(CoAP/JSON, MQTT/JSON) : UpdateReport (Implicit, Explicit)</vt:lpstr>
      <vt:lpstr>2. Smart Home Energy Framework :  2.2 EMAP(CoAP/JSON, MQTT/JSON) : UpdateReport (Implicit, Explicit)</vt:lpstr>
      <vt:lpstr>PowerPoint 프레젠테이션</vt:lpstr>
      <vt:lpstr>2.2 EMAP(MQTT/JSON) Service : Update Report</vt:lpstr>
      <vt:lpstr>2. Smart Home Energy Framework :  2.2 EMAP(CoAP/JSON, MQTT/JSON) : UpdateReport (Implicit, Explicit)</vt:lpstr>
      <vt:lpstr>2. Smart Home Energy Framework :  2.2 EMAP(CoAP/JSON, MQTT/JSON) : UpdateReport (Implicit, Explicit)</vt:lpstr>
      <vt:lpstr>2. Smart Home Energy Framework :  2.2 EMAP(CoAP/JSON, MQTT/JSON) : UpdateReport (Implicit, Explicit)</vt:lpstr>
      <vt:lpstr>2. Smart Home Energy Framework :  2.2 EMAP(CoAP/JSON, MQTT/JSON) : UpdateReport (Implicit, Explicit)</vt:lpstr>
      <vt:lpstr>PowerPoint 프레젠테이션</vt:lpstr>
      <vt:lpstr>2.2 EMAP(MQTT, CoAP/JSON) Service : EiEvent</vt:lpstr>
      <vt:lpstr>2. Smart Home Energy Framework :  2.2 EMAP(CoAP/JSON, MQTT/JSON) : Event</vt:lpstr>
      <vt:lpstr>2. Smart Home Energy Framework :  2.2 EMAP(CoAP/JSON, MQTT/JSON) : Event-PULL,PUSH</vt:lpstr>
      <vt:lpstr>PowerPoint 프레젠테이션</vt:lpstr>
      <vt:lpstr>2.2 EMAP(CoAP/JSON) Service : Event</vt:lpstr>
      <vt:lpstr>2. Smart Home Energy Framework :  2.2 EMAP(CoAP/JSON, MQTT/JSON) : Event-PULL,PUSH</vt:lpstr>
      <vt:lpstr>2. Smart Home Energy Framework :  2.2 EMAP(CoAP/JSON, MQTT/JSON) : Event-PULL,PUSH</vt:lpstr>
      <vt:lpstr>2. Smart Home Energy Framework :  2.2 EMAP(CoAP/JSON, MQTT/JSON) : Event-PULL,PUSH</vt:lpstr>
      <vt:lpstr>2. Smart Home Energy Framework :  2.2 EMAP(CoAP/JSON, MQTT/JSON) : Event-PULL,PUSH</vt:lpstr>
      <vt:lpstr>2. Smart Home Energy Framework :  2.2 EMAP(CoAP/JSON, MQTT/JSON) : Event-PULL,PUSH</vt:lpstr>
      <vt:lpstr>2. Smart Home Energy Framework :  2.2 EMAP(CoAP/JSON, MQTT/JSON) : Event-PULL,PUSH</vt:lpstr>
      <vt:lpstr>2. Smart Home Energy Framework :  2.2 EMAP(CoAP/JSON, MQTT/JSON) : Event-PULL,PUSH</vt:lpstr>
      <vt:lpstr>2. Smart Home Energy Framework :  2.2 EMAP(CoAP/JSON, MQTT/JSON) : Event-PULL,PUSH</vt:lpstr>
      <vt:lpstr>2. Smart Home Energy Framework :  2.2 EMAP(CoAP/JSON, MQTT/JSON) : Event-PULL,PUSH</vt:lpstr>
      <vt:lpstr>2. Smart Home Energy Framework :  2.2 EMAP(CoAP/JSON, MQTT/JSON) : Event-PULL,PUSH</vt:lpstr>
      <vt:lpstr>2. Smart Home Energy Framework :  2.2 EMAP(CoAP/JSON, MQTT/JSON) : Event-PULL,PUSH</vt:lpstr>
      <vt:lpstr>PowerPoint 프레젠테이션</vt:lpstr>
      <vt:lpstr>2.2 EMAP(MQTT/JSON) Service : Event</vt:lpstr>
      <vt:lpstr>2. Smart Home Energy Framework :  2.2 EMAP(CoAP/JSON, MQTT/JSON) : Event-PULL,PUSH</vt:lpstr>
      <vt:lpstr>2. Smart Home Energy Framework :  2.2 EMAP(CoAP/JSON, MQTT/JSON) : Event-PULL,PUSH</vt:lpstr>
      <vt:lpstr>2. Smart Home Energy Framework :  2.2 EMAP(CoAP/JSON, MQTT/JSON) : Event-PULL,PUSH</vt:lpstr>
      <vt:lpstr>2. Smart Home Energy Framework :  2.2 EMAP(CoAP/JSON, MQTT/JSON) : Event-PULL,PUSH</vt:lpstr>
      <vt:lpstr>2. Smart Home Energy Framework :  2.2 EMAP(CoAP/JSON, MQTT/JSON) : Event-PULL, PUSH</vt:lpstr>
      <vt:lpstr>PowerPoint 프레젠테이션</vt:lpstr>
      <vt:lpstr>2. Smart Home Energy Framework :  2.2 EMAP(CoAP/JSON, MQTT/JSON) : Event-PULL, PUSH</vt:lpstr>
      <vt:lpstr>2. Smart Home Energy Framework :  2.2 EMAP(CoAP/JSON, MQTT/JSON) : Event-PULL, PUSH</vt:lpstr>
      <vt:lpstr>2. Smart Home Energy Framework :  2.2 EMAP(CoAP/JSON, MQTT/JSON) : Event-PULL, PUSH</vt:lpstr>
      <vt:lpstr>2. Smart Home Energy Framework :  2.2 EMAP(CoAP/JSON, MQTT/JSON) : Event-PULL, PUSH</vt:lpstr>
      <vt:lpstr>2. Smart Home Energy Framework :  2.2 EMAP(CoAP/JSON, MQTT/JSON) : Event-PULL, PUSH</vt:lpstr>
      <vt:lpstr>2. Smart Home Energy Framework :  2.2 EMAP(CoAP/JSON, MQTT/JSON) : Event-PULL, PUSH</vt:lpstr>
      <vt:lpstr>2. Smart Home Energy Framework :  2.2 EMAP(CoAP/JSON, MQTT/JSON) : Event-PULL, PUSH</vt:lpstr>
      <vt:lpstr>2. Smart Home Energy Framework :  2.2 EMAP(CoAP/JSON, MQTT/JSON) : Event-PULL, PUSH</vt:lpstr>
      <vt:lpstr>2. Smart Home Energy Framework :  2.2 EMAP(CoAP/JSON, MQTT/JSON) : Event-PULL, PUSH</vt:lpstr>
      <vt:lpstr>2. Smart Home Energy Framework :  2.2 EMAP(CoAP/JSON, MQTT/JSON) : Event-PULL, PUSH</vt:lpstr>
      <vt:lpstr>2. Smart Home Energy Framework :  2.2 EMAP(CoAP/JSON, MQTT/JSON) : Event-PULL, PUSH</vt:lpstr>
      <vt:lpstr>PowerPoint 프레젠테이션</vt:lpstr>
      <vt:lpstr>2. Smart Home Energy Framework :  2.2 EMAP(CoAP/JSON, MQTT/JSON) : Event-PULL, PUSH</vt:lpstr>
      <vt:lpstr>2. Smart Home Energy Framework :  2.2 EMAP(CoAP/JSON, MQTT/JSON) : Event-PULL, PUSH</vt:lpstr>
      <vt:lpstr>2. Smart Home Energy Framework :  2.2 EMAP(CoAP/JSON, MQTT/JSON) : Event-PULL, PUSH</vt:lpstr>
      <vt:lpstr>2. Smart Home Energy Framework :  2.2 EMAP(CoAP/JSON, MQTT/JSON) : Event-PULL, PUSH</vt:lpstr>
      <vt:lpstr>PowerPoint 프레젠테이션</vt:lpstr>
      <vt:lpstr>2.2 EMAP(MQTT, CoAP/JSON) Service : EiEvent</vt:lpstr>
      <vt:lpstr>2.2 EMAP(MQTT, CoAP/JSON) Service : Opt</vt:lpstr>
      <vt:lpstr>PowerPoint 프레젠테이션</vt:lpstr>
      <vt:lpstr>2. Smart Home Energy Framework :  2.2 EMAP(CoAP/JSON, MQTT/JSON) : Schedule by using Opt</vt:lpstr>
      <vt:lpstr>2.2 EMAP(CoAP/JSON) Service : Opt</vt:lpstr>
      <vt:lpstr>2. Smart Home Energy Framework :  2.2 EMAP(CoAP/JSON, MQTT/JSON) : Schedule (Opt)</vt:lpstr>
      <vt:lpstr>2. Smart Home Energy Framework :  2.2 EMAP(CoAP/JSON, MQTT/JSON) : Schedule (Opt)</vt:lpstr>
      <vt:lpstr>2. Smart Home Energy Framework :  2.2 EMAP(CoAP/JSON, MQTT/JSON) : Schedule (Opt)</vt:lpstr>
      <vt:lpstr>2. Smart Home Energy Framework :  2.2 EMAP(CoAP/JSON, MQTT/JSON) : Schedule (Opt)</vt:lpstr>
      <vt:lpstr>2. Smart Home Energy Framework :  2.2 EMAP(CoAP/JSON, MQTT/JSON) : Schedule _CancelOpt</vt:lpstr>
      <vt:lpstr>2. Smart Home Energy Framework :  2.2 EMAP(CoAP/JSON, MQTT/JSON) : Schedule _CancelOpt</vt:lpstr>
      <vt:lpstr>2. Smart Home Energy Framework :  2.2 EMAP(CoAP/JSON, MQTT/JSON) : Schedule _CancelOpt</vt:lpstr>
      <vt:lpstr>PowerPoint 프레젠테이션</vt:lpstr>
      <vt:lpstr>2.2 EMAP(MQTT/JSON) Service : Opt</vt:lpstr>
      <vt:lpstr>PowerPoint 프레젠테이션</vt:lpstr>
      <vt:lpstr>PowerPoint 프레젠테이션</vt:lpstr>
      <vt:lpstr>PowerPoint 프레젠테이션</vt:lpstr>
      <vt:lpstr>PowerPoint 프레젠테이션</vt:lpstr>
      <vt:lpstr>Main Part</vt:lpstr>
      <vt:lpstr>AS-IS</vt:lpstr>
      <vt:lpstr>2. EMAP 패킷 및 이벤트 속도 측정 실험 환경</vt:lpstr>
      <vt:lpstr>Experiment Testbed (Server EMS- Client EMA)</vt:lpstr>
      <vt:lpstr>Smart Energy Framework</vt:lpstr>
      <vt:lpstr>2. EMAP 패킷 및 이벤트 속도 측정 실험 환경</vt:lpstr>
      <vt:lpstr>Service Scenario – Discovery</vt:lpstr>
      <vt:lpstr>Service Scenario - Discovery</vt:lpstr>
      <vt:lpstr>Service Scenario – Report(Monitor)</vt:lpstr>
      <vt:lpstr>Service Scenario – Report(Monitor)</vt:lpstr>
      <vt:lpstr>Service Scenario – DR Event (Pull)</vt:lpstr>
      <vt:lpstr>Service Scenario – DR (Passive)</vt:lpstr>
      <vt:lpstr>Service Scenario – DR (Active)</vt:lpstr>
      <vt:lpstr>Service Scenario – DR (Active)</vt:lpstr>
      <vt:lpstr>계층 실험 계획서 DEMO</vt:lpstr>
      <vt:lpstr>Background</vt:lpstr>
      <vt:lpstr>Smart Energy Framework including Homes</vt:lpstr>
      <vt:lpstr>PowerPoint 프레젠테이션</vt:lpstr>
      <vt:lpstr>PowerPoint 프레젠테이션</vt:lpstr>
      <vt:lpstr>PowerPoint 프레젠테이션</vt:lpstr>
      <vt:lpstr>Main Part</vt:lpstr>
      <vt:lpstr>계층 구조  AS-IS</vt:lpstr>
      <vt:lpstr>계층 구조  AS-IS</vt:lpstr>
      <vt:lpstr>계층 구조  AS-IS</vt:lpstr>
      <vt:lpstr>계층 구조  AS-IS</vt:lpstr>
      <vt:lpstr>계층 구조  AS-IS</vt:lpstr>
      <vt:lpstr>계층 구조  AS-IS</vt:lpstr>
      <vt:lpstr>계층 구조  AS-IS</vt:lpstr>
      <vt:lpstr>계층 구조  AS-IS</vt:lpstr>
      <vt:lpstr>계층 구조  AS-IS</vt:lpstr>
      <vt:lpstr>계층 구조  AS-IS</vt:lpstr>
      <vt:lpstr>Demand Response Event(Lightweight OpenADR)</vt:lpstr>
      <vt:lpstr>Demand Response Event(EMAP)</vt:lpstr>
      <vt:lpstr>Update Report(Lightweight OpenADR - Explicit)</vt:lpstr>
      <vt:lpstr>Update Report(Lightweight OpenADR - Implicit)</vt:lpstr>
      <vt:lpstr>Update Report(EMAP - Explicit)</vt:lpstr>
      <vt:lpstr>Update Report(EMAP - Implicit)</vt:lpstr>
      <vt:lpstr>AS-IS 실험 측정 방법 </vt:lpstr>
      <vt:lpstr>Message Flow(1)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Message Flow(2)</vt:lpstr>
      <vt:lpstr>PowerPoint 프레젠테이션</vt:lpstr>
      <vt:lpstr>PowerPoint 프레젠테이션</vt:lpstr>
      <vt:lpstr>계층 구조 Smart Energy Framework</vt:lpstr>
      <vt:lpstr>계층 구조 Smart Energy Framework</vt:lpstr>
      <vt:lpstr>계층 구조 Smart Energy Framework</vt:lpstr>
      <vt:lpstr>계층 구조 Smart Energy Framework</vt:lpstr>
      <vt:lpstr>계층 구조 Smart Energy Framework</vt:lpstr>
      <vt:lpstr>Energy Framework 실험 측정 방법 </vt:lpstr>
      <vt:lpstr>Message Flow(1) _ Traffic</vt:lpstr>
      <vt:lpstr>Message Flow(2) _Event Response Time</vt:lpstr>
      <vt:lpstr>PowerPoint 프레젠테이션</vt:lpstr>
      <vt:lpstr>PowerPoint 프레젠테이션</vt:lpstr>
      <vt:lpstr>계층 실험 계획서 DEMO</vt:lpstr>
      <vt:lpstr>Background</vt:lpstr>
      <vt:lpstr>Smart Energy Framework including Homes</vt:lpstr>
      <vt:lpstr>PowerPoint 프레젠테이션</vt:lpstr>
      <vt:lpstr>PowerPoint 프레젠테이션</vt:lpstr>
      <vt:lpstr>PowerPoint 프레젠테이션</vt:lpstr>
      <vt:lpstr>Main Part</vt:lpstr>
      <vt:lpstr>계층 구조 Smart Energy Framework</vt:lpstr>
      <vt:lpstr>계층 구조  실험</vt:lpstr>
      <vt:lpstr>AS-IS 실험 측정 방법 </vt:lpstr>
      <vt:lpstr>Message Flow(1) _ Data Traffic_MQTT,CoAP_PULL</vt:lpstr>
      <vt:lpstr>Message Flow(2) Data Traffic - MQTT, CoAP_PUSH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Message Flow(3) PULL Event Response Time - MQTT/CoAP</vt:lpstr>
      <vt:lpstr>Message Flow(4) PUSH Event Response Time - MQTT/CoAP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문서용 Backup</vt:lpstr>
      <vt:lpstr>2. Smart Home Energy Framework :  2.2 EMAP(CoAP/JSON, MQTT/JSON) : Session Setup</vt:lpstr>
      <vt:lpstr>2. Smart Home Energy Framework :  2.2 EMAP(CoAP/JSON, MQTT/JSON) : Session Setup</vt:lpstr>
      <vt:lpstr>2. Smart Home Energy Framework :  2.2 EMAP(CoAP/JSON, MQTT/JSON) : Session Setup</vt:lpstr>
      <vt:lpstr>2. Smart Home Energy Framework :  2.2 EMAP(CoAP/JSON, MQTT/JSON) : Session Setup</vt:lpstr>
      <vt:lpstr>2. Smart Home Energy Framework :  2.2 EMAP(CoAP/JSON, MQTT/JSON) : Session Setup</vt:lpstr>
      <vt:lpstr>2. Smart Home Energy Framework :  2.2 EMAP(CoAP/JSON, MQTT/JSON) : Session Setup</vt:lpstr>
      <vt:lpstr>2. Smart Home Energy Framework :  2.2 EMAP(CoAP/JSON, MQTT/JSON) : Session Setup</vt:lpstr>
      <vt:lpstr>2. Smart Home Energy Framework :  2.2 EMAP(CoAP/JSON, MQTT/JSON) : Session Setup</vt:lpstr>
      <vt:lpstr>2. Smart Home Energy Framework :  2.2 EMAP(CoAP/JSON, MQTT/JSON) : Session Setup</vt:lpstr>
      <vt:lpstr>2. Smart Home Energy Framework :  2.2 EMAP(CoAP/JSON, MQTT/JSON) : Session Setup</vt:lpstr>
      <vt:lpstr>2. Smart Home Energy Framework :  2.2 EMAP(CoAP/JSON, MQTT/JSON) : Session Setup</vt:lpstr>
      <vt:lpstr>2. Smart Home Energy Framework :  2.2 EMAP(CoAP/JSON, MQTT/JSON) : Session Setup</vt:lpstr>
      <vt:lpstr>2. Smart Home Energy Framework :  2.2 EMAP(CoAP/JSON, MQTT/JSON) : Session Setup</vt:lpstr>
      <vt:lpstr>2. Smart Home Energy Framework :  2.2 EMAP(CoAP/JSON, MQTT/JSON) : Session Setup</vt:lpstr>
      <vt:lpstr>2. Smart Home Energy Framework :  2.2 EMAP(CoAP/JSON, MQTT/JSON) : Session Setup</vt:lpstr>
      <vt:lpstr>2. Smart Home Energy Framework :  2.2 EMAP(CoAP/JSON, MQTT/JSON) : UpdateReport</vt:lpstr>
      <vt:lpstr>2. Smart Home Energy Framework :  2.2 EMAP(CoAP/JSON, MQTT/JSON) : Event</vt:lpstr>
      <vt:lpstr>2. Smart Home Energy Framework :  2.2 EMAP(CoAP/JSON, MQTT/JSON) : Event</vt:lpstr>
      <vt:lpstr>2. Smart Home Energy Framework :  2.2 EMAP(CoAP/JSON, MQTT/JSON) : Event </vt:lpstr>
      <vt:lpstr>2. Smart Home Energy Framework :  2.2 EMAP(CoAP/JSON, MQTT/JSON) : Event</vt:lpstr>
      <vt:lpstr>2. Smart Home Energy Framework :  2.2 EMAP(CoAP/JSON, MQTT/JSON) : Push</vt:lpstr>
      <vt:lpstr>2. Smart Home Energy Framework :  2.2 EMAP(CoAP/JSON, MQTT/JSON) : Push</vt:lpstr>
      <vt:lpstr>2. Smart Home Energy Framework :  2.2 EMAP(CoAP/JSON, MQTT/JSON) : push</vt:lpstr>
      <vt:lpstr>2. Smart Home Energy Framework :  2.2 EMAP(CoAP/JSON, MQTT/JSON) : push</vt:lpstr>
      <vt:lpstr>2. Smart Home Energy Framework :  2.2 EMAP(CoAP/JSON, MQTT/JSON) : opt</vt:lpstr>
      <vt:lpstr>2. Smart Home Energy Framework :  2.2 EMAP(CoAP/JSON, MQTT/JSON) :opt</vt:lpstr>
      <vt:lpstr>2. Smart Home Energy Framework :  2.2 EMAP(CoAP/JSON, MQTT/JSON) : opt</vt:lpstr>
      <vt:lpstr>2. Smart Home Energy Framework :  2.2 EMAP(CoAP/JSON, MQTT/JSON) : Opt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Installing OpenWRT on Buffalo WZR-HP-G300NH</dc:title>
  <dc:creator>user</dc:creator>
  <cp:lastModifiedBy>Windows 사용자</cp:lastModifiedBy>
  <cp:revision>4023</cp:revision>
  <cp:lastPrinted>2018-08-23T05:03:37Z</cp:lastPrinted>
  <dcterms:created xsi:type="dcterms:W3CDTF">2011-09-16T02:27:47Z</dcterms:created>
  <dcterms:modified xsi:type="dcterms:W3CDTF">2019-03-08T08:19:00Z</dcterms:modified>
</cp:coreProperties>
</file>